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5143500" type="screen16x9"/>
  <p:notesSz cx="6858000" cy="9144000"/>
  <p:embeddedFontLst>
    <p:embeddedFont>
      <p:font typeface="Abel" panose="020B0604020202020204" charset="0"/>
      <p:regular r:id="rId39"/>
    </p:embeddedFont>
    <p:embeddedFont>
      <p:font typeface="Playfair Display" panose="020B0604020202020204" charset="0"/>
      <p:regular r:id="rId40"/>
      <p:bold r:id="rId41"/>
      <p:italic r:id="rId42"/>
      <p:boldItalic r:id="rId43"/>
    </p:embeddedFont>
    <p:embeddedFont>
      <p:font typeface="Spectral Light" panose="020B060402020202020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45" y="2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54e65165e8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54e65165e8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54e65165e8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54e65165e8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54e65165e8_0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54e65165e8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4e04dbe846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4e04dbe8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54e65165e8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54e65165e8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54e65165e8_0_1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54e65165e8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f8d66f318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4f8d66f318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f8e94d70e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f8e94d70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54e65165e8_0_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54e65165e8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f8d66f318_0_1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f8d66f318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f8d66f318_0_2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f8d66f318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4e65165e8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4e65165e8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54e65165e8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54e65165e8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f8d66f318_0_2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f8d66f318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54e65165e8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54e65165e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f8d66f318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f8d66f318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54e65165e8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54e65165e8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f8d66f318_0_1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f8d66f318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54e65165e8_0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54e65165e8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e04dbe846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e04dbe8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e04dbe846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e04dbe846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54e65165e8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54e65165e8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54e65165e8_0_1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54e65165e8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f8d66f318_0_1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4f8d66f318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f8d66f318_0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f8d66f318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f8d66f318_0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4f8d66f318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f8d66f318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4f8d66f318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e04dbe846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4e04dbe846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54e65165e8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54e65165e8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e04dbe84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4e04dbe84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4f8d66f318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4f8d66f318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54e65165e8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54e65165e8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4f8d66f318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4f8d66f318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4f8d66f318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4f8d66f318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4f8d66f318_0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4f8d66f318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54e65165e8_0_1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54e65165e8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architectuul.com/architect/dominikus-bohm"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http://www.oxfordartonline.com.ezproxy.net.ucf.edu/groveart/view/10.1093/gao/9781884446054.001.0001/oao-9781884446054-e-7000009607"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login.ezproxy.net.ucf.edu/login?auth=shibb&amp;url=https://search-ebscohost-com.ezproxy.net.ucf.edu/login.aspx?direct=true&amp;db=asu&amp;AN=30691453&amp;cpidlogin.asp?custid=current&amp;site=ehost-live&amp;scope=site"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hyperlink" Target="https://cityseeker.com/cologne/55914-st-engelbert" TargetMode="External"/><Relationship Id="rId4" Type="http://schemas.openxmlformats.org/officeDocument/2006/relationships/hyperlink" Target="http://architectuul.com/architecture/saint-cross-church"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pic>
        <p:nvPicPr>
          <p:cNvPr id="58" name="Google Shape;58;p14"/>
          <p:cNvPicPr preferRelativeResize="0"/>
          <p:nvPr/>
        </p:nvPicPr>
        <p:blipFill>
          <a:blip r:embed="rId3">
            <a:alphaModFix/>
          </a:blip>
          <a:stretch>
            <a:fillRect/>
          </a:stretch>
        </p:blipFill>
        <p:spPr>
          <a:xfrm>
            <a:off x="4144625" y="140625"/>
            <a:ext cx="4862300" cy="4862275"/>
          </a:xfrm>
          <a:prstGeom prst="rect">
            <a:avLst/>
          </a:prstGeom>
          <a:noFill/>
          <a:ln>
            <a:noFill/>
          </a:ln>
        </p:spPr>
      </p:pic>
      <p:sp>
        <p:nvSpPr>
          <p:cNvPr id="59" name="Google Shape;59;p14"/>
          <p:cNvSpPr txBox="1">
            <a:spLocks noGrp="1"/>
          </p:cNvSpPr>
          <p:nvPr>
            <p:ph type="title"/>
          </p:nvPr>
        </p:nvSpPr>
        <p:spPr>
          <a:xfrm>
            <a:off x="576150" y="33913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bel"/>
                <a:ea typeface="Abel"/>
                <a:cs typeface="Abel"/>
                <a:sym typeface="Abel"/>
              </a:rPr>
              <a:t>Gottfried B</a:t>
            </a:r>
            <a:r>
              <a:rPr lang="en">
                <a:solidFill>
                  <a:srgbClr val="303030"/>
                </a:solidFill>
                <a:highlight>
                  <a:srgbClr val="FFFFFF"/>
                </a:highlight>
                <a:latin typeface="Abel"/>
                <a:ea typeface="Abel"/>
                <a:cs typeface="Abel"/>
                <a:sym typeface="Abel"/>
              </a:rPr>
              <a:t>öhm</a:t>
            </a:r>
            <a:endParaRPr>
              <a:latin typeface="Abel"/>
              <a:ea typeface="Abel"/>
              <a:cs typeface="Abel"/>
              <a:sym typeface="Abel"/>
            </a:endParaRPr>
          </a:p>
        </p:txBody>
      </p:sp>
      <p:sp>
        <p:nvSpPr>
          <p:cNvPr id="60" name="Google Shape;60;p14"/>
          <p:cNvSpPr txBox="1">
            <a:spLocks noGrp="1"/>
          </p:cNvSpPr>
          <p:nvPr>
            <p:ph type="body" idx="1"/>
          </p:nvPr>
        </p:nvSpPr>
        <p:spPr>
          <a:xfrm>
            <a:off x="675200" y="396405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900">
                <a:latin typeface="Abel"/>
                <a:ea typeface="Abel"/>
                <a:cs typeface="Abel"/>
                <a:sym typeface="Abel"/>
              </a:rPr>
              <a:t>Andrew Tesmacher</a:t>
            </a:r>
            <a:br>
              <a:rPr lang="en" sz="900">
                <a:latin typeface="Abel"/>
                <a:ea typeface="Abel"/>
                <a:cs typeface="Abel"/>
                <a:sym typeface="Abel"/>
              </a:rPr>
            </a:br>
            <a:r>
              <a:rPr lang="en" sz="900">
                <a:latin typeface="Abel"/>
                <a:ea typeface="Abel"/>
                <a:cs typeface="Abel"/>
                <a:sym typeface="Abel"/>
              </a:rPr>
              <a:t>Cody Reynolds</a:t>
            </a:r>
            <a:br>
              <a:rPr lang="en" sz="900">
                <a:latin typeface="Abel"/>
                <a:ea typeface="Abel"/>
                <a:cs typeface="Abel"/>
                <a:sym typeface="Abel"/>
              </a:rPr>
            </a:br>
            <a:r>
              <a:rPr lang="en" sz="900">
                <a:latin typeface="Abel"/>
                <a:ea typeface="Abel"/>
                <a:cs typeface="Abel"/>
                <a:sym typeface="Abel"/>
              </a:rPr>
              <a:t>Ali Akkan</a:t>
            </a:r>
            <a:br>
              <a:rPr lang="en" sz="900">
                <a:latin typeface="Abel"/>
                <a:ea typeface="Abel"/>
                <a:cs typeface="Abel"/>
                <a:sym typeface="Abel"/>
              </a:rPr>
            </a:br>
            <a:r>
              <a:rPr lang="en" sz="900">
                <a:latin typeface="Abel"/>
                <a:ea typeface="Abel"/>
                <a:cs typeface="Abel"/>
                <a:sym typeface="Abel"/>
              </a:rPr>
              <a:t>Yovani Hernandez</a:t>
            </a:r>
            <a:br>
              <a:rPr lang="en" sz="900">
                <a:latin typeface="Abel"/>
                <a:ea typeface="Abel"/>
                <a:cs typeface="Abel"/>
                <a:sym typeface="Abel"/>
              </a:rPr>
            </a:br>
            <a:r>
              <a:rPr lang="en" sz="900">
                <a:latin typeface="Abel"/>
                <a:ea typeface="Abel"/>
                <a:cs typeface="Abel"/>
                <a:sym typeface="Abel"/>
              </a:rPr>
              <a:t>Laura Lopez</a:t>
            </a:r>
            <a:endParaRPr sz="900">
              <a:latin typeface="Abel"/>
              <a:ea typeface="Abel"/>
              <a:cs typeface="Abel"/>
              <a:sym typeface="A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3"/>
          <p:cNvSpPr txBox="1">
            <a:spLocks noGrp="1"/>
          </p:cNvSpPr>
          <p:nvPr>
            <p:ph type="title"/>
          </p:nvPr>
        </p:nvSpPr>
        <p:spPr>
          <a:xfrm>
            <a:off x="66525" y="3668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Chapel of St. Columba </a:t>
            </a:r>
            <a:endParaRPr sz="1200">
              <a:latin typeface="Abel"/>
              <a:ea typeface="Abel"/>
              <a:cs typeface="Abel"/>
              <a:sym typeface="Abel"/>
            </a:endParaRPr>
          </a:p>
          <a:p>
            <a:pPr marL="0" lvl="0" indent="0" algn="l" rtl="0">
              <a:spcBef>
                <a:spcPts val="0"/>
              </a:spcBef>
              <a:spcAft>
                <a:spcPts val="0"/>
              </a:spcAft>
              <a:buNone/>
            </a:pPr>
            <a:r>
              <a:rPr lang="en" sz="900">
                <a:latin typeface="Abel"/>
                <a:ea typeface="Abel"/>
                <a:cs typeface="Abel"/>
                <a:sym typeface="Abel"/>
              </a:rPr>
              <a:t>(Madonna in the Ruins - 1952-57)</a:t>
            </a:r>
            <a:r>
              <a:rPr lang="en" sz="900"/>
              <a:t> </a:t>
            </a:r>
            <a:endParaRPr sz="1200">
              <a:latin typeface="Abel"/>
              <a:ea typeface="Abel"/>
              <a:cs typeface="Abel"/>
              <a:sym typeface="Abel"/>
            </a:endParaRPr>
          </a:p>
        </p:txBody>
      </p:sp>
      <p:sp>
        <p:nvSpPr>
          <p:cNvPr id="130" name="Google Shape;130;p23"/>
          <p:cNvSpPr txBox="1">
            <a:spLocks noGrp="1"/>
          </p:cNvSpPr>
          <p:nvPr>
            <p:ph type="body" idx="1"/>
          </p:nvPr>
        </p:nvSpPr>
        <p:spPr>
          <a:xfrm>
            <a:off x="66525" y="4022600"/>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Gottfried Böhm’s first ecclesiastical building designed in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his own right was typical of the early post- war years in its modesty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The Gothic parish church of St. columba, which goes back to the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roman periods, was badly damaged in the war.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For the people of cologne the fact that the cult image had survived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was a sign of hope, a “symbol of life” , enormous spur for rebuilding” (Böhm). </a:t>
            </a: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131" name="Google Shape;131;p23"/>
          <p:cNvPicPr preferRelativeResize="0"/>
          <p:nvPr/>
        </p:nvPicPr>
        <p:blipFill rotWithShape="1">
          <a:blip r:embed="rId3">
            <a:alphaModFix/>
          </a:blip>
          <a:srcRect b="56406"/>
          <a:stretch/>
        </p:blipFill>
        <p:spPr>
          <a:xfrm>
            <a:off x="3451525" y="116825"/>
            <a:ext cx="5611048" cy="3942802"/>
          </a:xfrm>
          <a:prstGeom prst="rect">
            <a:avLst/>
          </a:prstGeom>
          <a:noFill/>
          <a:ln>
            <a:noFill/>
          </a:ln>
        </p:spPr>
      </p:pic>
      <p:pic>
        <p:nvPicPr>
          <p:cNvPr id="132" name="Google Shape;132;p23"/>
          <p:cNvPicPr preferRelativeResize="0"/>
          <p:nvPr/>
        </p:nvPicPr>
        <p:blipFill rotWithShape="1">
          <a:blip r:embed="rId3">
            <a:alphaModFix/>
          </a:blip>
          <a:srcRect t="46114"/>
          <a:stretch/>
        </p:blipFill>
        <p:spPr>
          <a:xfrm>
            <a:off x="3495925" y="116825"/>
            <a:ext cx="5566647" cy="390577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4"/>
          <p:cNvSpPr txBox="1">
            <a:spLocks noGrp="1"/>
          </p:cNvSpPr>
          <p:nvPr>
            <p:ph type="title"/>
          </p:nvPr>
        </p:nvSpPr>
        <p:spPr>
          <a:xfrm>
            <a:off x="66525" y="3668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Chapel of St. Columba </a:t>
            </a:r>
            <a:endParaRPr sz="1200">
              <a:latin typeface="Abel"/>
              <a:ea typeface="Abel"/>
              <a:cs typeface="Abel"/>
              <a:sym typeface="Abel"/>
            </a:endParaRPr>
          </a:p>
          <a:p>
            <a:pPr marL="0" lvl="0" indent="0" algn="l" rtl="0">
              <a:spcBef>
                <a:spcPts val="0"/>
              </a:spcBef>
              <a:spcAft>
                <a:spcPts val="0"/>
              </a:spcAft>
              <a:buNone/>
            </a:pPr>
            <a:r>
              <a:rPr lang="en" sz="900">
                <a:latin typeface="Abel"/>
                <a:ea typeface="Abel"/>
                <a:cs typeface="Abel"/>
                <a:sym typeface="Abel"/>
              </a:rPr>
              <a:t>(Madonna in the Ruins - 1952-57)</a:t>
            </a:r>
            <a:r>
              <a:rPr lang="en" sz="900"/>
              <a:t> </a:t>
            </a:r>
            <a:endParaRPr sz="1200">
              <a:latin typeface="Abel"/>
              <a:ea typeface="Abel"/>
              <a:cs typeface="Abel"/>
              <a:sym typeface="Abel"/>
            </a:endParaRPr>
          </a:p>
        </p:txBody>
      </p:sp>
      <p:sp>
        <p:nvSpPr>
          <p:cNvPr id="138" name="Google Shape;138;p24"/>
          <p:cNvSpPr txBox="1">
            <a:spLocks noGrp="1"/>
          </p:cNvSpPr>
          <p:nvPr>
            <p:ph type="body" idx="1"/>
          </p:nvPr>
        </p:nvSpPr>
        <p:spPr>
          <a:xfrm>
            <a:off x="66525" y="4022600"/>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Gottfried Böhm’s first ecclesiastical building designed in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his own right was typical of the early post- war years in its modesty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The Gothic parish church of St. columba, which goes back to the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roman periods, was badly damaged in the war.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For the people of cologne the fact that the cult image had survived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was a sign of hope, a “symbol of life” , enormous spur for rebuilding” (Böhm). </a:t>
            </a: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139" name="Google Shape;139;p24"/>
          <p:cNvPicPr preferRelativeResize="0"/>
          <p:nvPr/>
        </p:nvPicPr>
        <p:blipFill rotWithShape="1">
          <a:blip r:embed="rId3">
            <a:alphaModFix/>
          </a:blip>
          <a:srcRect b="56406"/>
          <a:stretch/>
        </p:blipFill>
        <p:spPr>
          <a:xfrm>
            <a:off x="3451525" y="116825"/>
            <a:ext cx="5611048" cy="39428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5"/>
          <p:cNvSpPr txBox="1">
            <a:spLocks noGrp="1"/>
          </p:cNvSpPr>
          <p:nvPr>
            <p:ph type="title"/>
          </p:nvPr>
        </p:nvSpPr>
        <p:spPr>
          <a:xfrm>
            <a:off x="111000" y="2034050"/>
            <a:ext cx="3638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Saint Cross Church</a:t>
            </a:r>
            <a:endParaRPr sz="1200">
              <a:latin typeface="Abel"/>
              <a:ea typeface="Abel"/>
              <a:cs typeface="Abel"/>
              <a:sym typeface="Abel"/>
            </a:endParaRPr>
          </a:p>
        </p:txBody>
      </p:sp>
      <p:sp>
        <p:nvSpPr>
          <p:cNvPr id="145" name="Google Shape;145;p25"/>
          <p:cNvSpPr txBox="1">
            <a:spLocks noGrp="1"/>
          </p:cNvSpPr>
          <p:nvPr>
            <p:ph type="body" idx="1"/>
          </p:nvPr>
        </p:nvSpPr>
        <p:spPr>
          <a:xfrm>
            <a:off x="111000" y="2500625"/>
            <a:ext cx="16428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Abel"/>
                <a:ea typeface="Abel"/>
                <a:cs typeface="Abel"/>
                <a:sym typeface="Abel"/>
              </a:rPr>
              <a:t>This Church is a Roman Catholic place of worship that was designed in the 1950’s.</a:t>
            </a:r>
            <a:endParaRPr sz="900">
              <a:latin typeface="Abel"/>
              <a:ea typeface="Abel"/>
              <a:cs typeface="Abel"/>
              <a:sym typeface="Abel"/>
            </a:endParaRPr>
          </a:p>
          <a:p>
            <a:pPr marL="0" lvl="0" indent="0" algn="l" rtl="0">
              <a:spcBef>
                <a:spcPts val="1600"/>
              </a:spcBef>
              <a:spcAft>
                <a:spcPts val="1600"/>
              </a:spcAft>
              <a:buNone/>
            </a:pPr>
            <a:r>
              <a:rPr lang="en" sz="900">
                <a:highlight>
                  <a:srgbClr val="FFFFFF"/>
                </a:highlight>
                <a:latin typeface="Abel"/>
                <a:ea typeface="Abel"/>
                <a:cs typeface="Abel"/>
                <a:sym typeface="Abel"/>
              </a:rPr>
              <a:t>The pyramid is clad with an alloy and is higher than anything else in the village. It is surrounded by flat land used for agriculture, complementing the form’s bold appearance.</a:t>
            </a:r>
            <a:br>
              <a:rPr lang="en" sz="900">
                <a:highlight>
                  <a:srgbClr val="FFFFFF"/>
                </a:highlight>
                <a:latin typeface="Abel"/>
                <a:ea typeface="Abel"/>
                <a:cs typeface="Abel"/>
                <a:sym typeface="Abel"/>
              </a:rPr>
            </a:br>
            <a:br>
              <a:rPr lang="en" sz="900">
                <a:highlight>
                  <a:srgbClr val="FFFFFF"/>
                </a:highlight>
                <a:latin typeface="Abel"/>
                <a:ea typeface="Abel"/>
                <a:cs typeface="Abel"/>
                <a:sym typeface="Abel"/>
              </a:rPr>
            </a:br>
            <a:r>
              <a:rPr lang="en" sz="900">
                <a:highlight>
                  <a:srgbClr val="FFFFFF"/>
                </a:highlight>
                <a:latin typeface="Abel"/>
                <a:ea typeface="Abel"/>
                <a:cs typeface="Abel"/>
                <a:sym typeface="Abel"/>
              </a:rPr>
              <a:t>The church has a kindergarten and a dormitory neighboring it in the same compound.</a:t>
            </a:r>
            <a:endParaRPr sz="900">
              <a:latin typeface="Abel"/>
              <a:ea typeface="Abel"/>
              <a:cs typeface="Abel"/>
              <a:sym typeface="Abel"/>
            </a:endParaRPr>
          </a:p>
        </p:txBody>
      </p:sp>
      <p:pic>
        <p:nvPicPr>
          <p:cNvPr id="146" name="Google Shape;146;p25"/>
          <p:cNvPicPr preferRelativeResize="0"/>
          <p:nvPr/>
        </p:nvPicPr>
        <p:blipFill>
          <a:blip r:embed="rId3">
            <a:alphaModFix/>
          </a:blip>
          <a:stretch>
            <a:fillRect/>
          </a:stretch>
        </p:blipFill>
        <p:spPr>
          <a:xfrm>
            <a:off x="4632850" y="122525"/>
            <a:ext cx="4373549" cy="4902726"/>
          </a:xfrm>
          <a:prstGeom prst="rect">
            <a:avLst/>
          </a:prstGeom>
          <a:noFill/>
          <a:ln>
            <a:noFill/>
          </a:ln>
        </p:spPr>
      </p:pic>
      <p:sp>
        <p:nvSpPr>
          <p:cNvPr id="147" name="Google Shape;147;p25"/>
          <p:cNvSpPr txBox="1"/>
          <p:nvPr/>
        </p:nvSpPr>
        <p:spPr>
          <a:xfrm>
            <a:off x="111000" y="2226725"/>
            <a:ext cx="2562000" cy="27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Abel"/>
                <a:ea typeface="Abel"/>
                <a:cs typeface="Abel"/>
                <a:sym typeface="Abel"/>
              </a:rPr>
              <a:t>Jingliao, Taiwan </a:t>
            </a:r>
            <a:endParaRPr sz="900">
              <a:latin typeface="Abel"/>
              <a:ea typeface="Abel"/>
              <a:cs typeface="Abel"/>
              <a:sym typeface="Abel"/>
            </a:endParaRPr>
          </a:p>
        </p:txBody>
      </p:sp>
      <p:sp>
        <p:nvSpPr>
          <p:cNvPr id="148" name="Google Shape;148;p25"/>
          <p:cNvSpPr txBox="1"/>
          <p:nvPr/>
        </p:nvSpPr>
        <p:spPr>
          <a:xfrm>
            <a:off x="3421675" y="4096450"/>
            <a:ext cx="3638700" cy="92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6"/>
          <p:cNvSpPr txBox="1">
            <a:spLocks noGrp="1"/>
          </p:cNvSpPr>
          <p:nvPr>
            <p:ph type="title"/>
          </p:nvPr>
        </p:nvSpPr>
        <p:spPr>
          <a:xfrm>
            <a:off x="111000" y="2034050"/>
            <a:ext cx="3638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Saint Cross Church</a:t>
            </a:r>
            <a:endParaRPr sz="1200">
              <a:latin typeface="Abel"/>
              <a:ea typeface="Abel"/>
              <a:cs typeface="Abel"/>
              <a:sym typeface="Abel"/>
            </a:endParaRPr>
          </a:p>
        </p:txBody>
      </p:sp>
      <p:sp>
        <p:nvSpPr>
          <p:cNvPr id="154" name="Google Shape;154;p26"/>
          <p:cNvSpPr txBox="1">
            <a:spLocks noGrp="1"/>
          </p:cNvSpPr>
          <p:nvPr>
            <p:ph type="body" idx="1"/>
          </p:nvPr>
        </p:nvSpPr>
        <p:spPr>
          <a:xfrm>
            <a:off x="111000" y="2500625"/>
            <a:ext cx="16428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Abel"/>
                <a:ea typeface="Abel"/>
                <a:cs typeface="Abel"/>
                <a:sym typeface="Abel"/>
              </a:rPr>
              <a:t>This Church is a Roman Catholic place of worship that was designed in the 1950’s.</a:t>
            </a:r>
            <a:endParaRPr sz="900">
              <a:latin typeface="Abel"/>
              <a:ea typeface="Abel"/>
              <a:cs typeface="Abel"/>
              <a:sym typeface="Abel"/>
            </a:endParaRPr>
          </a:p>
          <a:p>
            <a:pPr marL="0" lvl="0" indent="0" algn="l" rtl="0">
              <a:spcBef>
                <a:spcPts val="1600"/>
              </a:spcBef>
              <a:spcAft>
                <a:spcPts val="1600"/>
              </a:spcAft>
              <a:buNone/>
            </a:pPr>
            <a:r>
              <a:rPr lang="en" sz="900">
                <a:highlight>
                  <a:srgbClr val="FFFFFF"/>
                </a:highlight>
                <a:latin typeface="Abel"/>
                <a:ea typeface="Abel"/>
                <a:cs typeface="Abel"/>
                <a:sym typeface="Abel"/>
              </a:rPr>
              <a:t>The pyramid is clad with an alloy and is higher than anything else in the village. It is surrounded by flat land used for agriculture, complementing the form’s bold appearance.</a:t>
            </a:r>
            <a:br>
              <a:rPr lang="en" sz="900">
                <a:highlight>
                  <a:srgbClr val="FFFFFF"/>
                </a:highlight>
                <a:latin typeface="Abel"/>
                <a:ea typeface="Abel"/>
                <a:cs typeface="Abel"/>
                <a:sym typeface="Abel"/>
              </a:rPr>
            </a:br>
            <a:br>
              <a:rPr lang="en" sz="900">
                <a:highlight>
                  <a:srgbClr val="FFFFFF"/>
                </a:highlight>
                <a:latin typeface="Abel"/>
                <a:ea typeface="Abel"/>
                <a:cs typeface="Abel"/>
                <a:sym typeface="Abel"/>
              </a:rPr>
            </a:br>
            <a:r>
              <a:rPr lang="en" sz="900">
                <a:highlight>
                  <a:srgbClr val="FFFFFF"/>
                </a:highlight>
                <a:latin typeface="Abel"/>
                <a:ea typeface="Abel"/>
                <a:cs typeface="Abel"/>
                <a:sym typeface="Abel"/>
              </a:rPr>
              <a:t>The church has a kindergarten and a dormitory neighboring it in the same compound.</a:t>
            </a:r>
            <a:endParaRPr sz="900">
              <a:latin typeface="Abel"/>
              <a:ea typeface="Abel"/>
              <a:cs typeface="Abel"/>
              <a:sym typeface="Abel"/>
            </a:endParaRPr>
          </a:p>
        </p:txBody>
      </p:sp>
      <p:sp>
        <p:nvSpPr>
          <p:cNvPr id="155" name="Google Shape;155;p26"/>
          <p:cNvSpPr txBox="1"/>
          <p:nvPr/>
        </p:nvSpPr>
        <p:spPr>
          <a:xfrm>
            <a:off x="111000" y="2226725"/>
            <a:ext cx="2562000" cy="27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Abel"/>
                <a:ea typeface="Abel"/>
                <a:cs typeface="Abel"/>
                <a:sym typeface="Abel"/>
              </a:rPr>
              <a:t>Jingliao, Taiwan </a:t>
            </a:r>
            <a:endParaRPr sz="900">
              <a:latin typeface="Abel"/>
              <a:ea typeface="Abel"/>
              <a:cs typeface="Abel"/>
              <a:sym typeface="Abel"/>
            </a:endParaRPr>
          </a:p>
        </p:txBody>
      </p:sp>
      <p:pic>
        <p:nvPicPr>
          <p:cNvPr id="156" name="Google Shape;156;p26"/>
          <p:cNvPicPr preferRelativeResize="0"/>
          <p:nvPr/>
        </p:nvPicPr>
        <p:blipFill>
          <a:blip r:embed="rId3">
            <a:alphaModFix/>
          </a:blip>
          <a:stretch>
            <a:fillRect/>
          </a:stretch>
        </p:blipFill>
        <p:spPr>
          <a:xfrm>
            <a:off x="2555250" y="180225"/>
            <a:ext cx="6377400" cy="4783050"/>
          </a:xfrm>
          <a:prstGeom prst="rect">
            <a:avLst/>
          </a:prstGeom>
          <a:noFill/>
          <a:ln>
            <a:noFill/>
          </a:ln>
        </p:spPr>
      </p:pic>
      <p:sp>
        <p:nvSpPr>
          <p:cNvPr id="157" name="Google Shape;157;p26"/>
          <p:cNvSpPr txBox="1"/>
          <p:nvPr/>
        </p:nvSpPr>
        <p:spPr>
          <a:xfrm>
            <a:off x="3421675" y="4096450"/>
            <a:ext cx="3638700" cy="92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7"/>
          <p:cNvSpPr txBox="1">
            <a:spLocks noGrp="1"/>
          </p:cNvSpPr>
          <p:nvPr>
            <p:ph type="title"/>
          </p:nvPr>
        </p:nvSpPr>
        <p:spPr>
          <a:xfrm>
            <a:off x="673350" y="7697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New Perspectives</a:t>
            </a:r>
            <a:endParaRPr sz="1200">
              <a:latin typeface="Abel"/>
              <a:ea typeface="Abel"/>
              <a:cs typeface="Abel"/>
              <a:sym typeface="Abel"/>
            </a:endParaRPr>
          </a:p>
        </p:txBody>
      </p:sp>
      <p:sp>
        <p:nvSpPr>
          <p:cNvPr id="163" name="Google Shape;163;p27"/>
          <p:cNvSpPr txBox="1">
            <a:spLocks noGrp="1"/>
          </p:cNvSpPr>
          <p:nvPr>
            <p:ph type="body" idx="1"/>
          </p:nvPr>
        </p:nvSpPr>
        <p:spPr>
          <a:xfrm>
            <a:off x="673350" y="1024350"/>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1951, Böhm journeys to New York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where he worked in the architectural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firm of Cajetan Baumann for six months,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followed by a several month tour of the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United States, when he met two of his</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inspirations: </a:t>
            </a:r>
            <a:r>
              <a:rPr lang="en" sz="900">
                <a:solidFill>
                  <a:srgbClr val="333333"/>
                </a:solidFill>
                <a:highlight>
                  <a:srgbClr val="FFFFFF"/>
                </a:highlight>
                <a:latin typeface="Abel"/>
                <a:ea typeface="Abel"/>
                <a:cs typeface="Abel"/>
                <a:sym typeface="Abel"/>
              </a:rPr>
              <a:t>Mies van der Rohe and Walter </a:t>
            </a:r>
            <a:br>
              <a:rPr lang="en" sz="900">
                <a:solidFill>
                  <a:srgbClr val="333333"/>
                </a:solidFill>
                <a:highlight>
                  <a:srgbClr val="FFFFFF"/>
                </a:highlight>
                <a:latin typeface="Abel"/>
                <a:ea typeface="Abel"/>
                <a:cs typeface="Abel"/>
                <a:sym typeface="Abel"/>
              </a:rPr>
            </a:br>
            <a:r>
              <a:rPr lang="en" sz="900">
                <a:solidFill>
                  <a:srgbClr val="333333"/>
                </a:solidFill>
                <a:highlight>
                  <a:srgbClr val="FFFFFF"/>
                </a:highlight>
                <a:latin typeface="Abel"/>
                <a:ea typeface="Abel"/>
                <a:cs typeface="Abel"/>
                <a:sym typeface="Abel"/>
              </a:rPr>
              <a:t>Gropius</a:t>
            </a:r>
            <a:r>
              <a:rPr lang="en" sz="900">
                <a:solidFill>
                  <a:schemeClr val="dk1"/>
                </a:solidFill>
                <a:latin typeface="Abel"/>
                <a:ea typeface="Abel"/>
                <a:cs typeface="Abel"/>
                <a:sym typeface="Abel"/>
              </a:rPr>
              <a:t>.</a:t>
            </a: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164" name="Google Shape;164;p27"/>
          <p:cNvPicPr preferRelativeResize="0"/>
          <p:nvPr/>
        </p:nvPicPr>
        <p:blipFill>
          <a:blip r:embed="rId3">
            <a:alphaModFix/>
          </a:blip>
          <a:stretch>
            <a:fillRect/>
          </a:stretch>
        </p:blipFill>
        <p:spPr>
          <a:xfrm flipH="1">
            <a:off x="2989875" y="2767964"/>
            <a:ext cx="2833989" cy="1775911"/>
          </a:xfrm>
          <a:prstGeom prst="rect">
            <a:avLst/>
          </a:prstGeom>
          <a:noFill/>
          <a:ln>
            <a:noFill/>
          </a:ln>
        </p:spPr>
      </p:pic>
      <p:pic>
        <p:nvPicPr>
          <p:cNvPr id="165" name="Google Shape;165;p27"/>
          <p:cNvPicPr preferRelativeResize="0"/>
          <p:nvPr/>
        </p:nvPicPr>
        <p:blipFill rotWithShape="1">
          <a:blip r:embed="rId4">
            <a:alphaModFix/>
          </a:blip>
          <a:srcRect l="17431" r="36381"/>
          <a:stretch/>
        </p:blipFill>
        <p:spPr>
          <a:xfrm>
            <a:off x="2989876" y="769700"/>
            <a:ext cx="2833988" cy="1934425"/>
          </a:xfrm>
          <a:prstGeom prst="rect">
            <a:avLst/>
          </a:prstGeom>
          <a:noFill/>
          <a:ln>
            <a:noFill/>
          </a:ln>
        </p:spPr>
      </p:pic>
      <p:pic>
        <p:nvPicPr>
          <p:cNvPr id="166" name="Google Shape;166;p27"/>
          <p:cNvPicPr preferRelativeResize="0"/>
          <p:nvPr/>
        </p:nvPicPr>
        <p:blipFill rotWithShape="1">
          <a:blip r:embed="rId5">
            <a:alphaModFix/>
          </a:blip>
          <a:srcRect r="26155"/>
          <a:stretch/>
        </p:blipFill>
        <p:spPr>
          <a:xfrm>
            <a:off x="5943090" y="769700"/>
            <a:ext cx="3052885" cy="37741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28"/>
          <p:cNvPicPr preferRelativeResize="0"/>
          <p:nvPr/>
        </p:nvPicPr>
        <p:blipFill rotWithShape="1">
          <a:blip r:embed="rId3">
            <a:alphaModFix/>
          </a:blip>
          <a:srcRect t="8441"/>
          <a:stretch/>
        </p:blipFill>
        <p:spPr>
          <a:xfrm>
            <a:off x="853300" y="3056375"/>
            <a:ext cx="3299675" cy="2012550"/>
          </a:xfrm>
          <a:prstGeom prst="rect">
            <a:avLst/>
          </a:prstGeom>
          <a:noFill/>
          <a:ln>
            <a:noFill/>
          </a:ln>
        </p:spPr>
      </p:pic>
      <p:sp>
        <p:nvSpPr>
          <p:cNvPr id="172" name="Google Shape;172;p28"/>
          <p:cNvSpPr txBox="1">
            <a:spLocks noGrp="1"/>
          </p:cNvSpPr>
          <p:nvPr>
            <p:ph type="title"/>
          </p:nvPr>
        </p:nvSpPr>
        <p:spPr>
          <a:xfrm>
            <a:off x="1457850" y="2501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Philosophy</a:t>
            </a:r>
            <a:endParaRPr sz="1200"/>
          </a:p>
        </p:txBody>
      </p:sp>
      <p:sp>
        <p:nvSpPr>
          <p:cNvPr id="173" name="Google Shape;173;p28"/>
          <p:cNvSpPr txBox="1">
            <a:spLocks noGrp="1"/>
          </p:cNvSpPr>
          <p:nvPr>
            <p:ph type="body" idx="1"/>
          </p:nvPr>
        </p:nvSpPr>
        <p:spPr>
          <a:xfrm>
            <a:off x="1457850" y="351700"/>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After his father died in 1955, Gottfried takes over the firm</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and adheres to a more individualistic design approach.</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Bohm has always been known for his range in styles,</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He could be simple and complex, he could be sacred or secular,</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He avoided being traditional by always being one step beyond it.</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His vision was always capitalizing on connecting two unlike things</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In an attempt to create harmony in contrast.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Despite this, one thing would always be constant: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His designs would have close harmony with their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immediate environment, urban or landscape,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all his buildings would have a meaningful connection.</a:t>
            </a:r>
            <a:endParaRPr sz="900">
              <a:solidFill>
                <a:schemeClr val="dk1"/>
              </a:solidFill>
              <a:latin typeface="Abel"/>
              <a:ea typeface="Abel"/>
              <a:cs typeface="Abel"/>
              <a:sym typeface="Abel"/>
            </a:endParaRPr>
          </a:p>
        </p:txBody>
      </p:sp>
      <p:sp>
        <p:nvSpPr>
          <p:cNvPr id="174" name="Google Shape;174;p28"/>
          <p:cNvSpPr txBox="1"/>
          <p:nvPr/>
        </p:nvSpPr>
        <p:spPr>
          <a:xfrm>
            <a:off x="1687550" y="2289300"/>
            <a:ext cx="2568300" cy="87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solidFill>
                  <a:schemeClr val="dk1"/>
                </a:solidFill>
                <a:latin typeface="Abel"/>
                <a:ea typeface="Abel"/>
                <a:cs typeface="Abel"/>
                <a:sym typeface="Abel"/>
              </a:rPr>
              <a:t>''Our cities don't need just new buildings, they need buildings that help make connections. What we admire in great cities is that all of its parts connect. I believe that architecture and urban planning can encourage a sense of community among human beings, and even influence their relations among one other.''</a:t>
            </a:r>
            <a:br>
              <a:rPr lang="en" sz="900">
                <a:solidFill>
                  <a:schemeClr val="dk1"/>
                </a:solidFill>
                <a:latin typeface="Abel"/>
                <a:ea typeface="Abel"/>
                <a:cs typeface="Abel"/>
                <a:sym typeface="Abel"/>
              </a:rPr>
            </a:br>
            <a:endParaRPr/>
          </a:p>
        </p:txBody>
      </p:sp>
      <p:pic>
        <p:nvPicPr>
          <p:cNvPr id="175" name="Google Shape;175;p28"/>
          <p:cNvPicPr preferRelativeResize="0"/>
          <p:nvPr/>
        </p:nvPicPr>
        <p:blipFill>
          <a:blip r:embed="rId4">
            <a:alphaModFix/>
          </a:blip>
          <a:stretch>
            <a:fillRect/>
          </a:stretch>
        </p:blipFill>
        <p:spPr>
          <a:xfrm>
            <a:off x="4546450" y="226923"/>
            <a:ext cx="3264300" cy="2362152"/>
          </a:xfrm>
          <a:prstGeom prst="rect">
            <a:avLst/>
          </a:prstGeom>
          <a:noFill/>
          <a:ln>
            <a:noFill/>
          </a:ln>
        </p:spPr>
      </p:pic>
      <p:pic>
        <p:nvPicPr>
          <p:cNvPr id="176" name="Google Shape;176;p28"/>
          <p:cNvPicPr preferRelativeResize="0"/>
          <p:nvPr/>
        </p:nvPicPr>
        <p:blipFill>
          <a:blip r:embed="rId5">
            <a:alphaModFix/>
          </a:blip>
          <a:stretch>
            <a:fillRect/>
          </a:stretch>
        </p:blipFill>
        <p:spPr>
          <a:xfrm>
            <a:off x="4255850" y="2670978"/>
            <a:ext cx="3554901" cy="23979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9"/>
          <p:cNvSpPr txBox="1"/>
          <p:nvPr/>
        </p:nvSpPr>
        <p:spPr>
          <a:xfrm>
            <a:off x="195925" y="199650"/>
            <a:ext cx="5318400" cy="65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bel"/>
                <a:ea typeface="Abel"/>
                <a:cs typeface="Abel"/>
                <a:sym typeface="Abel"/>
              </a:rPr>
              <a:t>Parish Church of St. Gertrude, Cologne </a:t>
            </a:r>
            <a:endParaRPr>
              <a:latin typeface="Abel"/>
              <a:ea typeface="Abel"/>
              <a:cs typeface="Abel"/>
              <a:sym typeface="Abel"/>
            </a:endParaRPr>
          </a:p>
          <a:p>
            <a:pPr marL="0" lvl="0" indent="0" algn="l" rtl="0">
              <a:spcBef>
                <a:spcPts val="0"/>
              </a:spcBef>
              <a:spcAft>
                <a:spcPts val="0"/>
              </a:spcAft>
              <a:buNone/>
            </a:pPr>
            <a:r>
              <a:rPr lang="en">
                <a:latin typeface="Abel"/>
                <a:ea typeface="Abel"/>
                <a:cs typeface="Abel"/>
                <a:sym typeface="Abel"/>
              </a:rPr>
              <a:t>(1960-66)</a:t>
            </a:r>
            <a:endParaRPr>
              <a:latin typeface="Abel"/>
              <a:ea typeface="Abel"/>
              <a:cs typeface="Abel"/>
              <a:sym typeface="Abel"/>
            </a:endParaRPr>
          </a:p>
        </p:txBody>
      </p:sp>
      <p:pic>
        <p:nvPicPr>
          <p:cNvPr id="182" name="Google Shape;182;p29"/>
          <p:cNvPicPr preferRelativeResize="0"/>
          <p:nvPr/>
        </p:nvPicPr>
        <p:blipFill>
          <a:blip r:embed="rId3">
            <a:alphaModFix/>
          </a:blip>
          <a:stretch>
            <a:fillRect/>
          </a:stretch>
        </p:blipFill>
        <p:spPr>
          <a:xfrm>
            <a:off x="5291525" y="296000"/>
            <a:ext cx="3574400" cy="4757976"/>
          </a:xfrm>
          <a:prstGeom prst="rect">
            <a:avLst/>
          </a:prstGeom>
          <a:noFill/>
          <a:ln>
            <a:noFill/>
          </a:ln>
        </p:spPr>
      </p:pic>
      <p:sp>
        <p:nvSpPr>
          <p:cNvPr id="183" name="Google Shape;183;p29"/>
          <p:cNvSpPr txBox="1"/>
          <p:nvPr/>
        </p:nvSpPr>
        <p:spPr>
          <a:xfrm>
            <a:off x="289250" y="930600"/>
            <a:ext cx="3621900" cy="126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St. Gertrude’s stands in a suburban street with five- storey buildings. Böhm’s design turns to the neighbourhood, and distance itself at the same time. The buildings on the right and left, also by Böhm, take up the local cornice and eaves heights, but form a forecourt with the church as the building line draws back. The high bell-tower is also included in the building line.</a:t>
            </a:r>
            <a:endParaRPr sz="900"/>
          </a:p>
          <a:p>
            <a:pPr marL="0" lvl="0" indent="0" algn="l" rtl="0">
              <a:spcBef>
                <a:spcPts val="0"/>
              </a:spcBef>
              <a:spcAft>
                <a:spcPts val="0"/>
              </a:spcAft>
              <a:buNone/>
            </a:pPr>
            <a:endParaRPr sz="9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8" name="Google Shape;188;p30"/>
          <p:cNvPicPr preferRelativeResize="0"/>
          <p:nvPr/>
        </p:nvPicPr>
        <p:blipFill>
          <a:blip r:embed="rId3">
            <a:alphaModFix/>
          </a:blip>
          <a:stretch>
            <a:fillRect/>
          </a:stretch>
        </p:blipFill>
        <p:spPr>
          <a:xfrm>
            <a:off x="1665150" y="272475"/>
            <a:ext cx="7319328" cy="4826624"/>
          </a:xfrm>
          <a:prstGeom prst="rect">
            <a:avLst/>
          </a:prstGeom>
          <a:noFill/>
          <a:ln>
            <a:noFill/>
          </a:ln>
        </p:spPr>
      </p:pic>
      <p:sp>
        <p:nvSpPr>
          <p:cNvPr id="189" name="Google Shape;189;p30"/>
          <p:cNvSpPr txBox="1"/>
          <p:nvPr/>
        </p:nvSpPr>
        <p:spPr>
          <a:xfrm>
            <a:off x="195925" y="199650"/>
            <a:ext cx="5318400" cy="65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bel"/>
                <a:ea typeface="Abel"/>
                <a:cs typeface="Abel"/>
                <a:sym typeface="Abel"/>
              </a:rPr>
              <a:t>Parish Church of St. Gertrude, Cologne </a:t>
            </a:r>
            <a:endParaRPr>
              <a:latin typeface="Abel"/>
              <a:ea typeface="Abel"/>
              <a:cs typeface="Abel"/>
              <a:sym typeface="Abel"/>
            </a:endParaRPr>
          </a:p>
          <a:p>
            <a:pPr marL="0" lvl="0" indent="0" algn="l" rtl="0">
              <a:spcBef>
                <a:spcPts val="0"/>
              </a:spcBef>
              <a:spcAft>
                <a:spcPts val="0"/>
              </a:spcAft>
              <a:buNone/>
            </a:pPr>
            <a:r>
              <a:rPr lang="en">
                <a:latin typeface="Abel"/>
                <a:ea typeface="Abel"/>
                <a:cs typeface="Abel"/>
                <a:sym typeface="Abel"/>
              </a:rPr>
              <a:t>(1960-66)</a:t>
            </a:r>
            <a:endParaRPr>
              <a:latin typeface="Abel"/>
              <a:ea typeface="Abel"/>
              <a:cs typeface="Abel"/>
              <a:sym typeface="Abel"/>
            </a:endParaRPr>
          </a:p>
        </p:txBody>
      </p:sp>
      <p:sp>
        <p:nvSpPr>
          <p:cNvPr id="190" name="Google Shape;190;p30"/>
          <p:cNvSpPr txBox="1"/>
          <p:nvPr/>
        </p:nvSpPr>
        <p:spPr>
          <a:xfrm>
            <a:off x="289250" y="930600"/>
            <a:ext cx="3621900" cy="126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St. Gertrude’s stands in a suburban street with five- storey buildings. Böhm’s design turns to the neighbourhood, and distance itself at the same time. The buildings on the right and left, also by Böhm, take up the local cornice and eaves heights, but form a forecourt with the church as the building line draws back. The high bell-tower is also included in the building line.</a:t>
            </a:r>
            <a:endParaRPr sz="900"/>
          </a:p>
          <a:p>
            <a:pPr marL="0" lvl="0" indent="0" algn="l" rtl="0">
              <a:spcBef>
                <a:spcPts val="0"/>
              </a:spcBef>
              <a:spcAft>
                <a:spcPts val="0"/>
              </a:spcAft>
              <a:buNone/>
            </a:pPr>
            <a:endParaRPr sz="9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1"/>
          <p:cNvSpPr txBox="1">
            <a:spLocks noGrp="1"/>
          </p:cNvSpPr>
          <p:nvPr>
            <p:ph type="title"/>
          </p:nvPr>
        </p:nvSpPr>
        <p:spPr>
          <a:xfrm>
            <a:off x="121700" y="3685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Pilgrimage Church</a:t>
            </a:r>
            <a:endParaRPr sz="1200"/>
          </a:p>
        </p:txBody>
      </p:sp>
      <p:sp>
        <p:nvSpPr>
          <p:cNvPr id="196" name="Google Shape;196;p31"/>
          <p:cNvSpPr txBox="1">
            <a:spLocks noGrp="1"/>
          </p:cNvSpPr>
          <p:nvPr>
            <p:ph type="body" idx="1"/>
          </p:nvPr>
        </p:nvSpPr>
        <p:spPr>
          <a:xfrm>
            <a:off x="121700" y="623200"/>
            <a:ext cx="8520600" cy="606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1968, Neviges, Germany</a:t>
            </a:r>
            <a:endParaRPr sz="900">
              <a:solidFill>
                <a:schemeClr val="dk1"/>
              </a:solidFill>
              <a:latin typeface="Abel"/>
              <a:ea typeface="Abel"/>
              <a:cs typeface="Abel"/>
              <a:sym typeface="Abel"/>
            </a:endParaRPr>
          </a:p>
        </p:txBody>
      </p:sp>
      <p:pic>
        <p:nvPicPr>
          <p:cNvPr id="197" name="Google Shape;197;p31"/>
          <p:cNvPicPr preferRelativeResize="0"/>
          <p:nvPr/>
        </p:nvPicPr>
        <p:blipFill rotWithShape="1">
          <a:blip r:embed="rId3">
            <a:alphaModFix/>
          </a:blip>
          <a:srcRect l="22222" r="16875"/>
          <a:stretch/>
        </p:blipFill>
        <p:spPr>
          <a:xfrm>
            <a:off x="7133325" y="1128250"/>
            <a:ext cx="1889000" cy="3660075"/>
          </a:xfrm>
          <a:prstGeom prst="rect">
            <a:avLst/>
          </a:prstGeom>
          <a:noFill/>
          <a:ln>
            <a:noFill/>
          </a:ln>
        </p:spPr>
      </p:pic>
      <p:pic>
        <p:nvPicPr>
          <p:cNvPr id="198" name="Google Shape;198;p31"/>
          <p:cNvPicPr preferRelativeResize="0"/>
          <p:nvPr/>
        </p:nvPicPr>
        <p:blipFill>
          <a:blip r:embed="rId4">
            <a:alphaModFix/>
          </a:blip>
          <a:stretch>
            <a:fillRect/>
          </a:stretch>
        </p:blipFill>
        <p:spPr>
          <a:xfrm>
            <a:off x="121700" y="1110765"/>
            <a:ext cx="5371701" cy="3695709"/>
          </a:xfrm>
          <a:prstGeom prst="rect">
            <a:avLst/>
          </a:prstGeom>
          <a:noFill/>
          <a:ln>
            <a:noFill/>
          </a:ln>
        </p:spPr>
      </p:pic>
      <p:pic>
        <p:nvPicPr>
          <p:cNvPr id="199" name="Google Shape;199;p31"/>
          <p:cNvPicPr preferRelativeResize="0"/>
          <p:nvPr/>
        </p:nvPicPr>
        <p:blipFill rotWithShape="1">
          <a:blip r:embed="rId5">
            <a:alphaModFix/>
          </a:blip>
          <a:srcRect l="37023"/>
          <a:stretch/>
        </p:blipFill>
        <p:spPr>
          <a:xfrm>
            <a:off x="5547786" y="1128900"/>
            <a:ext cx="1538715" cy="36600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32"/>
          <p:cNvPicPr preferRelativeResize="0"/>
          <p:nvPr/>
        </p:nvPicPr>
        <p:blipFill>
          <a:blip r:embed="rId3">
            <a:alphaModFix/>
          </a:blip>
          <a:stretch>
            <a:fillRect/>
          </a:stretch>
        </p:blipFill>
        <p:spPr>
          <a:xfrm>
            <a:off x="723174" y="2878698"/>
            <a:ext cx="5948526" cy="1631851"/>
          </a:xfrm>
          <a:prstGeom prst="rect">
            <a:avLst/>
          </a:prstGeom>
          <a:noFill/>
          <a:ln>
            <a:noFill/>
          </a:ln>
        </p:spPr>
      </p:pic>
      <p:pic>
        <p:nvPicPr>
          <p:cNvPr id="205" name="Google Shape;205;p32"/>
          <p:cNvPicPr preferRelativeResize="0"/>
          <p:nvPr/>
        </p:nvPicPr>
        <p:blipFill>
          <a:blip r:embed="rId4">
            <a:alphaModFix/>
          </a:blip>
          <a:stretch>
            <a:fillRect/>
          </a:stretch>
        </p:blipFill>
        <p:spPr>
          <a:xfrm>
            <a:off x="7025450" y="1155375"/>
            <a:ext cx="1797025" cy="1317600"/>
          </a:xfrm>
          <a:prstGeom prst="rect">
            <a:avLst/>
          </a:prstGeom>
          <a:noFill/>
          <a:ln>
            <a:noFill/>
          </a:ln>
        </p:spPr>
      </p:pic>
      <p:pic>
        <p:nvPicPr>
          <p:cNvPr id="206" name="Google Shape;206;p32"/>
          <p:cNvPicPr preferRelativeResize="0"/>
          <p:nvPr/>
        </p:nvPicPr>
        <p:blipFill>
          <a:blip r:embed="rId5">
            <a:alphaModFix/>
          </a:blip>
          <a:stretch>
            <a:fillRect/>
          </a:stretch>
        </p:blipFill>
        <p:spPr>
          <a:xfrm>
            <a:off x="332525" y="287325"/>
            <a:ext cx="6279546" cy="2524211"/>
          </a:xfrm>
          <a:prstGeom prst="rect">
            <a:avLst/>
          </a:prstGeom>
          <a:noFill/>
          <a:ln>
            <a:noFill/>
          </a:ln>
        </p:spPr>
      </p:pic>
      <p:pic>
        <p:nvPicPr>
          <p:cNvPr id="207" name="Google Shape;207;p32"/>
          <p:cNvPicPr preferRelativeResize="0"/>
          <p:nvPr/>
        </p:nvPicPr>
        <p:blipFill rotWithShape="1">
          <a:blip r:embed="rId6">
            <a:alphaModFix/>
          </a:blip>
          <a:srcRect b="6173"/>
          <a:stretch/>
        </p:blipFill>
        <p:spPr>
          <a:xfrm>
            <a:off x="6835724" y="2926487"/>
            <a:ext cx="2233075" cy="1536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5"/>
          <p:cNvSpPr txBox="1">
            <a:spLocks noGrp="1"/>
          </p:cNvSpPr>
          <p:nvPr>
            <p:ph type="body" idx="1"/>
          </p:nvPr>
        </p:nvSpPr>
        <p:spPr>
          <a:xfrm>
            <a:off x="1457850" y="504775"/>
            <a:ext cx="8520600" cy="9243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br>
              <a:rPr lang="en" sz="900">
                <a:solidFill>
                  <a:schemeClr val="dk1"/>
                </a:solidFill>
                <a:latin typeface="Abel"/>
                <a:ea typeface="Abel"/>
                <a:cs typeface="Abel"/>
                <a:sym typeface="Abel"/>
              </a:rPr>
            </a:b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66" name="Google Shape;66;p15"/>
          <p:cNvPicPr preferRelativeResize="0"/>
          <p:nvPr/>
        </p:nvPicPr>
        <p:blipFill>
          <a:blip r:embed="rId3">
            <a:alphaModFix/>
          </a:blip>
          <a:stretch>
            <a:fillRect/>
          </a:stretch>
        </p:blipFill>
        <p:spPr>
          <a:xfrm>
            <a:off x="0" y="-2"/>
            <a:ext cx="9144000" cy="514350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33"/>
          <p:cNvPicPr preferRelativeResize="0"/>
          <p:nvPr/>
        </p:nvPicPr>
        <p:blipFill>
          <a:blip r:embed="rId3">
            <a:alphaModFix/>
          </a:blip>
          <a:stretch>
            <a:fillRect/>
          </a:stretch>
        </p:blipFill>
        <p:spPr>
          <a:xfrm>
            <a:off x="0" y="-345025"/>
            <a:ext cx="9144000" cy="54219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34"/>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title"/>
          </p:nvPr>
        </p:nvSpPr>
        <p:spPr>
          <a:xfrm>
            <a:off x="1457850" y="2501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ZZÜBLIN Haus</a:t>
            </a:r>
            <a:endParaRPr sz="1200"/>
          </a:p>
        </p:txBody>
      </p:sp>
      <p:sp>
        <p:nvSpPr>
          <p:cNvPr id="228" name="Google Shape;228;p36"/>
          <p:cNvSpPr txBox="1">
            <a:spLocks noGrp="1"/>
          </p:cNvSpPr>
          <p:nvPr>
            <p:ph type="body" idx="1"/>
          </p:nvPr>
        </p:nvSpPr>
        <p:spPr>
          <a:xfrm>
            <a:off x="1457850" y="504775"/>
            <a:ext cx="8520600" cy="606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This building marks Bohms’ transition from more religious to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 more secular program in his work, showcasing his evolution</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As a designer as well as his range.</a:t>
            </a:r>
            <a:endParaRPr sz="900">
              <a:solidFill>
                <a:schemeClr val="dk1"/>
              </a:solidFill>
              <a:latin typeface="Abel"/>
              <a:ea typeface="Abel"/>
              <a:cs typeface="Abel"/>
              <a:sym typeface="Abel"/>
            </a:endParaRPr>
          </a:p>
        </p:txBody>
      </p:sp>
      <p:pic>
        <p:nvPicPr>
          <p:cNvPr id="229" name="Google Shape;229;p36"/>
          <p:cNvPicPr preferRelativeResize="0"/>
          <p:nvPr/>
        </p:nvPicPr>
        <p:blipFill>
          <a:blip r:embed="rId3">
            <a:alphaModFix/>
          </a:blip>
          <a:stretch>
            <a:fillRect/>
          </a:stretch>
        </p:blipFill>
        <p:spPr>
          <a:xfrm>
            <a:off x="2267825" y="1256100"/>
            <a:ext cx="6745769" cy="37279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Google Shape;234;p37"/>
          <p:cNvPicPr preferRelativeResize="0"/>
          <p:nvPr/>
        </p:nvPicPr>
        <p:blipFill>
          <a:blip r:embed="rId3">
            <a:alphaModFix/>
          </a:blip>
          <a:stretch>
            <a:fillRect/>
          </a:stretch>
        </p:blipFill>
        <p:spPr>
          <a:xfrm>
            <a:off x="-99500" y="0"/>
            <a:ext cx="9243500" cy="5143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38"/>
          <p:cNvPicPr preferRelativeResize="0"/>
          <p:nvPr/>
        </p:nvPicPr>
        <p:blipFill rotWithShape="1">
          <a:blip r:embed="rId3">
            <a:alphaModFix/>
          </a:blip>
          <a:srcRect r="6515"/>
          <a:stretch/>
        </p:blipFill>
        <p:spPr>
          <a:xfrm>
            <a:off x="3258325" y="1075475"/>
            <a:ext cx="5684426" cy="3420374"/>
          </a:xfrm>
          <a:prstGeom prst="rect">
            <a:avLst/>
          </a:prstGeom>
          <a:noFill/>
          <a:ln>
            <a:noFill/>
          </a:ln>
        </p:spPr>
      </p:pic>
      <p:pic>
        <p:nvPicPr>
          <p:cNvPr id="240" name="Google Shape;240;p38"/>
          <p:cNvPicPr preferRelativeResize="0"/>
          <p:nvPr/>
        </p:nvPicPr>
        <p:blipFill>
          <a:blip r:embed="rId4">
            <a:alphaModFix/>
          </a:blip>
          <a:stretch>
            <a:fillRect/>
          </a:stretch>
        </p:blipFill>
        <p:spPr>
          <a:xfrm>
            <a:off x="279750" y="1075476"/>
            <a:ext cx="2877276" cy="34203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311700" y="170700"/>
            <a:ext cx="32448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Bensberg City Hall</a:t>
            </a:r>
            <a:endParaRPr sz="1200">
              <a:latin typeface="Abel"/>
              <a:ea typeface="Abel"/>
              <a:cs typeface="Abel"/>
              <a:sym typeface="Abel"/>
            </a:endParaRPr>
          </a:p>
        </p:txBody>
      </p:sp>
      <p:sp>
        <p:nvSpPr>
          <p:cNvPr id="246" name="Google Shape;246;p39"/>
          <p:cNvSpPr txBox="1">
            <a:spLocks noGrp="1"/>
          </p:cNvSpPr>
          <p:nvPr>
            <p:ph type="body" idx="1"/>
          </p:nvPr>
        </p:nvSpPr>
        <p:spPr>
          <a:xfrm>
            <a:off x="311700" y="382575"/>
            <a:ext cx="2323800" cy="46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900">
                <a:solidFill>
                  <a:srgbClr val="000000"/>
                </a:solidFill>
                <a:latin typeface="Abel"/>
                <a:ea typeface="Abel"/>
                <a:cs typeface="Abel"/>
                <a:sym typeface="Abel"/>
              </a:rPr>
              <a:t>Bensberg, Germany 1969</a:t>
            </a:r>
            <a:endParaRPr sz="900">
              <a:solidFill>
                <a:srgbClr val="000000"/>
              </a:solidFill>
              <a:latin typeface="Abel"/>
              <a:ea typeface="Abel"/>
              <a:cs typeface="Abel"/>
              <a:sym typeface="Abel"/>
            </a:endParaRPr>
          </a:p>
        </p:txBody>
      </p:sp>
      <p:pic>
        <p:nvPicPr>
          <p:cNvPr id="247" name="Google Shape;247;p39"/>
          <p:cNvPicPr preferRelativeResize="0"/>
          <p:nvPr/>
        </p:nvPicPr>
        <p:blipFill>
          <a:blip r:embed="rId3">
            <a:alphaModFix/>
          </a:blip>
          <a:stretch>
            <a:fillRect/>
          </a:stretch>
        </p:blipFill>
        <p:spPr>
          <a:xfrm>
            <a:off x="3616430" y="170692"/>
            <a:ext cx="5415718" cy="4869901"/>
          </a:xfrm>
          <a:prstGeom prst="rect">
            <a:avLst/>
          </a:prstGeom>
          <a:noFill/>
          <a:ln>
            <a:noFill/>
          </a:ln>
        </p:spPr>
      </p:pic>
      <p:sp>
        <p:nvSpPr>
          <p:cNvPr id="248" name="Google Shape;248;p39"/>
          <p:cNvSpPr txBox="1"/>
          <p:nvPr/>
        </p:nvSpPr>
        <p:spPr>
          <a:xfrm>
            <a:off x="311700" y="678300"/>
            <a:ext cx="1391100" cy="340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2"/>
                </a:solidFill>
                <a:latin typeface="Abel"/>
                <a:ea typeface="Abel"/>
                <a:cs typeface="Abel"/>
                <a:sym typeface="Abel"/>
              </a:rPr>
              <a:t>The design was a conversion from a medieval castle from 1706 to a modern government building for the town of Benberg. The castle had previously been a hospital and a monastery and now a government building.</a:t>
            </a:r>
            <a:br>
              <a:rPr lang="en" sz="900">
                <a:solidFill>
                  <a:schemeClr val="dk2"/>
                </a:solidFill>
                <a:latin typeface="Abel"/>
                <a:ea typeface="Abel"/>
                <a:cs typeface="Abel"/>
                <a:sym typeface="Abel"/>
              </a:rPr>
            </a:br>
            <a:endParaRPr sz="900">
              <a:solidFill>
                <a:schemeClr val="dk2"/>
              </a:solidFill>
              <a:latin typeface="Abel"/>
              <a:ea typeface="Abel"/>
              <a:cs typeface="Abel"/>
              <a:sym typeface="Abel"/>
            </a:endParaRPr>
          </a:p>
          <a:p>
            <a:pPr marL="0" lvl="0" indent="0" algn="l" rtl="0">
              <a:spcBef>
                <a:spcPts val="0"/>
              </a:spcBef>
              <a:spcAft>
                <a:spcPts val="0"/>
              </a:spcAft>
              <a:buNone/>
            </a:pPr>
            <a:r>
              <a:rPr lang="en" sz="900">
                <a:solidFill>
                  <a:schemeClr val="dk2"/>
                </a:solidFill>
                <a:latin typeface="Abel"/>
                <a:ea typeface="Abel"/>
                <a:cs typeface="Abel"/>
                <a:sym typeface="Abel"/>
              </a:rPr>
              <a:t>The horse-shoe shaped plan (seen right) is derived from the previous castle’s layout. Although there was much controversy from local citizens this project would win him the Pritzker Architecture Award.</a:t>
            </a:r>
            <a:br>
              <a:rPr lang="en" sz="900">
                <a:solidFill>
                  <a:schemeClr val="dk2"/>
                </a:solidFill>
                <a:latin typeface="Abel"/>
                <a:ea typeface="Abel"/>
                <a:cs typeface="Abel"/>
                <a:sym typeface="Abel"/>
              </a:rPr>
            </a:br>
            <a:endParaRPr sz="900">
              <a:solidFill>
                <a:schemeClr val="dk2"/>
              </a:solidFill>
              <a:latin typeface="Abel"/>
              <a:ea typeface="Abel"/>
              <a:cs typeface="Abel"/>
              <a:sym typeface="Abe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0"/>
          <p:cNvSpPr txBox="1">
            <a:spLocks noGrp="1"/>
          </p:cNvSpPr>
          <p:nvPr>
            <p:ph type="title"/>
          </p:nvPr>
        </p:nvSpPr>
        <p:spPr>
          <a:xfrm>
            <a:off x="311700" y="170700"/>
            <a:ext cx="32448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Bensberg City Hall</a:t>
            </a:r>
            <a:endParaRPr sz="1200">
              <a:latin typeface="Abel"/>
              <a:ea typeface="Abel"/>
              <a:cs typeface="Abel"/>
              <a:sym typeface="Abel"/>
            </a:endParaRPr>
          </a:p>
        </p:txBody>
      </p:sp>
      <p:sp>
        <p:nvSpPr>
          <p:cNvPr id="254" name="Google Shape;254;p40"/>
          <p:cNvSpPr txBox="1">
            <a:spLocks noGrp="1"/>
          </p:cNvSpPr>
          <p:nvPr>
            <p:ph type="body" idx="1"/>
          </p:nvPr>
        </p:nvSpPr>
        <p:spPr>
          <a:xfrm>
            <a:off x="311700" y="382575"/>
            <a:ext cx="2323800" cy="46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900">
                <a:solidFill>
                  <a:srgbClr val="000000"/>
                </a:solidFill>
                <a:latin typeface="Abel"/>
                <a:ea typeface="Abel"/>
                <a:cs typeface="Abel"/>
                <a:sym typeface="Abel"/>
              </a:rPr>
              <a:t>Bensberg, Germany 1969</a:t>
            </a:r>
            <a:endParaRPr sz="900">
              <a:solidFill>
                <a:srgbClr val="000000"/>
              </a:solidFill>
              <a:latin typeface="Abel"/>
              <a:ea typeface="Abel"/>
              <a:cs typeface="Abel"/>
              <a:sym typeface="Abel"/>
            </a:endParaRPr>
          </a:p>
        </p:txBody>
      </p:sp>
      <p:pic>
        <p:nvPicPr>
          <p:cNvPr id="255" name="Google Shape;255;p40"/>
          <p:cNvPicPr preferRelativeResize="0"/>
          <p:nvPr/>
        </p:nvPicPr>
        <p:blipFill>
          <a:blip r:embed="rId3">
            <a:alphaModFix/>
          </a:blip>
          <a:stretch>
            <a:fillRect/>
          </a:stretch>
        </p:blipFill>
        <p:spPr>
          <a:xfrm>
            <a:off x="3616430" y="170692"/>
            <a:ext cx="5415718" cy="4869901"/>
          </a:xfrm>
          <a:prstGeom prst="rect">
            <a:avLst/>
          </a:prstGeom>
          <a:noFill/>
          <a:ln>
            <a:noFill/>
          </a:ln>
        </p:spPr>
      </p:pic>
      <p:sp>
        <p:nvSpPr>
          <p:cNvPr id="256" name="Google Shape;256;p40"/>
          <p:cNvSpPr txBox="1"/>
          <p:nvPr/>
        </p:nvSpPr>
        <p:spPr>
          <a:xfrm>
            <a:off x="311700" y="678300"/>
            <a:ext cx="1391100" cy="340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2"/>
                </a:solidFill>
                <a:latin typeface="Abel"/>
                <a:ea typeface="Abel"/>
                <a:cs typeface="Abel"/>
                <a:sym typeface="Abel"/>
              </a:rPr>
              <a:t>The design was a conversion from a medieval castle from 1706 to a modern government building for the town of Benberg. The castle had previously been a hospital and a monastery and now a government building.</a:t>
            </a:r>
            <a:br>
              <a:rPr lang="en" sz="900">
                <a:solidFill>
                  <a:schemeClr val="dk2"/>
                </a:solidFill>
                <a:latin typeface="Abel"/>
                <a:ea typeface="Abel"/>
                <a:cs typeface="Abel"/>
                <a:sym typeface="Abel"/>
              </a:rPr>
            </a:br>
            <a:endParaRPr sz="900">
              <a:solidFill>
                <a:schemeClr val="dk2"/>
              </a:solidFill>
              <a:latin typeface="Abel"/>
              <a:ea typeface="Abel"/>
              <a:cs typeface="Abel"/>
              <a:sym typeface="Abel"/>
            </a:endParaRPr>
          </a:p>
          <a:p>
            <a:pPr marL="0" lvl="0" indent="0" algn="l" rtl="0">
              <a:spcBef>
                <a:spcPts val="0"/>
              </a:spcBef>
              <a:spcAft>
                <a:spcPts val="0"/>
              </a:spcAft>
              <a:buNone/>
            </a:pPr>
            <a:r>
              <a:rPr lang="en" sz="900">
                <a:solidFill>
                  <a:schemeClr val="dk2"/>
                </a:solidFill>
                <a:latin typeface="Abel"/>
                <a:ea typeface="Abel"/>
                <a:cs typeface="Abel"/>
                <a:sym typeface="Abel"/>
              </a:rPr>
              <a:t>The horse-shoe shaped plan (seen right) is derived from the previous castle’s layout. Although there was much controversy from local citizens this project would win him the Pritzker Architecture Award.</a:t>
            </a:r>
            <a:br>
              <a:rPr lang="en" sz="900">
                <a:solidFill>
                  <a:schemeClr val="dk2"/>
                </a:solidFill>
                <a:latin typeface="Abel"/>
                <a:ea typeface="Abel"/>
                <a:cs typeface="Abel"/>
                <a:sym typeface="Abel"/>
              </a:rPr>
            </a:br>
            <a:endParaRPr sz="900">
              <a:solidFill>
                <a:schemeClr val="dk2"/>
              </a:solidFill>
              <a:latin typeface="Abel"/>
              <a:ea typeface="Abel"/>
              <a:cs typeface="Abel"/>
              <a:sym typeface="Abel"/>
            </a:endParaRPr>
          </a:p>
        </p:txBody>
      </p:sp>
      <p:pic>
        <p:nvPicPr>
          <p:cNvPr id="257" name="Google Shape;257;p40"/>
          <p:cNvPicPr preferRelativeResize="0"/>
          <p:nvPr/>
        </p:nvPicPr>
        <p:blipFill>
          <a:blip r:embed="rId4">
            <a:alphaModFix/>
          </a:blip>
          <a:stretch>
            <a:fillRect/>
          </a:stretch>
        </p:blipFill>
        <p:spPr>
          <a:xfrm>
            <a:off x="3616425" y="170700"/>
            <a:ext cx="5391250" cy="48699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p41"/>
          <p:cNvPicPr preferRelativeResize="0"/>
          <p:nvPr/>
        </p:nvPicPr>
        <p:blipFill rotWithShape="1">
          <a:blip r:embed="rId3">
            <a:alphaModFix/>
          </a:blip>
          <a:srcRect t="22715" b="18067"/>
          <a:stretch/>
        </p:blipFill>
        <p:spPr>
          <a:xfrm>
            <a:off x="69275" y="88800"/>
            <a:ext cx="9041000" cy="495109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42"/>
          <p:cNvPicPr preferRelativeResize="0"/>
          <p:nvPr/>
        </p:nvPicPr>
        <p:blipFill rotWithShape="1">
          <a:blip r:embed="rId3">
            <a:alphaModFix/>
          </a:blip>
          <a:srcRect t="35919" b="5522"/>
          <a:stretch/>
        </p:blipFill>
        <p:spPr>
          <a:xfrm>
            <a:off x="51800" y="62000"/>
            <a:ext cx="9036276" cy="501950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Google Shape;71;p16"/>
          <p:cNvPicPr preferRelativeResize="0"/>
          <p:nvPr/>
        </p:nvPicPr>
        <p:blipFill rotWithShape="1">
          <a:blip r:embed="rId3">
            <a:alphaModFix/>
          </a:blip>
          <a:srcRect l="2535" t="4738" r="2497" b="2531"/>
          <a:stretch/>
        </p:blipFill>
        <p:spPr>
          <a:xfrm>
            <a:off x="4556200" y="69813"/>
            <a:ext cx="4494875" cy="5003875"/>
          </a:xfrm>
          <a:prstGeom prst="rect">
            <a:avLst/>
          </a:prstGeom>
          <a:noFill/>
          <a:ln>
            <a:noFill/>
          </a:ln>
        </p:spPr>
      </p:pic>
      <p:sp>
        <p:nvSpPr>
          <p:cNvPr id="72" name="Google Shape;72;p16"/>
          <p:cNvSpPr txBox="1"/>
          <p:nvPr/>
        </p:nvSpPr>
        <p:spPr>
          <a:xfrm>
            <a:off x="934250" y="2049600"/>
            <a:ext cx="2848800" cy="1044300"/>
          </a:xfrm>
          <a:prstGeom prst="rect">
            <a:avLst/>
          </a:prstGeom>
          <a:noFill/>
          <a:ln>
            <a:noFill/>
          </a:ln>
        </p:spPr>
        <p:txBody>
          <a:bodyPr spcFirstLastPara="1" wrap="square" lIns="91425" tIns="91425" rIns="91425" bIns="91425" anchor="t" anchorCtr="0">
            <a:noAutofit/>
          </a:bodyPr>
          <a:lstStyle/>
          <a:p>
            <a:pPr marL="0" lvl="0" indent="0" algn="l" rtl="0">
              <a:lnSpc>
                <a:spcPct val="100293"/>
              </a:lnSpc>
              <a:spcBef>
                <a:spcPts val="0"/>
              </a:spcBef>
              <a:spcAft>
                <a:spcPts val="0"/>
              </a:spcAft>
              <a:buNone/>
            </a:pPr>
            <a:r>
              <a:rPr lang="en">
                <a:solidFill>
                  <a:srgbClr val="231F20"/>
                </a:solidFill>
                <a:latin typeface="Abel"/>
                <a:ea typeface="Abel"/>
                <a:cs typeface="Abel"/>
                <a:sym typeface="Abel"/>
              </a:rPr>
              <a:t>''As much was destroyed after the war as during the war, Buildings were torn down, highways put through, and the cities lost their face in the process.'' -Gottfried </a:t>
            </a:r>
            <a:r>
              <a:rPr lang="en">
                <a:solidFill>
                  <a:schemeClr val="dk1"/>
                </a:solidFill>
                <a:latin typeface="Abel"/>
                <a:ea typeface="Abel"/>
                <a:cs typeface="Abel"/>
                <a:sym typeface="Abel"/>
              </a:rPr>
              <a:t>Böhm</a:t>
            </a:r>
            <a:endParaRPr>
              <a:solidFill>
                <a:srgbClr val="231F20"/>
              </a:solidFill>
              <a:latin typeface="Abel"/>
              <a:ea typeface="Abel"/>
              <a:cs typeface="Abel"/>
              <a:sym typeface="Abe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Google Shape;272;p43"/>
          <p:cNvPicPr preferRelativeResize="0"/>
          <p:nvPr/>
        </p:nvPicPr>
        <p:blipFill>
          <a:blip r:embed="rId3">
            <a:alphaModFix/>
          </a:blip>
          <a:stretch>
            <a:fillRect/>
          </a:stretch>
        </p:blipFill>
        <p:spPr>
          <a:xfrm>
            <a:off x="183687" y="643549"/>
            <a:ext cx="6298202" cy="3856414"/>
          </a:xfrm>
          <a:prstGeom prst="rect">
            <a:avLst/>
          </a:prstGeom>
          <a:noFill/>
          <a:ln>
            <a:noFill/>
          </a:ln>
        </p:spPr>
      </p:pic>
      <p:pic>
        <p:nvPicPr>
          <p:cNvPr id="273" name="Google Shape;273;p43"/>
          <p:cNvPicPr preferRelativeResize="0"/>
          <p:nvPr/>
        </p:nvPicPr>
        <p:blipFill>
          <a:blip r:embed="rId4">
            <a:alphaModFix/>
          </a:blip>
          <a:stretch>
            <a:fillRect/>
          </a:stretch>
        </p:blipFill>
        <p:spPr>
          <a:xfrm>
            <a:off x="6554723" y="643537"/>
            <a:ext cx="2405591" cy="1603315"/>
          </a:xfrm>
          <a:prstGeom prst="rect">
            <a:avLst/>
          </a:prstGeom>
          <a:noFill/>
          <a:ln>
            <a:noFill/>
          </a:ln>
        </p:spPr>
      </p:pic>
      <p:pic>
        <p:nvPicPr>
          <p:cNvPr id="274" name="Google Shape;274;p43"/>
          <p:cNvPicPr preferRelativeResize="0"/>
          <p:nvPr/>
        </p:nvPicPr>
        <p:blipFill>
          <a:blip r:embed="rId5">
            <a:alphaModFix/>
          </a:blip>
          <a:stretch>
            <a:fillRect/>
          </a:stretch>
        </p:blipFill>
        <p:spPr>
          <a:xfrm>
            <a:off x="6554723" y="2331493"/>
            <a:ext cx="2405587" cy="216846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4"/>
          <p:cNvSpPr txBox="1">
            <a:spLocks noGrp="1"/>
          </p:cNvSpPr>
          <p:nvPr>
            <p:ph type="title"/>
          </p:nvPr>
        </p:nvSpPr>
        <p:spPr>
          <a:xfrm>
            <a:off x="1457850" y="2501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Lasting Effects</a:t>
            </a:r>
            <a:endParaRPr sz="1200"/>
          </a:p>
        </p:txBody>
      </p:sp>
      <p:sp>
        <p:nvSpPr>
          <p:cNvPr id="280" name="Google Shape;280;p44"/>
          <p:cNvSpPr txBox="1">
            <a:spLocks noGrp="1"/>
          </p:cNvSpPr>
          <p:nvPr>
            <p:ph type="body" idx="1"/>
          </p:nvPr>
        </p:nvSpPr>
        <p:spPr>
          <a:xfrm>
            <a:off x="1457850" y="504775"/>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Due in large part to the </a:t>
            </a:r>
            <a:r>
              <a:rPr lang="en" sz="900">
                <a:solidFill>
                  <a:srgbClr val="231F20"/>
                </a:solidFill>
                <a:latin typeface="Abel"/>
                <a:ea typeface="Abel"/>
                <a:cs typeface="Abel"/>
                <a:sym typeface="Abel"/>
              </a:rPr>
              <a:t>Böhm family, Germany’s skyline is </a:t>
            </a:r>
            <a:br>
              <a:rPr lang="en" sz="900">
                <a:solidFill>
                  <a:srgbClr val="231F20"/>
                </a:solidFill>
                <a:latin typeface="Abel"/>
                <a:ea typeface="Abel"/>
                <a:cs typeface="Abel"/>
                <a:sym typeface="Abel"/>
              </a:rPr>
            </a:br>
            <a:r>
              <a:rPr lang="en" sz="900">
                <a:solidFill>
                  <a:srgbClr val="231F20"/>
                </a:solidFill>
                <a:latin typeface="Abel"/>
                <a:ea typeface="Abel"/>
                <a:cs typeface="Abel"/>
                <a:sym typeface="Abel"/>
              </a:rPr>
              <a:t>reinvented after WW2, and society is continuously engaged in </a:t>
            </a:r>
            <a:br>
              <a:rPr lang="en" sz="900">
                <a:solidFill>
                  <a:srgbClr val="231F20"/>
                </a:solidFill>
                <a:latin typeface="Abel"/>
                <a:ea typeface="Abel"/>
                <a:cs typeface="Abel"/>
                <a:sym typeface="Abel"/>
              </a:rPr>
            </a:br>
            <a:r>
              <a:rPr lang="en" sz="900">
                <a:solidFill>
                  <a:srgbClr val="231F20"/>
                </a:solidFill>
                <a:latin typeface="Abel"/>
                <a:ea typeface="Abel"/>
                <a:cs typeface="Abel"/>
                <a:sym typeface="Abel"/>
              </a:rPr>
              <a:t>a philosophy of creating designs which promote unity rather </a:t>
            </a:r>
            <a:br>
              <a:rPr lang="en" sz="900">
                <a:solidFill>
                  <a:srgbClr val="231F20"/>
                </a:solidFill>
                <a:latin typeface="Abel"/>
                <a:ea typeface="Abel"/>
                <a:cs typeface="Abel"/>
                <a:sym typeface="Abel"/>
              </a:rPr>
            </a:br>
            <a:r>
              <a:rPr lang="en" sz="900">
                <a:solidFill>
                  <a:srgbClr val="231F20"/>
                </a:solidFill>
                <a:latin typeface="Abel"/>
                <a:ea typeface="Abel"/>
                <a:cs typeface="Abel"/>
                <a:sym typeface="Abel"/>
              </a:rPr>
              <a:t>than expansion.</a:t>
            </a:r>
            <a:br>
              <a:rPr lang="en" sz="900">
                <a:solidFill>
                  <a:srgbClr val="231F20"/>
                </a:solidFill>
                <a:latin typeface="Abel"/>
                <a:ea typeface="Abel"/>
                <a:cs typeface="Abel"/>
                <a:sym typeface="Abel"/>
              </a:rPr>
            </a:br>
            <a:br>
              <a:rPr lang="en" sz="900">
                <a:solidFill>
                  <a:srgbClr val="231F20"/>
                </a:solidFill>
                <a:latin typeface="Abel"/>
                <a:ea typeface="Abel"/>
                <a:cs typeface="Abel"/>
                <a:sym typeface="Abel"/>
              </a:rPr>
            </a:br>
            <a:r>
              <a:rPr lang="en" sz="900">
                <a:solidFill>
                  <a:srgbClr val="231F20"/>
                </a:solidFill>
                <a:latin typeface="Abel"/>
                <a:ea typeface="Abel"/>
                <a:cs typeface="Abel"/>
                <a:sym typeface="Abel"/>
              </a:rPr>
              <a:t>He would receive the Pritzker Prize of $100,000 in 1986, only the </a:t>
            </a:r>
            <a:br>
              <a:rPr lang="en" sz="900">
                <a:solidFill>
                  <a:srgbClr val="231F20"/>
                </a:solidFill>
                <a:latin typeface="Abel"/>
                <a:ea typeface="Abel"/>
                <a:cs typeface="Abel"/>
                <a:sym typeface="Abel"/>
              </a:rPr>
            </a:br>
            <a:r>
              <a:rPr lang="en" sz="900">
                <a:solidFill>
                  <a:srgbClr val="231F20"/>
                </a:solidFill>
                <a:latin typeface="Abel"/>
                <a:ea typeface="Abel"/>
                <a:cs typeface="Abel"/>
                <a:sym typeface="Abel"/>
              </a:rPr>
              <a:t>8th person to have ever been granted the honor.</a:t>
            </a:r>
            <a:endParaRPr sz="900">
              <a:solidFill>
                <a:schemeClr val="dk1"/>
              </a:solidFill>
              <a:latin typeface="Abel"/>
              <a:ea typeface="Abel"/>
              <a:cs typeface="Abel"/>
              <a:sym typeface="Abel"/>
            </a:endParaRPr>
          </a:p>
        </p:txBody>
      </p:sp>
      <p:pic>
        <p:nvPicPr>
          <p:cNvPr id="281" name="Google Shape;281;p44"/>
          <p:cNvPicPr preferRelativeResize="0"/>
          <p:nvPr/>
        </p:nvPicPr>
        <p:blipFill>
          <a:blip r:embed="rId3">
            <a:alphaModFix/>
          </a:blip>
          <a:stretch>
            <a:fillRect/>
          </a:stretch>
        </p:blipFill>
        <p:spPr>
          <a:xfrm>
            <a:off x="1641800" y="1902225"/>
            <a:ext cx="3027675" cy="3027675"/>
          </a:xfrm>
          <a:prstGeom prst="rect">
            <a:avLst/>
          </a:prstGeom>
          <a:noFill/>
          <a:ln>
            <a:noFill/>
          </a:ln>
        </p:spPr>
      </p:pic>
      <p:pic>
        <p:nvPicPr>
          <p:cNvPr id="282" name="Google Shape;282;p44"/>
          <p:cNvPicPr preferRelativeResize="0"/>
          <p:nvPr/>
        </p:nvPicPr>
        <p:blipFill>
          <a:blip r:embed="rId4">
            <a:alphaModFix/>
          </a:blip>
          <a:stretch>
            <a:fillRect/>
          </a:stretch>
        </p:blipFill>
        <p:spPr>
          <a:xfrm>
            <a:off x="4722950" y="1167375"/>
            <a:ext cx="3151476" cy="2082975"/>
          </a:xfrm>
          <a:prstGeom prst="rect">
            <a:avLst/>
          </a:prstGeom>
          <a:noFill/>
          <a:ln>
            <a:noFill/>
          </a:ln>
        </p:spPr>
      </p:pic>
      <p:pic>
        <p:nvPicPr>
          <p:cNvPr id="283" name="Google Shape;283;p44"/>
          <p:cNvPicPr preferRelativeResize="0"/>
          <p:nvPr/>
        </p:nvPicPr>
        <p:blipFill rotWithShape="1">
          <a:blip r:embed="rId5">
            <a:alphaModFix/>
          </a:blip>
          <a:srcRect t="7229" b="7519"/>
          <a:stretch/>
        </p:blipFill>
        <p:spPr>
          <a:xfrm>
            <a:off x="4722950" y="3289839"/>
            <a:ext cx="3151473" cy="164006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5"/>
          <p:cNvSpPr txBox="1">
            <a:spLocks noGrp="1"/>
          </p:cNvSpPr>
          <p:nvPr>
            <p:ph type="title"/>
          </p:nvPr>
        </p:nvSpPr>
        <p:spPr>
          <a:xfrm>
            <a:off x="1457850" y="2501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Current Life</a:t>
            </a:r>
            <a:endParaRPr sz="1200"/>
          </a:p>
        </p:txBody>
      </p:sp>
      <p:sp>
        <p:nvSpPr>
          <p:cNvPr id="289" name="Google Shape;289;p45"/>
          <p:cNvSpPr txBox="1">
            <a:spLocks noGrp="1"/>
          </p:cNvSpPr>
          <p:nvPr>
            <p:ph type="body" idx="1"/>
          </p:nvPr>
        </p:nvSpPr>
        <p:spPr>
          <a:xfrm>
            <a:off x="1457850" y="504775"/>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br>
              <a:rPr lang="en" sz="900" dirty="0">
                <a:solidFill>
                  <a:schemeClr val="dk1"/>
                </a:solidFill>
                <a:latin typeface="Abel"/>
                <a:ea typeface="Abel"/>
                <a:cs typeface="Abel"/>
                <a:sym typeface="Abel"/>
              </a:rPr>
            </a:br>
            <a:r>
              <a:rPr lang="en" sz="900" dirty="0">
                <a:solidFill>
                  <a:schemeClr val="dk1"/>
                </a:solidFill>
                <a:latin typeface="Abel"/>
                <a:ea typeface="Abel"/>
                <a:cs typeface="Abel"/>
                <a:sym typeface="Abel"/>
              </a:rPr>
              <a:t>In 1948, he met and married Elisabeth Haggenmueller, a licensed </a:t>
            </a:r>
            <a:br>
              <a:rPr lang="en" sz="900" dirty="0">
                <a:solidFill>
                  <a:schemeClr val="dk1"/>
                </a:solidFill>
                <a:latin typeface="Abel"/>
                <a:ea typeface="Abel"/>
                <a:cs typeface="Abel"/>
                <a:sym typeface="Abel"/>
              </a:rPr>
            </a:br>
            <a:r>
              <a:rPr lang="en" sz="900" dirty="0">
                <a:solidFill>
                  <a:schemeClr val="dk1"/>
                </a:solidFill>
                <a:latin typeface="Abel"/>
                <a:ea typeface="Abel"/>
                <a:cs typeface="Abel"/>
                <a:sym typeface="Abel"/>
              </a:rPr>
              <a:t>engineer and architect. She would help with his projects, providing </a:t>
            </a:r>
            <a:br>
              <a:rPr lang="en" sz="900" dirty="0">
                <a:solidFill>
                  <a:schemeClr val="dk1"/>
                </a:solidFill>
                <a:latin typeface="Abel"/>
                <a:ea typeface="Abel"/>
                <a:cs typeface="Abel"/>
                <a:sym typeface="Abel"/>
              </a:rPr>
            </a:br>
            <a:r>
              <a:rPr lang="en" sz="900" dirty="0">
                <a:solidFill>
                  <a:schemeClr val="dk1"/>
                </a:solidFill>
                <a:latin typeface="Abel"/>
                <a:ea typeface="Abel"/>
                <a:cs typeface="Abel"/>
                <a:sym typeface="Abel"/>
              </a:rPr>
              <a:t>insight to interior design. She passed September 6, 2012.</a:t>
            </a:r>
            <a:br>
              <a:rPr lang="en" sz="900" dirty="0">
                <a:solidFill>
                  <a:schemeClr val="dk1"/>
                </a:solidFill>
                <a:latin typeface="Abel"/>
                <a:ea typeface="Abel"/>
                <a:cs typeface="Abel"/>
                <a:sym typeface="Abel"/>
              </a:rPr>
            </a:br>
            <a:br>
              <a:rPr lang="en" sz="900" dirty="0">
                <a:solidFill>
                  <a:schemeClr val="dk1"/>
                </a:solidFill>
                <a:latin typeface="Abel"/>
                <a:ea typeface="Abel"/>
                <a:cs typeface="Abel"/>
                <a:sym typeface="Abel"/>
              </a:rPr>
            </a:br>
            <a:br>
              <a:rPr lang="en" sz="900" dirty="0">
                <a:solidFill>
                  <a:schemeClr val="dk1"/>
                </a:solidFill>
                <a:latin typeface="Abel"/>
                <a:ea typeface="Abel"/>
                <a:cs typeface="Abel"/>
                <a:sym typeface="Abel"/>
              </a:rPr>
            </a:br>
            <a:r>
              <a:rPr lang="en" sz="900" dirty="0">
                <a:solidFill>
                  <a:schemeClr val="dk1"/>
                </a:solidFill>
                <a:latin typeface="Abel"/>
                <a:ea typeface="Abel"/>
                <a:cs typeface="Abel"/>
                <a:sym typeface="Abel"/>
              </a:rPr>
              <a:t>Gottfried outlives his wife, still alive today at age 99.</a:t>
            </a:r>
            <a:br>
              <a:rPr lang="en" sz="900" dirty="0">
                <a:solidFill>
                  <a:schemeClr val="dk1"/>
                </a:solidFill>
                <a:latin typeface="Abel"/>
                <a:ea typeface="Abel"/>
                <a:cs typeface="Abel"/>
                <a:sym typeface="Abel"/>
              </a:rPr>
            </a:br>
            <a:r>
              <a:rPr lang="en" sz="900" dirty="0">
                <a:solidFill>
                  <a:schemeClr val="dk1"/>
                </a:solidFill>
                <a:latin typeface="Abel"/>
                <a:ea typeface="Abel"/>
                <a:cs typeface="Abel"/>
                <a:sym typeface="Abel"/>
              </a:rPr>
              <a:t>They had four sons, three of whom have become architects.</a:t>
            </a:r>
            <a:endParaRPr sz="900" dirty="0">
              <a:solidFill>
                <a:schemeClr val="dk1"/>
              </a:solidFill>
              <a:latin typeface="Abel"/>
              <a:ea typeface="Abel"/>
              <a:cs typeface="Abel"/>
              <a:sym typeface="Abel"/>
            </a:endParaRPr>
          </a:p>
        </p:txBody>
      </p:sp>
      <p:pic>
        <p:nvPicPr>
          <p:cNvPr id="290" name="Google Shape;290;p45"/>
          <p:cNvPicPr preferRelativeResize="0"/>
          <p:nvPr/>
        </p:nvPicPr>
        <p:blipFill rotWithShape="1">
          <a:blip r:embed="rId3">
            <a:alphaModFix/>
          </a:blip>
          <a:srcRect l="3237" r="8796"/>
          <a:stretch/>
        </p:blipFill>
        <p:spPr>
          <a:xfrm>
            <a:off x="4984600" y="1116600"/>
            <a:ext cx="2828300" cy="1808601"/>
          </a:xfrm>
          <a:prstGeom prst="rect">
            <a:avLst/>
          </a:prstGeom>
          <a:noFill/>
          <a:ln>
            <a:noFill/>
          </a:ln>
        </p:spPr>
      </p:pic>
      <p:pic>
        <p:nvPicPr>
          <p:cNvPr id="291" name="Google Shape;291;p45"/>
          <p:cNvPicPr preferRelativeResize="0"/>
          <p:nvPr/>
        </p:nvPicPr>
        <p:blipFill rotWithShape="1">
          <a:blip r:embed="rId4">
            <a:alphaModFix/>
          </a:blip>
          <a:srcRect l="13410" r="9387"/>
          <a:stretch/>
        </p:blipFill>
        <p:spPr>
          <a:xfrm>
            <a:off x="1457850" y="2328317"/>
            <a:ext cx="3452174" cy="2516733"/>
          </a:xfrm>
          <a:prstGeom prst="rect">
            <a:avLst/>
          </a:prstGeom>
          <a:noFill/>
          <a:ln>
            <a:noFill/>
          </a:ln>
        </p:spPr>
      </p:pic>
      <p:pic>
        <p:nvPicPr>
          <p:cNvPr id="292" name="Google Shape;292;p45"/>
          <p:cNvPicPr preferRelativeResize="0"/>
          <p:nvPr/>
        </p:nvPicPr>
        <p:blipFill>
          <a:blip r:embed="rId5">
            <a:alphaModFix/>
          </a:blip>
          <a:stretch>
            <a:fillRect/>
          </a:stretch>
        </p:blipFill>
        <p:spPr>
          <a:xfrm>
            <a:off x="4984600" y="2957325"/>
            <a:ext cx="2828299" cy="18877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46"/>
          <p:cNvPicPr preferRelativeResize="0"/>
          <p:nvPr/>
        </p:nvPicPr>
        <p:blipFill>
          <a:blip r:embed="rId3">
            <a:alphaModFix/>
          </a:blip>
          <a:stretch>
            <a:fillRect/>
          </a:stretch>
        </p:blipFill>
        <p:spPr>
          <a:xfrm>
            <a:off x="279750" y="523550"/>
            <a:ext cx="4732974" cy="4219925"/>
          </a:xfrm>
          <a:prstGeom prst="rect">
            <a:avLst/>
          </a:prstGeom>
          <a:noFill/>
          <a:ln>
            <a:noFill/>
          </a:ln>
        </p:spPr>
      </p:pic>
      <p:pic>
        <p:nvPicPr>
          <p:cNvPr id="298" name="Google Shape;298;p46"/>
          <p:cNvPicPr preferRelativeResize="0"/>
          <p:nvPr/>
        </p:nvPicPr>
        <p:blipFill>
          <a:blip r:embed="rId4">
            <a:alphaModFix/>
          </a:blip>
          <a:stretch>
            <a:fillRect/>
          </a:stretch>
        </p:blipFill>
        <p:spPr>
          <a:xfrm>
            <a:off x="5080224" y="2192500"/>
            <a:ext cx="3826477" cy="255098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47"/>
          <p:cNvPicPr preferRelativeResize="0"/>
          <p:nvPr/>
        </p:nvPicPr>
        <p:blipFill>
          <a:blip r:embed="rId3">
            <a:alphaModFix/>
          </a:blip>
          <a:stretch>
            <a:fillRect/>
          </a:stretch>
        </p:blipFill>
        <p:spPr>
          <a:xfrm>
            <a:off x="970725" y="233475"/>
            <a:ext cx="7314398" cy="4676547"/>
          </a:xfrm>
          <a:prstGeom prst="rect">
            <a:avLst/>
          </a:prstGeom>
          <a:noFill/>
          <a:ln>
            <a:noFill/>
          </a:ln>
        </p:spPr>
      </p:pic>
      <p:sp>
        <p:nvSpPr>
          <p:cNvPr id="304" name="Google Shape;304;p47"/>
          <p:cNvSpPr txBox="1"/>
          <p:nvPr/>
        </p:nvSpPr>
        <p:spPr>
          <a:xfrm>
            <a:off x="5511400" y="1772250"/>
            <a:ext cx="2688600" cy="5559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700">
                <a:solidFill>
                  <a:srgbClr val="4D4D4D"/>
                </a:solidFill>
                <a:latin typeface="Playfair Display"/>
                <a:ea typeface="Playfair Display"/>
                <a:cs typeface="Playfair Display"/>
                <a:sym typeface="Playfair Display"/>
              </a:rPr>
              <a:t>“</a:t>
            </a:r>
            <a:r>
              <a:rPr lang="en" sz="700">
                <a:solidFill>
                  <a:srgbClr val="4D4D4D"/>
                </a:solidFill>
                <a:latin typeface="Spectral Light"/>
                <a:ea typeface="Spectral Light"/>
                <a:cs typeface="Spectral Light"/>
                <a:sym typeface="Spectral Light"/>
              </a:rPr>
              <a:t>To create connections between the past and the new</a:t>
            </a:r>
            <a:r>
              <a:rPr lang="en" sz="700">
                <a:solidFill>
                  <a:srgbClr val="4D4D4D"/>
                </a:solidFill>
                <a:latin typeface="Playfair Display"/>
                <a:ea typeface="Playfair Display"/>
                <a:cs typeface="Playfair Display"/>
                <a:sym typeface="Playfair Display"/>
              </a:rPr>
              <a:t>”</a:t>
            </a:r>
            <a:endParaRPr sz="700">
              <a:solidFill>
                <a:srgbClr val="4D4D4D"/>
              </a:solidFill>
              <a:latin typeface="Playfair Display"/>
              <a:ea typeface="Playfair Display"/>
              <a:cs typeface="Playfair Display"/>
              <a:sym typeface="Playfair Display"/>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8"/>
          <p:cNvSpPr txBox="1">
            <a:spLocks noGrp="1"/>
          </p:cNvSpPr>
          <p:nvPr>
            <p:ph type="title"/>
          </p:nvPr>
        </p:nvSpPr>
        <p:spPr>
          <a:xfrm>
            <a:off x="311700" y="1342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bel"/>
                <a:ea typeface="Abel"/>
                <a:cs typeface="Abel"/>
                <a:sym typeface="Abel"/>
              </a:rPr>
              <a:t>References</a:t>
            </a:r>
            <a:endParaRPr>
              <a:latin typeface="Abel"/>
              <a:ea typeface="Abel"/>
              <a:cs typeface="Abel"/>
              <a:sym typeface="Abel"/>
            </a:endParaRPr>
          </a:p>
        </p:txBody>
      </p:sp>
      <p:sp>
        <p:nvSpPr>
          <p:cNvPr id="310" name="Google Shape;310;p48"/>
          <p:cNvSpPr txBox="1">
            <a:spLocks noGrp="1"/>
          </p:cNvSpPr>
          <p:nvPr>
            <p:ph type="body" idx="1"/>
          </p:nvPr>
        </p:nvSpPr>
        <p:spPr>
          <a:xfrm>
            <a:off x="356100" y="706900"/>
            <a:ext cx="8520600" cy="3416400"/>
          </a:xfrm>
          <a:prstGeom prst="rect">
            <a:avLst/>
          </a:prstGeom>
        </p:spPr>
        <p:txBody>
          <a:bodyPr spcFirstLastPara="1" wrap="square" lIns="91425" tIns="91425" rIns="91425" bIns="91425" anchor="t" anchorCtr="0">
            <a:noAutofit/>
          </a:bodyPr>
          <a:lstStyle/>
          <a:p>
            <a:pPr marL="458788" lvl="0" indent="-458788" algn="l" rtl="0">
              <a:lnSpc>
                <a:spcPct val="200000"/>
              </a:lnSpc>
              <a:spcBef>
                <a:spcPts val="0"/>
              </a:spcBef>
              <a:spcAft>
                <a:spcPts val="0"/>
              </a:spcAft>
              <a:buNone/>
            </a:pPr>
            <a:r>
              <a:rPr lang="en" sz="1000" dirty="0">
                <a:latin typeface="Times New Roman" panose="02020603050405020304" pitchFamily="18" charset="0"/>
                <a:ea typeface="Times New Roman"/>
                <a:cs typeface="Times New Roman" panose="02020603050405020304" pitchFamily="18" charset="0"/>
                <a:sym typeface="Times New Roman"/>
              </a:rPr>
              <a:t>Böhm, </a:t>
            </a:r>
            <a:r>
              <a:rPr lang="en-US" sz="1000" dirty="0">
                <a:latin typeface="Times New Roman" panose="02020603050405020304" pitchFamily="18" charset="0"/>
                <a:ea typeface="Times New Roman"/>
                <a:cs typeface="Times New Roman" panose="02020603050405020304" pitchFamily="18" charset="0"/>
                <a:sym typeface="Times New Roman"/>
              </a:rPr>
              <a:t>D.</a:t>
            </a:r>
            <a:r>
              <a:rPr lang="en" sz="1000" dirty="0">
                <a:latin typeface="Times New Roman" panose="02020603050405020304" pitchFamily="18" charset="0"/>
                <a:ea typeface="Times New Roman"/>
                <a:cs typeface="Times New Roman" panose="02020603050405020304" pitchFamily="18" charset="0"/>
                <a:sym typeface="Times New Roman"/>
              </a:rPr>
              <a:t> (n.d.). Retrieved </a:t>
            </a:r>
            <a:r>
              <a:rPr lang="en" sz="1000" dirty="0">
                <a:solidFill>
                  <a:schemeClr val="tx1"/>
                </a:solidFill>
                <a:latin typeface="Times New Roman" panose="02020603050405020304" pitchFamily="18" charset="0"/>
                <a:ea typeface="Times New Roman"/>
                <a:cs typeface="Times New Roman" panose="02020603050405020304" pitchFamily="18" charset="0"/>
                <a:sym typeface="Times New Roman"/>
              </a:rPr>
              <a:t>from </a:t>
            </a:r>
            <a:r>
              <a:rPr lang="en" sz="1000" dirty="0">
                <a:solidFill>
                  <a:schemeClr val="tx1"/>
                </a:solidFill>
                <a:uFill>
                  <a:noFill/>
                </a:uFill>
                <a:latin typeface="Times New Roman" panose="02020603050405020304" pitchFamily="18" charset="0"/>
                <a:ea typeface="Times New Roman"/>
                <a:cs typeface="Times New Roman" panose="02020603050405020304" pitchFamily="18" charset="0"/>
                <a:sym typeface="Times New Roman"/>
                <a:hlinkClick r:id="rId3">
                  <a:extLst>
                    <a:ext uri="{A12FA001-AC4F-418D-AE19-62706E023703}">
                      <ahyp:hlinkClr xmlns:ahyp="http://schemas.microsoft.com/office/drawing/2018/hyperlinkcolor" val="tx"/>
                    </a:ext>
                  </a:extLst>
                </a:hlinkClick>
              </a:rPr>
              <a:t>http://architectuul.com/architect/dominikus-bohm</a:t>
            </a:r>
            <a:endParaRPr sz="1000" dirty="0">
              <a:solidFill>
                <a:schemeClr val="tx1"/>
              </a:solidFill>
              <a:latin typeface="Times New Roman" panose="02020603050405020304" pitchFamily="18" charset="0"/>
              <a:ea typeface="Times New Roman"/>
              <a:cs typeface="Times New Roman" panose="02020603050405020304" pitchFamily="18" charset="0"/>
              <a:sym typeface="Times New Roman"/>
            </a:endParaRPr>
          </a:p>
          <a:p>
            <a:pPr marL="458788" lvl="0" indent="-458788" algn="l" rtl="0">
              <a:lnSpc>
                <a:spcPct val="200000"/>
              </a:lnSpc>
              <a:spcBef>
                <a:spcPts val="1600"/>
              </a:spcBef>
              <a:spcAft>
                <a:spcPts val="0"/>
              </a:spcAft>
              <a:buClr>
                <a:schemeClr val="dk1"/>
              </a:buClr>
              <a:buSzPts val="1100"/>
              <a:buFont typeface="Arial"/>
              <a:buNone/>
            </a:pPr>
            <a:r>
              <a:rPr lang="en" sz="1000" dirty="0">
                <a:solidFill>
                  <a:srgbClr val="333333"/>
                </a:solidFill>
                <a:latin typeface="Times New Roman" panose="02020603050405020304" pitchFamily="18" charset="0"/>
                <a:ea typeface="Abel"/>
                <a:cs typeface="Times New Roman" panose="02020603050405020304" pitchFamily="18" charset="0"/>
                <a:sym typeface="Abel"/>
              </a:rPr>
              <a:t>Böhm, </a:t>
            </a:r>
            <a:r>
              <a:rPr lang="en-US" sz="1000" dirty="0">
                <a:solidFill>
                  <a:srgbClr val="333333"/>
                </a:solidFill>
                <a:latin typeface="Times New Roman" panose="02020603050405020304" pitchFamily="18" charset="0"/>
                <a:ea typeface="Abel"/>
                <a:cs typeface="Times New Roman" panose="02020603050405020304" pitchFamily="18" charset="0"/>
                <a:sym typeface="Abel"/>
              </a:rPr>
              <a:t>G.</a:t>
            </a:r>
            <a:r>
              <a:rPr lang="en" sz="1000" dirty="0">
                <a:solidFill>
                  <a:srgbClr val="333333"/>
                </a:solidFill>
                <a:latin typeface="Times New Roman" panose="02020603050405020304" pitchFamily="18" charset="0"/>
                <a:ea typeface="Abel"/>
                <a:cs typeface="Times New Roman" panose="02020603050405020304" pitchFamily="18" charset="0"/>
                <a:sym typeface="Abel"/>
              </a:rPr>
              <a:t> (n.d.). Retrieved March 11, 2019, from http://architectuul.com/architect/gottfried-bohm</a:t>
            </a:r>
            <a:endParaRPr sz="1000" dirty="0">
              <a:latin typeface="Times New Roman" panose="02020603050405020304" pitchFamily="18" charset="0"/>
              <a:ea typeface="Times New Roman"/>
              <a:cs typeface="Times New Roman" panose="02020603050405020304" pitchFamily="18" charset="0"/>
              <a:sym typeface="Times New Roman"/>
            </a:endParaRPr>
          </a:p>
          <a:p>
            <a:pPr marL="458788" lvl="0" indent="-458788" algn="l" rtl="0">
              <a:lnSpc>
                <a:spcPct val="200000"/>
              </a:lnSpc>
              <a:spcBef>
                <a:spcPts val="1600"/>
              </a:spcBef>
              <a:spcAft>
                <a:spcPts val="0"/>
              </a:spcAft>
              <a:buClr>
                <a:schemeClr val="dk1"/>
              </a:buClr>
              <a:buSzPts val="1100"/>
              <a:buFont typeface="Arial"/>
              <a:buNone/>
            </a:pPr>
            <a:r>
              <a:rPr lang="en" sz="1000" dirty="0">
                <a:solidFill>
                  <a:srgbClr val="333333"/>
                </a:solidFill>
                <a:latin typeface="Times New Roman" panose="02020603050405020304" pitchFamily="18" charset="0"/>
                <a:ea typeface="Abel"/>
                <a:cs typeface="Times New Roman" panose="02020603050405020304" pitchFamily="18" charset="0"/>
                <a:sym typeface="Abel"/>
              </a:rPr>
              <a:t>Cunningham, </a:t>
            </a:r>
            <a:r>
              <a:rPr lang="en-US" sz="1000" dirty="0">
                <a:solidFill>
                  <a:srgbClr val="333333"/>
                </a:solidFill>
                <a:latin typeface="Times New Roman" panose="02020603050405020304" pitchFamily="18" charset="0"/>
                <a:ea typeface="Abel"/>
                <a:cs typeface="Times New Roman" panose="02020603050405020304" pitchFamily="18" charset="0"/>
                <a:sym typeface="Abel"/>
              </a:rPr>
              <a:t>J.M.</a:t>
            </a:r>
            <a:r>
              <a:rPr lang="en" sz="1000" dirty="0">
                <a:solidFill>
                  <a:srgbClr val="333333"/>
                </a:solidFill>
                <a:latin typeface="Times New Roman" panose="02020603050405020304" pitchFamily="18" charset="0"/>
                <a:ea typeface="Abel"/>
                <a:cs typeface="Times New Roman" panose="02020603050405020304" pitchFamily="18" charset="0"/>
                <a:sym typeface="Abel"/>
              </a:rPr>
              <a:t> (2012). Böhm, Gottfried. Britannica Biographies, 1. </a:t>
            </a:r>
          </a:p>
          <a:p>
            <a:pPr marL="458788" indent="-458788">
              <a:lnSpc>
                <a:spcPct val="200000"/>
              </a:lnSpc>
              <a:spcBef>
                <a:spcPts val="1600"/>
              </a:spcBef>
              <a:buClr>
                <a:schemeClr val="dk1"/>
              </a:buClr>
              <a:buSzPts val="1100"/>
              <a:buNone/>
            </a:pPr>
            <a:r>
              <a:rPr lang="en-US" sz="1000" dirty="0">
                <a:latin typeface="Times New Roman" panose="02020603050405020304" pitchFamily="18" charset="0"/>
                <a:ea typeface="Times New Roman"/>
                <a:cs typeface="Times New Roman" panose="02020603050405020304" pitchFamily="18" charset="0"/>
                <a:sym typeface="Times New Roman"/>
              </a:rPr>
              <a:t>James, K., &amp; Sperling, T.  (2003, January 01). </a:t>
            </a:r>
            <a:r>
              <a:rPr lang="en-US" sz="1000" dirty="0" err="1">
                <a:latin typeface="Times New Roman" panose="02020603050405020304" pitchFamily="18" charset="0"/>
                <a:ea typeface="Times New Roman"/>
                <a:cs typeface="Times New Roman" panose="02020603050405020304" pitchFamily="18" charset="0"/>
                <a:sym typeface="Times New Roman"/>
              </a:rPr>
              <a:t>Böhm</a:t>
            </a:r>
            <a:r>
              <a:rPr lang="en-US" sz="1000" dirty="0">
                <a:latin typeface="Times New Roman" panose="02020603050405020304" pitchFamily="18" charset="0"/>
                <a:ea typeface="Times New Roman"/>
                <a:cs typeface="Times New Roman" panose="02020603050405020304" pitchFamily="18" charset="0"/>
                <a:sym typeface="Times New Roman"/>
              </a:rPr>
              <a:t> family (ii). </a:t>
            </a:r>
            <a:r>
              <a:rPr lang="en-US" sz="1000" i="1" dirty="0">
                <a:latin typeface="Times New Roman" panose="02020603050405020304" pitchFamily="18" charset="0"/>
                <a:ea typeface="Times New Roman"/>
                <a:cs typeface="Times New Roman" panose="02020603050405020304" pitchFamily="18" charset="0"/>
                <a:sym typeface="Times New Roman"/>
              </a:rPr>
              <a:t>Grove Art Online.</a:t>
            </a:r>
            <a:r>
              <a:rPr lang="en-US" sz="1000" dirty="0">
                <a:latin typeface="Times New Roman" panose="02020603050405020304" pitchFamily="18" charset="0"/>
                <a:ea typeface="Times New Roman"/>
                <a:cs typeface="Times New Roman" panose="02020603050405020304" pitchFamily="18" charset="0"/>
                <a:sym typeface="Times New Roman"/>
              </a:rPr>
              <a:t> Ed.   Retrieved 8 Feb. 2019, from </a:t>
            </a:r>
            <a:r>
              <a:rPr lang="en-US" sz="1000" dirty="0">
                <a:solidFill>
                  <a:schemeClr val="tx1"/>
                </a:solidFill>
                <a:uFill>
                  <a:noFill/>
                </a:uFill>
                <a:latin typeface="Times New Roman" panose="02020603050405020304" pitchFamily="18" charset="0"/>
                <a:ea typeface="Times New Roman"/>
                <a:cs typeface="Times New Roman" panose="02020603050405020304" pitchFamily="18" charset="0"/>
                <a:sym typeface="Times New Roman"/>
                <a:hlinkClick r:id="rId4">
                  <a:extLst>
                    <a:ext uri="{A12FA001-AC4F-418D-AE19-62706E023703}">
                      <ahyp:hlinkClr xmlns:ahyp="http://schemas.microsoft.com/office/drawing/2018/hyperlinkcolor" val="tx"/>
                    </a:ext>
                  </a:extLst>
                </a:hlinkClick>
              </a:rPr>
              <a:t>http://www.oxfordartonline.com.ezproxy.net.ucf.edu/groveart/view/10.1093/gao/9781884446054.001.0001/oao-9781884446054-e-7000009607</a:t>
            </a:r>
            <a:endParaRPr lang="en" sz="1000" dirty="0">
              <a:solidFill>
                <a:srgbClr val="333333"/>
              </a:solidFill>
              <a:latin typeface="Times New Roman" panose="02020603050405020304" pitchFamily="18" charset="0"/>
              <a:ea typeface="Abel"/>
              <a:cs typeface="Times New Roman" panose="02020603050405020304" pitchFamily="18" charset="0"/>
              <a:sym typeface="Abel"/>
            </a:endParaRPr>
          </a:p>
          <a:p>
            <a:pPr marL="458788" lvl="0" indent="-458788" algn="l" rtl="0">
              <a:lnSpc>
                <a:spcPct val="200000"/>
              </a:lnSpc>
              <a:spcBef>
                <a:spcPts val="1600"/>
              </a:spcBef>
              <a:spcAft>
                <a:spcPts val="0"/>
              </a:spcAft>
              <a:buClr>
                <a:schemeClr val="dk1"/>
              </a:buClr>
              <a:buSzPts val="1100"/>
              <a:buFont typeface="Arial"/>
              <a:buNone/>
            </a:pPr>
            <a:r>
              <a:rPr lang="en-US" sz="1000" dirty="0" err="1">
                <a:solidFill>
                  <a:srgbClr val="333333"/>
                </a:solidFill>
                <a:highlight>
                  <a:srgbClr val="FFFFFF"/>
                </a:highlight>
                <a:latin typeface="Times New Roman" panose="02020603050405020304" pitchFamily="18" charset="0"/>
                <a:ea typeface="Abel"/>
                <a:cs typeface="Times New Roman" panose="02020603050405020304" pitchFamily="18" charset="0"/>
                <a:sym typeface="Abel"/>
              </a:rPr>
              <a:t>Mcgill</a:t>
            </a:r>
            <a:r>
              <a:rPr lang="en-US" sz="1000" dirty="0">
                <a:solidFill>
                  <a:srgbClr val="333333"/>
                </a:solidFill>
                <a:highlight>
                  <a:srgbClr val="FFFFFF"/>
                </a:highlight>
                <a:latin typeface="Times New Roman" panose="02020603050405020304" pitchFamily="18" charset="0"/>
                <a:ea typeface="Abel"/>
                <a:cs typeface="Times New Roman" panose="02020603050405020304" pitchFamily="18" charset="0"/>
                <a:sym typeface="Abel"/>
              </a:rPr>
              <a:t>, D. C. (1986, April 18). Pritzker Prize to Bohm. Retrieved March 11, 2019, from </a:t>
            </a:r>
          </a:p>
          <a:p>
            <a:pPr marL="458788" lvl="0" indent="0">
              <a:lnSpc>
                <a:spcPct val="200000"/>
              </a:lnSpc>
              <a:buNone/>
            </a:pPr>
            <a:r>
              <a:rPr lang="en-US" sz="1000" dirty="0">
                <a:solidFill>
                  <a:schemeClr val="tx1"/>
                </a:solidFill>
                <a:highlight>
                  <a:srgbClr val="FFFFFF"/>
                </a:highlight>
                <a:latin typeface="Times New Roman" panose="02020603050405020304" pitchFamily="18" charset="0"/>
                <a:ea typeface="Abel"/>
                <a:cs typeface="Times New Roman" panose="02020603050405020304" pitchFamily="18" charset="0"/>
                <a:sym typeface="Abel"/>
              </a:rPr>
              <a:t>https://www.nytimes.com/1986/04/18/arts/pritzker-prize-to-bohm.html</a:t>
            </a:r>
            <a:endParaRPr sz="1000" dirty="0">
              <a:latin typeface="Times New Roman" panose="02020603050405020304" pitchFamily="18" charset="0"/>
              <a:ea typeface="Times New Roman"/>
              <a:cs typeface="Times New Roman" panose="02020603050405020304" pitchFamily="18" charset="0"/>
              <a:sym typeface="Times New Roman"/>
            </a:endParaRPr>
          </a:p>
          <a:p>
            <a:pPr marL="0" lvl="0" indent="0" algn="l" rtl="0">
              <a:spcBef>
                <a:spcPts val="1600"/>
              </a:spcBef>
              <a:spcAft>
                <a:spcPts val="0"/>
              </a:spcAft>
              <a:buNone/>
            </a:pPr>
            <a:r>
              <a:rPr lang="en" sz="1200" dirty="0">
                <a:solidFill>
                  <a:srgbClr val="333333"/>
                </a:solidFill>
                <a:highlight>
                  <a:srgbClr val="F5F5F5"/>
                </a:highlight>
                <a:latin typeface="Abel"/>
                <a:ea typeface="Abel"/>
                <a:cs typeface="Abel"/>
                <a:sym typeface="Abel"/>
              </a:rPr>
              <a:t> </a:t>
            </a:r>
            <a:endParaRPr sz="1200" dirty="0">
              <a:solidFill>
                <a:srgbClr val="333333"/>
              </a:solidFill>
              <a:highlight>
                <a:srgbClr val="F5F5F5"/>
              </a:highlight>
              <a:latin typeface="Abel"/>
              <a:ea typeface="Abel"/>
              <a:cs typeface="Abel"/>
              <a:sym typeface="Abel"/>
            </a:endParaRPr>
          </a:p>
          <a:p>
            <a:pPr marL="0" lvl="0" indent="0" algn="l" rtl="0">
              <a:spcBef>
                <a:spcPts val="1600"/>
              </a:spcBef>
              <a:spcAft>
                <a:spcPts val="0"/>
              </a:spcAft>
              <a:buNone/>
            </a:pPr>
            <a:endParaRPr sz="1200" dirty="0">
              <a:solidFill>
                <a:srgbClr val="333333"/>
              </a:solidFill>
              <a:highlight>
                <a:srgbClr val="FFFFFF"/>
              </a:highlight>
              <a:latin typeface="Times New Roman"/>
              <a:ea typeface="Times New Roman"/>
              <a:cs typeface="Times New Roman"/>
              <a:sym typeface="Times New Roman"/>
            </a:endParaRPr>
          </a:p>
          <a:p>
            <a:pPr marL="0" lvl="0" indent="0" algn="l" rtl="0">
              <a:spcBef>
                <a:spcPts val="1600"/>
              </a:spcBef>
              <a:spcAft>
                <a:spcPts val="0"/>
              </a:spcAft>
              <a:buNone/>
            </a:pPr>
            <a:endParaRPr sz="1200" dirty="0">
              <a:solidFill>
                <a:srgbClr val="333333"/>
              </a:solidFill>
              <a:highlight>
                <a:srgbClr val="FFFFFF"/>
              </a:highlight>
              <a:latin typeface="Times New Roman"/>
              <a:ea typeface="Times New Roman"/>
              <a:cs typeface="Times New Roman"/>
              <a:sym typeface="Times New Roman"/>
            </a:endParaRPr>
          </a:p>
          <a:p>
            <a:pPr marL="0" lvl="0" indent="0" algn="l" rtl="0">
              <a:spcBef>
                <a:spcPts val="1600"/>
              </a:spcBef>
              <a:spcAft>
                <a:spcPts val="1600"/>
              </a:spcAft>
              <a:buNone/>
            </a:pPr>
            <a:endParaRPr sz="1200" dirty="0">
              <a:solidFill>
                <a:srgbClr val="333333"/>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9"/>
          <p:cNvSpPr txBox="1">
            <a:spLocks noGrp="1"/>
          </p:cNvSpPr>
          <p:nvPr>
            <p:ph type="title"/>
          </p:nvPr>
        </p:nvSpPr>
        <p:spPr>
          <a:xfrm>
            <a:off x="311700" y="1342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bel"/>
                <a:ea typeface="Abel"/>
                <a:cs typeface="Abel"/>
                <a:sym typeface="Abel"/>
              </a:rPr>
              <a:t>References</a:t>
            </a:r>
            <a:endParaRPr>
              <a:latin typeface="Abel"/>
              <a:ea typeface="Abel"/>
              <a:cs typeface="Abel"/>
              <a:sym typeface="Abel"/>
            </a:endParaRPr>
          </a:p>
        </p:txBody>
      </p:sp>
      <p:sp>
        <p:nvSpPr>
          <p:cNvPr id="316" name="Google Shape;316;p49"/>
          <p:cNvSpPr txBox="1">
            <a:spLocks noGrp="1"/>
          </p:cNvSpPr>
          <p:nvPr>
            <p:ph type="body" idx="1"/>
          </p:nvPr>
        </p:nvSpPr>
        <p:spPr>
          <a:xfrm>
            <a:off x="356100" y="706900"/>
            <a:ext cx="8520600" cy="3416400"/>
          </a:xfrm>
          <a:prstGeom prst="rect">
            <a:avLst/>
          </a:prstGeom>
        </p:spPr>
        <p:txBody>
          <a:bodyPr spcFirstLastPara="1" wrap="square" lIns="91425" tIns="91425" rIns="91425" bIns="91425" anchor="t" anchorCtr="0">
            <a:noAutofit/>
          </a:bodyPr>
          <a:lstStyle/>
          <a:p>
            <a:pPr marL="458788" indent="-458788">
              <a:lnSpc>
                <a:spcPct val="200000"/>
              </a:lnSpc>
              <a:spcBef>
                <a:spcPts val="1600"/>
              </a:spcBef>
              <a:buClr>
                <a:schemeClr val="dk1"/>
              </a:buClr>
              <a:buSzPts val="1100"/>
              <a:buNone/>
            </a:pPr>
            <a:r>
              <a:rPr lang="en-US" sz="1000" dirty="0" err="1">
                <a:latin typeface="Times New Roman" panose="02020603050405020304" pitchFamily="18" charset="0"/>
                <a:ea typeface="Times New Roman"/>
                <a:cs typeface="Times New Roman" panose="02020603050405020304" pitchFamily="18" charset="0"/>
                <a:sym typeface="Times New Roman"/>
              </a:rPr>
              <a:t>Mcgill</a:t>
            </a:r>
            <a:r>
              <a:rPr lang="en-US" sz="1000" dirty="0">
                <a:latin typeface="Times New Roman" panose="02020603050405020304" pitchFamily="18" charset="0"/>
                <a:ea typeface="Times New Roman"/>
                <a:cs typeface="Times New Roman" panose="02020603050405020304" pitchFamily="18" charset="0"/>
                <a:sym typeface="Times New Roman"/>
              </a:rPr>
              <a:t>, D.C. (1986). Pritzker Prize to Bohm. </a:t>
            </a:r>
            <a:r>
              <a:rPr lang="en-US" sz="1000" i="1" dirty="0">
                <a:latin typeface="Times New Roman" panose="02020603050405020304" pitchFamily="18" charset="0"/>
                <a:ea typeface="Times New Roman"/>
                <a:cs typeface="Times New Roman" panose="02020603050405020304" pitchFamily="18" charset="0"/>
                <a:sym typeface="Times New Roman"/>
              </a:rPr>
              <a:t>New York Times</a:t>
            </a:r>
            <a:r>
              <a:rPr lang="en-US" sz="1000" dirty="0">
                <a:latin typeface="Times New Roman" panose="02020603050405020304" pitchFamily="18" charset="0"/>
                <a:ea typeface="Times New Roman"/>
                <a:cs typeface="Times New Roman" panose="02020603050405020304" pitchFamily="18" charset="0"/>
                <a:sym typeface="Times New Roman"/>
              </a:rPr>
              <a:t>, 10. Retrieved from </a:t>
            </a:r>
            <a:r>
              <a:rPr lang="en-US" sz="1000" dirty="0">
                <a:solidFill>
                  <a:schemeClr val="tx1"/>
                </a:solidFill>
                <a:uFill>
                  <a:noFill/>
                </a:uFill>
                <a:latin typeface="Times New Roman" panose="02020603050405020304" pitchFamily="18" charset="0"/>
                <a:ea typeface="Times New Roman"/>
                <a:cs typeface="Times New Roman" panose="02020603050405020304" pitchFamily="18" charset="0"/>
                <a:sym typeface="Times New Roman"/>
                <a:hlinkClick r:id="rId3">
                  <a:extLst>
                    <a:ext uri="{A12FA001-AC4F-418D-AE19-62706E023703}">
                      <ahyp:hlinkClr xmlns:ahyp="http://schemas.microsoft.com/office/drawing/2018/hyperlinkcolor" val="tx"/>
                    </a:ext>
                  </a:extLst>
                </a:hlinkClick>
              </a:rPr>
              <a:t>https://login.ezproxy.net.ucf.edu/login?auth=shibb&amp;url=https://search-ebscohost-com.ezproxy.net.ucf.edu/login.aspx?direct=true&amp;db=asu&amp;AN=30691453&amp;cpidlogin.asp?custid=current&amp;site=ehost-live&amp;scope=site</a:t>
            </a:r>
            <a:endParaRPr lang="en" sz="1000" dirty="0">
              <a:latin typeface="Times New Roman" panose="02020603050405020304" pitchFamily="18" charset="0"/>
              <a:ea typeface="Times New Roman"/>
              <a:cs typeface="Times New Roman" panose="02020603050405020304" pitchFamily="18" charset="0"/>
              <a:sym typeface="Times New Roman"/>
            </a:endParaRPr>
          </a:p>
          <a:p>
            <a:pPr marL="458788" lvl="0" indent="-458788" algn="l" rtl="0">
              <a:lnSpc>
                <a:spcPct val="200000"/>
              </a:lnSpc>
              <a:spcBef>
                <a:spcPts val="1600"/>
              </a:spcBef>
              <a:spcAft>
                <a:spcPts val="0"/>
              </a:spcAft>
              <a:buClr>
                <a:schemeClr val="dk1"/>
              </a:buClr>
              <a:buSzPts val="1100"/>
              <a:buFont typeface="Arial"/>
              <a:buNone/>
            </a:pPr>
            <a:r>
              <a:rPr lang="en" sz="1000" dirty="0">
                <a:latin typeface="Times New Roman" panose="02020603050405020304" pitchFamily="18" charset="0"/>
                <a:ea typeface="Times New Roman"/>
                <a:cs typeface="Times New Roman" panose="02020603050405020304" pitchFamily="18" charset="0"/>
                <a:sym typeface="Times New Roman"/>
              </a:rPr>
              <a:t>Pehnt, W., &amp; Böhm, G. (1999). </a:t>
            </a:r>
            <a:r>
              <a:rPr lang="en" sz="1000" i="1" dirty="0">
                <a:latin typeface="Times New Roman" panose="02020603050405020304" pitchFamily="18" charset="0"/>
                <a:ea typeface="Times New Roman"/>
                <a:cs typeface="Times New Roman" panose="02020603050405020304" pitchFamily="18" charset="0"/>
                <a:sym typeface="Times New Roman"/>
              </a:rPr>
              <a:t>Gottfried Böhm</a:t>
            </a:r>
            <a:r>
              <a:rPr lang="en" sz="1000" dirty="0">
                <a:latin typeface="Times New Roman" panose="02020603050405020304" pitchFamily="18" charset="0"/>
                <a:ea typeface="Times New Roman"/>
                <a:cs typeface="Times New Roman" panose="02020603050405020304" pitchFamily="18" charset="0"/>
                <a:sym typeface="Times New Roman"/>
              </a:rPr>
              <a:t>. Boston, MA: Birhäuser.</a:t>
            </a:r>
            <a:endParaRPr sz="1000" dirty="0">
              <a:solidFill>
                <a:srgbClr val="333333"/>
              </a:solidFill>
              <a:highlight>
                <a:srgbClr val="F5F5F5"/>
              </a:highlight>
              <a:latin typeface="Times New Roman" panose="02020603050405020304" pitchFamily="18" charset="0"/>
              <a:ea typeface="Abel"/>
              <a:cs typeface="Times New Roman" panose="02020603050405020304" pitchFamily="18" charset="0"/>
              <a:sym typeface="Abel"/>
            </a:endParaRPr>
          </a:p>
          <a:p>
            <a:pPr marL="458788" lvl="0" indent="-458788" algn="l" rtl="0">
              <a:lnSpc>
                <a:spcPct val="200000"/>
              </a:lnSpc>
              <a:spcBef>
                <a:spcPts val="1600"/>
              </a:spcBef>
              <a:spcAft>
                <a:spcPts val="0"/>
              </a:spcAft>
              <a:buNone/>
            </a:pPr>
            <a:r>
              <a:rPr lang="en" sz="1000" dirty="0">
                <a:solidFill>
                  <a:srgbClr val="333333"/>
                </a:solidFill>
                <a:latin typeface="Times New Roman" panose="02020603050405020304" pitchFamily="18" charset="0"/>
                <a:ea typeface="Abel"/>
                <a:cs typeface="Times New Roman" panose="02020603050405020304" pitchFamily="18" charset="0"/>
                <a:sym typeface="Abel"/>
              </a:rPr>
              <a:t>Pehnt, W. (1994). The dignity of institutions: on buildings of Gottfried Böhm and his sons. </a:t>
            </a:r>
            <a:r>
              <a:rPr lang="en" sz="1000" i="1" dirty="0">
                <a:solidFill>
                  <a:srgbClr val="333333"/>
                </a:solidFill>
                <a:latin typeface="Times New Roman" panose="02020603050405020304" pitchFamily="18" charset="0"/>
                <a:ea typeface="Abel"/>
                <a:cs typeface="Times New Roman" panose="02020603050405020304" pitchFamily="18" charset="0"/>
                <a:sym typeface="Abel"/>
              </a:rPr>
              <a:t>Architecture &amp; Urbanism, (288), </a:t>
            </a:r>
            <a:r>
              <a:rPr lang="en" sz="1000" dirty="0">
                <a:solidFill>
                  <a:srgbClr val="333333"/>
                </a:solidFill>
                <a:latin typeface="Times New Roman" panose="02020603050405020304" pitchFamily="18" charset="0"/>
                <a:ea typeface="Abel"/>
                <a:cs typeface="Times New Roman" panose="02020603050405020304" pitchFamily="18" charset="0"/>
                <a:sym typeface="Abel"/>
              </a:rPr>
              <a:t>22-45.</a:t>
            </a:r>
            <a:endParaRPr sz="1000" dirty="0">
              <a:solidFill>
                <a:srgbClr val="333333"/>
              </a:solidFill>
              <a:latin typeface="Times New Roman" panose="02020603050405020304" pitchFamily="18" charset="0"/>
              <a:ea typeface="Abel"/>
              <a:cs typeface="Times New Roman" panose="02020603050405020304" pitchFamily="18" charset="0"/>
              <a:sym typeface="Abel"/>
            </a:endParaRPr>
          </a:p>
          <a:p>
            <a:pPr marL="458788" lvl="0" indent="-458788" algn="l" rtl="0">
              <a:lnSpc>
                <a:spcPct val="200000"/>
              </a:lnSpc>
              <a:spcBef>
                <a:spcPts val="1600"/>
              </a:spcBef>
              <a:spcAft>
                <a:spcPts val="0"/>
              </a:spcAft>
              <a:buClr>
                <a:schemeClr val="dk1"/>
              </a:buClr>
              <a:buSzPts val="1100"/>
              <a:buFont typeface="Arial"/>
              <a:buNone/>
            </a:pPr>
            <a:r>
              <a:rPr lang="en" sz="1000" dirty="0">
                <a:solidFill>
                  <a:srgbClr val="333333"/>
                </a:solidFill>
                <a:highlight>
                  <a:schemeClr val="lt1"/>
                </a:highlight>
                <a:latin typeface="Times New Roman" panose="02020603050405020304" pitchFamily="18" charset="0"/>
                <a:ea typeface="Abel"/>
                <a:cs typeface="Times New Roman" panose="02020603050405020304" pitchFamily="18" charset="0"/>
                <a:sym typeface="Abel"/>
              </a:rPr>
              <a:t>Saint Cross Church. (n.d.). Retrieved, from </a:t>
            </a:r>
            <a:r>
              <a:rPr lang="en" sz="1000" dirty="0">
                <a:solidFill>
                  <a:schemeClr val="tx1"/>
                </a:solidFill>
                <a:highlight>
                  <a:schemeClr val="lt1"/>
                </a:highlight>
                <a:latin typeface="Times New Roman" panose="02020603050405020304" pitchFamily="18" charset="0"/>
                <a:ea typeface="Abel"/>
                <a:cs typeface="Times New Roman" panose="02020603050405020304" pitchFamily="18" charset="0"/>
                <a:sym typeface="Abel"/>
                <a:hlinkClick r:id="rId4">
                  <a:extLst>
                    <a:ext uri="{A12FA001-AC4F-418D-AE19-62706E023703}">
                      <ahyp:hlinkClr xmlns:ahyp="http://schemas.microsoft.com/office/drawing/2018/hyperlinkcolor" val="tx"/>
                    </a:ext>
                  </a:extLst>
                </a:hlinkClick>
              </a:rPr>
              <a:t>http://architectuul.com/architecture/saint-cross-church</a:t>
            </a:r>
            <a:endParaRPr lang="en" sz="1000" dirty="0">
              <a:solidFill>
                <a:schemeClr val="tx1"/>
              </a:solidFill>
              <a:highlight>
                <a:schemeClr val="lt1"/>
              </a:highlight>
              <a:latin typeface="Times New Roman" panose="02020603050405020304" pitchFamily="18" charset="0"/>
              <a:ea typeface="Abel"/>
              <a:cs typeface="Times New Roman" panose="02020603050405020304" pitchFamily="18" charset="0"/>
              <a:sym typeface="Abel"/>
            </a:endParaRPr>
          </a:p>
          <a:p>
            <a:pPr marL="458788" lvl="0" indent="-458788" algn="l" rtl="0">
              <a:lnSpc>
                <a:spcPct val="200000"/>
              </a:lnSpc>
              <a:spcBef>
                <a:spcPts val="1600"/>
              </a:spcBef>
              <a:spcAft>
                <a:spcPts val="0"/>
              </a:spcAft>
              <a:buClr>
                <a:schemeClr val="dk1"/>
              </a:buClr>
              <a:buSzPts val="1100"/>
              <a:buFont typeface="Arial"/>
              <a:buNone/>
            </a:pPr>
            <a:r>
              <a:rPr lang="en" sz="1000" dirty="0">
                <a:latin typeface="Times New Roman" panose="02020603050405020304" pitchFamily="18" charset="0"/>
                <a:ea typeface="Times New Roman"/>
                <a:cs typeface="Times New Roman" panose="02020603050405020304" pitchFamily="18" charset="0"/>
                <a:sym typeface="Times New Roman"/>
              </a:rPr>
              <a:t>St. Engelbert, Cologne. (n.d.). Retrieved from </a:t>
            </a:r>
            <a:r>
              <a:rPr lang="en" sz="1000" u="sng" dirty="0">
                <a:solidFill>
                  <a:schemeClr val="tx1"/>
                </a:solidFill>
                <a:uFill>
                  <a:noFill/>
                </a:uFill>
                <a:latin typeface="Times New Roman" panose="02020603050405020304" pitchFamily="18" charset="0"/>
                <a:ea typeface="Times New Roman"/>
                <a:cs typeface="Times New Roman" panose="02020603050405020304" pitchFamily="18" charset="0"/>
                <a:sym typeface="Times New Roman"/>
                <a:hlinkClick r:id="rId5">
                  <a:extLst>
                    <a:ext uri="{A12FA001-AC4F-418D-AE19-62706E023703}">
                      <ahyp:hlinkClr xmlns:ahyp="http://schemas.microsoft.com/office/drawing/2018/hyperlinkcolor" val="tx"/>
                    </a:ext>
                  </a:extLst>
                </a:hlinkClick>
              </a:rPr>
              <a:t>https://cityseeker.com/cologne/55914-st-engelbert</a:t>
            </a:r>
            <a:endParaRPr lang="en" sz="1000" u="sng" dirty="0">
              <a:solidFill>
                <a:schemeClr val="tx1"/>
              </a:solidFill>
              <a:uFill>
                <a:noFill/>
              </a:uFill>
              <a:latin typeface="Times New Roman" panose="02020603050405020304" pitchFamily="18" charset="0"/>
              <a:ea typeface="Times New Roman"/>
              <a:cs typeface="Times New Roman" panose="02020603050405020304" pitchFamily="18" charset="0"/>
              <a:sym typeface="Times New Roman"/>
            </a:endParaRPr>
          </a:p>
          <a:p>
            <a:pPr marL="458788" indent="-458788">
              <a:lnSpc>
                <a:spcPct val="200000"/>
              </a:lnSpc>
              <a:spcBef>
                <a:spcPts val="1600"/>
              </a:spcBef>
              <a:buClr>
                <a:schemeClr val="dk1"/>
              </a:buClr>
              <a:buSzPts val="1100"/>
              <a:buNone/>
            </a:pPr>
            <a:r>
              <a:rPr lang="en-US" sz="1000" dirty="0" err="1">
                <a:solidFill>
                  <a:srgbClr val="333333"/>
                </a:solidFill>
                <a:latin typeface="Times New Roman" panose="02020603050405020304" pitchFamily="18" charset="0"/>
                <a:ea typeface="Abel"/>
                <a:cs typeface="Times New Roman" panose="02020603050405020304" pitchFamily="18" charset="0"/>
                <a:sym typeface="Abel"/>
              </a:rPr>
              <a:t>Ugc</a:t>
            </a:r>
            <a:r>
              <a:rPr lang="en-US" sz="1000" dirty="0">
                <a:solidFill>
                  <a:srgbClr val="333333"/>
                </a:solidFill>
                <a:latin typeface="Times New Roman" panose="02020603050405020304" pitchFamily="18" charset="0"/>
                <a:ea typeface="Abel"/>
                <a:cs typeface="Times New Roman" panose="02020603050405020304" pitchFamily="18" charset="0"/>
                <a:sym typeface="Abel"/>
              </a:rPr>
              <a:t>. (2018, March 23). </a:t>
            </a:r>
            <a:r>
              <a:rPr lang="en-US" sz="1000" dirty="0" err="1">
                <a:solidFill>
                  <a:srgbClr val="333333"/>
                </a:solidFill>
                <a:latin typeface="Times New Roman" panose="02020603050405020304" pitchFamily="18" charset="0"/>
                <a:ea typeface="Abel"/>
                <a:cs typeface="Times New Roman" panose="02020603050405020304" pitchFamily="18" charset="0"/>
                <a:sym typeface="Abel"/>
              </a:rPr>
              <a:t>Bensberg</a:t>
            </a:r>
            <a:r>
              <a:rPr lang="en-US" sz="1000" dirty="0">
                <a:solidFill>
                  <a:srgbClr val="333333"/>
                </a:solidFill>
                <a:latin typeface="Times New Roman" panose="02020603050405020304" pitchFamily="18" charset="0"/>
                <a:ea typeface="Abel"/>
                <a:cs typeface="Times New Roman" panose="02020603050405020304" pitchFamily="18" charset="0"/>
                <a:sym typeface="Abel"/>
              </a:rPr>
              <a:t> Old Castle. Retrieved, from </a:t>
            </a:r>
            <a:r>
              <a:rPr lang="en-US" sz="1000" dirty="0">
                <a:solidFill>
                  <a:schemeClr val="tx1"/>
                </a:solidFill>
                <a:latin typeface="Times New Roman" panose="02020603050405020304" pitchFamily="18" charset="0"/>
                <a:ea typeface="Abel"/>
                <a:cs typeface="Times New Roman" panose="02020603050405020304" pitchFamily="18" charset="0"/>
                <a:sym typeface="Abel"/>
              </a:rPr>
              <a:t>https://www.atlasobscura.com/places/bensberg-old-castle</a:t>
            </a:r>
          </a:p>
          <a:p>
            <a:pPr marL="458788" lvl="0" indent="-458788" algn="l" rtl="0">
              <a:lnSpc>
                <a:spcPct val="200000"/>
              </a:lnSpc>
              <a:spcBef>
                <a:spcPts val="1600"/>
              </a:spcBef>
              <a:spcAft>
                <a:spcPts val="0"/>
              </a:spcAft>
              <a:buClr>
                <a:schemeClr val="dk1"/>
              </a:buClr>
              <a:buSzPts val="1100"/>
              <a:buFont typeface="Arial"/>
              <a:buNone/>
            </a:pPr>
            <a:endParaRPr sz="1000" u="sng" dirty="0">
              <a:solidFill>
                <a:schemeClr val="tx1"/>
              </a:solidFill>
              <a:highlight>
                <a:srgbClr val="F5F5F5"/>
              </a:highlight>
              <a:latin typeface="Times New Roman" panose="02020603050405020304" pitchFamily="18" charset="0"/>
              <a:ea typeface="Abel"/>
              <a:cs typeface="Times New Roman" panose="02020603050405020304" pitchFamily="18" charset="0"/>
              <a:sym typeface="Abel"/>
            </a:endParaRPr>
          </a:p>
          <a:p>
            <a:pPr marL="0" lvl="0" indent="0" algn="l" rtl="0">
              <a:lnSpc>
                <a:spcPct val="200000"/>
              </a:lnSpc>
              <a:spcBef>
                <a:spcPts val="1600"/>
              </a:spcBef>
              <a:spcAft>
                <a:spcPts val="0"/>
              </a:spcAft>
              <a:buNone/>
            </a:pPr>
            <a:endParaRPr sz="1200" dirty="0">
              <a:solidFill>
                <a:srgbClr val="333333"/>
              </a:solidFill>
              <a:highlight>
                <a:srgbClr val="F5F5F5"/>
              </a:highlight>
              <a:latin typeface="Abel"/>
              <a:ea typeface="Abel"/>
              <a:cs typeface="Abel"/>
              <a:sym typeface="Abel"/>
            </a:endParaRPr>
          </a:p>
          <a:p>
            <a:pPr marL="0" lvl="0" indent="0" algn="l" rtl="0">
              <a:spcBef>
                <a:spcPts val="0"/>
              </a:spcBef>
              <a:spcAft>
                <a:spcPts val="0"/>
              </a:spcAft>
              <a:buClr>
                <a:schemeClr val="dk1"/>
              </a:buClr>
              <a:buSzPts val="1100"/>
              <a:buFont typeface="Arial"/>
              <a:buNone/>
            </a:pPr>
            <a:r>
              <a:rPr lang="en" sz="1200" dirty="0">
                <a:solidFill>
                  <a:srgbClr val="333333"/>
                </a:solidFill>
                <a:highlight>
                  <a:srgbClr val="F5F5F5"/>
                </a:highlight>
                <a:latin typeface="Abel"/>
                <a:ea typeface="Abel"/>
                <a:cs typeface="Abel"/>
                <a:sym typeface="Abel"/>
              </a:rPr>
              <a:t> </a:t>
            </a:r>
            <a:endParaRPr sz="1200" dirty="0">
              <a:solidFill>
                <a:srgbClr val="333333"/>
              </a:solidFill>
              <a:highlight>
                <a:srgbClr val="F5F5F5"/>
              </a:highlight>
              <a:latin typeface="Abel"/>
              <a:ea typeface="Abel"/>
              <a:cs typeface="Abel"/>
              <a:sym typeface="Abel"/>
            </a:endParaRPr>
          </a:p>
          <a:p>
            <a:pPr marL="0" lvl="0" indent="0" algn="l" rtl="0">
              <a:spcBef>
                <a:spcPts val="1600"/>
              </a:spcBef>
              <a:spcAft>
                <a:spcPts val="0"/>
              </a:spcAft>
              <a:buNone/>
            </a:pPr>
            <a:endParaRPr sz="1200" dirty="0">
              <a:solidFill>
                <a:srgbClr val="333333"/>
              </a:solidFill>
              <a:highlight>
                <a:srgbClr val="FFFFFF"/>
              </a:highlight>
              <a:latin typeface="Times New Roman"/>
              <a:ea typeface="Times New Roman"/>
              <a:cs typeface="Times New Roman"/>
              <a:sym typeface="Times New Roman"/>
            </a:endParaRPr>
          </a:p>
          <a:p>
            <a:pPr marL="0" lvl="0" indent="0" algn="l" rtl="0">
              <a:spcBef>
                <a:spcPts val="1600"/>
              </a:spcBef>
              <a:spcAft>
                <a:spcPts val="0"/>
              </a:spcAft>
              <a:buNone/>
            </a:pPr>
            <a:endParaRPr sz="1200" dirty="0">
              <a:solidFill>
                <a:srgbClr val="333333"/>
              </a:solidFill>
              <a:highlight>
                <a:srgbClr val="FFFFFF"/>
              </a:highlight>
              <a:latin typeface="Times New Roman"/>
              <a:ea typeface="Times New Roman"/>
              <a:cs typeface="Times New Roman"/>
              <a:sym typeface="Times New Roman"/>
            </a:endParaRPr>
          </a:p>
          <a:p>
            <a:pPr marL="0" lvl="0" indent="0" algn="l" rtl="0">
              <a:spcBef>
                <a:spcPts val="1600"/>
              </a:spcBef>
              <a:spcAft>
                <a:spcPts val="1600"/>
              </a:spcAft>
              <a:buNone/>
            </a:pPr>
            <a:endParaRPr sz="1200" dirty="0">
              <a:solidFill>
                <a:srgbClr val="333333"/>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7"/>
          <p:cNvSpPr txBox="1">
            <a:spLocks noGrp="1"/>
          </p:cNvSpPr>
          <p:nvPr>
            <p:ph type="title"/>
          </p:nvPr>
        </p:nvSpPr>
        <p:spPr>
          <a:xfrm>
            <a:off x="688175" y="40542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latin typeface="Abel"/>
                <a:ea typeface="Abel"/>
                <a:cs typeface="Abel"/>
                <a:sym typeface="Abel"/>
              </a:rPr>
              <a:t>Gottfried B</a:t>
            </a:r>
            <a:r>
              <a:rPr lang="en" sz="1200">
                <a:solidFill>
                  <a:srgbClr val="303030"/>
                </a:solidFill>
                <a:highlight>
                  <a:schemeClr val="lt1"/>
                </a:highlight>
                <a:latin typeface="Abel"/>
                <a:ea typeface="Abel"/>
                <a:cs typeface="Abel"/>
                <a:sym typeface="Abel"/>
              </a:rPr>
              <a:t>öhm</a:t>
            </a:r>
            <a:endParaRPr sz="1200"/>
          </a:p>
        </p:txBody>
      </p:sp>
      <p:sp>
        <p:nvSpPr>
          <p:cNvPr id="78" name="Google Shape;78;p17"/>
          <p:cNvSpPr txBox="1">
            <a:spLocks noGrp="1"/>
          </p:cNvSpPr>
          <p:nvPr>
            <p:ph type="body" idx="1"/>
          </p:nvPr>
        </p:nvSpPr>
        <p:spPr>
          <a:xfrm>
            <a:off x="688175" y="4308875"/>
            <a:ext cx="8520600" cy="606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Born in Offenbach am Main, Germany</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January 23, 1920</a:t>
            </a:r>
            <a:endParaRPr sz="900">
              <a:solidFill>
                <a:schemeClr val="dk1"/>
              </a:solidFill>
              <a:latin typeface="Abel"/>
              <a:ea typeface="Abel"/>
              <a:cs typeface="Abel"/>
              <a:sym typeface="Abel"/>
            </a:endParaRPr>
          </a:p>
          <a:p>
            <a:pPr marL="0" lvl="0" indent="0" algn="l" rtl="0">
              <a:lnSpc>
                <a:spcPct val="100000"/>
              </a:lnSpc>
              <a:spcBef>
                <a:spcPts val="0"/>
              </a:spcBef>
              <a:spcAft>
                <a:spcPts val="0"/>
              </a:spcAft>
              <a:buClr>
                <a:schemeClr val="dk1"/>
              </a:buClr>
              <a:buSzPts val="1100"/>
              <a:buFont typeface="Arial"/>
              <a:buNone/>
            </a:pPr>
            <a:r>
              <a:rPr lang="en" sz="900">
                <a:solidFill>
                  <a:schemeClr val="dk1"/>
                </a:solidFill>
                <a:latin typeface="Abel"/>
                <a:ea typeface="Abel"/>
                <a:cs typeface="Abel"/>
                <a:sym typeface="Abel"/>
              </a:rPr>
              <a:t>Age: 99</a:t>
            </a:r>
            <a:endParaRPr sz="900">
              <a:solidFill>
                <a:schemeClr val="dk1"/>
              </a:solidFill>
              <a:latin typeface="Abel"/>
              <a:ea typeface="Abel"/>
              <a:cs typeface="Abel"/>
              <a:sym typeface="Abel"/>
            </a:endParaRPr>
          </a:p>
        </p:txBody>
      </p:sp>
      <p:pic>
        <p:nvPicPr>
          <p:cNvPr id="79" name="Google Shape;79;p17"/>
          <p:cNvPicPr preferRelativeResize="0"/>
          <p:nvPr/>
        </p:nvPicPr>
        <p:blipFill>
          <a:blip r:embed="rId3">
            <a:alphaModFix/>
          </a:blip>
          <a:stretch>
            <a:fillRect/>
          </a:stretch>
        </p:blipFill>
        <p:spPr>
          <a:xfrm>
            <a:off x="3567150" y="176850"/>
            <a:ext cx="3539250" cy="4789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688175" y="40542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latin typeface="Abel"/>
                <a:ea typeface="Abel"/>
                <a:cs typeface="Abel"/>
                <a:sym typeface="Abel"/>
              </a:rPr>
              <a:t>Gottfried B</a:t>
            </a:r>
            <a:r>
              <a:rPr lang="en" sz="1200">
                <a:solidFill>
                  <a:srgbClr val="303030"/>
                </a:solidFill>
                <a:highlight>
                  <a:schemeClr val="lt1"/>
                </a:highlight>
                <a:latin typeface="Abel"/>
                <a:ea typeface="Abel"/>
                <a:cs typeface="Abel"/>
                <a:sym typeface="Abel"/>
              </a:rPr>
              <a:t>öhm</a:t>
            </a:r>
            <a:endParaRPr sz="1200"/>
          </a:p>
        </p:txBody>
      </p:sp>
      <p:pic>
        <p:nvPicPr>
          <p:cNvPr id="85" name="Google Shape;85;p18"/>
          <p:cNvPicPr preferRelativeResize="0"/>
          <p:nvPr/>
        </p:nvPicPr>
        <p:blipFill>
          <a:blip r:embed="rId3">
            <a:alphaModFix/>
          </a:blip>
          <a:stretch>
            <a:fillRect/>
          </a:stretch>
        </p:blipFill>
        <p:spPr>
          <a:xfrm>
            <a:off x="2212074" y="507099"/>
            <a:ext cx="5321856" cy="4466178"/>
          </a:xfrm>
          <a:prstGeom prst="rect">
            <a:avLst/>
          </a:prstGeom>
          <a:noFill/>
          <a:ln>
            <a:noFill/>
          </a:ln>
        </p:spPr>
      </p:pic>
      <p:sp>
        <p:nvSpPr>
          <p:cNvPr id="86" name="Google Shape;86;p18"/>
          <p:cNvSpPr txBox="1">
            <a:spLocks noGrp="1"/>
          </p:cNvSpPr>
          <p:nvPr>
            <p:ph type="body" idx="1"/>
          </p:nvPr>
        </p:nvSpPr>
        <p:spPr>
          <a:xfrm>
            <a:off x="688175" y="4308875"/>
            <a:ext cx="8520600" cy="606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Born in Offenbach am Main, Germany</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January 23, 1920</a:t>
            </a:r>
            <a:endParaRPr sz="900">
              <a:solidFill>
                <a:schemeClr val="dk1"/>
              </a:solidFill>
              <a:latin typeface="Abel"/>
              <a:ea typeface="Abel"/>
              <a:cs typeface="Abel"/>
              <a:sym typeface="Abel"/>
            </a:endParaRPr>
          </a:p>
          <a:p>
            <a:pPr marL="0" lvl="0" indent="0" algn="l" rtl="0">
              <a:lnSpc>
                <a:spcPct val="100000"/>
              </a:lnSpc>
              <a:spcBef>
                <a:spcPts val="0"/>
              </a:spcBef>
              <a:spcAft>
                <a:spcPts val="0"/>
              </a:spcAft>
              <a:buClr>
                <a:schemeClr val="dk1"/>
              </a:buClr>
              <a:buSzPts val="1100"/>
              <a:buFont typeface="Arial"/>
              <a:buNone/>
            </a:pPr>
            <a:r>
              <a:rPr lang="en" sz="900">
                <a:solidFill>
                  <a:schemeClr val="dk1"/>
                </a:solidFill>
                <a:latin typeface="Abel"/>
                <a:ea typeface="Abel"/>
                <a:cs typeface="Abel"/>
                <a:sym typeface="Abel"/>
              </a:rPr>
              <a:t>Age: 99</a:t>
            </a:r>
            <a:endParaRPr sz="900">
              <a:solidFill>
                <a:schemeClr val="dk1"/>
              </a:solidFill>
              <a:latin typeface="Abel"/>
              <a:ea typeface="Abel"/>
              <a:cs typeface="Abel"/>
              <a:sym typeface="Abe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1457850" y="2501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Family and Upbringing</a:t>
            </a:r>
            <a:endParaRPr sz="1200"/>
          </a:p>
        </p:txBody>
      </p:sp>
      <p:sp>
        <p:nvSpPr>
          <p:cNvPr id="92" name="Google Shape;92;p19"/>
          <p:cNvSpPr txBox="1">
            <a:spLocks noGrp="1"/>
          </p:cNvSpPr>
          <p:nvPr>
            <p:ph type="body" idx="1"/>
          </p:nvPr>
        </p:nvSpPr>
        <p:spPr>
          <a:xfrm>
            <a:off x="1457850" y="504775"/>
            <a:ext cx="8520600" cy="606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latin typeface="Abel"/>
                <a:ea typeface="Abel"/>
                <a:cs typeface="Abel"/>
                <a:sym typeface="Abel"/>
              </a:rPr>
              <a:t>Descends from a family of architects who have played a large role in</a:t>
            </a:r>
            <a:br>
              <a:rPr lang="en" sz="900">
                <a:latin typeface="Abel"/>
                <a:ea typeface="Abel"/>
                <a:cs typeface="Abel"/>
                <a:sym typeface="Abel"/>
              </a:rPr>
            </a:br>
            <a:r>
              <a:rPr lang="en" sz="900">
                <a:latin typeface="Abel"/>
                <a:ea typeface="Abel"/>
                <a:cs typeface="Abel"/>
                <a:sym typeface="Abel"/>
              </a:rPr>
              <a:t>post-war architecture in Europe.</a:t>
            </a:r>
            <a:endParaRPr sz="900">
              <a:latin typeface="Abel"/>
              <a:ea typeface="Abel"/>
              <a:cs typeface="Abel"/>
              <a:sym typeface="Abel"/>
            </a:endParaRPr>
          </a:p>
          <a:p>
            <a:pPr marL="0" lvl="0" indent="0" algn="l" rtl="0">
              <a:lnSpc>
                <a:spcPct val="100000"/>
              </a:lnSpc>
              <a:spcBef>
                <a:spcPts val="0"/>
              </a:spcBef>
              <a:spcAft>
                <a:spcPts val="0"/>
              </a:spcAft>
              <a:buNone/>
            </a:pP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Gottfried is the son of Dominikus Böhm (1880-1955), one of Europe's most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respected architects of Roman Catholic churches and ecclesiastical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buildings.</a:t>
            </a:r>
            <a:endParaRPr sz="900">
              <a:solidFill>
                <a:schemeClr val="dk1"/>
              </a:solidFill>
              <a:latin typeface="Abel"/>
              <a:ea typeface="Abel"/>
              <a:cs typeface="Abel"/>
              <a:sym typeface="Abel"/>
            </a:endParaRPr>
          </a:p>
          <a:p>
            <a:pPr marL="0" lvl="0" indent="0" algn="l" rtl="0">
              <a:lnSpc>
                <a:spcPct val="100000"/>
              </a:lnSpc>
              <a:spcBef>
                <a:spcPts val="0"/>
              </a:spcBef>
              <a:spcAft>
                <a:spcPts val="0"/>
              </a:spcAft>
              <a:buNone/>
            </a:pPr>
            <a:br>
              <a:rPr lang="en" sz="900">
                <a:solidFill>
                  <a:schemeClr val="dk1"/>
                </a:solidFill>
                <a:latin typeface="Abel"/>
                <a:ea typeface="Abel"/>
                <a:cs typeface="Abel"/>
                <a:sym typeface="Abel"/>
              </a:rPr>
            </a:b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93" name="Google Shape;93;p19"/>
          <p:cNvPicPr preferRelativeResize="0"/>
          <p:nvPr/>
        </p:nvPicPr>
        <p:blipFill>
          <a:blip r:embed="rId3">
            <a:alphaModFix/>
          </a:blip>
          <a:stretch>
            <a:fillRect/>
          </a:stretch>
        </p:blipFill>
        <p:spPr>
          <a:xfrm>
            <a:off x="1528222" y="1591876"/>
            <a:ext cx="4520878" cy="2963530"/>
          </a:xfrm>
          <a:prstGeom prst="rect">
            <a:avLst/>
          </a:prstGeom>
          <a:noFill/>
          <a:ln>
            <a:noFill/>
          </a:ln>
        </p:spPr>
      </p:pic>
      <p:sp>
        <p:nvSpPr>
          <p:cNvPr id="94" name="Google Shape;94;p19"/>
          <p:cNvSpPr txBox="1"/>
          <p:nvPr/>
        </p:nvSpPr>
        <p:spPr>
          <a:xfrm>
            <a:off x="1457850" y="4555406"/>
            <a:ext cx="4339500" cy="53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rgbClr val="4D4D4D"/>
                </a:solidFill>
                <a:highlight>
                  <a:srgbClr val="FFFFFF"/>
                </a:highlight>
                <a:latin typeface="Abel"/>
                <a:ea typeface="Abel"/>
                <a:cs typeface="Abel"/>
                <a:sym typeface="Abel"/>
              </a:rPr>
              <a:t>St. Engelbert's church in Riehl, Cologne, Germany.</a:t>
            </a:r>
            <a:endParaRPr sz="800">
              <a:solidFill>
                <a:srgbClr val="4D4D4D"/>
              </a:solidFill>
              <a:highlight>
                <a:srgbClr val="FFFFFF"/>
              </a:highlight>
              <a:latin typeface="Abel"/>
              <a:ea typeface="Abel"/>
              <a:cs typeface="Abel"/>
              <a:sym typeface="Abel"/>
            </a:endParaRPr>
          </a:p>
          <a:p>
            <a:pPr marL="0" lvl="0" indent="0" algn="l" rtl="0">
              <a:spcBef>
                <a:spcPts val="0"/>
              </a:spcBef>
              <a:spcAft>
                <a:spcPts val="0"/>
              </a:spcAft>
              <a:buNone/>
            </a:pPr>
            <a:r>
              <a:rPr lang="en" sz="800">
                <a:solidFill>
                  <a:srgbClr val="4D4D4D"/>
                </a:solidFill>
                <a:highlight>
                  <a:srgbClr val="FFFFFF"/>
                </a:highlight>
                <a:latin typeface="Abel"/>
                <a:ea typeface="Abel"/>
                <a:cs typeface="Abel"/>
                <a:sym typeface="Abel"/>
              </a:rPr>
              <a:t>Dominikus Bohm.</a:t>
            </a:r>
            <a:endParaRPr sz="800">
              <a:solidFill>
                <a:srgbClr val="4D4D4D"/>
              </a:solidFill>
              <a:highlight>
                <a:srgbClr val="FFFFFF"/>
              </a:highlight>
              <a:latin typeface="Abel"/>
              <a:ea typeface="Abel"/>
              <a:cs typeface="Abel"/>
              <a:sym typeface="Abel"/>
            </a:endParaRPr>
          </a:p>
        </p:txBody>
      </p:sp>
      <p:pic>
        <p:nvPicPr>
          <p:cNvPr id="95" name="Google Shape;95;p19"/>
          <p:cNvPicPr preferRelativeResize="0"/>
          <p:nvPr/>
        </p:nvPicPr>
        <p:blipFill>
          <a:blip r:embed="rId4">
            <a:alphaModFix/>
          </a:blip>
          <a:stretch>
            <a:fillRect/>
          </a:stretch>
        </p:blipFill>
        <p:spPr>
          <a:xfrm>
            <a:off x="6216175" y="250125"/>
            <a:ext cx="1311600" cy="1612575"/>
          </a:xfrm>
          <a:prstGeom prst="rect">
            <a:avLst/>
          </a:prstGeom>
          <a:noFill/>
          <a:ln>
            <a:noFill/>
          </a:ln>
        </p:spPr>
      </p:pic>
      <p:pic>
        <p:nvPicPr>
          <p:cNvPr id="96" name="Google Shape;96;p19"/>
          <p:cNvPicPr preferRelativeResize="0"/>
          <p:nvPr/>
        </p:nvPicPr>
        <p:blipFill>
          <a:blip r:embed="rId5">
            <a:alphaModFix/>
          </a:blip>
          <a:stretch>
            <a:fillRect/>
          </a:stretch>
        </p:blipFill>
        <p:spPr>
          <a:xfrm>
            <a:off x="6216175" y="1950025"/>
            <a:ext cx="1799750" cy="1325924"/>
          </a:xfrm>
          <a:prstGeom prst="rect">
            <a:avLst/>
          </a:prstGeom>
          <a:noFill/>
          <a:ln>
            <a:noFill/>
          </a:ln>
        </p:spPr>
      </p:pic>
      <p:pic>
        <p:nvPicPr>
          <p:cNvPr id="97" name="Google Shape;97;p19"/>
          <p:cNvPicPr preferRelativeResize="0"/>
          <p:nvPr/>
        </p:nvPicPr>
        <p:blipFill>
          <a:blip r:embed="rId6">
            <a:alphaModFix/>
          </a:blip>
          <a:stretch>
            <a:fillRect/>
          </a:stretch>
        </p:blipFill>
        <p:spPr>
          <a:xfrm>
            <a:off x="6216175" y="3363243"/>
            <a:ext cx="1799750" cy="12045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0"/>
          <p:cNvSpPr txBox="1">
            <a:spLocks noGrp="1"/>
          </p:cNvSpPr>
          <p:nvPr>
            <p:ph type="title"/>
          </p:nvPr>
        </p:nvSpPr>
        <p:spPr>
          <a:xfrm>
            <a:off x="1457850" y="2501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Early Life</a:t>
            </a:r>
            <a:endParaRPr sz="1200"/>
          </a:p>
        </p:txBody>
      </p:sp>
      <p:sp>
        <p:nvSpPr>
          <p:cNvPr id="103" name="Google Shape;103;p20"/>
          <p:cNvSpPr txBox="1">
            <a:spLocks noGrp="1"/>
          </p:cNvSpPr>
          <p:nvPr>
            <p:ph type="body" idx="1"/>
          </p:nvPr>
        </p:nvSpPr>
        <p:spPr>
          <a:xfrm>
            <a:off x="1457850" y="504775"/>
            <a:ext cx="8520600" cy="9243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After serving in the German army (1938-42) Böhm attended the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Technische Hochschule in Munich, graduating with an engineering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degree in 1946. </a:t>
            </a:r>
            <a:endParaRPr sz="900">
              <a:solidFill>
                <a:schemeClr val="dk1"/>
              </a:solidFill>
              <a:latin typeface="Abel"/>
              <a:ea typeface="Abel"/>
              <a:cs typeface="Abel"/>
              <a:sym typeface="Abel"/>
            </a:endParaRPr>
          </a:p>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He then studied sculpture for a year at Munich’s Academy of Fine Arts,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which he would later integrate into his design process as form finding</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through clay models.</a:t>
            </a:r>
            <a:br>
              <a:rPr lang="en" sz="900">
                <a:solidFill>
                  <a:schemeClr val="dk1"/>
                </a:solidFill>
                <a:latin typeface="Abel"/>
                <a:ea typeface="Abel"/>
                <a:cs typeface="Abel"/>
                <a:sym typeface="Abel"/>
              </a:rPr>
            </a:b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104" name="Google Shape;104;p20"/>
          <p:cNvPicPr preferRelativeResize="0"/>
          <p:nvPr/>
        </p:nvPicPr>
        <p:blipFill rotWithShape="1">
          <a:blip r:embed="rId3">
            <a:alphaModFix/>
          </a:blip>
          <a:srcRect r="9371"/>
          <a:stretch/>
        </p:blipFill>
        <p:spPr>
          <a:xfrm>
            <a:off x="6137301" y="1454842"/>
            <a:ext cx="2245549" cy="3578507"/>
          </a:xfrm>
          <a:prstGeom prst="rect">
            <a:avLst/>
          </a:prstGeom>
          <a:noFill/>
          <a:ln>
            <a:noFill/>
          </a:ln>
        </p:spPr>
      </p:pic>
      <p:pic>
        <p:nvPicPr>
          <p:cNvPr id="105" name="Google Shape;105;p20"/>
          <p:cNvPicPr preferRelativeResize="0"/>
          <p:nvPr/>
        </p:nvPicPr>
        <p:blipFill rotWithShape="1">
          <a:blip r:embed="rId4">
            <a:alphaModFix/>
          </a:blip>
          <a:srcRect t="13911"/>
          <a:stretch/>
        </p:blipFill>
        <p:spPr>
          <a:xfrm>
            <a:off x="1905525" y="3397950"/>
            <a:ext cx="4106551" cy="1635400"/>
          </a:xfrm>
          <a:prstGeom prst="rect">
            <a:avLst/>
          </a:prstGeom>
          <a:noFill/>
          <a:ln>
            <a:noFill/>
          </a:ln>
        </p:spPr>
      </p:pic>
      <p:pic>
        <p:nvPicPr>
          <p:cNvPr id="106" name="Google Shape;106;p20"/>
          <p:cNvPicPr preferRelativeResize="0"/>
          <p:nvPr/>
        </p:nvPicPr>
        <p:blipFill>
          <a:blip r:embed="rId5">
            <a:alphaModFix/>
          </a:blip>
          <a:stretch>
            <a:fillRect/>
          </a:stretch>
        </p:blipFill>
        <p:spPr>
          <a:xfrm>
            <a:off x="6137300" y="1020850"/>
            <a:ext cx="1478011" cy="374633"/>
          </a:xfrm>
          <a:prstGeom prst="rect">
            <a:avLst/>
          </a:prstGeom>
          <a:noFill/>
          <a:ln>
            <a:noFill/>
          </a:ln>
        </p:spPr>
      </p:pic>
      <p:pic>
        <p:nvPicPr>
          <p:cNvPr id="107" name="Google Shape;107;p20"/>
          <p:cNvPicPr preferRelativeResize="0"/>
          <p:nvPr/>
        </p:nvPicPr>
        <p:blipFill rotWithShape="1">
          <a:blip r:embed="rId6">
            <a:alphaModFix/>
          </a:blip>
          <a:srcRect r="41934"/>
          <a:stretch/>
        </p:blipFill>
        <p:spPr>
          <a:xfrm>
            <a:off x="1905525" y="2052600"/>
            <a:ext cx="742099" cy="497807"/>
          </a:xfrm>
          <a:prstGeom prst="rect">
            <a:avLst/>
          </a:prstGeom>
          <a:noFill/>
          <a:ln>
            <a:noFill/>
          </a:ln>
        </p:spPr>
      </p:pic>
      <p:pic>
        <p:nvPicPr>
          <p:cNvPr id="108" name="Google Shape;108;p20"/>
          <p:cNvPicPr preferRelativeResize="0"/>
          <p:nvPr/>
        </p:nvPicPr>
        <p:blipFill>
          <a:blip r:embed="rId7">
            <a:alphaModFix/>
          </a:blip>
          <a:stretch>
            <a:fillRect/>
          </a:stretch>
        </p:blipFill>
        <p:spPr>
          <a:xfrm>
            <a:off x="1905525" y="2615231"/>
            <a:ext cx="742100" cy="604019"/>
          </a:xfrm>
          <a:prstGeom prst="rect">
            <a:avLst/>
          </a:prstGeom>
          <a:noFill/>
          <a:ln>
            <a:noFill/>
          </a:ln>
        </p:spPr>
      </p:pic>
      <p:pic>
        <p:nvPicPr>
          <p:cNvPr id="109" name="Google Shape;109;p20"/>
          <p:cNvPicPr preferRelativeResize="0"/>
          <p:nvPr/>
        </p:nvPicPr>
        <p:blipFill rotWithShape="1">
          <a:blip r:embed="rId8">
            <a:alphaModFix/>
          </a:blip>
          <a:srcRect l="549" r="1247"/>
          <a:stretch/>
        </p:blipFill>
        <p:spPr>
          <a:xfrm>
            <a:off x="2828925" y="1380700"/>
            <a:ext cx="3142999" cy="18006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1"/>
          <p:cNvSpPr txBox="1">
            <a:spLocks noGrp="1"/>
          </p:cNvSpPr>
          <p:nvPr>
            <p:ph type="title"/>
          </p:nvPr>
        </p:nvSpPr>
        <p:spPr>
          <a:xfrm>
            <a:off x="695575" y="6586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War</a:t>
            </a:r>
            <a:endParaRPr sz="1200">
              <a:latin typeface="Abel"/>
              <a:ea typeface="Abel"/>
              <a:cs typeface="Abel"/>
              <a:sym typeface="Abel"/>
            </a:endParaRPr>
          </a:p>
        </p:txBody>
      </p:sp>
      <p:sp>
        <p:nvSpPr>
          <p:cNvPr id="115" name="Google Shape;115;p21"/>
          <p:cNvSpPr txBox="1">
            <a:spLocks noGrp="1"/>
          </p:cNvSpPr>
          <p:nvPr>
            <p:ph type="body" idx="1"/>
          </p:nvPr>
        </p:nvSpPr>
        <p:spPr>
          <a:xfrm>
            <a:off x="695575" y="1045025"/>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Bohm watched his homeland be devastated during</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WW2, but found it even more concerning that</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The people would wipe the history of the land</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away in exchange for new, cultureless architecture.</a:t>
            </a: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116" name="Google Shape;116;p21"/>
          <p:cNvPicPr preferRelativeResize="0"/>
          <p:nvPr/>
        </p:nvPicPr>
        <p:blipFill>
          <a:blip r:embed="rId3">
            <a:alphaModFix/>
          </a:blip>
          <a:stretch>
            <a:fillRect/>
          </a:stretch>
        </p:blipFill>
        <p:spPr>
          <a:xfrm>
            <a:off x="5190625" y="219075"/>
            <a:ext cx="3810000" cy="4705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2"/>
          <p:cNvSpPr txBox="1">
            <a:spLocks noGrp="1"/>
          </p:cNvSpPr>
          <p:nvPr>
            <p:ph type="title"/>
          </p:nvPr>
        </p:nvSpPr>
        <p:spPr>
          <a:xfrm>
            <a:off x="695575" y="6586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Abel"/>
                <a:ea typeface="Abel"/>
                <a:cs typeface="Abel"/>
                <a:sym typeface="Abel"/>
              </a:rPr>
              <a:t>Coming to Germany’s Aid</a:t>
            </a:r>
            <a:endParaRPr sz="1200">
              <a:latin typeface="Abel"/>
              <a:ea typeface="Abel"/>
              <a:cs typeface="Abel"/>
              <a:sym typeface="Abel"/>
            </a:endParaRPr>
          </a:p>
        </p:txBody>
      </p:sp>
      <p:sp>
        <p:nvSpPr>
          <p:cNvPr id="122" name="Google Shape;122;p22"/>
          <p:cNvSpPr txBox="1">
            <a:spLocks noGrp="1"/>
          </p:cNvSpPr>
          <p:nvPr>
            <p:ph type="body" idx="1"/>
          </p:nvPr>
        </p:nvSpPr>
        <p:spPr>
          <a:xfrm>
            <a:off x="695575" y="1045025"/>
            <a:ext cx="8520600" cy="2112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solidFill>
                  <a:schemeClr val="dk1"/>
                </a:solidFill>
                <a:latin typeface="Abel"/>
                <a:ea typeface="Abel"/>
                <a:cs typeface="Abel"/>
                <a:sym typeface="Abel"/>
              </a:rPr>
              <a:t>In 1947, he began working in Cologne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as an assistant architect alongside his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father. In this time, he sympathized and</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 collaborated with the Society for the </a:t>
            </a:r>
            <a:br>
              <a:rPr lang="en" sz="900">
                <a:solidFill>
                  <a:schemeClr val="dk1"/>
                </a:solidFill>
                <a:latin typeface="Abel"/>
                <a:ea typeface="Abel"/>
                <a:cs typeface="Abel"/>
                <a:sym typeface="Abel"/>
              </a:rPr>
            </a:br>
            <a:r>
              <a:rPr lang="en" sz="900">
                <a:solidFill>
                  <a:schemeClr val="dk1"/>
                </a:solidFill>
                <a:latin typeface="Abel"/>
                <a:ea typeface="Abel"/>
                <a:cs typeface="Abel"/>
                <a:sym typeface="Abel"/>
              </a:rPr>
              <a:t>Reconstruction of Cologne.</a:t>
            </a:r>
            <a:br>
              <a:rPr lang="en" sz="900">
                <a:solidFill>
                  <a:schemeClr val="dk1"/>
                </a:solidFill>
                <a:latin typeface="Abel"/>
                <a:ea typeface="Abel"/>
                <a:cs typeface="Abel"/>
                <a:sym typeface="Abel"/>
              </a:rPr>
            </a:br>
            <a:endParaRPr sz="900">
              <a:solidFill>
                <a:schemeClr val="dk1"/>
              </a:solidFill>
              <a:latin typeface="Abel"/>
              <a:ea typeface="Abel"/>
              <a:cs typeface="Abel"/>
              <a:sym typeface="Abel"/>
            </a:endParaRPr>
          </a:p>
        </p:txBody>
      </p:sp>
      <p:pic>
        <p:nvPicPr>
          <p:cNvPr id="123" name="Google Shape;123;p22"/>
          <p:cNvPicPr preferRelativeResize="0"/>
          <p:nvPr/>
        </p:nvPicPr>
        <p:blipFill>
          <a:blip r:embed="rId3">
            <a:alphaModFix/>
          </a:blip>
          <a:stretch>
            <a:fillRect/>
          </a:stretch>
        </p:blipFill>
        <p:spPr>
          <a:xfrm>
            <a:off x="6195441" y="658650"/>
            <a:ext cx="2885259" cy="3998875"/>
          </a:xfrm>
          <a:prstGeom prst="rect">
            <a:avLst/>
          </a:prstGeom>
          <a:noFill/>
          <a:ln>
            <a:noFill/>
          </a:ln>
        </p:spPr>
      </p:pic>
      <p:pic>
        <p:nvPicPr>
          <p:cNvPr id="124" name="Google Shape;124;p22"/>
          <p:cNvPicPr preferRelativeResize="0"/>
          <p:nvPr/>
        </p:nvPicPr>
        <p:blipFill rotWithShape="1">
          <a:blip r:embed="rId4">
            <a:alphaModFix/>
          </a:blip>
          <a:srcRect t="11878"/>
          <a:stretch/>
        </p:blipFill>
        <p:spPr>
          <a:xfrm>
            <a:off x="2969224" y="658676"/>
            <a:ext cx="3154822" cy="399884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1002</Words>
  <Application>Microsoft Office PowerPoint</Application>
  <PresentationFormat>On-screen Show (16:9)</PresentationFormat>
  <Paragraphs>85</Paragraphs>
  <Slides>36</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Abel</vt:lpstr>
      <vt:lpstr>Spectral Light</vt:lpstr>
      <vt:lpstr>Times New Roman</vt:lpstr>
      <vt:lpstr>Playfair Display</vt:lpstr>
      <vt:lpstr>Arial</vt:lpstr>
      <vt:lpstr>Simple Light</vt:lpstr>
      <vt:lpstr>Gottfried Böhm</vt:lpstr>
      <vt:lpstr>PowerPoint Presentation</vt:lpstr>
      <vt:lpstr>PowerPoint Presentation</vt:lpstr>
      <vt:lpstr>Gottfried Böhm</vt:lpstr>
      <vt:lpstr>Gottfried Böhm</vt:lpstr>
      <vt:lpstr>Family and Upbringing</vt:lpstr>
      <vt:lpstr>Early Life</vt:lpstr>
      <vt:lpstr>War</vt:lpstr>
      <vt:lpstr>Coming to Germany’s Aid</vt:lpstr>
      <vt:lpstr>Chapel of St. Columba  (Madonna in the Ruins - 1952-57) </vt:lpstr>
      <vt:lpstr>Chapel of St. Columba  (Madonna in the Ruins - 1952-57) </vt:lpstr>
      <vt:lpstr>Saint Cross Church</vt:lpstr>
      <vt:lpstr>Saint Cross Church</vt:lpstr>
      <vt:lpstr>New Perspectives</vt:lpstr>
      <vt:lpstr>Philosophy</vt:lpstr>
      <vt:lpstr>PowerPoint Presentation</vt:lpstr>
      <vt:lpstr>PowerPoint Presentation</vt:lpstr>
      <vt:lpstr>Pilgrimage Church</vt:lpstr>
      <vt:lpstr>PowerPoint Presentation</vt:lpstr>
      <vt:lpstr>PowerPoint Presentation</vt:lpstr>
      <vt:lpstr>PowerPoint Presentation</vt:lpstr>
      <vt:lpstr>PowerPoint Presentation</vt:lpstr>
      <vt:lpstr>ZZÜBLIN Haus</vt:lpstr>
      <vt:lpstr>PowerPoint Presentation</vt:lpstr>
      <vt:lpstr>PowerPoint Presentation</vt:lpstr>
      <vt:lpstr>Bensberg City Hall</vt:lpstr>
      <vt:lpstr>Bensberg City Hall</vt:lpstr>
      <vt:lpstr>PowerPoint Presentation</vt:lpstr>
      <vt:lpstr>PowerPoint Presentation</vt:lpstr>
      <vt:lpstr>PowerPoint Presentation</vt:lpstr>
      <vt:lpstr>Lasting Effects</vt:lpstr>
      <vt:lpstr>Current Life</vt:lpstr>
      <vt:lpstr>PowerPoint Presentation</vt:lpstr>
      <vt:lpstr>PowerPoint Presentation</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 akkanbayatlı</dc:creator>
  <cp:lastModifiedBy>ali akkanbayatlı</cp:lastModifiedBy>
  <cp:revision>13</cp:revision>
  <dcterms:modified xsi:type="dcterms:W3CDTF">2019-04-03T23:51:08Z</dcterms:modified>
</cp:coreProperties>
</file>