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9"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289" r:id="rId38"/>
    <p:sldId id="290" r:id="rId39"/>
    <p:sldId id="291" r:id="rId40"/>
    <p:sldId id="292" r:id="rId41"/>
    <p:sldId id="293" r:id="rId42"/>
    <p:sldId id="294" r:id="rId43"/>
    <p:sldId id="295" r:id="rId44"/>
    <p:sldId id="296" r:id="rId45"/>
    <p:sldId id="297" r:id="rId46"/>
    <p:sldId id="298" r:id="rId47"/>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_rels/presentation.xml.rels><?xml version="1.0" encoding="UTF-8" standalone="yes"?><Relationships xmlns="http://schemas.openxmlformats.org/package/2006/relationships"><Relationship Id="rId40" Type="http://schemas.openxmlformats.org/officeDocument/2006/relationships/slide" Target="slides/slide36.xml"/><Relationship Id="rId20" Type="http://schemas.openxmlformats.org/officeDocument/2006/relationships/slide" Target="slides/slide16.xml"/><Relationship Id="rId42" Type="http://schemas.openxmlformats.org/officeDocument/2006/relationships/slide" Target="slides/slide38.xml"/><Relationship Id="rId41" Type="http://schemas.openxmlformats.org/officeDocument/2006/relationships/slide" Target="slides/slide37.xml"/><Relationship Id="rId22" Type="http://schemas.openxmlformats.org/officeDocument/2006/relationships/slide" Target="slides/slide18.xml"/><Relationship Id="rId44" Type="http://schemas.openxmlformats.org/officeDocument/2006/relationships/slide" Target="slides/slide40.xml"/><Relationship Id="rId21" Type="http://schemas.openxmlformats.org/officeDocument/2006/relationships/slide" Target="slides/slide17.xml"/><Relationship Id="rId43" Type="http://schemas.openxmlformats.org/officeDocument/2006/relationships/slide" Target="slides/slide39.xml"/><Relationship Id="rId24" Type="http://schemas.openxmlformats.org/officeDocument/2006/relationships/slide" Target="slides/slide20.xml"/><Relationship Id="rId46" Type="http://schemas.openxmlformats.org/officeDocument/2006/relationships/slide" Target="slides/slide42.xml"/><Relationship Id="rId23" Type="http://schemas.openxmlformats.org/officeDocument/2006/relationships/slide" Target="slides/slide19.xml"/><Relationship Id="rId45" Type="http://schemas.openxmlformats.org/officeDocument/2006/relationships/slide" Target="slides/slide41.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47" Type="http://schemas.openxmlformats.org/officeDocument/2006/relationships/slide" Target="slides/slide43.xml"/><Relationship Id="rId28" Type="http://schemas.openxmlformats.org/officeDocument/2006/relationships/slide" Target="slides/slide24.xml"/><Relationship Id="rId27" Type="http://schemas.openxmlformats.org/officeDocument/2006/relationships/slide" Target="slides/slide23.xml"/><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slide" Target="slides/slide25.xml"/><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slide" Target="slides/slide27.xml"/><Relationship Id="rId30" Type="http://schemas.openxmlformats.org/officeDocument/2006/relationships/slide" Target="slides/slide26.xml"/><Relationship Id="rId11" Type="http://schemas.openxmlformats.org/officeDocument/2006/relationships/slide" Target="slides/slide7.xml"/><Relationship Id="rId33" Type="http://schemas.openxmlformats.org/officeDocument/2006/relationships/slide" Target="slides/slide29.xml"/><Relationship Id="rId10" Type="http://schemas.openxmlformats.org/officeDocument/2006/relationships/slide" Target="slides/slide6.xml"/><Relationship Id="rId32" Type="http://schemas.openxmlformats.org/officeDocument/2006/relationships/slide" Target="slides/slide28.xml"/><Relationship Id="rId13" Type="http://schemas.openxmlformats.org/officeDocument/2006/relationships/slide" Target="slides/slide9.xml"/><Relationship Id="rId35" Type="http://schemas.openxmlformats.org/officeDocument/2006/relationships/slide" Target="slides/slide31.xml"/><Relationship Id="rId12" Type="http://schemas.openxmlformats.org/officeDocument/2006/relationships/slide" Target="slides/slide8.xml"/><Relationship Id="rId34" Type="http://schemas.openxmlformats.org/officeDocument/2006/relationships/slide" Target="slides/slide30.xml"/><Relationship Id="rId15" Type="http://schemas.openxmlformats.org/officeDocument/2006/relationships/slide" Target="slides/slide11.xml"/><Relationship Id="rId37" Type="http://schemas.openxmlformats.org/officeDocument/2006/relationships/slide" Target="slides/slide33.xml"/><Relationship Id="rId14" Type="http://schemas.openxmlformats.org/officeDocument/2006/relationships/slide" Target="slides/slide10.xml"/><Relationship Id="rId36" Type="http://schemas.openxmlformats.org/officeDocument/2006/relationships/slide" Target="slides/slide32.xml"/><Relationship Id="rId17" Type="http://schemas.openxmlformats.org/officeDocument/2006/relationships/slide" Target="slides/slide13.xml"/><Relationship Id="rId39" Type="http://schemas.openxmlformats.org/officeDocument/2006/relationships/slide" Target="slides/slide35.xml"/><Relationship Id="rId16" Type="http://schemas.openxmlformats.org/officeDocument/2006/relationships/slide" Target="slides/slide12.xml"/><Relationship Id="rId38" Type="http://schemas.openxmlformats.org/officeDocument/2006/relationships/slide" Target="slides/slide34.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0" name="Shape 50"/>
        <p:cNvGrpSpPr/>
        <p:nvPr/>
      </p:nvGrpSpPr>
      <p:grpSpPr>
        <a:xfrm>
          <a:off x="0" y="0"/>
          <a:ext cx="0" cy="0"/>
          <a:chOff x="0" y="0"/>
          <a:chExt cx="0" cy="0"/>
        </a:xfrm>
      </p:grpSpPr>
      <p:sp>
        <p:nvSpPr>
          <p:cNvPr id="51" name="Google Shape;51;g4f5e94844a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4f5e94844a_0_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0" name="Shape 230"/>
        <p:cNvGrpSpPr/>
        <p:nvPr/>
      </p:nvGrpSpPr>
      <p:grpSpPr>
        <a:xfrm>
          <a:off x="0" y="0"/>
          <a:ext cx="0" cy="0"/>
          <a:chOff x="0" y="0"/>
          <a:chExt cx="0" cy="0"/>
        </a:xfrm>
      </p:grpSpPr>
      <p:sp>
        <p:nvSpPr>
          <p:cNvPr id="231" name="Google Shape;231;g52b0a9592c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52b0a9592c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35" name="Shape 235"/>
        <p:cNvGrpSpPr/>
        <p:nvPr/>
      </p:nvGrpSpPr>
      <p:grpSpPr>
        <a:xfrm>
          <a:off x="0" y="0"/>
          <a:ext cx="0" cy="0"/>
          <a:chOff x="0" y="0"/>
          <a:chExt cx="0" cy="0"/>
        </a:xfrm>
      </p:grpSpPr>
      <p:sp>
        <p:nvSpPr>
          <p:cNvPr id="236" name="Google Shape;236;g4f5e94844a_0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7" name="Google Shape;237;g4f5e94844a_0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4" name="Shape 254"/>
        <p:cNvGrpSpPr/>
        <p:nvPr/>
      </p:nvGrpSpPr>
      <p:grpSpPr>
        <a:xfrm>
          <a:off x="0" y="0"/>
          <a:ext cx="0" cy="0"/>
          <a:chOff x="0" y="0"/>
          <a:chExt cx="0" cy="0"/>
        </a:xfrm>
      </p:grpSpPr>
      <p:sp>
        <p:nvSpPr>
          <p:cNvPr id="255" name="Google Shape;255;g52b0a9592c_0_10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52b0a9592c_0_10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-Influenced by daylight change in the  woods</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3" name="Shape 273"/>
        <p:cNvGrpSpPr/>
        <p:nvPr/>
      </p:nvGrpSpPr>
      <p:grpSpPr>
        <a:xfrm>
          <a:off x="0" y="0"/>
          <a:ext cx="0" cy="0"/>
          <a:chOff x="0" y="0"/>
          <a:chExt cx="0" cy="0"/>
        </a:xfrm>
      </p:grpSpPr>
      <p:sp>
        <p:nvSpPr>
          <p:cNvPr id="274" name="Google Shape;274;g4f5e94844a_0_4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4f5e94844a_0_4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2" name="Shape 292"/>
        <p:cNvGrpSpPr/>
        <p:nvPr/>
      </p:nvGrpSpPr>
      <p:grpSpPr>
        <a:xfrm>
          <a:off x="0" y="0"/>
          <a:ext cx="0" cy="0"/>
          <a:chOff x="0" y="0"/>
          <a:chExt cx="0" cy="0"/>
        </a:xfrm>
      </p:grpSpPr>
      <p:sp>
        <p:nvSpPr>
          <p:cNvPr id="293" name="Google Shape;293;g4f5e94844a_0_3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4" name="Google Shape;294;g4f5e94844a_0_3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Strong towards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09" name="Shape 309"/>
        <p:cNvGrpSpPr/>
        <p:nvPr/>
      </p:nvGrpSpPr>
      <p:grpSpPr>
        <a:xfrm>
          <a:off x="0" y="0"/>
          <a:ext cx="0" cy="0"/>
          <a:chOff x="0" y="0"/>
          <a:chExt cx="0" cy="0"/>
        </a:xfrm>
      </p:grpSpPr>
      <p:sp>
        <p:nvSpPr>
          <p:cNvPr id="310" name="Google Shape;310;g4f5e94844a_0_6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4f5e94844a_0_6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8" name="Shape 328"/>
        <p:cNvGrpSpPr/>
        <p:nvPr/>
      </p:nvGrpSpPr>
      <p:grpSpPr>
        <a:xfrm>
          <a:off x="0" y="0"/>
          <a:ext cx="0" cy="0"/>
          <a:chOff x="0" y="0"/>
          <a:chExt cx="0" cy="0"/>
        </a:xfrm>
      </p:grpSpPr>
      <p:sp>
        <p:nvSpPr>
          <p:cNvPr id="329" name="Google Shape;329;g4f5e94844a_0_10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0" name="Google Shape;330;g4f5e94844a_0_10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6" name="Shape 346"/>
        <p:cNvGrpSpPr/>
        <p:nvPr/>
      </p:nvGrpSpPr>
      <p:grpSpPr>
        <a:xfrm>
          <a:off x="0" y="0"/>
          <a:ext cx="0" cy="0"/>
          <a:chOff x="0" y="0"/>
          <a:chExt cx="0" cy="0"/>
        </a:xfrm>
      </p:grpSpPr>
      <p:sp>
        <p:nvSpPr>
          <p:cNvPr id="347" name="Google Shape;347;g52b0a9592c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52b0a9592c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5" name="Shape 365"/>
        <p:cNvGrpSpPr/>
        <p:nvPr/>
      </p:nvGrpSpPr>
      <p:grpSpPr>
        <a:xfrm>
          <a:off x="0" y="0"/>
          <a:ext cx="0" cy="0"/>
          <a:chOff x="0" y="0"/>
          <a:chExt cx="0" cy="0"/>
        </a:xfrm>
      </p:grpSpPr>
      <p:sp>
        <p:nvSpPr>
          <p:cNvPr id="366" name="Google Shape;366;g4f5e94844a_0_106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7" name="Google Shape;367;g4f5e94844a_0_10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solidFill>
                <a:srgbClr val="303030"/>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rgbClr val="303030"/>
                </a:solidFill>
                <a:latin typeface="Courier New"/>
                <a:ea typeface="Courier New"/>
                <a:cs typeface="Courier New"/>
                <a:sym typeface="Courier New"/>
              </a:rPr>
              <a:t>        -Rammed-earth walls</a:t>
            </a:r>
            <a:endParaRPr>
              <a:solidFill>
                <a:srgbClr val="303030"/>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rgbClr val="303030"/>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rgbClr val="303030"/>
                </a:solidFill>
                <a:latin typeface="Courier New"/>
                <a:ea typeface="Courier New"/>
                <a:cs typeface="Courier New"/>
                <a:sym typeface="Courier New"/>
              </a:rPr>
              <a:t>        -Straw bale construction</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3" name="Shape 383"/>
        <p:cNvGrpSpPr/>
        <p:nvPr/>
      </p:nvGrpSpPr>
      <p:grpSpPr>
        <a:xfrm>
          <a:off x="0" y="0"/>
          <a:ext cx="0" cy="0"/>
          <a:chOff x="0" y="0"/>
          <a:chExt cx="0" cy="0"/>
        </a:xfrm>
      </p:grpSpPr>
      <p:sp>
        <p:nvSpPr>
          <p:cNvPr id="384" name="Google Shape;384;g4f5e94844a_0_10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5" name="Google Shape;385;g4f5e94844a_0_10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 name="Shape 72"/>
        <p:cNvGrpSpPr/>
        <p:nvPr/>
      </p:nvGrpSpPr>
      <p:grpSpPr>
        <a:xfrm>
          <a:off x="0" y="0"/>
          <a:ext cx="0" cy="0"/>
          <a:chOff x="0" y="0"/>
          <a:chExt cx="0" cy="0"/>
        </a:xfrm>
      </p:grpSpPr>
      <p:sp>
        <p:nvSpPr>
          <p:cNvPr id="73" name="Google Shape;73;g52b0a9592c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 name="Google Shape;74;g52b0a9592c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6" name="Shape 406"/>
        <p:cNvGrpSpPr/>
        <p:nvPr/>
      </p:nvGrpSpPr>
      <p:grpSpPr>
        <a:xfrm>
          <a:off x="0" y="0"/>
          <a:ext cx="0" cy="0"/>
          <a:chOff x="0" y="0"/>
          <a:chExt cx="0" cy="0"/>
        </a:xfrm>
      </p:grpSpPr>
      <p:sp>
        <p:nvSpPr>
          <p:cNvPr id="407" name="Google Shape;407;g4f5e94844a_0_11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8" name="Google Shape;408;g4f5e94844a_0_11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Clr>
                <a:schemeClr val="dk1"/>
              </a:buClr>
              <a:buSzPts val="1100"/>
              <a:buFont typeface="Arial"/>
              <a:buNone/>
            </a:pPr>
            <a:r>
              <a:rPr lang="en" sz="1000">
                <a:solidFill>
                  <a:schemeClr val="dk1"/>
                </a:solidFill>
              </a:rPr>
              <a:t>Following this, the timber structure creates a vertical experience. A common japanese spatial technique that creates a natural platform- therefore allowing functional operations to complete the life cycle of food and effortless circulation. Essentially, the composite columns help create the foundation of the vertical experience. As it becomes the moment of connection between all wood members. Therefore, granting members to further create interesting spatial moments throughout the building from which food is meant to grow. The food is essentially floating in the air. This design approach was purposely designed to attract the community even from far away.</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Google Shape;427;g4f5e94844a_0_11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4f5e94844a_0_11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47" name="Shape 447"/>
        <p:cNvGrpSpPr/>
        <p:nvPr/>
      </p:nvGrpSpPr>
      <p:grpSpPr>
        <a:xfrm>
          <a:off x="0" y="0"/>
          <a:ext cx="0" cy="0"/>
          <a:chOff x="0" y="0"/>
          <a:chExt cx="0" cy="0"/>
        </a:xfrm>
      </p:grpSpPr>
      <p:sp>
        <p:nvSpPr>
          <p:cNvPr id="448" name="Google Shape;448;g4f5e94844a_0_127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9" name="Google Shape;449;g4f5e94844a_0_127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68" name="Shape 468"/>
        <p:cNvGrpSpPr/>
        <p:nvPr/>
      </p:nvGrpSpPr>
      <p:grpSpPr>
        <a:xfrm>
          <a:off x="0" y="0"/>
          <a:ext cx="0" cy="0"/>
          <a:chOff x="0" y="0"/>
          <a:chExt cx="0" cy="0"/>
        </a:xfrm>
      </p:grpSpPr>
      <p:sp>
        <p:nvSpPr>
          <p:cNvPr id="469" name="Google Shape;469;g4f5e94844a_0_125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0" name="Google Shape;470;g4f5e94844a_0_125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89" name="Shape 489"/>
        <p:cNvGrpSpPr/>
        <p:nvPr/>
      </p:nvGrpSpPr>
      <p:grpSpPr>
        <a:xfrm>
          <a:off x="0" y="0"/>
          <a:ext cx="0" cy="0"/>
          <a:chOff x="0" y="0"/>
          <a:chExt cx="0" cy="0"/>
        </a:xfrm>
      </p:grpSpPr>
      <p:sp>
        <p:nvSpPr>
          <p:cNvPr id="490" name="Google Shape;490;g4f5e94844a_0_12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4f5e94844a_0_12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14" name="Shape 514"/>
        <p:cNvGrpSpPr/>
        <p:nvPr/>
      </p:nvGrpSpPr>
      <p:grpSpPr>
        <a:xfrm>
          <a:off x="0" y="0"/>
          <a:ext cx="0" cy="0"/>
          <a:chOff x="0" y="0"/>
          <a:chExt cx="0" cy="0"/>
        </a:xfrm>
      </p:grpSpPr>
      <p:sp>
        <p:nvSpPr>
          <p:cNvPr id="515" name="Google Shape;515;g4f5e94844a_0_1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4f5e94844a_0_1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rPr>
              <a:t>Beyond the vertical element, the sum of parts such as the buildings platform, skin, and roof-complete the entirety of the project. The base of the building  is made out of concrete. This heavy base essentially helps protect the building from strong winds</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39" name="Shape 539"/>
        <p:cNvGrpSpPr/>
        <p:nvPr/>
      </p:nvGrpSpPr>
      <p:grpSpPr>
        <a:xfrm>
          <a:off x="0" y="0"/>
          <a:ext cx="0" cy="0"/>
          <a:chOff x="0" y="0"/>
          <a:chExt cx="0" cy="0"/>
        </a:xfrm>
      </p:grpSpPr>
      <p:sp>
        <p:nvSpPr>
          <p:cNvPr id="540" name="Google Shape;540;g4f5e94844a_0_140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1" name="Google Shape;541;g4f5e94844a_0_140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Clr>
                <a:schemeClr val="dk1"/>
              </a:buClr>
              <a:buSzPts val="1100"/>
              <a:buFont typeface="Arial"/>
              <a:buNone/>
            </a:pPr>
            <a:r>
              <a:rPr lang="en" sz="1000">
                <a:solidFill>
                  <a:schemeClr val="dk1"/>
                </a:solidFill>
              </a:rPr>
              <a:t>Following this, the building's structure is enclosed with transparent plastic corrugated sheets on all sides, including the roof. This envelope allows natural light to penetrate the interior. Thus, heating the interior and allowing plants to survive. Additionally, sliding panels were added to facilitate ventilation and can be accommodated depending on the season.</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66" name="Shape 566"/>
        <p:cNvGrpSpPr/>
        <p:nvPr/>
      </p:nvGrpSpPr>
      <p:grpSpPr>
        <a:xfrm>
          <a:off x="0" y="0"/>
          <a:ext cx="0" cy="0"/>
          <a:chOff x="0" y="0"/>
          <a:chExt cx="0" cy="0"/>
        </a:xfrm>
      </p:grpSpPr>
      <p:sp>
        <p:nvSpPr>
          <p:cNvPr id="567" name="Google Shape;567;g52b0a9592c_0_1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8" name="Google Shape;568;g52b0a9592c_0_1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Clr>
                <a:schemeClr val="dk1"/>
              </a:buClr>
              <a:buSzPts val="1100"/>
              <a:buFont typeface="Arial"/>
              <a:buNone/>
            </a:pPr>
            <a:r>
              <a:rPr lang="en" sz="1000">
                <a:solidFill>
                  <a:schemeClr val="dk1"/>
                </a:solidFill>
              </a:rPr>
              <a:t>Interestingly enough, the funnel shaped roof not only   further helps achieve comfortable air movement throughout the day but it also collects both rainwater and snowmelt- used to irrigate plants at the base of the building.</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589" name="Shape 589"/>
        <p:cNvGrpSpPr/>
        <p:nvPr/>
      </p:nvGrpSpPr>
      <p:grpSpPr>
        <a:xfrm>
          <a:off x="0" y="0"/>
          <a:ext cx="0" cy="0"/>
          <a:chOff x="0" y="0"/>
          <a:chExt cx="0" cy="0"/>
        </a:xfrm>
      </p:grpSpPr>
      <p:sp>
        <p:nvSpPr>
          <p:cNvPr id="590" name="Google Shape;590;g4f5e94844a_0_144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1" name="Google Shape;591;g4f5e94844a_0_144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14" name="Shape 614"/>
        <p:cNvGrpSpPr/>
        <p:nvPr/>
      </p:nvGrpSpPr>
      <p:grpSpPr>
        <a:xfrm>
          <a:off x="0" y="0"/>
          <a:ext cx="0" cy="0"/>
          <a:chOff x="0" y="0"/>
          <a:chExt cx="0" cy="0"/>
        </a:xfrm>
      </p:grpSpPr>
      <p:sp>
        <p:nvSpPr>
          <p:cNvPr id="615" name="Google Shape;615;g4f5e94844a_0_88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16" name="Google Shape;616;g4f5e94844a_0_8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latin typeface="Courier New"/>
                <a:ea typeface="Courier New"/>
                <a:cs typeface="Courier New"/>
                <a:sym typeface="Courier New"/>
              </a:rPr>
              <a:t> including offices,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           houses, shops, restaurants</a:t>
            </a:r>
            <a:r>
              <a:rPr lang="en">
                <a:solidFill>
                  <a:srgbClr val="333333"/>
                </a:solidFill>
                <a:latin typeface="Courier New"/>
                <a:ea typeface="Courier New"/>
                <a:cs typeface="Courier New"/>
                <a:sym typeface="Courier New"/>
              </a:rPr>
              <a:t> and </a:t>
            </a:r>
            <a:endParaRPr>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a:solidFill>
                  <a:srgbClr val="333333"/>
                </a:solidFill>
                <a:latin typeface="Courier New"/>
                <a:ea typeface="Courier New"/>
                <a:cs typeface="Courier New"/>
                <a:sym typeface="Courier New"/>
              </a:rPr>
              <a:t>           hotels      </a:t>
            </a:r>
            <a:endParaRPr>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a:solidFill>
                  <a:srgbClr val="333333"/>
                </a:solidFill>
                <a:latin typeface="Courier New"/>
                <a:ea typeface="Courier New"/>
                <a:cs typeface="Courier New"/>
                <a:sym typeface="Courier New"/>
              </a:rPr>
              <a:t>He loves to remodel biuldings    </a:t>
            </a:r>
            <a:endParaRPr>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3" name="Shape 93"/>
        <p:cNvGrpSpPr/>
        <p:nvPr/>
      </p:nvGrpSpPr>
      <p:grpSpPr>
        <a:xfrm>
          <a:off x="0" y="0"/>
          <a:ext cx="0" cy="0"/>
          <a:chOff x="0" y="0"/>
          <a:chExt cx="0" cy="0"/>
        </a:xfrm>
      </p:grpSpPr>
      <p:sp>
        <p:nvSpPr>
          <p:cNvPr id="94" name="Google Shape;94;g4f5e94844a_0_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5" name="Google Shape;95;g4f5e94844a_0_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31" name="Shape 631"/>
        <p:cNvGrpSpPr/>
        <p:nvPr/>
      </p:nvGrpSpPr>
      <p:grpSpPr>
        <a:xfrm>
          <a:off x="0" y="0"/>
          <a:ext cx="0" cy="0"/>
          <a:chOff x="0" y="0"/>
          <a:chExt cx="0" cy="0"/>
        </a:xfrm>
      </p:grpSpPr>
      <p:sp>
        <p:nvSpPr>
          <p:cNvPr id="632" name="Google Shape;632;g4f5e94844a_0_9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3" name="Google Shape;633;g4f5e94844a_0_9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46" name="Shape 646"/>
        <p:cNvGrpSpPr/>
        <p:nvPr/>
      </p:nvGrpSpPr>
      <p:grpSpPr>
        <a:xfrm>
          <a:off x="0" y="0"/>
          <a:ext cx="0" cy="0"/>
          <a:chOff x="0" y="0"/>
          <a:chExt cx="0" cy="0"/>
        </a:xfrm>
      </p:grpSpPr>
      <p:sp>
        <p:nvSpPr>
          <p:cNvPr id="647" name="Google Shape;647;g4f5e94844a_0_9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8" name="Google Shape;648;g4f5e94844a_0_9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64" name="Shape 664"/>
        <p:cNvGrpSpPr/>
        <p:nvPr/>
      </p:nvGrpSpPr>
      <p:grpSpPr>
        <a:xfrm>
          <a:off x="0" y="0"/>
          <a:ext cx="0" cy="0"/>
          <a:chOff x="0" y="0"/>
          <a:chExt cx="0" cy="0"/>
        </a:xfrm>
      </p:grpSpPr>
      <p:sp>
        <p:nvSpPr>
          <p:cNvPr id="665" name="Google Shape;665;g4f5e94844a_0_10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6" name="Google Shape;666;g4f5e94844a_0_10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683" name="Shape 683"/>
        <p:cNvGrpSpPr/>
        <p:nvPr/>
      </p:nvGrpSpPr>
      <p:grpSpPr>
        <a:xfrm>
          <a:off x="0" y="0"/>
          <a:ext cx="0" cy="0"/>
          <a:chOff x="0" y="0"/>
          <a:chExt cx="0" cy="0"/>
        </a:xfrm>
      </p:grpSpPr>
      <p:sp>
        <p:nvSpPr>
          <p:cNvPr id="684" name="Google Shape;684;g52b0a9592c_0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52b0a9592c_0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Renovation project- became kumas proposal for new  low rise housings. Creating a free  atmosphere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01" name="Shape 701"/>
        <p:cNvGrpSpPr/>
        <p:nvPr/>
      </p:nvGrpSpPr>
      <p:grpSpPr>
        <a:xfrm>
          <a:off x="0" y="0"/>
          <a:ext cx="0" cy="0"/>
          <a:chOff x="0" y="0"/>
          <a:chExt cx="0" cy="0"/>
        </a:xfrm>
      </p:grpSpPr>
      <p:sp>
        <p:nvSpPr>
          <p:cNvPr id="702" name="Google Shape;702;g4f5e94844a_0_19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3" name="Google Shape;703;g4f5e94844a_0_19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Opening 6 months prior to grand opening in july  for test runs.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20" name="Shape 720"/>
        <p:cNvGrpSpPr/>
        <p:nvPr/>
      </p:nvGrpSpPr>
      <p:grpSpPr>
        <a:xfrm>
          <a:off x="0" y="0"/>
          <a:ext cx="0" cy="0"/>
          <a:chOff x="0" y="0"/>
          <a:chExt cx="0" cy="0"/>
        </a:xfrm>
      </p:grpSpPr>
      <p:sp>
        <p:nvSpPr>
          <p:cNvPr id="721" name="Google Shape;721;g52b0a9592c_0_3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2" name="Google Shape;722;g52b0a9592c_0_3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41" name="Shape 741"/>
        <p:cNvGrpSpPr/>
        <p:nvPr/>
      </p:nvGrpSpPr>
      <p:grpSpPr>
        <a:xfrm>
          <a:off x="0" y="0"/>
          <a:ext cx="0" cy="0"/>
          <a:chOff x="0" y="0"/>
          <a:chExt cx="0" cy="0"/>
        </a:xfrm>
      </p:grpSpPr>
      <p:sp>
        <p:nvSpPr>
          <p:cNvPr id="742" name="Google Shape;742;g4f5e94844a_0_20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3" name="Google Shape;743;g4f5e94844a_0_20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highlight>
                  <a:srgbClr val="FFFFFF"/>
                </a:highlight>
              </a:rPr>
              <a:t>Following this thought, Kuma’s stadium design seeks to find happiness and tranquility in the community by redirecting Tokyo’s post-industrial happiness</a:t>
            </a:r>
            <a:endParaRPr sz="1000">
              <a:solidFill>
                <a:schemeClr val="dk1"/>
              </a:solidFill>
              <a:highlight>
                <a:srgbClr val="FFFFFF"/>
              </a:highlight>
            </a:endParaRPr>
          </a:p>
          <a:p>
            <a:pPr indent="457200" lvl="0" marL="0" rtl="0" algn="l">
              <a:lnSpc>
                <a:spcPct val="150000"/>
              </a:lnSpc>
              <a:spcBef>
                <a:spcPts val="0"/>
              </a:spcBef>
              <a:spcAft>
                <a:spcPts val="0"/>
              </a:spcAft>
              <a:buNone/>
            </a:pPr>
            <a:r>
              <a:t/>
            </a:r>
            <a:endParaRPr sz="1000">
              <a:solidFill>
                <a:schemeClr val="dk1"/>
              </a:solidFill>
              <a:highlight>
                <a:srgbClr val="FFFFFF"/>
              </a:highlight>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 -Communicate Japan’s standing in the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  new era </a:t>
            </a:r>
            <a:endParaRPr>
              <a:solidFill>
                <a:schemeClr val="dk1"/>
              </a:solidFill>
              <a:latin typeface="Courier New"/>
              <a:ea typeface="Courier New"/>
              <a:cs typeface="Courier New"/>
              <a:sym typeface="Courier New"/>
            </a:endParaRPr>
          </a:p>
          <a:p>
            <a:pPr indent="457200" lvl="0" marL="0" rtl="0" algn="l">
              <a:lnSpc>
                <a:spcPct val="150000"/>
              </a:lnSpc>
              <a:spcBef>
                <a:spcPts val="0"/>
              </a:spcBef>
              <a:spcAft>
                <a:spcPts val="0"/>
              </a:spcAft>
              <a:buClr>
                <a:schemeClr val="dk1"/>
              </a:buClr>
              <a:buSzPts val="1100"/>
              <a:buFont typeface="Arial"/>
              <a:buNone/>
            </a:pPr>
            <a:r>
              <a:t/>
            </a:r>
            <a:endParaRPr sz="1000">
              <a:solidFill>
                <a:schemeClr val="dk1"/>
              </a:solidFill>
              <a:highlight>
                <a:srgbClr val="FFFFFF"/>
              </a:highlight>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59" name="Shape 759"/>
        <p:cNvGrpSpPr/>
        <p:nvPr/>
      </p:nvGrpSpPr>
      <p:grpSpPr>
        <a:xfrm>
          <a:off x="0" y="0"/>
          <a:ext cx="0" cy="0"/>
          <a:chOff x="0" y="0"/>
          <a:chExt cx="0" cy="0"/>
        </a:xfrm>
      </p:grpSpPr>
      <p:sp>
        <p:nvSpPr>
          <p:cNvPr id="760" name="Google Shape;760;g4f5e94844a_0_19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1" name="Google Shape;761;g4f5e94844a_0_19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
                <a:solidFill>
                  <a:srgbClr val="333333"/>
                </a:solidFill>
                <a:latin typeface="Courier New"/>
                <a:ea typeface="Courier New"/>
                <a:cs typeface="Courier New"/>
                <a:sym typeface="Courier New"/>
              </a:rPr>
              <a:t>-Sacred space for prayer</a:t>
            </a:r>
            <a:endParaRPr>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rgbClr val="333333"/>
                </a:solidFill>
                <a:latin typeface="Courier New"/>
                <a:ea typeface="Courier New"/>
                <a:cs typeface="Courier New"/>
                <a:sym typeface="Courier New"/>
              </a:rPr>
              <a:t>-Tranquil space in the middle of the city</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81" name="Shape 781"/>
        <p:cNvGrpSpPr/>
        <p:nvPr/>
      </p:nvGrpSpPr>
      <p:grpSpPr>
        <a:xfrm>
          <a:off x="0" y="0"/>
          <a:ext cx="0" cy="0"/>
          <a:chOff x="0" y="0"/>
          <a:chExt cx="0" cy="0"/>
        </a:xfrm>
      </p:grpSpPr>
      <p:sp>
        <p:nvSpPr>
          <p:cNvPr id="782" name="Google Shape;782;g4f5e94844a_0_20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83" name="Google Shape;783;g4f5e94844a_0_20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Clr>
                <a:schemeClr val="dk1"/>
              </a:buClr>
              <a:buSzPts val="1100"/>
              <a:buFont typeface="Arial"/>
              <a:buNone/>
            </a:pPr>
            <a:r>
              <a:rPr lang="en" sz="1000">
                <a:solidFill>
                  <a:schemeClr val="dk1"/>
                </a:solidFill>
                <a:highlight>
                  <a:srgbClr val="FFFFFF"/>
                </a:highlight>
              </a:rPr>
              <a:t>The three- tiered stadium sits delicately in the landscape- surrounded among nature. Emphasizing the relationship with the landscape, the intervention includes wood as the main material mostly used on the exposed roof such as </a:t>
            </a:r>
            <a:r>
              <a:rPr lang="en" sz="1000">
                <a:solidFill>
                  <a:schemeClr val="dk1"/>
                </a:solidFill>
              </a:rPr>
              <a:t>Larch, hinoki cypress and cedar (Sugi) as well as minimal steel</a:t>
            </a:r>
            <a:r>
              <a:rPr lang="en" sz="1000">
                <a:solidFill>
                  <a:schemeClr val="dk1"/>
                </a:solidFill>
                <a:highlight>
                  <a:srgbClr val="FFFFFF"/>
                </a:highlight>
              </a:rPr>
              <a:t>. </a:t>
            </a:r>
            <a:endParaRPr sz="1000">
              <a:solidFill>
                <a:schemeClr val="dk1"/>
              </a:solidFill>
              <a:highlight>
                <a:srgbClr val="FFFFFF"/>
              </a:highlight>
            </a:endParaRPr>
          </a:p>
          <a:p>
            <a:pPr indent="457200" lvl="0" marL="0" rtl="0" algn="l">
              <a:lnSpc>
                <a:spcPct val="150000"/>
              </a:lnSpc>
              <a:spcBef>
                <a:spcPts val="0"/>
              </a:spcBef>
              <a:spcAft>
                <a:spcPts val="0"/>
              </a:spcAft>
              <a:buClr>
                <a:schemeClr val="dk1"/>
              </a:buClr>
              <a:buSzPts val="1100"/>
              <a:buFont typeface="Arial"/>
              <a:buNone/>
            </a:pPr>
            <a:r>
              <a:t/>
            </a:r>
            <a:endParaRPr sz="1000">
              <a:solidFill>
                <a:schemeClr val="dk1"/>
              </a:solidFill>
              <a:highlight>
                <a:srgbClr val="FFFFFF"/>
              </a:highlight>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799" name="Shape 799"/>
        <p:cNvGrpSpPr/>
        <p:nvPr/>
      </p:nvGrpSpPr>
      <p:grpSpPr>
        <a:xfrm>
          <a:off x="0" y="0"/>
          <a:ext cx="0" cy="0"/>
          <a:chOff x="0" y="0"/>
          <a:chExt cx="0" cy="0"/>
        </a:xfrm>
      </p:grpSpPr>
      <p:sp>
        <p:nvSpPr>
          <p:cNvPr id="800" name="Google Shape;800;g4f5e94844a_0_20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1" name="Google Shape;801;g4f5e94844a_0_20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highlight>
                  <a:srgbClr val="FFFFFF"/>
                </a:highlight>
              </a:rPr>
              <a:t>All things considered, cedar becomes the </a:t>
            </a:r>
            <a:r>
              <a:rPr lang="en" sz="1000">
                <a:solidFill>
                  <a:schemeClr val="dk1"/>
                </a:solidFill>
              </a:rPr>
              <a:t>influential force </a:t>
            </a:r>
            <a:r>
              <a:rPr lang="en" sz="1000">
                <a:solidFill>
                  <a:schemeClr val="dk1"/>
                </a:solidFill>
                <a:highlight>
                  <a:srgbClr val="FFFFFF"/>
                </a:highlight>
              </a:rPr>
              <a:t>to the construction process. In the article Kengo kuma puts forward the true importance of cedar to japan ( A tree recognized for its unique qualities). As matter of fact, cedar was collected from all 47 prefectures to communicate Japan's diversity and promote japanese architecture to the globalization.</a:t>
            </a:r>
            <a:r>
              <a:rPr lang="en">
                <a:solidFill>
                  <a:schemeClr val="dk1"/>
                </a:solidFill>
                <a:latin typeface="Courier New"/>
                <a:ea typeface="Courier New"/>
                <a:cs typeface="Courier New"/>
                <a:sym typeface="Courier New"/>
              </a:rPr>
              <a:t>-Representing Japan’s diversity by all  the different regional qualities of cedar</a:t>
            </a:r>
            <a:endParaRPr>
              <a:solidFill>
                <a:schemeClr val="dk1"/>
              </a:solidFill>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a:solidFill>
                <a:schemeClr val="dk1"/>
              </a:solidFill>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a:solidFill>
                <a:schemeClr val="dk1"/>
              </a:solidFill>
              <a:latin typeface="Courier New"/>
              <a:ea typeface="Courier New"/>
              <a:cs typeface="Courier New"/>
              <a:sym typeface="Courier New"/>
            </a:endParaRPr>
          </a:p>
          <a:p>
            <a:pPr indent="457200" lvl="0" marL="0" rtl="0" algn="l">
              <a:lnSpc>
                <a:spcPct val="150000"/>
              </a:lnSpc>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Commonly known for its soft…..</a:t>
            </a:r>
            <a:endParaRPr>
              <a:solidFill>
                <a:schemeClr val="dk1"/>
              </a:solidFill>
              <a:latin typeface="Courier New"/>
              <a:ea typeface="Courier New"/>
              <a:cs typeface="Courier New"/>
              <a:sym typeface="Courier New"/>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5" name="Shape 115"/>
        <p:cNvGrpSpPr/>
        <p:nvPr/>
      </p:nvGrpSpPr>
      <p:grpSpPr>
        <a:xfrm>
          <a:off x="0" y="0"/>
          <a:ext cx="0" cy="0"/>
          <a:chOff x="0" y="0"/>
          <a:chExt cx="0" cy="0"/>
        </a:xfrm>
      </p:grpSpPr>
      <p:sp>
        <p:nvSpPr>
          <p:cNvPr id="116" name="Google Shape;116;g4f5e94844a_0_13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7" name="Google Shape;117;g4f5e94844a_0_1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17" name="Shape 817"/>
        <p:cNvGrpSpPr/>
        <p:nvPr/>
      </p:nvGrpSpPr>
      <p:grpSpPr>
        <a:xfrm>
          <a:off x="0" y="0"/>
          <a:ext cx="0" cy="0"/>
          <a:chOff x="0" y="0"/>
          <a:chExt cx="0" cy="0"/>
        </a:xfrm>
      </p:grpSpPr>
      <p:sp>
        <p:nvSpPr>
          <p:cNvPr id="818" name="Google Shape;818;g4f5e94844a_0_21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19" name="Google Shape;819;g4f5e94844a_0_21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highlight>
                  <a:srgbClr val="FFFFFF"/>
                </a:highlight>
              </a:rPr>
              <a:t>More than the stadium itself,Kuma’s vision for the future seeks to focus on creating spaces that celebrate culture and their people. </a:t>
            </a:r>
            <a:r>
              <a:rPr lang="en" sz="1000">
                <a:solidFill>
                  <a:schemeClr val="dk1"/>
                </a:solidFill>
              </a:rPr>
              <a:t>All in all, Kengo Kuma is truly an influential architect. His work further promotes the integration of the Japanese style into everyday structures. Japanese architecture </a:t>
            </a:r>
            <a:r>
              <a:rPr lang="en" sz="1000">
                <a:solidFill>
                  <a:schemeClr val="dk1"/>
                </a:solidFill>
                <a:highlight>
                  <a:srgbClr val="FFFFFF"/>
                </a:highlight>
              </a:rPr>
              <a:t>emphasizes the relations between micro and macro scale to connect our communities. </a:t>
            </a:r>
            <a:r>
              <a:rPr lang="en" sz="1000">
                <a:solidFill>
                  <a:schemeClr val="dk1"/>
                </a:solidFill>
              </a:rPr>
              <a:t>With emotional concern for materiality and its direct  relationship with space and concepts of minimalism , Kengo Kuma is able to invoke the sublime in those who experience his architecture first hand. By staying true to himself, Kuma, keeps humble about his work and continues to express it in new ways. A rare quality that has shaped his success. Without a doubt, Kengo Kuma is  truly an inspiration to the younger generation of architects. Today and everyday he will continue to inspire us. </a:t>
            </a:r>
            <a:endParaRPr sz="1000">
              <a:solidFill>
                <a:schemeClr val="dk1"/>
              </a:solidFill>
            </a:endParaRPr>
          </a:p>
          <a:p>
            <a:pPr indent="457200" lvl="0" marL="0" rtl="0" algn="l">
              <a:lnSpc>
                <a:spcPct val="150000"/>
              </a:lnSpc>
              <a:spcBef>
                <a:spcPts val="0"/>
              </a:spcBef>
              <a:spcAft>
                <a:spcPts val="0"/>
              </a:spcAft>
              <a:buNone/>
            </a:pPr>
            <a:r>
              <a:t/>
            </a:r>
            <a:endParaRPr sz="1000">
              <a:solidFill>
                <a:schemeClr val="dk1"/>
              </a:solidFill>
              <a:highlight>
                <a:srgbClr val="FFFFFF"/>
              </a:highlight>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-Change is only constant with the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 unstoppable force of ‘redevelopment’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-Advocate for nature</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-Humanized spaces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-Tradition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-Promote Japanese Architecture to the</a:t>
            </a:r>
            <a:endParaRPr>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a:solidFill>
                  <a:schemeClr val="dk1"/>
                </a:solidFill>
                <a:latin typeface="Courier New"/>
                <a:ea typeface="Courier New"/>
                <a:cs typeface="Courier New"/>
                <a:sym typeface="Courier New"/>
              </a:rPr>
              <a:t> globalization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34" name="Shape 834"/>
        <p:cNvGrpSpPr/>
        <p:nvPr/>
      </p:nvGrpSpPr>
      <p:grpSpPr>
        <a:xfrm>
          <a:off x="0" y="0"/>
          <a:ext cx="0" cy="0"/>
          <a:chOff x="0" y="0"/>
          <a:chExt cx="0" cy="0"/>
        </a:xfrm>
      </p:grpSpPr>
      <p:sp>
        <p:nvSpPr>
          <p:cNvPr id="835" name="Google Shape;835;g52b0a9592c_0_3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36" name="Google Shape;836;g52b0a9592c_0_3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highlight>
                  <a:srgbClr val="FFFFFF"/>
                </a:highlight>
              </a:rPr>
              <a:t>Above all, </a:t>
            </a:r>
            <a:r>
              <a:rPr lang="en" sz="1000">
                <a:solidFill>
                  <a:schemeClr val="dk1"/>
                </a:solidFill>
              </a:rPr>
              <a:t>By staying true to himself, Kuma, keeps humble about his work. </a:t>
            </a:r>
            <a:r>
              <a:rPr lang="en" sz="1000">
                <a:solidFill>
                  <a:schemeClr val="dk1"/>
                </a:solidFill>
              </a:rPr>
              <a:t>A rare quality that has shaped his success. Without a doubt, Kengo Kuma is  truly an inspiration to the younger generation of architects. He has certainly influenced me. So Today and everyday he will continue to inspire us.  </a:t>
            </a:r>
            <a:endParaRPr sz="1000">
              <a:solidFill>
                <a:schemeClr val="dk1"/>
              </a:solidFill>
            </a:endParaRPr>
          </a:p>
          <a:p>
            <a:pPr indent="457200" lvl="0" marL="0" rtl="0" algn="l">
              <a:lnSpc>
                <a:spcPct val="150000"/>
              </a:lnSpc>
              <a:spcBef>
                <a:spcPts val="0"/>
              </a:spcBef>
              <a:spcAft>
                <a:spcPts val="0"/>
              </a:spcAft>
              <a:buNone/>
            </a:pPr>
            <a:r>
              <a:t/>
            </a:r>
            <a:endParaRPr sz="1000">
              <a:solidFill>
                <a:schemeClr val="dk1"/>
              </a:solidFill>
              <a:highlight>
                <a:srgbClr val="FFFFFF"/>
              </a:highlight>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-Change is only constant with the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 unstoppable force of ‘redevelopment’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-Advocate for nature</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-Humanized spaces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-Tradition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-Promote Japanese Architecture to the</a:t>
            </a:r>
            <a:endParaRPr>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a:solidFill>
                  <a:schemeClr val="dk1"/>
                </a:solidFill>
                <a:latin typeface="Courier New"/>
                <a:ea typeface="Courier New"/>
                <a:cs typeface="Courier New"/>
                <a:sym typeface="Courier New"/>
              </a:rPr>
              <a:t> globalization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47" name="Shape 847"/>
        <p:cNvGrpSpPr/>
        <p:nvPr/>
      </p:nvGrpSpPr>
      <p:grpSpPr>
        <a:xfrm>
          <a:off x="0" y="0"/>
          <a:ext cx="0" cy="0"/>
          <a:chOff x="0" y="0"/>
          <a:chExt cx="0" cy="0"/>
        </a:xfrm>
      </p:grpSpPr>
      <p:sp>
        <p:nvSpPr>
          <p:cNvPr id="848" name="Google Shape;848;g4f5e94844a_0_22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49" name="Google Shape;849;g4f5e94844a_0_22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866" name="Shape 866"/>
        <p:cNvGrpSpPr/>
        <p:nvPr/>
      </p:nvGrpSpPr>
      <p:grpSpPr>
        <a:xfrm>
          <a:off x="0" y="0"/>
          <a:ext cx="0" cy="0"/>
          <a:chOff x="0" y="0"/>
          <a:chExt cx="0" cy="0"/>
        </a:xfrm>
      </p:grpSpPr>
      <p:sp>
        <p:nvSpPr>
          <p:cNvPr id="867" name="Google Shape;867;g4f5e94844a_0_216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8" name="Google Shape;868;g4f5e94844a_0_216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5" name="Shape 135"/>
        <p:cNvGrpSpPr/>
        <p:nvPr/>
      </p:nvGrpSpPr>
      <p:grpSpPr>
        <a:xfrm>
          <a:off x="0" y="0"/>
          <a:ext cx="0" cy="0"/>
          <a:chOff x="0" y="0"/>
          <a:chExt cx="0" cy="0"/>
        </a:xfrm>
      </p:grpSpPr>
      <p:sp>
        <p:nvSpPr>
          <p:cNvPr id="136" name="Google Shape;136;g52b0a9592c_0_3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7" name="Google Shape;137;g52b0a9592c_0_3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4" name="Shape 154"/>
        <p:cNvGrpSpPr/>
        <p:nvPr/>
      </p:nvGrpSpPr>
      <p:grpSpPr>
        <a:xfrm>
          <a:off x="0" y="0"/>
          <a:ext cx="0" cy="0"/>
          <a:chOff x="0" y="0"/>
          <a:chExt cx="0" cy="0"/>
        </a:xfrm>
      </p:grpSpPr>
      <p:sp>
        <p:nvSpPr>
          <p:cNvPr id="155" name="Google Shape;155;g4f5e94844a_0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6" name="Google Shape;156;g4f5e94844a_0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1" name="Shape 171"/>
        <p:cNvGrpSpPr/>
        <p:nvPr/>
      </p:nvGrpSpPr>
      <p:grpSpPr>
        <a:xfrm>
          <a:off x="0" y="0"/>
          <a:ext cx="0" cy="0"/>
          <a:chOff x="0" y="0"/>
          <a:chExt cx="0" cy="0"/>
        </a:xfrm>
      </p:grpSpPr>
      <p:sp>
        <p:nvSpPr>
          <p:cNvPr id="172" name="Google Shape;172;g4f5e94844a_0_7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3" name="Google Shape;173;g4f5e94844a_0_7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1" name="Shape 191"/>
        <p:cNvGrpSpPr/>
        <p:nvPr/>
      </p:nvGrpSpPr>
      <p:grpSpPr>
        <a:xfrm>
          <a:off x="0" y="0"/>
          <a:ext cx="0" cy="0"/>
          <a:chOff x="0" y="0"/>
          <a:chExt cx="0" cy="0"/>
        </a:xfrm>
      </p:grpSpPr>
      <p:sp>
        <p:nvSpPr>
          <p:cNvPr id="192" name="Google Shape;192;g4f5e94844a_0_8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3" name="Google Shape;193;g4f5e94844a_0_8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0" name="Shape 210"/>
        <p:cNvGrpSpPr/>
        <p:nvPr/>
      </p:nvGrpSpPr>
      <p:grpSpPr>
        <a:xfrm>
          <a:off x="0" y="0"/>
          <a:ext cx="0" cy="0"/>
          <a:chOff x="0" y="0"/>
          <a:chExt cx="0" cy="0"/>
        </a:xfrm>
      </p:grpSpPr>
      <p:sp>
        <p:nvSpPr>
          <p:cNvPr id="211" name="Google Shape;211;g52b0a9592c_0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52b0a9592c_0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b="1" lang="en">
                <a:solidFill>
                  <a:schemeClr val="dk1"/>
                </a:solidFill>
                <a:latin typeface="Courier New"/>
                <a:ea typeface="Courier New"/>
                <a:cs typeface="Courier New"/>
                <a:sym typeface="Courier New"/>
              </a:rPr>
              <a:t>Materiality choice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lstStyle>
            <a:lvl1pPr indent="-342900" lvl="0" marL="457200" algn="ctr">
              <a:spcBef>
                <a:spcPts val="0"/>
              </a:spcBef>
              <a:spcAft>
                <a:spcPts val="0"/>
              </a:spcAft>
              <a:buSzPts val="1800"/>
              <a:buChar char="●"/>
              <a:defRPr/>
            </a:lvl1pPr>
            <a:lvl2pPr indent="-317500" lvl="1" marL="914400" algn="ctr">
              <a:spcBef>
                <a:spcPts val="1600"/>
              </a:spcBef>
              <a:spcAft>
                <a:spcPts val="0"/>
              </a:spcAft>
              <a:buSzPts val="1400"/>
              <a:buChar char="○"/>
              <a:defRPr/>
            </a:lvl2pPr>
            <a:lvl3pPr indent="-317500" lvl="2" marL="1371600" algn="ctr">
              <a:spcBef>
                <a:spcPts val="1600"/>
              </a:spcBef>
              <a:spcAft>
                <a:spcPts val="0"/>
              </a:spcAft>
              <a:buSzPts val="1400"/>
              <a:buChar char="■"/>
              <a:defRPr/>
            </a:lvl3pPr>
            <a:lvl4pPr indent="-317500" lvl="3" marL="1828800" algn="ctr">
              <a:spcBef>
                <a:spcPts val="1600"/>
              </a:spcBef>
              <a:spcAft>
                <a:spcPts val="0"/>
              </a:spcAft>
              <a:buSzPts val="1400"/>
              <a:buChar char="●"/>
              <a:defRPr/>
            </a:lvl4pPr>
            <a:lvl5pPr indent="-317500" lvl="4" marL="2286000" algn="ctr">
              <a:spcBef>
                <a:spcPts val="1600"/>
              </a:spcBef>
              <a:spcAft>
                <a:spcPts val="0"/>
              </a:spcAft>
              <a:buSzPts val="1400"/>
              <a:buChar char="○"/>
              <a:defRPr/>
            </a:lvl5pPr>
            <a:lvl6pPr indent="-317500" lvl="5" marL="2743200" algn="ctr">
              <a:spcBef>
                <a:spcPts val="1600"/>
              </a:spcBef>
              <a:spcAft>
                <a:spcPts val="0"/>
              </a:spcAft>
              <a:buSzPts val="1400"/>
              <a:buChar char="■"/>
              <a:defRPr/>
            </a:lvl6pPr>
            <a:lvl7pPr indent="-317500" lvl="6" marL="3200400" algn="ctr">
              <a:spcBef>
                <a:spcPts val="1600"/>
              </a:spcBef>
              <a:spcAft>
                <a:spcPts val="0"/>
              </a:spcAft>
              <a:buSzPts val="1400"/>
              <a:buChar char="●"/>
              <a:defRPr/>
            </a:lvl7pPr>
            <a:lvl8pPr indent="-317500" lvl="7" marL="3657600" algn="ctr">
              <a:spcBef>
                <a:spcPts val="1600"/>
              </a:spcBef>
              <a:spcAft>
                <a:spcPts val="0"/>
              </a:spcAft>
              <a:buSzPts val="1400"/>
              <a:buChar char="○"/>
              <a:defRPr/>
            </a:lvl8pPr>
            <a:lvl9pPr indent="-317500" lvl="8" marL="4114800" algn="ctr">
              <a:spcBef>
                <a:spcPts val="1600"/>
              </a:spcBef>
              <a:spcAft>
                <a:spcPts val="160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lstStyle>
            <a:lvl1pPr indent="-317500" lvl="0" marL="457200">
              <a:spcBef>
                <a:spcPts val="0"/>
              </a:spcBef>
              <a:spcAft>
                <a:spcPts val="0"/>
              </a:spcAft>
              <a:buSzPts val="1400"/>
              <a:buChar char="●"/>
              <a:defRPr sz="14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lstStyle>
            <a:lvl1pPr indent="-304800" lvl="0" marL="457200">
              <a:spcBef>
                <a:spcPts val="0"/>
              </a:spcBef>
              <a:spcAft>
                <a:spcPts val="0"/>
              </a:spcAft>
              <a:buSzPts val="1200"/>
              <a:buChar char="●"/>
              <a:defRPr sz="1200"/>
            </a:lvl1pPr>
            <a:lvl2pPr indent="-304800" lvl="1" marL="914400">
              <a:spcBef>
                <a:spcPts val="1600"/>
              </a:spcBef>
              <a:spcAft>
                <a:spcPts val="0"/>
              </a:spcAft>
              <a:buSzPts val="1200"/>
              <a:buChar char="○"/>
              <a:defRPr sz="1200"/>
            </a:lvl2pPr>
            <a:lvl3pPr indent="-304800" lvl="2" marL="1371600">
              <a:spcBef>
                <a:spcPts val="1600"/>
              </a:spcBef>
              <a:spcAft>
                <a:spcPts val="0"/>
              </a:spcAft>
              <a:buSzPts val="1200"/>
              <a:buChar char="■"/>
              <a:defRPr sz="1200"/>
            </a:lvl3pPr>
            <a:lvl4pPr indent="-304800" lvl="3" marL="1828800">
              <a:spcBef>
                <a:spcPts val="1600"/>
              </a:spcBef>
              <a:spcAft>
                <a:spcPts val="0"/>
              </a:spcAft>
              <a:buSzPts val="1200"/>
              <a:buChar char="●"/>
              <a:defRPr sz="1200"/>
            </a:lvl4pPr>
            <a:lvl5pPr indent="-304800" lvl="4" marL="2286000">
              <a:spcBef>
                <a:spcPts val="1600"/>
              </a:spcBef>
              <a:spcAft>
                <a:spcPts val="0"/>
              </a:spcAft>
              <a:buSzPts val="1200"/>
              <a:buChar char="○"/>
              <a:defRPr sz="1200"/>
            </a:lvl5pPr>
            <a:lvl6pPr indent="-304800" lvl="5" marL="2743200">
              <a:spcBef>
                <a:spcPts val="1600"/>
              </a:spcBef>
              <a:spcAft>
                <a:spcPts val="0"/>
              </a:spcAft>
              <a:buSzPts val="1200"/>
              <a:buChar char="■"/>
              <a:defRPr sz="1200"/>
            </a:lvl6pPr>
            <a:lvl7pPr indent="-304800" lvl="6" marL="3200400">
              <a:spcBef>
                <a:spcPts val="1600"/>
              </a:spcBef>
              <a:spcAft>
                <a:spcPts val="0"/>
              </a:spcAft>
              <a:buSzPts val="1200"/>
              <a:buChar char="●"/>
              <a:defRPr sz="1200"/>
            </a:lvl7pPr>
            <a:lvl8pPr indent="-304800" lvl="7" marL="3657600">
              <a:spcBef>
                <a:spcPts val="1600"/>
              </a:spcBef>
              <a:spcAft>
                <a:spcPts val="0"/>
              </a:spcAft>
              <a:buSzPts val="1200"/>
              <a:buChar char="○"/>
              <a:defRPr sz="1200"/>
            </a:lvl8pPr>
            <a:lvl9pPr indent="-304800" lvl="8" marL="4114800">
              <a:spcBef>
                <a:spcPts val="1600"/>
              </a:spcBef>
              <a:spcAft>
                <a:spcPts val="160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lstStyle>
            <a:lvl1pPr indent="-342900" lvl="0" marL="457200">
              <a:spcBef>
                <a:spcPts val="0"/>
              </a:spcBef>
              <a:spcAft>
                <a:spcPts val="0"/>
              </a:spcAft>
              <a:buSzPts val="1800"/>
              <a:buChar char="●"/>
              <a:defRPr/>
            </a:lvl1pPr>
            <a:lvl2pPr indent="-317500" lvl="1" marL="914400">
              <a:spcBef>
                <a:spcPts val="1600"/>
              </a:spcBef>
              <a:spcAft>
                <a:spcPts val="0"/>
              </a:spcAft>
              <a:buSzPts val="1400"/>
              <a:buChar char="○"/>
              <a:defRPr/>
            </a:lvl2pPr>
            <a:lvl3pPr indent="-317500" lvl="2" marL="1371600">
              <a:spcBef>
                <a:spcPts val="1600"/>
              </a:spcBef>
              <a:spcAft>
                <a:spcPts val="0"/>
              </a:spcAft>
              <a:buSzPts val="1400"/>
              <a:buChar char="■"/>
              <a:defRPr/>
            </a:lvl3pPr>
            <a:lvl4pPr indent="-317500" lvl="3" marL="1828800">
              <a:spcBef>
                <a:spcPts val="1600"/>
              </a:spcBef>
              <a:spcAft>
                <a:spcPts val="0"/>
              </a:spcAft>
              <a:buSzPts val="1400"/>
              <a:buChar char="●"/>
              <a:defRPr/>
            </a:lvl4pPr>
            <a:lvl5pPr indent="-317500" lvl="4" marL="2286000">
              <a:spcBef>
                <a:spcPts val="1600"/>
              </a:spcBef>
              <a:spcAft>
                <a:spcPts val="0"/>
              </a:spcAft>
              <a:buSzPts val="1400"/>
              <a:buChar char="○"/>
              <a:defRPr/>
            </a:lvl5pPr>
            <a:lvl6pPr indent="-317500" lvl="5" marL="2743200">
              <a:spcBef>
                <a:spcPts val="1600"/>
              </a:spcBef>
              <a:spcAft>
                <a:spcPts val="0"/>
              </a:spcAft>
              <a:buSzPts val="1400"/>
              <a:buChar char="■"/>
              <a:defRPr/>
            </a:lvl6pPr>
            <a:lvl7pPr indent="-317500" lvl="6" marL="3200400">
              <a:spcBef>
                <a:spcPts val="1600"/>
              </a:spcBef>
              <a:spcAft>
                <a:spcPts val="0"/>
              </a:spcAft>
              <a:buSzPts val="1400"/>
              <a:buChar char="●"/>
              <a:defRPr/>
            </a:lvl7pPr>
            <a:lvl8pPr indent="-317500" lvl="7" marL="3657600">
              <a:spcBef>
                <a:spcPts val="1600"/>
              </a:spcBef>
              <a:spcAft>
                <a:spcPts val="0"/>
              </a:spcAft>
              <a:buSzPts val="1400"/>
              <a:buChar char="○"/>
              <a:defRPr/>
            </a:lvl8pPr>
            <a:lvl9pPr indent="-317500" lvl="8" marL="4114800">
              <a:spcBef>
                <a:spcPts val="1600"/>
              </a:spcBef>
              <a:spcAft>
                <a:spcPts val="160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1600"/>
              </a:spcBef>
              <a:spcAft>
                <a:spcPts val="0"/>
              </a:spcAft>
              <a:buClr>
                <a:schemeClr val="dk2"/>
              </a:buClr>
              <a:buSzPts val="1400"/>
              <a:buChar char="○"/>
              <a:defRPr>
                <a:solidFill>
                  <a:schemeClr val="dk2"/>
                </a:solidFill>
              </a:defRPr>
            </a:lvl2pPr>
            <a:lvl3pPr indent="-317500" lvl="2" marL="1371600">
              <a:lnSpc>
                <a:spcPct val="115000"/>
              </a:lnSpc>
              <a:spcBef>
                <a:spcPts val="1600"/>
              </a:spcBef>
              <a:spcAft>
                <a:spcPts val="0"/>
              </a:spcAft>
              <a:buClr>
                <a:schemeClr val="dk2"/>
              </a:buClr>
              <a:buSzPts val="1400"/>
              <a:buChar char="■"/>
              <a:defRPr>
                <a:solidFill>
                  <a:schemeClr val="dk2"/>
                </a:solidFill>
              </a:defRPr>
            </a:lvl3pPr>
            <a:lvl4pPr indent="-317500" lvl="3" marL="1828800">
              <a:lnSpc>
                <a:spcPct val="115000"/>
              </a:lnSpc>
              <a:spcBef>
                <a:spcPts val="1600"/>
              </a:spcBef>
              <a:spcAft>
                <a:spcPts val="0"/>
              </a:spcAft>
              <a:buClr>
                <a:schemeClr val="dk2"/>
              </a:buClr>
              <a:buSzPts val="1400"/>
              <a:buChar char="●"/>
              <a:defRPr>
                <a:solidFill>
                  <a:schemeClr val="dk2"/>
                </a:solidFill>
              </a:defRPr>
            </a:lvl4pPr>
            <a:lvl5pPr indent="-317500" lvl="4" marL="2286000">
              <a:lnSpc>
                <a:spcPct val="115000"/>
              </a:lnSpc>
              <a:spcBef>
                <a:spcPts val="1600"/>
              </a:spcBef>
              <a:spcAft>
                <a:spcPts val="0"/>
              </a:spcAft>
              <a:buClr>
                <a:schemeClr val="dk2"/>
              </a:buClr>
              <a:buSzPts val="1400"/>
              <a:buChar char="○"/>
              <a:defRPr>
                <a:solidFill>
                  <a:schemeClr val="dk2"/>
                </a:solidFill>
              </a:defRPr>
            </a:lvl5pPr>
            <a:lvl6pPr indent="-317500" lvl="5" marL="2743200">
              <a:lnSpc>
                <a:spcPct val="115000"/>
              </a:lnSpc>
              <a:spcBef>
                <a:spcPts val="1600"/>
              </a:spcBef>
              <a:spcAft>
                <a:spcPts val="0"/>
              </a:spcAft>
              <a:buClr>
                <a:schemeClr val="dk2"/>
              </a:buClr>
              <a:buSzPts val="1400"/>
              <a:buChar char="■"/>
              <a:defRPr>
                <a:solidFill>
                  <a:schemeClr val="dk2"/>
                </a:solidFill>
              </a:defRPr>
            </a:lvl6pPr>
            <a:lvl7pPr indent="-317500" lvl="6" marL="3200400">
              <a:lnSpc>
                <a:spcPct val="115000"/>
              </a:lnSpc>
              <a:spcBef>
                <a:spcPts val="1600"/>
              </a:spcBef>
              <a:spcAft>
                <a:spcPts val="0"/>
              </a:spcAft>
              <a:buClr>
                <a:schemeClr val="dk2"/>
              </a:buClr>
              <a:buSzPts val="1400"/>
              <a:buChar char="●"/>
              <a:defRPr>
                <a:solidFill>
                  <a:schemeClr val="dk2"/>
                </a:solidFill>
              </a:defRPr>
            </a:lvl7pPr>
            <a:lvl8pPr indent="-317500" lvl="7" marL="3657600">
              <a:lnSpc>
                <a:spcPct val="115000"/>
              </a:lnSpc>
              <a:spcBef>
                <a:spcPts val="1600"/>
              </a:spcBef>
              <a:spcAft>
                <a:spcPts val="0"/>
              </a:spcAft>
              <a:buClr>
                <a:schemeClr val="dk2"/>
              </a:buClr>
              <a:buSzPts val="1400"/>
              <a:buChar char="○"/>
              <a:defRPr>
                <a:solidFill>
                  <a:schemeClr val="dk2"/>
                </a:solidFill>
              </a:defRPr>
            </a:lvl8pPr>
            <a:lvl9pPr indent="-317500" lvl="8" marL="4114800">
              <a:lnSpc>
                <a:spcPct val="115000"/>
              </a:lnSpc>
              <a:spcBef>
                <a:spcPts val="1600"/>
              </a:spcBef>
              <a:spcAft>
                <a:spcPts val="160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4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1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 Id="rId3" Type="http://schemas.openxmlformats.org/officeDocument/2006/relationships/image" Target="../media/image31.png"/><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 Id="rId3" Type="http://schemas.openxmlformats.org/officeDocument/2006/relationships/image" Target="../media/image1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 Id="rId3" Type="http://schemas.openxmlformats.org/officeDocument/2006/relationships/image" Target="../media/image13.png"/><Relationship Id="rId4"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9.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 Id="rId3" Type="http://schemas.openxmlformats.org/officeDocument/2006/relationships/image" Target="../media/image1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 Id="rId3" Type="http://schemas.openxmlformats.org/officeDocument/2006/relationships/image" Target="../media/image46.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1.xml"/><Relationship Id="rId3" Type="http://schemas.openxmlformats.org/officeDocument/2006/relationships/image" Target="../media/image41.jp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2.xml"/><Relationship Id="rId3" Type="http://schemas.openxmlformats.org/officeDocument/2006/relationships/image" Target="../media/image42.jpg"/><Relationship Id="rId4" Type="http://schemas.openxmlformats.org/officeDocument/2006/relationships/image" Target="../media/image12.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43.jp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4.xml"/><Relationship Id="rId3" Type="http://schemas.openxmlformats.org/officeDocument/2006/relationships/image" Target="../media/image47.jpg"/><Relationship Id="rId4" Type="http://schemas.openxmlformats.org/officeDocument/2006/relationships/image" Target="../media/image44.jp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5.xml"/><Relationship Id="rId3" Type="http://schemas.openxmlformats.org/officeDocument/2006/relationships/image" Target="../media/image25.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6.xml"/><Relationship Id="rId3" Type="http://schemas.openxmlformats.org/officeDocument/2006/relationships/image" Target="../media/image18.jpg"/><Relationship Id="rId4" Type="http://schemas.openxmlformats.org/officeDocument/2006/relationships/image" Target="../media/image17.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7.xml"/><Relationship Id="rId3" Type="http://schemas.openxmlformats.org/officeDocument/2006/relationships/image" Target="../media/image24.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8.xml"/><Relationship Id="rId3" Type="http://schemas.openxmlformats.org/officeDocument/2006/relationships/image" Target="../media/image48.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9.xml"/><Relationship Id="rId3" Type="http://schemas.openxmlformats.org/officeDocument/2006/relationships/image" Target="../media/image2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27.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0.xml"/><Relationship Id="rId3" Type="http://schemas.openxmlformats.org/officeDocument/2006/relationships/image" Target="../media/image22.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1.xml"/><Relationship Id="rId3" Type="http://schemas.openxmlformats.org/officeDocument/2006/relationships/image" Target="../media/image37.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2.xml"/><Relationship Id="rId3" Type="http://schemas.openxmlformats.org/officeDocument/2006/relationships/image" Target="../media/image50.png"/><Relationship Id="rId4"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3.xml"/><Relationship Id="rId3" Type="http://schemas.openxmlformats.org/officeDocument/2006/relationships/image" Target="../media/image21.png"/><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4.xml"/><Relationship Id="rId3" Type="http://schemas.openxmlformats.org/officeDocument/2006/relationships/hyperlink" Target="https://en.wikipedia.org/wiki/Shibuya" TargetMode="External"/><Relationship Id="rId4" Type="http://schemas.openxmlformats.org/officeDocument/2006/relationships/hyperlink" Target="https://en.wikipedia.org/wiki/Tokyo" TargetMode="External"/><Relationship Id="rId5" Type="http://schemas.openxmlformats.org/officeDocument/2006/relationships/image" Target="../media/image32.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5.xml"/><Relationship Id="rId3" Type="http://schemas.openxmlformats.org/officeDocument/2006/relationships/image" Target="../media/image34.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6.xml"/><Relationship Id="rId3" Type="http://schemas.openxmlformats.org/officeDocument/2006/relationships/image" Target="../media/image28.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7.xml"/><Relationship Id="rId3" Type="http://schemas.openxmlformats.org/officeDocument/2006/relationships/image" Target="../media/image29.png"/><Relationship Id="rId4" Type="http://schemas.openxmlformats.org/officeDocument/2006/relationships/image" Target="../media/image45.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8.xml"/><Relationship Id="rId3" Type="http://schemas.openxmlformats.org/officeDocument/2006/relationships/image" Target="../media/image4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9.xml"/><Relationship Id="rId3" Type="http://schemas.openxmlformats.org/officeDocument/2006/relationships/image" Target="../media/image3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3.png"/><Relationship Id="rId4" Type="http://schemas.openxmlformats.org/officeDocument/2006/relationships/image" Target="../media/image1.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0.xml"/><Relationship Id="rId3" Type="http://schemas.openxmlformats.org/officeDocument/2006/relationships/image" Target="../media/image33.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1.xml"/><Relationship Id="rId3" Type="http://schemas.openxmlformats.org/officeDocument/2006/relationships/image" Target="../media/image3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2.xml"/><Relationship Id="rId3" Type="http://schemas.openxmlformats.org/officeDocument/2006/relationships/hyperlink" Target="https://www.archdaily.com/484981/sunnyhills-at-minami-aoyama-kengo-kuma-and-associates" TargetMode="External"/><Relationship Id="rId4" Type="http://schemas.openxmlformats.org/officeDocument/2006/relationships/hyperlink" Target="https://www.azuremagazine.com/article/kengo-kuma-architect-wooden-world/" TargetMode="External"/><Relationship Id="rId5" Type="http://schemas.openxmlformats.org/officeDocument/2006/relationships/hyperlink" Target="https://worldarchitecture.org/architecture-news/cvzgc/kengo-kuma-converts-old-chinese-building-into-an-office-and-cafe-s-place.html" TargetMode="External"/><Relationship Id="rId6" Type="http://schemas.openxmlformats.org/officeDocument/2006/relationships/hyperlink" Target="https://worldarchitecture.org/architecture-news/cvzgc/kengo-kuma-converts-old-chinese-building-into-an-office-and-cafe-s-place.html" TargetMode="External"/><Relationship Id="rId7" Type="http://schemas.openxmlformats.org/officeDocument/2006/relationships/hyperlink" Target="http://www.jstor.org/stable/41662943" TargetMode="External"/><Relationship Id="rId8" Type="http://schemas.openxmlformats.org/officeDocument/2006/relationships/hyperlink" Target="https://www.dezeen.com/2014/03/11/kengo-kuma-interview-architecture-after-2011-japan-tsunami" TargetMode="Externa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3.xml"/><Relationship Id="rId3" Type="http://schemas.openxmlformats.org/officeDocument/2006/relationships/hyperlink" Target="https://www.londonfestivalofarchitecture.org/the-smell-of-home-kengo-kuma-and-stuart-" TargetMode="External"/><Relationship Id="rId4" Type="http://schemas.openxmlformats.org/officeDocument/2006/relationships/hyperlink" Target="https://www.londonfestivalofarchitecture.org/the-smell-of-home-kengo-kuma-and-stuart-" TargetMode="External"/><Relationship Id="rId5" Type="http://schemas.openxmlformats.org/officeDocument/2006/relationships/hyperlink" Target="https://www.londonfestivalofarchitecture.org/the-smell-of-home-kengo-kuma-and-stuart-" TargetMode="External"/><Relationship Id="rId6" Type="http://schemas.openxmlformats.org/officeDocument/2006/relationships/hyperlink" Target="https://www.archdaily.com/885980/kengo-Kuma-explains-how-his-architectural-style-was-" TargetMode="External"/><Relationship Id="rId7" Type="http://schemas.openxmlformats.org/officeDocument/2006/relationships/hyperlink" Target="https://www.archdaily.com/885980/kengo-Kuma-explains-how-his-architectural-style-was-" TargetMode="External"/><Relationship Id="rId8" Type="http://schemas.openxmlformats.org/officeDocument/2006/relationships/hyperlink" Target="https://www.archdaily.com/592660/nest-we-grow-college-of-environmental-design-uc-berkeley-kengo-kuma-and-associates?ad_medium=gallery"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3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39.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3" name="Shape 53"/>
        <p:cNvGrpSpPr/>
        <p:nvPr/>
      </p:nvGrpSpPr>
      <p:grpSpPr>
        <a:xfrm>
          <a:off x="0" y="0"/>
          <a:ext cx="0" cy="0"/>
          <a:chOff x="0" y="0"/>
          <a:chExt cx="0" cy="0"/>
        </a:xfrm>
      </p:grpSpPr>
      <p:sp>
        <p:nvSpPr>
          <p:cNvPr id="54" name="Google Shape;54;p13"/>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55" name="Google Shape;55;p13"/>
          <p:cNvSpPr txBox="1"/>
          <p:nvPr/>
        </p:nvSpPr>
        <p:spPr>
          <a:xfrm>
            <a:off x="250" y="2387925"/>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13"/>
          <p:cNvSpPr/>
          <p:nvPr/>
        </p:nvSpPr>
        <p:spPr>
          <a:xfrm rot="10800000">
            <a:off x="325" y="981625"/>
            <a:ext cx="1125300" cy="34158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 name="Google Shape;58;p13"/>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 name="Google Shape;59;p13"/>
          <p:cNvSpPr txBox="1"/>
          <p:nvPr/>
        </p:nvSpPr>
        <p:spPr>
          <a:xfrm>
            <a:off x="6792300" y="3722025"/>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latin typeface="Courier New"/>
                <a:ea typeface="Courier New"/>
                <a:cs typeface="Courier New"/>
                <a:sym typeface="Courier New"/>
              </a:rPr>
              <a:t>Rodriguez, Natalia A.</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Trent, Daniel</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Maldonado, Anthony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Igou, Audrey</a:t>
            </a:r>
            <a:endParaRPr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chemeClr val="dk1"/>
                </a:solidFill>
                <a:latin typeface="Courier New"/>
                <a:ea typeface="Courier New"/>
                <a:cs typeface="Courier New"/>
                <a:sym typeface="Courier New"/>
              </a:rPr>
              <a:t>Andrekovich, Katherine</a:t>
            </a:r>
            <a:endParaRPr sz="1100">
              <a:solidFill>
                <a:schemeClr val="dk1"/>
              </a:solidFill>
              <a:latin typeface="Courier New"/>
              <a:ea typeface="Courier New"/>
              <a:cs typeface="Courier New"/>
              <a:sym typeface="Courier New"/>
            </a:endParaRPr>
          </a:p>
        </p:txBody>
      </p:sp>
      <p:sp>
        <p:nvSpPr>
          <p:cNvPr id="60" name="Google Shape;60;p13"/>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13"/>
          <p:cNvSpPr txBox="1"/>
          <p:nvPr/>
        </p:nvSpPr>
        <p:spPr>
          <a:xfrm>
            <a:off x="1853275" y="1283013"/>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13"/>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3"/>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 name="Google Shape;64;p13"/>
          <p:cNvSpPr/>
          <p:nvPr/>
        </p:nvSpPr>
        <p:spPr>
          <a:xfrm>
            <a:off x="0" y="-8975"/>
            <a:ext cx="3832500" cy="13857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 name="Google Shape;65;p13"/>
          <p:cNvSpPr txBox="1"/>
          <p:nvPr/>
        </p:nvSpPr>
        <p:spPr>
          <a:xfrm>
            <a:off x="1705025" y="462313"/>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4800">
              <a:latin typeface="Courier New"/>
              <a:ea typeface="Courier New"/>
              <a:cs typeface="Courier New"/>
              <a:sym typeface="Courier New"/>
            </a:endParaRPr>
          </a:p>
        </p:txBody>
      </p:sp>
      <p:sp>
        <p:nvSpPr>
          <p:cNvPr id="66" name="Google Shape;66;p13"/>
          <p:cNvSpPr/>
          <p:nvPr/>
        </p:nvSpPr>
        <p:spPr>
          <a:xfrm rot="10800000">
            <a:off x="325" y="981625"/>
            <a:ext cx="1125300" cy="34158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 name="Google Shape;67;p1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8" name="Google Shape;68;p13"/>
          <p:cNvSpPr txBox="1"/>
          <p:nvPr/>
        </p:nvSpPr>
        <p:spPr>
          <a:xfrm rot="-5400000">
            <a:off x="549988" y="1184113"/>
            <a:ext cx="10005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2400">
                <a:latin typeface="Courier New"/>
                <a:ea typeface="Courier New"/>
                <a:cs typeface="Courier New"/>
                <a:sym typeface="Courier New"/>
              </a:rPr>
              <a:t>2019</a:t>
            </a:r>
            <a:endParaRPr sz="2400">
              <a:latin typeface="Courier New"/>
              <a:ea typeface="Courier New"/>
              <a:cs typeface="Courier New"/>
              <a:sym typeface="Courier New"/>
            </a:endParaRPr>
          </a:p>
        </p:txBody>
      </p:sp>
      <p:sp>
        <p:nvSpPr>
          <p:cNvPr id="69" name="Google Shape;69;p1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13"/>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 name="Google Shape;71;p1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sp>
        <p:nvSpPr>
          <p:cNvPr id="234" name="Google Shape;234;p22"/>
          <p:cNvSpPr txBox="1"/>
          <p:nvPr/>
        </p:nvSpPr>
        <p:spPr>
          <a:xfrm>
            <a:off x="1018575" y="1677575"/>
            <a:ext cx="71781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2400">
                <a:solidFill>
                  <a:schemeClr val="dk1"/>
                </a:solidFill>
                <a:latin typeface="Courier New"/>
                <a:ea typeface="Courier New"/>
                <a:cs typeface="Courier New"/>
                <a:sym typeface="Courier New"/>
              </a:rPr>
              <a:t> "The criteria for architecture after   </a:t>
            </a:r>
            <a:endParaRPr b="1" sz="2400">
              <a:solidFill>
                <a:schemeClr val="dk1"/>
              </a:solidFill>
              <a:latin typeface="Courier New"/>
              <a:ea typeface="Courier New"/>
              <a:cs typeface="Courier New"/>
              <a:sym typeface="Courier New"/>
            </a:endParaRPr>
          </a:p>
          <a:p>
            <a:pPr indent="0" lvl="0" marL="0" rtl="0" algn="l">
              <a:spcBef>
                <a:spcPts val="0"/>
              </a:spcBef>
              <a:spcAft>
                <a:spcPts val="0"/>
              </a:spcAft>
              <a:buNone/>
            </a:pPr>
            <a:r>
              <a:rPr b="1" lang="en" sz="2400">
                <a:solidFill>
                  <a:schemeClr val="dk1"/>
                </a:solidFill>
                <a:latin typeface="Courier New"/>
                <a:ea typeface="Courier New"/>
                <a:cs typeface="Courier New"/>
                <a:sym typeface="Courier New"/>
              </a:rPr>
              <a:t>  </a:t>
            </a:r>
            <a:r>
              <a:rPr b="1" lang="en" sz="2400">
                <a:solidFill>
                  <a:schemeClr val="dk1"/>
                </a:solidFill>
                <a:latin typeface="Courier New"/>
                <a:ea typeface="Courier New"/>
                <a:cs typeface="Courier New"/>
                <a:sym typeface="Courier New"/>
              </a:rPr>
              <a:t>the tsunami is humbleness."</a:t>
            </a:r>
            <a:endParaRPr b="1" sz="2400">
              <a:solidFill>
                <a:schemeClr val="dk1"/>
              </a:solidFill>
              <a:latin typeface="Courier New"/>
              <a:ea typeface="Courier New"/>
              <a:cs typeface="Courier New"/>
              <a:sym typeface="Courier New"/>
            </a:endParaRPr>
          </a:p>
          <a:p>
            <a:pPr indent="0" lvl="0" marL="0" rtl="0" algn="l">
              <a:spcBef>
                <a:spcPts val="0"/>
              </a:spcBef>
              <a:spcAft>
                <a:spcPts val="0"/>
              </a:spcAft>
              <a:buNone/>
            </a:pPr>
            <a:r>
              <a:rPr b="1" lang="en" sz="2400">
                <a:solidFill>
                  <a:schemeClr val="dk1"/>
                </a:solidFill>
                <a:latin typeface="Courier New"/>
                <a:ea typeface="Courier New"/>
                <a:cs typeface="Courier New"/>
                <a:sym typeface="Courier New"/>
              </a:rPr>
              <a:t>                     </a:t>
            </a:r>
            <a:r>
              <a:rPr lang="en" sz="2400">
                <a:solidFill>
                  <a:schemeClr val="dk1"/>
                </a:solidFill>
                <a:latin typeface="Courier New"/>
                <a:ea typeface="Courier New"/>
                <a:cs typeface="Courier New"/>
                <a:sym typeface="Courier New"/>
              </a:rPr>
              <a:t>  </a:t>
            </a:r>
            <a:endParaRPr sz="24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2400">
                <a:solidFill>
                  <a:schemeClr val="dk1"/>
                </a:solidFill>
                <a:latin typeface="Courier New"/>
                <a:ea typeface="Courier New"/>
                <a:cs typeface="Courier New"/>
                <a:sym typeface="Courier New"/>
              </a:rPr>
              <a:t>                          -Kuma</a:t>
            </a:r>
            <a:endParaRPr sz="24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8" name="Shape 238"/>
        <p:cNvGrpSpPr/>
        <p:nvPr/>
      </p:nvGrpSpPr>
      <p:grpSpPr>
        <a:xfrm>
          <a:off x="0" y="0"/>
          <a:ext cx="0" cy="0"/>
          <a:chOff x="0" y="0"/>
          <a:chExt cx="0" cy="0"/>
        </a:xfrm>
      </p:grpSpPr>
      <p:sp>
        <p:nvSpPr>
          <p:cNvPr id="239" name="Google Shape;239;p23"/>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240" name="Google Shape;240;p23"/>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2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23"/>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43" name="Google Shape;243;p23"/>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4" name="Google Shape;244;p2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2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2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23"/>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248" name="Google Shape;248;p23"/>
          <p:cNvSpPr/>
          <p:nvPr/>
        </p:nvSpPr>
        <p:spPr>
          <a:xfrm rot="10800000">
            <a:off x="200" y="1175750"/>
            <a:ext cx="8908200" cy="34974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23"/>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23"/>
          <p:cNvSpPr txBox="1"/>
          <p:nvPr/>
        </p:nvSpPr>
        <p:spPr>
          <a:xfrm>
            <a:off x="404250" y="38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SunnyHills </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Design Team: Kengo Kuma &amp; Associates</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Project year: 2013 </a:t>
            </a:r>
            <a:endParaRPr sz="1100">
              <a:latin typeface="Courier New"/>
              <a:ea typeface="Courier New"/>
              <a:cs typeface="Courier New"/>
              <a:sym typeface="Courier New"/>
            </a:endParaRPr>
          </a:p>
        </p:txBody>
      </p:sp>
      <p:pic>
        <p:nvPicPr>
          <p:cNvPr id="251" name="Google Shape;251;p23"/>
          <p:cNvPicPr preferRelativeResize="0"/>
          <p:nvPr/>
        </p:nvPicPr>
        <p:blipFill>
          <a:blip r:embed="rId3">
            <a:alphaModFix/>
          </a:blip>
          <a:stretch>
            <a:fillRect/>
          </a:stretch>
        </p:blipFill>
        <p:spPr>
          <a:xfrm>
            <a:off x="297000" y="1180675"/>
            <a:ext cx="3535501" cy="3489601"/>
          </a:xfrm>
          <a:prstGeom prst="rect">
            <a:avLst/>
          </a:prstGeom>
          <a:noFill/>
          <a:ln>
            <a:noFill/>
          </a:ln>
        </p:spPr>
      </p:pic>
      <p:sp>
        <p:nvSpPr>
          <p:cNvPr id="252" name="Google Shape;252;p23"/>
          <p:cNvSpPr txBox="1"/>
          <p:nvPr/>
        </p:nvSpPr>
        <p:spPr>
          <a:xfrm>
            <a:off x="4767400" y="2496750"/>
            <a:ext cx="4587000" cy="3072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Courier New"/>
                <a:ea typeface="Courier New"/>
                <a:cs typeface="Courier New"/>
                <a:sym typeface="Courier New"/>
              </a:rPr>
              <a:t>Category: </a:t>
            </a:r>
            <a:r>
              <a:rPr lang="en" sz="1100">
                <a:latin typeface="Courier New"/>
                <a:ea typeface="Courier New"/>
                <a:cs typeface="Courier New"/>
                <a:sym typeface="Courier New"/>
              </a:rPr>
              <a:t>Pineapple</a:t>
            </a:r>
            <a:r>
              <a:rPr lang="en" sz="1100">
                <a:latin typeface="Courier New"/>
                <a:ea typeface="Courier New"/>
                <a:cs typeface="Courier New"/>
                <a:sym typeface="Courier New"/>
              </a:rPr>
              <a:t> cake shop</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Location: </a:t>
            </a:r>
            <a:r>
              <a:rPr lang="en" sz="1100">
                <a:solidFill>
                  <a:schemeClr val="dk1"/>
                </a:solidFill>
                <a:latin typeface="Courier New"/>
                <a:ea typeface="Courier New"/>
                <a:cs typeface="Courier New"/>
                <a:sym typeface="Courier New"/>
              </a:rPr>
              <a:t>Minami-Aoyama, Tokyo</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t>
            </a:r>
            <a:r>
              <a:rPr lang="en" sz="1100">
                <a:solidFill>
                  <a:srgbClr val="303030"/>
                </a:solidFill>
                <a:latin typeface="Courier New"/>
                <a:ea typeface="Courier New"/>
                <a:cs typeface="Courier New"/>
                <a:sym typeface="Courier New"/>
              </a:rPr>
              <a:t>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p:txBody>
      </p:sp>
      <p:sp>
        <p:nvSpPr>
          <p:cNvPr id="253" name="Google Shape;253;p2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sp>
        <p:nvSpPr>
          <p:cNvPr id="258" name="Google Shape;258;p24"/>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259" name="Google Shape;259;p24"/>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0" name="Google Shape;260;p2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24"/>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24"/>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3" name="Google Shape;263;p2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2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2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24"/>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267" name="Google Shape;267;p24"/>
          <p:cNvSpPr/>
          <p:nvPr/>
        </p:nvSpPr>
        <p:spPr>
          <a:xfrm rot="10800000">
            <a:off x="200" y="1175750"/>
            <a:ext cx="8908200" cy="34974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24"/>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24"/>
          <p:cNvSpPr txBox="1"/>
          <p:nvPr/>
        </p:nvSpPr>
        <p:spPr>
          <a:xfrm>
            <a:off x="404250" y="38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SunnyHills </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Design Team: Kengo Kuma &amp; Associates</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Project year: 2013 </a:t>
            </a:r>
            <a:endParaRPr sz="1100">
              <a:latin typeface="Courier New"/>
              <a:ea typeface="Courier New"/>
              <a:cs typeface="Courier New"/>
              <a:sym typeface="Courier New"/>
            </a:endParaRPr>
          </a:p>
        </p:txBody>
      </p:sp>
      <p:sp>
        <p:nvSpPr>
          <p:cNvPr id="270" name="Google Shape;270;p2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24"/>
          <p:cNvSpPr txBox="1"/>
          <p:nvPr/>
        </p:nvSpPr>
        <p:spPr>
          <a:xfrm>
            <a:off x="4712200" y="2119850"/>
            <a:ext cx="36057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Shape: </a:t>
            </a:r>
            <a:r>
              <a:rPr b="1" lang="en" sz="1100">
                <a:solidFill>
                  <a:schemeClr val="dk1"/>
                </a:solidFill>
                <a:latin typeface="Courier New"/>
                <a:ea typeface="Courier New"/>
                <a:cs typeface="Courier New"/>
                <a:sym typeface="Courier New"/>
              </a:rPr>
              <a:t>Bamboo</a:t>
            </a:r>
            <a:r>
              <a:rPr lang="en" sz="1100">
                <a:solidFill>
                  <a:schemeClr val="dk1"/>
                </a:solidFill>
                <a:latin typeface="Courier New"/>
                <a:ea typeface="Courier New"/>
                <a:cs typeface="Courier New"/>
                <a:sym typeface="Courier New"/>
              </a:rPr>
              <a:t> </a:t>
            </a:r>
            <a:r>
              <a:rPr b="1" lang="en" sz="1100">
                <a:solidFill>
                  <a:schemeClr val="dk1"/>
                </a:solidFill>
                <a:latin typeface="Courier New"/>
                <a:ea typeface="Courier New"/>
                <a:cs typeface="Courier New"/>
                <a:sym typeface="Courier New"/>
              </a:rPr>
              <a:t>Basket</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-Aim to create a forest in the city</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Material: </a:t>
            </a:r>
            <a:r>
              <a:rPr b="1" lang="en" sz="1100">
                <a:solidFill>
                  <a:schemeClr val="dk1"/>
                </a:solidFill>
                <a:latin typeface="Courier New"/>
                <a:ea typeface="Courier New"/>
                <a:cs typeface="Courier New"/>
                <a:sym typeface="Courier New"/>
              </a:rPr>
              <a:t>Timber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  </a:t>
            </a:r>
            <a:endParaRPr/>
          </a:p>
        </p:txBody>
      </p:sp>
      <p:pic>
        <p:nvPicPr>
          <p:cNvPr id="272" name="Google Shape;272;p24"/>
          <p:cNvPicPr preferRelativeResize="0"/>
          <p:nvPr/>
        </p:nvPicPr>
        <p:blipFill>
          <a:blip r:embed="rId3">
            <a:alphaModFix/>
          </a:blip>
          <a:stretch>
            <a:fillRect/>
          </a:stretch>
        </p:blipFill>
        <p:spPr>
          <a:xfrm>
            <a:off x="307625" y="1186950"/>
            <a:ext cx="3524875" cy="349739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76" name="Shape 276"/>
        <p:cNvGrpSpPr/>
        <p:nvPr/>
      </p:nvGrpSpPr>
      <p:grpSpPr>
        <a:xfrm>
          <a:off x="0" y="0"/>
          <a:ext cx="0" cy="0"/>
          <a:chOff x="0" y="0"/>
          <a:chExt cx="0" cy="0"/>
        </a:xfrm>
      </p:grpSpPr>
      <p:sp>
        <p:nvSpPr>
          <p:cNvPr id="277" name="Google Shape;277;p25"/>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278" name="Google Shape;278;p25"/>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79" name="Google Shape;279;p2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0" name="Google Shape;280;p25"/>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81" name="Google Shape;281;p25"/>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2" name="Google Shape;282;p2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3" name="Google Shape;283;p2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4" name="Google Shape;284;p2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5" name="Google Shape;285;p25"/>
          <p:cNvSpPr/>
          <p:nvPr/>
        </p:nvSpPr>
        <p:spPr>
          <a:xfrm rot="10800000">
            <a:off x="200" y="1570925"/>
            <a:ext cx="8908200" cy="28338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25"/>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7" name="Google Shape;287;p25"/>
          <p:cNvSpPr txBox="1"/>
          <p:nvPr/>
        </p:nvSpPr>
        <p:spPr>
          <a:xfrm>
            <a:off x="4042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SunnyHills at Minami-Aoyama</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288" name="Google Shape;288;p25"/>
          <p:cNvSpPr txBox="1"/>
          <p:nvPr/>
        </p:nvSpPr>
        <p:spPr>
          <a:xfrm>
            <a:off x="5700675" y="2299725"/>
            <a:ext cx="4260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Joint system: “Jigoku-Gumi”</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p:txBody>
      </p:sp>
      <p:sp>
        <p:nvSpPr>
          <p:cNvPr id="289" name="Google Shape;289;p25"/>
          <p:cNvSpPr txBox="1"/>
          <p:nvPr/>
        </p:nvSpPr>
        <p:spPr>
          <a:xfrm>
            <a:off x="5700675" y="2579100"/>
            <a:ext cx="3945300" cy="762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a:t>
            </a:r>
            <a:r>
              <a:rPr lang="en" sz="1100">
                <a:solidFill>
                  <a:srgbClr val="303030"/>
                </a:solidFill>
                <a:latin typeface="Courier New"/>
                <a:ea typeface="Courier New"/>
                <a:cs typeface="Courier New"/>
                <a:sym typeface="Courier New"/>
              </a:rPr>
              <a:t>Vertical and cross pieces are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entwined in each other to form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 muntin grid</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p:txBody>
      </p:sp>
      <p:sp>
        <p:nvSpPr>
          <p:cNvPr id="290" name="Google Shape;290;p2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1" name="Google Shape;291;p25"/>
          <p:cNvPicPr preferRelativeResize="0"/>
          <p:nvPr/>
        </p:nvPicPr>
        <p:blipFill>
          <a:blip r:embed="rId3">
            <a:alphaModFix/>
          </a:blip>
          <a:stretch>
            <a:fillRect/>
          </a:stretch>
        </p:blipFill>
        <p:spPr>
          <a:xfrm>
            <a:off x="-372225" y="-66200"/>
            <a:ext cx="6342624" cy="5316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5" name="Shape 295"/>
        <p:cNvGrpSpPr/>
        <p:nvPr/>
      </p:nvGrpSpPr>
      <p:grpSpPr>
        <a:xfrm>
          <a:off x="0" y="0"/>
          <a:ext cx="0" cy="0"/>
          <a:chOff x="0" y="0"/>
          <a:chExt cx="0" cy="0"/>
        </a:xfrm>
      </p:grpSpPr>
      <p:sp>
        <p:nvSpPr>
          <p:cNvPr id="296" name="Google Shape;296;p26"/>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297" name="Google Shape;297;p26"/>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98" name="Google Shape;298;p2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6"/>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26"/>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2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2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2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26"/>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26"/>
          <p:cNvSpPr txBox="1"/>
          <p:nvPr/>
        </p:nvSpPr>
        <p:spPr>
          <a:xfrm>
            <a:off x="404250" y="419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SunnyHills at Minami-Aoyama</a:t>
            </a:r>
            <a:endParaRPr b="1"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306" name="Google Shape;306;p26"/>
          <p:cNvSpPr txBox="1"/>
          <p:nvPr/>
        </p:nvSpPr>
        <p:spPr>
          <a:xfrm>
            <a:off x="5284100" y="2207175"/>
            <a:ext cx="4687200" cy="296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Layer assembly:</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-V</a:t>
            </a:r>
            <a:r>
              <a:rPr lang="en" sz="1100">
                <a:latin typeface="Courier New"/>
                <a:ea typeface="Courier New"/>
                <a:cs typeface="Courier New"/>
                <a:sym typeface="Courier New"/>
              </a:rPr>
              <a:t>ertical load</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-C</a:t>
            </a:r>
            <a:r>
              <a:rPr lang="en" sz="1100">
                <a:latin typeface="Courier New"/>
                <a:ea typeface="Courier New"/>
                <a:cs typeface="Courier New"/>
                <a:sym typeface="Courier New"/>
              </a:rPr>
              <a:t>ontortion load</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307" name="Google Shape;307;p2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08" name="Google Shape;308;p26"/>
          <p:cNvPicPr preferRelativeResize="0"/>
          <p:nvPr/>
        </p:nvPicPr>
        <p:blipFill rotWithShape="1">
          <a:blip r:embed="rId3">
            <a:alphaModFix/>
          </a:blip>
          <a:srcRect b="0" l="3290" r="-3289" t="0"/>
          <a:stretch/>
        </p:blipFill>
        <p:spPr>
          <a:xfrm>
            <a:off x="369325" y="1165975"/>
            <a:ext cx="4088103" cy="37268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2" name="Shape 312"/>
        <p:cNvGrpSpPr/>
        <p:nvPr/>
      </p:nvGrpSpPr>
      <p:grpSpPr>
        <a:xfrm>
          <a:off x="0" y="0"/>
          <a:ext cx="0" cy="0"/>
          <a:chOff x="0" y="0"/>
          <a:chExt cx="0" cy="0"/>
        </a:xfrm>
      </p:grpSpPr>
      <p:sp>
        <p:nvSpPr>
          <p:cNvPr id="313" name="Google Shape;313;p27"/>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314" name="Google Shape;314;p27"/>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5" name="Google Shape;315;p2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6" name="Google Shape;316;p27"/>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17" name="Google Shape;317;p27"/>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8" name="Google Shape;318;p2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27"/>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0" name="Google Shape;320;p2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1" name="Google Shape;321;p27"/>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322" name="Google Shape;322;p27"/>
          <p:cNvSpPr/>
          <p:nvPr/>
        </p:nvSpPr>
        <p:spPr>
          <a:xfrm rot="10800000">
            <a:off x="200" y="1213925"/>
            <a:ext cx="8908200" cy="34668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3" name="Google Shape;323;p2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4" name="Google Shape;324;p27"/>
          <p:cNvSpPr txBox="1"/>
          <p:nvPr/>
        </p:nvSpPr>
        <p:spPr>
          <a:xfrm>
            <a:off x="404250" y="419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SunnyHills at Minami-Aoyama</a:t>
            </a:r>
            <a:endParaRPr b="1"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325" name="Google Shape;325;p27"/>
          <p:cNvPicPr preferRelativeResize="0"/>
          <p:nvPr/>
        </p:nvPicPr>
        <p:blipFill>
          <a:blip r:embed="rId3">
            <a:alphaModFix/>
          </a:blip>
          <a:stretch>
            <a:fillRect/>
          </a:stretch>
        </p:blipFill>
        <p:spPr>
          <a:xfrm>
            <a:off x="4537550" y="1211125"/>
            <a:ext cx="4109527" cy="3459151"/>
          </a:xfrm>
          <a:prstGeom prst="rect">
            <a:avLst/>
          </a:prstGeom>
          <a:noFill/>
          <a:ln>
            <a:noFill/>
          </a:ln>
        </p:spPr>
      </p:pic>
      <p:pic>
        <p:nvPicPr>
          <p:cNvPr id="326" name="Google Shape;326;p27"/>
          <p:cNvPicPr preferRelativeResize="0"/>
          <p:nvPr/>
        </p:nvPicPr>
        <p:blipFill>
          <a:blip r:embed="rId4">
            <a:alphaModFix/>
          </a:blip>
          <a:stretch>
            <a:fillRect/>
          </a:stretch>
        </p:blipFill>
        <p:spPr>
          <a:xfrm>
            <a:off x="300150" y="1211125"/>
            <a:ext cx="4193575" cy="3459149"/>
          </a:xfrm>
          <a:prstGeom prst="rect">
            <a:avLst/>
          </a:prstGeom>
          <a:noFill/>
          <a:ln>
            <a:noFill/>
          </a:ln>
        </p:spPr>
      </p:pic>
      <p:sp>
        <p:nvSpPr>
          <p:cNvPr id="327" name="Google Shape;327;p2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sp>
        <p:nvSpPr>
          <p:cNvPr id="332" name="Google Shape;332;p28"/>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333" name="Google Shape;333;p28"/>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4" name="Google Shape;334;p2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28"/>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36" name="Google Shape;336;p28"/>
          <p:cNvSpPr/>
          <p:nvPr/>
        </p:nvSpPr>
        <p:spPr>
          <a:xfrm>
            <a:off x="0" y="0"/>
            <a:ext cx="46731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7" name="Google Shape;337;p2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28"/>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9" name="Google Shape;339;p2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0" name="Google Shape;340;p28"/>
          <p:cNvSpPr/>
          <p:nvPr/>
        </p:nvSpPr>
        <p:spPr>
          <a:xfrm rot="10800000">
            <a:off x="200" y="1318050"/>
            <a:ext cx="8908200" cy="34074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2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2" name="Google Shape;342;p2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3" name="Google Shape;343;p28"/>
          <p:cNvSpPr txBox="1"/>
          <p:nvPr/>
        </p:nvSpPr>
        <p:spPr>
          <a:xfrm>
            <a:off x="251850" y="38425"/>
            <a:ext cx="6389100" cy="166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Design Team: Kengo Kuma </a:t>
            </a:r>
            <a:r>
              <a:rPr lang="en" sz="1100">
                <a:solidFill>
                  <a:srgbClr val="303030"/>
                </a:solidFill>
                <a:latin typeface="Courier New"/>
                <a:ea typeface="Courier New"/>
                <a:cs typeface="Courier New"/>
                <a:sym typeface="Courier New"/>
              </a:rPr>
              <a:t>+ College of Environmental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Design UC Berkeley</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Project: 2014</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344" name="Google Shape;344;p28"/>
          <p:cNvPicPr preferRelativeResize="0"/>
          <p:nvPr/>
        </p:nvPicPr>
        <p:blipFill>
          <a:blip r:embed="rId3">
            <a:alphaModFix/>
          </a:blip>
          <a:stretch>
            <a:fillRect/>
          </a:stretch>
        </p:blipFill>
        <p:spPr>
          <a:xfrm>
            <a:off x="324950" y="1318025"/>
            <a:ext cx="3783287" cy="3407400"/>
          </a:xfrm>
          <a:prstGeom prst="rect">
            <a:avLst/>
          </a:prstGeom>
          <a:noFill/>
          <a:ln>
            <a:noFill/>
          </a:ln>
        </p:spPr>
      </p:pic>
      <p:sp>
        <p:nvSpPr>
          <p:cNvPr id="345" name="Google Shape;345;p28"/>
          <p:cNvSpPr txBox="1"/>
          <p:nvPr/>
        </p:nvSpPr>
        <p:spPr>
          <a:xfrm>
            <a:off x="5097975" y="2824225"/>
            <a:ext cx="4600200" cy="34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Courier New"/>
                <a:ea typeface="Courier New"/>
                <a:cs typeface="Courier New"/>
                <a:sym typeface="Courier New"/>
              </a:rPr>
              <a:t>Location: </a:t>
            </a:r>
            <a:r>
              <a:rPr lang="en" sz="1100">
                <a:solidFill>
                  <a:srgbClr val="303030"/>
                </a:solidFill>
                <a:latin typeface="Courier New"/>
                <a:ea typeface="Courier New"/>
                <a:cs typeface="Courier New"/>
                <a:sym typeface="Courier New"/>
              </a:rPr>
              <a:t>Hokkaido, Japan</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9" name="Shape 349"/>
        <p:cNvGrpSpPr/>
        <p:nvPr/>
      </p:nvGrpSpPr>
      <p:grpSpPr>
        <a:xfrm>
          <a:off x="0" y="0"/>
          <a:ext cx="0" cy="0"/>
          <a:chOff x="0" y="0"/>
          <a:chExt cx="0" cy="0"/>
        </a:xfrm>
      </p:grpSpPr>
      <p:sp>
        <p:nvSpPr>
          <p:cNvPr id="350" name="Google Shape;350;p29"/>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351" name="Google Shape;351;p29"/>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2" name="Google Shape;352;p2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3" name="Google Shape;353;p29"/>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54" name="Google Shape;354;p29"/>
          <p:cNvSpPr/>
          <p:nvPr/>
        </p:nvSpPr>
        <p:spPr>
          <a:xfrm>
            <a:off x="0" y="0"/>
            <a:ext cx="46731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5" name="Google Shape;355;p2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6" name="Google Shape;356;p29"/>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7" name="Google Shape;357;p2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8" name="Google Shape;358;p29"/>
          <p:cNvSpPr/>
          <p:nvPr/>
        </p:nvSpPr>
        <p:spPr>
          <a:xfrm rot="10800000">
            <a:off x="200" y="1318175"/>
            <a:ext cx="8908200" cy="34536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9" name="Google Shape;359;p2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0" name="Google Shape;360;p2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1" name="Google Shape;361;p29"/>
          <p:cNvSpPr txBox="1"/>
          <p:nvPr/>
        </p:nvSpPr>
        <p:spPr>
          <a:xfrm>
            <a:off x="251850" y="38425"/>
            <a:ext cx="6389100" cy="1663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Design Team: Kengo Kuma </a:t>
            </a:r>
            <a:r>
              <a:rPr lang="en" sz="1100">
                <a:solidFill>
                  <a:srgbClr val="303030"/>
                </a:solidFill>
                <a:latin typeface="Courier New"/>
                <a:ea typeface="Courier New"/>
                <a:cs typeface="Courier New"/>
                <a:sym typeface="Courier New"/>
              </a:rPr>
              <a:t>+ College of Environmental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Design UC Berkeley</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Project: 2014</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362" name="Google Shape;362;p29"/>
          <p:cNvPicPr preferRelativeResize="0"/>
          <p:nvPr/>
        </p:nvPicPr>
        <p:blipFill>
          <a:blip r:embed="rId3">
            <a:alphaModFix/>
          </a:blip>
          <a:stretch>
            <a:fillRect/>
          </a:stretch>
        </p:blipFill>
        <p:spPr>
          <a:xfrm>
            <a:off x="324950" y="1318025"/>
            <a:ext cx="3783287" cy="3407400"/>
          </a:xfrm>
          <a:prstGeom prst="rect">
            <a:avLst/>
          </a:prstGeom>
          <a:noFill/>
          <a:ln>
            <a:noFill/>
          </a:ln>
        </p:spPr>
      </p:pic>
      <p:sp>
        <p:nvSpPr>
          <p:cNvPr id="363" name="Google Shape;363;p29"/>
          <p:cNvSpPr txBox="1"/>
          <p:nvPr/>
        </p:nvSpPr>
        <p:spPr>
          <a:xfrm>
            <a:off x="4564575" y="1986025"/>
            <a:ext cx="4600200" cy="34074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Intent: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5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5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50">
                <a:solidFill>
                  <a:srgbClr val="303030"/>
                </a:solidFill>
                <a:latin typeface="Courier New"/>
                <a:ea typeface="Courier New"/>
                <a:cs typeface="Courier New"/>
                <a:sym typeface="Courier New"/>
              </a:rPr>
              <a:t> -</a:t>
            </a:r>
            <a:r>
              <a:rPr lang="en" sz="1150">
                <a:solidFill>
                  <a:srgbClr val="303030"/>
                </a:solidFill>
                <a:latin typeface="Courier New"/>
                <a:ea typeface="Courier New"/>
                <a:cs typeface="Courier New"/>
                <a:sym typeface="Courier New"/>
              </a:rPr>
              <a:t>B</a:t>
            </a:r>
            <a:r>
              <a:rPr lang="en" sz="1100">
                <a:solidFill>
                  <a:srgbClr val="303030"/>
                </a:solidFill>
                <a:latin typeface="Courier New"/>
                <a:ea typeface="Courier New"/>
                <a:cs typeface="Courier New"/>
                <a:sym typeface="Courier New"/>
              </a:rPr>
              <a:t>ring the community together to store,</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prepare and enjoy local foods</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p:txBody>
      </p:sp>
      <p:pic>
        <p:nvPicPr>
          <p:cNvPr id="364" name="Google Shape;364;p29"/>
          <p:cNvPicPr preferRelativeResize="0"/>
          <p:nvPr/>
        </p:nvPicPr>
        <p:blipFill>
          <a:blip r:embed="rId4">
            <a:alphaModFix/>
          </a:blip>
          <a:stretch>
            <a:fillRect/>
          </a:stretch>
        </p:blipFill>
        <p:spPr>
          <a:xfrm>
            <a:off x="324950" y="1318025"/>
            <a:ext cx="3832326" cy="345375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8" name="Shape 368"/>
        <p:cNvGrpSpPr/>
        <p:nvPr/>
      </p:nvGrpSpPr>
      <p:grpSpPr>
        <a:xfrm>
          <a:off x="0" y="0"/>
          <a:ext cx="0" cy="0"/>
          <a:chOff x="0" y="0"/>
          <a:chExt cx="0" cy="0"/>
        </a:xfrm>
      </p:grpSpPr>
      <p:sp>
        <p:nvSpPr>
          <p:cNvPr id="369" name="Google Shape;369;p30"/>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370" name="Google Shape;370;p30"/>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1" name="Google Shape;371;p3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2" name="Google Shape;372;p30"/>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73" name="Google Shape;373;p30"/>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4" name="Google Shape;374;p3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5" name="Google Shape;375;p30"/>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6" name="Google Shape;376;p3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7" name="Google Shape;377;p30"/>
          <p:cNvSpPr/>
          <p:nvPr/>
        </p:nvSpPr>
        <p:spPr>
          <a:xfrm rot="10800000">
            <a:off x="200" y="1342775"/>
            <a:ext cx="8908200" cy="34290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8" name="Google Shape;378;p3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9" name="Google Shape;379;p3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80" name="Google Shape;380;p30"/>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381" name="Google Shape;381;p30"/>
          <p:cNvSpPr txBox="1"/>
          <p:nvPr/>
        </p:nvSpPr>
        <p:spPr>
          <a:xfrm>
            <a:off x="4542775" y="2641350"/>
            <a:ext cx="4971900" cy="3373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         Students: </a:t>
            </a:r>
            <a:r>
              <a:rPr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-Techniques from California</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t>
            </a:r>
            <a:r>
              <a:rPr lang="en" sz="1100">
                <a:solidFill>
                  <a:srgbClr val="303030"/>
                </a:solidFill>
                <a:latin typeface="Courier New"/>
                <a:ea typeface="Courier New"/>
                <a:cs typeface="Courier New"/>
                <a:sym typeface="Courier New"/>
              </a:rPr>
              <a:t> </a:t>
            </a:r>
            <a:endParaRPr sz="1100">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p:txBody>
      </p:sp>
      <p:pic>
        <p:nvPicPr>
          <p:cNvPr id="382" name="Google Shape;382;p30"/>
          <p:cNvPicPr preferRelativeResize="0"/>
          <p:nvPr/>
        </p:nvPicPr>
        <p:blipFill>
          <a:blip r:embed="rId3">
            <a:alphaModFix/>
          </a:blip>
          <a:stretch>
            <a:fillRect/>
          </a:stretch>
        </p:blipFill>
        <p:spPr>
          <a:xfrm>
            <a:off x="324950" y="1347425"/>
            <a:ext cx="3832325" cy="34243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6" name="Shape 386"/>
        <p:cNvGrpSpPr/>
        <p:nvPr/>
      </p:nvGrpSpPr>
      <p:grpSpPr>
        <a:xfrm>
          <a:off x="0" y="0"/>
          <a:ext cx="0" cy="0"/>
          <a:chOff x="0" y="0"/>
          <a:chExt cx="0" cy="0"/>
        </a:xfrm>
      </p:grpSpPr>
      <p:sp>
        <p:nvSpPr>
          <p:cNvPr id="387" name="Google Shape;387;p31"/>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388" name="Google Shape;388;p31"/>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89" name="Google Shape;389;p3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0" name="Google Shape;390;p31"/>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391" name="Google Shape;391;p31"/>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2" name="Google Shape;392;p3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3" name="Google Shape;393;p31"/>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4" name="Google Shape;394;p3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5" name="Google Shape;395;p31"/>
          <p:cNvSpPr/>
          <p:nvPr/>
        </p:nvSpPr>
        <p:spPr>
          <a:xfrm rot="10800000">
            <a:off x="200" y="1362925"/>
            <a:ext cx="8908200" cy="36783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6" name="Google Shape;396;p31"/>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7" name="Google Shape;397;p3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8" name="Google Shape;398;p31"/>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399" name="Google Shape;399;p31"/>
          <p:cNvSpPr txBox="1"/>
          <p:nvPr/>
        </p:nvSpPr>
        <p:spPr>
          <a:xfrm>
            <a:off x="5197450" y="2196250"/>
            <a:ext cx="4299900" cy="5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400" name="Google Shape;400;p31"/>
          <p:cNvSpPr txBox="1"/>
          <p:nvPr/>
        </p:nvSpPr>
        <p:spPr>
          <a:xfrm>
            <a:off x="4362225" y="2380400"/>
            <a:ext cx="4299900" cy="1944300"/>
          </a:xfrm>
          <a:prstGeom prst="rect">
            <a:avLst/>
          </a:prstGeom>
          <a:noFill/>
          <a:ln>
            <a:noFill/>
          </a:ln>
        </p:spPr>
        <p:txBody>
          <a:bodyPr anchorCtr="0" anchor="t" bIns="91425" lIns="91425" spcFirstLastPara="1" rIns="91425" wrap="square" tIns="91425">
            <a:noAutofit/>
          </a:bodyPr>
          <a:lstStyle/>
          <a:p>
            <a:pPr indent="0" lvl="0" marL="0" rtl="0" algn="l">
              <a:lnSpc>
                <a:spcPct val="175000"/>
              </a:lnSpc>
              <a:spcBef>
                <a:spcPts val="0"/>
              </a:spcBef>
              <a:spcAft>
                <a:spcPts val="0"/>
              </a:spcAft>
              <a:buNone/>
            </a:pPr>
            <a:r>
              <a:rPr b="1" lang="en" sz="1100">
                <a:solidFill>
                  <a:srgbClr val="303030"/>
                </a:solidFill>
                <a:latin typeface="Courier New"/>
                <a:ea typeface="Courier New"/>
                <a:cs typeface="Courier New"/>
                <a:sym typeface="Courier New"/>
              </a:rPr>
              <a:t>    Challenges to overcome</a:t>
            </a:r>
            <a:r>
              <a:rPr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a:p>
            <a:pPr indent="0" lvl="0" marL="0" rtl="0" algn="l">
              <a:lnSpc>
                <a:spcPct val="175000"/>
              </a:lnSpc>
              <a:spcBef>
                <a:spcPts val="2000"/>
              </a:spcBef>
              <a:spcAft>
                <a:spcPts val="0"/>
              </a:spcAft>
              <a:buNone/>
            </a:pPr>
            <a:r>
              <a:t/>
            </a:r>
            <a:endParaRPr sz="1100">
              <a:solidFill>
                <a:srgbClr val="303030"/>
              </a:solidFill>
              <a:latin typeface="Courier New"/>
              <a:ea typeface="Courier New"/>
              <a:cs typeface="Courier New"/>
              <a:sym typeface="Courier New"/>
            </a:endParaRPr>
          </a:p>
          <a:p>
            <a:pPr indent="0" lvl="0" marL="0" rtl="0" algn="l">
              <a:lnSpc>
                <a:spcPct val="175000"/>
              </a:lnSpc>
              <a:spcBef>
                <a:spcPts val="2000"/>
              </a:spcBef>
              <a:spcAft>
                <a:spcPts val="0"/>
              </a:spcAft>
              <a:buNone/>
            </a:pPr>
            <a:r>
              <a:t/>
            </a:r>
            <a:endParaRPr sz="1100">
              <a:solidFill>
                <a:srgbClr val="303030"/>
              </a:solidFill>
              <a:latin typeface="Courier New"/>
              <a:ea typeface="Courier New"/>
              <a:cs typeface="Courier New"/>
              <a:sym typeface="Courier New"/>
            </a:endParaRPr>
          </a:p>
          <a:p>
            <a:pPr indent="0" lvl="0" marL="0" rtl="0" algn="l">
              <a:lnSpc>
                <a:spcPct val="175000"/>
              </a:lnSpc>
              <a:spcBef>
                <a:spcPts val="2000"/>
              </a:spcBef>
              <a:spcAft>
                <a:spcPts val="2000"/>
              </a:spcAft>
              <a:buClr>
                <a:schemeClr val="dk1"/>
              </a:buClr>
              <a:buSzPts val="1100"/>
              <a:buFont typeface="Arial"/>
              <a:buNone/>
            </a:pPr>
            <a:r>
              <a:t/>
            </a:r>
            <a:endParaRPr sz="1100">
              <a:solidFill>
                <a:srgbClr val="303030"/>
              </a:solidFill>
              <a:latin typeface="Courier New"/>
              <a:ea typeface="Courier New"/>
              <a:cs typeface="Courier New"/>
              <a:sym typeface="Courier New"/>
            </a:endParaRPr>
          </a:p>
        </p:txBody>
      </p:sp>
      <p:sp>
        <p:nvSpPr>
          <p:cNvPr id="401" name="Google Shape;401;p31"/>
          <p:cNvSpPr txBox="1"/>
          <p:nvPr/>
        </p:nvSpPr>
        <p:spPr>
          <a:xfrm>
            <a:off x="5045050" y="2766975"/>
            <a:ext cx="4299900" cy="501600"/>
          </a:xfrm>
          <a:prstGeom prst="rect">
            <a:avLst/>
          </a:prstGeom>
          <a:noFill/>
          <a:ln>
            <a:noFill/>
          </a:ln>
        </p:spPr>
        <p:txBody>
          <a:bodyPr anchorCtr="0" anchor="t" bIns="91425" lIns="91425" spcFirstLastPara="1" rIns="91425" wrap="square" tIns="91425">
            <a:noAutofit/>
          </a:bodyPr>
          <a:lstStyle/>
          <a:p>
            <a:pPr indent="0" lvl="0" marL="0" rtl="0" algn="l">
              <a:lnSpc>
                <a:spcPct val="175000"/>
              </a:lnSpc>
              <a:spcBef>
                <a:spcPts val="0"/>
              </a:spcBef>
              <a:spcAft>
                <a:spcPts val="2000"/>
              </a:spcAft>
              <a:buClr>
                <a:schemeClr val="dk1"/>
              </a:buClr>
              <a:buSzPts val="1100"/>
              <a:buFont typeface="Arial"/>
              <a:buNone/>
            </a:pPr>
            <a:r>
              <a:rPr lang="en" sz="1100">
                <a:solidFill>
                  <a:srgbClr val="303030"/>
                </a:solidFill>
                <a:latin typeface="Courier New"/>
                <a:ea typeface="Courier New"/>
                <a:cs typeface="Courier New"/>
                <a:sym typeface="Courier New"/>
              </a:rPr>
              <a:t>-I</a:t>
            </a:r>
            <a:r>
              <a:rPr lang="en" sz="1100">
                <a:solidFill>
                  <a:srgbClr val="303030"/>
                </a:solidFill>
                <a:latin typeface="Courier New"/>
                <a:ea typeface="Courier New"/>
                <a:cs typeface="Courier New"/>
                <a:sym typeface="Courier New"/>
              </a:rPr>
              <a:t>dentify a way to join materials</a:t>
            </a:r>
            <a:endParaRPr/>
          </a:p>
        </p:txBody>
      </p:sp>
      <p:sp>
        <p:nvSpPr>
          <p:cNvPr id="402" name="Google Shape;402;p31"/>
          <p:cNvSpPr txBox="1"/>
          <p:nvPr/>
        </p:nvSpPr>
        <p:spPr>
          <a:xfrm>
            <a:off x="5045050" y="3104125"/>
            <a:ext cx="4299900" cy="501600"/>
          </a:xfrm>
          <a:prstGeom prst="rect">
            <a:avLst/>
          </a:prstGeom>
          <a:noFill/>
          <a:ln>
            <a:noFill/>
          </a:ln>
        </p:spPr>
        <p:txBody>
          <a:bodyPr anchorCtr="0" anchor="t" bIns="91425" lIns="91425" spcFirstLastPara="1" rIns="91425" wrap="square" tIns="91425">
            <a:noAutofit/>
          </a:bodyPr>
          <a:lstStyle/>
          <a:p>
            <a:pPr indent="0" lvl="0" marL="0" rtl="0" algn="l">
              <a:lnSpc>
                <a:spcPct val="175000"/>
              </a:lnSpc>
              <a:spcBef>
                <a:spcPts val="0"/>
              </a:spcBef>
              <a:spcAft>
                <a:spcPts val="0"/>
              </a:spcAft>
              <a:buNone/>
            </a:pPr>
            <a:r>
              <a:rPr lang="en" sz="1100">
                <a:solidFill>
                  <a:srgbClr val="303030"/>
                </a:solidFill>
                <a:latin typeface="Courier New"/>
                <a:ea typeface="Courier New"/>
                <a:cs typeface="Courier New"/>
                <a:sym typeface="Courier New"/>
              </a:rPr>
              <a:t>-Achieve resemblance to local carpentry</a:t>
            </a:r>
            <a:endParaRPr sz="1100">
              <a:solidFill>
                <a:srgbClr val="303030"/>
              </a:solidFill>
              <a:latin typeface="Courier New"/>
              <a:ea typeface="Courier New"/>
              <a:cs typeface="Courier New"/>
              <a:sym typeface="Courier New"/>
            </a:endParaRPr>
          </a:p>
          <a:p>
            <a:pPr indent="0" lvl="0" marL="0" rtl="0" algn="l">
              <a:lnSpc>
                <a:spcPct val="175000"/>
              </a:lnSpc>
              <a:spcBef>
                <a:spcPts val="2000"/>
              </a:spcBef>
              <a:spcAft>
                <a:spcPts val="0"/>
              </a:spcAft>
              <a:buClr>
                <a:schemeClr val="dk1"/>
              </a:buClr>
              <a:buSzPts val="1100"/>
              <a:buFont typeface="Arial"/>
              <a:buNone/>
            </a:pPr>
            <a:r>
              <a:t/>
            </a:r>
            <a:endParaRPr sz="1100">
              <a:solidFill>
                <a:srgbClr val="303030"/>
              </a:solidFill>
              <a:latin typeface="Courier New"/>
              <a:ea typeface="Courier New"/>
              <a:cs typeface="Courier New"/>
              <a:sym typeface="Courier New"/>
            </a:endParaRPr>
          </a:p>
          <a:p>
            <a:pPr indent="0" lvl="0" marL="0" rtl="0" algn="l">
              <a:spcBef>
                <a:spcPts val="2000"/>
              </a:spcBef>
              <a:spcAft>
                <a:spcPts val="0"/>
              </a:spcAft>
              <a:buNone/>
            </a:pPr>
            <a:r>
              <a:t/>
            </a:r>
            <a:endParaRPr/>
          </a:p>
        </p:txBody>
      </p:sp>
      <p:sp>
        <p:nvSpPr>
          <p:cNvPr id="403" name="Google Shape;403;p31"/>
          <p:cNvSpPr txBox="1"/>
          <p:nvPr/>
        </p:nvSpPr>
        <p:spPr>
          <a:xfrm>
            <a:off x="5404775" y="101375"/>
            <a:ext cx="4299900" cy="5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04" name="Google Shape;404;p31"/>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05" name="Google Shape;405;p31"/>
          <p:cNvPicPr preferRelativeResize="0"/>
          <p:nvPr/>
        </p:nvPicPr>
        <p:blipFill>
          <a:blip r:embed="rId3">
            <a:alphaModFix/>
          </a:blip>
          <a:stretch>
            <a:fillRect/>
          </a:stretch>
        </p:blipFill>
        <p:spPr>
          <a:xfrm>
            <a:off x="338550" y="1362925"/>
            <a:ext cx="3875875" cy="34243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5" name="Shape 75"/>
        <p:cNvGrpSpPr/>
        <p:nvPr/>
      </p:nvGrpSpPr>
      <p:grpSpPr>
        <a:xfrm>
          <a:off x="0" y="0"/>
          <a:ext cx="0" cy="0"/>
          <a:chOff x="0" y="0"/>
          <a:chExt cx="0" cy="0"/>
        </a:xfrm>
      </p:grpSpPr>
      <p:sp>
        <p:nvSpPr>
          <p:cNvPr id="76" name="Google Shape;76;p14"/>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7" name="Google Shape;77;p14"/>
          <p:cNvSpPr txBox="1"/>
          <p:nvPr/>
        </p:nvSpPr>
        <p:spPr>
          <a:xfrm>
            <a:off x="250" y="2387925"/>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p:nvPr/>
        </p:nvSpPr>
        <p:spPr>
          <a:xfrm rot="10800000">
            <a:off x="325" y="981625"/>
            <a:ext cx="1125300" cy="3415800"/>
          </a:xfrm>
          <a:prstGeom prst="rect">
            <a:avLst/>
          </a:prstGeom>
          <a:solidFill>
            <a:srgbClr val="D9D9D9"/>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14"/>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14"/>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 name="Google Shape;82;p14"/>
          <p:cNvSpPr txBox="1"/>
          <p:nvPr/>
        </p:nvSpPr>
        <p:spPr>
          <a:xfrm>
            <a:off x="1853275" y="1283013"/>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800">
                <a:solidFill>
                  <a:schemeClr val="dk1"/>
                </a:solidFill>
                <a:latin typeface="Courier New"/>
                <a:ea typeface="Courier New"/>
                <a:cs typeface="Courier New"/>
                <a:sym typeface="Courier New"/>
              </a:rPr>
              <a:t>Kuma</a:t>
            </a:r>
            <a:endParaRPr/>
          </a:p>
        </p:txBody>
      </p:sp>
      <p:sp>
        <p:nvSpPr>
          <p:cNvPr id="83" name="Google Shape;83;p14"/>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 name="Google Shape;84;p14"/>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14"/>
          <p:cNvSpPr/>
          <p:nvPr/>
        </p:nvSpPr>
        <p:spPr>
          <a:xfrm>
            <a:off x="0" y="-8975"/>
            <a:ext cx="3832500" cy="13857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 name="Google Shape;86;p14"/>
          <p:cNvSpPr txBox="1"/>
          <p:nvPr/>
        </p:nvSpPr>
        <p:spPr>
          <a:xfrm>
            <a:off x="1705025" y="462313"/>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4800">
                <a:latin typeface="Courier New"/>
                <a:ea typeface="Courier New"/>
                <a:cs typeface="Courier New"/>
                <a:sym typeface="Courier New"/>
              </a:rPr>
              <a:t>Kengo </a:t>
            </a:r>
            <a:endParaRPr b="1" sz="4800">
              <a:latin typeface="Courier New"/>
              <a:ea typeface="Courier New"/>
              <a:cs typeface="Courier New"/>
              <a:sym typeface="Courier New"/>
            </a:endParaRPr>
          </a:p>
        </p:txBody>
      </p:sp>
      <p:sp>
        <p:nvSpPr>
          <p:cNvPr id="87" name="Google Shape;87;p14"/>
          <p:cNvSpPr/>
          <p:nvPr/>
        </p:nvSpPr>
        <p:spPr>
          <a:xfrm rot="10800000">
            <a:off x="325" y="981625"/>
            <a:ext cx="1125300" cy="3415800"/>
          </a:xfrm>
          <a:prstGeom prst="rect">
            <a:avLst/>
          </a:prstGeom>
          <a:solidFill>
            <a:srgbClr val="EFEFE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1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0" name="Google Shape;90;p14"/>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1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92" name="Google Shape;92;p14"/>
          <p:cNvPicPr preferRelativeResize="0"/>
          <p:nvPr/>
        </p:nvPicPr>
        <p:blipFill>
          <a:blip r:embed="rId3">
            <a:alphaModFix/>
          </a:blip>
          <a:stretch>
            <a:fillRect/>
          </a:stretch>
        </p:blipFill>
        <p:spPr>
          <a:xfrm>
            <a:off x="4709150" y="512425"/>
            <a:ext cx="3204275" cy="3885000"/>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9" name="Shape 409"/>
        <p:cNvGrpSpPr/>
        <p:nvPr/>
      </p:nvGrpSpPr>
      <p:grpSpPr>
        <a:xfrm>
          <a:off x="0" y="0"/>
          <a:ext cx="0" cy="0"/>
          <a:chOff x="0" y="0"/>
          <a:chExt cx="0" cy="0"/>
        </a:xfrm>
      </p:grpSpPr>
      <p:sp>
        <p:nvSpPr>
          <p:cNvPr id="410" name="Google Shape;410;p32"/>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411" name="Google Shape;411;p32"/>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2" name="Google Shape;412;p32"/>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3" name="Google Shape;413;p32"/>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14" name="Google Shape;414;p32"/>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5" name="Google Shape;415;p32"/>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6" name="Google Shape;416;p32"/>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7" name="Google Shape;417;p32"/>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8" name="Google Shape;418;p32"/>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9" name="Google Shape;419;p32"/>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420" name="Google Shape;420;p32"/>
          <p:cNvSpPr txBox="1"/>
          <p:nvPr/>
        </p:nvSpPr>
        <p:spPr>
          <a:xfrm>
            <a:off x="5404775" y="101375"/>
            <a:ext cx="4299900" cy="5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21" name="Google Shape;421;p32"/>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2" name="Google Shape;422;p32"/>
          <p:cNvSpPr txBox="1"/>
          <p:nvPr/>
        </p:nvSpPr>
        <p:spPr>
          <a:xfrm>
            <a:off x="4621075" y="2091475"/>
            <a:ext cx="43371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Timber</a:t>
            </a:r>
            <a:r>
              <a:rPr b="1" lang="en" sz="1100">
                <a:solidFill>
                  <a:srgbClr val="303030"/>
                </a:solidFill>
                <a:latin typeface="Courier New"/>
                <a:ea typeface="Courier New"/>
                <a:cs typeface="Courier New"/>
                <a:sym typeface="Courier New"/>
              </a:rPr>
              <a:t> </a:t>
            </a:r>
            <a:r>
              <a:rPr b="1" lang="en" sz="1100">
                <a:solidFill>
                  <a:srgbClr val="303030"/>
                </a:solidFill>
                <a:latin typeface="Courier New"/>
                <a:ea typeface="Courier New"/>
                <a:cs typeface="Courier New"/>
                <a:sym typeface="Courier New"/>
              </a:rPr>
              <a:t>frame</a:t>
            </a:r>
            <a:r>
              <a:rPr b="1" lang="en" sz="1100">
                <a:solidFill>
                  <a:srgbClr val="303030"/>
                </a:solidFill>
                <a:latin typeface="Courier New"/>
                <a:ea typeface="Courier New"/>
                <a:cs typeface="Courier New"/>
                <a:sym typeface="Courier New"/>
              </a:rPr>
              <a:t> structure</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-V</a:t>
            </a:r>
            <a:r>
              <a:rPr lang="en" sz="1100">
                <a:solidFill>
                  <a:srgbClr val="303030"/>
                </a:solidFill>
                <a:latin typeface="Courier New"/>
                <a:ea typeface="Courier New"/>
                <a:cs typeface="Courier New"/>
                <a:sym typeface="Courier New"/>
              </a:rPr>
              <a:t>ertical spatial experience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-Allows </a:t>
            </a:r>
            <a:r>
              <a:rPr lang="en" sz="1100">
                <a:solidFill>
                  <a:srgbClr val="303030"/>
                </a:solidFill>
                <a:latin typeface="Courier New"/>
                <a:ea typeface="Courier New"/>
                <a:cs typeface="Courier New"/>
                <a:sym typeface="Courier New"/>
              </a:rPr>
              <a:t>functional</a:t>
            </a:r>
            <a:r>
              <a:rPr lang="en" sz="1100">
                <a:solidFill>
                  <a:srgbClr val="303030"/>
                </a:solidFill>
                <a:latin typeface="Courier New"/>
                <a:ea typeface="Courier New"/>
                <a:cs typeface="Courier New"/>
                <a:sym typeface="Courier New"/>
              </a:rPr>
              <a:t> operations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p:txBody>
      </p:sp>
      <p:sp>
        <p:nvSpPr>
          <p:cNvPr id="423" name="Google Shape;423;p32"/>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4" name="Google Shape;424;p32"/>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25" name="Google Shape;425;p32"/>
          <p:cNvPicPr preferRelativeResize="0"/>
          <p:nvPr/>
        </p:nvPicPr>
        <p:blipFill rotWithShape="1">
          <a:blip r:embed="rId3">
            <a:alphaModFix/>
          </a:blip>
          <a:srcRect b="6068" l="14170" r="12483" t="39984"/>
          <a:stretch/>
        </p:blipFill>
        <p:spPr>
          <a:xfrm>
            <a:off x="312650" y="1272550"/>
            <a:ext cx="3677925" cy="373410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Google Shape;430;p33"/>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431" name="Google Shape;431;p33"/>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2" name="Google Shape;432;p3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3" name="Google Shape;433;p33"/>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34" name="Google Shape;434;p33"/>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5" name="Google Shape;435;p3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6" name="Google Shape;436;p3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7" name="Google Shape;437;p3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8" name="Google Shape;438;p33"/>
          <p:cNvSpPr/>
          <p:nvPr/>
        </p:nvSpPr>
        <p:spPr>
          <a:xfrm rot="10800000">
            <a:off x="200" y="1280100"/>
            <a:ext cx="8908200" cy="3634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9" name="Google Shape;439;p33"/>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0" name="Google Shape;440;p3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1" name="Google Shape;441;p33"/>
          <p:cNvSpPr txBox="1"/>
          <p:nvPr/>
        </p:nvSpPr>
        <p:spPr>
          <a:xfrm>
            <a:off x="1242450" y="190825"/>
            <a:ext cx="3317400" cy="7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 </a:t>
            </a: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5 Functional operations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442" name="Google Shape;442;p3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3" name="Google Shape;443;p3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4" name="Google Shape;444;p33"/>
          <p:cNvPicPr preferRelativeResize="0"/>
          <p:nvPr/>
        </p:nvPicPr>
        <p:blipFill rotWithShape="1">
          <a:blip r:embed="rId3">
            <a:alphaModFix/>
          </a:blip>
          <a:srcRect b="23040" l="12960" r="14148" t="19501"/>
          <a:stretch/>
        </p:blipFill>
        <p:spPr>
          <a:xfrm>
            <a:off x="5554975" y="1280125"/>
            <a:ext cx="2529850" cy="3627150"/>
          </a:xfrm>
          <a:prstGeom prst="rect">
            <a:avLst/>
          </a:prstGeom>
          <a:noFill/>
          <a:ln>
            <a:noFill/>
          </a:ln>
        </p:spPr>
      </p:pic>
      <p:pic>
        <p:nvPicPr>
          <p:cNvPr id="445" name="Google Shape;445;p33"/>
          <p:cNvPicPr preferRelativeResize="0"/>
          <p:nvPr/>
        </p:nvPicPr>
        <p:blipFill>
          <a:blip r:embed="rId4">
            <a:alphaModFix/>
          </a:blip>
          <a:stretch>
            <a:fillRect/>
          </a:stretch>
        </p:blipFill>
        <p:spPr>
          <a:xfrm>
            <a:off x="237325" y="1280200"/>
            <a:ext cx="4398576" cy="3627151"/>
          </a:xfrm>
          <a:prstGeom prst="rect">
            <a:avLst/>
          </a:prstGeom>
          <a:noFill/>
          <a:ln>
            <a:noFill/>
          </a:ln>
        </p:spPr>
      </p:pic>
      <p:sp>
        <p:nvSpPr>
          <p:cNvPr id="446" name="Google Shape;446;p33"/>
          <p:cNvSpPr txBox="1"/>
          <p:nvPr/>
        </p:nvSpPr>
        <p:spPr>
          <a:xfrm>
            <a:off x="1885225" y="849600"/>
            <a:ext cx="26487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Growing </a:t>
            </a:r>
            <a:endParaRPr b="1" sz="1100">
              <a:latin typeface="Courier New"/>
              <a:ea typeface="Courier New"/>
              <a:cs typeface="Courier New"/>
              <a:sym typeface="Courier New"/>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50" name="Shape 450"/>
        <p:cNvGrpSpPr/>
        <p:nvPr/>
      </p:nvGrpSpPr>
      <p:grpSpPr>
        <a:xfrm>
          <a:off x="0" y="0"/>
          <a:ext cx="0" cy="0"/>
          <a:chOff x="0" y="0"/>
          <a:chExt cx="0" cy="0"/>
        </a:xfrm>
      </p:grpSpPr>
      <p:sp>
        <p:nvSpPr>
          <p:cNvPr id="451" name="Google Shape;451;p34"/>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452" name="Google Shape;452;p34"/>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3" name="Google Shape;453;p3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34"/>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55" name="Google Shape;455;p34"/>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6" name="Google Shape;456;p3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7" name="Google Shape;457;p3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8" name="Google Shape;458;p3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9" name="Google Shape;459;p34"/>
          <p:cNvSpPr/>
          <p:nvPr/>
        </p:nvSpPr>
        <p:spPr>
          <a:xfrm rot="10800000">
            <a:off x="200" y="1280100"/>
            <a:ext cx="8908200" cy="36348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0" name="Google Shape;460;p34"/>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1" name="Google Shape;461;p3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2" name="Google Shape;462;p3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63" name="Google Shape;463;p3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4" name="Google Shape;464;p34"/>
          <p:cNvPicPr preferRelativeResize="0"/>
          <p:nvPr/>
        </p:nvPicPr>
        <p:blipFill rotWithShape="1">
          <a:blip r:embed="rId3">
            <a:alphaModFix/>
          </a:blip>
          <a:srcRect b="22736" l="12824" r="16243" t="19292"/>
          <a:stretch/>
        </p:blipFill>
        <p:spPr>
          <a:xfrm>
            <a:off x="5554975" y="1283925"/>
            <a:ext cx="2529850" cy="3627150"/>
          </a:xfrm>
          <a:prstGeom prst="rect">
            <a:avLst/>
          </a:prstGeom>
          <a:noFill/>
          <a:ln>
            <a:noFill/>
          </a:ln>
        </p:spPr>
      </p:pic>
      <p:sp>
        <p:nvSpPr>
          <p:cNvPr id="465" name="Google Shape;465;p34"/>
          <p:cNvSpPr txBox="1"/>
          <p:nvPr/>
        </p:nvSpPr>
        <p:spPr>
          <a:xfrm>
            <a:off x="1770925" y="855800"/>
            <a:ext cx="26487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Harvesting </a:t>
            </a:r>
            <a:r>
              <a:rPr b="1" lang="en" sz="1100">
                <a:latin typeface="Courier New"/>
                <a:ea typeface="Courier New"/>
                <a:cs typeface="Courier New"/>
                <a:sym typeface="Courier New"/>
              </a:rPr>
              <a:t> </a:t>
            </a:r>
            <a:endParaRPr b="1" sz="1100">
              <a:latin typeface="Courier New"/>
              <a:ea typeface="Courier New"/>
              <a:cs typeface="Courier New"/>
              <a:sym typeface="Courier New"/>
            </a:endParaRPr>
          </a:p>
        </p:txBody>
      </p:sp>
      <p:sp>
        <p:nvSpPr>
          <p:cNvPr id="466" name="Google Shape;466;p34"/>
          <p:cNvSpPr txBox="1"/>
          <p:nvPr/>
        </p:nvSpPr>
        <p:spPr>
          <a:xfrm>
            <a:off x="1242450" y="190825"/>
            <a:ext cx="3317400" cy="7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 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5 Functional operations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467" name="Google Shape;467;p34"/>
          <p:cNvPicPr preferRelativeResize="0"/>
          <p:nvPr/>
        </p:nvPicPr>
        <p:blipFill>
          <a:blip r:embed="rId4">
            <a:alphaModFix/>
          </a:blip>
          <a:stretch>
            <a:fillRect/>
          </a:stretch>
        </p:blipFill>
        <p:spPr>
          <a:xfrm>
            <a:off x="237325" y="1283925"/>
            <a:ext cx="4187675" cy="36271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71" name="Shape 471"/>
        <p:cNvGrpSpPr/>
        <p:nvPr/>
      </p:nvGrpSpPr>
      <p:grpSpPr>
        <a:xfrm>
          <a:off x="0" y="0"/>
          <a:ext cx="0" cy="0"/>
          <a:chOff x="0" y="0"/>
          <a:chExt cx="0" cy="0"/>
        </a:xfrm>
      </p:grpSpPr>
      <p:sp>
        <p:nvSpPr>
          <p:cNvPr id="472" name="Google Shape;472;p35"/>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473" name="Google Shape;473;p35"/>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4" name="Google Shape;474;p3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5" name="Google Shape;475;p35"/>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76" name="Google Shape;476;p35"/>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7" name="Google Shape;477;p3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3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9" name="Google Shape;479;p3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0" name="Google Shape;480;p35"/>
          <p:cNvSpPr/>
          <p:nvPr/>
        </p:nvSpPr>
        <p:spPr>
          <a:xfrm rot="10800000">
            <a:off x="200" y="1280275"/>
            <a:ext cx="8908200" cy="3627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1" name="Google Shape;481;p35"/>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2" name="Google Shape;482;p3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3" name="Google Shape;483;p3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4" name="Google Shape;484;p3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85" name="Google Shape;485;p35"/>
          <p:cNvPicPr preferRelativeResize="0"/>
          <p:nvPr/>
        </p:nvPicPr>
        <p:blipFill rotWithShape="1">
          <a:blip r:embed="rId3">
            <a:alphaModFix/>
          </a:blip>
          <a:srcRect b="23594" l="10025" r="8996" t="18983"/>
          <a:stretch/>
        </p:blipFill>
        <p:spPr>
          <a:xfrm>
            <a:off x="5457600" y="1285500"/>
            <a:ext cx="2779200" cy="3627150"/>
          </a:xfrm>
          <a:prstGeom prst="rect">
            <a:avLst/>
          </a:prstGeom>
          <a:noFill/>
          <a:ln>
            <a:noFill/>
          </a:ln>
        </p:spPr>
      </p:pic>
      <p:pic>
        <p:nvPicPr>
          <p:cNvPr id="486" name="Google Shape;486;p35"/>
          <p:cNvPicPr preferRelativeResize="0"/>
          <p:nvPr/>
        </p:nvPicPr>
        <p:blipFill>
          <a:blip r:embed="rId4">
            <a:alphaModFix/>
          </a:blip>
          <a:stretch>
            <a:fillRect/>
          </a:stretch>
        </p:blipFill>
        <p:spPr>
          <a:xfrm>
            <a:off x="237325" y="1265650"/>
            <a:ext cx="4398574" cy="3634800"/>
          </a:xfrm>
          <a:prstGeom prst="rect">
            <a:avLst/>
          </a:prstGeom>
          <a:noFill/>
          <a:ln>
            <a:noFill/>
          </a:ln>
        </p:spPr>
      </p:pic>
      <p:sp>
        <p:nvSpPr>
          <p:cNvPr id="487" name="Google Shape;487;p35"/>
          <p:cNvSpPr txBox="1"/>
          <p:nvPr/>
        </p:nvSpPr>
        <p:spPr>
          <a:xfrm>
            <a:off x="1242450" y="190825"/>
            <a:ext cx="3317400" cy="7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 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5 Functional operations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488" name="Google Shape;488;p35"/>
          <p:cNvSpPr txBox="1"/>
          <p:nvPr/>
        </p:nvSpPr>
        <p:spPr>
          <a:xfrm>
            <a:off x="1885225" y="849600"/>
            <a:ext cx="26487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Storing </a:t>
            </a:r>
            <a:r>
              <a:rPr b="1" lang="en" sz="1100">
                <a:latin typeface="Courier New"/>
                <a:ea typeface="Courier New"/>
                <a:cs typeface="Courier New"/>
                <a:sym typeface="Courier New"/>
              </a:rPr>
              <a:t> </a:t>
            </a:r>
            <a:endParaRPr b="1" sz="1100">
              <a:latin typeface="Courier New"/>
              <a:ea typeface="Courier New"/>
              <a:cs typeface="Courier New"/>
              <a:sym typeface="Courier New"/>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92" name="Shape 492"/>
        <p:cNvGrpSpPr/>
        <p:nvPr/>
      </p:nvGrpSpPr>
      <p:grpSpPr>
        <a:xfrm>
          <a:off x="0" y="0"/>
          <a:ext cx="0" cy="0"/>
          <a:chOff x="0" y="0"/>
          <a:chExt cx="0" cy="0"/>
        </a:xfrm>
      </p:grpSpPr>
      <p:sp>
        <p:nvSpPr>
          <p:cNvPr id="493" name="Google Shape;493;p36"/>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494" name="Google Shape;494;p36"/>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5" name="Google Shape;495;p3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6" name="Google Shape;496;p36"/>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497" name="Google Shape;497;p36"/>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8" name="Google Shape;498;p3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99" name="Google Shape;499;p3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0" name="Google Shape;500;p3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1" name="Google Shape;501;p36"/>
          <p:cNvSpPr/>
          <p:nvPr/>
        </p:nvSpPr>
        <p:spPr>
          <a:xfrm rot="10800000">
            <a:off x="200" y="1280050"/>
            <a:ext cx="8908200" cy="36120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2" name="Google Shape;502;p3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3" name="Google Shape;503;p3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4" name="Google Shape;504;p3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05" name="Google Shape;505;p36"/>
          <p:cNvPicPr preferRelativeResize="0"/>
          <p:nvPr/>
        </p:nvPicPr>
        <p:blipFill rotWithShape="1">
          <a:blip r:embed="rId3">
            <a:alphaModFix/>
          </a:blip>
          <a:srcRect b="22148" l="4043" r="4272" t="19627"/>
          <a:stretch/>
        </p:blipFill>
        <p:spPr>
          <a:xfrm>
            <a:off x="800100" y="1280050"/>
            <a:ext cx="3221100" cy="3612000"/>
          </a:xfrm>
          <a:prstGeom prst="rect">
            <a:avLst/>
          </a:prstGeom>
          <a:noFill/>
          <a:ln>
            <a:noFill/>
          </a:ln>
        </p:spPr>
      </p:pic>
      <p:pic>
        <p:nvPicPr>
          <p:cNvPr id="506" name="Google Shape;506;p36"/>
          <p:cNvPicPr preferRelativeResize="0"/>
          <p:nvPr/>
        </p:nvPicPr>
        <p:blipFill rotWithShape="1">
          <a:blip r:embed="rId4">
            <a:alphaModFix/>
          </a:blip>
          <a:srcRect b="24072" l="0" r="0" t="19311"/>
          <a:stretch/>
        </p:blipFill>
        <p:spPr>
          <a:xfrm>
            <a:off x="5090150" y="1209300"/>
            <a:ext cx="3069200" cy="3682750"/>
          </a:xfrm>
          <a:prstGeom prst="rect">
            <a:avLst/>
          </a:prstGeom>
          <a:noFill/>
          <a:ln>
            <a:noFill/>
          </a:ln>
        </p:spPr>
      </p:pic>
      <p:sp>
        <p:nvSpPr>
          <p:cNvPr id="507" name="Google Shape;507;p36"/>
          <p:cNvSpPr/>
          <p:nvPr/>
        </p:nvSpPr>
        <p:spPr>
          <a:xfrm>
            <a:off x="3825250" y="1280150"/>
            <a:ext cx="1264800" cy="3612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8" name="Google Shape;508;p36"/>
          <p:cNvSpPr/>
          <p:nvPr/>
        </p:nvSpPr>
        <p:spPr>
          <a:xfrm>
            <a:off x="8110950" y="1285500"/>
            <a:ext cx="865500" cy="36120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09" name="Google Shape;509;p36"/>
          <p:cNvSpPr/>
          <p:nvPr/>
        </p:nvSpPr>
        <p:spPr>
          <a:xfrm>
            <a:off x="0" y="1280050"/>
            <a:ext cx="865500" cy="3764400"/>
          </a:xfrm>
          <a:prstGeom prst="rect">
            <a:avLst/>
          </a:prstGeom>
          <a:solidFill>
            <a:schemeClr val="l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0" name="Google Shape;510;p36"/>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1" name="Google Shape;511;p3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2" name="Google Shape;512;p36"/>
          <p:cNvSpPr txBox="1"/>
          <p:nvPr/>
        </p:nvSpPr>
        <p:spPr>
          <a:xfrm>
            <a:off x="1242450" y="190825"/>
            <a:ext cx="3317400" cy="7188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 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5 Functional operations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13" name="Google Shape;513;p36"/>
          <p:cNvSpPr txBox="1"/>
          <p:nvPr/>
        </p:nvSpPr>
        <p:spPr>
          <a:xfrm>
            <a:off x="970825" y="849600"/>
            <a:ext cx="30144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Cooking/ </a:t>
            </a:r>
            <a:r>
              <a:rPr b="1" lang="en" sz="1100">
                <a:latin typeface="Courier New"/>
                <a:ea typeface="Courier New"/>
                <a:cs typeface="Courier New"/>
                <a:sym typeface="Courier New"/>
              </a:rPr>
              <a:t>Dining</a:t>
            </a:r>
            <a:r>
              <a:rPr b="1" lang="en" sz="1100">
                <a:latin typeface="Courier New"/>
                <a:ea typeface="Courier New"/>
                <a:cs typeface="Courier New"/>
                <a:sym typeface="Courier New"/>
              </a:rPr>
              <a:t>  &amp; Composting </a:t>
            </a:r>
            <a:r>
              <a:rPr b="1" lang="en" sz="1100">
                <a:latin typeface="Courier New"/>
                <a:ea typeface="Courier New"/>
                <a:cs typeface="Courier New"/>
                <a:sym typeface="Courier New"/>
              </a:rPr>
              <a:t> </a:t>
            </a:r>
            <a:endParaRPr b="1" sz="1100">
              <a:latin typeface="Courier New"/>
              <a:ea typeface="Courier New"/>
              <a:cs typeface="Courier New"/>
              <a:sym typeface="Courier New"/>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17" name="Shape 517"/>
        <p:cNvGrpSpPr/>
        <p:nvPr/>
      </p:nvGrpSpPr>
      <p:grpSpPr>
        <a:xfrm>
          <a:off x="0" y="0"/>
          <a:ext cx="0" cy="0"/>
          <a:chOff x="0" y="0"/>
          <a:chExt cx="0" cy="0"/>
        </a:xfrm>
      </p:grpSpPr>
      <p:sp>
        <p:nvSpPr>
          <p:cNvPr id="518" name="Google Shape;518;p37"/>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19" name="Google Shape;519;p3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0" name="Google Shape;520;p37"/>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21" name="Google Shape;521;p37"/>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2" name="Google Shape;522;p3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3" name="Google Shape;523;p37"/>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4" name="Google Shape;524;p3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5" name="Google Shape;525;p3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6" name="Google Shape;526;p37"/>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27" name="Google Shape;527;p3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8" name="Google Shape;528;p3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29" name="Google Shape;529;p3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0" name="Google Shape;530;p37"/>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1" name="Google Shape;531;p3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2" name="Google Shape;532;p37"/>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33" name="Google Shape;533;p3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4" name="Google Shape;534;p37"/>
          <p:cNvSpPr/>
          <p:nvPr/>
        </p:nvSpPr>
        <p:spPr>
          <a:xfrm rot="10800000">
            <a:off x="125" y="1363075"/>
            <a:ext cx="8955000" cy="33978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5" name="Google Shape;535;p37"/>
          <p:cNvPicPr preferRelativeResize="0"/>
          <p:nvPr/>
        </p:nvPicPr>
        <p:blipFill>
          <a:blip r:embed="rId3">
            <a:alphaModFix/>
          </a:blip>
          <a:stretch>
            <a:fillRect/>
          </a:stretch>
        </p:blipFill>
        <p:spPr>
          <a:xfrm>
            <a:off x="397350" y="1362925"/>
            <a:ext cx="3759925" cy="3397800"/>
          </a:xfrm>
          <a:prstGeom prst="rect">
            <a:avLst/>
          </a:prstGeom>
          <a:noFill/>
          <a:ln>
            <a:noFill/>
          </a:ln>
        </p:spPr>
      </p:pic>
      <p:sp>
        <p:nvSpPr>
          <p:cNvPr id="536" name="Google Shape;536;p3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7" name="Google Shape;537;p37"/>
          <p:cNvSpPr txBox="1"/>
          <p:nvPr/>
        </p:nvSpPr>
        <p:spPr>
          <a:xfrm>
            <a:off x="5497050" y="2528325"/>
            <a:ext cx="3537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Base:</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-Concrete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-Blocks winds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538" name="Google Shape;538;p3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42" name="Shape 542"/>
        <p:cNvGrpSpPr/>
        <p:nvPr/>
      </p:nvGrpSpPr>
      <p:grpSpPr>
        <a:xfrm>
          <a:off x="0" y="0"/>
          <a:ext cx="0" cy="0"/>
          <a:chOff x="0" y="0"/>
          <a:chExt cx="0" cy="0"/>
        </a:xfrm>
      </p:grpSpPr>
      <p:sp>
        <p:nvSpPr>
          <p:cNvPr id="543" name="Google Shape;543;p38"/>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4" name="Google Shape;544;p3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5" name="Google Shape;545;p38"/>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46" name="Google Shape;546;p38"/>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7" name="Google Shape;547;p3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8" name="Google Shape;548;p38"/>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3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0" name="Google Shape;550;p3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1" name="Google Shape;551;p38"/>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52" name="Google Shape;552;p3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3" name="Google Shape;553;p3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4" name="Google Shape;554;p3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5" name="Google Shape;555;p38"/>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6" name="Google Shape;556;p3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7" name="Google Shape;557;p38"/>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58" name="Google Shape;558;p3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38"/>
          <p:cNvSpPr/>
          <p:nvPr/>
        </p:nvSpPr>
        <p:spPr>
          <a:xfrm rot="10800000">
            <a:off x="200" y="1363050"/>
            <a:ext cx="8908200" cy="33624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0" name="Google Shape;560;p38"/>
          <p:cNvPicPr preferRelativeResize="0"/>
          <p:nvPr/>
        </p:nvPicPr>
        <p:blipFill>
          <a:blip r:embed="rId3">
            <a:alphaModFix/>
          </a:blip>
          <a:stretch>
            <a:fillRect/>
          </a:stretch>
        </p:blipFill>
        <p:spPr>
          <a:xfrm>
            <a:off x="2189050" y="1363050"/>
            <a:ext cx="2446849" cy="3362400"/>
          </a:xfrm>
          <a:prstGeom prst="rect">
            <a:avLst/>
          </a:prstGeom>
          <a:noFill/>
          <a:ln>
            <a:noFill/>
          </a:ln>
        </p:spPr>
      </p:pic>
      <p:sp>
        <p:nvSpPr>
          <p:cNvPr id="561" name="Google Shape;561;p3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2" name="Google Shape;562;p38"/>
          <p:cNvSpPr txBox="1"/>
          <p:nvPr/>
        </p:nvSpPr>
        <p:spPr>
          <a:xfrm>
            <a:off x="4958400" y="2499350"/>
            <a:ext cx="37983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Envelope: P</a:t>
            </a:r>
            <a:r>
              <a:rPr b="1" lang="en" sz="1100">
                <a:solidFill>
                  <a:srgbClr val="303030"/>
                </a:solidFill>
                <a:latin typeface="Courier New"/>
                <a:ea typeface="Courier New"/>
                <a:cs typeface="Courier New"/>
                <a:sym typeface="Courier New"/>
              </a:rPr>
              <a:t>lastic corrugated sheets</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-Allows natural </a:t>
            </a:r>
            <a:r>
              <a:rPr lang="en" sz="1100">
                <a:solidFill>
                  <a:srgbClr val="303030"/>
                </a:solidFill>
                <a:latin typeface="Courier New"/>
                <a:ea typeface="Courier New"/>
                <a:cs typeface="Courier New"/>
                <a:sym typeface="Courier New"/>
              </a:rPr>
              <a:t>light in the interior</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-Heats the space during colder months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e</a:t>
            </a:r>
            <a:r>
              <a:rPr lang="en" sz="1100">
                <a:solidFill>
                  <a:srgbClr val="303030"/>
                </a:solidFill>
                <a:latin typeface="Courier New"/>
                <a:ea typeface="Courier New"/>
                <a:cs typeface="Courier New"/>
                <a:sym typeface="Courier New"/>
              </a:rPr>
              <a:t>xtending usability</a:t>
            </a:r>
            <a:endParaRPr sz="1100">
              <a:solidFill>
                <a:srgbClr val="303030"/>
              </a:solidFill>
              <a:latin typeface="Courier New"/>
              <a:ea typeface="Courier New"/>
              <a:cs typeface="Courier New"/>
              <a:sym typeface="Courier New"/>
            </a:endParaRPr>
          </a:p>
        </p:txBody>
      </p:sp>
      <p:sp>
        <p:nvSpPr>
          <p:cNvPr id="563" name="Google Shape;563;p3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64" name="Google Shape;564;p38"/>
          <p:cNvPicPr preferRelativeResize="0"/>
          <p:nvPr/>
        </p:nvPicPr>
        <p:blipFill>
          <a:blip r:embed="rId4">
            <a:alphaModFix/>
          </a:blip>
          <a:stretch>
            <a:fillRect/>
          </a:stretch>
        </p:blipFill>
        <p:spPr>
          <a:xfrm>
            <a:off x="250625" y="1363050"/>
            <a:ext cx="1873138" cy="3362400"/>
          </a:xfrm>
          <a:prstGeom prst="rect">
            <a:avLst/>
          </a:prstGeom>
          <a:noFill/>
          <a:ln>
            <a:noFill/>
          </a:ln>
        </p:spPr>
      </p:pic>
      <p:sp>
        <p:nvSpPr>
          <p:cNvPr id="565" name="Google Shape;565;p38"/>
          <p:cNvSpPr txBox="1"/>
          <p:nvPr/>
        </p:nvSpPr>
        <p:spPr>
          <a:xfrm>
            <a:off x="4958400" y="2992050"/>
            <a:ext cx="40005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03030"/>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latin typeface="Courier New"/>
                <a:ea typeface="Courier New"/>
                <a:cs typeface="Courier New"/>
                <a:sym typeface="Courier New"/>
              </a:rPr>
              <a:t>  </a:t>
            </a:r>
            <a:endParaRPr sz="1100">
              <a:solidFill>
                <a:srgbClr val="303030"/>
              </a:solidFill>
              <a:latin typeface="Courier New"/>
              <a:ea typeface="Courier New"/>
              <a:cs typeface="Courier New"/>
              <a:sym typeface="Courier New"/>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69" name="Shape 569"/>
        <p:cNvGrpSpPr/>
        <p:nvPr/>
      </p:nvGrpSpPr>
      <p:grpSpPr>
        <a:xfrm>
          <a:off x="0" y="0"/>
          <a:ext cx="0" cy="0"/>
          <a:chOff x="0" y="0"/>
          <a:chExt cx="0" cy="0"/>
        </a:xfrm>
      </p:grpSpPr>
      <p:sp>
        <p:nvSpPr>
          <p:cNvPr id="570" name="Google Shape;570;p39"/>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1" name="Google Shape;571;p3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2" name="Google Shape;572;p39"/>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73" name="Google Shape;573;p39"/>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4" name="Google Shape;574;p3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5" name="Google Shape;575;p39"/>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6" name="Google Shape;576;p3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7" name="Google Shape;577;p3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8" name="Google Shape;578;p39"/>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79" name="Google Shape;579;p3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0" name="Google Shape;580;p3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1" name="Google Shape;581;p3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2" name="Google Shape;582;p39"/>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3" name="Google Shape;583;p3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4" name="Google Shape;584;p39"/>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585" name="Google Shape;585;p3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86" name="Google Shape;586;p39"/>
          <p:cNvSpPr txBox="1"/>
          <p:nvPr/>
        </p:nvSpPr>
        <p:spPr>
          <a:xfrm>
            <a:off x="5042425" y="1577350"/>
            <a:ext cx="3537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587" name="Google Shape;587;p39"/>
          <p:cNvSpPr txBox="1"/>
          <p:nvPr/>
        </p:nvSpPr>
        <p:spPr>
          <a:xfrm>
            <a:off x="4966225" y="2123725"/>
            <a:ext cx="37281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highlight>
                  <a:srgbClr val="FFFFFF"/>
                </a:highlight>
                <a:latin typeface="Courier New"/>
                <a:ea typeface="Courier New"/>
                <a:cs typeface="Courier New"/>
                <a:sym typeface="Courier New"/>
              </a:rPr>
              <a:t>R</a:t>
            </a:r>
            <a:r>
              <a:rPr b="1" lang="en" sz="1100">
                <a:solidFill>
                  <a:srgbClr val="303030"/>
                </a:solidFill>
                <a:highlight>
                  <a:srgbClr val="FFFFFF"/>
                </a:highlight>
                <a:latin typeface="Courier New"/>
                <a:ea typeface="Courier New"/>
                <a:cs typeface="Courier New"/>
                <a:sym typeface="Courier New"/>
              </a:rPr>
              <a:t>oof (Funnel-Shaped)</a:t>
            </a:r>
            <a:endParaRPr b="1"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-Facilitate air movement in the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summer and warmer parts of the day</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-Collects rain water and snow melt</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p:txBody>
      </p:sp>
      <p:pic>
        <p:nvPicPr>
          <p:cNvPr id="588" name="Google Shape;588;p39"/>
          <p:cNvPicPr preferRelativeResize="0"/>
          <p:nvPr/>
        </p:nvPicPr>
        <p:blipFill>
          <a:blip r:embed="rId3">
            <a:alphaModFix/>
          </a:blip>
          <a:stretch>
            <a:fillRect/>
          </a:stretch>
        </p:blipFill>
        <p:spPr>
          <a:xfrm>
            <a:off x="397350" y="1356150"/>
            <a:ext cx="3759925" cy="3397799"/>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592" name="Shape 592"/>
        <p:cNvGrpSpPr/>
        <p:nvPr/>
      </p:nvGrpSpPr>
      <p:grpSpPr>
        <a:xfrm>
          <a:off x="0" y="0"/>
          <a:ext cx="0" cy="0"/>
          <a:chOff x="0" y="0"/>
          <a:chExt cx="0" cy="0"/>
        </a:xfrm>
      </p:grpSpPr>
      <p:sp>
        <p:nvSpPr>
          <p:cNvPr id="593" name="Google Shape;593;p40"/>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4" name="Google Shape;594;p4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5" name="Google Shape;595;p40"/>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596" name="Google Shape;596;p40"/>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7" name="Google Shape;597;p4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8" name="Google Shape;598;p40"/>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99" name="Google Shape;599;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0" name="Google Shape;600;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1" name="Google Shape;601;p40"/>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02" name="Google Shape;602;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3" name="Google Shape;603;p4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4" name="Google Shape;604;p4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5" name="Google Shape;605;p40"/>
          <p:cNvSpPr/>
          <p:nvPr/>
        </p:nvSpPr>
        <p:spPr>
          <a:xfrm>
            <a:off x="0" y="0"/>
            <a:ext cx="4635900" cy="12093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6" name="Google Shape;606;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7" name="Google Shape;607;p40"/>
          <p:cNvSpPr txBox="1"/>
          <p:nvPr/>
        </p:nvSpPr>
        <p:spPr>
          <a:xfrm>
            <a:off x="1318650" y="419425"/>
            <a:ext cx="2130300" cy="401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03030"/>
                </a:solidFill>
                <a:latin typeface="Courier New"/>
                <a:ea typeface="Courier New"/>
                <a:cs typeface="Courier New"/>
                <a:sym typeface="Courier New"/>
              </a:rPr>
              <a:t>Nest We Grow</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03030"/>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08" name="Google Shape;608;p4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9" name="Google Shape;609;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0" name="Google Shape;610;p4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1" name="Google Shape;611;p40"/>
          <p:cNvSpPr txBox="1"/>
          <p:nvPr/>
        </p:nvSpPr>
        <p:spPr>
          <a:xfrm>
            <a:off x="4821150" y="2185425"/>
            <a:ext cx="37983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03030"/>
                </a:solidFill>
                <a:highlight>
                  <a:srgbClr val="FFFFFF"/>
                </a:highlight>
                <a:latin typeface="Courier New"/>
                <a:ea typeface="Courier New"/>
                <a:cs typeface="Courier New"/>
                <a:sym typeface="Courier New"/>
              </a:rPr>
              <a:t>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-Community participation extends and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completes the life cycle of food</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-Mutual empathy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rgbClr val="303030"/>
                </a:solidFill>
                <a:highlight>
                  <a:srgbClr val="FFFFFF"/>
                </a:highlight>
                <a:latin typeface="Courier New"/>
                <a:ea typeface="Courier New"/>
                <a:cs typeface="Courier New"/>
                <a:sym typeface="Courier New"/>
              </a:rPr>
              <a:t> -Community</a:t>
            </a:r>
            <a:endParaRPr sz="1100">
              <a:solidFill>
                <a:srgbClr val="303030"/>
              </a:solidFill>
              <a:highlight>
                <a:srgbClr val="FFFFFF"/>
              </a:highlight>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rgbClr val="303030"/>
              </a:solidFill>
              <a:highlight>
                <a:srgbClr val="FFFFFF"/>
              </a:highlight>
              <a:latin typeface="Courier New"/>
              <a:ea typeface="Courier New"/>
              <a:cs typeface="Courier New"/>
              <a:sym typeface="Courier New"/>
            </a:endParaRPr>
          </a:p>
        </p:txBody>
      </p:sp>
      <p:pic>
        <p:nvPicPr>
          <p:cNvPr id="612" name="Google Shape;612;p40"/>
          <p:cNvPicPr preferRelativeResize="0"/>
          <p:nvPr/>
        </p:nvPicPr>
        <p:blipFill rotWithShape="1">
          <a:blip r:embed="rId3">
            <a:alphaModFix/>
          </a:blip>
          <a:srcRect b="3095" l="0" r="0" t="3086"/>
          <a:stretch/>
        </p:blipFill>
        <p:spPr>
          <a:xfrm>
            <a:off x="297175" y="1325025"/>
            <a:ext cx="4248174" cy="3582250"/>
          </a:xfrm>
          <a:prstGeom prst="rect">
            <a:avLst/>
          </a:prstGeom>
          <a:noFill/>
          <a:ln>
            <a:noFill/>
          </a:ln>
        </p:spPr>
      </p:pic>
      <p:sp>
        <p:nvSpPr>
          <p:cNvPr id="613" name="Google Shape;613;p4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17" name="Shape 617"/>
        <p:cNvGrpSpPr/>
        <p:nvPr/>
      </p:nvGrpSpPr>
      <p:grpSpPr>
        <a:xfrm>
          <a:off x="0" y="0"/>
          <a:ext cx="0" cy="0"/>
          <a:chOff x="0" y="0"/>
          <a:chExt cx="0" cy="0"/>
        </a:xfrm>
      </p:grpSpPr>
      <p:sp>
        <p:nvSpPr>
          <p:cNvPr id="618" name="Google Shape;618;p41"/>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619" name="Google Shape;619;p41"/>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0" name="Google Shape;620;p41"/>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21" name="Google Shape;621;p41"/>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2" name="Google Shape;622;p41"/>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3" name="Google Shape;623;p41"/>
          <p:cNvSpPr/>
          <p:nvPr/>
        </p:nvSpPr>
        <p:spPr>
          <a:xfrm rot="10800000">
            <a:off x="200" y="66680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4" name="Google Shape;624;p41"/>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625" name="Google Shape;625;p41"/>
          <p:cNvSpPr/>
          <p:nvPr/>
        </p:nvSpPr>
        <p:spPr>
          <a:xfrm rot="10800000">
            <a:off x="200" y="1336325"/>
            <a:ext cx="8908200" cy="30684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6" name="Google Shape;626;p41"/>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7" name="Google Shape;627;p41"/>
          <p:cNvSpPr txBox="1"/>
          <p:nvPr/>
        </p:nvSpPr>
        <p:spPr>
          <a:xfrm>
            <a:off x="404250" y="38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33333"/>
                </a:solidFill>
                <a:latin typeface="Courier New"/>
                <a:ea typeface="Courier New"/>
                <a:cs typeface="Courier New"/>
                <a:sym typeface="Courier New"/>
              </a:rPr>
              <a:t>Beijing Qianmen</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Design Team: Kengo Kuma &amp; Associates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Project: 2016</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28" name="Google Shape;628;p41"/>
          <p:cNvSpPr/>
          <p:nvPr/>
        </p:nvSpPr>
        <p:spPr>
          <a:xfrm rot="10800000">
            <a:off x="200" y="66680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9" name="Google Shape;629;p41"/>
          <p:cNvSpPr txBox="1"/>
          <p:nvPr/>
        </p:nvSpPr>
        <p:spPr>
          <a:xfrm>
            <a:off x="4568375" y="1895550"/>
            <a:ext cx="3959100" cy="3189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Location:</a:t>
            </a:r>
            <a:r>
              <a:rPr lang="en" sz="1100">
                <a:latin typeface="Courier New"/>
                <a:ea typeface="Courier New"/>
                <a:cs typeface="Courier New"/>
                <a:sym typeface="Courier New"/>
              </a:rPr>
              <a:t> Qianmen, China</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History:</a:t>
            </a:r>
            <a:r>
              <a:rPr lang="en" sz="1100">
                <a:solidFill>
                  <a:srgbClr val="333333"/>
                </a:solidFill>
                <a:latin typeface="Courier New"/>
                <a:ea typeface="Courier New"/>
                <a:cs typeface="Courier New"/>
                <a:sym typeface="Courier New"/>
              </a:rPr>
              <a:t>  Originally a district of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Q</a:t>
            </a:r>
            <a:r>
              <a:rPr lang="en" sz="1100">
                <a:solidFill>
                  <a:srgbClr val="333333"/>
                </a:solidFill>
                <a:latin typeface="Courier New"/>
                <a:ea typeface="Courier New"/>
                <a:cs typeface="Courier New"/>
                <a:sym typeface="Courier New"/>
              </a:rPr>
              <a:t>ing/Ming-styled courtyard houses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Currently:</a:t>
            </a:r>
            <a:r>
              <a:rPr lang="en" sz="1100">
                <a:solidFill>
                  <a:srgbClr val="333333"/>
                </a:solidFill>
                <a:latin typeface="Courier New"/>
                <a:ea typeface="Courier New"/>
                <a:cs typeface="Courier New"/>
                <a:sym typeface="Courier New"/>
              </a:rPr>
              <a:t> Mixed </a:t>
            </a:r>
            <a:r>
              <a:rPr lang="en" sz="1100">
                <a:solidFill>
                  <a:schemeClr val="dk1"/>
                </a:solidFill>
                <a:latin typeface="Courier New"/>
                <a:ea typeface="Courier New"/>
                <a:cs typeface="Courier New"/>
                <a:sym typeface="Courier New"/>
              </a:rPr>
              <a:t>programs </a:t>
            </a:r>
            <a:endParaRPr sz="1100">
              <a:latin typeface="Courier New"/>
              <a:ea typeface="Courier New"/>
              <a:cs typeface="Courier New"/>
              <a:sym typeface="Courier New"/>
            </a:endParaRPr>
          </a:p>
        </p:txBody>
      </p:sp>
      <p:pic>
        <p:nvPicPr>
          <p:cNvPr id="630" name="Google Shape;630;p41"/>
          <p:cNvPicPr preferRelativeResize="0"/>
          <p:nvPr/>
        </p:nvPicPr>
        <p:blipFill>
          <a:blip r:embed="rId3">
            <a:alphaModFix/>
          </a:blip>
          <a:stretch>
            <a:fillRect/>
          </a:stretch>
        </p:blipFill>
        <p:spPr>
          <a:xfrm>
            <a:off x="277725" y="1356925"/>
            <a:ext cx="3554775" cy="30478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96" name="Shape 96"/>
        <p:cNvGrpSpPr/>
        <p:nvPr/>
      </p:nvGrpSpPr>
      <p:grpSpPr>
        <a:xfrm>
          <a:off x="0" y="0"/>
          <a:ext cx="0" cy="0"/>
          <a:chOff x="0" y="0"/>
          <a:chExt cx="0" cy="0"/>
        </a:xfrm>
      </p:grpSpPr>
      <p:sp>
        <p:nvSpPr>
          <p:cNvPr id="97" name="Google Shape;97;p15"/>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98" name="Google Shape;98;p15"/>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99" name="Google Shape;99;p1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15"/>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15"/>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5" name="Google Shape;105;p1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1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1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9" name="Google Shape;109;p15"/>
          <p:cNvSpPr txBox="1"/>
          <p:nvPr/>
        </p:nvSpPr>
        <p:spPr>
          <a:xfrm>
            <a:off x="550500" y="370300"/>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ourier New"/>
                <a:ea typeface="Courier New"/>
                <a:cs typeface="Courier New"/>
                <a:sym typeface="Courier New"/>
              </a:rPr>
              <a:t>Early life and Education</a:t>
            </a:r>
            <a:r>
              <a:rPr lang="en">
                <a:latin typeface="Courier New"/>
                <a:ea typeface="Courier New"/>
                <a:cs typeface="Courier New"/>
                <a:sym typeface="Courier New"/>
              </a:rPr>
              <a:t> </a:t>
            </a:r>
            <a:endParaRPr>
              <a:latin typeface="Courier New"/>
              <a:ea typeface="Courier New"/>
              <a:cs typeface="Courier New"/>
              <a:sym typeface="Courier New"/>
            </a:endParaRPr>
          </a:p>
        </p:txBody>
      </p:sp>
      <p:sp>
        <p:nvSpPr>
          <p:cNvPr id="110" name="Google Shape;110;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15"/>
          <p:cNvSpPr/>
          <p:nvPr/>
        </p:nvSpPr>
        <p:spPr>
          <a:xfrm rot="10800000">
            <a:off x="200" y="1723325"/>
            <a:ext cx="8908200" cy="28338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15"/>
          <p:cNvSpPr/>
          <p:nvPr/>
        </p:nvSpPr>
        <p:spPr>
          <a:xfrm rot="5400000">
            <a:off x="8853600" y="2494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3" name="Google Shape;113;p15"/>
          <p:cNvSpPr txBox="1"/>
          <p:nvPr/>
        </p:nvSpPr>
        <p:spPr>
          <a:xfrm>
            <a:off x="4447150" y="2633725"/>
            <a:ext cx="4938000" cy="3828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Date of Birth: </a:t>
            </a:r>
            <a:r>
              <a:rPr lang="en" sz="1100">
                <a:latin typeface="Courier New"/>
                <a:ea typeface="Courier New"/>
                <a:cs typeface="Courier New"/>
                <a:sym typeface="Courier New"/>
              </a:rPr>
              <a:t> August 8, 1954</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b="1" lang="en" sz="1100">
                <a:latin typeface="Courier New"/>
                <a:ea typeface="Courier New"/>
                <a:cs typeface="Courier New"/>
                <a:sym typeface="Courier New"/>
              </a:rPr>
              <a:t>Where?</a:t>
            </a:r>
            <a:r>
              <a:rPr lang="en" sz="1100">
                <a:latin typeface="Courier New"/>
                <a:ea typeface="Courier New"/>
                <a:cs typeface="Courier New"/>
                <a:sym typeface="Courier New"/>
              </a:rPr>
              <a:t>  Yokohama Kanagawa Prefecture, Japan</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350">
                <a:solidFill>
                  <a:srgbClr val="EC008C"/>
                </a:solidFill>
                <a:highlight>
                  <a:srgbClr val="FDFDFD"/>
                </a:highlight>
              </a:rPr>
              <a:t>    </a:t>
            </a:r>
            <a:endParaRPr sz="1350">
              <a:highlight>
                <a:srgbClr val="FDFDFD"/>
              </a:highlight>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114" name="Google Shape;114;p15"/>
          <p:cNvPicPr preferRelativeResize="0"/>
          <p:nvPr/>
        </p:nvPicPr>
        <p:blipFill rotWithShape="1">
          <a:blip r:embed="rId3">
            <a:alphaModFix/>
          </a:blip>
          <a:srcRect b="0" l="4734" r="0" t="0"/>
          <a:stretch/>
        </p:blipFill>
        <p:spPr>
          <a:xfrm>
            <a:off x="265525" y="1723325"/>
            <a:ext cx="3566975" cy="283380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34" name="Shape 634"/>
        <p:cNvGrpSpPr/>
        <p:nvPr/>
      </p:nvGrpSpPr>
      <p:grpSpPr>
        <a:xfrm>
          <a:off x="0" y="0"/>
          <a:ext cx="0" cy="0"/>
          <a:chOff x="0" y="0"/>
          <a:chExt cx="0" cy="0"/>
        </a:xfrm>
      </p:grpSpPr>
      <p:sp>
        <p:nvSpPr>
          <p:cNvPr id="635" name="Google Shape;635;p42"/>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636" name="Google Shape;636;p42"/>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7" name="Google Shape;637;p42"/>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38" name="Google Shape;638;p42"/>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9" name="Google Shape;639;p42"/>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0" name="Google Shape;640;p42"/>
          <p:cNvSpPr/>
          <p:nvPr/>
        </p:nvSpPr>
        <p:spPr>
          <a:xfrm rot="10800000">
            <a:off x="200" y="1333025"/>
            <a:ext cx="8908200" cy="3071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1" name="Google Shape;641;p42"/>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42" name="Google Shape;642;p42"/>
          <p:cNvSpPr txBox="1"/>
          <p:nvPr/>
        </p:nvSpPr>
        <p:spPr>
          <a:xfrm>
            <a:off x="6328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33333"/>
                </a:solidFill>
                <a:latin typeface="Courier New"/>
                <a:ea typeface="Courier New"/>
                <a:cs typeface="Courier New"/>
                <a:sym typeface="Courier New"/>
              </a:rPr>
              <a:t>Beijing Qianmen</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43" name="Google Shape;643;p42"/>
          <p:cNvSpPr txBox="1"/>
          <p:nvPr/>
        </p:nvSpPr>
        <p:spPr>
          <a:xfrm>
            <a:off x="4546575" y="2066550"/>
            <a:ext cx="4653900" cy="3000000"/>
          </a:xfrm>
          <a:prstGeom prst="rect">
            <a:avLst/>
          </a:prstGeom>
          <a:noFill/>
          <a:ln>
            <a:noFill/>
          </a:ln>
        </p:spPr>
        <p:txBody>
          <a:bodyPr anchorCtr="0" anchor="t" bIns="91425" lIns="91425" spcFirstLastPara="1" rIns="91425" wrap="square" tIns="91425">
            <a:noAutofit/>
          </a:bodyPr>
          <a:lstStyle/>
          <a:p>
            <a:pPr indent="0" lvl="0" marL="0" rtl="0" algn="l">
              <a:lnSpc>
                <a:spcPct val="150000"/>
              </a:lnSpc>
              <a:spcBef>
                <a:spcPts val="0"/>
              </a:spcBef>
              <a:spcAft>
                <a:spcPts val="0"/>
              </a:spcAft>
              <a:buNone/>
            </a:pPr>
            <a:r>
              <a:rPr b="1" lang="en" sz="1100">
                <a:latin typeface="Courier New"/>
                <a:ea typeface="Courier New"/>
                <a:cs typeface="Courier New"/>
                <a:sym typeface="Courier New"/>
              </a:rPr>
              <a:t>Intentions:</a:t>
            </a:r>
            <a:endParaRPr b="1" sz="1100">
              <a:latin typeface="Courier New"/>
              <a:ea typeface="Courier New"/>
              <a:cs typeface="Courier New"/>
              <a:sym typeface="Courier New"/>
            </a:endParaRPr>
          </a:p>
          <a:p>
            <a:pPr indent="0" lvl="0" marL="0" rtl="0" algn="l">
              <a:lnSpc>
                <a:spcPct val="150000"/>
              </a:lnSpc>
              <a:spcBef>
                <a:spcPts val="0"/>
              </a:spcBef>
              <a:spcAft>
                <a:spcPts val="0"/>
              </a:spcAft>
              <a:buClr>
                <a:schemeClr val="dk1"/>
              </a:buClr>
              <a:buSzPts val="1100"/>
              <a:buFont typeface="Arial"/>
              <a:buNone/>
            </a:pPr>
            <a:r>
              <a:t/>
            </a:r>
            <a:endParaRPr sz="1100">
              <a:solidFill>
                <a:schemeClr val="dk1"/>
              </a:solidFill>
              <a:latin typeface="Courier New"/>
              <a:ea typeface="Courier New"/>
              <a:cs typeface="Courier New"/>
              <a:sym typeface="Courier New"/>
            </a:endParaRPr>
          </a:p>
          <a:p>
            <a:pPr indent="0" lvl="0" marL="0" rtl="0" algn="l">
              <a:lnSpc>
                <a:spcPct val="150000"/>
              </a:lnSpc>
              <a:spcBef>
                <a:spcPts val="0"/>
              </a:spcBef>
              <a:spcAft>
                <a:spcPts val="0"/>
              </a:spcAft>
              <a:buClr>
                <a:schemeClr val="dk1"/>
              </a:buClr>
              <a:buSzPts val="1100"/>
              <a:buFont typeface="Arial"/>
              <a:buNone/>
            </a:pPr>
            <a:r>
              <a:rPr lang="en" sz="1100">
                <a:solidFill>
                  <a:schemeClr val="dk1"/>
                </a:solidFill>
                <a:latin typeface="Courier New"/>
                <a:ea typeface="Courier New"/>
                <a:cs typeface="Courier New"/>
                <a:sym typeface="Courier New"/>
              </a:rPr>
              <a:t>-Rejuvenate the area as an </a:t>
            </a:r>
            <a:r>
              <a:rPr b="1" lang="en" sz="1100">
                <a:solidFill>
                  <a:schemeClr val="dk1"/>
                </a:solidFill>
                <a:latin typeface="Courier New"/>
                <a:ea typeface="Courier New"/>
                <a:cs typeface="Courier New"/>
                <a:sym typeface="Courier New"/>
              </a:rPr>
              <a:t>open community</a:t>
            </a:r>
            <a:endParaRPr b="1" sz="1100">
              <a:latin typeface="Courier New"/>
              <a:ea typeface="Courier New"/>
              <a:cs typeface="Courier New"/>
              <a:sym typeface="Courier New"/>
            </a:endParaRPr>
          </a:p>
          <a:p>
            <a:pPr indent="0" lvl="0" marL="0" rtl="0" algn="l">
              <a:lnSpc>
                <a:spcPct val="150000"/>
              </a:lnSpc>
              <a:spcBef>
                <a:spcPts val="0"/>
              </a:spcBef>
              <a:spcAft>
                <a:spcPts val="0"/>
              </a:spcAft>
              <a:buNone/>
            </a:pPr>
            <a:r>
              <a:t/>
            </a:r>
            <a:endParaRPr b="1" sz="1100">
              <a:latin typeface="Courier New"/>
              <a:ea typeface="Courier New"/>
              <a:cs typeface="Courier New"/>
              <a:sym typeface="Courier New"/>
            </a:endParaRPr>
          </a:p>
          <a:p>
            <a:pPr indent="0" lvl="0" marL="0" rtl="0" algn="l">
              <a:lnSpc>
                <a:spcPct val="150000"/>
              </a:lnSpc>
              <a:spcBef>
                <a:spcPts val="0"/>
              </a:spcBef>
              <a:spcAft>
                <a:spcPts val="0"/>
              </a:spcAft>
              <a:buNone/>
            </a:pPr>
            <a:r>
              <a:rPr lang="en" sz="1100">
                <a:latin typeface="Courier New"/>
                <a:ea typeface="Courier New"/>
                <a:cs typeface="Courier New"/>
                <a:sym typeface="Courier New"/>
              </a:rPr>
              <a:t>-R</a:t>
            </a:r>
            <a:r>
              <a:rPr lang="en" sz="1100">
                <a:latin typeface="Courier New"/>
                <a:ea typeface="Courier New"/>
                <a:cs typeface="Courier New"/>
                <a:sym typeface="Courier New"/>
              </a:rPr>
              <a:t>espect the scale | Tradition</a:t>
            </a:r>
            <a:endParaRPr sz="1100">
              <a:latin typeface="Courier New"/>
              <a:ea typeface="Courier New"/>
              <a:cs typeface="Courier New"/>
              <a:sym typeface="Courier New"/>
            </a:endParaRPr>
          </a:p>
          <a:p>
            <a:pPr indent="0" lvl="0" marL="0" rtl="0" algn="l">
              <a:lnSpc>
                <a:spcPct val="150000"/>
              </a:lnSpc>
              <a:spcBef>
                <a:spcPts val="0"/>
              </a:spcBef>
              <a:spcAft>
                <a:spcPts val="0"/>
              </a:spcAft>
              <a:buNone/>
            </a:pPr>
            <a:r>
              <a:t/>
            </a:r>
            <a:endParaRPr b="1" sz="1100">
              <a:latin typeface="Courier New"/>
              <a:ea typeface="Courier New"/>
              <a:cs typeface="Courier New"/>
              <a:sym typeface="Courier New"/>
            </a:endParaRPr>
          </a:p>
          <a:p>
            <a:pPr indent="0" lvl="0" marL="0" rtl="0" algn="l">
              <a:lnSpc>
                <a:spcPct val="150000"/>
              </a:lnSpc>
              <a:spcBef>
                <a:spcPts val="0"/>
              </a:spcBef>
              <a:spcAft>
                <a:spcPts val="0"/>
              </a:spcAft>
              <a:buNone/>
            </a:pPr>
            <a:r>
              <a:t/>
            </a:r>
            <a:endParaRPr b="1" sz="1100">
              <a:latin typeface="Courier New"/>
              <a:ea typeface="Courier New"/>
              <a:cs typeface="Courier New"/>
              <a:sym typeface="Courier New"/>
            </a:endParaRPr>
          </a:p>
          <a:p>
            <a:pPr indent="0" lvl="0" marL="0" rtl="0" algn="l">
              <a:lnSpc>
                <a:spcPct val="150000"/>
              </a:lnSpc>
              <a:spcBef>
                <a:spcPts val="0"/>
              </a:spcBef>
              <a:spcAft>
                <a:spcPts val="0"/>
              </a:spcAft>
              <a:buNone/>
            </a:pPr>
            <a:r>
              <a:rPr b="1" lang="en" sz="1100">
                <a:latin typeface="Courier New"/>
                <a:ea typeface="Courier New"/>
                <a:cs typeface="Courier New"/>
                <a:sym typeface="Courier New"/>
              </a:rPr>
              <a:t>         </a:t>
            </a:r>
            <a:r>
              <a:rPr lang="en" sz="1100">
                <a:solidFill>
                  <a:srgbClr val="333333"/>
                </a:solidFill>
                <a:latin typeface="Courier New"/>
                <a:ea typeface="Courier New"/>
                <a:cs typeface="Courier New"/>
                <a:sym typeface="Courier New"/>
              </a:rPr>
              <a:t>                    </a:t>
            </a:r>
            <a:endParaRPr b="1" sz="1100">
              <a:solidFill>
                <a:schemeClr val="dk1"/>
              </a:solidFill>
              <a:latin typeface="Courier New"/>
              <a:ea typeface="Courier New"/>
              <a:cs typeface="Courier New"/>
              <a:sym typeface="Courier New"/>
            </a:endParaRPr>
          </a:p>
          <a:p>
            <a:pPr indent="0" lvl="0" marL="0" rtl="0" algn="l">
              <a:lnSpc>
                <a:spcPct val="150000"/>
              </a:lnSpc>
              <a:spcBef>
                <a:spcPts val="0"/>
              </a:spcBef>
              <a:spcAft>
                <a:spcPts val="0"/>
              </a:spcAft>
              <a:buNone/>
            </a:pPr>
            <a:r>
              <a:t/>
            </a:r>
            <a:endParaRPr sz="1100">
              <a:solidFill>
                <a:srgbClr val="333333"/>
              </a:solidFill>
              <a:latin typeface="Courier New"/>
              <a:ea typeface="Courier New"/>
              <a:cs typeface="Courier New"/>
              <a:sym typeface="Courier New"/>
            </a:endParaRPr>
          </a:p>
        </p:txBody>
      </p:sp>
      <p:pic>
        <p:nvPicPr>
          <p:cNvPr id="644" name="Google Shape;644;p42"/>
          <p:cNvPicPr preferRelativeResize="0"/>
          <p:nvPr/>
        </p:nvPicPr>
        <p:blipFill>
          <a:blip r:embed="rId3">
            <a:alphaModFix/>
          </a:blip>
          <a:stretch>
            <a:fillRect/>
          </a:stretch>
        </p:blipFill>
        <p:spPr>
          <a:xfrm>
            <a:off x="258025" y="1333025"/>
            <a:ext cx="3574475" cy="3034800"/>
          </a:xfrm>
          <a:prstGeom prst="rect">
            <a:avLst/>
          </a:prstGeom>
          <a:noFill/>
          <a:ln>
            <a:noFill/>
          </a:ln>
        </p:spPr>
      </p:pic>
      <p:sp>
        <p:nvSpPr>
          <p:cNvPr id="645" name="Google Shape;645;p42"/>
          <p:cNvSpPr/>
          <p:nvPr/>
        </p:nvSpPr>
        <p:spPr>
          <a:xfrm rot="10800000">
            <a:off x="250" y="66680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49" name="Shape 649"/>
        <p:cNvGrpSpPr/>
        <p:nvPr/>
      </p:nvGrpSpPr>
      <p:grpSpPr>
        <a:xfrm>
          <a:off x="0" y="0"/>
          <a:ext cx="0" cy="0"/>
          <a:chOff x="0" y="0"/>
          <a:chExt cx="0" cy="0"/>
        </a:xfrm>
      </p:grpSpPr>
      <p:sp>
        <p:nvSpPr>
          <p:cNvPr id="650" name="Google Shape;650;p43"/>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651" name="Google Shape;651;p43"/>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2" name="Google Shape;652;p4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3" name="Google Shape;653;p43"/>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54" name="Google Shape;654;p43"/>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5" name="Google Shape;655;p4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6" name="Google Shape;656;p43"/>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7" name="Google Shape;657;p4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8" name="Google Shape;658;p43"/>
          <p:cNvSpPr/>
          <p:nvPr/>
        </p:nvSpPr>
        <p:spPr>
          <a:xfrm rot="10800000">
            <a:off x="200" y="131802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59" name="Google Shape;659;p43"/>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0" name="Google Shape;660;p43"/>
          <p:cNvSpPr txBox="1"/>
          <p:nvPr/>
        </p:nvSpPr>
        <p:spPr>
          <a:xfrm>
            <a:off x="4431175" y="2344900"/>
            <a:ext cx="4686600" cy="312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Wooden structure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-Dismantled, repaired, and re-assembled</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-Local carpenters</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61" name="Google Shape;661;p4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62" name="Google Shape;662;p43"/>
          <p:cNvPicPr preferRelativeResize="0"/>
          <p:nvPr/>
        </p:nvPicPr>
        <p:blipFill>
          <a:blip r:embed="rId3">
            <a:alphaModFix/>
          </a:blip>
          <a:stretch>
            <a:fillRect/>
          </a:stretch>
        </p:blipFill>
        <p:spPr>
          <a:xfrm>
            <a:off x="260025" y="1318025"/>
            <a:ext cx="3572475" cy="3086700"/>
          </a:xfrm>
          <a:prstGeom prst="rect">
            <a:avLst/>
          </a:prstGeom>
          <a:noFill/>
          <a:ln>
            <a:noFill/>
          </a:ln>
        </p:spPr>
      </p:pic>
      <p:sp>
        <p:nvSpPr>
          <p:cNvPr id="663" name="Google Shape;663;p43"/>
          <p:cNvSpPr txBox="1"/>
          <p:nvPr/>
        </p:nvSpPr>
        <p:spPr>
          <a:xfrm>
            <a:off x="6328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33333"/>
                </a:solidFill>
                <a:latin typeface="Courier New"/>
                <a:ea typeface="Courier New"/>
                <a:cs typeface="Courier New"/>
                <a:sym typeface="Courier New"/>
              </a:rPr>
              <a:t>Beijing Qianmen</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67" name="Shape 667"/>
        <p:cNvGrpSpPr/>
        <p:nvPr/>
      </p:nvGrpSpPr>
      <p:grpSpPr>
        <a:xfrm>
          <a:off x="0" y="0"/>
          <a:ext cx="0" cy="0"/>
          <a:chOff x="0" y="0"/>
          <a:chExt cx="0" cy="0"/>
        </a:xfrm>
      </p:grpSpPr>
      <p:sp>
        <p:nvSpPr>
          <p:cNvPr id="668" name="Google Shape;668;p44"/>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669" name="Google Shape;669;p44"/>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0" name="Google Shape;670;p4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1" name="Google Shape;671;p44"/>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72" name="Google Shape;672;p44"/>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3" name="Google Shape;673;p4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4" name="Google Shape;674;p4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5" name="Google Shape;675;p4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6" name="Google Shape;676;p44"/>
          <p:cNvSpPr/>
          <p:nvPr/>
        </p:nvSpPr>
        <p:spPr>
          <a:xfrm rot="10800000">
            <a:off x="200" y="131802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7" name="Google Shape;677;p44"/>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8" name="Google Shape;678;p4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44"/>
          <p:cNvSpPr txBox="1"/>
          <p:nvPr/>
        </p:nvSpPr>
        <p:spPr>
          <a:xfrm>
            <a:off x="6328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33333"/>
                </a:solidFill>
                <a:latin typeface="Courier New"/>
                <a:ea typeface="Courier New"/>
                <a:cs typeface="Courier New"/>
                <a:sym typeface="Courier New"/>
              </a:rPr>
              <a:t>Beijing Qianmen</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680" name="Google Shape;680;p44"/>
          <p:cNvSpPr txBox="1"/>
          <p:nvPr/>
        </p:nvSpPr>
        <p:spPr>
          <a:xfrm>
            <a:off x="3819425" y="4419550"/>
            <a:ext cx="54021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    </a:t>
            </a:r>
            <a:r>
              <a:rPr b="1" lang="en" sz="1100">
                <a:solidFill>
                  <a:srgbClr val="333333"/>
                </a:solidFill>
                <a:latin typeface="Courier New"/>
                <a:ea typeface="Courier New"/>
                <a:cs typeface="Courier New"/>
                <a:sym typeface="Courier New"/>
              </a:rPr>
              <a:t>    Aluminum Screen: </a:t>
            </a:r>
            <a:r>
              <a:rPr lang="en" sz="1100">
                <a:solidFill>
                  <a:srgbClr val="333333"/>
                </a:solidFill>
                <a:latin typeface="Courier New"/>
                <a:ea typeface="Courier New"/>
                <a:cs typeface="Courier New"/>
                <a:sym typeface="Courier New"/>
              </a:rPr>
              <a:t>Assembled as a jigsaw-puzzle</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p:txBody>
      </p:sp>
      <p:pic>
        <p:nvPicPr>
          <p:cNvPr id="681" name="Google Shape;681;p44"/>
          <p:cNvPicPr preferRelativeResize="0"/>
          <p:nvPr/>
        </p:nvPicPr>
        <p:blipFill>
          <a:blip r:embed="rId3">
            <a:alphaModFix/>
          </a:blip>
          <a:stretch>
            <a:fillRect/>
          </a:stretch>
        </p:blipFill>
        <p:spPr>
          <a:xfrm>
            <a:off x="4473363" y="1332850"/>
            <a:ext cx="3927175" cy="3086700"/>
          </a:xfrm>
          <a:prstGeom prst="rect">
            <a:avLst/>
          </a:prstGeom>
          <a:noFill/>
          <a:ln>
            <a:noFill/>
          </a:ln>
        </p:spPr>
      </p:pic>
      <p:pic>
        <p:nvPicPr>
          <p:cNvPr id="682" name="Google Shape;682;p44"/>
          <p:cNvPicPr preferRelativeResize="0"/>
          <p:nvPr/>
        </p:nvPicPr>
        <p:blipFill>
          <a:blip r:embed="rId4">
            <a:alphaModFix/>
          </a:blip>
          <a:stretch>
            <a:fillRect/>
          </a:stretch>
        </p:blipFill>
        <p:spPr>
          <a:xfrm>
            <a:off x="357001" y="1332850"/>
            <a:ext cx="3927175" cy="3086699"/>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686" name="Shape 686"/>
        <p:cNvGrpSpPr/>
        <p:nvPr/>
      </p:nvGrpSpPr>
      <p:grpSpPr>
        <a:xfrm>
          <a:off x="0" y="0"/>
          <a:ext cx="0" cy="0"/>
          <a:chOff x="0" y="0"/>
          <a:chExt cx="0" cy="0"/>
        </a:xfrm>
      </p:grpSpPr>
      <p:sp>
        <p:nvSpPr>
          <p:cNvPr id="687" name="Google Shape;687;p45"/>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688" name="Google Shape;688;p45"/>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89" name="Google Shape;689;p4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0" name="Google Shape;690;p45"/>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691" name="Google Shape;691;p45"/>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2" name="Google Shape;692;p4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3" name="Google Shape;693;p4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4" name="Google Shape;694;p4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45"/>
          <p:cNvSpPr/>
          <p:nvPr/>
        </p:nvSpPr>
        <p:spPr>
          <a:xfrm rot="10800000">
            <a:off x="200" y="131802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6" name="Google Shape;696;p45"/>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7" name="Google Shape;697;p4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8" name="Google Shape;698;p45"/>
          <p:cNvSpPr txBox="1"/>
          <p:nvPr/>
        </p:nvSpPr>
        <p:spPr>
          <a:xfrm>
            <a:off x="6328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rgbClr val="333333"/>
                </a:solidFill>
                <a:latin typeface="Courier New"/>
                <a:ea typeface="Courier New"/>
                <a:cs typeface="Courier New"/>
                <a:sym typeface="Courier New"/>
              </a:rPr>
              <a:t>Beijing Qianmen</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699" name="Google Shape;699;p45"/>
          <p:cNvPicPr preferRelativeResize="0"/>
          <p:nvPr/>
        </p:nvPicPr>
        <p:blipFill>
          <a:blip r:embed="rId3">
            <a:alphaModFix/>
          </a:blip>
          <a:stretch>
            <a:fillRect/>
          </a:stretch>
        </p:blipFill>
        <p:spPr>
          <a:xfrm>
            <a:off x="339875" y="1318025"/>
            <a:ext cx="3982100" cy="3086700"/>
          </a:xfrm>
          <a:prstGeom prst="rect">
            <a:avLst/>
          </a:prstGeom>
          <a:noFill/>
          <a:ln>
            <a:noFill/>
          </a:ln>
        </p:spPr>
      </p:pic>
      <p:pic>
        <p:nvPicPr>
          <p:cNvPr id="700" name="Google Shape;700;p45"/>
          <p:cNvPicPr preferRelativeResize="0"/>
          <p:nvPr/>
        </p:nvPicPr>
        <p:blipFill>
          <a:blip r:embed="rId4">
            <a:alphaModFix/>
          </a:blip>
          <a:stretch>
            <a:fillRect/>
          </a:stretch>
        </p:blipFill>
        <p:spPr>
          <a:xfrm>
            <a:off x="4471100" y="1318025"/>
            <a:ext cx="3982101" cy="3086700"/>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04" name="Shape 704"/>
        <p:cNvGrpSpPr/>
        <p:nvPr/>
      </p:nvGrpSpPr>
      <p:grpSpPr>
        <a:xfrm>
          <a:off x="0" y="0"/>
          <a:ext cx="0" cy="0"/>
          <a:chOff x="0" y="0"/>
          <a:chExt cx="0" cy="0"/>
        </a:xfrm>
      </p:grpSpPr>
      <p:sp>
        <p:nvSpPr>
          <p:cNvPr id="705" name="Google Shape;705;p46"/>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06" name="Google Shape;706;p46"/>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7" name="Google Shape;707;p4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8" name="Google Shape;708;p46"/>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09" name="Google Shape;709;p46"/>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0" name="Google Shape;710;p4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1" name="Google Shape;711;p4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2" name="Google Shape;712;p4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3" name="Google Shape;713;p46"/>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4" name="Google Shape;714;p46"/>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5" name="Google Shape;715;p4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16" name="Google Shape;716;p46"/>
          <p:cNvSpPr txBox="1"/>
          <p:nvPr/>
        </p:nvSpPr>
        <p:spPr>
          <a:xfrm>
            <a:off x="404250" y="38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Tokyo’s National Stadium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Design Team: Kengo Kuma &amp; Associates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Project: </a:t>
            </a:r>
            <a:r>
              <a:rPr lang="en" sz="1100">
                <a:solidFill>
                  <a:srgbClr val="333333"/>
                </a:solidFill>
                <a:latin typeface="Courier New"/>
                <a:ea typeface="Courier New"/>
                <a:cs typeface="Courier New"/>
                <a:sym typeface="Courier New"/>
              </a:rPr>
              <a:t>Ongoing</a:t>
            </a:r>
            <a:r>
              <a:rPr lang="en" sz="1100">
                <a:solidFill>
                  <a:srgbClr val="333333"/>
                </a:solidFill>
                <a:latin typeface="Courier New"/>
                <a:ea typeface="Courier New"/>
                <a:cs typeface="Courier New"/>
                <a:sym typeface="Courier New"/>
              </a:rPr>
              <a:t> since 2016</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717" name="Google Shape;717;p46"/>
          <p:cNvSpPr txBox="1"/>
          <p:nvPr/>
        </p:nvSpPr>
        <p:spPr>
          <a:xfrm>
            <a:off x="3840475" y="3131825"/>
            <a:ext cx="43890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18" name="Google Shape;718;p46"/>
          <p:cNvSpPr txBox="1"/>
          <p:nvPr/>
        </p:nvSpPr>
        <p:spPr>
          <a:xfrm>
            <a:off x="4320550" y="1927850"/>
            <a:ext cx="4389000" cy="312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rPr b="1" lang="en" sz="1100">
                <a:latin typeface="Courier New"/>
                <a:ea typeface="Courier New"/>
                <a:cs typeface="Courier New"/>
                <a:sym typeface="Courier New"/>
              </a:rPr>
              <a:t>Location: </a:t>
            </a:r>
            <a:r>
              <a:rPr lang="en" sz="1100">
                <a:latin typeface="Courier New"/>
                <a:ea typeface="Courier New"/>
                <a:cs typeface="Courier New"/>
                <a:sym typeface="Courier New"/>
              </a:rPr>
              <a:t>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r>
              <a:rPr lang="en" sz="1100">
                <a:uFill>
                  <a:noFill/>
                </a:uFill>
                <a:latin typeface="Courier New"/>
                <a:ea typeface="Courier New"/>
                <a:cs typeface="Courier New"/>
                <a:sym typeface="Courier New"/>
                <a:hlinkClick r:id="rId3"/>
              </a:rPr>
              <a:t>Shibuya</a:t>
            </a:r>
            <a:r>
              <a:rPr lang="en" sz="1100">
                <a:latin typeface="Courier New"/>
                <a:ea typeface="Courier New"/>
                <a:cs typeface="Courier New"/>
                <a:sym typeface="Courier New"/>
              </a:rPr>
              <a:t>, </a:t>
            </a:r>
            <a:r>
              <a:rPr lang="en" sz="1100">
                <a:uFill>
                  <a:noFill/>
                </a:uFill>
                <a:latin typeface="Courier New"/>
                <a:ea typeface="Courier New"/>
                <a:cs typeface="Courier New"/>
                <a:sym typeface="Courier New"/>
                <a:hlinkClick r:id="rId4"/>
              </a:rPr>
              <a:t>Tokyo</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 mile from Kenzo Tange’s National Gymnasium</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lnSpc>
                <a:spcPct val="175000"/>
              </a:lnSpc>
              <a:spcBef>
                <a:spcPts val="0"/>
              </a:spcBef>
              <a:spcAft>
                <a:spcPts val="0"/>
              </a:spcAft>
              <a:buClr>
                <a:schemeClr val="dk1"/>
              </a:buClr>
              <a:buSzPts val="1100"/>
              <a:buFont typeface="Arial"/>
              <a:buNone/>
            </a:pPr>
            <a:r>
              <a:rPr lang="en" sz="1100">
                <a:solidFill>
                  <a:srgbClr val="222222"/>
                </a:solidFill>
                <a:latin typeface="Courier New"/>
                <a:ea typeface="Courier New"/>
                <a:cs typeface="Courier New"/>
                <a:sym typeface="Courier New"/>
              </a:rPr>
              <a:t>Grand opening: </a:t>
            </a:r>
            <a:r>
              <a:rPr b="1" lang="en" sz="1100">
                <a:solidFill>
                  <a:srgbClr val="222222"/>
                </a:solidFill>
                <a:latin typeface="Courier New"/>
                <a:ea typeface="Courier New"/>
                <a:cs typeface="Courier New"/>
                <a:sym typeface="Courier New"/>
              </a:rPr>
              <a:t>July 24th, 2020</a:t>
            </a:r>
            <a:endParaRPr b="1" sz="1100">
              <a:solidFill>
                <a:srgbClr val="222222"/>
              </a:solidFill>
              <a:latin typeface="Courier New"/>
              <a:ea typeface="Courier New"/>
              <a:cs typeface="Courier New"/>
              <a:sym typeface="Courier New"/>
            </a:endParaRPr>
          </a:p>
          <a:p>
            <a:pPr indent="0" lvl="0" marL="0" rtl="0" algn="l">
              <a:lnSpc>
                <a:spcPct val="115000"/>
              </a:lnSpc>
              <a:spcBef>
                <a:spcPts val="200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719" name="Google Shape;719;p46"/>
          <p:cNvPicPr preferRelativeResize="0"/>
          <p:nvPr/>
        </p:nvPicPr>
        <p:blipFill>
          <a:blip r:embed="rId5">
            <a:alphaModFix/>
          </a:blip>
          <a:stretch>
            <a:fillRect/>
          </a:stretch>
        </p:blipFill>
        <p:spPr>
          <a:xfrm>
            <a:off x="320025" y="1332875"/>
            <a:ext cx="3520451" cy="308670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23" name="Shape 723"/>
        <p:cNvGrpSpPr/>
        <p:nvPr/>
      </p:nvGrpSpPr>
      <p:grpSpPr>
        <a:xfrm>
          <a:off x="0" y="0"/>
          <a:ext cx="0" cy="0"/>
          <a:chOff x="0" y="0"/>
          <a:chExt cx="0" cy="0"/>
        </a:xfrm>
      </p:grpSpPr>
      <p:sp>
        <p:nvSpPr>
          <p:cNvPr id="724" name="Google Shape;724;p47"/>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25" name="Google Shape;725;p47"/>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6" name="Google Shape;726;p4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7" name="Google Shape;727;p47"/>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28" name="Google Shape;728;p47"/>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29" name="Google Shape;729;p4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0" name="Google Shape;730;p47"/>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1" name="Google Shape;731;p4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2" name="Google Shape;732;p47"/>
          <p:cNvSpPr/>
          <p:nvPr/>
        </p:nvSpPr>
        <p:spPr>
          <a:xfrm rot="10800000">
            <a:off x="-7475" y="1332875"/>
            <a:ext cx="89997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3" name="Google Shape;733;p4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4" name="Google Shape;734;p4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5" name="Google Shape;735;p47"/>
          <p:cNvSpPr txBox="1"/>
          <p:nvPr/>
        </p:nvSpPr>
        <p:spPr>
          <a:xfrm>
            <a:off x="404250" y="384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736" name="Google Shape;736;p47"/>
          <p:cNvSpPr txBox="1"/>
          <p:nvPr/>
        </p:nvSpPr>
        <p:spPr>
          <a:xfrm>
            <a:off x="3840475" y="3131825"/>
            <a:ext cx="43890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37" name="Google Shape;737;p47"/>
          <p:cNvSpPr txBox="1"/>
          <p:nvPr/>
        </p:nvSpPr>
        <p:spPr>
          <a:xfrm>
            <a:off x="952750" y="4274825"/>
            <a:ext cx="6910200" cy="3120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b="1" lang="en" sz="1100">
                <a:latin typeface="Courier New"/>
                <a:ea typeface="Courier New"/>
                <a:cs typeface="Courier New"/>
                <a:sym typeface="Courier New"/>
              </a:rPr>
              <a:t>Controversy: </a:t>
            </a:r>
            <a:r>
              <a:rPr lang="en" sz="1100">
                <a:latin typeface="Courier New"/>
                <a:ea typeface="Courier New"/>
                <a:cs typeface="Courier New"/>
                <a:sym typeface="Courier New"/>
              </a:rPr>
              <a:t>Zaha Hadid</a:t>
            </a:r>
            <a:r>
              <a:rPr b="1" lang="en" sz="1100">
                <a:latin typeface="Courier New"/>
                <a:ea typeface="Courier New"/>
                <a:cs typeface="Courier New"/>
                <a:sym typeface="Courier New"/>
              </a:rPr>
              <a:t> </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lnSpc>
                <a:spcPct val="175000"/>
              </a:lnSpc>
              <a:spcBef>
                <a:spcPts val="0"/>
              </a:spcBef>
              <a:spcAft>
                <a:spcPts val="0"/>
              </a:spcAft>
              <a:buClr>
                <a:schemeClr val="dk1"/>
              </a:buClr>
              <a:buSzPts val="1100"/>
              <a:buFont typeface="Arial"/>
              <a:buNone/>
            </a:pPr>
            <a:r>
              <a:t/>
            </a:r>
            <a:endParaRPr sz="1100">
              <a:solidFill>
                <a:srgbClr val="303030"/>
              </a:solidFill>
              <a:latin typeface="Courier New"/>
              <a:ea typeface="Courier New"/>
              <a:cs typeface="Courier New"/>
              <a:sym typeface="Courier New"/>
            </a:endParaRPr>
          </a:p>
          <a:p>
            <a:pPr indent="0" lvl="0" marL="0" rtl="0" algn="l">
              <a:lnSpc>
                <a:spcPct val="115000"/>
              </a:lnSpc>
              <a:spcBef>
                <a:spcPts val="2000"/>
              </a:spcBef>
              <a:spcAft>
                <a:spcPts val="0"/>
              </a:spcAft>
              <a:buClr>
                <a:schemeClr val="dk1"/>
              </a:buClr>
              <a:buSzPts val="1100"/>
              <a:buFont typeface="Arial"/>
              <a:buNone/>
            </a:pPr>
            <a:r>
              <a:t/>
            </a:r>
            <a:endParaRPr sz="1100">
              <a:solidFill>
                <a:schemeClr val="dk1"/>
              </a:solidFill>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738" name="Google Shape;738;p47"/>
          <p:cNvPicPr preferRelativeResize="0"/>
          <p:nvPr/>
        </p:nvPicPr>
        <p:blipFill rotWithShape="1">
          <a:blip r:embed="rId3">
            <a:alphaModFix/>
          </a:blip>
          <a:srcRect b="0" l="0" r="0" t="46746"/>
          <a:stretch/>
        </p:blipFill>
        <p:spPr>
          <a:xfrm>
            <a:off x="349275" y="1345625"/>
            <a:ext cx="3923400" cy="3061226"/>
          </a:xfrm>
          <a:prstGeom prst="rect">
            <a:avLst/>
          </a:prstGeom>
          <a:noFill/>
          <a:ln>
            <a:noFill/>
          </a:ln>
        </p:spPr>
      </p:pic>
      <p:pic>
        <p:nvPicPr>
          <p:cNvPr id="739" name="Google Shape;739;p47"/>
          <p:cNvPicPr preferRelativeResize="0"/>
          <p:nvPr/>
        </p:nvPicPr>
        <p:blipFill rotWithShape="1">
          <a:blip r:embed="rId3">
            <a:alphaModFix/>
          </a:blip>
          <a:srcRect b="54781" l="0" r="0" t="0"/>
          <a:stretch/>
        </p:blipFill>
        <p:spPr>
          <a:xfrm>
            <a:off x="4458500" y="1345613"/>
            <a:ext cx="3923400" cy="3061226"/>
          </a:xfrm>
          <a:prstGeom prst="rect">
            <a:avLst/>
          </a:prstGeom>
          <a:noFill/>
          <a:ln>
            <a:noFill/>
          </a:ln>
        </p:spPr>
      </p:pic>
      <p:sp>
        <p:nvSpPr>
          <p:cNvPr id="740" name="Google Shape;740;p47"/>
          <p:cNvSpPr txBox="1"/>
          <p:nvPr/>
        </p:nvSpPr>
        <p:spPr>
          <a:xfrm>
            <a:off x="457200" y="304800"/>
            <a:ext cx="3000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Project: Tokyo’s National Stadium </a:t>
            </a: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44" name="Shape 744"/>
        <p:cNvGrpSpPr/>
        <p:nvPr/>
      </p:nvGrpSpPr>
      <p:grpSpPr>
        <a:xfrm>
          <a:off x="0" y="0"/>
          <a:ext cx="0" cy="0"/>
          <a:chOff x="0" y="0"/>
          <a:chExt cx="0" cy="0"/>
        </a:xfrm>
      </p:grpSpPr>
      <p:sp>
        <p:nvSpPr>
          <p:cNvPr id="745" name="Google Shape;745;p48"/>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46" name="Google Shape;746;p48"/>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7" name="Google Shape;747;p4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8" name="Google Shape;748;p48"/>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49" name="Google Shape;749;p48"/>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0" name="Google Shape;750;p4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1" name="Google Shape;751;p48"/>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2" name="Google Shape;752;p4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3" name="Google Shape;753;p48"/>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4" name="Google Shape;754;p4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5" name="Google Shape;755;p48"/>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56" name="Google Shape;756;p48"/>
          <p:cNvPicPr preferRelativeResize="0"/>
          <p:nvPr/>
        </p:nvPicPr>
        <p:blipFill>
          <a:blip r:embed="rId3">
            <a:alphaModFix/>
          </a:blip>
          <a:stretch>
            <a:fillRect/>
          </a:stretch>
        </p:blipFill>
        <p:spPr>
          <a:xfrm>
            <a:off x="289550" y="1332875"/>
            <a:ext cx="3542949" cy="3086700"/>
          </a:xfrm>
          <a:prstGeom prst="rect">
            <a:avLst/>
          </a:prstGeom>
          <a:noFill/>
          <a:ln>
            <a:noFill/>
          </a:ln>
        </p:spPr>
      </p:pic>
      <p:sp>
        <p:nvSpPr>
          <p:cNvPr id="757" name="Google Shape;757;p48"/>
          <p:cNvSpPr txBox="1"/>
          <p:nvPr/>
        </p:nvSpPr>
        <p:spPr>
          <a:xfrm>
            <a:off x="4804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Tokyo’s National Stadium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758" name="Google Shape;758;p48"/>
          <p:cNvSpPr txBox="1"/>
          <p:nvPr/>
        </p:nvSpPr>
        <p:spPr>
          <a:xfrm>
            <a:off x="4511025" y="2240275"/>
            <a:ext cx="4389000" cy="30372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Intent:</a:t>
            </a:r>
            <a:endParaRPr b="1" sz="1100">
              <a:latin typeface="Courier New"/>
              <a:ea typeface="Courier New"/>
              <a:cs typeface="Courier New"/>
              <a:sym typeface="Courier New"/>
            </a:endParaRPr>
          </a:p>
          <a:p>
            <a:pPr indent="0" lvl="0" marL="0" rtl="0" algn="l">
              <a:spcBef>
                <a:spcPts val="0"/>
              </a:spcBef>
              <a:spcAft>
                <a:spcPts val="0"/>
              </a:spcAft>
              <a:buNone/>
            </a:pPr>
            <a:r>
              <a:rPr b="1" lang="en" sz="1100">
                <a:latin typeface="Courier New"/>
                <a:ea typeface="Courier New"/>
                <a:cs typeface="Courier New"/>
                <a:sym typeface="Courier New"/>
              </a:rPr>
              <a:t> </a:t>
            </a:r>
            <a:endParaRPr b="1" sz="1100">
              <a:latin typeface="Courier New"/>
              <a:ea typeface="Courier New"/>
              <a:cs typeface="Courier New"/>
              <a:sym typeface="Courier New"/>
            </a:endParaRPr>
          </a:p>
          <a:p>
            <a:pPr indent="0" lvl="0" marL="0" rtl="0" algn="l">
              <a:spcBef>
                <a:spcPts val="0"/>
              </a:spcBef>
              <a:spcAft>
                <a:spcPts val="0"/>
              </a:spcAft>
              <a:buNone/>
            </a:pPr>
            <a:r>
              <a:rPr b="1" lang="en" sz="1100">
                <a:latin typeface="Courier New"/>
                <a:ea typeface="Courier New"/>
                <a:cs typeface="Courier New"/>
                <a:sym typeface="Courier New"/>
              </a:rPr>
              <a:t> </a:t>
            </a:r>
            <a:r>
              <a:rPr lang="en" sz="1100">
                <a:latin typeface="Courier New"/>
                <a:ea typeface="Courier New"/>
                <a:cs typeface="Courier New"/>
                <a:sym typeface="Courier New"/>
              </a:rPr>
              <a:t>-Create a spiritual stadium</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-R</a:t>
            </a:r>
            <a:r>
              <a:rPr lang="en" sz="1100">
                <a:latin typeface="Courier New"/>
                <a:ea typeface="Courier New"/>
                <a:cs typeface="Courier New"/>
                <a:sym typeface="Courier New"/>
              </a:rPr>
              <a:t>edirecting Tokyo’s post-industrial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Happiness in the community</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62" name="Shape 762"/>
        <p:cNvGrpSpPr/>
        <p:nvPr/>
      </p:nvGrpSpPr>
      <p:grpSpPr>
        <a:xfrm>
          <a:off x="0" y="0"/>
          <a:ext cx="0" cy="0"/>
          <a:chOff x="0" y="0"/>
          <a:chExt cx="0" cy="0"/>
        </a:xfrm>
      </p:grpSpPr>
      <p:sp>
        <p:nvSpPr>
          <p:cNvPr id="763" name="Google Shape;763;p49"/>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64" name="Google Shape;764;p49"/>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5" name="Google Shape;765;p4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6" name="Google Shape;766;p49"/>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67" name="Google Shape;767;p49"/>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8" name="Google Shape;768;p4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9" name="Google Shape;769;p49"/>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0" name="Google Shape;770;p4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1" name="Google Shape;771;p49"/>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2" name="Google Shape;772;p4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3" name="Google Shape;773;p4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74" name="Google Shape;774;p49"/>
          <p:cNvSpPr txBox="1"/>
          <p:nvPr/>
        </p:nvSpPr>
        <p:spPr>
          <a:xfrm>
            <a:off x="4804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Tokyo’s National Stadium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775" name="Google Shape;775;p49"/>
          <p:cNvSpPr txBox="1"/>
          <p:nvPr/>
        </p:nvSpPr>
        <p:spPr>
          <a:xfrm>
            <a:off x="3840475" y="3131825"/>
            <a:ext cx="43890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pic>
        <p:nvPicPr>
          <p:cNvPr id="776" name="Google Shape;776;p49"/>
          <p:cNvPicPr preferRelativeResize="0"/>
          <p:nvPr/>
        </p:nvPicPr>
        <p:blipFill rotWithShape="1">
          <a:blip r:embed="rId3">
            <a:alphaModFix/>
          </a:blip>
          <a:srcRect b="7969" l="0" r="0" t="0"/>
          <a:stretch/>
        </p:blipFill>
        <p:spPr>
          <a:xfrm>
            <a:off x="327650" y="1332875"/>
            <a:ext cx="4112074" cy="3086700"/>
          </a:xfrm>
          <a:prstGeom prst="rect">
            <a:avLst/>
          </a:prstGeom>
          <a:noFill/>
          <a:ln>
            <a:noFill/>
          </a:ln>
        </p:spPr>
      </p:pic>
      <p:sp>
        <p:nvSpPr>
          <p:cNvPr id="777" name="Google Shape;777;p49"/>
          <p:cNvSpPr txBox="1"/>
          <p:nvPr/>
        </p:nvSpPr>
        <p:spPr>
          <a:xfrm>
            <a:off x="251925" y="4419575"/>
            <a:ext cx="4389000" cy="512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The Meiji Shrine complex</a:t>
            </a:r>
            <a:r>
              <a:rPr b="1" lang="en" sz="1100">
                <a:highlight>
                  <a:srgbClr val="FFFFFF"/>
                </a:highlight>
                <a:latin typeface="Courier New"/>
                <a:ea typeface="Courier New"/>
                <a:cs typeface="Courier New"/>
                <a:sym typeface="Courier New"/>
              </a:rPr>
              <a:t> </a:t>
            </a:r>
            <a:endParaRPr b="1" sz="1100">
              <a:latin typeface="Courier New"/>
              <a:ea typeface="Courier New"/>
              <a:cs typeface="Courier New"/>
              <a:sym typeface="Courier New"/>
            </a:endParaRPr>
          </a:p>
        </p:txBody>
      </p:sp>
      <p:sp>
        <p:nvSpPr>
          <p:cNvPr id="778" name="Google Shape;778;p49"/>
          <p:cNvSpPr txBox="1"/>
          <p:nvPr/>
        </p:nvSpPr>
        <p:spPr>
          <a:xfrm>
            <a:off x="4975850" y="2726075"/>
            <a:ext cx="37779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779" name="Google Shape;779;p49"/>
          <p:cNvPicPr preferRelativeResize="0"/>
          <p:nvPr/>
        </p:nvPicPr>
        <p:blipFill rotWithShape="1">
          <a:blip r:embed="rId4">
            <a:alphaModFix/>
          </a:blip>
          <a:srcRect b="0" l="1661" r="0" t="3772"/>
          <a:stretch/>
        </p:blipFill>
        <p:spPr>
          <a:xfrm>
            <a:off x="4609513" y="1332875"/>
            <a:ext cx="4112076" cy="3086700"/>
          </a:xfrm>
          <a:prstGeom prst="rect">
            <a:avLst/>
          </a:prstGeom>
          <a:noFill/>
          <a:ln>
            <a:noFill/>
          </a:ln>
        </p:spPr>
      </p:pic>
      <p:sp>
        <p:nvSpPr>
          <p:cNvPr id="780" name="Google Shape;780;p49"/>
          <p:cNvSpPr txBox="1"/>
          <p:nvPr/>
        </p:nvSpPr>
        <p:spPr>
          <a:xfrm>
            <a:off x="4533325" y="4419575"/>
            <a:ext cx="3000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Shinjuku Gyoen Park</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784" name="Shape 784"/>
        <p:cNvGrpSpPr/>
        <p:nvPr/>
      </p:nvGrpSpPr>
      <p:grpSpPr>
        <a:xfrm>
          <a:off x="0" y="0"/>
          <a:ext cx="0" cy="0"/>
          <a:chOff x="0" y="0"/>
          <a:chExt cx="0" cy="0"/>
        </a:xfrm>
      </p:grpSpPr>
      <p:sp>
        <p:nvSpPr>
          <p:cNvPr id="785" name="Google Shape;785;p50"/>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786" name="Google Shape;786;p50"/>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7" name="Google Shape;787;p5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8" name="Google Shape;788;p50"/>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789" name="Google Shape;789;p50"/>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0" name="Google Shape;790;p5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1" name="Google Shape;791;p50"/>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2" name="Google Shape;792;p5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3" name="Google Shape;793;p50"/>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4" name="Google Shape;794;p5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5" name="Google Shape;795;p5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6" name="Google Shape;796;p50"/>
          <p:cNvSpPr txBox="1"/>
          <p:nvPr/>
        </p:nvSpPr>
        <p:spPr>
          <a:xfrm>
            <a:off x="4804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Tokyo’s National Stadium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797" name="Google Shape;797;p50"/>
          <p:cNvSpPr txBox="1"/>
          <p:nvPr/>
        </p:nvSpPr>
        <p:spPr>
          <a:xfrm>
            <a:off x="4521150" y="2071125"/>
            <a:ext cx="45417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Material Intervention:</a:t>
            </a:r>
            <a:r>
              <a:rPr lang="en" sz="1000">
                <a:solidFill>
                  <a:schemeClr val="dk1"/>
                </a:solidFill>
                <a:highlight>
                  <a:srgbClr val="FFFFFF"/>
                </a:highlight>
              </a:rPr>
              <a:t> </a:t>
            </a:r>
            <a:endParaRPr sz="1100">
              <a:latin typeface="Courier New"/>
              <a:ea typeface="Courier New"/>
              <a:cs typeface="Courier New"/>
              <a:sym typeface="Courier New"/>
            </a:endParaRPr>
          </a:p>
          <a:p>
            <a:pPr indent="0" lvl="0" marL="0" rtl="0" algn="l">
              <a:spcBef>
                <a:spcPts val="0"/>
              </a:spcBef>
              <a:spcAft>
                <a:spcPts val="0"/>
              </a:spcAft>
              <a:buClr>
                <a:srgbClr val="000000"/>
              </a:buClr>
              <a:buSzPts val="1100"/>
              <a:buFont typeface="Arial"/>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-Wood as the main material</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r>
              <a:rPr lang="en" sz="1000">
                <a:latin typeface="Courier New"/>
                <a:ea typeface="Courier New"/>
                <a:cs typeface="Courier New"/>
                <a:sym typeface="Courier New"/>
              </a:rPr>
              <a:t>L</a:t>
            </a:r>
            <a:r>
              <a:rPr lang="en" sz="1100">
                <a:latin typeface="Courier New"/>
                <a:ea typeface="Courier New"/>
                <a:cs typeface="Courier New"/>
                <a:sym typeface="Courier New"/>
              </a:rPr>
              <a:t>arch, hinoki cypress and cedar (Sugi)</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-Steel</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798" name="Google Shape;798;p50"/>
          <p:cNvPicPr preferRelativeResize="0"/>
          <p:nvPr/>
        </p:nvPicPr>
        <p:blipFill>
          <a:blip r:embed="rId3">
            <a:alphaModFix/>
          </a:blip>
          <a:stretch>
            <a:fillRect/>
          </a:stretch>
        </p:blipFill>
        <p:spPr>
          <a:xfrm>
            <a:off x="294325" y="1324700"/>
            <a:ext cx="3538175" cy="308670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02" name="Shape 802"/>
        <p:cNvGrpSpPr/>
        <p:nvPr/>
      </p:nvGrpSpPr>
      <p:grpSpPr>
        <a:xfrm>
          <a:off x="0" y="0"/>
          <a:ext cx="0" cy="0"/>
          <a:chOff x="0" y="0"/>
          <a:chExt cx="0" cy="0"/>
        </a:xfrm>
      </p:grpSpPr>
      <p:sp>
        <p:nvSpPr>
          <p:cNvPr id="803" name="Google Shape;803;p51"/>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804" name="Google Shape;804;p51"/>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5" name="Google Shape;805;p5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6" name="Google Shape;806;p51"/>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07" name="Google Shape;807;p51"/>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8" name="Google Shape;808;p5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9" name="Google Shape;809;p51"/>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0" name="Google Shape;810;p5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1" name="Google Shape;811;p51"/>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2" name="Google Shape;812;p51"/>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3" name="Google Shape;813;p5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4" name="Google Shape;814;p51"/>
          <p:cNvSpPr txBox="1"/>
          <p:nvPr/>
        </p:nvSpPr>
        <p:spPr>
          <a:xfrm>
            <a:off x="4804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Tokyo’s National Stadium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815" name="Google Shape;815;p51"/>
          <p:cNvSpPr txBox="1"/>
          <p:nvPr/>
        </p:nvSpPr>
        <p:spPr>
          <a:xfrm>
            <a:off x="4648200" y="2065225"/>
            <a:ext cx="37110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Importance of </a:t>
            </a:r>
            <a:r>
              <a:rPr b="1" lang="en" sz="1100">
                <a:solidFill>
                  <a:schemeClr val="dk1"/>
                </a:solidFill>
                <a:latin typeface="Courier New"/>
                <a:ea typeface="Courier New"/>
                <a:cs typeface="Courier New"/>
                <a:sym typeface="Courier New"/>
              </a:rPr>
              <a:t>Cedar (Sugi)</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-Influential force</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-Cultural significance</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-Soft, sensuous, vivid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-Sourced cedar from all 47 </a:t>
            </a:r>
            <a:r>
              <a:rPr lang="en" sz="1100">
                <a:solidFill>
                  <a:schemeClr val="dk1"/>
                </a:solidFill>
                <a:latin typeface="Courier New"/>
                <a:ea typeface="Courier New"/>
                <a:cs typeface="Courier New"/>
                <a:sym typeface="Courier New"/>
              </a:rPr>
              <a:t>prefectures</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p:txBody>
      </p:sp>
      <p:pic>
        <p:nvPicPr>
          <p:cNvPr id="816" name="Google Shape;816;p51"/>
          <p:cNvPicPr preferRelativeResize="0"/>
          <p:nvPr/>
        </p:nvPicPr>
        <p:blipFill>
          <a:blip r:embed="rId3">
            <a:alphaModFix/>
          </a:blip>
          <a:stretch>
            <a:fillRect/>
          </a:stretch>
        </p:blipFill>
        <p:spPr>
          <a:xfrm>
            <a:off x="342172" y="1332875"/>
            <a:ext cx="3490326" cy="308670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8" name="Shape 118"/>
        <p:cNvGrpSpPr/>
        <p:nvPr/>
      </p:nvGrpSpPr>
      <p:grpSpPr>
        <a:xfrm>
          <a:off x="0" y="0"/>
          <a:ext cx="0" cy="0"/>
          <a:chOff x="0" y="0"/>
          <a:chExt cx="0" cy="0"/>
        </a:xfrm>
      </p:grpSpPr>
      <p:sp>
        <p:nvSpPr>
          <p:cNvPr id="119" name="Google Shape;119;p16"/>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120" name="Google Shape;120;p16"/>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6"/>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16"/>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16"/>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6"/>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6" name="Google Shape;126;p16"/>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6"/>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128" name="Google Shape;128;p16"/>
          <p:cNvSpPr txBox="1"/>
          <p:nvPr/>
        </p:nvSpPr>
        <p:spPr>
          <a:xfrm>
            <a:off x="550500" y="370300"/>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ourier New"/>
                <a:ea typeface="Courier New"/>
                <a:cs typeface="Courier New"/>
                <a:sym typeface="Courier New"/>
              </a:rPr>
              <a:t>Early life and Education</a:t>
            </a:r>
            <a:r>
              <a:rPr lang="en">
                <a:latin typeface="Courier New"/>
                <a:ea typeface="Courier New"/>
                <a:cs typeface="Courier New"/>
                <a:sym typeface="Courier New"/>
              </a:rPr>
              <a:t> </a:t>
            </a:r>
            <a:endParaRPr>
              <a:latin typeface="Courier New"/>
              <a:ea typeface="Courier New"/>
              <a:cs typeface="Courier New"/>
              <a:sym typeface="Courier New"/>
            </a:endParaRPr>
          </a:p>
        </p:txBody>
      </p:sp>
      <p:sp>
        <p:nvSpPr>
          <p:cNvPr id="129" name="Google Shape;129;p16"/>
          <p:cNvSpPr/>
          <p:nvPr/>
        </p:nvSpPr>
        <p:spPr>
          <a:xfrm rot="10800000">
            <a:off x="200" y="1483625"/>
            <a:ext cx="8908200" cy="30735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16"/>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1" name="Google Shape;131;p16"/>
          <p:cNvPicPr preferRelativeResize="0"/>
          <p:nvPr/>
        </p:nvPicPr>
        <p:blipFill>
          <a:blip r:embed="rId3">
            <a:alphaModFix/>
          </a:blip>
          <a:stretch>
            <a:fillRect/>
          </a:stretch>
        </p:blipFill>
        <p:spPr>
          <a:xfrm>
            <a:off x="297175" y="1454075"/>
            <a:ext cx="4290200" cy="3073500"/>
          </a:xfrm>
          <a:prstGeom prst="rect">
            <a:avLst/>
          </a:prstGeom>
          <a:noFill/>
          <a:ln>
            <a:noFill/>
          </a:ln>
        </p:spPr>
      </p:pic>
      <p:pic>
        <p:nvPicPr>
          <p:cNvPr id="132" name="Google Shape;132;p16"/>
          <p:cNvPicPr preferRelativeResize="0"/>
          <p:nvPr/>
        </p:nvPicPr>
        <p:blipFill>
          <a:blip r:embed="rId4">
            <a:alphaModFix/>
          </a:blip>
          <a:stretch>
            <a:fillRect/>
          </a:stretch>
        </p:blipFill>
        <p:spPr>
          <a:xfrm>
            <a:off x="4678675" y="1483625"/>
            <a:ext cx="4305925" cy="3043950"/>
          </a:xfrm>
          <a:prstGeom prst="rect">
            <a:avLst/>
          </a:prstGeom>
          <a:noFill/>
          <a:ln>
            <a:noFill/>
          </a:ln>
        </p:spPr>
      </p:pic>
      <p:sp>
        <p:nvSpPr>
          <p:cNvPr id="133" name="Google Shape;133;p16"/>
          <p:cNvSpPr txBox="1"/>
          <p:nvPr/>
        </p:nvSpPr>
        <p:spPr>
          <a:xfrm>
            <a:off x="1895075" y="4557125"/>
            <a:ext cx="4610400" cy="3000000"/>
          </a:xfrm>
          <a:prstGeom prst="rect">
            <a:avLst/>
          </a:prstGeom>
          <a:noFill/>
          <a:ln>
            <a:noFill/>
          </a:ln>
        </p:spPr>
        <p:txBody>
          <a:bodyPr anchorCtr="0" anchor="t" bIns="91425" lIns="91425" spcFirstLastPara="1" rIns="91425" wrap="square" tIns="91425">
            <a:noAutofit/>
          </a:bodyPr>
          <a:lstStyle/>
          <a:p>
            <a:pPr indent="457200" lvl="0" marL="0" rtl="0" algn="l">
              <a:lnSpc>
                <a:spcPct val="150000"/>
              </a:lnSpc>
              <a:spcBef>
                <a:spcPts val="0"/>
              </a:spcBef>
              <a:spcAft>
                <a:spcPts val="0"/>
              </a:spcAft>
              <a:buNone/>
            </a:pPr>
            <a:r>
              <a:rPr lang="en" sz="1000">
                <a:solidFill>
                  <a:schemeClr val="dk1"/>
                </a:solidFill>
                <a:highlight>
                  <a:srgbClr val="FFFFFF"/>
                </a:highlight>
                <a:latin typeface="Courier New"/>
                <a:ea typeface="Courier New"/>
                <a:cs typeface="Courier New"/>
                <a:sym typeface="Courier New"/>
              </a:rPr>
              <a:t>“Aggressively modern and enormous form out of space” </a:t>
            </a:r>
            <a:endParaRPr sz="1000">
              <a:latin typeface="Courier New"/>
              <a:ea typeface="Courier New"/>
              <a:cs typeface="Courier New"/>
              <a:sym typeface="Courier New"/>
            </a:endParaRPr>
          </a:p>
        </p:txBody>
      </p:sp>
      <p:sp>
        <p:nvSpPr>
          <p:cNvPr id="134" name="Google Shape;134;p16"/>
          <p:cNvSpPr txBox="1"/>
          <p:nvPr/>
        </p:nvSpPr>
        <p:spPr>
          <a:xfrm>
            <a:off x="5029200" y="1066800"/>
            <a:ext cx="43866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rgbClr val="333333"/>
                </a:solidFill>
                <a:latin typeface="Courier New"/>
                <a:ea typeface="Courier New"/>
                <a:cs typeface="Courier New"/>
                <a:sym typeface="Courier New"/>
              </a:rPr>
              <a:t>Kenzo Tange’s Yoyogi National Gymnasium</a:t>
            </a:r>
            <a:endParaRPr b="1" sz="1100">
              <a:solidFill>
                <a:schemeClr val="dk1"/>
              </a:solidFill>
              <a:latin typeface="Courier New"/>
              <a:ea typeface="Courier New"/>
              <a:cs typeface="Courier New"/>
              <a:sym typeface="Courier New"/>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20" name="Shape 820"/>
        <p:cNvGrpSpPr/>
        <p:nvPr/>
      </p:nvGrpSpPr>
      <p:grpSpPr>
        <a:xfrm>
          <a:off x="0" y="0"/>
          <a:ext cx="0" cy="0"/>
          <a:chOff x="0" y="0"/>
          <a:chExt cx="0" cy="0"/>
        </a:xfrm>
      </p:grpSpPr>
      <p:sp>
        <p:nvSpPr>
          <p:cNvPr id="821" name="Google Shape;821;p52"/>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822" name="Google Shape;822;p52"/>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3" name="Google Shape;823;p52"/>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4" name="Google Shape;824;p52"/>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25" name="Google Shape;825;p52"/>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6" name="Google Shape;826;p52"/>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7" name="Google Shape;827;p52"/>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8" name="Google Shape;828;p52"/>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29" name="Google Shape;829;p52"/>
          <p:cNvSpPr/>
          <p:nvPr/>
        </p:nvSpPr>
        <p:spPr>
          <a:xfrm rot="10800000">
            <a:off x="84025" y="1332875"/>
            <a:ext cx="8908200" cy="30867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0" name="Google Shape;830;p52"/>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1" name="Google Shape;831;p52"/>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32" name="Google Shape;832;p52"/>
          <p:cNvSpPr txBox="1"/>
          <p:nvPr/>
        </p:nvSpPr>
        <p:spPr>
          <a:xfrm>
            <a:off x="5047950" y="2360300"/>
            <a:ext cx="36948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Influential agent of the future:</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-Cultured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-Humanized spaces</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Clr>
                <a:srgbClr val="000000"/>
              </a:buClr>
              <a:buSzPts val="1100"/>
              <a:buFont typeface="Arial"/>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833" name="Google Shape;833;p52"/>
          <p:cNvPicPr preferRelativeResize="0"/>
          <p:nvPr/>
        </p:nvPicPr>
        <p:blipFill>
          <a:blip r:embed="rId3">
            <a:alphaModFix/>
          </a:blip>
          <a:stretch>
            <a:fillRect/>
          </a:stretch>
        </p:blipFill>
        <p:spPr>
          <a:xfrm>
            <a:off x="375275" y="1309800"/>
            <a:ext cx="3457224" cy="3086699"/>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37" name="Shape 837"/>
        <p:cNvGrpSpPr/>
        <p:nvPr/>
      </p:nvGrpSpPr>
      <p:grpSpPr>
        <a:xfrm>
          <a:off x="0" y="0"/>
          <a:ext cx="0" cy="0"/>
          <a:chOff x="0" y="0"/>
          <a:chExt cx="0" cy="0"/>
        </a:xfrm>
      </p:grpSpPr>
      <p:sp>
        <p:nvSpPr>
          <p:cNvPr id="838" name="Google Shape;838;p53"/>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839" name="Google Shape;839;p53"/>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0" name="Google Shape;840;p5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1" name="Google Shape;841;p53"/>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42" name="Google Shape;842;p53"/>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3" name="Google Shape;843;p5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4" name="Google Shape;844;p53"/>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45" name="Google Shape;845;p53"/>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46" name="Google Shape;846;p53"/>
          <p:cNvPicPr preferRelativeResize="0"/>
          <p:nvPr/>
        </p:nvPicPr>
        <p:blipFill rotWithShape="1">
          <a:blip r:embed="rId3">
            <a:alphaModFix/>
          </a:blip>
          <a:srcRect b="8298" l="0" r="0" t="0"/>
          <a:stretch/>
        </p:blipFill>
        <p:spPr>
          <a:xfrm>
            <a:off x="2039450" y="257688"/>
            <a:ext cx="4762500" cy="4716725"/>
          </a:xfrm>
          <a:prstGeom prst="rect">
            <a:avLst/>
          </a:prstGeom>
          <a:noFill/>
          <a:ln>
            <a:noFill/>
          </a:ln>
        </p:spPr>
      </p:pic>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50" name="Shape 850"/>
        <p:cNvGrpSpPr/>
        <p:nvPr/>
      </p:nvGrpSpPr>
      <p:grpSpPr>
        <a:xfrm>
          <a:off x="0" y="0"/>
          <a:ext cx="0" cy="0"/>
          <a:chOff x="0" y="0"/>
          <a:chExt cx="0" cy="0"/>
        </a:xfrm>
      </p:grpSpPr>
      <p:sp>
        <p:nvSpPr>
          <p:cNvPr id="851" name="Google Shape;851;p54"/>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852" name="Google Shape;852;p54"/>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3" name="Google Shape;853;p5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4" name="Google Shape;854;p54"/>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55" name="Google Shape;855;p54"/>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6" name="Google Shape;856;p54"/>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7" name="Google Shape;857;p54"/>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8" name="Google Shape;858;p5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9" name="Google Shape;859;p54"/>
          <p:cNvSpPr/>
          <p:nvPr/>
        </p:nvSpPr>
        <p:spPr>
          <a:xfrm rot="10800000">
            <a:off x="-144875" y="1147475"/>
            <a:ext cx="8984700" cy="33483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0" name="Google Shape;860;p54"/>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1" name="Google Shape;861;p54"/>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62" name="Google Shape;862;p54"/>
          <p:cNvSpPr txBox="1"/>
          <p:nvPr/>
        </p:nvSpPr>
        <p:spPr>
          <a:xfrm>
            <a:off x="13186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References</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863" name="Google Shape;863;p54"/>
          <p:cNvSpPr txBox="1"/>
          <p:nvPr/>
        </p:nvSpPr>
        <p:spPr>
          <a:xfrm>
            <a:off x="537750" y="1265600"/>
            <a:ext cx="7458900" cy="3077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latin typeface="Courier New"/>
                <a:ea typeface="Courier New"/>
                <a:cs typeface="Courier New"/>
                <a:sym typeface="Courier New"/>
              </a:rPr>
              <a:t>Aguilar, C. (2014, March 11). SunnyHills at Minami-Aoyama/Kengo Kuma &amp; Associates. </a:t>
            </a:r>
            <a:endParaRPr sz="1100">
              <a:latin typeface="Courier New"/>
              <a:ea typeface="Courier New"/>
              <a:cs typeface="Courier New"/>
              <a:sym typeface="Courier New"/>
            </a:endParaRPr>
          </a:p>
          <a:p>
            <a:pPr indent="0" lvl="0" marL="457200" rtl="0" algn="l">
              <a:spcBef>
                <a:spcPts val="0"/>
              </a:spcBef>
              <a:spcAft>
                <a:spcPts val="0"/>
              </a:spcAft>
              <a:buNone/>
            </a:pPr>
            <a:r>
              <a:rPr lang="en" sz="1100">
                <a:solidFill>
                  <a:schemeClr val="dk1"/>
                </a:solidFill>
                <a:latin typeface="Courier New"/>
                <a:ea typeface="Courier New"/>
                <a:cs typeface="Courier New"/>
                <a:sym typeface="Courier New"/>
              </a:rPr>
              <a:t>Retrieved from </a:t>
            </a:r>
            <a:r>
              <a:rPr lang="en" sz="1100" u="sng">
                <a:solidFill>
                  <a:schemeClr val="hlink"/>
                </a:solidFill>
                <a:latin typeface="Courier New"/>
                <a:ea typeface="Courier New"/>
                <a:cs typeface="Courier New"/>
                <a:sym typeface="Courier New"/>
                <a:hlinkClick r:id="rId3"/>
              </a:rPr>
              <a:t>https://www.archdaily.com/484981/sunnyhills-at-minami-aoyama-kengo-kuma-and-associates</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Braithwaite, A. (2017, November 10). Inside the wooden world of architect Kengo Kuma.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Retrieved from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chemeClr val="dk1"/>
                </a:solidFill>
                <a:latin typeface="Courier New"/>
                <a:ea typeface="Courier New"/>
                <a:cs typeface="Courier New"/>
                <a:sym typeface="Courier New"/>
              </a:rPr>
              <a:t>     </a:t>
            </a:r>
            <a:r>
              <a:rPr lang="en" sz="1100" u="sng">
                <a:solidFill>
                  <a:schemeClr val="hlink"/>
                </a:solidFill>
                <a:latin typeface="Courier New"/>
                <a:ea typeface="Courier New"/>
                <a:cs typeface="Courier New"/>
                <a:sym typeface="Courier New"/>
                <a:hlinkClick r:id="rId4"/>
              </a:rPr>
              <a:t> https://www.azuremagazine.com/article/kengo-kuma-architect-wooden-world/</a:t>
            </a:r>
            <a:endParaRPr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chemeClr val="dk1"/>
                </a:solidFill>
                <a:latin typeface="Courier New"/>
                <a:ea typeface="Courier New"/>
                <a:cs typeface="Courier New"/>
                <a:sym typeface="Courier New"/>
              </a:rPr>
              <a:t>Contents, W. (2017, February 22). Kengo Kuma converts old Chinese building into an </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rPr lang="en" sz="1100">
                <a:solidFill>
                  <a:schemeClr val="dk1"/>
                </a:solidFill>
                <a:latin typeface="Courier New"/>
                <a:ea typeface="Courier New"/>
                <a:cs typeface="Courier New"/>
                <a:sym typeface="Courier New"/>
              </a:rPr>
              <a:t>office and cafe's place. Retrieved from  </a:t>
            </a:r>
            <a:r>
              <a:rPr lang="en" sz="1100" u="sng">
                <a:solidFill>
                  <a:schemeClr val="hlink"/>
                </a:solidFill>
                <a:latin typeface="Courier New"/>
                <a:ea typeface="Courier New"/>
                <a:cs typeface="Courier New"/>
                <a:sym typeface="Courier New"/>
                <a:hlinkClick r:id="rId5"/>
              </a:rPr>
              <a:t>https://worldarchitecture.org/architecture-news/cvzgc/kengo-kuma-converts-old-chinese-building-into-an-office-and-cafe-s-place.html</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u="sng">
                <a:solidFill>
                  <a:schemeClr val="hlink"/>
                </a:solidFill>
                <a:latin typeface="Courier New"/>
                <a:ea typeface="Courier New"/>
                <a:cs typeface="Courier New"/>
                <a:sym typeface="Courier New"/>
                <a:hlinkClick r:id="rId6"/>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Clr>
                <a:schemeClr val="dk1"/>
              </a:buClr>
              <a:buSzPts val="1100"/>
              <a:buFont typeface="Arial"/>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p:txBody>
      </p:sp>
      <p:sp>
        <p:nvSpPr>
          <p:cNvPr id="864" name="Google Shape;864;p54"/>
          <p:cNvSpPr txBox="1"/>
          <p:nvPr/>
        </p:nvSpPr>
        <p:spPr>
          <a:xfrm>
            <a:off x="518150" y="2758425"/>
            <a:ext cx="7880400" cy="3081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Clr>
                <a:schemeClr val="dk1"/>
              </a:buClr>
              <a:buSzPts val="1100"/>
              <a:buFont typeface="Arial"/>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Howarth, D. (2016, July 12). Kengo Kuma urges architects to be ‘humble’. Retrieved from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Houdart, S. (2011). How (far) does culture go? Kengo Kuma and his architecture.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rPr i="1" lang="en" sz="1100">
                <a:solidFill>
                  <a:srgbClr val="333333"/>
                </a:solidFill>
                <a:latin typeface="Courier New"/>
                <a:ea typeface="Courier New"/>
                <a:cs typeface="Courier New"/>
                <a:sym typeface="Courier New"/>
              </a:rPr>
              <a:t>Perspecta,</a:t>
            </a:r>
            <a:r>
              <a:rPr lang="en" sz="1100">
                <a:solidFill>
                  <a:srgbClr val="333333"/>
                </a:solidFill>
                <a:latin typeface="Courier New"/>
                <a:ea typeface="Courier New"/>
                <a:cs typeface="Courier New"/>
                <a:sym typeface="Courier New"/>
              </a:rPr>
              <a:t> </a:t>
            </a:r>
            <a:r>
              <a:rPr i="1" lang="en" sz="1100">
                <a:solidFill>
                  <a:srgbClr val="333333"/>
                </a:solidFill>
                <a:latin typeface="Courier New"/>
                <a:ea typeface="Courier New"/>
                <a:cs typeface="Courier New"/>
                <a:sym typeface="Courier New"/>
              </a:rPr>
              <a:t>44</a:t>
            </a:r>
            <a:r>
              <a:rPr lang="en" sz="1100">
                <a:solidFill>
                  <a:srgbClr val="333333"/>
                </a:solidFill>
                <a:latin typeface="Courier New"/>
                <a:ea typeface="Courier New"/>
                <a:cs typeface="Courier New"/>
                <a:sym typeface="Courier New"/>
              </a:rPr>
              <a:t>, 22-196. Retrieved from </a:t>
            </a:r>
            <a:r>
              <a:rPr lang="en" sz="1100" u="sng">
                <a:solidFill>
                  <a:schemeClr val="hlink"/>
                </a:solidFill>
                <a:latin typeface="Courier New"/>
                <a:ea typeface="Courier New"/>
                <a:cs typeface="Courier New"/>
                <a:sym typeface="Courier New"/>
                <a:hlinkClick r:id="rId7"/>
              </a:rPr>
              <a:t>http://www.jstor.org/stable/41662943</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865" name="Google Shape;865;p54"/>
          <p:cNvSpPr txBox="1"/>
          <p:nvPr/>
        </p:nvSpPr>
        <p:spPr>
          <a:xfrm>
            <a:off x="537750" y="3772350"/>
            <a:ext cx="7705500" cy="1347600"/>
          </a:xfrm>
          <a:prstGeom prst="rect">
            <a:avLst/>
          </a:prstGeom>
          <a:noFill/>
          <a:ln>
            <a:noFill/>
          </a:ln>
        </p:spPr>
        <p:txBody>
          <a:bodyPr anchorCtr="0" anchor="t" bIns="91425" lIns="91425" spcFirstLastPara="1" rIns="91425" wrap="square" tIns="91425">
            <a:noAutofit/>
          </a:bodyPr>
          <a:lstStyle/>
          <a:p>
            <a:pPr indent="0" lvl="0" marL="457200" rtl="0" algn="l">
              <a:spcBef>
                <a:spcPts val="0"/>
              </a:spcBef>
              <a:spcAft>
                <a:spcPts val="0"/>
              </a:spcAft>
              <a:buNone/>
            </a:pPr>
            <a:r>
              <a:rPr lang="en" sz="1100" u="sng">
                <a:solidFill>
                  <a:schemeClr val="hlink"/>
                </a:solidFill>
                <a:latin typeface="Courier New"/>
                <a:ea typeface="Courier New"/>
                <a:cs typeface="Courier New"/>
                <a:sym typeface="Courier New"/>
                <a:hlinkClick r:id="rId8"/>
              </a:rPr>
              <a:t>https://www.dezeen.com/2014/03/11/kengo-kuma-interview-architecture-after-2011-japan-tsunami</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 </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869" name="Shape 869"/>
        <p:cNvGrpSpPr/>
        <p:nvPr/>
      </p:nvGrpSpPr>
      <p:grpSpPr>
        <a:xfrm>
          <a:off x="0" y="0"/>
          <a:ext cx="0" cy="0"/>
          <a:chOff x="0" y="0"/>
          <a:chExt cx="0" cy="0"/>
        </a:xfrm>
      </p:grpSpPr>
      <p:sp>
        <p:nvSpPr>
          <p:cNvPr id="870" name="Google Shape;870;p55"/>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871" name="Google Shape;871;p55"/>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2" name="Google Shape;872;p5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3" name="Google Shape;873;p55"/>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874" name="Google Shape;874;p55"/>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5" name="Google Shape;875;p55"/>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6" name="Google Shape;876;p55"/>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7" name="Google Shape;877;p5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8" name="Google Shape;878;p55"/>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9" name="Google Shape;879;p55"/>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0" name="Google Shape;880;p55"/>
          <p:cNvSpPr txBox="1"/>
          <p:nvPr/>
        </p:nvSpPr>
        <p:spPr>
          <a:xfrm>
            <a:off x="1318650" y="343225"/>
            <a:ext cx="4395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References</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881" name="Google Shape;881;p55"/>
          <p:cNvSpPr txBox="1"/>
          <p:nvPr/>
        </p:nvSpPr>
        <p:spPr>
          <a:xfrm>
            <a:off x="473400" y="1099613"/>
            <a:ext cx="8197200" cy="3870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rgbClr val="333333"/>
                </a:solidFill>
                <a:latin typeface="Courier New"/>
                <a:ea typeface="Courier New"/>
                <a:cs typeface="Courier New"/>
                <a:sym typeface="Courier New"/>
              </a:rPr>
              <a:t>Saarinen, I. (2017, January 16). Interview: Kengo Kuma. Retrieved from</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rgbClr val="333333"/>
                </a:solidFill>
                <a:latin typeface="Courier New"/>
                <a:ea typeface="Courier New"/>
                <a:cs typeface="Courier New"/>
                <a:sym typeface="Courier New"/>
              </a:rPr>
              <a:t>     	https://www.timeout.com/tokyo/things-to-do/interview-kengo-kuma</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Tagsold, C. (2010). Modernity, space and national representation at the Tokyo Olympics </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rPr lang="en" sz="1100">
                <a:solidFill>
                  <a:schemeClr val="dk1"/>
                </a:solidFill>
                <a:latin typeface="Courier New"/>
                <a:ea typeface="Courier New"/>
                <a:cs typeface="Courier New"/>
                <a:sym typeface="Courier New"/>
              </a:rPr>
              <a:t>1964. </a:t>
            </a:r>
            <a:r>
              <a:rPr i="1" lang="en" sz="1100">
                <a:solidFill>
                  <a:schemeClr val="dk1"/>
                </a:solidFill>
                <a:latin typeface="Courier New"/>
                <a:ea typeface="Courier New"/>
                <a:cs typeface="Courier New"/>
                <a:sym typeface="Courier New"/>
              </a:rPr>
              <a:t>Urban History,</a:t>
            </a:r>
            <a:r>
              <a:rPr lang="en" sz="1100">
                <a:solidFill>
                  <a:schemeClr val="dk1"/>
                </a:solidFill>
                <a:latin typeface="Courier New"/>
                <a:ea typeface="Courier New"/>
                <a:cs typeface="Courier New"/>
                <a:sym typeface="Courier New"/>
              </a:rPr>
              <a:t> </a:t>
            </a:r>
            <a:r>
              <a:rPr i="1" lang="en" sz="1100">
                <a:solidFill>
                  <a:schemeClr val="dk1"/>
                </a:solidFill>
                <a:latin typeface="Courier New"/>
                <a:ea typeface="Courier New"/>
                <a:cs typeface="Courier New"/>
                <a:sym typeface="Courier New"/>
              </a:rPr>
              <a:t>37</a:t>
            </a:r>
            <a:r>
              <a:rPr lang="en" sz="1100">
                <a:solidFill>
                  <a:schemeClr val="dk1"/>
                </a:solidFill>
                <a:latin typeface="Courier New"/>
                <a:ea typeface="Courier New"/>
                <a:cs typeface="Courier New"/>
                <a:sym typeface="Courier New"/>
              </a:rPr>
              <a:t>(2), 289-300. Doi:10.1017/S096392810000362</a:t>
            </a:r>
            <a:endParaRPr sz="1100">
              <a:solidFill>
                <a:schemeClr val="dk1"/>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The London Festival of Architecture. (2017, June 8). The smell of home: Kengo Kuma and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Stuart Wood discuss memory and the senses at Roca London Gallery. Retrieved from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r>
              <a:rPr lang="en" sz="1100" u="sng">
                <a:solidFill>
                  <a:schemeClr val="hlink"/>
                </a:solidFill>
                <a:latin typeface="Courier New"/>
                <a:ea typeface="Courier New"/>
                <a:cs typeface="Courier New"/>
                <a:sym typeface="Courier New"/>
                <a:hlinkClick r:id="rId3"/>
              </a:rPr>
              <a:t> https://www.londonfestivalofarchitecture.org/the-smell-of-home-kengo-kuma-and-stuart-</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u="sng">
                <a:solidFill>
                  <a:schemeClr val="hlink"/>
                </a:solidFill>
                <a:latin typeface="Courier New"/>
                <a:ea typeface="Courier New"/>
                <a:cs typeface="Courier New"/>
                <a:sym typeface="Courier New"/>
                <a:hlinkClick r:id="rId4"/>
              </a:rPr>
              <a:t>     </a:t>
            </a:r>
            <a:r>
              <a:rPr lang="en" sz="1100" u="sng">
                <a:solidFill>
                  <a:schemeClr val="hlink"/>
                </a:solidFill>
                <a:latin typeface="Courier New"/>
                <a:ea typeface="Courier New"/>
                <a:cs typeface="Courier New"/>
                <a:sym typeface="Courier New"/>
                <a:hlinkClick r:id="rId5"/>
              </a:rPr>
              <a:t>wood-discuss-memory-and-the-senses-at-roca-london-gallery/</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rgbClr val="333333"/>
                </a:solidFill>
                <a:latin typeface="Courier New"/>
                <a:ea typeface="Courier New"/>
                <a:cs typeface="Courier New"/>
                <a:sym typeface="Courier New"/>
              </a:rPr>
              <a:t>Thorns, E. (2017, December 24). Kengo Kuma explains how his architectural style was formed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rPr lang="en" sz="1100">
                <a:solidFill>
                  <a:srgbClr val="333333"/>
                </a:solidFill>
                <a:latin typeface="Courier New"/>
                <a:ea typeface="Courier New"/>
                <a:cs typeface="Courier New"/>
                <a:sym typeface="Courier New"/>
              </a:rPr>
              <a:t>B</a:t>
            </a:r>
            <a:r>
              <a:rPr lang="en" sz="1100">
                <a:solidFill>
                  <a:srgbClr val="333333"/>
                </a:solidFill>
                <a:latin typeface="Courier New"/>
                <a:ea typeface="Courier New"/>
                <a:cs typeface="Courier New"/>
                <a:sym typeface="Courier New"/>
              </a:rPr>
              <a:t>y financial crisis. Retrieved from </a:t>
            </a:r>
            <a:r>
              <a:rPr lang="en" sz="1100" u="sng">
                <a:solidFill>
                  <a:schemeClr val="accent5"/>
                </a:solidFill>
                <a:latin typeface="Courier New"/>
                <a:ea typeface="Courier New"/>
                <a:cs typeface="Courier New"/>
                <a:sym typeface="Courier New"/>
                <a:hlinkClick r:id="rId6"/>
              </a:rPr>
              <a:t>http://www.archdaily.com/885980/kengo-Kuma-explains-how-his-architectural-style-was-</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rPr lang="en" sz="1100" u="sng">
                <a:solidFill>
                  <a:schemeClr val="accent5"/>
                </a:solidFill>
                <a:latin typeface="Courier New"/>
                <a:ea typeface="Courier New"/>
                <a:cs typeface="Courier New"/>
                <a:sym typeface="Courier New"/>
                <a:hlinkClick r:id="rId7"/>
              </a:rPr>
              <a:t>Formed-by-financial-crisis </a:t>
            </a:r>
            <a:r>
              <a:rPr lang="en" sz="1100">
                <a:solidFill>
                  <a:srgbClr val="333333"/>
                </a:solidFill>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333333"/>
                </a:solidFill>
                <a:latin typeface="Courier New"/>
                <a:ea typeface="Courier New"/>
                <a:cs typeface="Courier New"/>
                <a:sym typeface="Courier New"/>
              </a:rPr>
              <a:t>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lang="en" sz="1100">
                <a:solidFill>
                  <a:srgbClr val="333333"/>
                </a:solidFill>
                <a:latin typeface="Courier New"/>
                <a:ea typeface="Courier New"/>
                <a:cs typeface="Courier New"/>
                <a:sym typeface="Courier New"/>
              </a:rPr>
              <a:t>Valenzuela, K. (2015, January 29). Nest We Grow/Kengo Kuma &amp; Associates college of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Clr>
                <a:schemeClr val="dk1"/>
              </a:buClr>
              <a:buSzPts val="1100"/>
              <a:buFont typeface="Arial"/>
              <a:buNone/>
            </a:pPr>
            <a:r>
              <a:rPr lang="en" sz="1100">
                <a:solidFill>
                  <a:srgbClr val="333333"/>
                </a:solidFill>
                <a:latin typeface="Courier New"/>
                <a:ea typeface="Courier New"/>
                <a:cs typeface="Courier New"/>
                <a:sym typeface="Courier New"/>
              </a:rPr>
              <a:t>environmental design UC Berkeley. Retrieved from </a:t>
            </a:r>
            <a:r>
              <a:rPr lang="en" sz="1100" u="sng">
                <a:solidFill>
                  <a:schemeClr val="accent5"/>
                </a:solidFill>
                <a:latin typeface="Courier New"/>
                <a:ea typeface="Courier New"/>
                <a:cs typeface="Courier New"/>
                <a:sym typeface="Courier New"/>
                <a:hlinkClick r:id="rId8"/>
              </a:rPr>
              <a:t>https://www.archdaily.com/592660/nest-we-grow-college-of-environmental-design-uc-berkeley-kengo-kuma-and-associates?ad_medium=gallery</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457200" rtl="0" algn="l">
              <a:spcBef>
                <a:spcPts val="0"/>
              </a:spcBef>
              <a:spcAft>
                <a:spcPts val="0"/>
              </a:spcAft>
              <a:buNone/>
            </a:pPr>
            <a:r>
              <a:t/>
            </a:r>
            <a:endParaRPr sz="1100">
              <a:solidFill>
                <a:srgbClr val="333333"/>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8" name="Shape 138"/>
        <p:cNvGrpSpPr/>
        <p:nvPr/>
      </p:nvGrpSpPr>
      <p:grpSpPr>
        <a:xfrm>
          <a:off x="0" y="0"/>
          <a:ext cx="0" cy="0"/>
          <a:chOff x="0" y="0"/>
          <a:chExt cx="0" cy="0"/>
        </a:xfrm>
      </p:grpSpPr>
      <p:sp>
        <p:nvSpPr>
          <p:cNvPr id="139" name="Google Shape;139;p17"/>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140" name="Google Shape;140;p17"/>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1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17"/>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43" name="Google Shape;143;p17"/>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17"/>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7"/>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7"/>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148" name="Google Shape;148;p17"/>
          <p:cNvSpPr txBox="1"/>
          <p:nvPr/>
        </p:nvSpPr>
        <p:spPr>
          <a:xfrm>
            <a:off x="550500" y="370300"/>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ourier New"/>
                <a:ea typeface="Courier New"/>
                <a:cs typeface="Courier New"/>
                <a:sym typeface="Courier New"/>
              </a:rPr>
              <a:t>Early life and Education</a:t>
            </a:r>
            <a:r>
              <a:rPr lang="en">
                <a:latin typeface="Courier New"/>
                <a:ea typeface="Courier New"/>
                <a:cs typeface="Courier New"/>
                <a:sym typeface="Courier New"/>
              </a:rPr>
              <a:t> </a:t>
            </a:r>
            <a:endParaRPr>
              <a:latin typeface="Courier New"/>
              <a:ea typeface="Courier New"/>
              <a:cs typeface="Courier New"/>
              <a:sym typeface="Courier New"/>
            </a:endParaRPr>
          </a:p>
        </p:txBody>
      </p:sp>
      <p:sp>
        <p:nvSpPr>
          <p:cNvPr id="149" name="Google Shape;149;p17"/>
          <p:cNvSpPr/>
          <p:nvPr/>
        </p:nvSpPr>
        <p:spPr>
          <a:xfrm rot="10800000">
            <a:off x="200" y="1483625"/>
            <a:ext cx="8908200" cy="30735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7"/>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7"/>
          <p:cNvSpPr txBox="1"/>
          <p:nvPr/>
        </p:nvSpPr>
        <p:spPr>
          <a:xfrm>
            <a:off x="4432825" y="2396375"/>
            <a:ext cx="4369800" cy="509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     Education</a:t>
            </a:r>
            <a:endParaRPr b="1" sz="1100">
              <a:latin typeface="Courier New"/>
              <a:ea typeface="Courier New"/>
              <a:cs typeface="Courier New"/>
              <a:sym typeface="Courier New"/>
            </a:endParaRPr>
          </a:p>
          <a:p>
            <a:pPr indent="0" lvl="0" marL="0" rtl="0" algn="l">
              <a:spcBef>
                <a:spcPts val="0"/>
              </a:spcBef>
              <a:spcAft>
                <a:spcPts val="0"/>
              </a:spcAft>
              <a:buNone/>
            </a:pPr>
            <a:r>
              <a:t/>
            </a:r>
            <a:endParaRPr b="1" sz="1100">
              <a:latin typeface="Courier New"/>
              <a:ea typeface="Courier New"/>
              <a:cs typeface="Courier New"/>
              <a:sym typeface="Courier New"/>
            </a:endParaRPr>
          </a:p>
          <a:p>
            <a:pPr indent="457200" lvl="0" marL="0" rtl="0" algn="l">
              <a:lnSpc>
                <a:spcPct val="150000"/>
              </a:lnSpc>
              <a:spcBef>
                <a:spcPts val="0"/>
              </a:spcBef>
              <a:spcAft>
                <a:spcPts val="0"/>
              </a:spcAft>
              <a:buNone/>
            </a:pPr>
            <a:r>
              <a:rPr lang="en" sz="1100">
                <a:latin typeface="Courier New"/>
                <a:ea typeface="Courier New"/>
                <a:cs typeface="Courier New"/>
                <a:sym typeface="Courier New"/>
              </a:rPr>
              <a:t>University of Tokyo| </a:t>
            </a:r>
            <a:r>
              <a:rPr lang="en" sz="1100">
                <a:latin typeface="Courier New"/>
                <a:ea typeface="Courier New"/>
                <a:cs typeface="Courier New"/>
                <a:sym typeface="Courier New"/>
              </a:rPr>
              <a:t>Graduated</a:t>
            </a:r>
            <a:r>
              <a:rPr lang="en" sz="1100">
                <a:latin typeface="Courier New"/>
                <a:ea typeface="Courier New"/>
                <a:cs typeface="Courier New"/>
                <a:sym typeface="Courier New"/>
              </a:rPr>
              <a:t> 1979</a:t>
            </a:r>
            <a:endParaRPr sz="1100">
              <a:latin typeface="Courier New"/>
              <a:ea typeface="Courier New"/>
              <a:cs typeface="Courier New"/>
              <a:sym typeface="Courier New"/>
            </a:endParaRPr>
          </a:p>
          <a:p>
            <a:pPr indent="457200" lvl="0" marL="0" rtl="0" algn="l">
              <a:lnSpc>
                <a:spcPct val="150000"/>
              </a:lnSpc>
              <a:spcBef>
                <a:spcPts val="0"/>
              </a:spcBef>
              <a:spcAft>
                <a:spcPts val="0"/>
              </a:spcAft>
              <a:buNone/>
            </a:pPr>
            <a:r>
              <a:t/>
            </a:r>
            <a:endParaRPr sz="1100">
              <a:latin typeface="Courier New"/>
              <a:ea typeface="Courier New"/>
              <a:cs typeface="Courier New"/>
              <a:sym typeface="Courier New"/>
            </a:endParaRPr>
          </a:p>
          <a:p>
            <a:pPr indent="457200" lvl="0" marL="0" rtl="0" algn="l">
              <a:lnSpc>
                <a:spcPct val="150000"/>
              </a:lnSpc>
              <a:spcBef>
                <a:spcPts val="0"/>
              </a:spcBef>
              <a:spcAft>
                <a:spcPts val="0"/>
              </a:spcAft>
              <a:buClr>
                <a:schemeClr val="dk1"/>
              </a:buClr>
              <a:buSzPts val="1100"/>
              <a:buFont typeface="Arial"/>
              <a:buNone/>
            </a:pPr>
            <a:r>
              <a:rPr lang="en" sz="1100">
                <a:latin typeface="Courier New"/>
                <a:ea typeface="Courier New"/>
                <a:cs typeface="Courier New"/>
                <a:sym typeface="Courier New"/>
              </a:rPr>
              <a:t>Columbia University</a:t>
            </a:r>
            <a:endParaRPr sz="1100">
              <a:latin typeface="Courier New"/>
              <a:ea typeface="Courier New"/>
              <a:cs typeface="Courier New"/>
              <a:sym typeface="Courier New"/>
            </a:endParaRPr>
          </a:p>
        </p:txBody>
      </p:sp>
      <p:pic>
        <p:nvPicPr>
          <p:cNvPr id="152" name="Google Shape;152;p17"/>
          <p:cNvPicPr preferRelativeResize="0"/>
          <p:nvPr/>
        </p:nvPicPr>
        <p:blipFill>
          <a:blip r:embed="rId3">
            <a:alphaModFix/>
          </a:blip>
          <a:stretch>
            <a:fillRect/>
          </a:stretch>
        </p:blipFill>
        <p:spPr>
          <a:xfrm>
            <a:off x="276375" y="1483625"/>
            <a:ext cx="3600225" cy="3073500"/>
          </a:xfrm>
          <a:prstGeom prst="rect">
            <a:avLst/>
          </a:prstGeom>
          <a:noFill/>
          <a:ln>
            <a:noFill/>
          </a:ln>
        </p:spPr>
      </p:pic>
      <p:sp>
        <p:nvSpPr>
          <p:cNvPr id="153" name="Google Shape;153;p17"/>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7" name="Shape 157"/>
        <p:cNvGrpSpPr/>
        <p:nvPr/>
      </p:nvGrpSpPr>
      <p:grpSpPr>
        <a:xfrm>
          <a:off x="0" y="0"/>
          <a:ext cx="0" cy="0"/>
          <a:chOff x="0" y="0"/>
          <a:chExt cx="0" cy="0"/>
        </a:xfrm>
      </p:grpSpPr>
      <p:sp>
        <p:nvSpPr>
          <p:cNvPr id="158" name="Google Shape;158;p18"/>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159" name="Google Shape;159;p18"/>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0" name="Google Shape;160;p1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8"/>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8"/>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3" name="Google Shape;163;p18"/>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4" name="Google Shape;164;p18"/>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8"/>
          <p:cNvSpPr/>
          <p:nvPr/>
        </p:nvSpPr>
        <p:spPr>
          <a:xfrm rot="10800000">
            <a:off x="250" y="66680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8"/>
          <p:cNvSpPr txBox="1"/>
          <p:nvPr/>
        </p:nvSpPr>
        <p:spPr>
          <a:xfrm>
            <a:off x="550500" y="370300"/>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a:latin typeface="Courier New"/>
                <a:ea typeface="Courier New"/>
                <a:cs typeface="Courier New"/>
                <a:sym typeface="Courier New"/>
              </a:rPr>
              <a:t>Career</a:t>
            </a:r>
            <a:r>
              <a:rPr lang="en">
                <a:latin typeface="Courier New"/>
                <a:ea typeface="Courier New"/>
                <a:cs typeface="Courier New"/>
                <a:sym typeface="Courier New"/>
              </a:rPr>
              <a:t> </a:t>
            </a:r>
            <a:endParaRPr>
              <a:latin typeface="Courier New"/>
              <a:ea typeface="Courier New"/>
              <a:cs typeface="Courier New"/>
              <a:sym typeface="Courier New"/>
            </a:endParaRPr>
          </a:p>
        </p:txBody>
      </p:sp>
      <p:sp>
        <p:nvSpPr>
          <p:cNvPr id="167" name="Google Shape;167;p18"/>
          <p:cNvSpPr/>
          <p:nvPr/>
        </p:nvSpPr>
        <p:spPr>
          <a:xfrm rot="10800000">
            <a:off x="200" y="1570925"/>
            <a:ext cx="8908200" cy="28338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8"/>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18"/>
          <p:cNvSpPr txBox="1"/>
          <p:nvPr/>
        </p:nvSpPr>
        <p:spPr>
          <a:xfrm>
            <a:off x="3922800" y="2071125"/>
            <a:ext cx="5366700" cy="3000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050">
                <a:solidFill>
                  <a:srgbClr val="222222"/>
                </a:solidFill>
                <a:latin typeface="Courier New"/>
                <a:ea typeface="Courier New"/>
                <a:cs typeface="Courier New"/>
                <a:sym typeface="Courier New"/>
              </a:rPr>
              <a:t>            Timeline:</a:t>
            </a:r>
            <a:endParaRPr sz="1100">
              <a:solidFill>
                <a:srgbClr val="222222"/>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222222"/>
              </a:solidFill>
              <a:latin typeface="Courier New"/>
              <a:ea typeface="Courier New"/>
              <a:cs typeface="Courier New"/>
              <a:sym typeface="Courier New"/>
            </a:endParaRPr>
          </a:p>
          <a:p>
            <a:pPr indent="0" lvl="0" marL="0" rtl="0" algn="l">
              <a:spcBef>
                <a:spcPts val="0"/>
              </a:spcBef>
              <a:spcAft>
                <a:spcPts val="0"/>
              </a:spcAft>
              <a:buNone/>
            </a:pPr>
            <a:r>
              <a:rPr lang="en" sz="1100">
                <a:solidFill>
                  <a:srgbClr val="222222"/>
                </a:solidFill>
                <a:latin typeface="Courier New"/>
                <a:ea typeface="Courier New"/>
                <a:cs typeface="Courier New"/>
                <a:sym typeface="Courier New"/>
              </a:rPr>
              <a:t>           -Kengo Kuma &amp; Associates |Tokyo (1990)</a:t>
            </a:r>
            <a:endParaRPr sz="1100">
              <a:solidFill>
                <a:srgbClr val="222222"/>
              </a:solidFill>
              <a:latin typeface="Courier New"/>
              <a:ea typeface="Courier New"/>
              <a:cs typeface="Courier New"/>
              <a:sym typeface="Courier New"/>
            </a:endParaRPr>
          </a:p>
          <a:p>
            <a:pPr indent="0" lvl="0" marL="0" rtl="0" algn="l">
              <a:spcBef>
                <a:spcPts val="0"/>
              </a:spcBef>
              <a:spcAft>
                <a:spcPts val="0"/>
              </a:spcAft>
              <a:buNone/>
            </a:pPr>
            <a:r>
              <a:t/>
            </a:r>
            <a:endParaRPr sz="1100">
              <a:solidFill>
                <a:srgbClr val="222222"/>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-Japanese economy (1991)</a:t>
            </a:r>
            <a:r>
              <a:rPr lang="en" sz="1100">
                <a:solidFill>
                  <a:srgbClr val="222222"/>
                </a:solidFill>
                <a:latin typeface="Courier New"/>
                <a:ea typeface="Courier New"/>
                <a:cs typeface="Courier New"/>
                <a:sym typeface="Courier New"/>
              </a:rPr>
              <a:t>  </a:t>
            </a: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r>
              <a:rPr lang="en" sz="1100">
                <a:solidFill>
                  <a:srgbClr val="222222"/>
                </a:solidFill>
                <a:latin typeface="Courier New"/>
                <a:ea typeface="Courier New"/>
                <a:cs typeface="Courier New"/>
                <a:sym typeface="Courier New"/>
              </a:rPr>
              <a:t>Kengo Kuma &amp; Associates |Paris (2008)</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p:txBody>
      </p:sp>
      <p:pic>
        <p:nvPicPr>
          <p:cNvPr id="170" name="Google Shape;170;p18"/>
          <p:cNvPicPr preferRelativeResize="0"/>
          <p:nvPr/>
        </p:nvPicPr>
        <p:blipFill>
          <a:blip r:embed="rId3">
            <a:alphaModFix/>
          </a:blip>
          <a:stretch>
            <a:fillRect/>
          </a:stretch>
        </p:blipFill>
        <p:spPr>
          <a:xfrm>
            <a:off x="329000" y="1570925"/>
            <a:ext cx="3503501" cy="28338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sp>
        <p:nvSpPr>
          <p:cNvPr id="175" name="Google Shape;175;p19"/>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176" name="Google Shape;176;p19"/>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8" name="Google Shape;178;p19"/>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79" name="Google Shape;179;p19"/>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9"/>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9"/>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9"/>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184" name="Google Shape;184;p19"/>
          <p:cNvSpPr/>
          <p:nvPr/>
        </p:nvSpPr>
        <p:spPr>
          <a:xfrm rot="10800000">
            <a:off x="200" y="1198725"/>
            <a:ext cx="8908200" cy="34896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19"/>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9"/>
          <p:cNvSpPr txBox="1"/>
          <p:nvPr/>
        </p:nvSpPr>
        <p:spPr>
          <a:xfrm>
            <a:off x="404250" y="38425"/>
            <a:ext cx="5739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chemeClr val="dk1"/>
                </a:solidFill>
                <a:latin typeface="Courier New"/>
                <a:ea typeface="Courier New"/>
                <a:cs typeface="Courier New"/>
                <a:sym typeface="Courier New"/>
              </a:rPr>
              <a:t>Pavilion of Incense</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Design Team: Kengo Kuma &amp; Associates</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Project year: 2011</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187" name="Google Shape;187;p19"/>
          <p:cNvSpPr txBox="1"/>
          <p:nvPr/>
        </p:nvSpPr>
        <p:spPr>
          <a:xfrm>
            <a:off x="4395675" y="2351050"/>
            <a:ext cx="3000000" cy="7710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 sz="1100">
                <a:solidFill>
                  <a:schemeClr val="dk1"/>
                </a:solidFill>
                <a:latin typeface="Courier New"/>
                <a:ea typeface="Courier New"/>
                <a:cs typeface="Courier New"/>
                <a:sym typeface="Courier New"/>
              </a:rPr>
              <a:t>-Tsunami 2011</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p:txBody>
      </p:sp>
      <p:sp>
        <p:nvSpPr>
          <p:cNvPr id="188" name="Google Shape;188;p19"/>
          <p:cNvSpPr txBox="1"/>
          <p:nvPr/>
        </p:nvSpPr>
        <p:spPr>
          <a:xfrm>
            <a:off x="4471875" y="2898650"/>
            <a:ext cx="4299900" cy="501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Location: Sensing Spaces Exhibition (London)</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Clr>
                <a:schemeClr val="dk1"/>
              </a:buClr>
              <a:buSzPts val="1100"/>
              <a:buFont typeface="Arial"/>
              <a:buNone/>
            </a:pPr>
            <a:r>
              <a:rPr b="1" lang="en" sz="1100">
                <a:solidFill>
                  <a:schemeClr val="dk1"/>
                </a:solidFill>
                <a:latin typeface="Courier New"/>
                <a:ea typeface="Courier New"/>
                <a:cs typeface="Courier New"/>
                <a:sym typeface="Courier New"/>
              </a:rPr>
              <a:t>      </a:t>
            </a:r>
            <a:endParaRPr b="1" sz="1100">
              <a:solidFill>
                <a:schemeClr val="dk1"/>
              </a:solidFill>
              <a:latin typeface="Courier New"/>
              <a:ea typeface="Courier New"/>
              <a:cs typeface="Courier New"/>
              <a:sym typeface="Courier New"/>
            </a:endParaRPr>
          </a:p>
        </p:txBody>
      </p:sp>
      <p:sp>
        <p:nvSpPr>
          <p:cNvPr id="189" name="Google Shape;189;p19"/>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90" name="Google Shape;190;p19"/>
          <p:cNvPicPr preferRelativeResize="0"/>
          <p:nvPr/>
        </p:nvPicPr>
        <p:blipFill>
          <a:blip r:embed="rId3">
            <a:alphaModFix/>
          </a:blip>
          <a:stretch>
            <a:fillRect/>
          </a:stretch>
        </p:blipFill>
        <p:spPr>
          <a:xfrm>
            <a:off x="297000" y="1201900"/>
            <a:ext cx="3535500" cy="34896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4" name="Shape 194"/>
        <p:cNvGrpSpPr/>
        <p:nvPr/>
      </p:nvGrpSpPr>
      <p:grpSpPr>
        <a:xfrm>
          <a:off x="0" y="0"/>
          <a:ext cx="0" cy="0"/>
          <a:chOff x="0" y="0"/>
          <a:chExt cx="0" cy="0"/>
        </a:xfrm>
      </p:grpSpPr>
      <p:sp>
        <p:nvSpPr>
          <p:cNvPr id="195" name="Google Shape;195;p20"/>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196" name="Google Shape;196;p20"/>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2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8" name="Google Shape;198;p20"/>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199" name="Google Shape;199;p20"/>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20"/>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20"/>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2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3" name="Google Shape;203;p20"/>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204" name="Google Shape;204;p20"/>
          <p:cNvSpPr/>
          <p:nvPr/>
        </p:nvSpPr>
        <p:spPr>
          <a:xfrm rot="10800000">
            <a:off x="200" y="1191125"/>
            <a:ext cx="8908200" cy="34896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20"/>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20"/>
          <p:cNvSpPr txBox="1"/>
          <p:nvPr/>
        </p:nvSpPr>
        <p:spPr>
          <a:xfrm>
            <a:off x="480450" y="343225"/>
            <a:ext cx="5739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chemeClr val="dk1"/>
                </a:solidFill>
                <a:latin typeface="Courier New"/>
                <a:ea typeface="Courier New"/>
                <a:cs typeface="Courier New"/>
                <a:sym typeface="Courier New"/>
              </a:rPr>
              <a:t>Pavilion of Incense</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pic>
        <p:nvPicPr>
          <p:cNvPr id="207" name="Google Shape;207;p20"/>
          <p:cNvPicPr preferRelativeResize="0"/>
          <p:nvPr/>
        </p:nvPicPr>
        <p:blipFill>
          <a:blip r:embed="rId3">
            <a:alphaModFix/>
          </a:blip>
          <a:stretch>
            <a:fillRect/>
          </a:stretch>
        </p:blipFill>
        <p:spPr>
          <a:xfrm>
            <a:off x="297000" y="1201900"/>
            <a:ext cx="3535500" cy="3489600"/>
          </a:xfrm>
          <a:prstGeom prst="rect">
            <a:avLst/>
          </a:prstGeom>
          <a:noFill/>
          <a:ln>
            <a:noFill/>
          </a:ln>
        </p:spPr>
      </p:pic>
      <p:sp>
        <p:nvSpPr>
          <p:cNvPr id="208" name="Google Shape;208;p20"/>
          <p:cNvSpPr txBox="1"/>
          <p:nvPr/>
        </p:nvSpPr>
        <p:spPr>
          <a:xfrm>
            <a:off x="4377600" y="2126300"/>
            <a:ext cx="4299900" cy="3059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Intervention:</a:t>
            </a:r>
            <a:endParaRPr b="1"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-Minimal Bamboo structure</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r>
              <a:rPr lang="en" sz="1100">
                <a:solidFill>
                  <a:schemeClr val="dk1"/>
                </a:solidFill>
                <a:latin typeface="Courier New"/>
                <a:ea typeface="Courier New"/>
                <a:cs typeface="Courier New"/>
                <a:sym typeface="Courier New"/>
              </a:rPr>
              <a:t>Up-lit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rPr lang="en" sz="1100">
                <a:solidFill>
                  <a:schemeClr val="dk1"/>
                </a:solidFill>
                <a:latin typeface="Courier New"/>
                <a:ea typeface="Courier New"/>
                <a:cs typeface="Courier New"/>
                <a:sym typeface="Courier New"/>
              </a:rPr>
              <a:t> -Infused with </a:t>
            </a:r>
            <a:r>
              <a:rPr lang="en" sz="1100">
                <a:solidFill>
                  <a:schemeClr val="dk1"/>
                </a:solidFill>
                <a:latin typeface="Courier New"/>
                <a:ea typeface="Courier New"/>
                <a:cs typeface="Courier New"/>
                <a:sym typeface="Courier New"/>
              </a:rPr>
              <a:t>tatami mats| Hinoki timber </a:t>
            </a:r>
            <a:r>
              <a:rPr lang="en" sz="1100">
                <a:solidFill>
                  <a:schemeClr val="dk1"/>
                </a:solidFill>
                <a:latin typeface="Courier New"/>
                <a:ea typeface="Courier New"/>
                <a:cs typeface="Courier New"/>
                <a:sym typeface="Courier New"/>
              </a:rPr>
              <a:t>     </a:t>
            </a:r>
            <a:r>
              <a:rPr lang="en" sz="1100">
                <a:solidFill>
                  <a:schemeClr val="dk1"/>
                </a:solidFill>
                <a:highlight>
                  <a:srgbClr val="FFFFFF"/>
                </a:highlight>
                <a:latin typeface="Courier New"/>
                <a:ea typeface="Courier New"/>
                <a:cs typeface="Courier New"/>
                <a:sym typeface="Courier New"/>
              </a:rPr>
              <a:t>      </a:t>
            </a: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sp>
        <p:nvSpPr>
          <p:cNvPr id="209" name="Google Shape;209;p20"/>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3" name="Shape 213"/>
        <p:cNvGrpSpPr/>
        <p:nvPr/>
      </p:nvGrpSpPr>
      <p:grpSpPr>
        <a:xfrm>
          <a:off x="0" y="0"/>
          <a:ext cx="0" cy="0"/>
          <a:chOff x="0" y="0"/>
          <a:chExt cx="0" cy="0"/>
        </a:xfrm>
      </p:grpSpPr>
      <p:sp>
        <p:nvSpPr>
          <p:cNvPr id="214" name="Google Shape;214;p21"/>
          <p:cNvSpPr txBox="1"/>
          <p:nvPr/>
        </p:nvSpPr>
        <p:spPr>
          <a:xfrm>
            <a:off x="4636000" y="22890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3000"/>
          </a:p>
        </p:txBody>
      </p:sp>
      <p:sp>
        <p:nvSpPr>
          <p:cNvPr id="215" name="Google Shape;215;p21"/>
          <p:cNvSpPr txBox="1"/>
          <p:nvPr/>
        </p:nvSpPr>
        <p:spPr>
          <a:xfrm>
            <a:off x="31900" y="2394500"/>
            <a:ext cx="494700" cy="27555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1"/>
          <p:cNvSpPr txBox="1"/>
          <p:nvPr/>
        </p:nvSpPr>
        <p:spPr>
          <a:xfrm>
            <a:off x="626700" y="2394500"/>
            <a:ext cx="3798300" cy="4431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21"/>
          <p:cNvSpPr/>
          <p:nvPr/>
        </p:nvSpPr>
        <p:spPr>
          <a:xfrm>
            <a:off x="0" y="0"/>
            <a:ext cx="3832500" cy="10746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21"/>
          <p:cNvSpPr/>
          <p:nvPr/>
        </p:nvSpPr>
        <p:spPr>
          <a:xfrm rot="10800000">
            <a:off x="250" y="666800"/>
            <a:ext cx="190500" cy="7188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1"/>
          <p:cNvSpPr/>
          <p:nvPr/>
        </p:nvSpPr>
        <p:spPr>
          <a:xfrm rot="10800000">
            <a:off x="6364800" y="4994925"/>
            <a:ext cx="2779200" cy="148500"/>
          </a:xfrm>
          <a:prstGeom prst="rect">
            <a:avLst/>
          </a:prstGeom>
          <a:solidFill>
            <a:srgbClr val="F4F0E5"/>
          </a:solidFill>
          <a:ln>
            <a:noFill/>
          </a:ln>
          <a:effectLst>
            <a:reflection blurRad="0" dir="0" dist="0" endA="0" endPos="30000" fadeDir="5400012" kx="0" rotWithShape="0" algn="bl" stA="0" stPos="0" sy="-100000" ky="0"/>
          </a:effectLst>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21"/>
          <p:cNvSpPr txBox="1"/>
          <p:nvPr/>
        </p:nvSpPr>
        <p:spPr>
          <a:xfrm>
            <a:off x="1800925" y="855925"/>
            <a:ext cx="3241500" cy="3783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a:latin typeface="Courier New"/>
              <a:ea typeface="Courier New"/>
              <a:cs typeface="Courier New"/>
              <a:sym typeface="Courier New"/>
            </a:endParaRPr>
          </a:p>
        </p:txBody>
      </p:sp>
      <p:sp>
        <p:nvSpPr>
          <p:cNvPr id="223" name="Google Shape;223;p21"/>
          <p:cNvSpPr/>
          <p:nvPr/>
        </p:nvSpPr>
        <p:spPr>
          <a:xfrm rot="10800000">
            <a:off x="250" y="1244075"/>
            <a:ext cx="8908200" cy="3474600"/>
          </a:xfrm>
          <a:prstGeom prst="rect">
            <a:avLst/>
          </a:prstGeom>
          <a:solidFill>
            <a:srgbClr val="F3F3F3">
              <a:alpha val="3422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1"/>
          <p:cNvSpPr/>
          <p:nvPr/>
        </p:nvSpPr>
        <p:spPr>
          <a:xfrm rot="5400000">
            <a:off x="8853600" y="2501375"/>
            <a:ext cx="190500" cy="3903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1"/>
          <p:cNvSpPr txBox="1"/>
          <p:nvPr/>
        </p:nvSpPr>
        <p:spPr>
          <a:xfrm>
            <a:off x="480450" y="343225"/>
            <a:ext cx="5739600" cy="512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b="1" lang="en" sz="1100">
                <a:latin typeface="Courier New"/>
                <a:ea typeface="Courier New"/>
                <a:cs typeface="Courier New"/>
                <a:sym typeface="Courier New"/>
              </a:rPr>
              <a:t>Project: </a:t>
            </a:r>
            <a:r>
              <a:rPr b="1" lang="en" sz="1100">
                <a:solidFill>
                  <a:schemeClr val="dk1"/>
                </a:solidFill>
                <a:latin typeface="Courier New"/>
                <a:ea typeface="Courier New"/>
                <a:cs typeface="Courier New"/>
                <a:sym typeface="Courier New"/>
              </a:rPr>
              <a:t>Pavilion of Incense</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p:txBody>
      </p:sp>
      <p:sp>
        <p:nvSpPr>
          <p:cNvPr id="226" name="Google Shape;226;p21"/>
          <p:cNvSpPr txBox="1"/>
          <p:nvPr/>
        </p:nvSpPr>
        <p:spPr>
          <a:xfrm>
            <a:off x="4113825" y="191425"/>
            <a:ext cx="4979100" cy="3387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b="1" lang="en" sz="1100">
                <a:solidFill>
                  <a:schemeClr val="dk1"/>
                </a:solidFill>
                <a:latin typeface="Courier New"/>
                <a:ea typeface="Courier New"/>
                <a:cs typeface="Courier New"/>
                <a:sym typeface="Courier New"/>
              </a:rPr>
              <a:t>"The totality of architecture” | Activating the senses</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b="1"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solidFill>
                <a:schemeClr val="dk1"/>
              </a:solidFill>
              <a:latin typeface="Courier New"/>
              <a:ea typeface="Courier New"/>
              <a:cs typeface="Courier New"/>
              <a:sym typeface="Courier New"/>
            </a:endParaRPr>
          </a:p>
          <a:p>
            <a:pPr indent="0" lvl="0" marL="0" rtl="0" algn="l">
              <a:spcBef>
                <a:spcPts val="0"/>
              </a:spcBef>
              <a:spcAft>
                <a:spcPts val="0"/>
              </a:spcAft>
              <a:buNone/>
            </a:pPr>
            <a:r>
              <a:t/>
            </a:r>
            <a:endParaRPr sz="1100">
              <a:latin typeface="Courier New"/>
              <a:ea typeface="Courier New"/>
              <a:cs typeface="Courier New"/>
              <a:sym typeface="Courier New"/>
            </a:endParaRPr>
          </a:p>
          <a:p>
            <a:pPr indent="0" lvl="0" marL="0" rtl="0" algn="l">
              <a:spcBef>
                <a:spcPts val="0"/>
              </a:spcBef>
              <a:spcAft>
                <a:spcPts val="0"/>
              </a:spcAft>
              <a:buNone/>
            </a:pPr>
            <a:r>
              <a:rPr lang="en" sz="1100">
                <a:latin typeface="Courier New"/>
                <a:ea typeface="Courier New"/>
                <a:cs typeface="Courier New"/>
                <a:sym typeface="Courier New"/>
              </a:rPr>
              <a:t>        </a:t>
            </a:r>
            <a:endParaRPr sz="1100">
              <a:latin typeface="Courier New"/>
              <a:ea typeface="Courier New"/>
              <a:cs typeface="Courier New"/>
              <a:sym typeface="Courier New"/>
            </a:endParaRPr>
          </a:p>
        </p:txBody>
      </p:sp>
      <p:pic>
        <p:nvPicPr>
          <p:cNvPr id="227" name="Google Shape;227;p21"/>
          <p:cNvPicPr preferRelativeResize="0"/>
          <p:nvPr/>
        </p:nvPicPr>
        <p:blipFill>
          <a:blip r:embed="rId3">
            <a:alphaModFix/>
          </a:blip>
          <a:stretch>
            <a:fillRect/>
          </a:stretch>
        </p:blipFill>
        <p:spPr>
          <a:xfrm>
            <a:off x="297000" y="1234225"/>
            <a:ext cx="4031150" cy="3489600"/>
          </a:xfrm>
          <a:prstGeom prst="rect">
            <a:avLst/>
          </a:prstGeom>
          <a:noFill/>
          <a:ln>
            <a:noFill/>
          </a:ln>
        </p:spPr>
      </p:pic>
      <p:sp>
        <p:nvSpPr>
          <p:cNvPr id="228" name="Google Shape;228;p21"/>
          <p:cNvSpPr/>
          <p:nvPr/>
        </p:nvSpPr>
        <p:spPr>
          <a:xfrm rot="10800000">
            <a:off x="250" y="666650"/>
            <a:ext cx="190500" cy="8904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29" name="Google Shape;229;p21"/>
          <p:cNvPicPr preferRelativeResize="0"/>
          <p:nvPr/>
        </p:nvPicPr>
        <p:blipFill>
          <a:blip r:embed="rId4">
            <a:alphaModFix/>
          </a:blip>
          <a:stretch>
            <a:fillRect/>
          </a:stretch>
        </p:blipFill>
        <p:spPr>
          <a:xfrm>
            <a:off x="4525100" y="1242775"/>
            <a:ext cx="4031149" cy="3472500"/>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