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6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77358" autoAdjust="0"/>
  </p:normalViewPr>
  <p:slideViewPr>
    <p:cSldViewPr snapToGrid="0">
      <p:cViewPr varScale="1">
        <p:scale>
          <a:sx n="71" d="100"/>
          <a:sy n="71" d="100"/>
        </p:scale>
        <p:origin x="798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27FA3-6D48-476B-A997-C7E812F9546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81C93-8738-4D67-9EBB-C93A60941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35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74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are multiple ways of keeping track of your readership. Doing this is crucial for your career it helps you measure the impact and contributions your work makes in the field.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86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the notification center all activities are tracked and listed in chronological order. The number of all unread notifications is noted on the icon.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 follow management you can keep track of general readership and user trends within your respective disciplines.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330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important</a:t>
            </a:r>
            <a:r>
              <a:rPr lang="en-US" baseline="0" dirty="0" smtClean="0"/>
              <a:t> for academics to be hyperaware of their work’s standing in relation to the larger canon.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68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48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8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91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important</a:t>
            </a:r>
            <a:r>
              <a:rPr lang="en-US" baseline="0" dirty="0" smtClean="0"/>
              <a:t> that you market your skills and scholarship through various channels.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85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14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now have a profile. Make sure to save your passcode, username and URL.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8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find two</a:t>
            </a:r>
            <a:r>
              <a:rPr lang="en-US" baseline="0" dirty="0" smtClean="0"/>
              <a:t> options that keep you informed about your readership and the academic impact of your work. </a:t>
            </a:r>
            <a:br>
              <a:rPr lang="en-US" baseline="0" dirty="0" smtClean="0"/>
            </a:b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Remember to click save.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0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</a:t>
            </a:r>
            <a:r>
              <a:rPr lang="en-US" baseline="0" dirty="0" smtClean="0"/>
              <a:t>ing SelectedWorks will always take you to your main profile page.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51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37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68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7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6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5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34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9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6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0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5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4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4C0AA-2FB5-4A2E-9D08-1B261AE1DA2E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7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s.bepress.com/genesys-santana/" TargetMode="External"/><Relationship Id="rId2" Type="http://schemas.openxmlformats.org/officeDocument/2006/relationships/hyperlink" Target="http://demo.ucf.bepress.com/mcnair_galler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bepress.com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79795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SelectedWorks </a:t>
            </a:r>
            <a:r>
              <a:rPr lang="en-US" smtClean="0"/>
              <a:t>Profiles Workshop</a:t>
            </a:r>
            <a:r>
              <a:rPr lang="en-US" dirty="0" smtClean="0"/>
              <a:t>: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94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Kerri Bottorff</a:t>
            </a:r>
          </a:p>
          <a:p>
            <a:r>
              <a:rPr lang="en-US" dirty="0" smtClean="0"/>
              <a:t>Digital Projects Librarian</a:t>
            </a:r>
          </a:p>
          <a:p>
            <a:endParaRPr lang="en-US" dirty="0" smtClean="0"/>
          </a:p>
          <a:p>
            <a:r>
              <a:rPr lang="en-US" dirty="0" smtClean="0"/>
              <a:t>Spring 2017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46265"/>
            <a:ext cx="5538950" cy="4351338"/>
          </a:xfrm>
        </p:spPr>
        <p:txBody>
          <a:bodyPr/>
          <a:lstStyle/>
          <a:p>
            <a:r>
              <a:rPr lang="en-US" b="1" dirty="0"/>
              <a:t>Step 3: How do I manage my account settings?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  <a:p>
            <a:pPr marL="0" indent="0">
              <a:buNone/>
            </a:pPr>
            <a:r>
              <a:rPr lang="en-US" dirty="0" smtClean="0"/>
              <a:t>3. Under </a:t>
            </a:r>
            <a:r>
              <a:rPr lang="en-US" b="1" dirty="0" smtClean="0"/>
              <a:t>Account Settings </a:t>
            </a:r>
            <a:r>
              <a:rPr lang="en-US" dirty="0" smtClean="0"/>
              <a:t>ensure that all of your work is collected to your profile by adding any other name aliases or email addresses used for your published works.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7" name="Picture 6" descr="Screen Shot 2016-10-04 at 8.56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46" y="1684215"/>
            <a:ext cx="3801822" cy="13843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76831" y="3227294"/>
            <a:ext cx="3678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Set as Preferred for the profile you want applied automatically to all new uploads. </a:t>
            </a:r>
            <a:endParaRPr lang="en-US" dirty="0"/>
          </a:p>
        </p:txBody>
      </p:sp>
      <p:pic>
        <p:nvPicPr>
          <p:cNvPr id="9" name="Picture 8" descr="step 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29" y="4428115"/>
            <a:ext cx="4372224" cy="15647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80232" y="5740351"/>
            <a:ext cx="4366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 whether your profile is public or hidden. Hide your profile during your initial set up.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70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348196" cy="4351338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Step 4: How do I stipulate who can edit my profile?</a:t>
            </a:r>
            <a:br>
              <a:rPr lang="en-US" sz="3000" b="1" dirty="0" smtClean="0"/>
            </a:b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1. From the </a:t>
            </a:r>
            <a:r>
              <a:rPr lang="en-US" b="1" dirty="0" smtClean="0"/>
              <a:t>Profile </a:t>
            </a:r>
            <a:r>
              <a:rPr lang="en-US" b="1" dirty="0"/>
              <a:t>M</a:t>
            </a:r>
            <a:r>
              <a:rPr lang="en-US" b="1" dirty="0" smtClean="0"/>
              <a:t>enu </a:t>
            </a:r>
            <a:r>
              <a:rPr lang="en-US" dirty="0" smtClean="0"/>
              <a:t>click </a:t>
            </a:r>
            <a:r>
              <a:rPr lang="en-US" b="1" dirty="0" smtClean="0"/>
              <a:t>Access Management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Students and Faculty members at UCF have three assigned institutional administrators.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6" name="Picture 5" descr="Screen Shot 2016-10-04 at 10.24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963" y="3275990"/>
            <a:ext cx="6851886" cy="159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73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dirty="0" smtClean="0"/>
              <a:t>Step 5 How do I edit my profile?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1.From the </a:t>
            </a:r>
            <a:r>
              <a:rPr lang="en-US" b="1" dirty="0" smtClean="0"/>
              <a:t>Profile </a:t>
            </a:r>
            <a:r>
              <a:rPr lang="en-US" b="1" dirty="0"/>
              <a:t>M</a:t>
            </a:r>
            <a:r>
              <a:rPr lang="en-US" b="1" dirty="0" smtClean="0"/>
              <a:t>enu </a:t>
            </a:r>
            <a:r>
              <a:rPr lang="en-US" dirty="0" smtClean="0"/>
              <a:t>click</a:t>
            </a:r>
            <a:r>
              <a:rPr lang="en-US" b="1" dirty="0" smtClean="0"/>
              <a:t> SelectedWorks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7-01-15 at 9.30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20" y="3084140"/>
            <a:ext cx="10145609" cy="377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39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5"/>
            <a:ext cx="4692192" cy="4351338"/>
          </a:xfrm>
        </p:spPr>
        <p:txBody>
          <a:bodyPr/>
          <a:lstStyle/>
          <a:p>
            <a:r>
              <a:rPr lang="en-US" b="1" dirty="0" smtClean="0"/>
              <a:t>Step 5 How do I edit my profile?  </a:t>
            </a:r>
            <a:br>
              <a:rPr lang="en-US" b="1" dirty="0" smtClean="0"/>
            </a:b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2. View below the </a:t>
            </a:r>
            <a:r>
              <a:rPr lang="en-US" b="1" dirty="0" smtClean="0"/>
              <a:t>About </a:t>
            </a:r>
            <a:r>
              <a:rPr lang="en-US" dirty="0" smtClean="0"/>
              <a:t>section. Use the inline editing options located by each category.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7-01-15 at 11.25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997" y="1716207"/>
            <a:ext cx="5846778" cy="514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5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9812"/>
            <a:ext cx="4983265" cy="4351338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Step 6 How do I start importing academic works? </a:t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dirty="0" smtClean="0"/>
              <a:t>1. Click the </a:t>
            </a:r>
            <a:r>
              <a:rPr lang="en-US" sz="3000" b="1" dirty="0" smtClean="0"/>
              <a:t>Works</a:t>
            </a:r>
            <a:r>
              <a:rPr lang="en-US" sz="3000" dirty="0" smtClean="0"/>
              <a:t> tab. This is the most important section of your profile where you will upload your academic productions. </a:t>
            </a:r>
            <a:endParaRPr lang="en-US" sz="3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7-01-15 at 10.35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857" y="1969553"/>
            <a:ext cx="6666453" cy="429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07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718"/>
            <a:ext cx="5503931" cy="5085281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/>
              <a:t>Step 6 How do I start importing academic works?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2. To begin the process, click on </a:t>
            </a:r>
            <a:r>
              <a:rPr lang="en-US" b="1" dirty="0" smtClean="0"/>
              <a:t>Add Work</a:t>
            </a:r>
            <a:r>
              <a:rPr lang="en-US" dirty="0" smtClean="0"/>
              <a:t>, where you will find multiple options.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Upload a File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Add a Link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Add Metadata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Import Works from Digital Commons or STARS.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Select from MY SW Drive.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4 at 9.19.44 PM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534" y="1750372"/>
            <a:ext cx="5153320" cy="489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16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46266"/>
            <a:ext cx="5636237" cy="4351338"/>
          </a:xfrm>
        </p:spPr>
        <p:txBody>
          <a:bodyPr>
            <a:normAutofit lnSpcReduction="10000"/>
          </a:bodyPr>
          <a:lstStyle/>
          <a:p>
            <a:r>
              <a:rPr lang="en-US" sz="3000" b="1" dirty="0"/>
              <a:t>Step 6 How do I start importing academic works?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4. Initial page varies according to the type of work you input. The additional information requested is consistent.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Select the type of work. Two main categories </a:t>
            </a:r>
            <a:r>
              <a:rPr lang="en-US" b="1" dirty="0" smtClean="0"/>
              <a:t>Research Works </a:t>
            </a:r>
            <a:r>
              <a:rPr lang="en-US" dirty="0" smtClean="0"/>
              <a:t>and </a:t>
            </a:r>
            <a:r>
              <a:rPr lang="en-US" b="1" dirty="0" smtClean="0"/>
              <a:t>Teaching Works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4 at 9.2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009" y="2460151"/>
            <a:ext cx="5444074" cy="317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83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719"/>
            <a:ext cx="5882946" cy="4351338"/>
          </a:xfrm>
        </p:spPr>
        <p:txBody>
          <a:bodyPr/>
          <a:lstStyle/>
          <a:p>
            <a:r>
              <a:rPr lang="en-US" b="1" dirty="0"/>
              <a:t>Step 6 How do I start importing academic works?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B. Provide more detailed information about the nature of your work.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strategic. Keywords and disciplines you select will be used by search engines to help users find your research.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4 at 9.22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758" y="1904632"/>
            <a:ext cx="4260254" cy="495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8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66905"/>
            <a:ext cx="5618334" cy="4351338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Not ready to post your work to your profile yet?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-Save a draft on your </a:t>
            </a:r>
            <a:r>
              <a:rPr lang="en-US" b="1" dirty="0" smtClean="0"/>
              <a:t>MY SW Drive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Click the </a:t>
            </a:r>
            <a:r>
              <a:rPr lang="en-US" b="1" dirty="0" smtClean="0"/>
              <a:t>Profile Menu </a:t>
            </a:r>
            <a:r>
              <a:rPr lang="en-US" dirty="0" smtClean="0"/>
              <a:t>and click on </a:t>
            </a:r>
            <a:r>
              <a:rPr lang="en-US" b="1" dirty="0" smtClean="0"/>
              <a:t>MY SW Drive</a:t>
            </a:r>
            <a:r>
              <a:rPr lang="en-US" dirty="0" smtClean="0"/>
              <a:t>.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-You can save </a:t>
            </a:r>
            <a:r>
              <a:rPr lang="en-US" b="1" dirty="0" smtClean="0"/>
              <a:t>drafts</a:t>
            </a:r>
            <a:r>
              <a:rPr lang="en-US" dirty="0" smtClean="0"/>
              <a:t>, post </a:t>
            </a:r>
            <a:r>
              <a:rPr lang="en-US" b="1" dirty="0" smtClean="0"/>
              <a:t>new material</a:t>
            </a:r>
            <a:r>
              <a:rPr lang="en-US" dirty="0" smtClean="0"/>
              <a:t>, and </a:t>
            </a:r>
            <a:r>
              <a:rPr lang="en-US" b="1" dirty="0" smtClean="0"/>
              <a:t>update posted works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3.08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02" y="3880415"/>
            <a:ext cx="6873298" cy="255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19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9812"/>
            <a:ext cx="6623860" cy="1084230"/>
          </a:xfrm>
        </p:spPr>
        <p:txBody>
          <a:bodyPr/>
          <a:lstStyle/>
          <a:p>
            <a:r>
              <a:rPr lang="en-US" b="1" dirty="0" smtClean="0"/>
              <a:t>Icons by your work listings indicate the following: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3.25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84" y="2817704"/>
            <a:ext cx="9893300" cy="977900"/>
          </a:xfrm>
          <a:prstGeom prst="rect">
            <a:avLst/>
          </a:prstGeom>
        </p:spPr>
      </p:pic>
      <p:pic>
        <p:nvPicPr>
          <p:cNvPr id="6" name="Picture 5" descr="Screen Shot 2016-10-08 at 3.26.4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19" y="4124506"/>
            <a:ext cx="10198100" cy="850900"/>
          </a:xfrm>
          <a:prstGeom prst="rect">
            <a:avLst/>
          </a:prstGeom>
        </p:spPr>
      </p:pic>
      <p:pic>
        <p:nvPicPr>
          <p:cNvPr id="7" name="Picture 6" descr="Screen Shot 2016-10-08 at 3.27.5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434" y="5321251"/>
            <a:ext cx="10236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6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What is SelectedWorks?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>-Online profiles </a:t>
            </a:r>
            <a:br>
              <a:rPr lang="en-US" dirty="0" smtClean="0"/>
            </a:br>
            <a:r>
              <a:rPr lang="en-US" dirty="0" smtClean="0"/>
              <a:t>-Free way to share research and maximize readership</a:t>
            </a:r>
            <a:br>
              <a:rPr lang="en-US" dirty="0" smtClean="0"/>
            </a:br>
            <a:r>
              <a:rPr lang="en-US" dirty="0" smtClean="0"/>
              <a:t>-Profiles are integrated with Digital Commons and STARS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6" name="Picture 5" descr="Screen Shot 2016-11-05 at 2.51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89" y="3559140"/>
            <a:ext cx="2997200" cy="2997200"/>
          </a:xfrm>
          <a:prstGeom prst="rect">
            <a:avLst/>
          </a:prstGeom>
        </p:spPr>
      </p:pic>
      <p:pic>
        <p:nvPicPr>
          <p:cNvPr id="7" name="Picture 6" descr="Screen Shot 2016-11-05 at 2.51.5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184" y="3637549"/>
            <a:ext cx="4465337" cy="2644936"/>
          </a:xfrm>
          <a:prstGeom prst="rect">
            <a:avLst/>
          </a:prstGeom>
        </p:spPr>
      </p:pic>
      <p:pic>
        <p:nvPicPr>
          <p:cNvPr id="8" name="Picture 7" descr="Screen Shot 2016-11-05 at 2.57.1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902" y="3721100"/>
            <a:ext cx="22860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80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3358"/>
            <a:ext cx="4842400" cy="5164641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Step 7 How do I keep track of my readership? </a:t>
            </a:r>
            <a:br>
              <a:rPr lang="en-US" sz="30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To check downloads. Access the </a:t>
            </a:r>
            <a:r>
              <a:rPr lang="en-US" b="1" dirty="0" smtClean="0"/>
              <a:t>Profile Menu </a:t>
            </a:r>
            <a:r>
              <a:rPr lang="en-US" dirty="0" smtClean="0"/>
              <a:t>and click on </a:t>
            </a:r>
            <a:r>
              <a:rPr lang="en-US" b="1" dirty="0" smtClean="0"/>
              <a:t>Author Dashboard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Information: </a:t>
            </a:r>
            <a:br>
              <a:rPr lang="en-US" b="1" dirty="0" smtClean="0"/>
            </a:br>
            <a:r>
              <a:rPr lang="en-US" dirty="0" smtClean="0"/>
              <a:t>-Downloads </a:t>
            </a:r>
            <a:br>
              <a:rPr lang="en-US" dirty="0" smtClean="0"/>
            </a:br>
            <a:r>
              <a:rPr lang="en-US" dirty="0" smtClean="0"/>
              <a:t>-Referrers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Broken Down By: </a:t>
            </a:r>
            <a:br>
              <a:rPr lang="en-US" b="1" dirty="0" smtClean="0"/>
            </a:br>
            <a:r>
              <a:rPr lang="en-US" dirty="0" smtClean="0"/>
              <a:t>-Institution </a:t>
            </a:r>
            <a:br>
              <a:rPr lang="en-US" dirty="0" smtClean="0"/>
            </a:br>
            <a:r>
              <a:rPr lang="en-US" dirty="0" smtClean="0"/>
              <a:t>-Country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11.52.1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42" y="1809763"/>
            <a:ext cx="6880499" cy="478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996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9812"/>
            <a:ext cx="4630711" cy="4919949"/>
          </a:xfrm>
        </p:spPr>
        <p:txBody>
          <a:bodyPr>
            <a:normAutofit/>
          </a:bodyPr>
          <a:lstStyle/>
          <a:p>
            <a:r>
              <a:rPr lang="en-US" b="1" dirty="0"/>
              <a:t>Step 7 How do I keep track of my readership? </a:t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Readership Distribution Map: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tep 7a po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715" y="2089805"/>
            <a:ext cx="7905285" cy="476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212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718"/>
            <a:ext cx="5830024" cy="4351338"/>
          </a:xfrm>
        </p:spPr>
        <p:txBody>
          <a:bodyPr/>
          <a:lstStyle/>
          <a:p>
            <a:r>
              <a:rPr lang="en-US" b="1" dirty="0"/>
              <a:t>Step 7 How do I keep track of my readership?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2. Click on the </a:t>
            </a:r>
            <a:r>
              <a:rPr lang="en-US" b="1" dirty="0" smtClean="0"/>
              <a:t>bell icon </a:t>
            </a:r>
            <a:r>
              <a:rPr lang="en-US" dirty="0" smtClean="0"/>
              <a:t>next to the </a:t>
            </a:r>
            <a:r>
              <a:rPr lang="en-US" b="1" dirty="0" smtClean="0"/>
              <a:t>profile menu </a:t>
            </a:r>
            <a:r>
              <a:rPr lang="en-US" dirty="0" smtClean="0"/>
              <a:t>to access your </a:t>
            </a:r>
            <a:r>
              <a:rPr lang="en-US" b="1" dirty="0" smtClean="0"/>
              <a:t>Notification Center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Click on </a:t>
            </a:r>
            <a:r>
              <a:rPr lang="en-US" b="1" dirty="0" smtClean="0"/>
              <a:t>Follow Management Tool </a:t>
            </a:r>
            <a:r>
              <a:rPr lang="en-US" dirty="0" smtClean="0"/>
              <a:t>from the </a:t>
            </a:r>
            <a:r>
              <a:rPr lang="en-US" b="1" dirty="0" smtClean="0"/>
              <a:t>Profile Menu</a:t>
            </a:r>
            <a:r>
              <a:rPr lang="en-US" dirty="0" smtClean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12.32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636" y="1765802"/>
            <a:ext cx="5562905" cy="2069918"/>
          </a:xfrm>
          <a:prstGeom prst="rect">
            <a:avLst/>
          </a:prstGeom>
        </p:spPr>
      </p:pic>
      <p:pic>
        <p:nvPicPr>
          <p:cNvPr id="6" name="Picture 5" descr="Screen Shot 2016-10-11 at 7.22.0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42" y="4922636"/>
            <a:ext cx="6165461" cy="165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66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3999"/>
            <a:ext cx="4471944" cy="435133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Step 8 How do I access and organize my works?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1. Click on the </a:t>
            </a:r>
            <a:r>
              <a:rPr lang="en-US" b="1" dirty="0" smtClean="0"/>
              <a:t>Works</a:t>
            </a:r>
            <a:r>
              <a:rPr lang="en-US" dirty="0" smtClean="0"/>
              <a:t> section to organize and access your works.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Utilize standard categories or create your own by clicking on </a:t>
            </a:r>
            <a:r>
              <a:rPr lang="en-US" b="1" dirty="0" smtClean="0"/>
              <a:t>Mange Display Categories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1.50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860" y="2310695"/>
            <a:ext cx="5973687" cy="311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02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718"/>
            <a:ext cx="5591873" cy="435133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Step 8 How do I access and organize my works? 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A. It will take you to the screen below where you can label your own categories and include short descriptions.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B. Be Strategic! Display categories and descriptions are indexed within major search engines.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8 at 1.53.1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32" y="2523315"/>
            <a:ext cx="6832167" cy="364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87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0452"/>
            <a:ext cx="558331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Step 8 How do I access and organize my works? 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2. Click on </a:t>
            </a:r>
            <a:r>
              <a:rPr lang="en-US" b="1" dirty="0" smtClean="0"/>
              <a:t>Jump to Category </a:t>
            </a:r>
            <a:r>
              <a:rPr lang="en-US" dirty="0" smtClean="0"/>
              <a:t>to view works according to category: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After upload</a:t>
            </a:r>
            <a:r>
              <a:rPr lang="en-US" dirty="0" smtClean="0"/>
              <a:t>, users can view and </a:t>
            </a:r>
            <a:r>
              <a:rPr lang="en-US" b="1" dirty="0" smtClean="0"/>
              <a:t>edit details</a:t>
            </a:r>
            <a:r>
              <a:rPr lang="en-US" dirty="0" smtClean="0"/>
              <a:t> about individual works.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To do so </a:t>
            </a:r>
            <a:r>
              <a:rPr lang="en-US" b="1" dirty="0" smtClean="0"/>
              <a:t>click</a:t>
            </a:r>
            <a:r>
              <a:rPr lang="en-US" dirty="0" smtClean="0"/>
              <a:t> on the desired </a:t>
            </a:r>
            <a:r>
              <a:rPr lang="en-US" b="1" dirty="0" smtClean="0"/>
              <a:t>work</a:t>
            </a:r>
            <a:r>
              <a:rPr lang="en-US" dirty="0" smtClean="0"/>
              <a:t>; you will be directed to: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11 at 6.46.3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831" y="3898269"/>
            <a:ext cx="4068409" cy="2959731"/>
          </a:xfrm>
          <a:prstGeom prst="rect">
            <a:avLst/>
          </a:prstGeom>
        </p:spPr>
      </p:pic>
      <p:pic>
        <p:nvPicPr>
          <p:cNvPr id="6" name="Picture 5" descr="Screen Shot 2016-10-08 at 1.24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635" y="1957539"/>
            <a:ext cx="6045365" cy="142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08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46264"/>
            <a:ext cx="5565412" cy="4496697"/>
          </a:xfrm>
        </p:spPr>
        <p:txBody>
          <a:bodyPr/>
          <a:lstStyle/>
          <a:p>
            <a:r>
              <a:rPr lang="en-US" sz="3000" b="1" dirty="0"/>
              <a:t>Step 8 How do I access and organize my works?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4. Under the </a:t>
            </a:r>
            <a:r>
              <a:rPr lang="en-US" b="1" dirty="0" smtClean="0"/>
              <a:t>subtitle Disciplines </a:t>
            </a:r>
            <a:r>
              <a:rPr lang="en-US" dirty="0" smtClean="0"/>
              <a:t>is a </a:t>
            </a:r>
            <a:r>
              <a:rPr lang="en-US" b="1" dirty="0" smtClean="0"/>
              <a:t>hyperlink</a:t>
            </a:r>
            <a:r>
              <a:rPr lang="en-US" dirty="0" smtClean="0"/>
              <a:t> that directs users to the </a:t>
            </a:r>
            <a:r>
              <a:rPr lang="en-US" b="1" dirty="0" smtClean="0"/>
              <a:t>respective Commons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b="1" dirty="0" smtClean="0"/>
              <a:t>Commons</a:t>
            </a:r>
            <a:r>
              <a:rPr lang="en-US" dirty="0" smtClean="0"/>
              <a:t> are </a:t>
            </a:r>
            <a:r>
              <a:rPr lang="en-US" b="1" dirty="0" smtClean="0"/>
              <a:t>assigned</a:t>
            </a:r>
            <a:r>
              <a:rPr lang="en-US" dirty="0" smtClean="0"/>
              <a:t> according to the </a:t>
            </a:r>
            <a:r>
              <a:rPr lang="en-US" b="1" dirty="0" smtClean="0"/>
              <a:t>disciplines users select </a:t>
            </a:r>
            <a:r>
              <a:rPr lang="en-US" dirty="0" smtClean="0"/>
              <a:t>when characterizing works.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11 at 6.46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12" y="2010446"/>
            <a:ext cx="6197775" cy="439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777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56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000" b="1" dirty="0" smtClean="0"/>
              <a:t>Users are provided with multiple modes of assistance. Refer to the list below for contact information: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For questions about STARS and SelectedWorks contact:</a:t>
            </a:r>
            <a:br>
              <a:rPr lang="en-US" b="1" dirty="0" smtClean="0"/>
            </a:br>
            <a:r>
              <a:rPr lang="en-US" dirty="0" smtClean="0"/>
              <a:t>-Lee Dotson, Digital Initiatives Librarian at UCF </a:t>
            </a:r>
            <a:br>
              <a:rPr lang="en-US" dirty="0" smtClean="0"/>
            </a:br>
            <a:r>
              <a:rPr lang="en-US" dirty="0" smtClean="0"/>
              <a:t>Email: </a:t>
            </a:r>
            <a:r>
              <a:rPr lang="en-US" dirty="0" smtClean="0"/>
              <a:t>lee.</a:t>
            </a:r>
            <a:r>
              <a:rPr lang="en-US" dirty="0" smtClean="0"/>
              <a:t>dotson@ucf.edu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-Kerri Bottorff, Digital Collections Projects Coordinator at UCF </a:t>
            </a:r>
            <a:br>
              <a:rPr lang="en-US" dirty="0" smtClean="0"/>
            </a:br>
            <a:r>
              <a:rPr lang="en-US" dirty="0" smtClean="0"/>
              <a:t>Email: </a:t>
            </a:r>
            <a:r>
              <a:rPr lang="en-US" dirty="0" smtClean="0"/>
              <a:t>kerri.bottorff@ucf.edu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For questions about author rights or scholarly communication issues contact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-Sarah Norris, Scholarly Communication Librarian at UCF </a:t>
            </a:r>
            <a:br>
              <a:rPr lang="en-US" dirty="0" smtClean="0"/>
            </a:br>
            <a:r>
              <a:rPr lang="en-US" dirty="0" smtClean="0"/>
              <a:t>Email: </a:t>
            </a:r>
            <a:r>
              <a:rPr lang="en-US" dirty="0" smtClean="0"/>
              <a:t>sarah.norris@ucf.edu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4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The hierarchical relationship between the three: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1-05 at 2.56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17" y="2836484"/>
            <a:ext cx="10212962" cy="285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29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Why use SelectedWorks</a:t>
            </a:r>
            <a:r>
              <a:rPr lang="en-US" b="1" dirty="0" smtClean="0"/>
              <a:t>?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-Acting as your own public relation specialists.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-Advertise Yourself.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-Networking and personal referrals.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94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How does your audience access your profile? 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-McNair Community in STARS</a:t>
            </a:r>
            <a:br>
              <a:rPr lang="en-US" dirty="0" smtClean="0">
                <a:hlinkClick r:id="rId2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-</a:t>
            </a:r>
            <a:r>
              <a:rPr lang="en-US" dirty="0">
                <a:hlinkClick r:id="rId3"/>
              </a:rPr>
              <a:t>https://works.bepress.com/genesys-santana</a:t>
            </a:r>
            <a:r>
              <a:rPr lang="en-US" dirty="0" smtClean="0">
                <a:hlinkClick r:id="rId3"/>
              </a:rPr>
              <a:t>/</a:t>
            </a:r>
            <a:br>
              <a:rPr lang="en-US" dirty="0" smtClean="0">
                <a:hlinkClick r:id="rId3"/>
              </a:rPr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2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dirty="0" smtClean="0"/>
              <a:t>The module highlights: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1 </a:t>
            </a:r>
            <a:r>
              <a:rPr lang="en-US" dirty="0" smtClean="0"/>
              <a:t>How do I sign up?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2 </a:t>
            </a:r>
            <a:r>
              <a:rPr lang="en-US" dirty="0" smtClean="0"/>
              <a:t>How do I start building SelectedWorks?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3 </a:t>
            </a:r>
            <a:r>
              <a:rPr lang="en-US" dirty="0" smtClean="0"/>
              <a:t>How do I manage my account settings?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4 </a:t>
            </a:r>
            <a:r>
              <a:rPr lang="en-US" dirty="0" smtClean="0"/>
              <a:t>How do I stipulate who can edit my profile?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5 </a:t>
            </a:r>
            <a:r>
              <a:rPr lang="en-US" dirty="0" smtClean="0"/>
              <a:t>How do I input my credentials?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6 </a:t>
            </a:r>
            <a:r>
              <a:rPr lang="en-US" dirty="0" smtClean="0"/>
              <a:t>How do I start importing academic works?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</a:t>
            </a:r>
            <a:r>
              <a:rPr lang="en-US" b="1" i="1" dirty="0" smtClean="0"/>
              <a:t>Step 7 </a:t>
            </a:r>
            <a:r>
              <a:rPr lang="en-US" dirty="0" smtClean="0"/>
              <a:t>How do I access and organize my imported works?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i="1" dirty="0" smtClean="0"/>
              <a:t>Step 8 </a:t>
            </a:r>
            <a:r>
              <a:rPr lang="en-US" dirty="0" smtClean="0"/>
              <a:t>How do I keep track of my readership?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72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552" y="1757584"/>
            <a:ext cx="9344005" cy="4351338"/>
          </a:xfrm>
        </p:spPr>
        <p:txBody>
          <a:bodyPr>
            <a:normAutofit fontScale="92500"/>
          </a:bodyPr>
          <a:lstStyle/>
          <a:p>
            <a:r>
              <a:rPr lang="en-US" sz="3200" b="1" dirty="0" smtClean="0"/>
              <a:t>Step 1: How do I sign up? </a:t>
            </a:r>
            <a:br>
              <a:rPr lang="en-US" sz="3200" b="1" dirty="0" smtClean="0"/>
            </a:br>
            <a:endParaRPr lang="en-US" sz="3200" b="1" dirty="0" smtClean="0"/>
          </a:p>
          <a:p>
            <a:pPr marL="514350" indent="-514350">
              <a:buAutoNum type="arabicPeriod"/>
            </a:pPr>
            <a:r>
              <a:rPr lang="en-US" dirty="0" smtClean="0"/>
              <a:t>Create an account. Go to </a:t>
            </a:r>
            <a:r>
              <a:rPr lang="en-US" dirty="0" smtClean="0">
                <a:hlinkClick r:id="rId3"/>
              </a:rPr>
              <a:t>http://works.bepress.com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Click </a:t>
            </a:r>
            <a:r>
              <a:rPr lang="en-US" b="1" dirty="0" smtClean="0"/>
              <a:t>Sign up</a:t>
            </a:r>
            <a:r>
              <a:rPr lang="en-US" dirty="0" smtClean="0"/>
              <a:t>. Complete the form and click </a:t>
            </a:r>
            <a:r>
              <a:rPr lang="en-US" b="1" dirty="0"/>
              <a:t>C</a:t>
            </a:r>
            <a:r>
              <a:rPr lang="en-US" b="1" dirty="0" smtClean="0"/>
              <a:t>reate </a:t>
            </a:r>
            <a:r>
              <a:rPr lang="en-US" b="1" dirty="0"/>
              <a:t>A</a:t>
            </a:r>
            <a:r>
              <a:rPr lang="en-US" b="1" dirty="0" smtClean="0"/>
              <a:t>ccount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Minimize the page and open the email account you submitted. 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Click the </a:t>
            </a:r>
            <a:r>
              <a:rPr lang="en-US" b="1" dirty="0" smtClean="0"/>
              <a:t>Confirm Account </a:t>
            </a:r>
            <a:r>
              <a:rPr lang="en-US" dirty="0" smtClean="0"/>
              <a:t>button in the confirmation email.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6" name="Picture 5" descr="Screen Shot 2017-01-15 at 8.38.59 PM-3-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842" y="2000788"/>
            <a:ext cx="1884202" cy="1242516"/>
          </a:xfrm>
          <a:prstGeom prst="rect">
            <a:avLst/>
          </a:prstGeom>
        </p:spPr>
      </p:pic>
      <p:pic>
        <p:nvPicPr>
          <p:cNvPr id="7" name="Picture 6" descr="Screen Shot 2016-09-30 at 2.37.10 PM-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335" y="3424748"/>
            <a:ext cx="1524232" cy="1612622"/>
          </a:xfrm>
          <a:prstGeom prst="rect">
            <a:avLst/>
          </a:prstGeom>
        </p:spPr>
      </p:pic>
      <p:pic>
        <p:nvPicPr>
          <p:cNvPr id="8" name="Picture 7" descr="Screen Shot 2016-09-30 at 2.48.19 PM-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490" y="5101355"/>
            <a:ext cx="1343136" cy="158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2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15252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dirty="0" smtClean="0"/>
              <a:t>Step 2: How do I start building Selected Works? </a:t>
            </a:r>
            <a:br>
              <a:rPr lang="en-US" sz="30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Choose a URL (note it cannot be changed.)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Enter up to three research disciplines, your institution, position and title (these will help search engines categorize you for users.)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3.  Once finished </a:t>
            </a:r>
            <a:r>
              <a:rPr lang="en-US" b="1" dirty="0" smtClean="0"/>
              <a:t>Click Go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09-30 at 2.55.49 PM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96" y="2144634"/>
            <a:ext cx="4822580" cy="1267833"/>
          </a:xfrm>
          <a:prstGeom prst="rect">
            <a:avLst/>
          </a:prstGeom>
        </p:spPr>
      </p:pic>
      <p:pic>
        <p:nvPicPr>
          <p:cNvPr id="6" name="Picture 5" descr="step 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658" y="3650954"/>
            <a:ext cx="3016579" cy="32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0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962330" cy="4351338"/>
          </a:xfrm>
        </p:spPr>
        <p:txBody>
          <a:bodyPr/>
          <a:lstStyle/>
          <a:p>
            <a:r>
              <a:rPr lang="en-US" b="1" dirty="0" smtClean="0"/>
              <a:t>Step 3: How do I manage my account settings? </a:t>
            </a:r>
          </a:p>
          <a:p>
            <a:pPr marL="514350" indent="-514350">
              <a:buAutoNum type="arabicPeriod"/>
            </a:pPr>
            <a:r>
              <a:rPr lang="en-US" dirty="0" smtClean="0"/>
              <a:t>Click on the </a:t>
            </a:r>
            <a:r>
              <a:rPr lang="en-US" b="1" dirty="0" smtClean="0"/>
              <a:t>Profile Menu </a:t>
            </a:r>
            <a:r>
              <a:rPr lang="en-US" dirty="0" smtClean="0"/>
              <a:t>located on the top right of your main page. From the list click </a:t>
            </a:r>
            <a:r>
              <a:rPr lang="en-US" b="1" dirty="0" smtClean="0"/>
              <a:t>Account Settings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Under </a:t>
            </a:r>
            <a:r>
              <a:rPr lang="en-US" b="1" dirty="0" smtClean="0"/>
              <a:t>Account Settings </a:t>
            </a:r>
            <a:r>
              <a:rPr lang="en-US" dirty="0" smtClean="0"/>
              <a:t>you can update your picture, login email and/ or password.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5" name="Picture 4" descr="Screen Shot 2016-10-04 at 8.30.3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278" y="1851727"/>
            <a:ext cx="2394787" cy="1983991"/>
          </a:xfrm>
          <a:prstGeom prst="rect">
            <a:avLst/>
          </a:prstGeom>
        </p:spPr>
      </p:pic>
      <p:pic>
        <p:nvPicPr>
          <p:cNvPr id="6" name="Picture 5" descr="Screen Shot 2016-10-04 at 8.45.10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721" y="4397850"/>
            <a:ext cx="2533223" cy="246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47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560</Words>
  <Application>Microsoft Office PowerPoint</Application>
  <PresentationFormat>Widescreen</PresentationFormat>
  <Paragraphs>79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Bradley Hand ITC</vt:lpstr>
      <vt:lpstr>Calibri</vt:lpstr>
      <vt:lpstr>Calibri Light</vt:lpstr>
      <vt:lpstr>Office Theme</vt:lpstr>
      <vt:lpstr>SelectedWorks Profiles Workshop: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UCF Libraries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 Bottorff</dc:creator>
  <cp:lastModifiedBy>Kerri Bottorff</cp:lastModifiedBy>
  <cp:revision>68</cp:revision>
  <dcterms:created xsi:type="dcterms:W3CDTF">2016-02-22T14:55:15Z</dcterms:created>
  <dcterms:modified xsi:type="dcterms:W3CDTF">2017-02-06T21:01:49Z</dcterms:modified>
</cp:coreProperties>
</file>