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2976800" cy="32004000"/>
  <p:notesSz cx="9363075" cy="7077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46088" indent="11113" algn="l" rtl="0" eaLnBrk="0" fontAlgn="base" hangingPunct="0">
      <a:spcBef>
        <a:spcPct val="0"/>
      </a:spcBef>
      <a:spcAft>
        <a:spcPct val="0"/>
      </a:spcAft>
      <a:defRPr sz="9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892175" indent="22225" algn="l" rtl="0" eaLnBrk="0" fontAlgn="base" hangingPunct="0">
      <a:spcBef>
        <a:spcPct val="0"/>
      </a:spcBef>
      <a:spcAft>
        <a:spcPct val="0"/>
      </a:spcAft>
      <a:defRPr sz="9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38263" indent="33338" algn="l" rtl="0" eaLnBrk="0" fontAlgn="base" hangingPunct="0">
      <a:spcBef>
        <a:spcPct val="0"/>
      </a:spcBef>
      <a:spcAft>
        <a:spcPct val="0"/>
      </a:spcAft>
      <a:defRPr sz="9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784350" indent="44450" algn="l" rtl="0" eaLnBrk="0" fontAlgn="base" hangingPunct="0">
      <a:spcBef>
        <a:spcPct val="0"/>
      </a:spcBef>
      <a:spcAft>
        <a:spcPct val="0"/>
      </a:spcAft>
      <a:defRPr sz="9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A06"/>
    <a:srgbClr val="A37F00"/>
    <a:srgbClr val="DCE8F4"/>
    <a:srgbClr val="FFCCCC"/>
    <a:srgbClr val="0066FF"/>
    <a:srgbClr val="CCECFF"/>
    <a:srgbClr val="001E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74" autoAdjust="0"/>
  </p:normalViewPr>
  <p:slideViewPr>
    <p:cSldViewPr snapToGrid="0">
      <p:cViewPr varScale="1">
        <p:scale>
          <a:sx n="18" d="100"/>
          <a:sy n="18" d="100"/>
        </p:scale>
        <p:origin x="1411" y="144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6/11/relationships/changesInfo" Target="changesInfos/changesInfo1.xml"/><Relationship Id="rId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 McLamb" userId="f5188ebc-51db-46b2-9615-4bc05a55b9ee" providerId="ADAL" clId="{C20174BC-741C-2947-BE68-A8FA8DE34543}"/>
    <pc:docChg chg="undo custSel addSld delSld modSld">
      <pc:chgData name="Lee McLamb" userId="f5188ebc-51db-46b2-9615-4bc05a55b9ee" providerId="ADAL" clId="{C20174BC-741C-2947-BE68-A8FA8DE34543}" dt="2019-02-28T16:18:19.194" v="365" actId="1036"/>
      <pc:docMkLst>
        <pc:docMk/>
      </pc:docMkLst>
      <pc:sldChg chg="new del">
        <pc:chgData name="Lee McLamb" userId="f5188ebc-51db-46b2-9615-4bc05a55b9ee" providerId="ADAL" clId="{C20174BC-741C-2947-BE68-A8FA8DE34543}" dt="2019-02-28T15:11:43.858" v="2" actId="2696"/>
        <pc:sldMkLst>
          <pc:docMk/>
          <pc:sldMk cId="388633591" sldId="257"/>
        </pc:sldMkLst>
      </pc:sldChg>
      <pc:sldChg chg="addSp delSp modSp add">
        <pc:chgData name="Lee McLamb" userId="f5188ebc-51db-46b2-9615-4bc05a55b9ee" providerId="ADAL" clId="{C20174BC-741C-2947-BE68-A8FA8DE34543}" dt="2019-02-28T16:18:19.194" v="365" actId="1036"/>
        <pc:sldMkLst>
          <pc:docMk/>
          <pc:sldMk cId="1319170873" sldId="258"/>
        </pc:sldMkLst>
        <pc:spChg chg="mod">
          <ac:chgData name="Lee McLamb" userId="f5188ebc-51db-46b2-9615-4bc05a55b9ee" providerId="ADAL" clId="{C20174BC-741C-2947-BE68-A8FA8DE34543}" dt="2019-02-28T15:14:59.882" v="11" actId="20577"/>
          <ac:spMkLst>
            <pc:docMk/>
            <pc:sldMk cId="1319170873" sldId="258"/>
            <ac:spMk id="4150" creationId="{3D707A23-8890-47F2-AA82-85E4649F494F}"/>
          </ac:spMkLst>
        </pc:spChg>
        <pc:grpChg chg="mod">
          <ac:chgData name="Lee McLamb" userId="f5188ebc-51db-46b2-9615-4bc05a55b9ee" providerId="ADAL" clId="{C20174BC-741C-2947-BE68-A8FA8DE34543}" dt="2019-02-28T15:13:36.414" v="7" actId="1076"/>
          <ac:grpSpMkLst>
            <pc:docMk/>
            <pc:sldMk cId="1319170873" sldId="258"/>
            <ac:grpSpMk id="4111" creationId="{2765A865-8DE8-4732-8F44-D5229B74BE07}"/>
          </ac:grpSpMkLst>
        </pc:grpChg>
        <pc:grpChg chg="del">
          <ac:chgData name="Lee McLamb" userId="f5188ebc-51db-46b2-9615-4bc05a55b9ee" providerId="ADAL" clId="{C20174BC-741C-2947-BE68-A8FA8DE34543}" dt="2019-02-28T15:13:40.843" v="8" actId="478"/>
          <ac:grpSpMkLst>
            <pc:docMk/>
            <pc:sldMk cId="1319170873" sldId="258"/>
            <ac:grpSpMk id="4112" creationId="{698C8765-1B6F-48BC-A152-D6869CFCA00A}"/>
          </ac:grpSpMkLst>
        </pc:grpChg>
        <pc:graphicFrameChg chg="add mod modGraphic">
          <ac:chgData name="Lee McLamb" userId="f5188ebc-51db-46b2-9615-4bc05a55b9ee" providerId="ADAL" clId="{C20174BC-741C-2947-BE68-A8FA8DE34543}" dt="2019-02-28T16:18:19.194" v="365" actId="1036"/>
          <ac:graphicFrameMkLst>
            <pc:docMk/>
            <pc:sldMk cId="1319170873" sldId="258"/>
            <ac:graphicFrameMk id="2" creationId="{4EE4B30F-16E5-E24B-A91E-AF0E226FF42E}"/>
          </ac:graphicFrameMkLst>
        </pc:graphicFrameChg>
        <pc:graphicFrameChg chg="add del">
          <ac:chgData name="Lee McLamb" userId="f5188ebc-51db-46b2-9615-4bc05a55b9ee" providerId="ADAL" clId="{C20174BC-741C-2947-BE68-A8FA8DE34543}" dt="2019-02-28T15:22:03.626" v="93" actId="3680"/>
          <ac:graphicFrameMkLst>
            <pc:docMk/>
            <pc:sldMk cId="1319170873" sldId="258"/>
            <ac:graphicFrameMk id="4" creationId="{83203F47-897B-1747-B43D-58A210EFF91D}"/>
          </ac:graphicFrameMkLst>
        </pc:graphicFrameChg>
        <pc:graphicFrameChg chg="add del">
          <ac:chgData name="Lee McLamb" userId="f5188ebc-51db-46b2-9615-4bc05a55b9ee" providerId="ADAL" clId="{C20174BC-741C-2947-BE68-A8FA8DE34543}" dt="2019-02-28T15:26:20.335" v="125" actId="3680"/>
          <ac:graphicFrameMkLst>
            <pc:docMk/>
            <pc:sldMk cId="1319170873" sldId="258"/>
            <ac:graphicFrameMk id="6" creationId="{C5671C44-AB83-9748-A291-8C9BEED76858}"/>
          </ac:graphicFrameMkLst>
        </pc:graphicFrameChg>
        <pc:graphicFrameChg chg="add del">
          <ac:chgData name="Lee McLamb" userId="f5188ebc-51db-46b2-9615-4bc05a55b9ee" providerId="ADAL" clId="{C20174BC-741C-2947-BE68-A8FA8DE34543}" dt="2019-02-28T15:45:13.997" v="266" actId="478"/>
          <ac:graphicFrameMkLst>
            <pc:docMk/>
            <pc:sldMk cId="1319170873" sldId="258"/>
            <ac:graphicFrameMk id="14" creationId="{8E3B5165-B191-654E-A02B-DD23071BFABD}"/>
          </ac:graphicFrameMkLst>
        </pc:graphicFrameChg>
        <pc:picChg chg="del">
          <ac:chgData name="Lee McLamb" userId="f5188ebc-51db-46b2-9615-4bc05a55b9ee" providerId="ADAL" clId="{C20174BC-741C-2947-BE68-A8FA8DE34543}" dt="2019-02-28T15:13:22.484" v="4" actId="478"/>
          <ac:picMkLst>
            <pc:docMk/>
            <pc:sldMk cId="1319170873" sldId="258"/>
            <ac:picMk id="4115" creationId="{7A3397B2-7B32-490A-8850-BDE46E34186F}"/>
          </ac:picMkLst>
        </pc:picChg>
        <pc:picChg chg="del">
          <ac:chgData name="Lee McLamb" userId="f5188ebc-51db-46b2-9615-4bc05a55b9ee" providerId="ADAL" clId="{C20174BC-741C-2947-BE68-A8FA8DE34543}" dt="2019-02-28T15:13:28.974" v="5" actId="478"/>
          <ac:picMkLst>
            <pc:docMk/>
            <pc:sldMk cId="1319170873" sldId="258"/>
            <ac:picMk id="4116" creationId="{82C2DBF8-BB4F-475C-81FB-5288A63BE19F}"/>
          </ac:picMkLst>
        </pc:picChg>
        <pc:picChg chg="del">
          <ac:chgData name="Lee McLamb" userId="f5188ebc-51db-46b2-9615-4bc05a55b9ee" providerId="ADAL" clId="{C20174BC-741C-2947-BE68-A8FA8DE34543}" dt="2019-02-28T15:13:34.258" v="6" actId="478"/>
          <ac:picMkLst>
            <pc:docMk/>
            <pc:sldMk cId="1319170873" sldId="258"/>
            <ac:picMk id="4117" creationId="{AE188B15-F753-422D-8101-B999325117DD}"/>
          </ac:picMkLst>
        </pc:picChg>
        <pc:picChg chg="del">
          <ac:chgData name="Lee McLamb" userId="f5188ebc-51db-46b2-9615-4bc05a55b9ee" providerId="ADAL" clId="{C20174BC-741C-2947-BE68-A8FA8DE34543}" dt="2019-02-28T15:13:40.843" v="8" actId="478"/>
          <ac:picMkLst>
            <pc:docMk/>
            <pc:sldMk cId="1319170873" sldId="258"/>
            <ac:picMk id="4118" creationId="{472A7FC5-603E-42AF-98BC-83E726577B2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2D08E27A-AD48-4719-8F68-AAAE746BB0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056063" cy="352425"/>
          </a:xfrm>
          <a:prstGeom prst="rect">
            <a:avLst/>
          </a:prstGeom>
        </p:spPr>
        <p:txBody>
          <a:bodyPr vert="horz" lIns="100910" tIns="50455" rIns="100910" bIns="50455" rtlCol="0"/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4BC10FE-3C68-47F0-A2E5-D4BD45B817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303838" y="0"/>
            <a:ext cx="4056062" cy="352425"/>
          </a:xfrm>
          <a:prstGeom prst="rect">
            <a:avLst/>
          </a:prstGeom>
        </p:spPr>
        <p:txBody>
          <a:bodyPr vert="horz" lIns="100910" tIns="50455" rIns="100910" bIns="50455" rtlCol="0"/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38829FA2-43A3-43FA-947F-CE1C8F7868D7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C6243B0-CFD9-40EB-B9C5-1411170931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723063"/>
            <a:ext cx="4056063" cy="352425"/>
          </a:xfrm>
          <a:prstGeom prst="rect">
            <a:avLst/>
          </a:prstGeom>
        </p:spPr>
        <p:txBody>
          <a:bodyPr vert="horz" lIns="100910" tIns="50455" rIns="100910" bIns="50455" rtlCol="0" anchor="b"/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CB2AFEA-E701-4382-9606-D1C0E3F7F4F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303838" y="6723063"/>
            <a:ext cx="4056062" cy="352425"/>
          </a:xfrm>
          <a:prstGeom prst="rect">
            <a:avLst/>
          </a:prstGeom>
        </p:spPr>
        <p:txBody>
          <a:bodyPr vert="horz" wrap="square" lIns="100910" tIns="50455" rIns="100910" bIns="5045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ED75DC66-71A0-43F4-8A9D-E5211A5AEC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60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DFC2C5D-DE90-4174-8A78-C60525AE12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057650" cy="354013"/>
          </a:xfrm>
          <a:prstGeom prst="rect">
            <a:avLst/>
          </a:prstGeom>
        </p:spPr>
        <p:txBody>
          <a:bodyPr vert="horz" lIns="100910" tIns="50455" rIns="100910" bIns="50455" rtlCol="0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5A40B04-8B78-405D-A3C3-ECFF3C26242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303838" y="0"/>
            <a:ext cx="4057650" cy="354013"/>
          </a:xfrm>
          <a:prstGeom prst="rect">
            <a:avLst/>
          </a:prstGeom>
        </p:spPr>
        <p:txBody>
          <a:bodyPr vert="horz" lIns="100910" tIns="50455" rIns="100910" bIns="50455" rtlCol="0"/>
          <a:lstStyle>
            <a:lvl1pPr algn="r">
              <a:defRPr sz="1300"/>
            </a:lvl1pPr>
          </a:lstStyle>
          <a:p>
            <a:pPr>
              <a:defRPr/>
            </a:pPr>
            <a:fld id="{CE7DD2C5-6B4F-42C8-9141-C5BAA4DAF4AA}" type="datetimeFigureOut">
              <a:rPr lang="en-US"/>
              <a:pPr>
                <a:defRPr/>
              </a:pPr>
              <a:t>3/27/2019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26DEE2BB-0786-4BCB-9962-646A0394AF5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079750" y="884238"/>
            <a:ext cx="3203575" cy="238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0910" tIns="50455" rIns="100910" bIns="50455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9C1BEB73-4855-4BFE-9FC0-497B6C41BE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36625" y="3405188"/>
            <a:ext cx="7489825" cy="2787650"/>
          </a:xfrm>
          <a:prstGeom prst="rect">
            <a:avLst/>
          </a:prstGeom>
        </p:spPr>
        <p:txBody>
          <a:bodyPr vert="horz" lIns="100910" tIns="50455" rIns="100910" bIns="50455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CA968D1-E900-4CF6-A020-1DAE6A6156D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723063"/>
            <a:ext cx="4057650" cy="354012"/>
          </a:xfrm>
          <a:prstGeom prst="rect">
            <a:avLst/>
          </a:prstGeom>
        </p:spPr>
        <p:txBody>
          <a:bodyPr vert="horz" lIns="100910" tIns="50455" rIns="100910" bIns="50455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4A0CF54-CD7B-4F3C-86DF-6371B4E192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303838" y="6723063"/>
            <a:ext cx="4057650" cy="354012"/>
          </a:xfrm>
          <a:prstGeom prst="rect">
            <a:avLst/>
          </a:prstGeom>
        </p:spPr>
        <p:txBody>
          <a:bodyPr vert="horz" lIns="100910" tIns="50455" rIns="100910" bIns="50455" rtlCol="0" anchor="b"/>
          <a:lstStyle>
            <a:lvl1pPr algn="r">
              <a:defRPr sz="1300"/>
            </a:lvl1pPr>
          </a:lstStyle>
          <a:p>
            <a:pPr>
              <a:defRPr/>
            </a:pPr>
            <a:fld id="{C62199A9-5851-4090-B300-3F323C1FA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827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>
            <a:extLst>
              <a:ext uri="{FF2B5EF4-FFF2-40B4-BE49-F238E27FC236}">
                <a16:creationId xmlns:a16="http://schemas.microsoft.com/office/drawing/2014/main" xmlns="" id="{7B0F3AC7-D26F-401C-9FA9-01938B9C10A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>
            <a:extLst>
              <a:ext uri="{FF2B5EF4-FFF2-40B4-BE49-F238E27FC236}">
                <a16:creationId xmlns:a16="http://schemas.microsoft.com/office/drawing/2014/main" xmlns="" id="{99486D90-AF47-4608-B71D-661DFDF23D7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124" name="Slide Number Placeholder 3">
            <a:extLst>
              <a:ext uri="{FF2B5EF4-FFF2-40B4-BE49-F238E27FC236}">
                <a16:creationId xmlns:a16="http://schemas.microsoft.com/office/drawing/2014/main" xmlns="" id="{01997C19-BAE6-485D-8D9F-51CDB83167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F46B3C-51EB-4405-A193-B93C9D22873B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005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2100" y="5237694"/>
            <a:ext cx="32232600" cy="11142133"/>
          </a:xfrm>
        </p:spPr>
        <p:txBody>
          <a:bodyPr anchor="b"/>
          <a:lstStyle>
            <a:lvl1pPr algn="ctr">
              <a:defRPr sz="211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72100" y="16809511"/>
            <a:ext cx="32232600" cy="7726889"/>
          </a:xfrm>
        </p:spPr>
        <p:txBody>
          <a:bodyPr/>
          <a:lstStyle>
            <a:lvl1pPr marL="0" indent="0" algn="ctr">
              <a:buNone/>
              <a:defRPr sz="8460"/>
            </a:lvl1pPr>
            <a:lvl2pPr marL="1611630" indent="0" algn="ctr">
              <a:buNone/>
              <a:defRPr sz="7050"/>
            </a:lvl2pPr>
            <a:lvl3pPr marL="3223260" indent="0" algn="ctr">
              <a:buNone/>
              <a:defRPr sz="6345"/>
            </a:lvl3pPr>
            <a:lvl4pPr marL="4834890" indent="0" algn="ctr">
              <a:buNone/>
              <a:defRPr sz="5640"/>
            </a:lvl4pPr>
            <a:lvl5pPr marL="6446520" indent="0" algn="ctr">
              <a:buNone/>
              <a:defRPr sz="5640"/>
            </a:lvl5pPr>
            <a:lvl6pPr marL="8058150" indent="0" algn="ctr">
              <a:buNone/>
              <a:defRPr sz="5640"/>
            </a:lvl6pPr>
            <a:lvl7pPr marL="9669780" indent="0" algn="ctr">
              <a:buNone/>
              <a:defRPr sz="5640"/>
            </a:lvl7pPr>
            <a:lvl8pPr marL="11281410" indent="0" algn="ctr">
              <a:buNone/>
              <a:defRPr sz="5640"/>
            </a:lvl8pPr>
            <a:lvl9pPr marL="12893040" indent="0" algn="ctr">
              <a:buNone/>
              <a:defRPr sz="564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DB80637-ED27-4889-94A0-D0D0B90F6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7F2484-FA61-4DCC-A29C-5E5710F70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C9B4803-7174-49DF-8A91-C279384A7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B0C8C-8AD0-405F-87DF-1134EFCB9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134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BB149C3-374D-4D8C-A0E7-217BE7FDD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FEAD808-BA0E-4531-9A3C-B48BE7002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0EC1436-032C-4D0D-BBA4-C3258CFEC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C31DB-E666-4360-BF4E-F7B7157C2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173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755272" y="1703917"/>
            <a:ext cx="9266873" cy="271219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54655" y="1703917"/>
            <a:ext cx="27263408" cy="2712191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3854477-5085-4D35-8DDD-BCF6DF7AA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C56DC4C-0E4A-4427-9C56-36481FBE1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42F3998-963D-40E4-8505-B0658DD95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6D5FF-5568-4DFD-9602-134E77CBC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24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6BD3647-BB72-4E0E-9AAC-59B560E0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5715EA8-8CAD-4824-8D17-86590561B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7F42F3-7BE0-47AF-A0D8-84340BC11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0F0E3-F16B-4E07-8C73-9B7376D4F0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9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2271" y="7978780"/>
            <a:ext cx="37067490" cy="13312773"/>
          </a:xfrm>
        </p:spPr>
        <p:txBody>
          <a:bodyPr anchor="b"/>
          <a:lstStyle>
            <a:lvl1pPr>
              <a:defRPr sz="211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2271" y="21417496"/>
            <a:ext cx="37067490" cy="7000873"/>
          </a:xfrm>
        </p:spPr>
        <p:txBody>
          <a:bodyPr/>
          <a:lstStyle>
            <a:lvl1pPr marL="0" indent="0">
              <a:buNone/>
              <a:defRPr sz="8460">
                <a:solidFill>
                  <a:schemeClr val="tx1">
                    <a:tint val="75000"/>
                  </a:schemeClr>
                </a:solidFill>
              </a:defRPr>
            </a:lvl1pPr>
            <a:lvl2pPr marL="1611630" indent="0">
              <a:buNone/>
              <a:defRPr sz="7050">
                <a:solidFill>
                  <a:schemeClr val="tx1">
                    <a:tint val="75000"/>
                  </a:schemeClr>
                </a:solidFill>
              </a:defRPr>
            </a:lvl2pPr>
            <a:lvl3pPr marL="3223260" indent="0">
              <a:buNone/>
              <a:defRPr sz="6345">
                <a:solidFill>
                  <a:schemeClr val="tx1">
                    <a:tint val="75000"/>
                  </a:schemeClr>
                </a:solidFill>
              </a:defRPr>
            </a:lvl3pPr>
            <a:lvl4pPr marL="4834890" indent="0">
              <a:buNone/>
              <a:defRPr sz="5640">
                <a:solidFill>
                  <a:schemeClr val="tx1">
                    <a:tint val="75000"/>
                  </a:schemeClr>
                </a:solidFill>
              </a:defRPr>
            </a:lvl4pPr>
            <a:lvl5pPr marL="6446520" indent="0">
              <a:buNone/>
              <a:defRPr sz="5640">
                <a:solidFill>
                  <a:schemeClr val="tx1">
                    <a:tint val="75000"/>
                  </a:schemeClr>
                </a:solidFill>
              </a:defRPr>
            </a:lvl5pPr>
            <a:lvl6pPr marL="8058150" indent="0">
              <a:buNone/>
              <a:defRPr sz="5640">
                <a:solidFill>
                  <a:schemeClr val="tx1">
                    <a:tint val="75000"/>
                  </a:schemeClr>
                </a:solidFill>
              </a:defRPr>
            </a:lvl6pPr>
            <a:lvl7pPr marL="9669780" indent="0">
              <a:buNone/>
              <a:defRPr sz="5640">
                <a:solidFill>
                  <a:schemeClr val="tx1">
                    <a:tint val="75000"/>
                  </a:schemeClr>
                </a:solidFill>
              </a:defRPr>
            </a:lvl7pPr>
            <a:lvl8pPr marL="11281410" indent="0">
              <a:buNone/>
              <a:defRPr sz="5640">
                <a:solidFill>
                  <a:schemeClr val="tx1">
                    <a:tint val="75000"/>
                  </a:schemeClr>
                </a:solidFill>
              </a:defRPr>
            </a:lvl8pPr>
            <a:lvl9pPr marL="12893040" indent="0">
              <a:buNone/>
              <a:defRPr sz="56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B1F6B11-3DFD-4A4A-B4F6-7C2F3455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20C2E73-59DD-4B5A-9EC8-10A4BF3D7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664BAB9-5CB8-4D43-A51C-0DFB45747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D24C2-21FC-4C75-BCA4-939DA6673B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58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54655" y="8519583"/>
            <a:ext cx="18265140" cy="203062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757005" y="8519583"/>
            <a:ext cx="18265140" cy="203062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7192A26F-EA93-452A-B171-9D6A4D1A2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0B924272-E9BD-439F-99B9-A67DAB6B5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36727294-060F-4F75-8190-594F09E68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F312B-418A-461C-A235-669E2A6B12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810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0253" y="1703919"/>
            <a:ext cx="37067490" cy="61859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60255" y="7845427"/>
            <a:ext cx="18181199" cy="3844923"/>
          </a:xfrm>
        </p:spPr>
        <p:txBody>
          <a:bodyPr anchor="b"/>
          <a:lstStyle>
            <a:lvl1pPr marL="0" indent="0">
              <a:buNone/>
              <a:defRPr sz="8460" b="1"/>
            </a:lvl1pPr>
            <a:lvl2pPr marL="1611630" indent="0">
              <a:buNone/>
              <a:defRPr sz="7050" b="1"/>
            </a:lvl2pPr>
            <a:lvl3pPr marL="3223260" indent="0">
              <a:buNone/>
              <a:defRPr sz="6345" b="1"/>
            </a:lvl3pPr>
            <a:lvl4pPr marL="4834890" indent="0">
              <a:buNone/>
              <a:defRPr sz="5640" b="1"/>
            </a:lvl4pPr>
            <a:lvl5pPr marL="6446520" indent="0">
              <a:buNone/>
              <a:defRPr sz="5640" b="1"/>
            </a:lvl5pPr>
            <a:lvl6pPr marL="8058150" indent="0">
              <a:buNone/>
              <a:defRPr sz="5640" b="1"/>
            </a:lvl6pPr>
            <a:lvl7pPr marL="9669780" indent="0">
              <a:buNone/>
              <a:defRPr sz="5640" b="1"/>
            </a:lvl7pPr>
            <a:lvl8pPr marL="11281410" indent="0">
              <a:buNone/>
              <a:defRPr sz="5640" b="1"/>
            </a:lvl8pPr>
            <a:lvl9pPr marL="12893040" indent="0">
              <a:buNone/>
              <a:defRPr sz="56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60255" y="11690350"/>
            <a:ext cx="18181199" cy="171947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757005" y="7845427"/>
            <a:ext cx="18270738" cy="3844923"/>
          </a:xfrm>
        </p:spPr>
        <p:txBody>
          <a:bodyPr anchor="b"/>
          <a:lstStyle>
            <a:lvl1pPr marL="0" indent="0">
              <a:buNone/>
              <a:defRPr sz="8460" b="1"/>
            </a:lvl1pPr>
            <a:lvl2pPr marL="1611630" indent="0">
              <a:buNone/>
              <a:defRPr sz="7050" b="1"/>
            </a:lvl2pPr>
            <a:lvl3pPr marL="3223260" indent="0">
              <a:buNone/>
              <a:defRPr sz="6345" b="1"/>
            </a:lvl3pPr>
            <a:lvl4pPr marL="4834890" indent="0">
              <a:buNone/>
              <a:defRPr sz="5640" b="1"/>
            </a:lvl4pPr>
            <a:lvl5pPr marL="6446520" indent="0">
              <a:buNone/>
              <a:defRPr sz="5640" b="1"/>
            </a:lvl5pPr>
            <a:lvl6pPr marL="8058150" indent="0">
              <a:buNone/>
              <a:defRPr sz="5640" b="1"/>
            </a:lvl6pPr>
            <a:lvl7pPr marL="9669780" indent="0">
              <a:buNone/>
              <a:defRPr sz="5640" b="1"/>
            </a:lvl7pPr>
            <a:lvl8pPr marL="11281410" indent="0">
              <a:buNone/>
              <a:defRPr sz="5640" b="1"/>
            </a:lvl8pPr>
            <a:lvl9pPr marL="12893040" indent="0">
              <a:buNone/>
              <a:defRPr sz="56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757005" y="11690350"/>
            <a:ext cx="18270738" cy="171947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2E78A838-007F-422B-8719-3A091A614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41C96FCD-FCCD-4F48-8960-84A1D1C98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E0003914-F931-4483-B18E-A5B103FEC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C9971-518C-4A3E-B3DF-23A02D164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6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3D0A6223-E53E-44A5-A33F-0A239857A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7FDFB0E5-FBA3-4705-911B-BC3761C66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6E708D01-F23C-427B-82CA-0E7E22D54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6ABFC-B208-4FD4-981C-1A97BC1B5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75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8AD9C14A-3D30-42E3-9DB5-AE876D985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DEE70C05-DEC3-472E-9DBB-13D0BD596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74AB2350-0191-4E43-95CD-3039E6344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7CD71-B06C-49E5-9026-78B172C76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39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0255" y="2133600"/>
            <a:ext cx="13861135" cy="7467600"/>
          </a:xfrm>
        </p:spPr>
        <p:txBody>
          <a:bodyPr anchor="b"/>
          <a:lstStyle>
            <a:lvl1pPr>
              <a:defRPr sz="1128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70738" y="4607986"/>
            <a:ext cx="21757005" cy="22743583"/>
          </a:xfrm>
        </p:spPr>
        <p:txBody>
          <a:bodyPr/>
          <a:lstStyle>
            <a:lvl1pPr>
              <a:defRPr sz="11280"/>
            </a:lvl1pPr>
            <a:lvl2pPr>
              <a:defRPr sz="9870"/>
            </a:lvl2pPr>
            <a:lvl3pPr>
              <a:defRPr sz="8460"/>
            </a:lvl3pPr>
            <a:lvl4pPr>
              <a:defRPr sz="7050"/>
            </a:lvl4pPr>
            <a:lvl5pPr>
              <a:defRPr sz="7050"/>
            </a:lvl5pPr>
            <a:lvl6pPr>
              <a:defRPr sz="7050"/>
            </a:lvl6pPr>
            <a:lvl7pPr>
              <a:defRPr sz="7050"/>
            </a:lvl7pPr>
            <a:lvl8pPr>
              <a:defRPr sz="7050"/>
            </a:lvl8pPr>
            <a:lvl9pPr>
              <a:defRPr sz="7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0255" y="9601200"/>
            <a:ext cx="13861135" cy="17787411"/>
          </a:xfrm>
        </p:spPr>
        <p:txBody>
          <a:bodyPr/>
          <a:lstStyle>
            <a:lvl1pPr marL="0" indent="0">
              <a:buNone/>
              <a:defRPr sz="5640"/>
            </a:lvl1pPr>
            <a:lvl2pPr marL="1611630" indent="0">
              <a:buNone/>
              <a:defRPr sz="4935"/>
            </a:lvl2pPr>
            <a:lvl3pPr marL="3223260" indent="0">
              <a:buNone/>
              <a:defRPr sz="4230"/>
            </a:lvl3pPr>
            <a:lvl4pPr marL="4834890" indent="0">
              <a:buNone/>
              <a:defRPr sz="3525"/>
            </a:lvl4pPr>
            <a:lvl5pPr marL="6446520" indent="0">
              <a:buNone/>
              <a:defRPr sz="3525"/>
            </a:lvl5pPr>
            <a:lvl6pPr marL="8058150" indent="0">
              <a:buNone/>
              <a:defRPr sz="3525"/>
            </a:lvl6pPr>
            <a:lvl7pPr marL="9669780" indent="0">
              <a:buNone/>
              <a:defRPr sz="3525"/>
            </a:lvl7pPr>
            <a:lvl8pPr marL="11281410" indent="0">
              <a:buNone/>
              <a:defRPr sz="3525"/>
            </a:lvl8pPr>
            <a:lvl9pPr marL="12893040" indent="0">
              <a:buNone/>
              <a:defRPr sz="35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5A540807-1A98-402E-99F4-95296DBC0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827199DD-F4BD-4702-922D-C3DF1A010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73F13A2C-0A4E-43F6-BEBE-B85F1076E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94814-3E2B-4BE1-A688-21943B37E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4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0255" y="2133600"/>
            <a:ext cx="13861135" cy="7467600"/>
          </a:xfrm>
        </p:spPr>
        <p:txBody>
          <a:bodyPr anchor="b"/>
          <a:lstStyle>
            <a:lvl1pPr>
              <a:defRPr sz="1128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70738" y="4607986"/>
            <a:ext cx="21757005" cy="22743583"/>
          </a:xfrm>
        </p:spPr>
        <p:txBody>
          <a:bodyPr rtlCol="0">
            <a:normAutofit/>
          </a:bodyPr>
          <a:lstStyle>
            <a:lvl1pPr marL="0" indent="0">
              <a:buNone/>
              <a:defRPr sz="11280"/>
            </a:lvl1pPr>
            <a:lvl2pPr marL="1611630" indent="0">
              <a:buNone/>
              <a:defRPr sz="9870"/>
            </a:lvl2pPr>
            <a:lvl3pPr marL="3223260" indent="0">
              <a:buNone/>
              <a:defRPr sz="8460"/>
            </a:lvl3pPr>
            <a:lvl4pPr marL="4834890" indent="0">
              <a:buNone/>
              <a:defRPr sz="7050"/>
            </a:lvl4pPr>
            <a:lvl5pPr marL="6446520" indent="0">
              <a:buNone/>
              <a:defRPr sz="7050"/>
            </a:lvl5pPr>
            <a:lvl6pPr marL="8058150" indent="0">
              <a:buNone/>
              <a:defRPr sz="7050"/>
            </a:lvl6pPr>
            <a:lvl7pPr marL="9669780" indent="0">
              <a:buNone/>
              <a:defRPr sz="7050"/>
            </a:lvl7pPr>
            <a:lvl8pPr marL="11281410" indent="0">
              <a:buNone/>
              <a:defRPr sz="7050"/>
            </a:lvl8pPr>
            <a:lvl9pPr marL="12893040" indent="0">
              <a:buNone/>
              <a:defRPr sz="705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0255" y="9601200"/>
            <a:ext cx="13861135" cy="17787411"/>
          </a:xfrm>
        </p:spPr>
        <p:txBody>
          <a:bodyPr/>
          <a:lstStyle>
            <a:lvl1pPr marL="0" indent="0">
              <a:buNone/>
              <a:defRPr sz="5640"/>
            </a:lvl1pPr>
            <a:lvl2pPr marL="1611630" indent="0">
              <a:buNone/>
              <a:defRPr sz="4935"/>
            </a:lvl2pPr>
            <a:lvl3pPr marL="3223260" indent="0">
              <a:buNone/>
              <a:defRPr sz="4230"/>
            </a:lvl3pPr>
            <a:lvl4pPr marL="4834890" indent="0">
              <a:buNone/>
              <a:defRPr sz="3525"/>
            </a:lvl4pPr>
            <a:lvl5pPr marL="6446520" indent="0">
              <a:buNone/>
              <a:defRPr sz="3525"/>
            </a:lvl5pPr>
            <a:lvl6pPr marL="8058150" indent="0">
              <a:buNone/>
              <a:defRPr sz="3525"/>
            </a:lvl6pPr>
            <a:lvl7pPr marL="9669780" indent="0">
              <a:buNone/>
              <a:defRPr sz="3525"/>
            </a:lvl7pPr>
            <a:lvl8pPr marL="11281410" indent="0">
              <a:buNone/>
              <a:defRPr sz="3525"/>
            </a:lvl8pPr>
            <a:lvl9pPr marL="12893040" indent="0">
              <a:buNone/>
              <a:defRPr sz="35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62210593-50F5-45C9-BC6D-92220726A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11E5568B-3697-47F5-B474-A606BBC72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5B3D6B79-2AFE-46A0-A35E-D1FF58664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40DA5-9740-4C56-9F13-6A74AF27DB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489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2C7699F4-8411-4F97-A8EE-EAFB9BFF53D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954338" y="1703388"/>
            <a:ext cx="37068125" cy="61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60C8FCF4-2085-4C0B-ABC3-EFA85E193B4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954338" y="8520113"/>
            <a:ext cx="37068125" cy="2030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6B034BB-E0C0-4FC3-BC2D-2F069441E9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54338" y="29662438"/>
            <a:ext cx="9669462" cy="1704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2EC9801-F951-4481-8608-DA026FD394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236700" y="29662438"/>
            <a:ext cx="14503400" cy="1704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6BA2C26-019C-4E83-9ACB-299768A508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0353000" y="29662438"/>
            <a:ext cx="9669463" cy="1704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2AFAAD-11B2-4BA8-A445-6973E4C083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2226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55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2226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5500">
          <a:solidFill>
            <a:schemeClr val="tx1"/>
          </a:solidFill>
          <a:latin typeface="Calibri Light" panose="020F0302020204030204" pitchFamily="34" charset="0"/>
        </a:defRPr>
      </a:lvl2pPr>
      <a:lvl3pPr algn="l" defTabSz="32226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5500">
          <a:solidFill>
            <a:schemeClr val="tx1"/>
          </a:solidFill>
          <a:latin typeface="Calibri Light" panose="020F0302020204030204" pitchFamily="34" charset="0"/>
        </a:defRPr>
      </a:lvl3pPr>
      <a:lvl4pPr algn="l" defTabSz="32226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5500">
          <a:solidFill>
            <a:schemeClr val="tx1"/>
          </a:solidFill>
          <a:latin typeface="Calibri Light" panose="020F0302020204030204" pitchFamily="34" charset="0"/>
        </a:defRPr>
      </a:lvl4pPr>
      <a:lvl5pPr algn="l" defTabSz="32226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55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3222625" rtl="0" fontAlgn="base">
        <a:lnSpc>
          <a:spcPct val="90000"/>
        </a:lnSpc>
        <a:spcBef>
          <a:spcPct val="0"/>
        </a:spcBef>
        <a:spcAft>
          <a:spcPct val="0"/>
        </a:spcAft>
        <a:defRPr sz="155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3222625" rtl="0" fontAlgn="base">
        <a:lnSpc>
          <a:spcPct val="90000"/>
        </a:lnSpc>
        <a:spcBef>
          <a:spcPct val="0"/>
        </a:spcBef>
        <a:spcAft>
          <a:spcPct val="0"/>
        </a:spcAft>
        <a:defRPr sz="155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3222625" rtl="0" fontAlgn="base">
        <a:lnSpc>
          <a:spcPct val="90000"/>
        </a:lnSpc>
        <a:spcBef>
          <a:spcPct val="0"/>
        </a:spcBef>
        <a:spcAft>
          <a:spcPct val="0"/>
        </a:spcAft>
        <a:defRPr sz="155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3222625" rtl="0" fontAlgn="base">
        <a:lnSpc>
          <a:spcPct val="90000"/>
        </a:lnSpc>
        <a:spcBef>
          <a:spcPct val="0"/>
        </a:spcBef>
        <a:spcAft>
          <a:spcPct val="0"/>
        </a:spcAft>
        <a:defRPr sz="155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804863" indent="-804863" algn="l" defTabSz="3222625" rtl="0" eaLnBrk="0" fontAlgn="base" hangingPunct="0">
        <a:lnSpc>
          <a:spcPct val="90000"/>
        </a:lnSpc>
        <a:spcBef>
          <a:spcPts val="3525"/>
        </a:spcBef>
        <a:spcAft>
          <a:spcPct val="0"/>
        </a:spcAft>
        <a:buFont typeface="Arial" panose="020B0604020202020204" pitchFamily="34" charset="0"/>
        <a:buChar char="•"/>
        <a:defRPr sz="9800" kern="1200">
          <a:solidFill>
            <a:schemeClr val="tx1"/>
          </a:solidFill>
          <a:latin typeface="+mn-lt"/>
          <a:ea typeface="+mn-ea"/>
          <a:cs typeface="+mn-cs"/>
        </a:defRPr>
      </a:lvl1pPr>
      <a:lvl2pPr marL="2416175" indent="-804863" algn="l" defTabSz="3222625" rtl="0" eaLnBrk="0" fontAlgn="base" hangingPunct="0">
        <a:lnSpc>
          <a:spcPct val="90000"/>
        </a:lnSpc>
        <a:spcBef>
          <a:spcPts val="1763"/>
        </a:spcBef>
        <a:spcAft>
          <a:spcPct val="0"/>
        </a:spcAft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029075" indent="-804863" algn="l" defTabSz="3222625" rtl="0" eaLnBrk="0" fontAlgn="base" hangingPunct="0">
        <a:lnSpc>
          <a:spcPct val="90000"/>
        </a:lnSpc>
        <a:spcBef>
          <a:spcPts val="1763"/>
        </a:spcBef>
        <a:spcAft>
          <a:spcPct val="0"/>
        </a:spcAft>
        <a:buFont typeface="Arial" panose="020B0604020202020204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3pPr>
      <a:lvl4pPr marL="5640388" indent="-804863" algn="l" defTabSz="3222625" rtl="0" eaLnBrk="0" fontAlgn="base" hangingPunct="0">
        <a:lnSpc>
          <a:spcPct val="90000"/>
        </a:lnSpc>
        <a:spcBef>
          <a:spcPts val="1763"/>
        </a:spcBef>
        <a:spcAft>
          <a:spcPct val="0"/>
        </a:spcAft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7251700" indent="-804863" algn="l" defTabSz="3222625" rtl="0" eaLnBrk="0" fontAlgn="base" hangingPunct="0">
        <a:lnSpc>
          <a:spcPct val="90000"/>
        </a:lnSpc>
        <a:spcBef>
          <a:spcPts val="1763"/>
        </a:spcBef>
        <a:spcAft>
          <a:spcPct val="0"/>
        </a:spcAft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8863965" indent="-805815" algn="l" defTabSz="3223260" rtl="0" eaLnBrk="1" latinLnBrk="0" hangingPunct="1">
        <a:lnSpc>
          <a:spcPct val="90000"/>
        </a:lnSpc>
        <a:spcBef>
          <a:spcPts val="1763"/>
        </a:spcBef>
        <a:buFont typeface="Arial" panose="020B0604020202020204" pitchFamily="34" charset="0"/>
        <a:buChar char="•"/>
        <a:defRPr sz="6345" kern="1200">
          <a:solidFill>
            <a:schemeClr val="tx1"/>
          </a:solidFill>
          <a:latin typeface="+mn-lt"/>
          <a:ea typeface="+mn-ea"/>
          <a:cs typeface="+mn-cs"/>
        </a:defRPr>
      </a:lvl6pPr>
      <a:lvl7pPr marL="10475595" indent="-805815" algn="l" defTabSz="3223260" rtl="0" eaLnBrk="1" latinLnBrk="0" hangingPunct="1">
        <a:lnSpc>
          <a:spcPct val="90000"/>
        </a:lnSpc>
        <a:spcBef>
          <a:spcPts val="1763"/>
        </a:spcBef>
        <a:buFont typeface="Arial" panose="020B0604020202020204" pitchFamily="34" charset="0"/>
        <a:buChar char="•"/>
        <a:defRPr sz="6345" kern="1200">
          <a:solidFill>
            <a:schemeClr val="tx1"/>
          </a:solidFill>
          <a:latin typeface="+mn-lt"/>
          <a:ea typeface="+mn-ea"/>
          <a:cs typeface="+mn-cs"/>
        </a:defRPr>
      </a:lvl7pPr>
      <a:lvl8pPr marL="12087225" indent="-805815" algn="l" defTabSz="3223260" rtl="0" eaLnBrk="1" latinLnBrk="0" hangingPunct="1">
        <a:lnSpc>
          <a:spcPct val="90000"/>
        </a:lnSpc>
        <a:spcBef>
          <a:spcPts val="1763"/>
        </a:spcBef>
        <a:buFont typeface="Arial" panose="020B0604020202020204" pitchFamily="34" charset="0"/>
        <a:buChar char="•"/>
        <a:defRPr sz="6345" kern="1200">
          <a:solidFill>
            <a:schemeClr val="tx1"/>
          </a:solidFill>
          <a:latin typeface="+mn-lt"/>
          <a:ea typeface="+mn-ea"/>
          <a:cs typeface="+mn-cs"/>
        </a:defRPr>
      </a:lvl8pPr>
      <a:lvl9pPr marL="13698855" indent="-805815" algn="l" defTabSz="3223260" rtl="0" eaLnBrk="1" latinLnBrk="0" hangingPunct="1">
        <a:lnSpc>
          <a:spcPct val="90000"/>
        </a:lnSpc>
        <a:spcBef>
          <a:spcPts val="1763"/>
        </a:spcBef>
        <a:buFont typeface="Arial" panose="020B0604020202020204" pitchFamily="34" charset="0"/>
        <a:buChar char="•"/>
        <a:defRPr sz="63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23260" rtl="0" eaLnBrk="1" latinLnBrk="0" hangingPunct="1">
        <a:defRPr sz="6345" kern="1200">
          <a:solidFill>
            <a:schemeClr val="tx1"/>
          </a:solidFill>
          <a:latin typeface="+mn-lt"/>
          <a:ea typeface="+mn-ea"/>
          <a:cs typeface="+mn-cs"/>
        </a:defRPr>
      </a:lvl1pPr>
      <a:lvl2pPr marL="1611630" algn="l" defTabSz="3223260" rtl="0" eaLnBrk="1" latinLnBrk="0" hangingPunct="1">
        <a:defRPr sz="6345" kern="1200">
          <a:solidFill>
            <a:schemeClr val="tx1"/>
          </a:solidFill>
          <a:latin typeface="+mn-lt"/>
          <a:ea typeface="+mn-ea"/>
          <a:cs typeface="+mn-cs"/>
        </a:defRPr>
      </a:lvl2pPr>
      <a:lvl3pPr marL="3223260" algn="l" defTabSz="3223260" rtl="0" eaLnBrk="1" latinLnBrk="0" hangingPunct="1">
        <a:defRPr sz="6345" kern="1200">
          <a:solidFill>
            <a:schemeClr val="tx1"/>
          </a:solidFill>
          <a:latin typeface="+mn-lt"/>
          <a:ea typeface="+mn-ea"/>
          <a:cs typeface="+mn-cs"/>
        </a:defRPr>
      </a:lvl3pPr>
      <a:lvl4pPr marL="4834890" algn="l" defTabSz="3223260" rtl="0" eaLnBrk="1" latinLnBrk="0" hangingPunct="1">
        <a:defRPr sz="6345" kern="1200">
          <a:solidFill>
            <a:schemeClr val="tx1"/>
          </a:solidFill>
          <a:latin typeface="+mn-lt"/>
          <a:ea typeface="+mn-ea"/>
          <a:cs typeface="+mn-cs"/>
        </a:defRPr>
      </a:lvl4pPr>
      <a:lvl5pPr marL="6446520" algn="l" defTabSz="3223260" rtl="0" eaLnBrk="1" latinLnBrk="0" hangingPunct="1">
        <a:defRPr sz="6345" kern="1200">
          <a:solidFill>
            <a:schemeClr val="tx1"/>
          </a:solidFill>
          <a:latin typeface="+mn-lt"/>
          <a:ea typeface="+mn-ea"/>
          <a:cs typeface="+mn-cs"/>
        </a:defRPr>
      </a:lvl5pPr>
      <a:lvl6pPr marL="8058150" algn="l" defTabSz="3223260" rtl="0" eaLnBrk="1" latinLnBrk="0" hangingPunct="1">
        <a:defRPr sz="6345" kern="1200">
          <a:solidFill>
            <a:schemeClr val="tx1"/>
          </a:solidFill>
          <a:latin typeface="+mn-lt"/>
          <a:ea typeface="+mn-ea"/>
          <a:cs typeface="+mn-cs"/>
        </a:defRPr>
      </a:lvl6pPr>
      <a:lvl7pPr marL="9669780" algn="l" defTabSz="3223260" rtl="0" eaLnBrk="1" latinLnBrk="0" hangingPunct="1">
        <a:defRPr sz="6345" kern="1200">
          <a:solidFill>
            <a:schemeClr val="tx1"/>
          </a:solidFill>
          <a:latin typeface="+mn-lt"/>
          <a:ea typeface="+mn-ea"/>
          <a:cs typeface="+mn-cs"/>
        </a:defRPr>
      </a:lvl7pPr>
      <a:lvl8pPr marL="11281410" algn="l" defTabSz="3223260" rtl="0" eaLnBrk="1" latinLnBrk="0" hangingPunct="1">
        <a:defRPr sz="6345" kern="1200">
          <a:solidFill>
            <a:schemeClr val="tx1"/>
          </a:solidFill>
          <a:latin typeface="+mn-lt"/>
          <a:ea typeface="+mn-ea"/>
          <a:cs typeface="+mn-cs"/>
        </a:defRPr>
      </a:lvl8pPr>
      <a:lvl9pPr marL="12893040" algn="l" defTabSz="3223260" rtl="0" eaLnBrk="1" latinLnBrk="0" hangingPunct="1">
        <a:defRPr sz="63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7">
            <a:extLst>
              <a:ext uri="{FF2B5EF4-FFF2-40B4-BE49-F238E27FC236}">
                <a16:creationId xmlns:a16="http://schemas.microsoft.com/office/drawing/2014/main" xmlns="" id="{8523C502-635E-415B-A2DB-55C710DA5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42976800" cy="3930650"/>
          </a:xfrm>
          <a:prstGeom prst="rect">
            <a:avLst/>
          </a:prstGeom>
          <a:solidFill>
            <a:srgbClr val="FFCA06"/>
          </a:solidFill>
          <a:ln>
            <a:noFill/>
          </a:ln>
        </p:spPr>
        <p:txBody>
          <a:bodyPr wrap="none" lIns="89249" tIns="44625" rIns="89249" bIns="44625" anchor="ctr"/>
          <a:lstStyle>
            <a:lvl1pPr>
              <a:spcBef>
                <a:spcPct val="20000"/>
              </a:spcBef>
              <a:buChar char="•"/>
              <a:defRPr sz="16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0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0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4591049">
              <a:spcBef>
                <a:spcPct val="0"/>
              </a:spcBef>
              <a:buFontTx/>
              <a:buNone/>
              <a:defRPr/>
            </a:pP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Dissociation, Identity, and Rejection Sensitivity in Adult Adoptees</a:t>
            </a:r>
            <a:endParaRPr lang="en-US" sz="7200" b="1" dirty="0" smtClean="0">
              <a:effectLst>
                <a:outerShdw blurRad="38100" dist="38100" dir="2700000" algn="tl">
                  <a:srgbClr val="000000"/>
                </a:outerShdw>
              </a:effectLst>
              <a:cs typeface="Arial" panose="020B0604020202020204" pitchFamily="34" charset="0"/>
            </a:endParaRPr>
          </a:p>
          <a:p>
            <a:pPr algn="ctr" defTabSz="4591049">
              <a:spcBef>
                <a:spcPct val="0"/>
              </a:spcBef>
              <a:buFontTx/>
              <a:buNone/>
              <a:defRPr/>
            </a:pPr>
            <a:r>
              <a:rPr lang="en-US" sz="4800" i="1" dirty="0" smtClean="0">
                <a:cs typeface="Arial" panose="020B0604020202020204" pitchFamily="34" charset="0"/>
              </a:rPr>
              <a:t>Lee </a:t>
            </a:r>
            <a:r>
              <a:rPr lang="en-US" sz="4800" i="1" dirty="0" err="1" smtClean="0">
                <a:cs typeface="Arial" panose="020B0604020202020204" pitchFamily="34" charset="0"/>
              </a:rPr>
              <a:t>McLamb</a:t>
            </a:r>
            <a:r>
              <a:rPr lang="en-US" sz="4800" i="1" dirty="0" smtClean="0">
                <a:cs typeface="Arial" panose="020B0604020202020204" pitchFamily="34" charset="0"/>
              </a:rPr>
              <a:t> &amp; </a:t>
            </a:r>
            <a:r>
              <a:rPr lang="en-US" sz="4800" i="1" smtClean="0">
                <a:cs typeface="Arial" panose="020B0604020202020204" pitchFamily="34" charset="0"/>
              </a:rPr>
              <a:t>Steven L. Berman</a:t>
            </a:r>
            <a:endParaRPr lang="en-US" sz="4800" i="1" baseline="30000" dirty="0">
              <a:cs typeface="Arial" panose="020B0604020202020204" pitchFamily="34" charset="0"/>
            </a:endParaRPr>
          </a:p>
          <a:p>
            <a:pPr algn="ctr" defTabSz="4591049" eaLnBrk="1" hangingPunct="1">
              <a:spcBef>
                <a:spcPct val="0"/>
              </a:spcBef>
              <a:buFontTx/>
              <a:buNone/>
              <a:defRPr/>
            </a:pPr>
            <a:r>
              <a:rPr lang="en-US" sz="4800" i="1" dirty="0" smtClean="0">
                <a:cs typeface="Arial" panose="020B0604020202020204" pitchFamily="34" charset="0"/>
              </a:rPr>
              <a:t>Department of Psychology</a:t>
            </a:r>
            <a:endParaRPr lang="en-US" sz="4800" i="1" dirty="0">
              <a:cs typeface="Arial" panose="020B0604020202020204" pitchFamily="34" charset="0"/>
            </a:endParaRPr>
          </a:p>
        </p:txBody>
      </p:sp>
      <p:sp>
        <p:nvSpPr>
          <p:cNvPr id="4099" name="Rectangle 19">
            <a:extLst>
              <a:ext uri="{FF2B5EF4-FFF2-40B4-BE49-F238E27FC236}">
                <a16:creationId xmlns:a16="http://schemas.microsoft.com/office/drawing/2014/main" xmlns="" id="{BD9F47FF-5A56-49AD-972C-AA7B11B96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7100" y="4551363"/>
            <a:ext cx="11374438" cy="855662"/>
          </a:xfrm>
          <a:prstGeom prst="rect">
            <a:avLst/>
          </a:prstGeom>
          <a:solidFill>
            <a:srgbClr val="FFCA06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874" tIns="66937" rIns="133874" bIns="66937" anchor="ctr"/>
          <a:lstStyle>
            <a:lvl1pPr defTabSz="4589463"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589463"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589463"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589463"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589463"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41550" indent="44450" defTabSz="4589463" eaLnBrk="0" fontAlgn="base" hangingPunct="0">
              <a:spcBef>
                <a:spcPct val="0"/>
              </a:spcBef>
              <a:spcAft>
                <a:spcPct val="0"/>
              </a:spcAft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98750" indent="44450" defTabSz="4589463" eaLnBrk="0" fontAlgn="base" hangingPunct="0">
              <a:spcBef>
                <a:spcPct val="0"/>
              </a:spcBef>
              <a:spcAft>
                <a:spcPct val="0"/>
              </a:spcAft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55950" indent="44450" defTabSz="4589463" eaLnBrk="0" fontAlgn="base" hangingPunct="0">
              <a:spcBef>
                <a:spcPct val="0"/>
              </a:spcBef>
              <a:spcAft>
                <a:spcPct val="0"/>
              </a:spcAft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13150" indent="44450" defTabSz="4589463" eaLnBrk="0" fontAlgn="base" hangingPunct="0">
              <a:spcBef>
                <a:spcPct val="0"/>
              </a:spcBef>
              <a:spcAft>
                <a:spcPct val="0"/>
              </a:spcAft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800" b="1">
                <a:cs typeface="Arial" panose="020B0604020202020204" pitchFamily="34" charset="0"/>
              </a:rPr>
              <a:t>Discussion</a:t>
            </a:r>
          </a:p>
        </p:txBody>
      </p:sp>
      <p:pic>
        <p:nvPicPr>
          <p:cNvPr id="4100" name="Picture 1">
            <a:extLst>
              <a:ext uri="{FF2B5EF4-FFF2-40B4-BE49-F238E27FC236}">
                <a16:creationId xmlns:a16="http://schemas.microsoft.com/office/drawing/2014/main" xmlns="" id="{ADA955CF-A41B-4833-A7FC-A560BE211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-22225"/>
            <a:ext cx="2916238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1" name="Group 2">
            <a:extLst>
              <a:ext uri="{FF2B5EF4-FFF2-40B4-BE49-F238E27FC236}">
                <a16:creationId xmlns:a16="http://schemas.microsoft.com/office/drawing/2014/main" xmlns="" id="{91245117-B1E7-4CC1-9509-5CAA8E067C84}"/>
              </a:ext>
            </a:extLst>
          </p:cNvPr>
          <p:cNvGrpSpPr>
            <a:grpSpLocks/>
          </p:cNvGrpSpPr>
          <p:nvPr/>
        </p:nvGrpSpPr>
        <p:grpSpPr bwMode="auto">
          <a:xfrm>
            <a:off x="525463" y="4551363"/>
            <a:ext cx="11374437" cy="9574212"/>
            <a:chOff x="525463" y="4645025"/>
            <a:chExt cx="11374437" cy="9573117"/>
          </a:xfrm>
        </p:grpSpPr>
        <p:sp>
          <p:nvSpPr>
            <p:cNvPr id="4149" name="Rectangle 5">
              <a:extLst>
                <a:ext uri="{FF2B5EF4-FFF2-40B4-BE49-F238E27FC236}">
                  <a16:creationId xmlns:a16="http://schemas.microsoft.com/office/drawing/2014/main" xmlns="" id="{53D1EB14-F1BD-41D5-AF05-19187CF58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463" y="4645025"/>
              <a:ext cx="11374437" cy="762000"/>
            </a:xfrm>
            <a:prstGeom prst="rect">
              <a:avLst/>
            </a:prstGeom>
            <a:solidFill>
              <a:srgbClr val="FFCA06"/>
            </a:solidFill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874" tIns="66937" rIns="133874" bIns="66937" anchor="ctr"/>
            <a:lstStyle>
              <a:lvl1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415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6987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1559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131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4800" b="1">
                  <a:cs typeface="Arial" panose="020B0604020202020204" pitchFamily="34" charset="0"/>
                </a:rPr>
                <a:t>Abstract</a:t>
              </a:r>
            </a:p>
          </p:txBody>
        </p:sp>
        <p:sp>
          <p:nvSpPr>
            <p:cNvPr id="4150" name="Text Box 6">
              <a:extLst>
                <a:ext uri="{FF2B5EF4-FFF2-40B4-BE49-F238E27FC236}">
                  <a16:creationId xmlns:a16="http://schemas.microsoft.com/office/drawing/2014/main" xmlns="" id="{3D707A23-8890-47F2-AA82-85E4649F49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463" y="5761038"/>
              <a:ext cx="11374437" cy="8457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3874" tIns="66937" rIns="133874" bIns="66937">
              <a:spAutoFit/>
            </a:bodyPr>
            <a:lstStyle>
              <a:lvl1pPr>
                <a:lnSpc>
                  <a:spcPct val="90000"/>
                </a:lnSpc>
                <a:spcBef>
                  <a:spcPts val="3525"/>
                </a:spcBef>
                <a:buFont typeface="Arial" panose="020B0604020202020204" pitchFamily="34" charset="0"/>
                <a:buChar char="•"/>
                <a:defRPr sz="9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2416175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8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029075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7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5640388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251700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77089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81661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86233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90805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Although previous studies have found adopted children and adolescents to be higher in dissociation and rejection sensitivity, this has only been studied in adults using groups recruited through Amazon’s Mechanical-Turk (</a:t>
              </a:r>
              <a:r>
                <a:rPr lang="en-US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MTurk</a:t>
              </a: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).  Also, while previous studies have demonstrated that adopted individuals have higher rates of identity issues, the relationship between identity, dissociation, and </a:t>
              </a:r>
              <a:r>
                <a:rPr lang="en-US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rejectivity</a:t>
              </a: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among adopted individuals has never been studied.  The primary purpose of this study was to quantitatively examine dissociation, rejection sensitivity, and identity distress among adopted adults.  A further purpose was to provide a comparison group of adopted adults independent of those recruited through </a:t>
              </a:r>
              <a:r>
                <a:rPr lang="en-US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MTurk</a:t>
              </a: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, as the reliability of this recruitment method has never previously been tested in this population.</a:t>
              </a:r>
            </a:p>
          </p:txBody>
        </p:sp>
      </p:grpSp>
      <p:sp>
        <p:nvSpPr>
          <p:cNvPr id="4102" name="Rectangle 27">
            <a:extLst>
              <a:ext uri="{FF2B5EF4-FFF2-40B4-BE49-F238E27FC236}">
                <a16:creationId xmlns:a16="http://schemas.microsoft.com/office/drawing/2014/main" xmlns="" id="{606E3E9D-194B-4559-8F4C-916BB7FE47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914975"/>
            <a:ext cx="42976800" cy="1089025"/>
          </a:xfrm>
          <a:prstGeom prst="rect">
            <a:avLst/>
          </a:prstGeom>
          <a:solidFill>
            <a:srgbClr val="FFCA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249" tIns="44625" rIns="89249" bIns="44625" anchor="ctr"/>
          <a:lstStyle>
            <a:lvl1pPr defTabSz="4589463">
              <a:lnSpc>
                <a:spcPct val="90000"/>
              </a:lnSpc>
              <a:spcBef>
                <a:spcPts val="3525"/>
              </a:spcBef>
              <a:buFont typeface="Arial" panose="020B0604020202020204" pitchFamily="34" charset="0"/>
              <a:buChar char="•"/>
              <a:defRPr sz="9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894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8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894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7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894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894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894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894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894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894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3800" i="1">
              <a:latin typeface="Trebuchet MS" panose="020B0603020202020204" pitchFamily="34" charset="0"/>
            </a:endParaRPr>
          </a:p>
        </p:txBody>
      </p:sp>
      <p:grpSp>
        <p:nvGrpSpPr>
          <p:cNvPr id="4103" name="Group 3">
            <a:extLst>
              <a:ext uri="{FF2B5EF4-FFF2-40B4-BE49-F238E27FC236}">
                <a16:creationId xmlns:a16="http://schemas.microsoft.com/office/drawing/2014/main" xmlns="" id="{3019193B-4590-428F-8703-3D460FD82589}"/>
              </a:ext>
            </a:extLst>
          </p:cNvPr>
          <p:cNvGrpSpPr>
            <a:grpSpLocks/>
          </p:cNvGrpSpPr>
          <p:nvPr/>
        </p:nvGrpSpPr>
        <p:grpSpPr bwMode="auto">
          <a:xfrm>
            <a:off x="525463" y="15217778"/>
            <a:ext cx="11374437" cy="6580186"/>
            <a:chOff x="525462" y="14478000"/>
            <a:chExt cx="11374437" cy="6581875"/>
          </a:xfrm>
        </p:grpSpPr>
        <p:sp>
          <p:nvSpPr>
            <p:cNvPr id="4147" name="Rectangle 25">
              <a:extLst>
                <a:ext uri="{FF2B5EF4-FFF2-40B4-BE49-F238E27FC236}">
                  <a16:creationId xmlns:a16="http://schemas.microsoft.com/office/drawing/2014/main" xmlns="" id="{33C96E34-90DF-486E-B832-4F553C515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462" y="14478000"/>
              <a:ext cx="11374437" cy="987425"/>
            </a:xfrm>
            <a:prstGeom prst="rect">
              <a:avLst/>
            </a:prstGeom>
            <a:solidFill>
              <a:srgbClr val="FFCA06"/>
            </a:solidFill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874" tIns="66937" rIns="133874" bIns="66937" anchor="ctr"/>
            <a:lstStyle>
              <a:lvl1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415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6987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1559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131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4800" b="1">
                  <a:cs typeface="Arial" panose="020B0604020202020204" pitchFamily="34" charset="0"/>
                </a:rPr>
                <a:t>Measures</a:t>
              </a:r>
            </a:p>
          </p:txBody>
        </p:sp>
        <p:sp>
          <p:nvSpPr>
            <p:cNvPr id="4148" name="Text Box 6">
              <a:extLst>
                <a:ext uri="{FF2B5EF4-FFF2-40B4-BE49-F238E27FC236}">
                  <a16:creationId xmlns:a16="http://schemas.microsoft.com/office/drawing/2014/main" xmlns="" id="{40E007AC-70A7-4E93-8523-B211B9C357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462" y="15609782"/>
              <a:ext cx="11374437" cy="5450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3874" tIns="66937" rIns="133874" bIns="66937">
              <a:spAutoFit/>
            </a:bodyPr>
            <a:lstStyle>
              <a:lvl1pPr marL="457200" indent="-457200">
                <a:lnSpc>
                  <a:spcPct val="90000"/>
                </a:lnSpc>
                <a:spcBef>
                  <a:spcPts val="3525"/>
                </a:spcBef>
                <a:buFont typeface="Arial" panose="020B0604020202020204" pitchFamily="34" charset="0"/>
                <a:buChar char="•"/>
                <a:defRPr sz="9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2416175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8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029075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7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5640388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251700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77089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81661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86233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90805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2800"/>
                </a:spcAft>
              </a:pP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Demographic Questionnaire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2800"/>
                </a:spcAft>
              </a:pP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Dissociative Experiences Scale II (DES-II) (Carlson &amp; Putnam, 1993) 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2800"/>
                </a:spcAft>
              </a:pP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Identity Distress Scale (IDS) (Berman, Montgomery, &amp; </a:t>
              </a:r>
              <a:r>
                <a:rPr lang="en-US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Kurtines</a:t>
              </a: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, 2004)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2800"/>
                </a:spcAft>
              </a:pPr>
              <a:r>
                <a:rPr lang="fr-FR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Adult</a:t>
              </a:r>
              <a:r>
                <a:rPr lang="fr-FR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Rejection </a:t>
              </a:r>
              <a:r>
                <a:rPr lang="fr-FR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Sensitivity</a:t>
              </a:r>
              <a:r>
                <a:rPr lang="fr-FR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altLang="en-US" sz="2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Questionnaire </a:t>
              </a:r>
              <a:r>
                <a:rPr lang="fr-FR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(A-RSQ) (Berenson et al., 2009) 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2800"/>
                </a:spcAft>
              </a:pP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Self-concept and Identity measure (SCIM) (Kaufman, </a:t>
              </a:r>
              <a:r>
                <a:rPr lang="en-US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Cundiff</a:t>
              </a: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&amp; Crowell, 2014) </a:t>
              </a:r>
            </a:p>
          </p:txBody>
        </p:sp>
      </p:grpSp>
      <p:grpSp>
        <p:nvGrpSpPr>
          <p:cNvPr id="4104" name="Group 4">
            <a:extLst>
              <a:ext uri="{FF2B5EF4-FFF2-40B4-BE49-F238E27FC236}">
                <a16:creationId xmlns:a16="http://schemas.microsoft.com/office/drawing/2014/main" xmlns="" id="{507470EE-1D05-46FE-B333-863E448811D0}"/>
              </a:ext>
            </a:extLst>
          </p:cNvPr>
          <p:cNvGrpSpPr>
            <a:grpSpLocks/>
          </p:cNvGrpSpPr>
          <p:nvPr/>
        </p:nvGrpSpPr>
        <p:grpSpPr bwMode="auto">
          <a:xfrm>
            <a:off x="536575" y="22891750"/>
            <a:ext cx="11374438" cy="7905749"/>
            <a:chOff x="525462" y="23044965"/>
            <a:chExt cx="11374437" cy="7904044"/>
          </a:xfrm>
        </p:grpSpPr>
        <p:sp>
          <p:nvSpPr>
            <p:cNvPr id="4145" name="Rectangle 25">
              <a:extLst>
                <a:ext uri="{FF2B5EF4-FFF2-40B4-BE49-F238E27FC236}">
                  <a16:creationId xmlns:a16="http://schemas.microsoft.com/office/drawing/2014/main" xmlns="" id="{665AE58E-E009-4B85-8B24-493F579AD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462" y="23044965"/>
              <a:ext cx="11374437" cy="987425"/>
            </a:xfrm>
            <a:prstGeom prst="rect">
              <a:avLst/>
            </a:prstGeom>
            <a:solidFill>
              <a:srgbClr val="FFCA06"/>
            </a:solidFill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874" tIns="66937" rIns="133874" bIns="66937" anchor="ctr"/>
            <a:lstStyle>
              <a:lvl1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415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6987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1559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131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4800" b="1">
                  <a:cs typeface="Arial" panose="020B0604020202020204" pitchFamily="34" charset="0"/>
                </a:rPr>
                <a:t>Procedure</a:t>
              </a:r>
            </a:p>
          </p:txBody>
        </p:sp>
        <p:sp>
          <p:nvSpPr>
            <p:cNvPr id="4146" name="Text Box 6">
              <a:extLst>
                <a:ext uri="{FF2B5EF4-FFF2-40B4-BE49-F238E27FC236}">
                  <a16:creationId xmlns:a16="http://schemas.microsoft.com/office/drawing/2014/main" xmlns="" id="{885AF80E-DDFE-476A-BC4F-A8285586D7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462" y="24279827"/>
              <a:ext cx="11374437" cy="6669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3874" tIns="66937" rIns="133874" bIns="66937">
              <a:spAutoFit/>
            </a:bodyPr>
            <a:lstStyle>
              <a:lvl1pPr marL="457200" indent="-457200">
                <a:lnSpc>
                  <a:spcPct val="90000"/>
                </a:lnSpc>
                <a:spcBef>
                  <a:spcPts val="3525"/>
                </a:spcBef>
                <a:buFont typeface="Arial" panose="020B0604020202020204" pitchFamily="34" charset="0"/>
                <a:buChar char="•"/>
                <a:defRPr sz="9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2416175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8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029075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7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5640388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251700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77089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81661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86233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90805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2800"/>
                </a:spcAft>
              </a:pP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151 non-adopted adults recruited through </a:t>
              </a:r>
              <a:r>
                <a:rPr lang="en-US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MTurk</a:t>
              </a: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MTurk</a:t>
              </a: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Control)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2800"/>
                </a:spcAft>
              </a:pP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247 adopted adults recruited through </a:t>
              </a:r>
              <a:r>
                <a:rPr lang="en-US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MTurk</a:t>
              </a: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Mturk</a:t>
              </a: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Adopted)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2800"/>
                </a:spcAft>
              </a:pP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141 adopted adults recruited through social media (Social Adopted)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2800"/>
                </a:spcAft>
              </a:pP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Adoptees were compared to the </a:t>
              </a:r>
              <a:r>
                <a:rPr lang="en-US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MTurk</a:t>
              </a: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Control group and published norms for the measures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2800"/>
                </a:spcAft>
              </a:pP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Multiple linear regression and mediation analysis was performed between adoption status, dissociation, rejection sensitivity, and identity measures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2800"/>
                </a:spcAft>
              </a:pP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Adoptee scores on dissociation, identity distress, and rejection sensitivity were compared between groups recruited through </a:t>
              </a:r>
              <a:r>
                <a:rPr lang="en-US" altLang="en-US" sz="2800" dirty="0" err="1">
                  <a:latin typeface="Arial" panose="020B0604020202020204" pitchFamily="34" charset="0"/>
                  <a:cs typeface="Arial" panose="020B0604020202020204" pitchFamily="34" charset="0"/>
                </a:rPr>
                <a:t>MTurk</a:t>
              </a:r>
              <a:r>
                <a:rPr lang="en-US" altLang="en-US" sz="2800" dirty="0">
                  <a:latin typeface="Arial" panose="020B0604020202020204" pitchFamily="34" charset="0"/>
                  <a:cs typeface="Arial" panose="020B0604020202020204" pitchFamily="34" charset="0"/>
                </a:rPr>
                <a:t> and social media</a:t>
              </a:r>
            </a:p>
          </p:txBody>
        </p:sp>
      </p:grpSp>
      <p:sp>
        <p:nvSpPr>
          <p:cNvPr id="4105" name="Rectangle 11">
            <a:extLst>
              <a:ext uri="{FF2B5EF4-FFF2-40B4-BE49-F238E27FC236}">
                <a16:creationId xmlns:a16="http://schemas.microsoft.com/office/drawing/2014/main" xmlns="" id="{FC277CFA-8A87-4B52-BDA0-458162B1E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7725" y="4551363"/>
            <a:ext cx="16592550" cy="811212"/>
          </a:xfrm>
          <a:prstGeom prst="rect">
            <a:avLst/>
          </a:prstGeom>
          <a:solidFill>
            <a:srgbClr val="FFCA06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3874" tIns="66937" rIns="133874" bIns="66937" anchor="ctr"/>
          <a:lstStyle>
            <a:lvl1pPr defTabSz="4589463"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4589463"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4589463"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4589463"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4589463"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41550" indent="44450" defTabSz="4589463" eaLnBrk="0" fontAlgn="base" hangingPunct="0">
              <a:spcBef>
                <a:spcPct val="0"/>
              </a:spcBef>
              <a:spcAft>
                <a:spcPct val="0"/>
              </a:spcAft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98750" indent="44450" defTabSz="4589463" eaLnBrk="0" fontAlgn="base" hangingPunct="0">
              <a:spcBef>
                <a:spcPct val="0"/>
              </a:spcBef>
              <a:spcAft>
                <a:spcPct val="0"/>
              </a:spcAft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55950" indent="44450" defTabSz="4589463" eaLnBrk="0" fontAlgn="base" hangingPunct="0">
              <a:spcBef>
                <a:spcPct val="0"/>
              </a:spcBef>
              <a:spcAft>
                <a:spcPct val="0"/>
              </a:spcAft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13150" indent="44450" defTabSz="4589463" eaLnBrk="0" fontAlgn="base" hangingPunct="0">
              <a:spcBef>
                <a:spcPct val="0"/>
              </a:spcBef>
              <a:spcAft>
                <a:spcPct val="0"/>
              </a:spcAft>
              <a:defRPr sz="9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800" b="1">
                <a:cs typeface="Arial" panose="020B0604020202020204" pitchFamily="34" charset="0"/>
              </a:rPr>
              <a:t>Hypothesis, Data &amp; Results</a:t>
            </a:r>
          </a:p>
        </p:txBody>
      </p:sp>
      <p:grpSp>
        <p:nvGrpSpPr>
          <p:cNvPr id="4106" name="Group 5">
            <a:extLst>
              <a:ext uri="{FF2B5EF4-FFF2-40B4-BE49-F238E27FC236}">
                <a16:creationId xmlns:a16="http://schemas.microsoft.com/office/drawing/2014/main" xmlns="" id="{83A11E03-4640-4E5B-9988-E2D70D809F16}"/>
              </a:ext>
            </a:extLst>
          </p:cNvPr>
          <p:cNvGrpSpPr>
            <a:grpSpLocks/>
          </p:cNvGrpSpPr>
          <p:nvPr/>
        </p:nvGrpSpPr>
        <p:grpSpPr bwMode="auto">
          <a:xfrm>
            <a:off x="31407100" y="24895718"/>
            <a:ext cx="11374438" cy="5901781"/>
            <a:chOff x="31229300" y="21693837"/>
            <a:chExt cx="11374438" cy="5900503"/>
          </a:xfrm>
        </p:grpSpPr>
        <p:sp>
          <p:nvSpPr>
            <p:cNvPr id="4143" name="Rectangle 8">
              <a:extLst>
                <a:ext uri="{FF2B5EF4-FFF2-40B4-BE49-F238E27FC236}">
                  <a16:creationId xmlns:a16="http://schemas.microsoft.com/office/drawing/2014/main" xmlns="" id="{5D765244-C000-4B90-8628-1B559EFEB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29300" y="21693837"/>
              <a:ext cx="11374438" cy="854075"/>
            </a:xfrm>
            <a:prstGeom prst="rect">
              <a:avLst/>
            </a:prstGeom>
            <a:solidFill>
              <a:srgbClr val="FFCA06"/>
            </a:solidFill>
            <a:ln>
              <a:noFill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3874" tIns="66937" rIns="133874" bIns="66937" anchor="ctr"/>
            <a:lstStyle>
              <a:lvl1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defTabSz="4589463"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415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6987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1559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13150" indent="44450" defTabSz="4589463" eaLnBrk="0" fontAlgn="base" hangingPunct="0">
                <a:spcBef>
                  <a:spcPct val="0"/>
                </a:spcBef>
                <a:spcAft>
                  <a:spcPct val="0"/>
                </a:spcAft>
                <a:defRPr sz="9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4800" b="1">
                  <a:cs typeface="Arial" panose="020B0604020202020204" pitchFamily="34" charset="0"/>
                </a:rPr>
                <a:t>References</a:t>
              </a:r>
            </a:p>
          </p:txBody>
        </p:sp>
        <p:sp>
          <p:nvSpPr>
            <p:cNvPr id="4144" name="Text Box 6">
              <a:extLst>
                <a:ext uri="{FF2B5EF4-FFF2-40B4-BE49-F238E27FC236}">
                  <a16:creationId xmlns:a16="http://schemas.microsoft.com/office/drawing/2014/main" xmlns="" id="{4C405299-07FD-463C-880E-4074C6FBA7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29301" y="22843539"/>
              <a:ext cx="11374437" cy="475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3874" tIns="66937" rIns="133874" bIns="66937">
              <a:spAutoFit/>
            </a:bodyPr>
            <a:lstStyle>
              <a:lvl1pPr marL="457200" indent="-457200">
                <a:lnSpc>
                  <a:spcPct val="90000"/>
                </a:lnSpc>
                <a:spcBef>
                  <a:spcPts val="3525"/>
                </a:spcBef>
                <a:buFont typeface="Arial" panose="020B0604020202020204" pitchFamily="34" charset="0"/>
                <a:buChar char="•"/>
                <a:defRPr sz="9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2416175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8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029075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7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5640388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251700" indent="-804863">
                <a:lnSpc>
                  <a:spcPct val="90000"/>
                </a:lnSpc>
                <a:spcBef>
                  <a:spcPts val="1763"/>
                </a:spcBef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77089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81661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86233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9080500" indent="-804863" eaLnBrk="0" fontAlgn="base" hangingPunct="0">
                <a:lnSpc>
                  <a:spcPct val="90000"/>
                </a:lnSpc>
                <a:spcBef>
                  <a:spcPts val="1763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63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Berenson, K. R., Downey, G., </a:t>
              </a:r>
              <a:r>
                <a:rPr lang="en-US" altLang="en-US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Rafaeli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, E., </a:t>
              </a:r>
              <a:r>
                <a:rPr lang="en-US" altLang="en-US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Coifman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, K. G., &amp; </a:t>
              </a:r>
              <a:r>
                <a:rPr lang="en-US" altLang="en-US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Paquin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, N. L. (2011). The rejection–rage contingency in borderline personality disorder. </a:t>
              </a:r>
              <a:r>
                <a:rPr lang="en-US" altLang="en-US" sz="2000" i="1" dirty="0">
                  <a:latin typeface="Arial" panose="020B0604020202020204" pitchFamily="34" charset="0"/>
                  <a:cs typeface="Arial" panose="020B0604020202020204" pitchFamily="34" charset="0"/>
                </a:rPr>
                <a:t>Journal of Abnormal Psychology, 120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(3), 681-690. </a:t>
              </a:r>
              <a:r>
                <a:rPr lang="en-US" altLang="en-US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doi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: 10.1037/a0023335 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Berman, S. L., Montgomery, M. J., &amp; </a:t>
              </a:r>
              <a:r>
                <a:rPr lang="en-US" altLang="en-US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Kurtines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, W. M. (2004). The development and validation of a measure of identity distress. </a:t>
              </a:r>
              <a:r>
                <a:rPr lang="en-US" altLang="en-US" sz="2000" i="1" dirty="0">
                  <a:latin typeface="Arial" panose="020B0604020202020204" pitchFamily="34" charset="0"/>
                  <a:cs typeface="Arial" panose="020B0604020202020204" pitchFamily="34" charset="0"/>
                </a:rPr>
                <a:t>Identity, 4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(1), 1-8. </a:t>
              </a:r>
              <a:r>
                <a:rPr lang="en-US" altLang="en-US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doi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: 10.1207/S1532706XID0401_1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Carlson, E. B., &amp; Putnam, F. W. (1993). An update on the dissociative experiences scale. </a:t>
              </a:r>
              <a:r>
                <a:rPr lang="en-US" altLang="en-US" sz="2000" i="1" dirty="0">
                  <a:latin typeface="Arial" panose="020B0604020202020204" pitchFamily="34" charset="0"/>
                  <a:cs typeface="Arial" panose="020B0604020202020204" pitchFamily="34" charset="0"/>
                </a:rPr>
                <a:t>Dissociation: Progress In The Dissociative Disorders, 6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(1), 16-27. 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Kaufman, E., </a:t>
              </a:r>
              <a:r>
                <a:rPr lang="en-US" altLang="en-US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Cundiff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, J., &amp; Crowell, S. (2015). The development, factor structure, and validation of the self-concept and identity measure (SCIM): A self-report assessment of clinical identity disturbance. </a:t>
              </a:r>
              <a:r>
                <a:rPr lang="en-US" altLang="en-US" sz="2000" i="1" dirty="0">
                  <a:latin typeface="Arial" panose="020B0604020202020204" pitchFamily="34" charset="0"/>
                  <a:cs typeface="Arial" panose="020B0604020202020204" pitchFamily="34" charset="0"/>
                </a:rPr>
                <a:t>Journal Of Psychopathology &amp; Behavioral Assessment, 37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(1), 122-133. doi:10.1007/s10862-014-9441-2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Ross, C., Joshi, S., &amp; Currie, R. (1990). Dissociative experiences in the general population. American Journal of Psychiatry, 147(11), 1547-1552.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US" altLang="en-US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Samuolis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, J., &amp; Griffin, K. W. (2014). Identity distress and negative affect in college students. </a:t>
              </a:r>
              <a:r>
                <a:rPr lang="en-US" altLang="en-US" sz="2000" i="1" dirty="0">
                  <a:latin typeface="Arial" panose="020B0604020202020204" pitchFamily="34" charset="0"/>
                  <a:cs typeface="Arial" panose="020B0604020202020204" pitchFamily="34" charset="0"/>
                </a:rPr>
                <a:t>Identity: An International Journal of Theory and Research, 14</a:t>
              </a:r>
              <a:r>
                <a:rPr lang="en-US" alt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(4), 246–254.</a:t>
              </a:r>
            </a:p>
          </p:txBody>
        </p:sp>
      </p:grpSp>
      <p:sp>
        <p:nvSpPr>
          <p:cNvPr id="4108" name="Text Box 6">
            <a:extLst>
              <a:ext uri="{FF2B5EF4-FFF2-40B4-BE49-F238E27FC236}">
                <a16:creationId xmlns:a16="http://schemas.microsoft.com/office/drawing/2014/main" xmlns="" id="{B01DDF55-0292-46A9-BB35-FD0E70EA7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7100" y="5802313"/>
            <a:ext cx="11374438" cy="19094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3874" tIns="66937" rIns="133874" bIns="66937">
            <a:spAutoFit/>
          </a:bodyPr>
          <a:lstStyle>
            <a:lvl1pPr marL="457200" indent="-457200">
              <a:lnSpc>
                <a:spcPct val="90000"/>
              </a:lnSpc>
              <a:spcBef>
                <a:spcPts val="3525"/>
              </a:spcBef>
              <a:buFont typeface="Arial" panose="020B0604020202020204" pitchFamily="34" charset="0"/>
              <a:buChar char="•"/>
              <a:defRPr sz="9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416175" indent="-8048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8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029075" indent="-8048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7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5640388" indent="-8048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7251700" indent="-8048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7708900" indent="-8048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8166100" indent="-8048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8623300" indent="-8048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9080500" indent="-8048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Dissociation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Identity Distress, and Rejection Sensitivity are all significantly elevated in 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adoptee group.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45% of adoptees experience clinically relevant levels of dissociation (DES-II &gt; 30).  This is nine times the prevalence found in the general population (Ross, Joshi, &amp; Currie,1990).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30.7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% of adoptees would meet the DSM-III criteria for Identity Distress.  This is almost four times (3.9x) the prevalence found in the control group.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55.7% of adoptees would meet the DSM-IV criteria for Identity Problem. This is almost double (1.8x) the prevalence found in the control group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alt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Over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2% of the US population is estimated to be adopted, representing approximately 6.5 million individuals.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Whether adult adoptees continue to be over-represented in seeking mental health services is currently unclear because adoption history is not commonly included during new patient intake.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Adoption history may provide a marker for the clinician that the client has experienced significantly disruptive or traumatic events.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Dissociation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and rejection sensitivity could be impediments to treatment independent of the presenting complaint.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Identity distress has a positive correlation with loneliness, anger, hopelessness, and depression in college students (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Samuolis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&amp; Griffin, 2014).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MTurk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can be a useful tool for rapidly acquiring large sample sizes.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Seventeen percent of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initial respondents to the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MTurk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adoptee 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survey where rejected during the demographic questionnaire due to not being 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adopted demonstrating a need for 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careful screening.</a:t>
            </a:r>
            <a:endParaRPr lang="en-US" alt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Future research could further investigate specific aspects of dissociation such as amnesia, depersonalization, and </a:t>
            </a:r>
            <a:r>
              <a:rPr lang="en-US" alt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derealization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and their relationships to identity distress and rejection sensitivity.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studies might also look into the initial problems which cause adoptees to seek mental health services and how they might be associated with underlying issues relating to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dissociation, identity,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rejection sensitivity.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4" name="Text Box 6">
            <a:extLst>
              <a:ext uri="{FF2B5EF4-FFF2-40B4-BE49-F238E27FC236}">
                <a16:creationId xmlns:a16="http://schemas.microsoft.com/office/drawing/2014/main" xmlns="" id="{0B719E5E-7DC7-426F-BBF3-7AD5AF8A2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72466" y="18271727"/>
            <a:ext cx="16313722" cy="873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3874" tIns="66937" rIns="133874" bIns="66937">
            <a:spAutoFit/>
          </a:bodyPr>
          <a:lstStyle>
            <a:lvl1pPr>
              <a:lnSpc>
                <a:spcPct val="90000"/>
              </a:lnSpc>
              <a:spcBef>
                <a:spcPts val="3525"/>
              </a:spcBef>
              <a:buFont typeface="Arial" panose="020B0604020202020204" pitchFamily="34" charset="0"/>
              <a:buChar char="•"/>
              <a:defRPr sz="9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416175" indent="-8048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8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029075" indent="-8048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7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5640388" indent="-8048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7251700" indent="-804863">
              <a:lnSpc>
                <a:spcPct val="90000"/>
              </a:lnSpc>
              <a:spcBef>
                <a:spcPts val="1763"/>
              </a:spcBef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7708900" indent="-8048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8166100" indent="-8048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8623300" indent="-8048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9080500" indent="-804863" eaLnBrk="0" fontAlgn="base" hangingPunct="0">
              <a:lnSpc>
                <a:spcPct val="90000"/>
              </a:lnSpc>
              <a:spcBef>
                <a:spcPts val="176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6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2800"/>
              </a:spcAft>
              <a:buFont typeface="Arial" panose="020B0604020202020204" pitchFamily="34" charset="0"/>
              <a:buNone/>
            </a:pP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Hypothesis: 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Dissociation and rejection sensitivity will explain more of the variance in identity scores than adoption status alone</a:t>
            </a:r>
            <a:endParaRPr lang="en-US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982180"/>
              </p:ext>
            </p:extLst>
          </p:nvPr>
        </p:nvGraphicFramePr>
        <p:xfrm>
          <a:off x="13769501" y="19127788"/>
          <a:ext cx="16253300" cy="53272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0050">
                  <a:extLst>
                    <a:ext uri="{9D8B030D-6E8A-4147-A177-3AD203B41FA5}">
                      <a16:colId xmlns:a16="http://schemas.microsoft.com/office/drawing/2014/main" xmlns="" val="2838786429"/>
                    </a:ext>
                  </a:extLst>
                </a:gridCol>
                <a:gridCol w="1915324">
                  <a:extLst>
                    <a:ext uri="{9D8B030D-6E8A-4147-A177-3AD203B41FA5}">
                      <a16:colId xmlns:a16="http://schemas.microsoft.com/office/drawing/2014/main" xmlns="" val="3593595225"/>
                    </a:ext>
                  </a:extLst>
                </a:gridCol>
                <a:gridCol w="1317944">
                  <a:extLst>
                    <a:ext uri="{9D8B030D-6E8A-4147-A177-3AD203B41FA5}">
                      <a16:colId xmlns:a16="http://schemas.microsoft.com/office/drawing/2014/main" xmlns="" val="4167864511"/>
                    </a:ext>
                  </a:extLst>
                </a:gridCol>
                <a:gridCol w="1199912">
                  <a:extLst>
                    <a:ext uri="{9D8B030D-6E8A-4147-A177-3AD203B41FA5}">
                      <a16:colId xmlns:a16="http://schemas.microsoft.com/office/drawing/2014/main" xmlns="" val="4089265304"/>
                    </a:ext>
                  </a:extLst>
                </a:gridCol>
                <a:gridCol w="1069007">
                  <a:extLst>
                    <a:ext uri="{9D8B030D-6E8A-4147-A177-3AD203B41FA5}">
                      <a16:colId xmlns:a16="http://schemas.microsoft.com/office/drawing/2014/main" xmlns="" val="1285392097"/>
                    </a:ext>
                  </a:extLst>
                </a:gridCol>
                <a:gridCol w="1069007">
                  <a:extLst>
                    <a:ext uri="{9D8B030D-6E8A-4147-A177-3AD203B41FA5}">
                      <a16:colId xmlns:a16="http://schemas.microsoft.com/office/drawing/2014/main" xmlns="" val="2571965381"/>
                    </a:ext>
                  </a:extLst>
                </a:gridCol>
                <a:gridCol w="1069007">
                  <a:extLst>
                    <a:ext uri="{9D8B030D-6E8A-4147-A177-3AD203B41FA5}">
                      <a16:colId xmlns:a16="http://schemas.microsoft.com/office/drawing/2014/main" xmlns="" val="2727959419"/>
                    </a:ext>
                  </a:extLst>
                </a:gridCol>
                <a:gridCol w="1069007">
                  <a:extLst>
                    <a:ext uri="{9D8B030D-6E8A-4147-A177-3AD203B41FA5}">
                      <a16:colId xmlns:a16="http://schemas.microsoft.com/office/drawing/2014/main" xmlns="" val="3806043237"/>
                    </a:ext>
                  </a:extLst>
                </a:gridCol>
                <a:gridCol w="1069007">
                  <a:extLst>
                    <a:ext uri="{9D8B030D-6E8A-4147-A177-3AD203B41FA5}">
                      <a16:colId xmlns:a16="http://schemas.microsoft.com/office/drawing/2014/main" xmlns="" val="56712839"/>
                    </a:ext>
                  </a:extLst>
                </a:gridCol>
                <a:gridCol w="1069007">
                  <a:extLst>
                    <a:ext uri="{9D8B030D-6E8A-4147-A177-3AD203B41FA5}">
                      <a16:colId xmlns:a16="http://schemas.microsoft.com/office/drawing/2014/main" xmlns="" val="1700616517"/>
                    </a:ext>
                  </a:extLst>
                </a:gridCol>
                <a:gridCol w="1069007">
                  <a:extLst>
                    <a:ext uri="{9D8B030D-6E8A-4147-A177-3AD203B41FA5}">
                      <a16:colId xmlns:a16="http://schemas.microsoft.com/office/drawing/2014/main" xmlns="" val="4203852820"/>
                    </a:ext>
                  </a:extLst>
                </a:gridCol>
                <a:gridCol w="1069007">
                  <a:extLst>
                    <a:ext uri="{9D8B030D-6E8A-4147-A177-3AD203B41FA5}">
                      <a16:colId xmlns:a16="http://schemas.microsoft.com/office/drawing/2014/main" xmlns="" val="1685503854"/>
                    </a:ext>
                  </a:extLst>
                </a:gridCol>
                <a:gridCol w="1069007">
                  <a:extLst>
                    <a:ext uri="{9D8B030D-6E8A-4147-A177-3AD203B41FA5}">
                      <a16:colId xmlns:a16="http://schemas.microsoft.com/office/drawing/2014/main" xmlns="" val="3073505444"/>
                    </a:ext>
                  </a:extLst>
                </a:gridCol>
                <a:gridCol w="1069007">
                  <a:extLst>
                    <a:ext uri="{9D8B030D-6E8A-4147-A177-3AD203B41FA5}">
                      <a16:colId xmlns:a16="http://schemas.microsoft.com/office/drawing/2014/main" xmlns="" val="3952973312"/>
                    </a:ext>
                  </a:extLst>
                </a:gridCol>
              </a:tblGrid>
              <a:tr h="571966">
                <a:tc gridSpan="2"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Identity Distress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SCIM Lack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SCIM Disturbed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SCIM Consolidated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69058720"/>
                  </a:ext>
                </a:extLst>
              </a:tr>
              <a:tr h="571966"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/>
                </a:tc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Predictor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Std. b*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 </a:t>
                      </a:r>
                      <a:r>
                        <a:rPr lang="en-US" sz="2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20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200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endParaRPr lang="en-US" sz="2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Std.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b*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 </a:t>
                      </a:r>
                      <a:r>
                        <a:rPr lang="en-US" sz="2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20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200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endParaRPr lang="en-US" sz="2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Std.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b*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 </a:t>
                      </a:r>
                      <a:r>
                        <a:rPr lang="en-US" sz="2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20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200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endParaRPr lang="en-US" sz="2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Std.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b*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 </a:t>
                      </a:r>
                      <a:r>
                        <a:rPr lang="en-US" sz="2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20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200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endParaRPr lang="en-US" sz="2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81093080"/>
                  </a:ext>
                </a:extLst>
              </a:tr>
              <a:tr h="700948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Adoption</a:t>
                      </a:r>
                      <a:r>
                        <a:rPr lang="en-US" sz="20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Status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.30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.089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.001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.29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.083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.001</a:t>
                      </a: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.25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.062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.001</a:t>
                      </a: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.11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.012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.010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328393951"/>
                  </a:ext>
                </a:extLst>
              </a:tr>
              <a:tr h="769652">
                <a:tc rowSpan="3"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Dissociation</a:t>
                      </a: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.83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.752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.001</a:t>
                      </a: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.65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.531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.001</a:t>
                      </a: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.81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.696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.001</a:t>
                      </a: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.03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.528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52168117"/>
                  </a:ext>
                </a:extLst>
              </a:tr>
              <a:tr h="614987">
                <a:tc vMerge="1">
                  <a:txBody>
                    <a:bodyPr/>
                    <a:lstStyle/>
                    <a:p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Rejection Sensitivity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.10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.101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.001</a:t>
                      </a: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.32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.102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.001</a:t>
                      </a: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.14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.019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.001</a:t>
                      </a: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.50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.244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.001</a:t>
                      </a: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150618507"/>
                  </a:ext>
                </a:extLst>
              </a:tr>
              <a:tr h="658007">
                <a:tc vMerge="1">
                  <a:txBody>
                    <a:bodyPr/>
                    <a:lstStyle/>
                    <a:p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Adoption Status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.06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.003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.013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.06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.004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.029</a:t>
                      </a: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.02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.515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.04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.303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528058424"/>
                  </a:ext>
                </a:extLst>
              </a:tr>
              <a:tr h="1310469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Conclusion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Confirmed</a:t>
                      </a: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 Identity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distress was </a:t>
                      </a: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partially mediated by dissociation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rejection sensitivity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Confirmed</a:t>
                      </a: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 SCIM Lack 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 </a:t>
                      </a: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partially mediated by dissociation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rejection sensitivity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Confirmed</a:t>
                      </a: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 SCIM Disturbed 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 full</a:t>
                      </a: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mediated by dissociation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rejection sensitivity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32232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Confirmed</a:t>
                      </a: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 SCIM Consolidated 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 full</a:t>
                      </a:r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 mediated by r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ejection sensitivity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14" marB="45714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19405371"/>
                  </a:ext>
                </a:extLst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13352071" y="5561162"/>
            <a:ext cx="16924337" cy="6240224"/>
            <a:chOff x="13352071" y="5561162"/>
            <a:chExt cx="16924337" cy="6240224"/>
          </a:xfrm>
        </p:grpSpPr>
        <p:grpSp>
          <p:nvGrpSpPr>
            <p:cNvPr id="4109" name="Group 1">
              <a:extLst>
                <a:ext uri="{FF2B5EF4-FFF2-40B4-BE49-F238E27FC236}">
                  <a16:creationId xmlns:a16="http://schemas.microsoft.com/office/drawing/2014/main" xmlns="" id="{88239690-2607-4599-A0EF-9C619988A2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52071" y="5561162"/>
              <a:ext cx="16924337" cy="6240224"/>
              <a:chOff x="13305953" y="5857875"/>
              <a:chExt cx="16970846" cy="6240163"/>
            </a:xfrm>
          </p:grpSpPr>
          <p:pic>
            <p:nvPicPr>
              <p:cNvPr id="4126" name="Picture 21">
                <a:extLst>
                  <a:ext uri="{FF2B5EF4-FFF2-40B4-BE49-F238E27FC236}">
                    <a16:creationId xmlns:a16="http://schemas.microsoft.com/office/drawing/2014/main" xmlns="" id="{17138468-CB84-4C42-96BA-791378C3B6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05953" y="7120888"/>
                <a:ext cx="5493203" cy="42950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27" name="Picture 22">
                <a:extLst>
                  <a:ext uri="{FF2B5EF4-FFF2-40B4-BE49-F238E27FC236}">
                    <a16:creationId xmlns:a16="http://schemas.microsoft.com/office/drawing/2014/main" xmlns="" id="{98AA3DE1-0643-45D4-B86A-72ACE8CF57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29090" y="7116603"/>
                <a:ext cx="5501978" cy="43036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28" name="Picture 23">
                <a:extLst>
                  <a:ext uri="{FF2B5EF4-FFF2-40B4-BE49-F238E27FC236}">
                    <a16:creationId xmlns:a16="http://schemas.microsoft.com/office/drawing/2014/main" xmlns="" id="{EA16C4C2-8ED2-4BFD-9888-229D233A8D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774821" y="7116603"/>
                <a:ext cx="5501978" cy="43036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29" name="Text Box 6">
                <a:extLst>
                  <a:ext uri="{FF2B5EF4-FFF2-40B4-BE49-F238E27FC236}">
                    <a16:creationId xmlns:a16="http://schemas.microsoft.com/office/drawing/2014/main" xmlns="" id="{FE84DB72-78E5-43BB-A1F7-C7A805C6C3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15554" y="5857875"/>
                <a:ext cx="4934748" cy="124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2800"/>
                  </a:spcAft>
                  <a:buFont typeface="Arial" panose="020B0604020202020204" pitchFamily="34" charset="0"/>
                  <a:buNone/>
                </a:pPr>
                <a:r>
                  <a:rPr lang="en-US" alt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Hypothesis: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 Adoptees will score higher on dissociative experiences</a:t>
                </a:r>
                <a:endParaRPr lang="en-US" alt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0" name="Text Box 6">
                <a:extLst>
                  <a:ext uri="{FF2B5EF4-FFF2-40B4-BE49-F238E27FC236}">
                    <a16:creationId xmlns:a16="http://schemas.microsoft.com/office/drawing/2014/main" xmlns="" id="{20464D99-1F08-471F-A8F6-E634336B7A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12847" y="5873115"/>
                <a:ext cx="5115906" cy="87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2800"/>
                  </a:spcAft>
                  <a:buFont typeface="Arial" panose="020B0604020202020204" pitchFamily="34" charset="0"/>
                  <a:buNone/>
                </a:pPr>
                <a:r>
                  <a:rPr lang="en-US" altLang="en-US" sz="2400" b="1">
                    <a:latin typeface="Arial" panose="020B0604020202020204" pitchFamily="34" charset="0"/>
                    <a:cs typeface="Arial" panose="020B0604020202020204" pitchFamily="34" charset="0"/>
                  </a:rPr>
                  <a:t>Hypothesis:  </a:t>
                </a:r>
                <a: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  <a:t>Adoptees will score higher on identity distress</a:t>
                </a:r>
                <a:endParaRPr lang="en-US" altLang="en-US" sz="24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1" name="Text Box 6">
                <a:extLst>
                  <a:ext uri="{FF2B5EF4-FFF2-40B4-BE49-F238E27FC236}">
                    <a16:creationId xmlns:a16="http://schemas.microsoft.com/office/drawing/2014/main" xmlns="" id="{332B039B-6231-45A3-99CE-3B94F00C11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342990" y="5873115"/>
                <a:ext cx="4903234" cy="87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2800"/>
                  </a:spcAft>
                  <a:buFont typeface="Arial" panose="020B0604020202020204" pitchFamily="34" charset="0"/>
                  <a:buNone/>
                </a:pPr>
                <a:r>
                  <a:rPr lang="en-US" altLang="en-US" sz="2400" b="1">
                    <a:latin typeface="Arial" panose="020B0604020202020204" pitchFamily="34" charset="0"/>
                    <a:cs typeface="Arial" panose="020B0604020202020204" pitchFamily="34" charset="0"/>
                  </a:rPr>
                  <a:t>Hypothesis: </a:t>
                </a:r>
                <a: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  <a:t>Adoptees will score higher on rejection sensitivity</a:t>
                </a:r>
                <a:endParaRPr lang="en-US" altLang="en-US" sz="24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2" name="Text Box 6">
                <a:extLst>
                  <a:ext uri="{FF2B5EF4-FFF2-40B4-BE49-F238E27FC236}">
                    <a16:creationId xmlns:a16="http://schemas.microsoft.com/office/drawing/2014/main" xmlns="" id="{AA3941C9-4C8D-4CEC-AB52-3F508AA419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013784" y="11224201"/>
                <a:ext cx="4578305" cy="87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2800"/>
                  </a:spcAft>
                  <a:buFont typeface="Arial" panose="020B0604020202020204" pitchFamily="34" charset="0"/>
                  <a:buNone/>
                </a:pPr>
                <a:r>
                  <a:rPr lang="en-US" alt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Confirmed: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&lt; .001, </a:t>
                </a:r>
                <a:r>
                  <a:rPr lang="en-US" alt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= 0.62 </a:t>
                </a:r>
                <a:endParaRPr lang="en-US" alt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3" name="Text Box 6">
                <a:extLst>
                  <a:ext uri="{FF2B5EF4-FFF2-40B4-BE49-F238E27FC236}">
                    <a16:creationId xmlns:a16="http://schemas.microsoft.com/office/drawing/2014/main" xmlns="" id="{F500DC2F-52F0-4446-97CA-A6A2826A21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721845" y="11224199"/>
                <a:ext cx="4578305" cy="87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2800"/>
                  </a:spcAft>
                  <a:buFont typeface="Arial" panose="020B0604020202020204" pitchFamily="34" charset="0"/>
                  <a:buNone/>
                </a:pPr>
                <a:r>
                  <a:rPr lang="en-US" altLang="en-US" sz="2400" b="1">
                    <a:latin typeface="Arial" panose="020B0604020202020204" pitchFamily="34" charset="0"/>
                    <a:cs typeface="Arial" panose="020B0604020202020204" pitchFamily="34" charset="0"/>
                  </a:rPr>
                  <a:t>Confirmed:</a:t>
                </a:r>
                <a: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2400" i="1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  <a:t> &lt; .001, </a:t>
                </a:r>
                <a:r>
                  <a:rPr lang="en-US" altLang="en-US" sz="2400" i="1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  <a:t> = 0.70 </a:t>
                </a:r>
                <a:endParaRPr lang="en-US" altLang="en-US" sz="24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4" name="Text Box 6">
                <a:extLst>
                  <a:ext uri="{FF2B5EF4-FFF2-40B4-BE49-F238E27FC236}">
                    <a16:creationId xmlns:a16="http://schemas.microsoft.com/office/drawing/2014/main" xmlns="" id="{8E2C31DB-9642-48A3-AD22-F4AAF0769E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467575" y="11224198"/>
                <a:ext cx="4578305" cy="87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2800"/>
                  </a:spcAft>
                  <a:buFont typeface="Arial" panose="020B0604020202020204" pitchFamily="34" charset="0"/>
                  <a:buNone/>
                </a:pPr>
                <a:r>
                  <a:rPr lang="en-US" alt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Confirmed: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&lt; .001, </a:t>
                </a:r>
                <a:r>
                  <a:rPr lang="en-US" alt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= 0.33 </a:t>
                </a:r>
                <a:endParaRPr lang="en-US" alt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5" name="TextBox 1">
                <a:extLst>
                  <a:ext uri="{FF2B5EF4-FFF2-40B4-BE49-F238E27FC236}">
                    <a16:creationId xmlns:a16="http://schemas.microsoft.com/office/drawing/2014/main" xmlns="" id="{56B1AC80-FBFF-4A43-988B-C71BB9AA2F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427233" y="9397686"/>
                <a:ext cx="1519259" cy="307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1400" dirty="0"/>
                  <a:t>Screening Cutoff</a:t>
                </a: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15635961" y="10684989"/>
              <a:ext cx="14494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Adoption Status</a:t>
              </a:r>
              <a:endParaRPr lang="en-US" sz="14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1345451" y="10695875"/>
              <a:ext cx="14494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Adoption Status</a:t>
              </a:r>
              <a:endParaRPr lang="en-US" sz="14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7016351" y="10702290"/>
              <a:ext cx="14494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Adoption Status</a:t>
              </a:r>
              <a:endParaRPr lang="en-US" sz="1400" dirty="0"/>
            </a:p>
          </p:txBody>
        </p:sp>
        <p:sp>
          <p:nvSpPr>
            <p:cNvPr id="62" name="TextBox 61"/>
            <p:cNvSpPr txBox="1"/>
            <p:nvPr/>
          </p:nvSpPr>
          <p:spPr>
            <a:xfrm rot="16200000">
              <a:off x="18716658" y="8587768"/>
              <a:ext cx="100219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IDS Score</a:t>
              </a:r>
              <a:endParaRPr lang="en-US" sz="1400" dirty="0"/>
            </a:p>
          </p:txBody>
        </p:sp>
        <p:sp>
          <p:nvSpPr>
            <p:cNvPr id="63" name="TextBox 62"/>
            <p:cNvSpPr txBox="1"/>
            <p:nvPr/>
          </p:nvSpPr>
          <p:spPr>
            <a:xfrm rot="16200000">
              <a:off x="24330149" y="8590290"/>
              <a:ext cx="127150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A-RSQ Score</a:t>
              </a:r>
              <a:endParaRPr lang="en-US" sz="1400" dirty="0"/>
            </a:p>
          </p:txBody>
        </p:sp>
        <p:sp>
          <p:nvSpPr>
            <p:cNvPr id="64" name="TextBox 63"/>
            <p:cNvSpPr txBox="1"/>
            <p:nvPr/>
          </p:nvSpPr>
          <p:spPr>
            <a:xfrm rot="16200000">
              <a:off x="13030633" y="8650130"/>
              <a:ext cx="107273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DES Score</a:t>
              </a:r>
              <a:endParaRPr lang="en-US" sz="14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3247688" y="12013566"/>
            <a:ext cx="17057687" cy="6000029"/>
            <a:chOff x="13247688" y="12013566"/>
            <a:chExt cx="17057687" cy="6000029"/>
          </a:xfrm>
        </p:grpSpPr>
        <p:grpSp>
          <p:nvGrpSpPr>
            <p:cNvPr id="4107" name="Group 8">
              <a:extLst>
                <a:ext uri="{FF2B5EF4-FFF2-40B4-BE49-F238E27FC236}">
                  <a16:creationId xmlns:a16="http://schemas.microsoft.com/office/drawing/2014/main" xmlns="" id="{BF8B4E4B-02E1-44C5-BF3C-41D4F45C59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247688" y="12013566"/>
              <a:ext cx="17057687" cy="6000029"/>
              <a:chOff x="13182201" y="12330980"/>
              <a:chExt cx="17057230" cy="6001270"/>
            </a:xfrm>
          </p:grpSpPr>
          <p:pic>
            <p:nvPicPr>
              <p:cNvPr id="4136" name="Picture 24">
                <a:extLst>
                  <a:ext uri="{FF2B5EF4-FFF2-40B4-BE49-F238E27FC236}">
                    <a16:creationId xmlns:a16="http://schemas.microsoft.com/office/drawing/2014/main" xmlns="" id="{FF3D529C-CEE1-43CE-8B7D-557A4FC1B3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82201" y="13330519"/>
                <a:ext cx="5374958" cy="4303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37" name="Picture 25">
                <a:extLst>
                  <a:ext uri="{FF2B5EF4-FFF2-40B4-BE49-F238E27FC236}">
                    <a16:creationId xmlns:a16="http://schemas.microsoft.com/office/drawing/2014/main" xmlns="" id="{F504BAE8-5634-4BEE-A2D5-F9D38F8CBC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784149" y="13325570"/>
                <a:ext cx="5366385" cy="42948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38" name="Picture 26">
                <a:extLst>
                  <a:ext uri="{FF2B5EF4-FFF2-40B4-BE49-F238E27FC236}">
                    <a16:creationId xmlns:a16="http://schemas.microsoft.com/office/drawing/2014/main" xmlns="" id="{6014476D-A9B9-4221-BD9A-2AC383F195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987463" y="13334341"/>
                <a:ext cx="5366385" cy="42948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39" name="Text Box 6">
                <a:extLst>
                  <a:ext uri="{FF2B5EF4-FFF2-40B4-BE49-F238E27FC236}">
                    <a16:creationId xmlns:a16="http://schemas.microsoft.com/office/drawing/2014/main" xmlns="" id="{190943C7-0AC4-4659-8737-7D3B9C3A74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769461" y="12330980"/>
                <a:ext cx="16469970" cy="8740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2800"/>
                  </a:spcAft>
                  <a:buFont typeface="Arial" panose="020B0604020202020204" pitchFamily="34" charset="0"/>
                  <a:buNone/>
                </a:pPr>
                <a:r>
                  <a:rPr lang="en-US" alt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Hypothesis: 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On the SCIM, adoptees will score higher than non-adoptees on disturbed identity and lack of identity, and lower on consolidated identity</a:t>
                </a:r>
                <a:endParaRPr lang="en-US" alt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0" name="Text Box 6">
                <a:extLst>
                  <a:ext uri="{FF2B5EF4-FFF2-40B4-BE49-F238E27FC236}">
                    <a16:creationId xmlns:a16="http://schemas.microsoft.com/office/drawing/2014/main" xmlns="" id="{47D2DE31-6D91-498A-B8CA-80F4584B776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858051" y="17458224"/>
                <a:ext cx="4472609" cy="8740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2800"/>
                  </a:spcAft>
                  <a:buFont typeface="Arial" panose="020B0604020202020204" pitchFamily="34" charset="0"/>
                  <a:buNone/>
                </a:pPr>
                <a:r>
                  <a:rPr lang="en-US" altLang="en-US" sz="2400" b="1">
                    <a:latin typeface="Arial" panose="020B0604020202020204" pitchFamily="34" charset="0"/>
                    <a:cs typeface="Arial" panose="020B0604020202020204" pitchFamily="34" charset="0"/>
                  </a:rPr>
                  <a:t>Confirmed:</a:t>
                </a:r>
                <a: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2400" i="1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  <a:t> &lt; .001, </a:t>
                </a:r>
                <a:r>
                  <a:rPr lang="en-US" altLang="en-US" sz="2400" i="1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  <a:t> = 0.57 </a:t>
                </a:r>
                <a:endParaRPr lang="en-US" altLang="en-US" sz="24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1" name="Text Box 6">
                <a:extLst>
                  <a:ext uri="{FF2B5EF4-FFF2-40B4-BE49-F238E27FC236}">
                    <a16:creationId xmlns:a16="http://schemas.microsoft.com/office/drawing/2014/main" xmlns="" id="{EC253D4A-7A6F-4A15-86DD-27E6BFCA25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438890" y="17455653"/>
                <a:ext cx="4472609" cy="8740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2800"/>
                  </a:spcAft>
                  <a:buFont typeface="Arial" panose="020B0604020202020204" pitchFamily="34" charset="0"/>
                  <a:buNone/>
                </a:pPr>
                <a:r>
                  <a:rPr lang="en-US" alt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Confirmed: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= .010, </a:t>
                </a:r>
                <a:r>
                  <a:rPr lang="en-US" alt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= 0.25 </a:t>
                </a:r>
                <a:endParaRPr lang="en-US" alt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2" name="Text Box 6">
                <a:extLst>
                  <a:ext uri="{FF2B5EF4-FFF2-40B4-BE49-F238E27FC236}">
                    <a16:creationId xmlns:a16="http://schemas.microsoft.com/office/drawing/2014/main" xmlns="" id="{0A9E7FFB-5E8E-45D8-BF18-E3E0B09BA2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83511" y="17455653"/>
                <a:ext cx="4472609" cy="8740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2800"/>
                  </a:spcAft>
                  <a:buFont typeface="Arial" panose="020B0604020202020204" pitchFamily="34" charset="0"/>
                  <a:buNone/>
                </a:pPr>
                <a:r>
                  <a:rPr lang="en-US" altLang="en-US" sz="2400" b="1">
                    <a:latin typeface="Arial" panose="020B0604020202020204" pitchFamily="34" charset="0"/>
                    <a:cs typeface="Arial" panose="020B0604020202020204" pitchFamily="34" charset="0"/>
                  </a:rPr>
                  <a:t>Confirmed:</a:t>
                </a:r>
                <a: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en-US" sz="2400" i="1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  <a:t> &lt; .001, </a:t>
                </a:r>
                <a:r>
                  <a:rPr lang="en-US" altLang="en-US" sz="2400" i="1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n-US" altLang="en-US" sz="2400">
                    <a:latin typeface="Arial" panose="020B0604020202020204" pitchFamily="34" charset="0"/>
                    <a:cs typeface="Arial" panose="020B0604020202020204" pitchFamily="34" charset="0"/>
                  </a:rPr>
                  <a:t> = 0.67 </a:t>
                </a:r>
                <a:endParaRPr lang="en-US" altLang="en-US" sz="24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5435202" y="16905433"/>
              <a:ext cx="14494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Adoption Status</a:t>
              </a:r>
              <a:endParaRPr lang="en-US" sz="14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1248607" y="16905433"/>
              <a:ext cx="14494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Adoption Status</a:t>
              </a:r>
              <a:endParaRPr lang="en-US" sz="14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978591" y="16909443"/>
              <a:ext cx="14494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Adoption Status</a:t>
              </a:r>
              <a:endParaRPr lang="en-US" sz="1400" dirty="0"/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12685447" y="14813681"/>
              <a:ext cx="14494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SCIM Disturbed</a:t>
              </a:r>
              <a:endParaRPr lang="en-US" sz="1400" dirty="0"/>
            </a:p>
          </p:txBody>
        </p:sp>
        <p:sp>
          <p:nvSpPr>
            <p:cNvPr id="66" name="TextBox 65"/>
            <p:cNvSpPr txBox="1"/>
            <p:nvPr/>
          </p:nvSpPr>
          <p:spPr>
            <a:xfrm rot="16200000">
              <a:off x="18691888" y="14813681"/>
              <a:ext cx="106150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SCIM Lack</a:t>
              </a:r>
              <a:endParaRPr lang="en-US" sz="1400" dirty="0"/>
            </a:p>
          </p:txBody>
        </p:sp>
        <p:sp>
          <p:nvSpPr>
            <p:cNvPr id="67" name="TextBox 66"/>
            <p:cNvSpPr txBox="1"/>
            <p:nvPr/>
          </p:nvSpPr>
          <p:spPr>
            <a:xfrm rot="16200000">
              <a:off x="24140001" y="14810472"/>
              <a:ext cx="172835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SCIM Consolidated</a:t>
              </a:r>
              <a:endParaRPr lang="en-US" sz="14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3383125" y="24833577"/>
            <a:ext cx="17142913" cy="5985498"/>
            <a:chOff x="13383125" y="24833577"/>
            <a:chExt cx="17142913" cy="5985498"/>
          </a:xfrm>
        </p:grpSpPr>
        <p:pic>
          <p:nvPicPr>
            <p:cNvPr id="71" name="Picture 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3125" y="25793783"/>
              <a:ext cx="5436780" cy="4350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10" name="Group 1">
              <a:extLst>
                <a:ext uri="{FF2B5EF4-FFF2-40B4-BE49-F238E27FC236}">
                  <a16:creationId xmlns:a16="http://schemas.microsoft.com/office/drawing/2014/main" xmlns="" id="{E62E8098-800D-4B71-A663-F14BD6E63D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23660" y="24833577"/>
              <a:ext cx="16602378" cy="5985498"/>
              <a:chOff x="13923660" y="24536400"/>
              <a:chExt cx="16602378" cy="5985290"/>
            </a:xfrm>
          </p:grpSpPr>
          <p:pic>
            <p:nvPicPr>
              <p:cNvPr id="4120" name="Picture 32">
                <a:extLst>
                  <a:ext uri="{FF2B5EF4-FFF2-40B4-BE49-F238E27FC236}">
                    <a16:creationId xmlns:a16="http://schemas.microsoft.com/office/drawing/2014/main" xmlns="" id="{C04A32C6-F9DD-4759-96DF-747F148B34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671552" y="25513601"/>
                <a:ext cx="5375364" cy="4304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21" name="Picture 33">
                <a:extLst>
                  <a:ext uri="{FF2B5EF4-FFF2-40B4-BE49-F238E27FC236}">
                    <a16:creationId xmlns:a16="http://schemas.microsoft.com/office/drawing/2014/main" xmlns="" id="{B47714B0-7A24-4413-BED7-DA5B37F8A6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058046" y="25513601"/>
                <a:ext cx="5375364" cy="4304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22" name="Text Box 6">
                <a:extLst>
                  <a:ext uri="{FF2B5EF4-FFF2-40B4-BE49-F238E27FC236}">
                    <a16:creationId xmlns:a16="http://schemas.microsoft.com/office/drawing/2014/main" xmlns="" id="{07FA4E10-7059-4206-9C6C-146800E0E5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923660" y="24536400"/>
                <a:ext cx="16602378" cy="873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2800"/>
                  </a:spcAft>
                  <a:buFont typeface="Arial" panose="020B0604020202020204" pitchFamily="34" charset="0"/>
                  <a:buNone/>
                </a:pPr>
                <a:r>
                  <a:rPr lang="en-US" alt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Hypothesis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: There will be no group differences in scores on </a:t>
                </a:r>
                <a:r>
                  <a:rPr lang="en-US" alt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dissociation, identity distress, and rejection sensitivity between 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adopted participants recruited through </a:t>
                </a:r>
                <a:r>
                  <a:rPr lang="en-US" altLang="en-US" sz="2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MTurk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adopted participants recruited through other means</a:t>
                </a:r>
                <a:endParaRPr lang="en-US" alt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3" name="Text Box 6">
                <a:extLst>
                  <a:ext uri="{FF2B5EF4-FFF2-40B4-BE49-F238E27FC236}">
                    <a16:creationId xmlns:a16="http://schemas.microsoft.com/office/drawing/2014/main" xmlns="" id="{222142D7-A624-4361-9558-6362B66787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61297" y="29647875"/>
                <a:ext cx="4904744" cy="873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33874" tIns="66937" rIns="133874" bIns="66937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3525"/>
                  </a:spcBef>
                  <a:buFont typeface="Arial" panose="020B0604020202020204" pitchFamily="34" charset="0"/>
                  <a:buChar char="•"/>
                  <a:defRPr sz="9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24161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8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4029075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7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5640388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7251700" indent="-804863">
                  <a:lnSpc>
                    <a:spcPct val="90000"/>
                  </a:lnSpc>
                  <a:spcBef>
                    <a:spcPts val="1763"/>
                  </a:spcBef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77089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81661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86233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9080500" indent="-804863" eaLnBrk="0" fontAlgn="base" hangingPunct="0">
                  <a:lnSpc>
                    <a:spcPct val="90000"/>
                  </a:lnSpc>
                  <a:spcBef>
                    <a:spcPts val="1763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63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en-US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Not Confirmed</a:t>
                </a: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&lt; .001, </a:t>
                </a:r>
                <a:r>
                  <a:rPr lang="en-US" alt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n-US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= 1.13</a:t>
                </a:r>
                <a:endParaRPr lang="en-US" alt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5" name="TextBox 50">
                <a:extLst>
                  <a:ext uri="{FF2B5EF4-FFF2-40B4-BE49-F238E27FC236}">
                    <a16:creationId xmlns:a16="http://schemas.microsoft.com/office/drawing/2014/main" xmlns="" id="{D48B98C4-CC0F-453F-BB9B-DAF78CA81E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257127" y="29669328"/>
                <a:ext cx="2595582" cy="8309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2400" b="1">
                    <a:cs typeface="Arial" panose="020B0604020202020204" pitchFamily="34" charset="0"/>
                  </a:rPr>
                  <a:t>Not Confirmed</a:t>
                </a:r>
              </a:p>
              <a:p>
                <a:r>
                  <a:rPr lang="en-US" altLang="en-US" sz="2400" i="1">
                    <a:cs typeface="Arial" panose="020B0604020202020204" pitchFamily="34" charset="0"/>
                  </a:rPr>
                  <a:t>p</a:t>
                </a:r>
                <a:r>
                  <a:rPr lang="en-US" altLang="en-US" sz="2400">
                    <a:cs typeface="Arial" panose="020B0604020202020204" pitchFamily="34" charset="0"/>
                  </a:rPr>
                  <a:t> = .009, </a:t>
                </a:r>
                <a:r>
                  <a:rPr lang="en-US" altLang="en-US" sz="2400" i="1">
                    <a:cs typeface="Arial" panose="020B0604020202020204" pitchFamily="34" charset="0"/>
                  </a:rPr>
                  <a:t>d</a:t>
                </a:r>
                <a:r>
                  <a:rPr lang="en-US" altLang="en-US" sz="2400">
                    <a:cs typeface="Arial" panose="020B0604020202020204" pitchFamily="34" charset="0"/>
                  </a:rPr>
                  <a:t> = 0.28</a:t>
                </a:r>
                <a:endParaRPr lang="en-US" altLang="en-US" sz="2400"/>
              </a:p>
            </p:txBody>
          </p:sp>
          <p:sp>
            <p:nvSpPr>
              <p:cNvPr id="4124" name="TextBox 2">
                <a:extLst>
                  <a:ext uri="{FF2B5EF4-FFF2-40B4-BE49-F238E27FC236}">
                    <a16:creationId xmlns:a16="http://schemas.microsoft.com/office/drawing/2014/main" xmlns="" id="{D807BDDD-9C2C-487E-92D0-0CBAE508B0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824470" y="29669328"/>
                <a:ext cx="2595582" cy="8309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 sz="2400" b="1" dirty="0">
                    <a:cs typeface="Arial" panose="020B0604020202020204" pitchFamily="34" charset="0"/>
                  </a:rPr>
                  <a:t>Not Confirmed</a:t>
                </a:r>
              </a:p>
              <a:p>
                <a:r>
                  <a:rPr lang="en-US" altLang="en-US" sz="2400" i="1" dirty="0">
                    <a:cs typeface="Arial" panose="020B0604020202020204" pitchFamily="34" charset="0"/>
                  </a:rPr>
                  <a:t>p</a:t>
                </a:r>
                <a:r>
                  <a:rPr lang="en-US" altLang="en-US" sz="2400" dirty="0">
                    <a:cs typeface="Arial" panose="020B0604020202020204" pitchFamily="34" charset="0"/>
                  </a:rPr>
                  <a:t> &lt; .001, </a:t>
                </a:r>
                <a:r>
                  <a:rPr lang="en-US" altLang="en-US" sz="2400" i="1" dirty="0">
                    <a:cs typeface="Arial" panose="020B0604020202020204" pitchFamily="34" charset="0"/>
                  </a:rPr>
                  <a:t>d</a:t>
                </a:r>
                <a:r>
                  <a:rPr lang="en-US" altLang="en-US" sz="2400" dirty="0">
                    <a:cs typeface="Arial" panose="020B0604020202020204" pitchFamily="34" charset="0"/>
                  </a:rPr>
                  <a:t> = 1.51</a:t>
                </a:r>
                <a:endParaRPr lang="en-US" altLang="en-US" sz="2400" dirty="0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16019880" y="29754057"/>
              <a:ext cx="68159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Group</a:t>
              </a:r>
              <a:endParaRPr lang="en-US" sz="14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1729370" y="29754057"/>
              <a:ext cx="68159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Group</a:t>
              </a:r>
              <a:endParaRPr lang="en-US" sz="14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7359234" y="29754056"/>
              <a:ext cx="68159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Group</a:t>
              </a:r>
              <a:endParaRPr lang="en-US" sz="1400" dirty="0"/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18700326" y="27539790"/>
              <a:ext cx="100219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IDS Score</a:t>
              </a:r>
              <a:endParaRPr lang="en-US" sz="1400" dirty="0"/>
            </a:p>
          </p:txBody>
        </p:sp>
        <p:sp>
          <p:nvSpPr>
            <p:cNvPr id="73" name="TextBox 72"/>
            <p:cNvSpPr txBox="1"/>
            <p:nvPr/>
          </p:nvSpPr>
          <p:spPr>
            <a:xfrm rot="16200000">
              <a:off x="24191897" y="27542312"/>
              <a:ext cx="127150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A-RSQ Score</a:t>
              </a:r>
              <a:endParaRPr lang="en-US" sz="1400" dirty="0"/>
            </a:p>
          </p:txBody>
        </p:sp>
        <p:sp>
          <p:nvSpPr>
            <p:cNvPr id="74" name="TextBox 73"/>
            <p:cNvSpPr txBox="1"/>
            <p:nvPr/>
          </p:nvSpPr>
          <p:spPr>
            <a:xfrm rot="16200000">
              <a:off x="13074173" y="27602152"/>
              <a:ext cx="107273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DES Score</a:t>
              </a:r>
              <a:endParaRPr lang="en-US" sz="1400" dirty="0"/>
            </a:p>
          </p:txBody>
        </p:sp>
      </p:grpSp>
      <p:sp>
        <p:nvSpPr>
          <p:cNvPr id="75" name="TextBox 1">
            <a:extLst>
              <a:ext uri="{FF2B5EF4-FFF2-40B4-BE49-F238E27FC236}">
                <a16:creationId xmlns:a16="http://schemas.microsoft.com/office/drawing/2014/main" xmlns="" id="{56B1AC80-FBFF-4A43-988B-C71BB9AA2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3065" y="28119843"/>
            <a:ext cx="15150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/>
              <a:t>Screening Cutoff</a:t>
            </a:r>
          </a:p>
        </p:txBody>
      </p:sp>
      <p:pic>
        <p:nvPicPr>
          <p:cNvPr id="76" name="Picture 1">
            <a:extLst>
              <a:ext uri="{FF2B5EF4-FFF2-40B4-BE49-F238E27FC236}">
                <a16:creationId xmlns:a16="http://schemas.microsoft.com/office/drawing/2014/main" xmlns="" id="{ADA955CF-A41B-4833-A7FC-A560BE211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1394" y="1587"/>
            <a:ext cx="2916238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2572</TotalTime>
  <Words>1122</Words>
  <Application>Microsoft Office PowerPoint</Application>
  <PresentationFormat>Custom</PresentationFormat>
  <Paragraphs>156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Trebuchet MS</vt:lpstr>
      <vt:lpstr>Office Theme</vt:lpstr>
      <vt:lpstr>PowerPoint Presentation</vt:lpstr>
    </vt:vector>
  </TitlesOfParts>
  <Company>Graphicsland/MAKESIGNS.COM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to create a scientific poster</dc:title>
  <dc:subject>Example Of A Sample Research Poster</dc:subject>
  <dc:creator>Graphicsland/MakeSigns.com</dc:creator>
  <cp:keywords>scientific, research, template, custom, poster, presentation, symposium, printing, PowerPoint, create, design, example, sample, download</cp:keywords>
  <dc:description>Download our scientific poster templates at no cost to you and get one step closer to making a great research poster.</dc:description>
  <cp:lastModifiedBy>lee</cp:lastModifiedBy>
  <cp:revision>209</cp:revision>
  <cp:lastPrinted>2019-03-09T22:39:45Z</cp:lastPrinted>
  <dcterms:created xsi:type="dcterms:W3CDTF">2005-06-17T18:14:43Z</dcterms:created>
  <dcterms:modified xsi:type="dcterms:W3CDTF">2019-03-27T12:26:02Z</dcterms:modified>
  <cp:category>scientific poster PowerPoint</cp:category>
</cp:coreProperties>
</file>