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63" r:id="rId4"/>
    <p:sldId id="261" r:id="rId5"/>
    <p:sldId id="262" r:id="rId6"/>
    <p:sldId id="264" r:id="rId7"/>
    <p:sldId id="266" r:id="rId8"/>
    <p:sldId id="265" r:id="rId9"/>
    <p:sldId id="271" r:id="rId10"/>
    <p:sldId id="267" r:id="rId11"/>
    <p:sldId id="272" r:id="rId12"/>
    <p:sldId id="274" r:id="rId13"/>
    <p:sldId id="273" r:id="rId14"/>
    <p:sldId id="269" r:id="rId15"/>
    <p:sldId id="276"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120"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fauandi1.fau.edu\OURI\LEARN\Dissemination\2019%20FSS\Poster%20Data%20-%20All%20Cohor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fauandi1.fau.edu\OURI\LEARN\Dissemination\2019%20FSS\Poster%20Data%20-%20All%20Cohort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fauandi1.fau.edu\OURI\LEARN\Dissemination\2019%20FSS\Poster%20Data%20-%20All%20Cohort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fauandi1.fau.edu\OURI\LEARN\Dissemination\2019%20FSS\Poster%20Data%20-%20All%20Cohort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fauandi1.fau.edu\OURI\LEARN\Dissemination\2019%20FSS\Poster%20Data%20-%20All%20Cohort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fauandi1.fau.edu\OURI\LEARN\Dissemination\2019%20FSS\Poster%20Data%20-%20All%20Cohort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fauandi1.fau.edu\OURI\LEARN\Dissemination\2019%20FSS\FSS%20Data%20-%20All%20Universities.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sz="1400">
                <a:solidFill>
                  <a:schemeClr val="tx1"/>
                </a:solidFill>
              </a:rPr>
              <a:t>F-LEARN First Year Average GPA</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333399"/>
              </a:solidFill>
              <a:ln>
                <a:solidFill>
                  <a:srgbClr val="333399"/>
                </a:solidFill>
              </a:ln>
              <a:effectLst/>
            </c:spPr>
            <c:extLst>
              <c:ext xmlns:c16="http://schemas.microsoft.com/office/drawing/2014/chart" uri="{C3380CC4-5D6E-409C-BE32-E72D297353CC}">
                <c16:uniqueId val="{00000001-CBA8-4776-9C69-24AA59C0F1E4}"/>
              </c:ext>
            </c:extLst>
          </c:dPt>
          <c:dPt>
            <c:idx val="1"/>
            <c:invertIfNegative val="0"/>
            <c:bubble3D val="0"/>
            <c:spPr>
              <a:solidFill>
                <a:schemeClr val="bg2">
                  <a:lumMod val="50000"/>
                </a:schemeClr>
              </a:solidFill>
              <a:ln>
                <a:solidFill>
                  <a:schemeClr val="bg2">
                    <a:lumMod val="50000"/>
                  </a:schemeClr>
                </a:solidFill>
              </a:ln>
              <a:effectLst/>
            </c:spPr>
            <c:extLst>
              <c:ext xmlns:c16="http://schemas.microsoft.com/office/drawing/2014/chart" uri="{C3380CC4-5D6E-409C-BE32-E72D297353CC}">
                <c16:uniqueId val="{00000003-CBA8-4776-9C69-24AA59C0F1E4}"/>
              </c:ext>
            </c:extLst>
          </c:dPt>
          <c:dPt>
            <c:idx val="2"/>
            <c:invertIfNegative val="0"/>
            <c:bubble3D val="0"/>
            <c:spPr>
              <a:solidFill>
                <a:srgbClr val="333399"/>
              </a:solidFill>
              <a:ln>
                <a:solidFill>
                  <a:srgbClr val="333399"/>
                </a:solidFill>
              </a:ln>
              <a:effectLst/>
            </c:spPr>
            <c:extLst>
              <c:ext xmlns:c16="http://schemas.microsoft.com/office/drawing/2014/chart" uri="{C3380CC4-5D6E-409C-BE32-E72D297353CC}">
                <c16:uniqueId val="{00000005-CBA8-4776-9C69-24AA59C0F1E4}"/>
              </c:ext>
            </c:extLst>
          </c:dPt>
          <c:dPt>
            <c:idx val="3"/>
            <c:invertIfNegative val="0"/>
            <c:bubble3D val="0"/>
            <c:spPr>
              <a:solidFill>
                <a:schemeClr val="bg2">
                  <a:lumMod val="50000"/>
                </a:schemeClr>
              </a:solidFill>
              <a:ln>
                <a:solidFill>
                  <a:schemeClr val="bg2">
                    <a:lumMod val="50000"/>
                  </a:schemeClr>
                </a:solidFill>
              </a:ln>
              <a:effectLst/>
            </c:spPr>
            <c:extLst>
              <c:ext xmlns:c16="http://schemas.microsoft.com/office/drawing/2014/chart" uri="{C3380CC4-5D6E-409C-BE32-E72D297353CC}">
                <c16:uniqueId val="{00000007-CBA8-4776-9C69-24AA59C0F1E4}"/>
              </c:ext>
            </c:extLst>
          </c:dPt>
          <c:dPt>
            <c:idx val="4"/>
            <c:invertIfNegative val="0"/>
            <c:bubble3D val="0"/>
            <c:spPr>
              <a:solidFill>
                <a:srgbClr val="333399"/>
              </a:solidFill>
              <a:ln>
                <a:solidFill>
                  <a:srgbClr val="333399"/>
                </a:solidFill>
              </a:ln>
              <a:effectLst/>
            </c:spPr>
            <c:extLst>
              <c:ext xmlns:c16="http://schemas.microsoft.com/office/drawing/2014/chart" uri="{C3380CC4-5D6E-409C-BE32-E72D297353CC}">
                <c16:uniqueId val="{00000009-CBA8-4776-9C69-24AA59C0F1E4}"/>
              </c:ext>
            </c:extLst>
          </c:dPt>
          <c:dPt>
            <c:idx val="5"/>
            <c:invertIfNegative val="0"/>
            <c:bubble3D val="0"/>
            <c:spPr>
              <a:solidFill>
                <a:schemeClr val="bg2">
                  <a:lumMod val="50000"/>
                </a:schemeClr>
              </a:solidFill>
              <a:ln>
                <a:solidFill>
                  <a:schemeClr val="bg2">
                    <a:lumMod val="50000"/>
                  </a:schemeClr>
                </a:solidFill>
              </a:ln>
              <a:effectLst/>
            </c:spPr>
            <c:extLst>
              <c:ext xmlns:c16="http://schemas.microsoft.com/office/drawing/2014/chart" uri="{C3380CC4-5D6E-409C-BE32-E72D297353CC}">
                <c16:uniqueId val="{0000000B-CBA8-4776-9C69-24AA59C0F1E4}"/>
              </c:ext>
            </c:extLst>
          </c:dPt>
          <c:errBars>
            <c:errBarType val="both"/>
            <c:errValType val="cust"/>
            <c:noEndCap val="0"/>
            <c:plus>
              <c:numRef>
                <c:f>GPA!$AC$5:$AC$10</c:f>
                <c:numCache>
                  <c:formatCode>General</c:formatCode>
                  <c:ptCount val="6"/>
                  <c:pt idx="0">
                    <c:v>5.3718844791323328E-2</c:v>
                  </c:pt>
                  <c:pt idx="1">
                    <c:v>5.6755663656967832E-2</c:v>
                  </c:pt>
                  <c:pt idx="2">
                    <c:v>8.3553874835342018E-2</c:v>
                  </c:pt>
                  <c:pt idx="3">
                    <c:v>0.10621743198337479</c:v>
                  </c:pt>
                  <c:pt idx="4">
                    <c:v>9.3865405159271997E-2</c:v>
                  </c:pt>
                  <c:pt idx="5">
                    <c:v>9.9864864048515925E-2</c:v>
                  </c:pt>
                </c:numCache>
              </c:numRef>
            </c:plus>
            <c:minus>
              <c:numRef>
                <c:f>GPA!$AC$5:$AC$10</c:f>
                <c:numCache>
                  <c:formatCode>General</c:formatCode>
                  <c:ptCount val="6"/>
                  <c:pt idx="0">
                    <c:v>5.3718844791323328E-2</c:v>
                  </c:pt>
                  <c:pt idx="1">
                    <c:v>5.6755663656967832E-2</c:v>
                  </c:pt>
                  <c:pt idx="2">
                    <c:v>8.3553874835342018E-2</c:v>
                  </c:pt>
                  <c:pt idx="3">
                    <c:v>0.10621743198337479</c:v>
                  </c:pt>
                  <c:pt idx="4">
                    <c:v>9.3865405159271997E-2</c:v>
                  </c:pt>
                  <c:pt idx="5">
                    <c:v>9.9864864048515925E-2</c:v>
                  </c:pt>
                </c:numCache>
              </c:numRef>
            </c:minus>
            <c:spPr>
              <a:noFill/>
              <a:ln w="9525" cap="flat" cmpd="sng" algn="ctr">
                <a:solidFill>
                  <a:schemeClr val="tx1">
                    <a:lumMod val="65000"/>
                    <a:lumOff val="35000"/>
                  </a:schemeClr>
                </a:solidFill>
                <a:round/>
              </a:ln>
              <a:effectLst/>
            </c:spPr>
          </c:errBars>
          <c:cat>
            <c:multiLvlStrRef>
              <c:f>GPA!$Q$5:$R$10</c:f>
              <c:multiLvlStrCache>
                <c:ptCount val="6"/>
                <c:lvl>
                  <c:pt idx="0">
                    <c:v>F-LEARN</c:v>
                  </c:pt>
                  <c:pt idx="1">
                    <c:v>Comparison</c:v>
                  </c:pt>
                  <c:pt idx="2">
                    <c:v>F-LEARN</c:v>
                  </c:pt>
                  <c:pt idx="3">
                    <c:v>Comparison</c:v>
                  </c:pt>
                  <c:pt idx="4">
                    <c:v>F-LEARN</c:v>
                  </c:pt>
                  <c:pt idx="5">
                    <c:v>Comparison</c:v>
                  </c:pt>
                </c:lvl>
                <c:lvl>
                  <c:pt idx="0">
                    <c:v>High School</c:v>
                  </c:pt>
                  <c:pt idx="2">
                    <c:v>Fall</c:v>
                  </c:pt>
                  <c:pt idx="4">
                    <c:v>Spring</c:v>
                  </c:pt>
                </c:lvl>
              </c:multiLvlStrCache>
            </c:multiLvlStrRef>
          </c:cat>
          <c:val>
            <c:numRef>
              <c:f>GPA!$S$5:$S$10</c:f>
              <c:numCache>
                <c:formatCode>General</c:formatCode>
                <c:ptCount val="6"/>
                <c:pt idx="0">
                  <c:v>3.8850000000000002</c:v>
                </c:pt>
                <c:pt idx="1">
                  <c:v>3.84375</c:v>
                </c:pt>
                <c:pt idx="2">
                  <c:v>3.2075</c:v>
                </c:pt>
                <c:pt idx="3">
                  <c:v>3.0249999999999995</c:v>
                </c:pt>
                <c:pt idx="4">
                  <c:v>3.14</c:v>
                </c:pt>
                <c:pt idx="5">
                  <c:v>3.0012499999999998</c:v>
                </c:pt>
              </c:numCache>
            </c:numRef>
          </c:val>
          <c:extLst>
            <c:ext xmlns:c16="http://schemas.microsoft.com/office/drawing/2014/chart" uri="{C3380CC4-5D6E-409C-BE32-E72D297353CC}">
              <c16:uniqueId val="{0000000C-CBA8-4776-9C69-24AA59C0F1E4}"/>
            </c:ext>
          </c:extLst>
        </c:ser>
        <c:dLbls>
          <c:showLegendKey val="0"/>
          <c:showVal val="0"/>
          <c:showCatName val="0"/>
          <c:showSerName val="0"/>
          <c:showPercent val="0"/>
          <c:showBubbleSize val="0"/>
        </c:dLbls>
        <c:gapWidth val="150"/>
        <c:overlap val="-27"/>
        <c:axId val="463170472"/>
        <c:axId val="463170800"/>
      </c:barChart>
      <c:catAx>
        <c:axId val="463170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crossAx val="463170800"/>
        <c:crosses val="autoZero"/>
        <c:auto val="1"/>
        <c:lblAlgn val="ctr"/>
        <c:lblOffset val="100"/>
        <c:noMultiLvlLbl val="0"/>
      </c:catAx>
      <c:valAx>
        <c:axId val="463170800"/>
        <c:scaling>
          <c:orientation val="minMax"/>
          <c:max val="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solidFill>
                    <a:latin typeface="+mn-lt"/>
                    <a:ea typeface="+mn-ea"/>
                    <a:cs typeface="+mn-cs"/>
                  </a:defRPr>
                </a:pPr>
                <a:r>
                  <a:rPr lang="en-US">
                    <a:solidFill>
                      <a:schemeClr val="tx1"/>
                    </a:solidFill>
                  </a:rPr>
                  <a:t>GPA</a:t>
                </a:r>
              </a:p>
            </c:rich>
          </c:tx>
          <c:layout/>
          <c:overlay val="0"/>
          <c:spPr>
            <a:noFill/>
            <a:ln>
              <a:noFill/>
            </a:ln>
            <a:effectLst/>
          </c:spPr>
          <c:txPr>
            <a:bodyPr rot="-54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463170472"/>
        <c:crosses val="autoZero"/>
        <c:crossBetween val="between"/>
      </c:valAx>
      <c:spPr>
        <a:noFill/>
        <a:ln>
          <a:noFill/>
        </a:ln>
        <a:effectLst/>
      </c:spPr>
    </c:plotArea>
    <c:plotVisOnly val="1"/>
    <c:dispBlanksAs val="gap"/>
    <c:showDLblsOverMax val="0"/>
  </c:chart>
  <c:spPr>
    <a:noFill/>
    <a:ln>
      <a:noFill/>
    </a:ln>
    <a:effectLst/>
  </c:spPr>
  <c:txPr>
    <a:bodyPr/>
    <a:lstStyle/>
    <a:p>
      <a:pPr>
        <a:defRPr sz="11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US" baseline="0">
                <a:solidFill>
                  <a:schemeClr val="tx1"/>
                </a:solidFill>
              </a:rPr>
              <a:t>T-LEARN First Year Average GPA</a:t>
            </a:r>
            <a:endParaRPr lang="en-US">
              <a:solidFill>
                <a:schemeClr val="tx1"/>
              </a:solidFill>
            </a:endParaRP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333399"/>
              </a:solidFill>
              <a:ln>
                <a:solidFill>
                  <a:srgbClr val="333399"/>
                </a:solidFill>
              </a:ln>
              <a:effectLst/>
            </c:spPr>
            <c:extLst>
              <c:ext xmlns:c16="http://schemas.microsoft.com/office/drawing/2014/chart" uri="{C3380CC4-5D6E-409C-BE32-E72D297353CC}">
                <c16:uniqueId val="{00000001-40BB-4F74-BB1E-35D71D12F4A3}"/>
              </c:ext>
            </c:extLst>
          </c:dPt>
          <c:dPt>
            <c:idx val="1"/>
            <c:invertIfNegative val="0"/>
            <c:bubble3D val="0"/>
            <c:spPr>
              <a:solidFill>
                <a:schemeClr val="bg2">
                  <a:lumMod val="50000"/>
                </a:schemeClr>
              </a:solidFill>
              <a:ln>
                <a:solidFill>
                  <a:schemeClr val="bg2">
                    <a:lumMod val="50000"/>
                  </a:schemeClr>
                </a:solidFill>
              </a:ln>
              <a:effectLst/>
            </c:spPr>
            <c:extLst>
              <c:ext xmlns:c16="http://schemas.microsoft.com/office/drawing/2014/chart" uri="{C3380CC4-5D6E-409C-BE32-E72D297353CC}">
                <c16:uniqueId val="{00000003-40BB-4F74-BB1E-35D71D12F4A3}"/>
              </c:ext>
            </c:extLst>
          </c:dPt>
          <c:dPt>
            <c:idx val="2"/>
            <c:invertIfNegative val="0"/>
            <c:bubble3D val="0"/>
            <c:spPr>
              <a:solidFill>
                <a:srgbClr val="333399"/>
              </a:solidFill>
              <a:ln>
                <a:solidFill>
                  <a:srgbClr val="333399"/>
                </a:solidFill>
              </a:ln>
              <a:effectLst/>
            </c:spPr>
            <c:extLst>
              <c:ext xmlns:c16="http://schemas.microsoft.com/office/drawing/2014/chart" uri="{C3380CC4-5D6E-409C-BE32-E72D297353CC}">
                <c16:uniqueId val="{00000005-40BB-4F74-BB1E-35D71D12F4A3}"/>
              </c:ext>
            </c:extLst>
          </c:dPt>
          <c:dPt>
            <c:idx val="3"/>
            <c:invertIfNegative val="0"/>
            <c:bubble3D val="0"/>
            <c:spPr>
              <a:solidFill>
                <a:schemeClr val="bg2">
                  <a:lumMod val="50000"/>
                </a:schemeClr>
              </a:solidFill>
              <a:ln>
                <a:solidFill>
                  <a:schemeClr val="bg2">
                    <a:lumMod val="50000"/>
                  </a:schemeClr>
                </a:solidFill>
              </a:ln>
              <a:effectLst/>
            </c:spPr>
            <c:extLst>
              <c:ext xmlns:c16="http://schemas.microsoft.com/office/drawing/2014/chart" uri="{C3380CC4-5D6E-409C-BE32-E72D297353CC}">
                <c16:uniqueId val="{00000007-40BB-4F74-BB1E-35D71D12F4A3}"/>
              </c:ext>
            </c:extLst>
          </c:dPt>
          <c:dPt>
            <c:idx val="4"/>
            <c:invertIfNegative val="0"/>
            <c:bubble3D val="0"/>
            <c:spPr>
              <a:solidFill>
                <a:srgbClr val="333399"/>
              </a:solidFill>
              <a:ln>
                <a:solidFill>
                  <a:srgbClr val="333399"/>
                </a:solidFill>
              </a:ln>
              <a:effectLst/>
            </c:spPr>
            <c:extLst>
              <c:ext xmlns:c16="http://schemas.microsoft.com/office/drawing/2014/chart" uri="{C3380CC4-5D6E-409C-BE32-E72D297353CC}">
                <c16:uniqueId val="{00000009-40BB-4F74-BB1E-35D71D12F4A3}"/>
              </c:ext>
            </c:extLst>
          </c:dPt>
          <c:dPt>
            <c:idx val="5"/>
            <c:invertIfNegative val="0"/>
            <c:bubble3D val="0"/>
            <c:spPr>
              <a:solidFill>
                <a:schemeClr val="bg2">
                  <a:lumMod val="50000"/>
                </a:schemeClr>
              </a:solidFill>
              <a:ln>
                <a:solidFill>
                  <a:schemeClr val="bg2">
                    <a:lumMod val="50000"/>
                  </a:schemeClr>
                </a:solidFill>
              </a:ln>
              <a:effectLst/>
            </c:spPr>
            <c:extLst>
              <c:ext xmlns:c16="http://schemas.microsoft.com/office/drawing/2014/chart" uri="{C3380CC4-5D6E-409C-BE32-E72D297353CC}">
                <c16:uniqueId val="{0000000B-40BB-4F74-BB1E-35D71D12F4A3}"/>
              </c:ext>
            </c:extLst>
          </c:dPt>
          <c:errBars>
            <c:errBarType val="both"/>
            <c:errValType val="cust"/>
            <c:noEndCap val="0"/>
            <c:plus>
              <c:numRef>
                <c:f>GPA!$N$5:$N$10</c:f>
                <c:numCache>
                  <c:formatCode>General</c:formatCode>
                  <c:ptCount val="6"/>
                  <c:pt idx="0">
                    <c:v>4.1100921088045153E-2</c:v>
                  </c:pt>
                  <c:pt idx="1">
                    <c:v>2.1022946646802019E-2</c:v>
                  </c:pt>
                  <c:pt idx="2">
                    <c:v>7.9096460097781873E-2</c:v>
                  </c:pt>
                  <c:pt idx="3">
                    <c:v>5.6749764002026595E-2</c:v>
                  </c:pt>
                  <c:pt idx="4">
                    <c:v>6.7770621532173822E-2</c:v>
                  </c:pt>
                  <c:pt idx="5">
                    <c:v>6.108395861435309E-2</c:v>
                  </c:pt>
                </c:numCache>
              </c:numRef>
            </c:plus>
            <c:minus>
              <c:numRef>
                <c:f>GPA!$N$5:$N$10</c:f>
                <c:numCache>
                  <c:formatCode>General</c:formatCode>
                  <c:ptCount val="6"/>
                  <c:pt idx="0">
                    <c:v>4.1100921088045153E-2</c:v>
                  </c:pt>
                  <c:pt idx="1">
                    <c:v>2.1022946646802019E-2</c:v>
                  </c:pt>
                  <c:pt idx="2">
                    <c:v>7.9096460097781873E-2</c:v>
                  </c:pt>
                  <c:pt idx="3">
                    <c:v>5.6749764002026595E-2</c:v>
                  </c:pt>
                  <c:pt idx="4">
                    <c:v>6.7770621532173822E-2</c:v>
                  </c:pt>
                  <c:pt idx="5">
                    <c:v>6.108395861435309E-2</c:v>
                  </c:pt>
                </c:numCache>
              </c:numRef>
            </c:minus>
            <c:spPr>
              <a:noFill/>
              <a:ln w="9525" cap="flat" cmpd="sng" algn="ctr">
                <a:solidFill>
                  <a:schemeClr val="tx1">
                    <a:lumMod val="65000"/>
                    <a:lumOff val="35000"/>
                  </a:schemeClr>
                </a:solidFill>
                <a:round/>
              </a:ln>
              <a:effectLst/>
            </c:spPr>
          </c:errBars>
          <c:cat>
            <c:multiLvlStrRef>
              <c:f>GPA!$B$5:$C$10</c:f>
              <c:multiLvlStrCache>
                <c:ptCount val="6"/>
                <c:lvl>
                  <c:pt idx="0">
                    <c:v>T-LEARN</c:v>
                  </c:pt>
                  <c:pt idx="1">
                    <c:v>Comparison</c:v>
                  </c:pt>
                  <c:pt idx="2">
                    <c:v>T-LEARN</c:v>
                  </c:pt>
                  <c:pt idx="3">
                    <c:v>Comparison</c:v>
                  </c:pt>
                  <c:pt idx="4">
                    <c:v>T-LEARN</c:v>
                  </c:pt>
                  <c:pt idx="5">
                    <c:v>Comparison</c:v>
                  </c:pt>
                </c:lvl>
                <c:lvl>
                  <c:pt idx="0">
                    <c:v>Previous University</c:v>
                  </c:pt>
                  <c:pt idx="2">
                    <c:v>Fall</c:v>
                  </c:pt>
                  <c:pt idx="4">
                    <c:v>Spring</c:v>
                  </c:pt>
                </c:lvl>
              </c:multiLvlStrCache>
            </c:multiLvlStrRef>
          </c:cat>
          <c:val>
            <c:numRef>
              <c:f>GPA!$D$5:$D$10</c:f>
              <c:numCache>
                <c:formatCode>General</c:formatCode>
                <c:ptCount val="6"/>
                <c:pt idx="0">
                  <c:v>3.5150000000000006</c:v>
                </c:pt>
                <c:pt idx="1">
                  <c:v>3.4525000000000006</c:v>
                </c:pt>
                <c:pt idx="2">
                  <c:v>3.3424999999999998</c:v>
                </c:pt>
                <c:pt idx="3">
                  <c:v>3.3125</c:v>
                </c:pt>
                <c:pt idx="4">
                  <c:v>3.3049999999999997</c:v>
                </c:pt>
                <c:pt idx="5">
                  <c:v>3.2525000000000004</c:v>
                </c:pt>
              </c:numCache>
            </c:numRef>
          </c:val>
          <c:extLst>
            <c:ext xmlns:c16="http://schemas.microsoft.com/office/drawing/2014/chart" uri="{C3380CC4-5D6E-409C-BE32-E72D297353CC}">
              <c16:uniqueId val="{0000000C-40BB-4F74-BB1E-35D71D12F4A3}"/>
            </c:ext>
          </c:extLst>
        </c:ser>
        <c:dLbls>
          <c:showLegendKey val="0"/>
          <c:showVal val="0"/>
          <c:showCatName val="0"/>
          <c:showSerName val="0"/>
          <c:showPercent val="0"/>
          <c:showBubbleSize val="0"/>
        </c:dLbls>
        <c:gapWidth val="150"/>
        <c:overlap val="-27"/>
        <c:axId val="461963696"/>
        <c:axId val="461964352"/>
      </c:barChart>
      <c:catAx>
        <c:axId val="461963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crossAx val="461964352"/>
        <c:crosses val="autoZero"/>
        <c:auto val="1"/>
        <c:lblAlgn val="ctr"/>
        <c:lblOffset val="100"/>
        <c:noMultiLvlLbl val="0"/>
      </c:catAx>
      <c:valAx>
        <c:axId val="461964352"/>
        <c:scaling>
          <c:orientation val="minMax"/>
          <c:max val="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solidFill>
                      <a:schemeClr val="tx1"/>
                    </a:solidFill>
                  </a:rPr>
                  <a:t>GPA</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4619636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n-US" sz="1600">
                <a:solidFill>
                  <a:schemeClr val="tx1"/>
                </a:solidFill>
              </a:rPr>
              <a:t>F-LEARN:</a:t>
            </a:r>
            <a:r>
              <a:rPr lang="en-US" sz="1600" baseline="0">
                <a:solidFill>
                  <a:schemeClr val="tx1"/>
                </a:solidFill>
              </a:rPr>
              <a:t> </a:t>
            </a:r>
            <a:r>
              <a:rPr lang="en-US" sz="1600">
                <a:solidFill>
                  <a:schemeClr val="tx1"/>
                </a:solidFill>
              </a:rPr>
              <a:t>CAT </a:t>
            </a:r>
            <a:r>
              <a:rPr lang="en-US" sz="1600" baseline="0">
                <a:solidFill>
                  <a:schemeClr val="tx1"/>
                </a:solidFill>
              </a:rPr>
              <a:t>Pre-test vs Post-test</a:t>
            </a:r>
            <a:endParaRPr lang="en-US" sz="1600">
              <a:solidFill>
                <a:schemeClr val="tx1"/>
              </a:solidFill>
            </a:endParaRP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333399"/>
              </a:solidFill>
              <a:ln>
                <a:noFill/>
              </a:ln>
              <a:effectLst/>
            </c:spPr>
            <c:extLst>
              <c:ext xmlns:c16="http://schemas.microsoft.com/office/drawing/2014/chart" uri="{C3380CC4-5D6E-409C-BE32-E72D297353CC}">
                <c16:uniqueId val="{00000001-F0A1-492B-AF92-768D7364CE3B}"/>
              </c:ext>
            </c:extLst>
          </c:dPt>
          <c:dPt>
            <c:idx val="1"/>
            <c:invertIfNegative val="0"/>
            <c:bubble3D val="0"/>
            <c:spPr>
              <a:solidFill>
                <a:schemeClr val="bg2">
                  <a:lumMod val="50000"/>
                </a:schemeClr>
              </a:solidFill>
              <a:ln>
                <a:noFill/>
              </a:ln>
              <a:effectLst/>
            </c:spPr>
            <c:extLst>
              <c:ext xmlns:c16="http://schemas.microsoft.com/office/drawing/2014/chart" uri="{C3380CC4-5D6E-409C-BE32-E72D297353CC}">
                <c16:uniqueId val="{00000003-F0A1-492B-AF92-768D7364CE3B}"/>
              </c:ext>
            </c:extLst>
          </c:dPt>
          <c:errBars>
            <c:errBarType val="both"/>
            <c:errValType val="cust"/>
            <c:noEndCap val="0"/>
            <c:plus>
              <c:numRef>
                <c:f>'CAT Data'!$E$12:$E$13</c:f>
                <c:numCache>
                  <c:formatCode>General</c:formatCode>
                  <c:ptCount val="2"/>
                  <c:pt idx="0">
                    <c:v>1.0641588227327778</c:v>
                  </c:pt>
                  <c:pt idx="1">
                    <c:v>1.3537429593538173</c:v>
                  </c:pt>
                </c:numCache>
              </c:numRef>
            </c:plus>
            <c:minus>
              <c:numRef>
                <c:f>'CAT Data'!$E$12:$E$13</c:f>
                <c:numCache>
                  <c:formatCode>General</c:formatCode>
                  <c:ptCount val="2"/>
                  <c:pt idx="0">
                    <c:v>1.0641588227327778</c:v>
                  </c:pt>
                  <c:pt idx="1">
                    <c:v>1.3537429593538173</c:v>
                  </c:pt>
                </c:numCache>
              </c:numRef>
            </c:minus>
            <c:spPr>
              <a:noFill/>
              <a:ln w="9525" cap="flat" cmpd="sng" algn="ctr">
                <a:solidFill>
                  <a:schemeClr val="tx1">
                    <a:lumMod val="65000"/>
                    <a:lumOff val="35000"/>
                  </a:schemeClr>
                </a:solidFill>
                <a:round/>
              </a:ln>
              <a:effectLst/>
            </c:spPr>
          </c:errBars>
          <c:cat>
            <c:strRef>
              <c:f>'CAT Data'!$C$12:$C$13</c:f>
              <c:strCache>
                <c:ptCount val="2"/>
                <c:pt idx="0">
                  <c:v>Pre-test</c:v>
                </c:pt>
                <c:pt idx="1">
                  <c:v>Post-test</c:v>
                </c:pt>
              </c:strCache>
            </c:strRef>
          </c:cat>
          <c:val>
            <c:numRef>
              <c:f>'CAT Data'!$D$12:$D$13</c:f>
              <c:numCache>
                <c:formatCode>General</c:formatCode>
                <c:ptCount val="2"/>
                <c:pt idx="0">
                  <c:v>15.012</c:v>
                </c:pt>
                <c:pt idx="1">
                  <c:v>16.809999999999995</c:v>
                </c:pt>
              </c:numCache>
            </c:numRef>
          </c:val>
          <c:extLst>
            <c:ext xmlns:c16="http://schemas.microsoft.com/office/drawing/2014/chart" uri="{C3380CC4-5D6E-409C-BE32-E72D297353CC}">
              <c16:uniqueId val="{00000004-F0A1-492B-AF92-768D7364CE3B}"/>
            </c:ext>
          </c:extLst>
        </c:ser>
        <c:dLbls>
          <c:showLegendKey val="0"/>
          <c:showVal val="0"/>
          <c:showCatName val="0"/>
          <c:showSerName val="0"/>
          <c:showPercent val="0"/>
          <c:showBubbleSize val="0"/>
        </c:dLbls>
        <c:gapWidth val="150"/>
        <c:overlap val="-27"/>
        <c:axId val="505524968"/>
        <c:axId val="505523656"/>
      </c:barChart>
      <c:catAx>
        <c:axId val="505524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05523656"/>
        <c:crosses val="autoZero"/>
        <c:auto val="1"/>
        <c:lblAlgn val="ctr"/>
        <c:lblOffset val="100"/>
        <c:noMultiLvlLbl val="0"/>
      </c:catAx>
      <c:valAx>
        <c:axId val="505523656"/>
        <c:scaling>
          <c:orientation val="minMax"/>
          <c:max val="19"/>
          <c:min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sz="1200">
                    <a:solidFill>
                      <a:schemeClr val="tx1"/>
                    </a:solidFill>
                  </a:rPr>
                  <a:t>Average CAT Score</a:t>
                </a:r>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5055249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n-US" sz="1600">
                <a:solidFill>
                  <a:schemeClr val="tx1"/>
                </a:solidFill>
              </a:rPr>
              <a:t>T-LEARN: CAT </a:t>
            </a:r>
            <a:r>
              <a:rPr lang="en-US" sz="1600" baseline="0">
                <a:solidFill>
                  <a:schemeClr val="tx1"/>
                </a:solidFill>
              </a:rPr>
              <a:t>Pre-test vs Post-test</a:t>
            </a:r>
            <a:endParaRPr lang="en-US" sz="1600">
              <a:solidFill>
                <a:schemeClr val="tx1"/>
              </a:solidFill>
            </a:endParaRP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333399"/>
              </a:solidFill>
              <a:ln>
                <a:noFill/>
              </a:ln>
              <a:effectLst/>
            </c:spPr>
            <c:extLst>
              <c:ext xmlns:c16="http://schemas.microsoft.com/office/drawing/2014/chart" uri="{C3380CC4-5D6E-409C-BE32-E72D297353CC}">
                <c16:uniqueId val="{00000001-7179-4C55-B8BC-B31274ED8D2F}"/>
              </c:ext>
            </c:extLst>
          </c:dPt>
          <c:dPt>
            <c:idx val="1"/>
            <c:invertIfNegative val="0"/>
            <c:bubble3D val="0"/>
            <c:spPr>
              <a:solidFill>
                <a:schemeClr val="bg2">
                  <a:lumMod val="50000"/>
                </a:schemeClr>
              </a:solidFill>
              <a:ln>
                <a:noFill/>
              </a:ln>
              <a:effectLst/>
            </c:spPr>
            <c:extLst>
              <c:ext xmlns:c16="http://schemas.microsoft.com/office/drawing/2014/chart" uri="{C3380CC4-5D6E-409C-BE32-E72D297353CC}">
                <c16:uniqueId val="{00000003-7179-4C55-B8BC-B31274ED8D2F}"/>
              </c:ext>
            </c:extLst>
          </c:dPt>
          <c:errBars>
            <c:errBarType val="both"/>
            <c:errValType val="cust"/>
            <c:noEndCap val="0"/>
            <c:plus>
              <c:numRef>
                <c:f>'CAT Data'!$E$14:$E$15</c:f>
                <c:numCache>
                  <c:formatCode>General</c:formatCode>
                  <c:ptCount val="2"/>
                  <c:pt idx="0">
                    <c:v>0.60450723734295331</c:v>
                  </c:pt>
                  <c:pt idx="1">
                    <c:v>0.45138367518356504</c:v>
                  </c:pt>
                </c:numCache>
              </c:numRef>
            </c:plus>
            <c:minus>
              <c:numRef>
                <c:f>'CAT Data'!$E$14:$E$15</c:f>
                <c:numCache>
                  <c:formatCode>General</c:formatCode>
                  <c:ptCount val="2"/>
                  <c:pt idx="0">
                    <c:v>0.60450723734295331</c:v>
                  </c:pt>
                  <c:pt idx="1">
                    <c:v>0.45138367518356504</c:v>
                  </c:pt>
                </c:numCache>
              </c:numRef>
            </c:minus>
            <c:spPr>
              <a:noFill/>
              <a:ln w="9525" cap="flat" cmpd="sng" algn="ctr">
                <a:solidFill>
                  <a:schemeClr val="tx1">
                    <a:lumMod val="65000"/>
                    <a:lumOff val="35000"/>
                  </a:schemeClr>
                </a:solidFill>
                <a:round/>
              </a:ln>
              <a:effectLst/>
            </c:spPr>
          </c:errBars>
          <c:cat>
            <c:strRef>
              <c:f>'CAT Data'!$C$14:$C$15</c:f>
              <c:strCache>
                <c:ptCount val="2"/>
                <c:pt idx="0">
                  <c:v>Pre-test</c:v>
                </c:pt>
                <c:pt idx="1">
                  <c:v>Post-test</c:v>
                </c:pt>
              </c:strCache>
            </c:strRef>
          </c:cat>
          <c:val>
            <c:numRef>
              <c:f>'CAT Data'!$D$14:$D$15</c:f>
              <c:numCache>
                <c:formatCode>General</c:formatCode>
                <c:ptCount val="2"/>
                <c:pt idx="0">
                  <c:v>15.56</c:v>
                </c:pt>
                <c:pt idx="1">
                  <c:v>18.105</c:v>
                </c:pt>
              </c:numCache>
            </c:numRef>
          </c:val>
          <c:extLst>
            <c:ext xmlns:c16="http://schemas.microsoft.com/office/drawing/2014/chart" uri="{C3380CC4-5D6E-409C-BE32-E72D297353CC}">
              <c16:uniqueId val="{00000004-7179-4C55-B8BC-B31274ED8D2F}"/>
            </c:ext>
          </c:extLst>
        </c:ser>
        <c:dLbls>
          <c:showLegendKey val="0"/>
          <c:showVal val="0"/>
          <c:showCatName val="0"/>
          <c:showSerName val="0"/>
          <c:showPercent val="0"/>
          <c:showBubbleSize val="0"/>
        </c:dLbls>
        <c:gapWidth val="150"/>
        <c:overlap val="-27"/>
        <c:axId val="505524968"/>
        <c:axId val="505523656"/>
      </c:barChart>
      <c:catAx>
        <c:axId val="505524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05523656"/>
        <c:crosses val="autoZero"/>
        <c:auto val="1"/>
        <c:lblAlgn val="ctr"/>
        <c:lblOffset val="100"/>
        <c:noMultiLvlLbl val="0"/>
      </c:catAx>
      <c:valAx>
        <c:axId val="505523656"/>
        <c:scaling>
          <c:orientation val="minMax"/>
          <c:min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sz="1200">
                    <a:solidFill>
                      <a:schemeClr val="tx1"/>
                    </a:solidFill>
                  </a:rPr>
                  <a:t>Average CAT Score</a:t>
                </a:r>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5055249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n-US" sz="1600" dirty="0">
                <a:solidFill>
                  <a:schemeClr val="tx1"/>
                </a:solidFill>
              </a:rPr>
              <a:t>T-LEARN</a:t>
            </a:r>
            <a:r>
              <a:rPr lang="en-US" sz="1600" baseline="0" dirty="0">
                <a:solidFill>
                  <a:schemeClr val="tx1"/>
                </a:solidFill>
              </a:rPr>
              <a:t> Fall 2016 - Fall </a:t>
            </a:r>
            <a:r>
              <a:rPr lang="en-US" sz="1600" baseline="0" dirty="0" smtClean="0">
                <a:solidFill>
                  <a:schemeClr val="tx1"/>
                </a:solidFill>
              </a:rPr>
              <a:t>2018</a:t>
            </a:r>
            <a:endParaRPr lang="en-US" sz="1600" dirty="0">
              <a:solidFill>
                <a:schemeClr val="tx1"/>
              </a:solidFill>
            </a:endParaRPr>
          </a:p>
        </c:rich>
      </c:tx>
      <c:layout>
        <c:manualLayout>
          <c:xMode val="edge"/>
          <c:yMode val="edge"/>
          <c:x val="0.34756520150171105"/>
          <c:y val="2.7777777777777776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strRef>
              <c:f>'Retention (2)'!$C$58</c:f>
              <c:strCache>
                <c:ptCount val="1"/>
                <c:pt idx="0">
                  <c:v>T-LEARN (n = 39)</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0-726A-4B63-9B6C-E8EB084EEAC1}"/>
                </c:ext>
              </c:extLst>
            </c:dLbl>
            <c:dLbl>
              <c:idx val="1"/>
              <c:delete val="1"/>
              <c:extLst>
                <c:ext xmlns:c15="http://schemas.microsoft.com/office/drawing/2012/chart" uri="{CE6537A1-D6FC-4f65-9D91-7224C49458BB}"/>
                <c:ext xmlns:c16="http://schemas.microsoft.com/office/drawing/2014/chart" uri="{C3380CC4-5D6E-409C-BE32-E72D297353CC}">
                  <c16:uniqueId val="{00000001-726A-4B63-9B6C-E8EB084EEAC1}"/>
                </c:ext>
              </c:extLst>
            </c:dLbl>
            <c:dLbl>
              <c:idx val="2"/>
              <c:delete val="1"/>
              <c:extLst>
                <c:ext xmlns:c15="http://schemas.microsoft.com/office/drawing/2012/chart" uri="{CE6537A1-D6FC-4f65-9D91-7224C49458BB}"/>
                <c:ext xmlns:c16="http://schemas.microsoft.com/office/drawing/2014/chart" uri="{C3380CC4-5D6E-409C-BE32-E72D297353CC}">
                  <c16:uniqueId val="{00000002-726A-4B63-9B6C-E8EB084EEAC1}"/>
                </c:ext>
              </c:extLst>
            </c:dLbl>
            <c:dLbl>
              <c:idx val="3"/>
              <c:layout>
                <c:manualLayout>
                  <c:x val="-6.9620253164556958E-2"/>
                  <c:y val="-3.831417624521076E-2"/>
                </c:manualLayout>
              </c:layout>
              <c:tx>
                <c:rich>
                  <a:bodyPr/>
                  <a:lstStyle/>
                  <a:p>
                    <a:fld id="{77DE4687-D6C4-4E35-BA38-26FBEF384CAE}" type="YVALUE">
                      <a:rPr lang="en-US"/>
                      <a:pPr/>
                      <a:t>[Y 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3-726A-4B63-9B6C-E8EB084EEAC1}"/>
                </c:ext>
              </c:extLst>
            </c:dLbl>
            <c:dLbl>
              <c:idx val="4"/>
              <c:delete val="1"/>
              <c:extLst>
                <c:ext xmlns:c15="http://schemas.microsoft.com/office/drawing/2012/chart" uri="{CE6537A1-D6FC-4f65-9D91-7224C49458BB}"/>
                <c:ext xmlns:c16="http://schemas.microsoft.com/office/drawing/2014/chart" uri="{C3380CC4-5D6E-409C-BE32-E72D297353CC}">
                  <c16:uniqueId val="{00000004-726A-4B63-9B6C-E8EB084EEAC1}"/>
                </c:ext>
              </c:extLst>
            </c:dLbl>
            <c:dLbl>
              <c:idx val="5"/>
              <c:delete val="1"/>
              <c:extLst>
                <c:ext xmlns:c15="http://schemas.microsoft.com/office/drawing/2012/chart" uri="{CE6537A1-D6FC-4f65-9D91-7224C49458BB}"/>
                <c:ext xmlns:c16="http://schemas.microsoft.com/office/drawing/2014/chart" uri="{C3380CC4-5D6E-409C-BE32-E72D297353CC}">
                  <c16:uniqueId val="{00000005-726A-4B63-9B6C-E8EB084EEAC1}"/>
                </c:ext>
              </c:extLst>
            </c:dLbl>
            <c:dLbl>
              <c:idx val="6"/>
              <c:layout>
                <c:manualLayout>
                  <c:x val="-3.1645569620253167E-2"/>
                  <c:y val="-3.448275862068962E-2"/>
                </c:manualLayout>
              </c:layout>
              <c:tx>
                <c:rich>
                  <a:bodyPr/>
                  <a:lstStyle/>
                  <a:p>
                    <a:fld id="{E3280485-64EE-4099-98A1-E60B2FEA3D82}" type="YVALUE">
                      <a:rPr lang="en-US"/>
                      <a:pPr/>
                      <a:t>[Y 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6-726A-4B63-9B6C-E8EB084EEAC1}"/>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'Retention (2)'!$B$59:$B$65</c:f>
              <c:numCache>
                <c:formatCode>General</c:formatCode>
                <c:ptCount val="7"/>
                <c:pt idx="0">
                  <c:v>0</c:v>
                </c:pt>
                <c:pt idx="1">
                  <c:v>1</c:v>
                </c:pt>
                <c:pt idx="2">
                  <c:v>1</c:v>
                </c:pt>
                <c:pt idx="3">
                  <c:v>2</c:v>
                </c:pt>
                <c:pt idx="4">
                  <c:v>2</c:v>
                </c:pt>
                <c:pt idx="5">
                  <c:v>3</c:v>
                </c:pt>
                <c:pt idx="6">
                  <c:v>3</c:v>
                </c:pt>
              </c:numCache>
            </c:numRef>
          </c:xVal>
          <c:yVal>
            <c:numRef>
              <c:f>'Retention (2)'!$C$59:$C$65</c:f>
              <c:numCache>
                <c:formatCode>General</c:formatCode>
                <c:ptCount val="7"/>
                <c:pt idx="0">
                  <c:v>100</c:v>
                </c:pt>
                <c:pt idx="1">
                  <c:v>100</c:v>
                </c:pt>
                <c:pt idx="2">
                  <c:v>97.44</c:v>
                </c:pt>
                <c:pt idx="3">
                  <c:v>97.44</c:v>
                </c:pt>
                <c:pt idx="4">
                  <c:v>89.74</c:v>
                </c:pt>
                <c:pt idx="5">
                  <c:v>89.74</c:v>
                </c:pt>
                <c:pt idx="6">
                  <c:v>89.74</c:v>
                </c:pt>
              </c:numCache>
            </c:numRef>
          </c:yVal>
          <c:smooth val="0"/>
          <c:extLst>
            <c:ext xmlns:c16="http://schemas.microsoft.com/office/drawing/2014/chart" uri="{C3380CC4-5D6E-409C-BE32-E72D297353CC}">
              <c16:uniqueId val="{00000007-726A-4B63-9B6C-E8EB084EEAC1}"/>
            </c:ext>
          </c:extLst>
        </c:ser>
        <c:ser>
          <c:idx val="1"/>
          <c:order val="1"/>
          <c:tx>
            <c:strRef>
              <c:f>'Retention (2)'!$D$58</c:f>
              <c:strCache>
                <c:ptCount val="1"/>
                <c:pt idx="0">
                  <c:v>Comparison (n = 178)</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8-726A-4B63-9B6C-E8EB084EEAC1}"/>
                </c:ext>
              </c:extLst>
            </c:dLbl>
            <c:dLbl>
              <c:idx val="1"/>
              <c:layout>
                <c:manualLayout>
                  <c:x val="-5.6962025316455694E-2"/>
                  <c:y val="-3.4482758620689689E-2"/>
                </c:manualLayout>
              </c:layout>
              <c:tx>
                <c:rich>
                  <a:bodyPr/>
                  <a:lstStyle/>
                  <a:p>
                    <a:fld id="{92F493E4-6096-4AA1-AF21-5136853B630D}" type="YVALUE">
                      <a:rPr lang="en-US"/>
                      <a:pPr/>
                      <a:t>[Y 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9-726A-4B63-9B6C-E8EB084EEAC1}"/>
                </c:ext>
              </c:extLst>
            </c:dLbl>
            <c:dLbl>
              <c:idx val="2"/>
              <c:delete val="1"/>
              <c:extLst>
                <c:ext xmlns:c15="http://schemas.microsoft.com/office/drawing/2012/chart" uri="{CE6537A1-D6FC-4f65-9D91-7224C49458BB}"/>
                <c:ext xmlns:c16="http://schemas.microsoft.com/office/drawing/2014/chart" uri="{C3380CC4-5D6E-409C-BE32-E72D297353CC}">
                  <c16:uniqueId val="{0000000A-726A-4B63-9B6C-E8EB084EEAC1}"/>
                </c:ext>
              </c:extLst>
            </c:dLbl>
            <c:dLbl>
              <c:idx val="3"/>
              <c:layout>
                <c:manualLayout>
                  <c:x val="-6.9620253164556958E-2"/>
                  <c:y val="-3.8314176245210801E-2"/>
                </c:manualLayout>
              </c:layout>
              <c:tx>
                <c:rich>
                  <a:bodyPr/>
                  <a:lstStyle/>
                  <a:p>
                    <a:fld id="{73E92437-0AA2-4D22-B2C7-69271211B8C7}" type="YVALUE">
                      <a:rPr lang="en-US"/>
                      <a:pPr/>
                      <a:t>[Y 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B-726A-4B63-9B6C-E8EB084EEAC1}"/>
                </c:ext>
              </c:extLst>
            </c:dLbl>
            <c:dLbl>
              <c:idx val="4"/>
              <c:delete val="1"/>
              <c:extLst>
                <c:ext xmlns:c15="http://schemas.microsoft.com/office/drawing/2012/chart" uri="{CE6537A1-D6FC-4f65-9D91-7224C49458BB}"/>
                <c:ext xmlns:c16="http://schemas.microsoft.com/office/drawing/2014/chart" uri="{C3380CC4-5D6E-409C-BE32-E72D297353CC}">
                  <c16:uniqueId val="{0000000C-726A-4B63-9B6C-E8EB084EEAC1}"/>
                </c:ext>
              </c:extLst>
            </c:dLbl>
            <c:dLbl>
              <c:idx val="5"/>
              <c:delete val="1"/>
              <c:extLst>
                <c:ext xmlns:c15="http://schemas.microsoft.com/office/drawing/2012/chart" uri="{CE6537A1-D6FC-4f65-9D91-7224C49458BB}"/>
                <c:ext xmlns:c16="http://schemas.microsoft.com/office/drawing/2014/chart" uri="{C3380CC4-5D6E-409C-BE32-E72D297353CC}">
                  <c16:uniqueId val="{0000000D-726A-4B63-9B6C-E8EB084EEAC1}"/>
                </c:ext>
              </c:extLst>
            </c:dLbl>
            <c:dLbl>
              <c:idx val="6"/>
              <c:layout>
                <c:manualLayout>
                  <c:x val="-2.5316455696202687E-2"/>
                  <c:y val="-3.4482758620689724E-2"/>
                </c:manualLayout>
              </c:layout>
              <c:tx>
                <c:rich>
                  <a:bodyPr/>
                  <a:lstStyle/>
                  <a:p>
                    <a:fld id="{F3032BCC-AF87-462B-83A8-19EE01F0F5E7}" type="YVALUE">
                      <a:rPr lang="en-US"/>
                      <a:pPr/>
                      <a:t>[Y 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E-726A-4B63-9B6C-E8EB084EEAC1}"/>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'Retention (2)'!$B$59:$B$65</c:f>
              <c:numCache>
                <c:formatCode>General</c:formatCode>
                <c:ptCount val="7"/>
                <c:pt idx="0">
                  <c:v>0</c:v>
                </c:pt>
                <c:pt idx="1">
                  <c:v>1</c:v>
                </c:pt>
                <c:pt idx="2">
                  <c:v>1</c:v>
                </c:pt>
                <c:pt idx="3">
                  <c:v>2</c:v>
                </c:pt>
                <c:pt idx="4">
                  <c:v>2</c:v>
                </c:pt>
                <c:pt idx="5">
                  <c:v>3</c:v>
                </c:pt>
                <c:pt idx="6">
                  <c:v>3</c:v>
                </c:pt>
              </c:numCache>
            </c:numRef>
          </c:xVal>
          <c:yVal>
            <c:numRef>
              <c:f>'Retention (2)'!$D$59:$D$65</c:f>
              <c:numCache>
                <c:formatCode>General</c:formatCode>
                <c:ptCount val="7"/>
                <c:pt idx="0">
                  <c:v>100</c:v>
                </c:pt>
                <c:pt idx="1">
                  <c:v>100</c:v>
                </c:pt>
                <c:pt idx="2">
                  <c:v>76.97</c:v>
                </c:pt>
                <c:pt idx="3">
                  <c:v>76.97</c:v>
                </c:pt>
                <c:pt idx="4">
                  <c:v>56.74</c:v>
                </c:pt>
                <c:pt idx="5">
                  <c:v>56.74</c:v>
                </c:pt>
                <c:pt idx="6">
                  <c:v>56.74</c:v>
                </c:pt>
              </c:numCache>
            </c:numRef>
          </c:yVal>
          <c:smooth val="0"/>
          <c:extLst>
            <c:ext xmlns:c16="http://schemas.microsoft.com/office/drawing/2014/chart" uri="{C3380CC4-5D6E-409C-BE32-E72D297353CC}">
              <c16:uniqueId val="{0000000F-726A-4B63-9B6C-E8EB084EEAC1}"/>
            </c:ext>
          </c:extLst>
        </c:ser>
        <c:dLbls>
          <c:showLegendKey val="0"/>
          <c:showVal val="0"/>
          <c:showCatName val="0"/>
          <c:showSerName val="0"/>
          <c:showPercent val="0"/>
          <c:showBubbleSize val="0"/>
        </c:dLbls>
        <c:axId val="505508568"/>
        <c:axId val="505509224"/>
      </c:scatterChart>
      <c:valAx>
        <c:axId val="505508568"/>
        <c:scaling>
          <c:orientation val="minMax"/>
          <c:max val="3"/>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5509224"/>
        <c:crosses val="autoZero"/>
        <c:crossBetween val="midCat"/>
      </c:valAx>
      <c:valAx>
        <c:axId val="505509224"/>
        <c:scaling>
          <c:orientation val="minMax"/>
          <c:min val="4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sz="1400" dirty="0">
                    <a:solidFill>
                      <a:schemeClr val="tx1"/>
                    </a:solidFill>
                  </a:rPr>
                  <a:t>% </a:t>
                </a:r>
                <a:r>
                  <a:rPr lang="en-US" sz="1400" dirty="0" smtClean="0">
                    <a:solidFill>
                      <a:schemeClr val="tx1"/>
                    </a:solidFill>
                  </a:rPr>
                  <a:t>Retention in STEM</a:t>
                </a:r>
                <a:endParaRPr lang="en-US" sz="1400" dirty="0">
                  <a:solidFill>
                    <a:schemeClr val="tx1"/>
                  </a:solidFill>
                </a:endParaRP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05508568"/>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n-US" sz="1600" dirty="0">
                <a:solidFill>
                  <a:schemeClr val="tx1"/>
                </a:solidFill>
              </a:rPr>
              <a:t>F-LEARN</a:t>
            </a:r>
            <a:r>
              <a:rPr lang="en-US" sz="1600" baseline="0" dirty="0">
                <a:solidFill>
                  <a:schemeClr val="tx1"/>
                </a:solidFill>
              </a:rPr>
              <a:t> Fall 2016 - Fall </a:t>
            </a:r>
            <a:r>
              <a:rPr lang="en-US" sz="1600" baseline="0" dirty="0" smtClean="0">
                <a:solidFill>
                  <a:schemeClr val="tx1"/>
                </a:solidFill>
              </a:rPr>
              <a:t>2018</a:t>
            </a:r>
            <a:endParaRPr lang="en-US" sz="1600" dirty="0">
              <a:solidFill>
                <a:schemeClr val="tx1"/>
              </a:solidFill>
            </a:endParaRPr>
          </a:p>
        </c:rich>
      </c:tx>
      <c:layout>
        <c:manualLayout>
          <c:xMode val="edge"/>
          <c:yMode val="edge"/>
          <c:x val="0.34756520150171105"/>
          <c:y val="2.7777777777777776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n-US"/>
        </a:p>
      </c:txPr>
    </c:title>
    <c:autoTitleDeleted val="0"/>
    <c:plotArea>
      <c:layout/>
      <c:scatterChart>
        <c:scatterStyle val="lineMarker"/>
        <c:varyColors val="0"/>
        <c:ser>
          <c:idx val="0"/>
          <c:order val="0"/>
          <c:tx>
            <c:strRef>
              <c:f>'Retention (2)'!$I$58</c:f>
              <c:strCache>
                <c:ptCount val="1"/>
                <c:pt idx="0">
                  <c:v>F-LEARN (n = 48)</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0-8B93-448A-AC5B-F82779784C1F}"/>
                </c:ext>
              </c:extLst>
            </c:dLbl>
            <c:dLbl>
              <c:idx val="1"/>
              <c:delete val="1"/>
              <c:extLst>
                <c:ext xmlns:c15="http://schemas.microsoft.com/office/drawing/2012/chart" uri="{CE6537A1-D6FC-4f65-9D91-7224C49458BB}"/>
                <c:ext xmlns:c16="http://schemas.microsoft.com/office/drawing/2014/chart" uri="{C3380CC4-5D6E-409C-BE32-E72D297353CC}">
                  <c16:uniqueId val="{00000001-8B93-448A-AC5B-F82779784C1F}"/>
                </c:ext>
              </c:extLst>
            </c:dLbl>
            <c:dLbl>
              <c:idx val="2"/>
              <c:delete val="1"/>
              <c:extLst>
                <c:ext xmlns:c15="http://schemas.microsoft.com/office/drawing/2012/chart" uri="{CE6537A1-D6FC-4f65-9D91-7224C49458BB}"/>
                <c:ext xmlns:c16="http://schemas.microsoft.com/office/drawing/2014/chart" uri="{C3380CC4-5D6E-409C-BE32-E72D297353CC}">
                  <c16:uniqueId val="{00000002-8B93-448A-AC5B-F82779784C1F}"/>
                </c:ext>
              </c:extLst>
            </c:dLbl>
            <c:dLbl>
              <c:idx val="3"/>
              <c:layout>
                <c:manualLayout>
                  <c:x val="-0.10126582278481021"/>
                  <c:y val="-4.2145593869731802E-2"/>
                </c:manualLayout>
              </c:layout>
              <c:tx>
                <c:rich>
                  <a:bodyPr/>
                  <a:lstStyle/>
                  <a:p>
                    <a:fld id="{0175EA36-705C-4D58-8BE7-12DD262E2350}" type="YVALUE">
                      <a:rPr lang="en-US"/>
                      <a:pPr/>
                      <a:t>[Y 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3-8B93-448A-AC5B-F82779784C1F}"/>
                </c:ext>
              </c:extLst>
            </c:dLbl>
            <c:dLbl>
              <c:idx val="4"/>
              <c:delete val="1"/>
              <c:extLst>
                <c:ext xmlns:c15="http://schemas.microsoft.com/office/drawing/2012/chart" uri="{CE6537A1-D6FC-4f65-9D91-7224C49458BB}"/>
                <c:ext xmlns:c16="http://schemas.microsoft.com/office/drawing/2014/chart" uri="{C3380CC4-5D6E-409C-BE32-E72D297353CC}">
                  <c16:uniqueId val="{00000004-8B93-448A-AC5B-F82779784C1F}"/>
                </c:ext>
              </c:extLst>
            </c:dLbl>
            <c:dLbl>
              <c:idx val="5"/>
              <c:layout>
                <c:manualLayout>
                  <c:x val="-3.1645569620253167E-2"/>
                  <c:y val="-3.4482758620689655E-2"/>
                </c:manualLayout>
              </c:layout>
              <c:tx>
                <c:rich>
                  <a:bodyPr/>
                  <a:lstStyle/>
                  <a:p>
                    <a:fld id="{0599D2FA-A1A6-467D-A5F6-0D59910946E6}" type="YVALUE">
                      <a:rPr lang="en-US"/>
                      <a:pPr/>
                      <a:t>[Y 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5-8B93-448A-AC5B-F82779784C1F}"/>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'Retention (2)'!$B$59:$B$64</c:f>
              <c:numCache>
                <c:formatCode>General</c:formatCode>
                <c:ptCount val="6"/>
                <c:pt idx="0">
                  <c:v>0</c:v>
                </c:pt>
                <c:pt idx="1">
                  <c:v>1</c:v>
                </c:pt>
                <c:pt idx="2">
                  <c:v>1</c:v>
                </c:pt>
                <c:pt idx="3">
                  <c:v>2</c:v>
                </c:pt>
                <c:pt idx="4">
                  <c:v>2</c:v>
                </c:pt>
                <c:pt idx="5">
                  <c:v>3</c:v>
                </c:pt>
              </c:numCache>
            </c:numRef>
          </c:xVal>
          <c:yVal>
            <c:numRef>
              <c:f>'Retention (2)'!$I$59:$I$64</c:f>
              <c:numCache>
                <c:formatCode>General</c:formatCode>
                <c:ptCount val="6"/>
                <c:pt idx="0">
                  <c:v>100</c:v>
                </c:pt>
                <c:pt idx="1">
                  <c:v>100</c:v>
                </c:pt>
                <c:pt idx="2">
                  <c:v>66.67</c:v>
                </c:pt>
                <c:pt idx="3">
                  <c:v>66.67</c:v>
                </c:pt>
                <c:pt idx="4">
                  <c:v>54.17</c:v>
                </c:pt>
                <c:pt idx="5">
                  <c:v>54.17</c:v>
                </c:pt>
              </c:numCache>
            </c:numRef>
          </c:yVal>
          <c:smooth val="0"/>
          <c:extLst>
            <c:ext xmlns:c16="http://schemas.microsoft.com/office/drawing/2014/chart" uri="{C3380CC4-5D6E-409C-BE32-E72D297353CC}">
              <c16:uniqueId val="{00000006-8B93-448A-AC5B-F82779784C1F}"/>
            </c:ext>
          </c:extLst>
        </c:ser>
        <c:ser>
          <c:idx val="1"/>
          <c:order val="1"/>
          <c:tx>
            <c:strRef>
              <c:f>'Retention (2)'!$J$58</c:f>
              <c:strCache>
                <c:ptCount val="1"/>
                <c:pt idx="0">
                  <c:v>Comparison (n = 202)</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dLbls>
            <c:dLbl>
              <c:idx val="0"/>
              <c:delete val="1"/>
              <c:extLst>
                <c:ext xmlns:c15="http://schemas.microsoft.com/office/drawing/2012/chart" uri="{CE6537A1-D6FC-4f65-9D91-7224C49458BB}"/>
                <c:ext xmlns:c16="http://schemas.microsoft.com/office/drawing/2014/chart" uri="{C3380CC4-5D6E-409C-BE32-E72D297353CC}">
                  <c16:uniqueId val="{00000007-8B93-448A-AC5B-F82779784C1F}"/>
                </c:ext>
              </c:extLst>
            </c:dLbl>
            <c:dLbl>
              <c:idx val="1"/>
              <c:layout>
                <c:manualLayout>
                  <c:x val="-6.1181434599156197E-2"/>
                  <c:y val="-3.8314176245210725E-2"/>
                </c:manualLayout>
              </c:layout>
              <c:tx>
                <c:rich>
                  <a:bodyPr/>
                  <a:lstStyle/>
                  <a:p>
                    <a:fld id="{B45265CA-F0F8-4583-A87D-B7E4EDD254B8}" type="YVALUE">
                      <a:rPr lang="en-US"/>
                      <a:pPr/>
                      <a:t>[Y 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8-8B93-448A-AC5B-F82779784C1F}"/>
                </c:ext>
              </c:extLst>
            </c:dLbl>
            <c:dLbl>
              <c:idx val="2"/>
              <c:delete val="1"/>
              <c:extLst>
                <c:ext xmlns:c15="http://schemas.microsoft.com/office/drawing/2012/chart" uri="{CE6537A1-D6FC-4f65-9D91-7224C49458BB}"/>
                <c:ext xmlns:c16="http://schemas.microsoft.com/office/drawing/2014/chart" uri="{C3380CC4-5D6E-409C-BE32-E72D297353CC}">
                  <c16:uniqueId val="{00000009-8B93-448A-AC5B-F82779784C1F}"/>
                </c:ext>
              </c:extLst>
            </c:dLbl>
            <c:dLbl>
              <c:idx val="3"/>
              <c:layout>
                <c:manualLayout>
                  <c:x val="-0.10548523206751062"/>
                  <c:y val="-3.8314176245210801E-2"/>
                </c:manualLayout>
              </c:layout>
              <c:tx>
                <c:rich>
                  <a:bodyPr/>
                  <a:lstStyle/>
                  <a:p>
                    <a:fld id="{CDF0ED58-A74A-44F6-BF2D-D0433E706DDB}" type="YVALUE">
                      <a:rPr lang="en-US"/>
                      <a:pPr/>
                      <a:t>[Y 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A-8B93-448A-AC5B-F82779784C1F}"/>
                </c:ext>
              </c:extLst>
            </c:dLbl>
            <c:dLbl>
              <c:idx val="4"/>
              <c:delete val="1"/>
              <c:extLst>
                <c:ext xmlns:c15="http://schemas.microsoft.com/office/drawing/2012/chart" uri="{CE6537A1-D6FC-4f65-9D91-7224C49458BB}"/>
                <c:ext xmlns:c16="http://schemas.microsoft.com/office/drawing/2014/chart" uri="{C3380CC4-5D6E-409C-BE32-E72D297353CC}">
                  <c16:uniqueId val="{0000000B-8B93-448A-AC5B-F82779784C1F}"/>
                </c:ext>
              </c:extLst>
            </c:dLbl>
            <c:dLbl>
              <c:idx val="5"/>
              <c:layout>
                <c:manualLayout>
                  <c:x val="-3.3755274261603373E-2"/>
                  <c:y val="-3.4482758620689655E-2"/>
                </c:manualLayout>
              </c:layout>
              <c:tx>
                <c:rich>
                  <a:bodyPr/>
                  <a:lstStyle/>
                  <a:p>
                    <a:fld id="{3931C436-E162-4A2F-8C9C-B6A88BAE181C}" type="YVALUE">
                      <a:rPr lang="en-US"/>
                      <a:pPr/>
                      <a:t>[Y VALUE]</a:t>
                    </a:fld>
                    <a:r>
                      <a:rPr lang="en-US"/>
                      <a:t>%</a:t>
                    </a:r>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 xmlns:c16="http://schemas.microsoft.com/office/drawing/2014/chart" uri="{C3380CC4-5D6E-409C-BE32-E72D297353CC}">
                  <c16:uniqueId val="{0000000C-8B93-448A-AC5B-F82779784C1F}"/>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'Retention (2)'!$B$59:$B$64</c:f>
              <c:numCache>
                <c:formatCode>General</c:formatCode>
                <c:ptCount val="6"/>
                <c:pt idx="0">
                  <c:v>0</c:v>
                </c:pt>
                <c:pt idx="1">
                  <c:v>1</c:v>
                </c:pt>
                <c:pt idx="2">
                  <c:v>1</c:v>
                </c:pt>
                <c:pt idx="3">
                  <c:v>2</c:v>
                </c:pt>
                <c:pt idx="4">
                  <c:v>2</c:v>
                </c:pt>
                <c:pt idx="5">
                  <c:v>3</c:v>
                </c:pt>
              </c:numCache>
            </c:numRef>
          </c:xVal>
          <c:yVal>
            <c:numRef>
              <c:f>'Retention (2)'!$J$59:$J$64</c:f>
              <c:numCache>
                <c:formatCode>General</c:formatCode>
                <c:ptCount val="6"/>
                <c:pt idx="0">
                  <c:v>100</c:v>
                </c:pt>
                <c:pt idx="1">
                  <c:v>100</c:v>
                </c:pt>
                <c:pt idx="2">
                  <c:v>58.91</c:v>
                </c:pt>
                <c:pt idx="3">
                  <c:v>58.91</c:v>
                </c:pt>
                <c:pt idx="4">
                  <c:v>45.54</c:v>
                </c:pt>
                <c:pt idx="5">
                  <c:v>45.54</c:v>
                </c:pt>
              </c:numCache>
            </c:numRef>
          </c:yVal>
          <c:smooth val="0"/>
          <c:extLst>
            <c:ext xmlns:c16="http://schemas.microsoft.com/office/drawing/2014/chart" uri="{C3380CC4-5D6E-409C-BE32-E72D297353CC}">
              <c16:uniqueId val="{0000000D-8B93-448A-AC5B-F82779784C1F}"/>
            </c:ext>
          </c:extLst>
        </c:ser>
        <c:dLbls>
          <c:showLegendKey val="0"/>
          <c:showVal val="0"/>
          <c:showCatName val="0"/>
          <c:showSerName val="0"/>
          <c:showPercent val="0"/>
          <c:showBubbleSize val="0"/>
        </c:dLbls>
        <c:axId val="505508568"/>
        <c:axId val="505509224"/>
      </c:scatterChart>
      <c:valAx>
        <c:axId val="505508568"/>
        <c:scaling>
          <c:orientation val="minMax"/>
          <c:max val="3"/>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5509224"/>
        <c:crosses val="autoZero"/>
        <c:crossBetween val="midCat"/>
      </c:valAx>
      <c:valAx>
        <c:axId val="505509224"/>
        <c:scaling>
          <c:orientation val="minMax"/>
          <c:min val="4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sz="1400" dirty="0">
                    <a:solidFill>
                      <a:schemeClr val="tx1"/>
                    </a:solidFill>
                  </a:rPr>
                  <a:t>% </a:t>
                </a:r>
                <a:r>
                  <a:rPr lang="en-US" sz="1400" dirty="0" smtClean="0">
                    <a:solidFill>
                      <a:schemeClr val="tx1"/>
                    </a:solidFill>
                  </a:rPr>
                  <a:t>Retention in STEM</a:t>
                </a:r>
                <a:endParaRPr lang="en-US" sz="1400" dirty="0">
                  <a:solidFill>
                    <a:schemeClr val="tx1"/>
                  </a:solidFill>
                </a:endParaRP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05508568"/>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solidFill>
                <a:latin typeface="+mn-lt"/>
                <a:ea typeface="+mn-ea"/>
                <a:cs typeface="+mn-cs"/>
              </a:defRPr>
            </a:pPr>
            <a:r>
              <a:rPr lang="en-US" sz="2000">
                <a:solidFill>
                  <a:schemeClr val="tx1"/>
                </a:solidFill>
              </a:rPr>
              <a:t>FAU LEARN Student Research Involvement</a:t>
            </a:r>
            <a:r>
              <a:rPr lang="en-US" sz="2000" baseline="0">
                <a:solidFill>
                  <a:schemeClr val="tx1"/>
                </a:solidFill>
              </a:rPr>
              <a:t> Beyond LEARN: 2016-2018 </a:t>
            </a:r>
            <a:endParaRPr lang="en-US" sz="2000">
              <a:solidFill>
                <a:schemeClr val="tx1"/>
              </a:solidFill>
            </a:endParaRPr>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solidFill>
              <a:latin typeface="+mn-lt"/>
              <a:ea typeface="+mn-ea"/>
              <a:cs typeface="+mn-cs"/>
            </a:defRPr>
          </a:pPr>
          <a:endParaRPr lang="en-US"/>
        </a:p>
      </c:txPr>
    </c:title>
    <c:autoTitleDeleted val="0"/>
    <c:plotArea>
      <c:layout/>
      <c:barChart>
        <c:barDir val="bar"/>
        <c:grouping val="clustered"/>
        <c:varyColors val="0"/>
        <c:ser>
          <c:idx val="0"/>
          <c:order val="0"/>
          <c:spPr>
            <a:solidFill>
              <a:srgbClr val="333399"/>
            </a:solidFill>
            <a:ln>
              <a:solidFill>
                <a:schemeClr val="tx1"/>
              </a:solidFill>
            </a:ln>
            <a:effectLst/>
          </c:spPr>
          <c:invertIfNegative val="0"/>
          <c:cat>
            <c:strRef>
              <c:f>'[FSS Data - All Universities.xlsx]Other Research Involvement'!$D$5:$D$12</c:f>
              <c:strCache>
                <c:ptCount val="8"/>
                <c:pt idx="0">
                  <c:v>OURI Undergraduate Research Grants Awarded</c:v>
                </c:pt>
                <c:pt idx="1">
                  <c:v>OURI Undergraduate Research Symposium Presentation</c:v>
                </c:pt>
                <c:pt idx="2">
                  <c:v>OURI Summer Undergraduate Research Fellowships</c:v>
                </c:pt>
                <c:pt idx="3">
                  <c:v>Students accepted into Honors Programs</c:v>
                </c:pt>
                <c:pt idx="4">
                  <c:v>Additional Competitive Scholarships/Internships</c:v>
                </c:pt>
                <c:pt idx="5">
                  <c:v>External Presentations</c:v>
                </c:pt>
                <c:pt idx="6">
                  <c:v>Presentation at Florida Undergraduate Research Conference</c:v>
                </c:pt>
                <c:pt idx="7">
                  <c:v>Returned as LEARN Peer Mentor</c:v>
                </c:pt>
              </c:strCache>
            </c:strRef>
          </c:cat>
          <c:val>
            <c:numRef>
              <c:f>'[FSS Data - All Universities.xlsx]Other Research Involvement'!$E$5:$E$12</c:f>
              <c:numCache>
                <c:formatCode>General</c:formatCode>
                <c:ptCount val="8"/>
                <c:pt idx="0">
                  <c:v>24</c:v>
                </c:pt>
                <c:pt idx="1">
                  <c:v>23</c:v>
                </c:pt>
                <c:pt idx="2">
                  <c:v>11</c:v>
                </c:pt>
                <c:pt idx="3">
                  <c:v>7</c:v>
                </c:pt>
                <c:pt idx="4">
                  <c:v>21</c:v>
                </c:pt>
                <c:pt idx="5">
                  <c:v>7</c:v>
                </c:pt>
                <c:pt idx="6">
                  <c:v>9</c:v>
                </c:pt>
                <c:pt idx="7">
                  <c:v>10</c:v>
                </c:pt>
              </c:numCache>
            </c:numRef>
          </c:val>
          <c:extLst>
            <c:ext xmlns:c16="http://schemas.microsoft.com/office/drawing/2014/chart" uri="{C3380CC4-5D6E-409C-BE32-E72D297353CC}">
              <c16:uniqueId val="{00000000-7EDC-47EB-BCE1-5FB92A7BEE37}"/>
            </c:ext>
          </c:extLst>
        </c:ser>
        <c:dLbls>
          <c:showLegendKey val="0"/>
          <c:showVal val="0"/>
          <c:showCatName val="0"/>
          <c:showSerName val="0"/>
          <c:showPercent val="0"/>
          <c:showBubbleSize val="0"/>
        </c:dLbls>
        <c:gapWidth val="182"/>
        <c:axId val="541192088"/>
        <c:axId val="541195696"/>
      </c:barChart>
      <c:catAx>
        <c:axId val="5411920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541195696"/>
        <c:crosses val="autoZero"/>
        <c:auto val="1"/>
        <c:lblAlgn val="ctr"/>
        <c:lblOffset val="100"/>
        <c:noMultiLvlLbl val="0"/>
      </c:catAx>
      <c:valAx>
        <c:axId val="541195696"/>
        <c:scaling>
          <c:orientation val="minMax"/>
          <c:max val="2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crossAx val="541192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D02FA2-75C6-4607-96D1-0FE9495CEC3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C66DB4FB-9659-4C0A-86B2-96960418608E}">
      <dgm:prSet phldrT="[Text]" custT="1"/>
      <dgm:spPr>
        <a:solidFill>
          <a:schemeClr val="accent1">
            <a:lumMod val="50000"/>
          </a:schemeClr>
        </a:solidFill>
      </dgm:spPr>
      <dgm:t>
        <a:bodyPr/>
        <a:lstStyle/>
        <a:p>
          <a:r>
            <a:rPr lang="en-US" sz="2800" b="1" dirty="0" smtClean="0"/>
            <a:t>Research</a:t>
          </a:r>
          <a:endParaRPr lang="en-US" sz="2800" b="1" dirty="0"/>
        </a:p>
      </dgm:t>
    </dgm:pt>
    <dgm:pt modelId="{43CA8A96-BC78-4112-96D1-59E226010A5D}" type="parTrans" cxnId="{D0E4C1FF-6E55-4826-A173-CDCF7BEE651F}">
      <dgm:prSet/>
      <dgm:spPr/>
      <dgm:t>
        <a:bodyPr/>
        <a:lstStyle/>
        <a:p>
          <a:endParaRPr lang="en-US"/>
        </a:p>
      </dgm:t>
    </dgm:pt>
    <dgm:pt modelId="{38F69E07-1403-4BAB-B861-4648E4D9C648}" type="sibTrans" cxnId="{D0E4C1FF-6E55-4826-A173-CDCF7BEE651F}">
      <dgm:prSet/>
      <dgm:spPr/>
      <dgm:t>
        <a:bodyPr/>
        <a:lstStyle/>
        <a:p>
          <a:endParaRPr lang="en-US"/>
        </a:p>
      </dgm:t>
    </dgm:pt>
    <dgm:pt modelId="{05B0A913-AEEA-471C-AB6E-75BE1D1810C7}">
      <dgm:prSet phldrT="[Text]"/>
      <dgm:spPr/>
      <dgm:t>
        <a:bodyPr/>
        <a:lstStyle/>
        <a:p>
          <a:r>
            <a:rPr lang="en-US" dirty="0" smtClean="0"/>
            <a:t>2 – Introduction to Research Courses</a:t>
          </a:r>
          <a:endParaRPr lang="en-US" dirty="0"/>
        </a:p>
      </dgm:t>
    </dgm:pt>
    <dgm:pt modelId="{2CD09015-09C8-4B8A-A585-F8DDBDBBADDC}" type="parTrans" cxnId="{24C7B013-2E04-42BB-8C87-5EC228912EF9}">
      <dgm:prSet/>
      <dgm:spPr/>
      <dgm:t>
        <a:bodyPr/>
        <a:lstStyle/>
        <a:p>
          <a:endParaRPr lang="en-US"/>
        </a:p>
      </dgm:t>
    </dgm:pt>
    <dgm:pt modelId="{F024C197-548E-4802-9ABB-9581845383EA}" type="sibTrans" cxnId="{24C7B013-2E04-42BB-8C87-5EC228912EF9}">
      <dgm:prSet/>
      <dgm:spPr/>
      <dgm:t>
        <a:bodyPr/>
        <a:lstStyle/>
        <a:p>
          <a:endParaRPr lang="en-US"/>
        </a:p>
      </dgm:t>
    </dgm:pt>
    <dgm:pt modelId="{DBC77F58-9A2D-4680-AE76-4DCF18B2A670}">
      <dgm:prSet phldrT="[Text]" custT="1"/>
      <dgm:spPr>
        <a:solidFill>
          <a:schemeClr val="accent1">
            <a:lumMod val="50000"/>
          </a:schemeClr>
        </a:solidFill>
      </dgm:spPr>
      <dgm:t>
        <a:bodyPr/>
        <a:lstStyle/>
        <a:p>
          <a:r>
            <a:rPr lang="en-US" sz="2800" b="1" dirty="0" smtClean="0"/>
            <a:t>Mentoring</a:t>
          </a:r>
          <a:endParaRPr lang="en-US" sz="2800" b="1" dirty="0"/>
        </a:p>
      </dgm:t>
    </dgm:pt>
    <dgm:pt modelId="{9208D0DB-417C-4C0A-B090-3592AA979137}" type="parTrans" cxnId="{B1B6EDE6-960E-4458-9FBB-E4BA390751E7}">
      <dgm:prSet/>
      <dgm:spPr/>
      <dgm:t>
        <a:bodyPr/>
        <a:lstStyle/>
        <a:p>
          <a:endParaRPr lang="en-US"/>
        </a:p>
      </dgm:t>
    </dgm:pt>
    <dgm:pt modelId="{D8120B1C-5A8F-4889-9DBF-1955ADAF7835}" type="sibTrans" cxnId="{B1B6EDE6-960E-4458-9FBB-E4BA390751E7}">
      <dgm:prSet/>
      <dgm:spPr/>
      <dgm:t>
        <a:bodyPr/>
        <a:lstStyle/>
        <a:p>
          <a:endParaRPr lang="en-US"/>
        </a:p>
      </dgm:t>
    </dgm:pt>
    <dgm:pt modelId="{979D9609-1333-457C-8C8F-2D6EB1D9A8FF}">
      <dgm:prSet phldrT="[Text]"/>
      <dgm:spPr/>
      <dgm:t>
        <a:bodyPr/>
        <a:lstStyle/>
        <a:p>
          <a:r>
            <a:rPr lang="en-US" dirty="0" smtClean="0"/>
            <a:t>Peer mentors</a:t>
          </a:r>
          <a:endParaRPr lang="en-US" dirty="0"/>
        </a:p>
      </dgm:t>
    </dgm:pt>
    <dgm:pt modelId="{DA8D0A69-1232-4051-AE50-350EED1004B4}" type="parTrans" cxnId="{3AC84232-A794-4718-B062-EC2038B8B238}">
      <dgm:prSet/>
      <dgm:spPr/>
      <dgm:t>
        <a:bodyPr/>
        <a:lstStyle/>
        <a:p>
          <a:endParaRPr lang="en-US"/>
        </a:p>
      </dgm:t>
    </dgm:pt>
    <dgm:pt modelId="{196457C9-CFD1-4218-BDE7-54D87E160678}" type="sibTrans" cxnId="{3AC84232-A794-4718-B062-EC2038B8B238}">
      <dgm:prSet/>
      <dgm:spPr/>
      <dgm:t>
        <a:bodyPr/>
        <a:lstStyle/>
        <a:p>
          <a:endParaRPr lang="en-US"/>
        </a:p>
      </dgm:t>
    </dgm:pt>
    <dgm:pt modelId="{187FDD4B-64E8-4839-AD6B-87E7190AB868}">
      <dgm:prSet phldrT="[Text]" custT="1"/>
      <dgm:spPr>
        <a:solidFill>
          <a:schemeClr val="accent1">
            <a:lumMod val="50000"/>
          </a:schemeClr>
        </a:solidFill>
      </dgm:spPr>
      <dgm:t>
        <a:bodyPr/>
        <a:lstStyle/>
        <a:p>
          <a:r>
            <a:rPr lang="en-US" sz="2800" b="1" dirty="0" smtClean="0"/>
            <a:t>Community</a:t>
          </a:r>
          <a:endParaRPr lang="en-US" sz="2800" b="1" dirty="0"/>
        </a:p>
      </dgm:t>
    </dgm:pt>
    <dgm:pt modelId="{5CE30F59-D355-423B-A242-3F7CB9594DAC}" type="parTrans" cxnId="{74FE2F6C-33A7-4DF4-A445-6F27ACB80E5C}">
      <dgm:prSet/>
      <dgm:spPr/>
      <dgm:t>
        <a:bodyPr/>
        <a:lstStyle/>
        <a:p>
          <a:endParaRPr lang="en-US"/>
        </a:p>
      </dgm:t>
    </dgm:pt>
    <dgm:pt modelId="{D70891C6-926F-4D76-A40A-282C5F5F51BB}" type="sibTrans" cxnId="{74FE2F6C-33A7-4DF4-A445-6F27ACB80E5C}">
      <dgm:prSet/>
      <dgm:spPr/>
      <dgm:t>
        <a:bodyPr/>
        <a:lstStyle/>
        <a:p>
          <a:endParaRPr lang="en-US"/>
        </a:p>
      </dgm:t>
    </dgm:pt>
    <dgm:pt modelId="{C922DA67-D008-4A6B-AE4A-6BC4B44337F3}">
      <dgm:prSet phldrT="[Text]"/>
      <dgm:spPr/>
      <dgm:t>
        <a:bodyPr/>
        <a:lstStyle/>
        <a:p>
          <a:r>
            <a:rPr lang="en-US" dirty="0" smtClean="0"/>
            <a:t>Transition guidance</a:t>
          </a:r>
          <a:endParaRPr lang="en-US" dirty="0"/>
        </a:p>
      </dgm:t>
    </dgm:pt>
    <dgm:pt modelId="{64E994E6-6A8C-4780-83D1-E00F35B4EF9C}" type="parTrans" cxnId="{CA2BC34D-9F1C-49F0-AEBC-43DBBD851884}">
      <dgm:prSet/>
      <dgm:spPr/>
      <dgm:t>
        <a:bodyPr/>
        <a:lstStyle/>
        <a:p>
          <a:endParaRPr lang="en-US"/>
        </a:p>
      </dgm:t>
    </dgm:pt>
    <dgm:pt modelId="{B1E4B29C-A1EC-4CB4-963E-1F91DC5F9C23}" type="sibTrans" cxnId="{CA2BC34D-9F1C-49F0-AEBC-43DBBD851884}">
      <dgm:prSet/>
      <dgm:spPr/>
      <dgm:t>
        <a:bodyPr/>
        <a:lstStyle/>
        <a:p>
          <a:endParaRPr lang="en-US"/>
        </a:p>
      </dgm:t>
    </dgm:pt>
    <dgm:pt modelId="{FA330E1F-FCB6-4E19-BF05-627833320AB5}">
      <dgm:prSet phldrT="[Text]"/>
      <dgm:spPr/>
      <dgm:t>
        <a:bodyPr/>
        <a:lstStyle/>
        <a:p>
          <a:r>
            <a:rPr lang="en-US" dirty="0" smtClean="0"/>
            <a:t>Early, hands-on research</a:t>
          </a:r>
          <a:endParaRPr lang="en-US" dirty="0"/>
        </a:p>
      </dgm:t>
    </dgm:pt>
    <dgm:pt modelId="{D77DEFA5-0F54-42FD-B6FA-E961DF5BDEEF}" type="parTrans" cxnId="{7DCB6D8B-65ED-4782-8206-B45E2B385BBC}">
      <dgm:prSet/>
      <dgm:spPr/>
      <dgm:t>
        <a:bodyPr/>
        <a:lstStyle/>
        <a:p>
          <a:endParaRPr lang="en-US"/>
        </a:p>
      </dgm:t>
    </dgm:pt>
    <dgm:pt modelId="{1628AA46-B90B-47EE-932B-E14B44362C5E}" type="sibTrans" cxnId="{7DCB6D8B-65ED-4782-8206-B45E2B385BBC}">
      <dgm:prSet/>
      <dgm:spPr/>
      <dgm:t>
        <a:bodyPr/>
        <a:lstStyle/>
        <a:p>
          <a:endParaRPr lang="en-US"/>
        </a:p>
      </dgm:t>
    </dgm:pt>
    <dgm:pt modelId="{6F827BBE-3DC5-4A85-919D-836718DAD7B6}">
      <dgm:prSet phldrT="[Text]"/>
      <dgm:spPr/>
      <dgm:t>
        <a:bodyPr/>
        <a:lstStyle/>
        <a:p>
          <a:r>
            <a:rPr lang="en-US" dirty="0" smtClean="0"/>
            <a:t>EH&amp;S Training</a:t>
          </a:r>
          <a:endParaRPr lang="en-US" dirty="0"/>
        </a:p>
      </dgm:t>
    </dgm:pt>
    <dgm:pt modelId="{BE5AF743-DE7B-4F9A-8F47-F023EBEE96CD}" type="parTrans" cxnId="{1A11465C-21CE-4946-8A3E-87AD9080CBB0}">
      <dgm:prSet/>
      <dgm:spPr/>
      <dgm:t>
        <a:bodyPr/>
        <a:lstStyle/>
        <a:p>
          <a:endParaRPr lang="en-US"/>
        </a:p>
      </dgm:t>
    </dgm:pt>
    <dgm:pt modelId="{7189E685-75E1-4B4F-B517-43D92D8C73DE}" type="sibTrans" cxnId="{1A11465C-21CE-4946-8A3E-87AD9080CBB0}">
      <dgm:prSet/>
      <dgm:spPr/>
      <dgm:t>
        <a:bodyPr/>
        <a:lstStyle/>
        <a:p>
          <a:endParaRPr lang="en-US"/>
        </a:p>
      </dgm:t>
    </dgm:pt>
    <dgm:pt modelId="{A550F1CF-9D66-467A-AC94-39715F0005A2}">
      <dgm:prSet phldrT="[Text]"/>
      <dgm:spPr/>
      <dgm:t>
        <a:bodyPr/>
        <a:lstStyle/>
        <a:p>
          <a:r>
            <a:rPr lang="en-US" dirty="0" smtClean="0"/>
            <a:t>Compliance Training</a:t>
          </a:r>
          <a:endParaRPr lang="en-US" dirty="0"/>
        </a:p>
      </dgm:t>
    </dgm:pt>
    <dgm:pt modelId="{A830B428-BFFC-4C5C-A353-38F3BAEE0D98}" type="parTrans" cxnId="{7BA2CF0B-F32D-4B09-A177-AA36ACEA8F33}">
      <dgm:prSet/>
      <dgm:spPr/>
      <dgm:t>
        <a:bodyPr/>
        <a:lstStyle/>
        <a:p>
          <a:endParaRPr lang="en-US"/>
        </a:p>
      </dgm:t>
    </dgm:pt>
    <dgm:pt modelId="{98282AD1-E3DB-46B4-B92F-1C2F3C2FDC0A}" type="sibTrans" cxnId="{7BA2CF0B-F32D-4B09-A177-AA36ACEA8F33}">
      <dgm:prSet/>
      <dgm:spPr/>
      <dgm:t>
        <a:bodyPr/>
        <a:lstStyle/>
        <a:p>
          <a:endParaRPr lang="en-US"/>
        </a:p>
      </dgm:t>
    </dgm:pt>
    <dgm:pt modelId="{60A2E91F-86E7-4E6B-B4BA-372692C2A84C}">
      <dgm:prSet phldrT="[Text]"/>
      <dgm:spPr/>
      <dgm:t>
        <a:bodyPr/>
        <a:lstStyle/>
        <a:p>
          <a:r>
            <a:rPr lang="en-US" dirty="0" smtClean="0"/>
            <a:t>Public Speaking</a:t>
          </a:r>
          <a:endParaRPr lang="en-US" dirty="0"/>
        </a:p>
      </dgm:t>
    </dgm:pt>
    <dgm:pt modelId="{CF91CE99-CD4B-4926-80ED-37B847DFFC3B}" type="parTrans" cxnId="{B65F75E4-42C5-4EC7-B009-9AB9555F256C}">
      <dgm:prSet/>
      <dgm:spPr/>
      <dgm:t>
        <a:bodyPr/>
        <a:lstStyle/>
        <a:p>
          <a:endParaRPr lang="en-US"/>
        </a:p>
      </dgm:t>
    </dgm:pt>
    <dgm:pt modelId="{5DFD8E2D-5211-4E48-BCC0-8C638730CE74}" type="sibTrans" cxnId="{B65F75E4-42C5-4EC7-B009-9AB9555F256C}">
      <dgm:prSet/>
      <dgm:spPr/>
      <dgm:t>
        <a:bodyPr/>
        <a:lstStyle/>
        <a:p>
          <a:endParaRPr lang="en-US"/>
        </a:p>
      </dgm:t>
    </dgm:pt>
    <dgm:pt modelId="{F5A72A8B-16AF-4B61-8A72-A6AD93C0EC86}">
      <dgm:prSet phldrT="[Text]"/>
      <dgm:spPr/>
      <dgm:t>
        <a:bodyPr/>
        <a:lstStyle/>
        <a:p>
          <a:r>
            <a:rPr lang="en-US" dirty="0" smtClean="0"/>
            <a:t>Staff mentors</a:t>
          </a:r>
          <a:endParaRPr lang="en-US" dirty="0"/>
        </a:p>
      </dgm:t>
    </dgm:pt>
    <dgm:pt modelId="{00CDAFEE-39DD-408F-AEA8-FD06628A3A5D}" type="parTrans" cxnId="{913DCFE6-09EC-424B-84BD-F1F7749128EB}">
      <dgm:prSet/>
      <dgm:spPr/>
      <dgm:t>
        <a:bodyPr/>
        <a:lstStyle/>
        <a:p>
          <a:endParaRPr lang="en-US"/>
        </a:p>
      </dgm:t>
    </dgm:pt>
    <dgm:pt modelId="{052B45B9-6B54-427C-8E7B-5B56B9983094}" type="sibTrans" cxnId="{913DCFE6-09EC-424B-84BD-F1F7749128EB}">
      <dgm:prSet/>
      <dgm:spPr/>
      <dgm:t>
        <a:bodyPr/>
        <a:lstStyle/>
        <a:p>
          <a:endParaRPr lang="en-US"/>
        </a:p>
      </dgm:t>
    </dgm:pt>
    <dgm:pt modelId="{E3EE594B-F6A4-45BF-9981-4C2A3F1F879A}">
      <dgm:prSet phldrT="[Text]"/>
      <dgm:spPr/>
      <dgm:t>
        <a:bodyPr/>
        <a:lstStyle/>
        <a:p>
          <a:r>
            <a:rPr lang="en-US" dirty="0" smtClean="0"/>
            <a:t>Upper-level undergraduate students</a:t>
          </a:r>
          <a:endParaRPr lang="en-US" dirty="0"/>
        </a:p>
      </dgm:t>
    </dgm:pt>
    <dgm:pt modelId="{1CDD6EA9-4DC9-4C31-A637-85C977D95672}" type="parTrans" cxnId="{BBF23B62-8A5E-4892-BE4B-356139EBFDCE}">
      <dgm:prSet/>
      <dgm:spPr/>
      <dgm:t>
        <a:bodyPr/>
        <a:lstStyle/>
        <a:p>
          <a:endParaRPr lang="en-US"/>
        </a:p>
      </dgm:t>
    </dgm:pt>
    <dgm:pt modelId="{FFE28A96-FE8E-4DE5-BFA4-95F28B728AFA}" type="sibTrans" cxnId="{BBF23B62-8A5E-4892-BE4B-356139EBFDCE}">
      <dgm:prSet/>
      <dgm:spPr/>
      <dgm:t>
        <a:bodyPr/>
        <a:lstStyle/>
        <a:p>
          <a:endParaRPr lang="en-US"/>
        </a:p>
      </dgm:t>
    </dgm:pt>
    <dgm:pt modelId="{9DA55026-A6B6-47F0-8778-5457C503E593}">
      <dgm:prSet phldrT="[Text]"/>
      <dgm:spPr/>
      <dgm:t>
        <a:bodyPr/>
        <a:lstStyle/>
        <a:p>
          <a:r>
            <a:rPr lang="en-US" dirty="0" smtClean="0"/>
            <a:t>Graduate students</a:t>
          </a:r>
          <a:endParaRPr lang="en-US" dirty="0"/>
        </a:p>
      </dgm:t>
    </dgm:pt>
    <dgm:pt modelId="{5D72683C-0E9B-4213-B0F4-BF7F1B454EF8}" type="parTrans" cxnId="{2431E608-D75F-4864-AA0B-6165FBD8D24A}">
      <dgm:prSet/>
      <dgm:spPr/>
      <dgm:t>
        <a:bodyPr/>
        <a:lstStyle/>
        <a:p>
          <a:endParaRPr lang="en-US"/>
        </a:p>
      </dgm:t>
    </dgm:pt>
    <dgm:pt modelId="{9B78585E-9A6E-4594-A105-3E802FA0FC82}" type="sibTrans" cxnId="{2431E608-D75F-4864-AA0B-6165FBD8D24A}">
      <dgm:prSet/>
      <dgm:spPr/>
      <dgm:t>
        <a:bodyPr/>
        <a:lstStyle/>
        <a:p>
          <a:endParaRPr lang="en-US"/>
        </a:p>
      </dgm:t>
    </dgm:pt>
    <dgm:pt modelId="{C94801AD-2210-4E32-B893-8D654DAA28DE}">
      <dgm:prSet phldrT="[Text]"/>
      <dgm:spPr/>
      <dgm:t>
        <a:bodyPr/>
        <a:lstStyle/>
        <a:p>
          <a:r>
            <a:rPr lang="en-US" dirty="0" smtClean="0"/>
            <a:t>Research faculty mentors</a:t>
          </a:r>
          <a:endParaRPr lang="en-US" dirty="0"/>
        </a:p>
      </dgm:t>
    </dgm:pt>
    <dgm:pt modelId="{7CEA4E5D-ADBB-4AF4-8BF2-E8F94A434140}" type="parTrans" cxnId="{ED68E8AF-5101-4F6F-8F1E-CC5F0DDEE0AC}">
      <dgm:prSet/>
      <dgm:spPr/>
      <dgm:t>
        <a:bodyPr/>
        <a:lstStyle/>
        <a:p>
          <a:endParaRPr lang="en-US"/>
        </a:p>
      </dgm:t>
    </dgm:pt>
    <dgm:pt modelId="{A92756E3-82B4-4B8A-9F00-834F2B2F3E4A}" type="sibTrans" cxnId="{ED68E8AF-5101-4F6F-8F1E-CC5F0DDEE0AC}">
      <dgm:prSet/>
      <dgm:spPr/>
      <dgm:t>
        <a:bodyPr/>
        <a:lstStyle/>
        <a:p>
          <a:endParaRPr lang="en-US"/>
        </a:p>
      </dgm:t>
    </dgm:pt>
    <dgm:pt modelId="{54BE13B3-0D14-40BB-87CB-A9409129DFAC}">
      <dgm:prSet phldrT="[Text]"/>
      <dgm:spPr/>
      <dgm:t>
        <a:bodyPr/>
        <a:lstStyle/>
        <a:p>
          <a:r>
            <a:rPr lang="en-US" dirty="0" smtClean="0"/>
            <a:t>Similar class schedules</a:t>
          </a:r>
          <a:endParaRPr lang="en-US" dirty="0"/>
        </a:p>
      </dgm:t>
    </dgm:pt>
    <dgm:pt modelId="{413D45E2-E12F-45FF-A7E9-169CF09B38A8}" type="parTrans" cxnId="{C35B51DD-3741-4DDB-A0C6-623176DC4A6A}">
      <dgm:prSet/>
      <dgm:spPr/>
      <dgm:t>
        <a:bodyPr/>
        <a:lstStyle/>
        <a:p>
          <a:endParaRPr lang="en-US"/>
        </a:p>
      </dgm:t>
    </dgm:pt>
    <dgm:pt modelId="{44776708-BFD7-4D40-8898-E02ED36FB776}" type="sibTrans" cxnId="{C35B51DD-3741-4DDB-A0C6-623176DC4A6A}">
      <dgm:prSet/>
      <dgm:spPr/>
      <dgm:t>
        <a:bodyPr/>
        <a:lstStyle/>
        <a:p>
          <a:endParaRPr lang="en-US"/>
        </a:p>
      </dgm:t>
    </dgm:pt>
    <dgm:pt modelId="{E0B5104E-0DD8-4C4E-8358-59B781317BAB}">
      <dgm:prSet phldrT="[Text]"/>
      <dgm:spPr/>
      <dgm:t>
        <a:bodyPr/>
        <a:lstStyle/>
        <a:p>
          <a:r>
            <a:rPr lang="en-US" dirty="0" smtClean="0"/>
            <a:t>Paired in labs based on interest</a:t>
          </a:r>
          <a:endParaRPr lang="en-US" dirty="0"/>
        </a:p>
      </dgm:t>
    </dgm:pt>
    <dgm:pt modelId="{F3516C1E-E6A1-4E09-BC25-CA260D11B03B}" type="parTrans" cxnId="{9B0010C5-6D22-4FB3-A4A4-E73FB183E540}">
      <dgm:prSet/>
      <dgm:spPr/>
      <dgm:t>
        <a:bodyPr/>
        <a:lstStyle/>
        <a:p>
          <a:endParaRPr lang="en-US"/>
        </a:p>
      </dgm:t>
    </dgm:pt>
    <dgm:pt modelId="{2D5E4F51-B67E-4027-BE3E-F97DB9B8412F}" type="sibTrans" cxnId="{9B0010C5-6D22-4FB3-A4A4-E73FB183E540}">
      <dgm:prSet/>
      <dgm:spPr/>
      <dgm:t>
        <a:bodyPr/>
        <a:lstStyle/>
        <a:p>
          <a:endParaRPr lang="en-US"/>
        </a:p>
      </dgm:t>
    </dgm:pt>
    <dgm:pt modelId="{E74A5984-DC07-4300-938D-578F60F65334}">
      <dgm:prSet phldrT="[Text]"/>
      <dgm:spPr/>
      <dgm:t>
        <a:bodyPr/>
        <a:lstStyle/>
        <a:p>
          <a:r>
            <a:rPr lang="en-US" dirty="0" smtClean="0"/>
            <a:t>Academic, social, and community engagements</a:t>
          </a:r>
          <a:endParaRPr lang="en-US" dirty="0"/>
        </a:p>
      </dgm:t>
    </dgm:pt>
    <dgm:pt modelId="{DE8A162F-40B3-4D20-94A8-36E825A9A7C5}" type="parTrans" cxnId="{6671C2B7-F3A5-44C1-9AF7-D4D7FAA41B6A}">
      <dgm:prSet/>
      <dgm:spPr/>
      <dgm:t>
        <a:bodyPr/>
        <a:lstStyle/>
        <a:p>
          <a:endParaRPr lang="en-US"/>
        </a:p>
      </dgm:t>
    </dgm:pt>
    <dgm:pt modelId="{35A605E3-B7A3-46E1-A67A-553FBDA7855F}" type="sibTrans" cxnId="{6671C2B7-F3A5-44C1-9AF7-D4D7FAA41B6A}">
      <dgm:prSet/>
      <dgm:spPr/>
      <dgm:t>
        <a:bodyPr/>
        <a:lstStyle/>
        <a:p>
          <a:endParaRPr lang="en-US"/>
        </a:p>
      </dgm:t>
    </dgm:pt>
    <dgm:pt modelId="{6C51EDE8-E404-4A18-9722-59CD88A54E1B}" type="pres">
      <dgm:prSet presAssocID="{1DD02FA2-75C6-4607-96D1-0FE9495CEC33}" presName="Name0" presStyleCnt="0">
        <dgm:presLayoutVars>
          <dgm:dir/>
          <dgm:animLvl val="lvl"/>
          <dgm:resizeHandles val="exact"/>
        </dgm:presLayoutVars>
      </dgm:prSet>
      <dgm:spPr/>
      <dgm:t>
        <a:bodyPr/>
        <a:lstStyle/>
        <a:p>
          <a:endParaRPr lang="en-US"/>
        </a:p>
      </dgm:t>
    </dgm:pt>
    <dgm:pt modelId="{E833A32C-64C2-4B47-AB8F-8C19B4DFF622}" type="pres">
      <dgm:prSet presAssocID="{C66DB4FB-9659-4C0A-86B2-96960418608E}" presName="composite" presStyleCnt="0"/>
      <dgm:spPr/>
    </dgm:pt>
    <dgm:pt modelId="{96C7471D-8720-49BF-96CE-88DEC53C0FAA}" type="pres">
      <dgm:prSet presAssocID="{C66DB4FB-9659-4C0A-86B2-96960418608E}" presName="parTx" presStyleLbl="alignNode1" presStyleIdx="0" presStyleCnt="3">
        <dgm:presLayoutVars>
          <dgm:chMax val="0"/>
          <dgm:chPref val="0"/>
          <dgm:bulletEnabled val="1"/>
        </dgm:presLayoutVars>
      </dgm:prSet>
      <dgm:spPr/>
      <dgm:t>
        <a:bodyPr/>
        <a:lstStyle/>
        <a:p>
          <a:endParaRPr lang="en-US"/>
        </a:p>
      </dgm:t>
    </dgm:pt>
    <dgm:pt modelId="{2A273534-3B31-4646-89DB-85BA1C80869F}" type="pres">
      <dgm:prSet presAssocID="{C66DB4FB-9659-4C0A-86B2-96960418608E}" presName="desTx" presStyleLbl="alignAccFollowNode1" presStyleIdx="0" presStyleCnt="3">
        <dgm:presLayoutVars>
          <dgm:bulletEnabled val="1"/>
        </dgm:presLayoutVars>
      </dgm:prSet>
      <dgm:spPr/>
      <dgm:t>
        <a:bodyPr/>
        <a:lstStyle/>
        <a:p>
          <a:endParaRPr lang="en-US"/>
        </a:p>
      </dgm:t>
    </dgm:pt>
    <dgm:pt modelId="{A03F8354-AF58-40E2-A0DF-B176DB2F0792}" type="pres">
      <dgm:prSet presAssocID="{38F69E07-1403-4BAB-B861-4648E4D9C648}" presName="space" presStyleCnt="0"/>
      <dgm:spPr/>
    </dgm:pt>
    <dgm:pt modelId="{7F368EB1-5043-467B-B771-75289C773A1D}" type="pres">
      <dgm:prSet presAssocID="{DBC77F58-9A2D-4680-AE76-4DCF18B2A670}" presName="composite" presStyleCnt="0"/>
      <dgm:spPr/>
    </dgm:pt>
    <dgm:pt modelId="{972BC55C-5C1A-4460-9B81-916BECA7635A}" type="pres">
      <dgm:prSet presAssocID="{DBC77F58-9A2D-4680-AE76-4DCF18B2A670}" presName="parTx" presStyleLbl="alignNode1" presStyleIdx="1" presStyleCnt="3">
        <dgm:presLayoutVars>
          <dgm:chMax val="0"/>
          <dgm:chPref val="0"/>
          <dgm:bulletEnabled val="1"/>
        </dgm:presLayoutVars>
      </dgm:prSet>
      <dgm:spPr/>
      <dgm:t>
        <a:bodyPr/>
        <a:lstStyle/>
        <a:p>
          <a:endParaRPr lang="en-US"/>
        </a:p>
      </dgm:t>
    </dgm:pt>
    <dgm:pt modelId="{7BCEF343-ED44-404E-835F-1F13CF370F48}" type="pres">
      <dgm:prSet presAssocID="{DBC77F58-9A2D-4680-AE76-4DCF18B2A670}" presName="desTx" presStyleLbl="alignAccFollowNode1" presStyleIdx="1" presStyleCnt="3">
        <dgm:presLayoutVars>
          <dgm:bulletEnabled val="1"/>
        </dgm:presLayoutVars>
      </dgm:prSet>
      <dgm:spPr/>
      <dgm:t>
        <a:bodyPr/>
        <a:lstStyle/>
        <a:p>
          <a:endParaRPr lang="en-US"/>
        </a:p>
      </dgm:t>
    </dgm:pt>
    <dgm:pt modelId="{B5147FB4-B92A-4F55-8C88-B5C7CAE14344}" type="pres">
      <dgm:prSet presAssocID="{D8120B1C-5A8F-4889-9DBF-1955ADAF7835}" presName="space" presStyleCnt="0"/>
      <dgm:spPr/>
    </dgm:pt>
    <dgm:pt modelId="{18E0E0DD-3764-4AE7-BEBC-DDB992286040}" type="pres">
      <dgm:prSet presAssocID="{187FDD4B-64E8-4839-AD6B-87E7190AB868}" presName="composite" presStyleCnt="0"/>
      <dgm:spPr/>
    </dgm:pt>
    <dgm:pt modelId="{7D343D3E-51CE-47B7-B843-D6DFDA30B8F0}" type="pres">
      <dgm:prSet presAssocID="{187FDD4B-64E8-4839-AD6B-87E7190AB868}" presName="parTx" presStyleLbl="alignNode1" presStyleIdx="2" presStyleCnt="3">
        <dgm:presLayoutVars>
          <dgm:chMax val="0"/>
          <dgm:chPref val="0"/>
          <dgm:bulletEnabled val="1"/>
        </dgm:presLayoutVars>
      </dgm:prSet>
      <dgm:spPr/>
      <dgm:t>
        <a:bodyPr/>
        <a:lstStyle/>
        <a:p>
          <a:endParaRPr lang="en-US"/>
        </a:p>
      </dgm:t>
    </dgm:pt>
    <dgm:pt modelId="{638D9DCF-3A03-42BE-99C8-9F8B399EE555}" type="pres">
      <dgm:prSet presAssocID="{187FDD4B-64E8-4839-AD6B-87E7190AB868}" presName="desTx" presStyleLbl="alignAccFollowNode1" presStyleIdx="2" presStyleCnt="3" custLinFactNeighborX="-1065" custLinFactNeighborY="-514">
        <dgm:presLayoutVars>
          <dgm:bulletEnabled val="1"/>
        </dgm:presLayoutVars>
      </dgm:prSet>
      <dgm:spPr/>
      <dgm:t>
        <a:bodyPr/>
        <a:lstStyle/>
        <a:p>
          <a:endParaRPr lang="en-US"/>
        </a:p>
      </dgm:t>
    </dgm:pt>
  </dgm:ptLst>
  <dgm:cxnLst>
    <dgm:cxn modelId="{CA2BC34D-9F1C-49F0-AEBC-43DBBD851884}" srcId="{187FDD4B-64E8-4839-AD6B-87E7190AB868}" destId="{C922DA67-D008-4A6B-AE4A-6BC4B44337F3}" srcOrd="0" destOrd="0" parTransId="{64E994E6-6A8C-4780-83D1-E00F35B4EF9C}" sibTransId="{B1E4B29C-A1EC-4CB4-963E-1F91DC5F9C23}"/>
    <dgm:cxn modelId="{09D8AAFF-5DCC-42A6-A083-B071EF96F80C}" type="presOf" srcId="{E74A5984-DC07-4300-938D-578F60F65334}" destId="{638D9DCF-3A03-42BE-99C8-9F8B399EE555}" srcOrd="0" destOrd="3" presId="urn:microsoft.com/office/officeart/2005/8/layout/hList1"/>
    <dgm:cxn modelId="{D0E4C1FF-6E55-4826-A173-CDCF7BEE651F}" srcId="{1DD02FA2-75C6-4607-96D1-0FE9495CEC33}" destId="{C66DB4FB-9659-4C0A-86B2-96960418608E}" srcOrd="0" destOrd="0" parTransId="{43CA8A96-BC78-4112-96D1-59E226010A5D}" sibTransId="{38F69E07-1403-4BAB-B861-4648E4D9C648}"/>
    <dgm:cxn modelId="{C99B61FC-2564-4BD4-B688-45BA6F28877D}" type="presOf" srcId="{F5A72A8B-16AF-4B61-8A72-A6AD93C0EC86}" destId="{7BCEF343-ED44-404E-835F-1F13CF370F48}" srcOrd="0" destOrd="1" presId="urn:microsoft.com/office/officeart/2005/8/layout/hList1"/>
    <dgm:cxn modelId="{5755F855-6973-4978-8230-74E7A839B2CF}" type="presOf" srcId="{1DD02FA2-75C6-4607-96D1-0FE9495CEC33}" destId="{6C51EDE8-E404-4A18-9722-59CD88A54E1B}" srcOrd="0" destOrd="0" presId="urn:microsoft.com/office/officeart/2005/8/layout/hList1"/>
    <dgm:cxn modelId="{B1B6EDE6-960E-4458-9FBB-E4BA390751E7}" srcId="{1DD02FA2-75C6-4607-96D1-0FE9495CEC33}" destId="{DBC77F58-9A2D-4680-AE76-4DCF18B2A670}" srcOrd="1" destOrd="0" parTransId="{9208D0DB-417C-4C0A-B090-3592AA979137}" sibTransId="{D8120B1C-5A8F-4889-9DBF-1955ADAF7835}"/>
    <dgm:cxn modelId="{556DE48A-4297-4399-8E38-92E227599381}" type="presOf" srcId="{05B0A913-AEEA-471C-AB6E-75BE1D1810C7}" destId="{2A273534-3B31-4646-89DB-85BA1C80869F}" srcOrd="0" destOrd="0" presId="urn:microsoft.com/office/officeart/2005/8/layout/hList1"/>
    <dgm:cxn modelId="{9B0010C5-6D22-4FB3-A4A4-E73FB183E540}" srcId="{187FDD4B-64E8-4839-AD6B-87E7190AB868}" destId="{E0B5104E-0DD8-4C4E-8358-59B781317BAB}" srcOrd="2" destOrd="0" parTransId="{F3516C1E-E6A1-4E09-BC25-CA260D11B03B}" sibTransId="{2D5E4F51-B67E-4027-BE3E-F97DB9B8412F}"/>
    <dgm:cxn modelId="{BBF23B62-8A5E-4892-BE4B-356139EBFDCE}" srcId="{DBC77F58-9A2D-4680-AE76-4DCF18B2A670}" destId="{E3EE594B-F6A4-45BF-9981-4C2A3F1F879A}" srcOrd="2" destOrd="0" parTransId="{1CDD6EA9-4DC9-4C31-A637-85C977D95672}" sibTransId="{FFE28A96-FE8E-4DE5-BFA4-95F28B728AFA}"/>
    <dgm:cxn modelId="{94EA2C2F-2B9B-4D35-BEF4-AF0C8A8BA8EE}" type="presOf" srcId="{C66DB4FB-9659-4C0A-86B2-96960418608E}" destId="{96C7471D-8720-49BF-96CE-88DEC53C0FAA}" srcOrd="0" destOrd="0" presId="urn:microsoft.com/office/officeart/2005/8/layout/hList1"/>
    <dgm:cxn modelId="{6671C2B7-F3A5-44C1-9AF7-D4D7FAA41B6A}" srcId="{187FDD4B-64E8-4839-AD6B-87E7190AB868}" destId="{E74A5984-DC07-4300-938D-578F60F65334}" srcOrd="3" destOrd="0" parTransId="{DE8A162F-40B3-4D20-94A8-36E825A9A7C5}" sibTransId="{35A605E3-B7A3-46E1-A67A-553FBDA7855F}"/>
    <dgm:cxn modelId="{0FA5B6C7-73F2-427C-BDA4-EEE5753B5E93}" type="presOf" srcId="{54BE13B3-0D14-40BB-87CB-A9409129DFAC}" destId="{638D9DCF-3A03-42BE-99C8-9F8B399EE555}" srcOrd="0" destOrd="1" presId="urn:microsoft.com/office/officeart/2005/8/layout/hList1"/>
    <dgm:cxn modelId="{C35B51DD-3741-4DDB-A0C6-623176DC4A6A}" srcId="{187FDD4B-64E8-4839-AD6B-87E7190AB868}" destId="{54BE13B3-0D14-40BB-87CB-A9409129DFAC}" srcOrd="1" destOrd="0" parTransId="{413D45E2-E12F-45FF-A7E9-169CF09B38A8}" sibTransId="{44776708-BFD7-4D40-8898-E02ED36FB776}"/>
    <dgm:cxn modelId="{9146275D-1996-4437-BCEF-E5A33A1B637D}" type="presOf" srcId="{E0B5104E-0DD8-4C4E-8358-59B781317BAB}" destId="{638D9DCF-3A03-42BE-99C8-9F8B399EE555}" srcOrd="0" destOrd="2" presId="urn:microsoft.com/office/officeart/2005/8/layout/hList1"/>
    <dgm:cxn modelId="{8A2F9402-D8E6-4A6D-A867-5E4544F9FF58}" type="presOf" srcId="{187FDD4B-64E8-4839-AD6B-87E7190AB868}" destId="{7D343D3E-51CE-47B7-B843-D6DFDA30B8F0}" srcOrd="0" destOrd="0" presId="urn:microsoft.com/office/officeart/2005/8/layout/hList1"/>
    <dgm:cxn modelId="{74FE2F6C-33A7-4DF4-A445-6F27ACB80E5C}" srcId="{1DD02FA2-75C6-4607-96D1-0FE9495CEC33}" destId="{187FDD4B-64E8-4839-AD6B-87E7190AB868}" srcOrd="2" destOrd="0" parTransId="{5CE30F59-D355-423B-A242-3F7CB9594DAC}" sibTransId="{D70891C6-926F-4D76-A40A-282C5F5F51BB}"/>
    <dgm:cxn modelId="{3AC84232-A794-4718-B062-EC2038B8B238}" srcId="{DBC77F58-9A2D-4680-AE76-4DCF18B2A670}" destId="{979D9609-1333-457C-8C8F-2D6EB1D9A8FF}" srcOrd="0" destOrd="0" parTransId="{DA8D0A69-1232-4051-AE50-350EED1004B4}" sibTransId="{196457C9-CFD1-4218-BDE7-54D87E160678}"/>
    <dgm:cxn modelId="{0D870C8B-50C4-4B72-932A-A5D4854CB7B9}" type="presOf" srcId="{E3EE594B-F6A4-45BF-9981-4C2A3F1F879A}" destId="{7BCEF343-ED44-404E-835F-1F13CF370F48}" srcOrd="0" destOrd="2" presId="urn:microsoft.com/office/officeart/2005/8/layout/hList1"/>
    <dgm:cxn modelId="{913DCFE6-09EC-424B-84BD-F1F7749128EB}" srcId="{DBC77F58-9A2D-4680-AE76-4DCF18B2A670}" destId="{F5A72A8B-16AF-4B61-8A72-A6AD93C0EC86}" srcOrd="1" destOrd="0" parTransId="{00CDAFEE-39DD-408F-AEA8-FD06628A3A5D}" sibTransId="{052B45B9-6B54-427C-8E7B-5B56B9983094}"/>
    <dgm:cxn modelId="{1A11465C-21CE-4946-8A3E-87AD9080CBB0}" srcId="{C66DB4FB-9659-4C0A-86B2-96960418608E}" destId="{6F827BBE-3DC5-4A85-919D-836718DAD7B6}" srcOrd="2" destOrd="0" parTransId="{BE5AF743-DE7B-4F9A-8F47-F023EBEE96CD}" sibTransId="{7189E685-75E1-4B4F-B517-43D92D8C73DE}"/>
    <dgm:cxn modelId="{7DCB6D8B-65ED-4782-8206-B45E2B385BBC}" srcId="{C66DB4FB-9659-4C0A-86B2-96960418608E}" destId="{FA330E1F-FCB6-4E19-BF05-627833320AB5}" srcOrd="1" destOrd="0" parTransId="{D77DEFA5-0F54-42FD-B6FA-E961DF5BDEEF}" sibTransId="{1628AA46-B90B-47EE-932B-E14B44362C5E}"/>
    <dgm:cxn modelId="{24C7B013-2E04-42BB-8C87-5EC228912EF9}" srcId="{C66DB4FB-9659-4C0A-86B2-96960418608E}" destId="{05B0A913-AEEA-471C-AB6E-75BE1D1810C7}" srcOrd="0" destOrd="0" parTransId="{2CD09015-09C8-4B8A-A585-F8DDBDBBADDC}" sibTransId="{F024C197-548E-4802-9ABB-9581845383EA}"/>
    <dgm:cxn modelId="{500A24DD-BA6B-418D-8196-484109EA428F}" type="presOf" srcId="{A550F1CF-9D66-467A-AC94-39715F0005A2}" destId="{2A273534-3B31-4646-89DB-85BA1C80869F}" srcOrd="0" destOrd="3" presId="urn:microsoft.com/office/officeart/2005/8/layout/hList1"/>
    <dgm:cxn modelId="{1600E0D9-DC0A-42E5-BE2A-36EF0497B4BC}" type="presOf" srcId="{C94801AD-2210-4E32-B893-8D654DAA28DE}" destId="{7BCEF343-ED44-404E-835F-1F13CF370F48}" srcOrd="0" destOrd="4" presId="urn:microsoft.com/office/officeart/2005/8/layout/hList1"/>
    <dgm:cxn modelId="{B65F75E4-42C5-4EC7-B009-9AB9555F256C}" srcId="{C66DB4FB-9659-4C0A-86B2-96960418608E}" destId="{60A2E91F-86E7-4E6B-B4BA-372692C2A84C}" srcOrd="4" destOrd="0" parTransId="{CF91CE99-CD4B-4926-80ED-37B847DFFC3B}" sibTransId="{5DFD8E2D-5211-4E48-BCC0-8C638730CE74}"/>
    <dgm:cxn modelId="{EBE5E7E6-9A2E-4E65-A330-C87461FFA428}" type="presOf" srcId="{C922DA67-D008-4A6B-AE4A-6BC4B44337F3}" destId="{638D9DCF-3A03-42BE-99C8-9F8B399EE555}" srcOrd="0" destOrd="0" presId="urn:microsoft.com/office/officeart/2005/8/layout/hList1"/>
    <dgm:cxn modelId="{60B82C8B-2434-43E4-AEDF-77648591DC01}" type="presOf" srcId="{9DA55026-A6B6-47F0-8778-5457C503E593}" destId="{7BCEF343-ED44-404E-835F-1F13CF370F48}" srcOrd="0" destOrd="3" presId="urn:microsoft.com/office/officeart/2005/8/layout/hList1"/>
    <dgm:cxn modelId="{BFFB3A4B-DC35-47B3-877A-0ED5B04C995F}" type="presOf" srcId="{DBC77F58-9A2D-4680-AE76-4DCF18B2A670}" destId="{972BC55C-5C1A-4460-9B81-916BECA7635A}" srcOrd="0" destOrd="0" presId="urn:microsoft.com/office/officeart/2005/8/layout/hList1"/>
    <dgm:cxn modelId="{AE39A561-D499-49E1-A92F-C74B670452C4}" type="presOf" srcId="{6F827BBE-3DC5-4A85-919D-836718DAD7B6}" destId="{2A273534-3B31-4646-89DB-85BA1C80869F}" srcOrd="0" destOrd="2" presId="urn:microsoft.com/office/officeart/2005/8/layout/hList1"/>
    <dgm:cxn modelId="{7BA2CF0B-F32D-4B09-A177-AA36ACEA8F33}" srcId="{C66DB4FB-9659-4C0A-86B2-96960418608E}" destId="{A550F1CF-9D66-467A-AC94-39715F0005A2}" srcOrd="3" destOrd="0" parTransId="{A830B428-BFFC-4C5C-A353-38F3BAEE0D98}" sibTransId="{98282AD1-E3DB-46B4-B92F-1C2F3C2FDC0A}"/>
    <dgm:cxn modelId="{2431E608-D75F-4864-AA0B-6165FBD8D24A}" srcId="{DBC77F58-9A2D-4680-AE76-4DCF18B2A670}" destId="{9DA55026-A6B6-47F0-8778-5457C503E593}" srcOrd="3" destOrd="0" parTransId="{5D72683C-0E9B-4213-B0F4-BF7F1B454EF8}" sibTransId="{9B78585E-9A6E-4594-A105-3E802FA0FC82}"/>
    <dgm:cxn modelId="{709E37AC-5455-4085-AA90-89B06E8693A7}" type="presOf" srcId="{FA330E1F-FCB6-4E19-BF05-627833320AB5}" destId="{2A273534-3B31-4646-89DB-85BA1C80869F}" srcOrd="0" destOrd="1" presId="urn:microsoft.com/office/officeart/2005/8/layout/hList1"/>
    <dgm:cxn modelId="{AFFF7443-519B-48D4-A364-A428B54BC180}" type="presOf" srcId="{60A2E91F-86E7-4E6B-B4BA-372692C2A84C}" destId="{2A273534-3B31-4646-89DB-85BA1C80869F}" srcOrd="0" destOrd="4" presId="urn:microsoft.com/office/officeart/2005/8/layout/hList1"/>
    <dgm:cxn modelId="{3A591668-C819-43AA-AE5E-9EFD2C718100}" type="presOf" srcId="{979D9609-1333-457C-8C8F-2D6EB1D9A8FF}" destId="{7BCEF343-ED44-404E-835F-1F13CF370F48}" srcOrd="0" destOrd="0" presId="urn:microsoft.com/office/officeart/2005/8/layout/hList1"/>
    <dgm:cxn modelId="{ED68E8AF-5101-4F6F-8F1E-CC5F0DDEE0AC}" srcId="{DBC77F58-9A2D-4680-AE76-4DCF18B2A670}" destId="{C94801AD-2210-4E32-B893-8D654DAA28DE}" srcOrd="4" destOrd="0" parTransId="{7CEA4E5D-ADBB-4AF4-8BF2-E8F94A434140}" sibTransId="{A92756E3-82B4-4B8A-9F00-834F2B2F3E4A}"/>
    <dgm:cxn modelId="{034B67B0-F7D1-48A3-A7C5-2F0C448D2F12}" type="presParOf" srcId="{6C51EDE8-E404-4A18-9722-59CD88A54E1B}" destId="{E833A32C-64C2-4B47-AB8F-8C19B4DFF622}" srcOrd="0" destOrd="0" presId="urn:microsoft.com/office/officeart/2005/8/layout/hList1"/>
    <dgm:cxn modelId="{887A308E-5C7E-4949-9C4F-7C33F0D3B7D1}" type="presParOf" srcId="{E833A32C-64C2-4B47-AB8F-8C19B4DFF622}" destId="{96C7471D-8720-49BF-96CE-88DEC53C0FAA}" srcOrd="0" destOrd="0" presId="urn:microsoft.com/office/officeart/2005/8/layout/hList1"/>
    <dgm:cxn modelId="{13906302-DB28-4A13-98B6-547054ABB35D}" type="presParOf" srcId="{E833A32C-64C2-4B47-AB8F-8C19B4DFF622}" destId="{2A273534-3B31-4646-89DB-85BA1C80869F}" srcOrd="1" destOrd="0" presId="urn:microsoft.com/office/officeart/2005/8/layout/hList1"/>
    <dgm:cxn modelId="{CF3CC1B4-4CAB-4663-9385-80870555472A}" type="presParOf" srcId="{6C51EDE8-E404-4A18-9722-59CD88A54E1B}" destId="{A03F8354-AF58-40E2-A0DF-B176DB2F0792}" srcOrd="1" destOrd="0" presId="urn:microsoft.com/office/officeart/2005/8/layout/hList1"/>
    <dgm:cxn modelId="{E71BF4E3-58CB-4843-9668-4B6AC80200C8}" type="presParOf" srcId="{6C51EDE8-E404-4A18-9722-59CD88A54E1B}" destId="{7F368EB1-5043-467B-B771-75289C773A1D}" srcOrd="2" destOrd="0" presId="urn:microsoft.com/office/officeart/2005/8/layout/hList1"/>
    <dgm:cxn modelId="{6CE5BD69-BCDA-4798-A68B-512656618FA7}" type="presParOf" srcId="{7F368EB1-5043-467B-B771-75289C773A1D}" destId="{972BC55C-5C1A-4460-9B81-916BECA7635A}" srcOrd="0" destOrd="0" presId="urn:microsoft.com/office/officeart/2005/8/layout/hList1"/>
    <dgm:cxn modelId="{E1C7698E-24CF-4D83-8F85-7A5691B01B7C}" type="presParOf" srcId="{7F368EB1-5043-467B-B771-75289C773A1D}" destId="{7BCEF343-ED44-404E-835F-1F13CF370F48}" srcOrd="1" destOrd="0" presId="urn:microsoft.com/office/officeart/2005/8/layout/hList1"/>
    <dgm:cxn modelId="{93D8B711-0D09-4EB4-8817-8EEDDF8F447A}" type="presParOf" srcId="{6C51EDE8-E404-4A18-9722-59CD88A54E1B}" destId="{B5147FB4-B92A-4F55-8C88-B5C7CAE14344}" srcOrd="3" destOrd="0" presId="urn:microsoft.com/office/officeart/2005/8/layout/hList1"/>
    <dgm:cxn modelId="{C52C50C9-2419-402C-9A9F-C211EBFAA651}" type="presParOf" srcId="{6C51EDE8-E404-4A18-9722-59CD88A54E1B}" destId="{18E0E0DD-3764-4AE7-BEBC-DDB992286040}" srcOrd="4" destOrd="0" presId="urn:microsoft.com/office/officeart/2005/8/layout/hList1"/>
    <dgm:cxn modelId="{17A17BAE-269F-4F7C-A9AC-178A0CA9DB7F}" type="presParOf" srcId="{18E0E0DD-3764-4AE7-BEBC-DDB992286040}" destId="{7D343D3E-51CE-47B7-B843-D6DFDA30B8F0}" srcOrd="0" destOrd="0" presId="urn:microsoft.com/office/officeart/2005/8/layout/hList1"/>
    <dgm:cxn modelId="{A38DFE39-A817-4A52-8FA6-1538A480B892}" type="presParOf" srcId="{18E0E0DD-3764-4AE7-BEBC-DDB992286040}" destId="{638D9DCF-3A03-42BE-99C8-9F8B399EE55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D02FA2-75C6-4607-96D1-0FE9495CEC3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C66DB4FB-9659-4C0A-86B2-96960418608E}">
      <dgm:prSet phldrT="[Text]"/>
      <dgm:spPr>
        <a:solidFill>
          <a:schemeClr val="accent1">
            <a:lumMod val="50000"/>
          </a:schemeClr>
        </a:solidFill>
      </dgm:spPr>
      <dgm:t>
        <a:bodyPr/>
        <a:lstStyle/>
        <a:p>
          <a:r>
            <a:rPr lang="en-US" b="1" dirty="0" smtClean="0"/>
            <a:t>University of Central Florida</a:t>
          </a:r>
          <a:endParaRPr lang="en-US" b="1" dirty="0"/>
        </a:p>
      </dgm:t>
    </dgm:pt>
    <dgm:pt modelId="{43CA8A96-BC78-4112-96D1-59E226010A5D}" type="parTrans" cxnId="{D0E4C1FF-6E55-4826-A173-CDCF7BEE651F}">
      <dgm:prSet/>
      <dgm:spPr/>
      <dgm:t>
        <a:bodyPr/>
        <a:lstStyle/>
        <a:p>
          <a:endParaRPr lang="en-US"/>
        </a:p>
      </dgm:t>
    </dgm:pt>
    <dgm:pt modelId="{38F69E07-1403-4BAB-B861-4648E4D9C648}" type="sibTrans" cxnId="{D0E4C1FF-6E55-4826-A173-CDCF7BEE651F}">
      <dgm:prSet/>
      <dgm:spPr/>
      <dgm:t>
        <a:bodyPr/>
        <a:lstStyle/>
        <a:p>
          <a:endParaRPr lang="en-US"/>
        </a:p>
      </dgm:t>
    </dgm:pt>
    <dgm:pt modelId="{05B0A913-AEEA-471C-AB6E-75BE1D1810C7}">
      <dgm:prSet phldrT="[Text]"/>
      <dgm:spPr/>
      <dgm:t>
        <a:bodyPr/>
        <a:lstStyle/>
        <a:p>
          <a:r>
            <a:rPr lang="en-US" dirty="0" smtClean="0"/>
            <a:t>Orlando, FL</a:t>
          </a:r>
          <a:endParaRPr lang="en-US" dirty="0"/>
        </a:p>
      </dgm:t>
    </dgm:pt>
    <dgm:pt modelId="{2CD09015-09C8-4B8A-A585-F8DDBDBBADDC}" type="parTrans" cxnId="{24C7B013-2E04-42BB-8C87-5EC228912EF9}">
      <dgm:prSet/>
      <dgm:spPr/>
      <dgm:t>
        <a:bodyPr/>
        <a:lstStyle/>
        <a:p>
          <a:endParaRPr lang="en-US"/>
        </a:p>
      </dgm:t>
    </dgm:pt>
    <dgm:pt modelId="{F024C197-548E-4802-9ABB-9581845383EA}" type="sibTrans" cxnId="{24C7B013-2E04-42BB-8C87-5EC228912EF9}">
      <dgm:prSet/>
      <dgm:spPr/>
      <dgm:t>
        <a:bodyPr/>
        <a:lstStyle/>
        <a:p>
          <a:endParaRPr lang="en-US"/>
        </a:p>
      </dgm:t>
    </dgm:pt>
    <dgm:pt modelId="{15C5FF20-2445-4DC5-9CDF-D095821F855B}">
      <dgm:prSet phldrT="[Text]"/>
      <dgm:spPr/>
      <dgm:t>
        <a:bodyPr/>
        <a:lstStyle/>
        <a:p>
          <a:r>
            <a:rPr lang="en-US" dirty="0" smtClean="0"/>
            <a:t>56,000+ Undergraduate Students</a:t>
          </a:r>
          <a:endParaRPr lang="en-US" dirty="0"/>
        </a:p>
      </dgm:t>
    </dgm:pt>
    <dgm:pt modelId="{AA5F6825-9A2D-4F71-BA71-2E2E32153920}" type="parTrans" cxnId="{987E74E6-D381-4E05-BCF6-FB2D1FDE12BD}">
      <dgm:prSet/>
      <dgm:spPr/>
      <dgm:t>
        <a:bodyPr/>
        <a:lstStyle/>
        <a:p>
          <a:endParaRPr lang="en-US"/>
        </a:p>
      </dgm:t>
    </dgm:pt>
    <dgm:pt modelId="{56C9AA53-9C17-4D1C-831C-FC3EE3F44356}" type="sibTrans" cxnId="{987E74E6-D381-4E05-BCF6-FB2D1FDE12BD}">
      <dgm:prSet/>
      <dgm:spPr/>
      <dgm:t>
        <a:bodyPr/>
        <a:lstStyle/>
        <a:p>
          <a:endParaRPr lang="en-US"/>
        </a:p>
      </dgm:t>
    </dgm:pt>
    <dgm:pt modelId="{DBC77F58-9A2D-4680-AE76-4DCF18B2A670}">
      <dgm:prSet phldrT="[Text]"/>
      <dgm:spPr>
        <a:solidFill>
          <a:schemeClr val="accent1">
            <a:lumMod val="50000"/>
          </a:schemeClr>
        </a:solidFill>
      </dgm:spPr>
      <dgm:t>
        <a:bodyPr/>
        <a:lstStyle/>
        <a:p>
          <a:r>
            <a:rPr lang="en-US" b="1" dirty="0" smtClean="0"/>
            <a:t>Florida Atlantic University</a:t>
          </a:r>
          <a:endParaRPr lang="en-US" b="1" dirty="0"/>
        </a:p>
      </dgm:t>
    </dgm:pt>
    <dgm:pt modelId="{9208D0DB-417C-4C0A-B090-3592AA979137}" type="parTrans" cxnId="{B1B6EDE6-960E-4458-9FBB-E4BA390751E7}">
      <dgm:prSet/>
      <dgm:spPr/>
      <dgm:t>
        <a:bodyPr/>
        <a:lstStyle/>
        <a:p>
          <a:endParaRPr lang="en-US"/>
        </a:p>
      </dgm:t>
    </dgm:pt>
    <dgm:pt modelId="{D8120B1C-5A8F-4889-9DBF-1955ADAF7835}" type="sibTrans" cxnId="{B1B6EDE6-960E-4458-9FBB-E4BA390751E7}">
      <dgm:prSet/>
      <dgm:spPr/>
      <dgm:t>
        <a:bodyPr/>
        <a:lstStyle/>
        <a:p>
          <a:endParaRPr lang="en-US"/>
        </a:p>
      </dgm:t>
    </dgm:pt>
    <dgm:pt modelId="{979D9609-1333-457C-8C8F-2D6EB1D9A8FF}">
      <dgm:prSet phldrT="[Text]"/>
      <dgm:spPr/>
      <dgm:t>
        <a:bodyPr/>
        <a:lstStyle/>
        <a:p>
          <a:r>
            <a:rPr lang="en-US" dirty="0" smtClean="0"/>
            <a:t>Boca Raton, FL</a:t>
          </a:r>
          <a:endParaRPr lang="en-US" dirty="0"/>
        </a:p>
      </dgm:t>
    </dgm:pt>
    <dgm:pt modelId="{DA8D0A69-1232-4051-AE50-350EED1004B4}" type="parTrans" cxnId="{3AC84232-A794-4718-B062-EC2038B8B238}">
      <dgm:prSet/>
      <dgm:spPr/>
      <dgm:t>
        <a:bodyPr/>
        <a:lstStyle/>
        <a:p>
          <a:endParaRPr lang="en-US"/>
        </a:p>
      </dgm:t>
    </dgm:pt>
    <dgm:pt modelId="{196457C9-CFD1-4218-BDE7-54D87E160678}" type="sibTrans" cxnId="{3AC84232-A794-4718-B062-EC2038B8B238}">
      <dgm:prSet/>
      <dgm:spPr/>
      <dgm:t>
        <a:bodyPr/>
        <a:lstStyle/>
        <a:p>
          <a:endParaRPr lang="en-US"/>
        </a:p>
      </dgm:t>
    </dgm:pt>
    <dgm:pt modelId="{D6372BF9-7B7D-41C8-AB56-C71DE40C3C5A}">
      <dgm:prSet phldrT="[Text]"/>
      <dgm:spPr/>
      <dgm:t>
        <a:bodyPr/>
        <a:lstStyle/>
        <a:p>
          <a:r>
            <a:rPr lang="en-US" dirty="0" smtClean="0"/>
            <a:t>24,000+ Undergraduate Students</a:t>
          </a:r>
          <a:endParaRPr lang="en-US" dirty="0"/>
        </a:p>
      </dgm:t>
    </dgm:pt>
    <dgm:pt modelId="{11D40ECA-1D49-4ADA-8C54-07B9896B1DD1}" type="parTrans" cxnId="{EA17F7F6-AA23-41D9-82A9-383EA4F54AA7}">
      <dgm:prSet/>
      <dgm:spPr/>
      <dgm:t>
        <a:bodyPr/>
        <a:lstStyle/>
        <a:p>
          <a:endParaRPr lang="en-US"/>
        </a:p>
      </dgm:t>
    </dgm:pt>
    <dgm:pt modelId="{81EAF78C-463A-43BA-8B93-984456737FA5}" type="sibTrans" cxnId="{EA17F7F6-AA23-41D9-82A9-383EA4F54AA7}">
      <dgm:prSet/>
      <dgm:spPr/>
      <dgm:t>
        <a:bodyPr/>
        <a:lstStyle/>
        <a:p>
          <a:endParaRPr lang="en-US"/>
        </a:p>
      </dgm:t>
    </dgm:pt>
    <dgm:pt modelId="{187FDD4B-64E8-4839-AD6B-87E7190AB868}">
      <dgm:prSet phldrT="[Text]"/>
      <dgm:spPr>
        <a:solidFill>
          <a:schemeClr val="accent1">
            <a:lumMod val="50000"/>
          </a:schemeClr>
        </a:solidFill>
      </dgm:spPr>
      <dgm:t>
        <a:bodyPr/>
        <a:lstStyle/>
        <a:p>
          <a:r>
            <a:rPr lang="en-US" b="1" dirty="0" smtClean="0"/>
            <a:t>Western Carolina University</a:t>
          </a:r>
          <a:endParaRPr lang="en-US" b="1" dirty="0"/>
        </a:p>
      </dgm:t>
    </dgm:pt>
    <dgm:pt modelId="{5CE30F59-D355-423B-A242-3F7CB9594DAC}" type="parTrans" cxnId="{74FE2F6C-33A7-4DF4-A445-6F27ACB80E5C}">
      <dgm:prSet/>
      <dgm:spPr/>
      <dgm:t>
        <a:bodyPr/>
        <a:lstStyle/>
        <a:p>
          <a:endParaRPr lang="en-US"/>
        </a:p>
      </dgm:t>
    </dgm:pt>
    <dgm:pt modelId="{D70891C6-926F-4D76-A40A-282C5F5F51BB}" type="sibTrans" cxnId="{74FE2F6C-33A7-4DF4-A445-6F27ACB80E5C}">
      <dgm:prSet/>
      <dgm:spPr/>
      <dgm:t>
        <a:bodyPr/>
        <a:lstStyle/>
        <a:p>
          <a:endParaRPr lang="en-US"/>
        </a:p>
      </dgm:t>
    </dgm:pt>
    <dgm:pt modelId="{C922DA67-D008-4A6B-AE4A-6BC4B44337F3}">
      <dgm:prSet phldrT="[Text]"/>
      <dgm:spPr/>
      <dgm:t>
        <a:bodyPr/>
        <a:lstStyle/>
        <a:p>
          <a:r>
            <a:rPr lang="en-US" dirty="0" smtClean="0"/>
            <a:t>Cullowhee, NC</a:t>
          </a:r>
          <a:endParaRPr lang="en-US" dirty="0"/>
        </a:p>
      </dgm:t>
    </dgm:pt>
    <dgm:pt modelId="{64E994E6-6A8C-4780-83D1-E00F35B4EF9C}" type="parTrans" cxnId="{CA2BC34D-9F1C-49F0-AEBC-43DBBD851884}">
      <dgm:prSet/>
      <dgm:spPr/>
      <dgm:t>
        <a:bodyPr/>
        <a:lstStyle/>
        <a:p>
          <a:endParaRPr lang="en-US"/>
        </a:p>
      </dgm:t>
    </dgm:pt>
    <dgm:pt modelId="{B1E4B29C-A1EC-4CB4-963E-1F91DC5F9C23}" type="sibTrans" cxnId="{CA2BC34D-9F1C-49F0-AEBC-43DBBD851884}">
      <dgm:prSet/>
      <dgm:spPr/>
      <dgm:t>
        <a:bodyPr/>
        <a:lstStyle/>
        <a:p>
          <a:endParaRPr lang="en-US"/>
        </a:p>
      </dgm:t>
    </dgm:pt>
    <dgm:pt modelId="{1B7F2215-19FA-4332-BEF9-B4B8C113BC09}">
      <dgm:prSet phldrT="[Text]"/>
      <dgm:spPr/>
      <dgm:t>
        <a:bodyPr/>
        <a:lstStyle/>
        <a:p>
          <a:r>
            <a:rPr lang="en-US" dirty="0" smtClean="0"/>
            <a:t>10,000+ Undergraduate Students</a:t>
          </a:r>
          <a:endParaRPr lang="en-US" dirty="0"/>
        </a:p>
      </dgm:t>
    </dgm:pt>
    <dgm:pt modelId="{CA39D589-CF35-497A-9A92-4B9D4421E44F}" type="parTrans" cxnId="{52E38F13-09F9-41D8-A329-640B25926EB9}">
      <dgm:prSet/>
      <dgm:spPr/>
      <dgm:t>
        <a:bodyPr/>
        <a:lstStyle/>
        <a:p>
          <a:endParaRPr lang="en-US"/>
        </a:p>
      </dgm:t>
    </dgm:pt>
    <dgm:pt modelId="{1D1CA8BC-4762-449D-A54B-999B14AE5AA0}" type="sibTrans" cxnId="{52E38F13-09F9-41D8-A329-640B25926EB9}">
      <dgm:prSet/>
      <dgm:spPr/>
      <dgm:t>
        <a:bodyPr/>
        <a:lstStyle/>
        <a:p>
          <a:endParaRPr lang="en-US"/>
        </a:p>
      </dgm:t>
    </dgm:pt>
    <dgm:pt modelId="{CA731159-4A2F-4421-A3C5-15975F314BE0}">
      <dgm:prSet phldrT="[Text]"/>
      <dgm:spPr/>
      <dgm:t>
        <a:bodyPr/>
        <a:lstStyle/>
        <a:p>
          <a:r>
            <a:rPr lang="en-US" dirty="0" smtClean="0"/>
            <a:t>Rural</a:t>
          </a:r>
          <a:endParaRPr lang="en-US" dirty="0"/>
        </a:p>
      </dgm:t>
    </dgm:pt>
    <dgm:pt modelId="{B059D274-CF3B-446A-80BC-6E9538D0A175}" type="parTrans" cxnId="{A954550E-5BBA-46FB-9579-F3829A6508E3}">
      <dgm:prSet/>
      <dgm:spPr/>
      <dgm:t>
        <a:bodyPr/>
        <a:lstStyle/>
        <a:p>
          <a:endParaRPr lang="en-US"/>
        </a:p>
      </dgm:t>
    </dgm:pt>
    <dgm:pt modelId="{9F65027A-DF77-4D56-888B-80218EBB507D}" type="sibTrans" cxnId="{A954550E-5BBA-46FB-9579-F3829A6508E3}">
      <dgm:prSet/>
      <dgm:spPr/>
      <dgm:t>
        <a:bodyPr/>
        <a:lstStyle/>
        <a:p>
          <a:endParaRPr lang="en-US"/>
        </a:p>
      </dgm:t>
    </dgm:pt>
    <dgm:pt modelId="{A4E9136C-0F79-4D0A-9D01-720F758C6A66}">
      <dgm:prSet phldrT="[Text]"/>
      <dgm:spPr/>
      <dgm:t>
        <a:bodyPr/>
        <a:lstStyle/>
        <a:p>
          <a:r>
            <a:rPr lang="en-US" dirty="0" smtClean="0"/>
            <a:t>City</a:t>
          </a:r>
          <a:endParaRPr lang="en-US" dirty="0"/>
        </a:p>
      </dgm:t>
    </dgm:pt>
    <dgm:pt modelId="{ED251D42-102F-44AF-9379-9A758B9B09BE}" type="parTrans" cxnId="{67DCCD8A-9910-4877-A87E-B3B2FB89B2E6}">
      <dgm:prSet/>
      <dgm:spPr/>
      <dgm:t>
        <a:bodyPr/>
        <a:lstStyle/>
        <a:p>
          <a:endParaRPr lang="en-US"/>
        </a:p>
      </dgm:t>
    </dgm:pt>
    <dgm:pt modelId="{BA4663A8-2ADB-4016-9328-86AFA6B65932}" type="sibTrans" cxnId="{67DCCD8A-9910-4877-A87E-B3B2FB89B2E6}">
      <dgm:prSet/>
      <dgm:spPr/>
      <dgm:t>
        <a:bodyPr/>
        <a:lstStyle/>
        <a:p>
          <a:endParaRPr lang="en-US"/>
        </a:p>
      </dgm:t>
    </dgm:pt>
    <dgm:pt modelId="{049C5F54-9549-4A39-9BD7-20F819C66CCD}">
      <dgm:prSet phldrT="[Text]"/>
      <dgm:spPr/>
      <dgm:t>
        <a:bodyPr/>
        <a:lstStyle/>
        <a:p>
          <a:r>
            <a:rPr lang="en-US" dirty="0" smtClean="0"/>
            <a:t>Suburban</a:t>
          </a:r>
          <a:endParaRPr lang="en-US" dirty="0"/>
        </a:p>
      </dgm:t>
    </dgm:pt>
    <dgm:pt modelId="{7F168731-BDAE-4E78-A653-A26F0D4EF24B}" type="parTrans" cxnId="{92C3850B-52C0-4088-8E1C-4A7887A4C116}">
      <dgm:prSet/>
      <dgm:spPr/>
      <dgm:t>
        <a:bodyPr/>
        <a:lstStyle/>
        <a:p>
          <a:endParaRPr lang="en-US"/>
        </a:p>
      </dgm:t>
    </dgm:pt>
    <dgm:pt modelId="{44CEB522-ACFE-4651-8B8F-9CBF311426A6}" type="sibTrans" cxnId="{92C3850B-52C0-4088-8E1C-4A7887A4C116}">
      <dgm:prSet/>
      <dgm:spPr/>
      <dgm:t>
        <a:bodyPr/>
        <a:lstStyle/>
        <a:p>
          <a:endParaRPr lang="en-US"/>
        </a:p>
      </dgm:t>
    </dgm:pt>
    <dgm:pt modelId="{2E289F38-F78F-4864-B870-558FCF05C680}">
      <dgm:prSet phldrT="[Text]"/>
      <dgm:spPr/>
      <dgm:t>
        <a:bodyPr/>
        <a:lstStyle/>
        <a:p>
          <a:r>
            <a:rPr lang="en-US" dirty="0" smtClean="0"/>
            <a:t>Public/Coed</a:t>
          </a:r>
          <a:endParaRPr lang="en-US" dirty="0"/>
        </a:p>
      </dgm:t>
    </dgm:pt>
    <dgm:pt modelId="{BD3E3928-0F88-4946-9CD9-A35FB8F44922}" type="parTrans" cxnId="{E82D13EE-117E-4AB0-B9B7-37EDEB729F67}">
      <dgm:prSet/>
      <dgm:spPr/>
      <dgm:t>
        <a:bodyPr/>
        <a:lstStyle/>
        <a:p>
          <a:endParaRPr lang="en-US"/>
        </a:p>
      </dgm:t>
    </dgm:pt>
    <dgm:pt modelId="{0E50B72D-66DB-4238-A02A-2B43C6BCB794}" type="sibTrans" cxnId="{E82D13EE-117E-4AB0-B9B7-37EDEB729F67}">
      <dgm:prSet/>
      <dgm:spPr/>
      <dgm:t>
        <a:bodyPr/>
        <a:lstStyle/>
        <a:p>
          <a:endParaRPr lang="en-US"/>
        </a:p>
      </dgm:t>
    </dgm:pt>
    <dgm:pt modelId="{19A23CF2-3E41-415D-98FE-CC9987EF5BC5}">
      <dgm:prSet phldrT="[Text]"/>
      <dgm:spPr/>
      <dgm:t>
        <a:bodyPr/>
        <a:lstStyle/>
        <a:p>
          <a:r>
            <a:rPr lang="en-US" dirty="0" smtClean="0"/>
            <a:t>Public/Coed</a:t>
          </a:r>
          <a:endParaRPr lang="en-US" dirty="0"/>
        </a:p>
      </dgm:t>
    </dgm:pt>
    <dgm:pt modelId="{30EF3C6B-A588-42F6-8425-DEAC279A4C6C}" type="parTrans" cxnId="{E8D0ACB9-223C-45BE-AC9B-FF3D9F4E837E}">
      <dgm:prSet/>
      <dgm:spPr/>
      <dgm:t>
        <a:bodyPr/>
        <a:lstStyle/>
        <a:p>
          <a:endParaRPr lang="en-US"/>
        </a:p>
      </dgm:t>
    </dgm:pt>
    <dgm:pt modelId="{CEB13B6E-2772-44F2-9C35-BB49B895AD24}" type="sibTrans" cxnId="{E8D0ACB9-223C-45BE-AC9B-FF3D9F4E837E}">
      <dgm:prSet/>
      <dgm:spPr/>
      <dgm:t>
        <a:bodyPr/>
        <a:lstStyle/>
        <a:p>
          <a:endParaRPr lang="en-US"/>
        </a:p>
      </dgm:t>
    </dgm:pt>
    <dgm:pt modelId="{461499BD-D01D-4C0A-A155-4FE32AF2EB59}">
      <dgm:prSet phldrT="[Text]"/>
      <dgm:spPr/>
      <dgm:t>
        <a:bodyPr/>
        <a:lstStyle/>
        <a:p>
          <a:r>
            <a:rPr lang="en-US" dirty="0" smtClean="0"/>
            <a:t>Public/Coed</a:t>
          </a:r>
          <a:endParaRPr lang="en-US" dirty="0"/>
        </a:p>
      </dgm:t>
    </dgm:pt>
    <dgm:pt modelId="{51459265-BC9B-44D6-9A6E-13775A7267CE}" type="parTrans" cxnId="{FD1FFAEA-AEA1-48A9-AA47-48F4A86B3822}">
      <dgm:prSet/>
      <dgm:spPr/>
      <dgm:t>
        <a:bodyPr/>
        <a:lstStyle/>
        <a:p>
          <a:endParaRPr lang="en-US"/>
        </a:p>
      </dgm:t>
    </dgm:pt>
    <dgm:pt modelId="{6512F7ED-1420-4BC6-94A3-26A243A61361}" type="sibTrans" cxnId="{FD1FFAEA-AEA1-48A9-AA47-48F4A86B3822}">
      <dgm:prSet/>
      <dgm:spPr/>
      <dgm:t>
        <a:bodyPr/>
        <a:lstStyle/>
        <a:p>
          <a:endParaRPr lang="en-US"/>
        </a:p>
      </dgm:t>
    </dgm:pt>
    <dgm:pt modelId="{D3245E9C-34BC-4793-8025-444755045C1C}">
      <dgm:prSet phldrT="[Text]"/>
      <dgm:spPr/>
      <dgm:t>
        <a:bodyPr/>
        <a:lstStyle/>
        <a:p>
          <a:r>
            <a:rPr lang="en-US" dirty="0" smtClean="0"/>
            <a:t>9,000+ Graduate Students</a:t>
          </a:r>
          <a:endParaRPr lang="en-US" dirty="0"/>
        </a:p>
      </dgm:t>
    </dgm:pt>
    <dgm:pt modelId="{CF9014AB-7C72-4F64-9230-1B1D6283E5A7}" type="parTrans" cxnId="{C80EA09D-0E8D-4EB3-8395-97E1A142D540}">
      <dgm:prSet/>
      <dgm:spPr/>
      <dgm:t>
        <a:bodyPr/>
        <a:lstStyle/>
        <a:p>
          <a:endParaRPr lang="en-US"/>
        </a:p>
      </dgm:t>
    </dgm:pt>
    <dgm:pt modelId="{00D73A01-CC73-4AB2-B702-DD8B7B7A8CFD}" type="sibTrans" cxnId="{C80EA09D-0E8D-4EB3-8395-97E1A142D540}">
      <dgm:prSet/>
      <dgm:spPr/>
      <dgm:t>
        <a:bodyPr/>
        <a:lstStyle/>
        <a:p>
          <a:endParaRPr lang="en-US"/>
        </a:p>
      </dgm:t>
    </dgm:pt>
    <dgm:pt modelId="{6053314E-1543-470A-B797-170EC4115D58}">
      <dgm:prSet phldrT="[Text]"/>
      <dgm:spPr/>
      <dgm:t>
        <a:bodyPr/>
        <a:lstStyle/>
        <a:p>
          <a:r>
            <a:rPr lang="en-US" dirty="0" smtClean="0"/>
            <a:t>5,000+ Graduate Students</a:t>
          </a:r>
          <a:endParaRPr lang="en-US" dirty="0"/>
        </a:p>
      </dgm:t>
    </dgm:pt>
    <dgm:pt modelId="{77AD138D-553E-4695-BEC4-C0F46E759EB8}" type="parTrans" cxnId="{7992DF93-EA54-4687-8D9C-76B410870D7B}">
      <dgm:prSet/>
      <dgm:spPr/>
      <dgm:t>
        <a:bodyPr/>
        <a:lstStyle/>
        <a:p>
          <a:endParaRPr lang="en-US"/>
        </a:p>
      </dgm:t>
    </dgm:pt>
    <dgm:pt modelId="{E1FA557E-2802-4EEC-8E2A-B9C5D88D24CD}" type="sibTrans" cxnId="{7992DF93-EA54-4687-8D9C-76B410870D7B}">
      <dgm:prSet/>
      <dgm:spPr/>
      <dgm:t>
        <a:bodyPr/>
        <a:lstStyle/>
        <a:p>
          <a:endParaRPr lang="en-US"/>
        </a:p>
      </dgm:t>
    </dgm:pt>
    <dgm:pt modelId="{38B75124-4E2D-43AD-8849-F1449C2FCF73}">
      <dgm:prSet phldrT="[Text]"/>
      <dgm:spPr/>
      <dgm:t>
        <a:bodyPr/>
        <a:lstStyle/>
        <a:p>
          <a:r>
            <a:rPr lang="en-US" dirty="0" smtClean="0"/>
            <a:t>1,500+ Graduate Students</a:t>
          </a:r>
          <a:endParaRPr lang="en-US" dirty="0"/>
        </a:p>
      </dgm:t>
    </dgm:pt>
    <dgm:pt modelId="{B9607CFA-8E6E-4F84-86E1-11EE7F0263C2}" type="parTrans" cxnId="{B5B610DC-1EC3-4661-A174-FAD4EAF77C7D}">
      <dgm:prSet/>
      <dgm:spPr/>
      <dgm:t>
        <a:bodyPr/>
        <a:lstStyle/>
        <a:p>
          <a:endParaRPr lang="en-US"/>
        </a:p>
      </dgm:t>
    </dgm:pt>
    <dgm:pt modelId="{2E235A1B-7F75-4B23-8BF5-D96C83B426F7}" type="sibTrans" cxnId="{B5B610DC-1EC3-4661-A174-FAD4EAF77C7D}">
      <dgm:prSet/>
      <dgm:spPr/>
      <dgm:t>
        <a:bodyPr/>
        <a:lstStyle/>
        <a:p>
          <a:endParaRPr lang="en-US"/>
        </a:p>
      </dgm:t>
    </dgm:pt>
    <dgm:pt modelId="{E6FE7BED-76B1-41DD-A1C3-CC45702B35A1}">
      <dgm:prSet phldrT="[Text]"/>
      <dgm:spPr/>
      <dgm:t>
        <a:bodyPr/>
        <a:lstStyle/>
        <a:p>
          <a:r>
            <a:rPr lang="en-US" dirty="0" smtClean="0"/>
            <a:t>8 High Schools in Jackson County, NC</a:t>
          </a:r>
          <a:endParaRPr lang="en-US" dirty="0"/>
        </a:p>
      </dgm:t>
    </dgm:pt>
    <dgm:pt modelId="{F8310AD5-3C07-4D98-94C3-97F58A0CA1EB}" type="parTrans" cxnId="{22A95BA6-8998-4F70-8298-75C83419940E}">
      <dgm:prSet/>
      <dgm:spPr/>
      <dgm:t>
        <a:bodyPr/>
        <a:lstStyle/>
        <a:p>
          <a:endParaRPr lang="en-US"/>
        </a:p>
      </dgm:t>
    </dgm:pt>
    <dgm:pt modelId="{370AB1AA-AD38-4AB0-9E38-CA388BA55C90}" type="sibTrans" cxnId="{22A95BA6-8998-4F70-8298-75C83419940E}">
      <dgm:prSet/>
      <dgm:spPr/>
      <dgm:t>
        <a:bodyPr/>
        <a:lstStyle/>
        <a:p>
          <a:endParaRPr lang="en-US"/>
        </a:p>
      </dgm:t>
    </dgm:pt>
    <dgm:pt modelId="{0D42C99A-0E81-42BF-BBF5-556432DEDE03}">
      <dgm:prSet phldrT="[Text]"/>
      <dgm:spPr/>
      <dgm:t>
        <a:bodyPr/>
        <a:lstStyle/>
        <a:p>
          <a:r>
            <a:rPr lang="en-US" dirty="0" smtClean="0"/>
            <a:t>32 High Schools in Palm Beach County, FL</a:t>
          </a:r>
          <a:endParaRPr lang="en-US" dirty="0"/>
        </a:p>
      </dgm:t>
    </dgm:pt>
    <dgm:pt modelId="{237FFAE4-7C87-497A-9B6A-D71D19FD6023}" type="parTrans" cxnId="{42DA1313-7149-497D-B58C-D023B894F970}">
      <dgm:prSet/>
      <dgm:spPr/>
      <dgm:t>
        <a:bodyPr/>
        <a:lstStyle/>
        <a:p>
          <a:endParaRPr lang="en-US"/>
        </a:p>
      </dgm:t>
    </dgm:pt>
    <dgm:pt modelId="{4714CDCF-4C83-4A7D-B398-046004655999}" type="sibTrans" cxnId="{42DA1313-7149-497D-B58C-D023B894F970}">
      <dgm:prSet/>
      <dgm:spPr/>
      <dgm:t>
        <a:bodyPr/>
        <a:lstStyle/>
        <a:p>
          <a:endParaRPr lang="en-US"/>
        </a:p>
      </dgm:t>
    </dgm:pt>
    <dgm:pt modelId="{0704DE90-9EC6-4542-AF48-D35823FE8C5A}">
      <dgm:prSet phldrT="[Text]"/>
      <dgm:spPr/>
      <dgm:t>
        <a:bodyPr/>
        <a:lstStyle/>
        <a:p>
          <a:r>
            <a:rPr lang="en-US" dirty="0" smtClean="0"/>
            <a:t>20 High Schools in Orange County, FL</a:t>
          </a:r>
          <a:endParaRPr lang="en-US" dirty="0"/>
        </a:p>
      </dgm:t>
    </dgm:pt>
    <dgm:pt modelId="{8880A83B-09D9-49E5-B5A6-969B533E804D}" type="parTrans" cxnId="{E95AC50E-5714-4FC6-BC1B-6061ADDEBE62}">
      <dgm:prSet/>
      <dgm:spPr/>
      <dgm:t>
        <a:bodyPr/>
        <a:lstStyle/>
        <a:p>
          <a:endParaRPr lang="en-US"/>
        </a:p>
      </dgm:t>
    </dgm:pt>
    <dgm:pt modelId="{32D49604-B40A-4614-87B8-0BB36A60BC28}" type="sibTrans" cxnId="{E95AC50E-5714-4FC6-BC1B-6061ADDEBE62}">
      <dgm:prSet/>
      <dgm:spPr/>
      <dgm:t>
        <a:bodyPr/>
        <a:lstStyle/>
        <a:p>
          <a:endParaRPr lang="en-US"/>
        </a:p>
      </dgm:t>
    </dgm:pt>
    <dgm:pt modelId="{6C51EDE8-E404-4A18-9722-59CD88A54E1B}" type="pres">
      <dgm:prSet presAssocID="{1DD02FA2-75C6-4607-96D1-0FE9495CEC33}" presName="Name0" presStyleCnt="0">
        <dgm:presLayoutVars>
          <dgm:dir/>
          <dgm:animLvl val="lvl"/>
          <dgm:resizeHandles val="exact"/>
        </dgm:presLayoutVars>
      </dgm:prSet>
      <dgm:spPr/>
      <dgm:t>
        <a:bodyPr/>
        <a:lstStyle/>
        <a:p>
          <a:endParaRPr lang="en-US"/>
        </a:p>
      </dgm:t>
    </dgm:pt>
    <dgm:pt modelId="{E833A32C-64C2-4B47-AB8F-8C19B4DFF622}" type="pres">
      <dgm:prSet presAssocID="{C66DB4FB-9659-4C0A-86B2-96960418608E}" presName="composite" presStyleCnt="0"/>
      <dgm:spPr/>
    </dgm:pt>
    <dgm:pt modelId="{96C7471D-8720-49BF-96CE-88DEC53C0FAA}" type="pres">
      <dgm:prSet presAssocID="{C66DB4FB-9659-4C0A-86B2-96960418608E}" presName="parTx" presStyleLbl="alignNode1" presStyleIdx="0" presStyleCnt="3">
        <dgm:presLayoutVars>
          <dgm:chMax val="0"/>
          <dgm:chPref val="0"/>
          <dgm:bulletEnabled val="1"/>
        </dgm:presLayoutVars>
      </dgm:prSet>
      <dgm:spPr/>
      <dgm:t>
        <a:bodyPr/>
        <a:lstStyle/>
        <a:p>
          <a:endParaRPr lang="en-US"/>
        </a:p>
      </dgm:t>
    </dgm:pt>
    <dgm:pt modelId="{2A273534-3B31-4646-89DB-85BA1C80869F}" type="pres">
      <dgm:prSet presAssocID="{C66DB4FB-9659-4C0A-86B2-96960418608E}" presName="desTx" presStyleLbl="alignAccFollowNode1" presStyleIdx="0" presStyleCnt="3">
        <dgm:presLayoutVars>
          <dgm:bulletEnabled val="1"/>
        </dgm:presLayoutVars>
      </dgm:prSet>
      <dgm:spPr/>
      <dgm:t>
        <a:bodyPr/>
        <a:lstStyle/>
        <a:p>
          <a:endParaRPr lang="en-US"/>
        </a:p>
      </dgm:t>
    </dgm:pt>
    <dgm:pt modelId="{A03F8354-AF58-40E2-A0DF-B176DB2F0792}" type="pres">
      <dgm:prSet presAssocID="{38F69E07-1403-4BAB-B861-4648E4D9C648}" presName="space" presStyleCnt="0"/>
      <dgm:spPr/>
    </dgm:pt>
    <dgm:pt modelId="{7F368EB1-5043-467B-B771-75289C773A1D}" type="pres">
      <dgm:prSet presAssocID="{DBC77F58-9A2D-4680-AE76-4DCF18B2A670}" presName="composite" presStyleCnt="0"/>
      <dgm:spPr/>
    </dgm:pt>
    <dgm:pt modelId="{972BC55C-5C1A-4460-9B81-916BECA7635A}" type="pres">
      <dgm:prSet presAssocID="{DBC77F58-9A2D-4680-AE76-4DCF18B2A670}" presName="parTx" presStyleLbl="alignNode1" presStyleIdx="1" presStyleCnt="3">
        <dgm:presLayoutVars>
          <dgm:chMax val="0"/>
          <dgm:chPref val="0"/>
          <dgm:bulletEnabled val="1"/>
        </dgm:presLayoutVars>
      </dgm:prSet>
      <dgm:spPr/>
      <dgm:t>
        <a:bodyPr/>
        <a:lstStyle/>
        <a:p>
          <a:endParaRPr lang="en-US"/>
        </a:p>
      </dgm:t>
    </dgm:pt>
    <dgm:pt modelId="{7BCEF343-ED44-404E-835F-1F13CF370F48}" type="pres">
      <dgm:prSet presAssocID="{DBC77F58-9A2D-4680-AE76-4DCF18B2A670}" presName="desTx" presStyleLbl="alignAccFollowNode1" presStyleIdx="1" presStyleCnt="3">
        <dgm:presLayoutVars>
          <dgm:bulletEnabled val="1"/>
        </dgm:presLayoutVars>
      </dgm:prSet>
      <dgm:spPr/>
      <dgm:t>
        <a:bodyPr/>
        <a:lstStyle/>
        <a:p>
          <a:endParaRPr lang="en-US"/>
        </a:p>
      </dgm:t>
    </dgm:pt>
    <dgm:pt modelId="{B5147FB4-B92A-4F55-8C88-B5C7CAE14344}" type="pres">
      <dgm:prSet presAssocID="{D8120B1C-5A8F-4889-9DBF-1955ADAF7835}" presName="space" presStyleCnt="0"/>
      <dgm:spPr/>
    </dgm:pt>
    <dgm:pt modelId="{18E0E0DD-3764-4AE7-BEBC-DDB992286040}" type="pres">
      <dgm:prSet presAssocID="{187FDD4B-64E8-4839-AD6B-87E7190AB868}" presName="composite" presStyleCnt="0"/>
      <dgm:spPr/>
    </dgm:pt>
    <dgm:pt modelId="{7D343D3E-51CE-47B7-B843-D6DFDA30B8F0}" type="pres">
      <dgm:prSet presAssocID="{187FDD4B-64E8-4839-AD6B-87E7190AB868}" presName="parTx" presStyleLbl="alignNode1" presStyleIdx="2" presStyleCnt="3">
        <dgm:presLayoutVars>
          <dgm:chMax val="0"/>
          <dgm:chPref val="0"/>
          <dgm:bulletEnabled val="1"/>
        </dgm:presLayoutVars>
      </dgm:prSet>
      <dgm:spPr/>
      <dgm:t>
        <a:bodyPr/>
        <a:lstStyle/>
        <a:p>
          <a:endParaRPr lang="en-US"/>
        </a:p>
      </dgm:t>
    </dgm:pt>
    <dgm:pt modelId="{638D9DCF-3A03-42BE-99C8-9F8B399EE555}" type="pres">
      <dgm:prSet presAssocID="{187FDD4B-64E8-4839-AD6B-87E7190AB868}" presName="desTx" presStyleLbl="alignAccFollowNode1" presStyleIdx="2" presStyleCnt="3" custLinFactNeighborX="-1065" custLinFactNeighborY="-514">
        <dgm:presLayoutVars>
          <dgm:bulletEnabled val="1"/>
        </dgm:presLayoutVars>
      </dgm:prSet>
      <dgm:spPr/>
      <dgm:t>
        <a:bodyPr/>
        <a:lstStyle/>
        <a:p>
          <a:endParaRPr lang="en-US"/>
        </a:p>
      </dgm:t>
    </dgm:pt>
  </dgm:ptLst>
  <dgm:cxnLst>
    <dgm:cxn modelId="{C80EA09D-0E8D-4EB3-8395-97E1A142D540}" srcId="{C66DB4FB-9659-4C0A-86B2-96960418608E}" destId="{D3245E9C-34BC-4793-8025-444755045C1C}" srcOrd="2" destOrd="0" parTransId="{CF9014AB-7C72-4F64-9230-1B1D6283E5A7}" sibTransId="{00D73A01-CC73-4AB2-B702-DD8B7B7A8CFD}"/>
    <dgm:cxn modelId="{F4F7DF97-BBAE-49C5-B101-839404C18E8E}" type="presOf" srcId="{461499BD-D01D-4C0A-A155-4FE32AF2EB59}" destId="{638D9DCF-3A03-42BE-99C8-9F8B399EE555}" srcOrd="0" destOrd="3" presId="urn:microsoft.com/office/officeart/2005/8/layout/hList1"/>
    <dgm:cxn modelId="{BFFB3A4B-DC35-47B3-877A-0ED5B04C995F}" type="presOf" srcId="{DBC77F58-9A2D-4680-AE76-4DCF18B2A670}" destId="{972BC55C-5C1A-4460-9B81-916BECA7635A}" srcOrd="0" destOrd="0" presId="urn:microsoft.com/office/officeart/2005/8/layout/hList1"/>
    <dgm:cxn modelId="{3A591668-C819-43AA-AE5E-9EFD2C718100}" type="presOf" srcId="{979D9609-1333-457C-8C8F-2D6EB1D9A8FF}" destId="{7BCEF343-ED44-404E-835F-1F13CF370F48}" srcOrd="0" destOrd="0" presId="urn:microsoft.com/office/officeart/2005/8/layout/hList1"/>
    <dgm:cxn modelId="{E8D0ACB9-223C-45BE-AC9B-FF3D9F4E837E}" srcId="{DBC77F58-9A2D-4680-AE76-4DCF18B2A670}" destId="{19A23CF2-3E41-415D-98FE-CC9987EF5BC5}" srcOrd="3" destOrd="0" parTransId="{30EF3C6B-A588-42F6-8425-DEAC279A4C6C}" sibTransId="{CEB13B6E-2772-44F2-9C35-BB49B895AD24}"/>
    <dgm:cxn modelId="{E82D13EE-117E-4AB0-B9B7-37EDEB729F67}" srcId="{C66DB4FB-9659-4C0A-86B2-96960418608E}" destId="{2E289F38-F78F-4864-B870-558FCF05C680}" srcOrd="3" destOrd="0" parTransId="{BD3E3928-0F88-4946-9CD9-A35FB8F44922}" sibTransId="{0E50B72D-66DB-4238-A02A-2B43C6BCB794}"/>
    <dgm:cxn modelId="{67DCCD8A-9910-4877-A87E-B3B2FB89B2E6}" srcId="{DBC77F58-9A2D-4680-AE76-4DCF18B2A670}" destId="{A4E9136C-0F79-4D0A-9D01-720F758C6A66}" srcOrd="4" destOrd="0" parTransId="{ED251D42-102F-44AF-9379-9A758B9B09BE}" sibTransId="{BA4663A8-2ADB-4016-9328-86AFA6B65932}"/>
    <dgm:cxn modelId="{7B810FDF-4E45-4679-AB7A-C77E58ACC3FA}" type="presOf" srcId="{6053314E-1543-470A-B797-170EC4115D58}" destId="{7BCEF343-ED44-404E-835F-1F13CF370F48}" srcOrd="0" destOrd="2" presId="urn:microsoft.com/office/officeart/2005/8/layout/hList1"/>
    <dgm:cxn modelId="{EA17F7F6-AA23-41D9-82A9-383EA4F54AA7}" srcId="{DBC77F58-9A2D-4680-AE76-4DCF18B2A670}" destId="{D6372BF9-7B7D-41C8-AB56-C71DE40C3C5A}" srcOrd="1" destOrd="0" parTransId="{11D40ECA-1D49-4ADA-8C54-07B9896B1DD1}" sibTransId="{81EAF78C-463A-43BA-8B93-984456737FA5}"/>
    <dgm:cxn modelId="{3AC84232-A794-4718-B062-EC2038B8B238}" srcId="{DBC77F58-9A2D-4680-AE76-4DCF18B2A670}" destId="{979D9609-1333-457C-8C8F-2D6EB1D9A8FF}" srcOrd="0" destOrd="0" parTransId="{DA8D0A69-1232-4051-AE50-350EED1004B4}" sibTransId="{196457C9-CFD1-4218-BDE7-54D87E160678}"/>
    <dgm:cxn modelId="{A73349AA-0C6C-47B6-9A54-5BC317A6A3E8}" type="presOf" srcId="{38B75124-4E2D-43AD-8849-F1449C2FCF73}" destId="{638D9DCF-3A03-42BE-99C8-9F8B399EE555}" srcOrd="0" destOrd="2" presId="urn:microsoft.com/office/officeart/2005/8/layout/hList1"/>
    <dgm:cxn modelId="{6CBCE335-C1BC-45EA-8F9F-8B06DE8D116B}" type="presOf" srcId="{E6FE7BED-76B1-41DD-A1C3-CC45702B35A1}" destId="{638D9DCF-3A03-42BE-99C8-9F8B399EE555}" srcOrd="0" destOrd="5" presId="urn:microsoft.com/office/officeart/2005/8/layout/hList1"/>
    <dgm:cxn modelId="{7992DF93-EA54-4687-8D9C-76B410870D7B}" srcId="{DBC77F58-9A2D-4680-AE76-4DCF18B2A670}" destId="{6053314E-1543-470A-B797-170EC4115D58}" srcOrd="2" destOrd="0" parTransId="{77AD138D-553E-4695-BEC4-C0F46E759EB8}" sibTransId="{E1FA557E-2802-4EEC-8E2A-B9C5D88D24CD}"/>
    <dgm:cxn modelId="{B1B6EDE6-960E-4458-9FBB-E4BA390751E7}" srcId="{1DD02FA2-75C6-4607-96D1-0FE9495CEC33}" destId="{DBC77F58-9A2D-4680-AE76-4DCF18B2A670}" srcOrd="1" destOrd="0" parTransId="{9208D0DB-417C-4C0A-B090-3592AA979137}" sibTransId="{D8120B1C-5A8F-4889-9DBF-1955ADAF7835}"/>
    <dgm:cxn modelId="{22A95BA6-8998-4F70-8298-75C83419940E}" srcId="{187FDD4B-64E8-4839-AD6B-87E7190AB868}" destId="{E6FE7BED-76B1-41DD-A1C3-CC45702B35A1}" srcOrd="5" destOrd="0" parTransId="{F8310AD5-3C07-4D98-94C3-97F58A0CA1EB}" sibTransId="{370AB1AA-AD38-4AB0-9E38-CA388BA55C90}"/>
    <dgm:cxn modelId="{B5B610DC-1EC3-4661-A174-FAD4EAF77C7D}" srcId="{187FDD4B-64E8-4839-AD6B-87E7190AB868}" destId="{38B75124-4E2D-43AD-8849-F1449C2FCF73}" srcOrd="2" destOrd="0" parTransId="{B9607CFA-8E6E-4F84-86E1-11EE7F0263C2}" sibTransId="{2E235A1B-7F75-4B23-8BF5-D96C83B426F7}"/>
    <dgm:cxn modelId="{94EA2C2F-2B9B-4D35-BEF4-AF0C8A8BA8EE}" type="presOf" srcId="{C66DB4FB-9659-4C0A-86B2-96960418608E}" destId="{96C7471D-8720-49BF-96CE-88DEC53C0FAA}" srcOrd="0" destOrd="0" presId="urn:microsoft.com/office/officeart/2005/8/layout/hList1"/>
    <dgm:cxn modelId="{0261AB60-C9CF-45DE-994E-E6481EFFACCA}" type="presOf" srcId="{0D42C99A-0E81-42BF-BBF5-556432DEDE03}" destId="{7BCEF343-ED44-404E-835F-1F13CF370F48}" srcOrd="0" destOrd="5" presId="urn:microsoft.com/office/officeart/2005/8/layout/hList1"/>
    <dgm:cxn modelId="{EBE5E7E6-9A2E-4E65-A330-C87461FFA428}" type="presOf" srcId="{C922DA67-D008-4A6B-AE4A-6BC4B44337F3}" destId="{638D9DCF-3A03-42BE-99C8-9F8B399EE555}" srcOrd="0" destOrd="0" presId="urn:microsoft.com/office/officeart/2005/8/layout/hList1"/>
    <dgm:cxn modelId="{42DA1313-7149-497D-B58C-D023B894F970}" srcId="{DBC77F58-9A2D-4680-AE76-4DCF18B2A670}" destId="{0D42C99A-0E81-42BF-BBF5-556432DEDE03}" srcOrd="5" destOrd="0" parTransId="{237FFAE4-7C87-497A-9B6A-D71D19FD6023}" sibTransId="{4714CDCF-4C83-4A7D-B398-046004655999}"/>
    <dgm:cxn modelId="{6F2FAD7F-1647-42F5-8165-B8396C362CAA}" type="presOf" srcId="{19A23CF2-3E41-415D-98FE-CC9987EF5BC5}" destId="{7BCEF343-ED44-404E-835F-1F13CF370F48}" srcOrd="0" destOrd="3" presId="urn:microsoft.com/office/officeart/2005/8/layout/hList1"/>
    <dgm:cxn modelId="{92C3850B-52C0-4088-8E1C-4A7887A4C116}" srcId="{C66DB4FB-9659-4C0A-86B2-96960418608E}" destId="{049C5F54-9549-4A39-9BD7-20F819C66CCD}" srcOrd="4" destOrd="0" parTransId="{7F168731-BDAE-4E78-A653-A26F0D4EF24B}" sibTransId="{44CEB522-ACFE-4651-8B8F-9CBF311426A6}"/>
    <dgm:cxn modelId="{2CA07053-9A47-4062-8ADF-7183E4BD783B}" type="presOf" srcId="{2E289F38-F78F-4864-B870-558FCF05C680}" destId="{2A273534-3B31-4646-89DB-85BA1C80869F}" srcOrd="0" destOrd="3" presId="urn:microsoft.com/office/officeart/2005/8/layout/hList1"/>
    <dgm:cxn modelId="{52E38F13-09F9-41D8-A329-640B25926EB9}" srcId="{187FDD4B-64E8-4839-AD6B-87E7190AB868}" destId="{1B7F2215-19FA-4332-BEF9-B4B8C113BC09}" srcOrd="1" destOrd="0" parTransId="{CA39D589-CF35-497A-9A92-4B9D4421E44F}" sibTransId="{1D1CA8BC-4762-449D-A54B-999B14AE5AA0}"/>
    <dgm:cxn modelId="{9CE14C82-6C18-4914-90C4-724CE5DA255F}" type="presOf" srcId="{15C5FF20-2445-4DC5-9CDF-D095821F855B}" destId="{2A273534-3B31-4646-89DB-85BA1C80869F}" srcOrd="0" destOrd="1" presId="urn:microsoft.com/office/officeart/2005/8/layout/hList1"/>
    <dgm:cxn modelId="{A954550E-5BBA-46FB-9579-F3829A6508E3}" srcId="{187FDD4B-64E8-4839-AD6B-87E7190AB868}" destId="{CA731159-4A2F-4421-A3C5-15975F314BE0}" srcOrd="4" destOrd="0" parTransId="{B059D274-CF3B-446A-80BC-6E9538D0A175}" sibTransId="{9F65027A-DF77-4D56-888B-80218EBB507D}"/>
    <dgm:cxn modelId="{E95AC50E-5714-4FC6-BC1B-6061ADDEBE62}" srcId="{C66DB4FB-9659-4C0A-86B2-96960418608E}" destId="{0704DE90-9EC6-4542-AF48-D35823FE8C5A}" srcOrd="5" destOrd="0" parTransId="{8880A83B-09D9-49E5-B5A6-969B533E804D}" sibTransId="{32D49604-B40A-4614-87B8-0BB36A60BC28}"/>
    <dgm:cxn modelId="{C85D8FCE-13CD-45FE-A445-8A12428329E2}" type="presOf" srcId="{CA731159-4A2F-4421-A3C5-15975F314BE0}" destId="{638D9DCF-3A03-42BE-99C8-9F8B399EE555}" srcOrd="0" destOrd="4" presId="urn:microsoft.com/office/officeart/2005/8/layout/hList1"/>
    <dgm:cxn modelId="{24C7B013-2E04-42BB-8C87-5EC228912EF9}" srcId="{C66DB4FB-9659-4C0A-86B2-96960418608E}" destId="{05B0A913-AEEA-471C-AB6E-75BE1D1810C7}" srcOrd="0" destOrd="0" parTransId="{2CD09015-09C8-4B8A-A585-F8DDBDBBADDC}" sibTransId="{F024C197-548E-4802-9ABB-9581845383EA}"/>
    <dgm:cxn modelId="{CA2BC34D-9F1C-49F0-AEBC-43DBBD851884}" srcId="{187FDD4B-64E8-4839-AD6B-87E7190AB868}" destId="{C922DA67-D008-4A6B-AE4A-6BC4B44337F3}" srcOrd="0" destOrd="0" parTransId="{64E994E6-6A8C-4780-83D1-E00F35B4EF9C}" sibTransId="{B1E4B29C-A1EC-4CB4-963E-1F91DC5F9C23}"/>
    <dgm:cxn modelId="{556DE48A-4297-4399-8E38-92E227599381}" type="presOf" srcId="{05B0A913-AEEA-471C-AB6E-75BE1D1810C7}" destId="{2A273534-3B31-4646-89DB-85BA1C80869F}" srcOrd="0" destOrd="0" presId="urn:microsoft.com/office/officeart/2005/8/layout/hList1"/>
    <dgm:cxn modelId="{987E74E6-D381-4E05-BCF6-FB2D1FDE12BD}" srcId="{C66DB4FB-9659-4C0A-86B2-96960418608E}" destId="{15C5FF20-2445-4DC5-9CDF-D095821F855B}" srcOrd="1" destOrd="0" parTransId="{AA5F6825-9A2D-4F71-BA71-2E2E32153920}" sibTransId="{56C9AA53-9C17-4D1C-831C-FC3EE3F44356}"/>
    <dgm:cxn modelId="{3197807A-AC5A-49B0-B530-2C6DF239493A}" type="presOf" srcId="{1B7F2215-19FA-4332-BEF9-B4B8C113BC09}" destId="{638D9DCF-3A03-42BE-99C8-9F8B399EE555}" srcOrd="0" destOrd="1" presId="urn:microsoft.com/office/officeart/2005/8/layout/hList1"/>
    <dgm:cxn modelId="{D0E4C1FF-6E55-4826-A173-CDCF7BEE651F}" srcId="{1DD02FA2-75C6-4607-96D1-0FE9495CEC33}" destId="{C66DB4FB-9659-4C0A-86B2-96960418608E}" srcOrd="0" destOrd="0" parTransId="{43CA8A96-BC78-4112-96D1-59E226010A5D}" sibTransId="{38F69E07-1403-4BAB-B861-4648E4D9C648}"/>
    <dgm:cxn modelId="{B69C37E4-905D-47E5-B33C-653B7169E272}" type="presOf" srcId="{D3245E9C-34BC-4793-8025-444755045C1C}" destId="{2A273534-3B31-4646-89DB-85BA1C80869F}" srcOrd="0" destOrd="2" presId="urn:microsoft.com/office/officeart/2005/8/layout/hList1"/>
    <dgm:cxn modelId="{5755F855-6973-4978-8230-74E7A839B2CF}" type="presOf" srcId="{1DD02FA2-75C6-4607-96D1-0FE9495CEC33}" destId="{6C51EDE8-E404-4A18-9722-59CD88A54E1B}" srcOrd="0" destOrd="0" presId="urn:microsoft.com/office/officeart/2005/8/layout/hList1"/>
    <dgm:cxn modelId="{14379648-3550-4124-9113-7AC2EC4D791A}" type="presOf" srcId="{D6372BF9-7B7D-41C8-AB56-C71DE40C3C5A}" destId="{7BCEF343-ED44-404E-835F-1F13CF370F48}" srcOrd="0" destOrd="1" presId="urn:microsoft.com/office/officeart/2005/8/layout/hList1"/>
    <dgm:cxn modelId="{74FE2F6C-33A7-4DF4-A445-6F27ACB80E5C}" srcId="{1DD02FA2-75C6-4607-96D1-0FE9495CEC33}" destId="{187FDD4B-64E8-4839-AD6B-87E7190AB868}" srcOrd="2" destOrd="0" parTransId="{5CE30F59-D355-423B-A242-3F7CB9594DAC}" sibTransId="{D70891C6-926F-4D76-A40A-282C5F5F51BB}"/>
    <dgm:cxn modelId="{0FFDE2F0-8AF1-42D3-B498-BB5524B7E6F4}" type="presOf" srcId="{A4E9136C-0F79-4D0A-9D01-720F758C6A66}" destId="{7BCEF343-ED44-404E-835F-1F13CF370F48}" srcOrd="0" destOrd="4" presId="urn:microsoft.com/office/officeart/2005/8/layout/hList1"/>
    <dgm:cxn modelId="{FD1FFAEA-AEA1-48A9-AA47-48F4A86B3822}" srcId="{187FDD4B-64E8-4839-AD6B-87E7190AB868}" destId="{461499BD-D01D-4C0A-A155-4FE32AF2EB59}" srcOrd="3" destOrd="0" parTransId="{51459265-BC9B-44D6-9A6E-13775A7267CE}" sibTransId="{6512F7ED-1420-4BC6-94A3-26A243A61361}"/>
    <dgm:cxn modelId="{05960FDB-95CA-4307-BA54-360FA27EF4AC}" type="presOf" srcId="{049C5F54-9549-4A39-9BD7-20F819C66CCD}" destId="{2A273534-3B31-4646-89DB-85BA1C80869F}" srcOrd="0" destOrd="4" presId="urn:microsoft.com/office/officeart/2005/8/layout/hList1"/>
    <dgm:cxn modelId="{8A2F9402-D8E6-4A6D-A867-5E4544F9FF58}" type="presOf" srcId="{187FDD4B-64E8-4839-AD6B-87E7190AB868}" destId="{7D343D3E-51CE-47B7-B843-D6DFDA30B8F0}" srcOrd="0" destOrd="0" presId="urn:microsoft.com/office/officeart/2005/8/layout/hList1"/>
    <dgm:cxn modelId="{6515D710-D22F-46A0-A303-8C270E0B2AB9}" type="presOf" srcId="{0704DE90-9EC6-4542-AF48-D35823FE8C5A}" destId="{2A273534-3B31-4646-89DB-85BA1C80869F}" srcOrd="0" destOrd="5" presId="urn:microsoft.com/office/officeart/2005/8/layout/hList1"/>
    <dgm:cxn modelId="{034B67B0-F7D1-48A3-A7C5-2F0C448D2F12}" type="presParOf" srcId="{6C51EDE8-E404-4A18-9722-59CD88A54E1B}" destId="{E833A32C-64C2-4B47-AB8F-8C19B4DFF622}" srcOrd="0" destOrd="0" presId="urn:microsoft.com/office/officeart/2005/8/layout/hList1"/>
    <dgm:cxn modelId="{887A308E-5C7E-4949-9C4F-7C33F0D3B7D1}" type="presParOf" srcId="{E833A32C-64C2-4B47-AB8F-8C19B4DFF622}" destId="{96C7471D-8720-49BF-96CE-88DEC53C0FAA}" srcOrd="0" destOrd="0" presId="urn:microsoft.com/office/officeart/2005/8/layout/hList1"/>
    <dgm:cxn modelId="{13906302-DB28-4A13-98B6-547054ABB35D}" type="presParOf" srcId="{E833A32C-64C2-4B47-AB8F-8C19B4DFF622}" destId="{2A273534-3B31-4646-89DB-85BA1C80869F}" srcOrd="1" destOrd="0" presId="urn:microsoft.com/office/officeart/2005/8/layout/hList1"/>
    <dgm:cxn modelId="{CF3CC1B4-4CAB-4663-9385-80870555472A}" type="presParOf" srcId="{6C51EDE8-E404-4A18-9722-59CD88A54E1B}" destId="{A03F8354-AF58-40E2-A0DF-B176DB2F0792}" srcOrd="1" destOrd="0" presId="urn:microsoft.com/office/officeart/2005/8/layout/hList1"/>
    <dgm:cxn modelId="{E71BF4E3-58CB-4843-9668-4B6AC80200C8}" type="presParOf" srcId="{6C51EDE8-E404-4A18-9722-59CD88A54E1B}" destId="{7F368EB1-5043-467B-B771-75289C773A1D}" srcOrd="2" destOrd="0" presId="urn:microsoft.com/office/officeart/2005/8/layout/hList1"/>
    <dgm:cxn modelId="{6CE5BD69-BCDA-4798-A68B-512656618FA7}" type="presParOf" srcId="{7F368EB1-5043-467B-B771-75289C773A1D}" destId="{972BC55C-5C1A-4460-9B81-916BECA7635A}" srcOrd="0" destOrd="0" presId="urn:microsoft.com/office/officeart/2005/8/layout/hList1"/>
    <dgm:cxn modelId="{E1C7698E-24CF-4D83-8F85-7A5691B01B7C}" type="presParOf" srcId="{7F368EB1-5043-467B-B771-75289C773A1D}" destId="{7BCEF343-ED44-404E-835F-1F13CF370F48}" srcOrd="1" destOrd="0" presId="urn:microsoft.com/office/officeart/2005/8/layout/hList1"/>
    <dgm:cxn modelId="{93D8B711-0D09-4EB4-8817-8EEDDF8F447A}" type="presParOf" srcId="{6C51EDE8-E404-4A18-9722-59CD88A54E1B}" destId="{B5147FB4-B92A-4F55-8C88-B5C7CAE14344}" srcOrd="3" destOrd="0" presId="urn:microsoft.com/office/officeart/2005/8/layout/hList1"/>
    <dgm:cxn modelId="{C52C50C9-2419-402C-9A9F-C211EBFAA651}" type="presParOf" srcId="{6C51EDE8-E404-4A18-9722-59CD88A54E1B}" destId="{18E0E0DD-3764-4AE7-BEBC-DDB992286040}" srcOrd="4" destOrd="0" presId="urn:microsoft.com/office/officeart/2005/8/layout/hList1"/>
    <dgm:cxn modelId="{17A17BAE-269F-4F7C-A9AC-178A0CA9DB7F}" type="presParOf" srcId="{18E0E0DD-3764-4AE7-BEBC-DDB992286040}" destId="{7D343D3E-51CE-47B7-B843-D6DFDA30B8F0}" srcOrd="0" destOrd="0" presId="urn:microsoft.com/office/officeart/2005/8/layout/hList1"/>
    <dgm:cxn modelId="{A38DFE39-A817-4A52-8FA6-1538A480B892}" type="presParOf" srcId="{18E0E0DD-3764-4AE7-BEBC-DDB992286040}" destId="{638D9DCF-3A03-42BE-99C8-9F8B399EE55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CC69E5-E8FE-4FA7-A0D8-21F98A4F058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58B2D1D-FD23-45E7-A3A0-0150CDAB2B6A}">
      <dgm:prSet phldrT="[Text]"/>
      <dgm:spPr>
        <a:solidFill>
          <a:schemeClr val="accent1">
            <a:lumMod val="50000"/>
          </a:schemeClr>
        </a:solidFill>
      </dgm:spPr>
      <dgm:t>
        <a:bodyPr/>
        <a:lstStyle/>
        <a:p>
          <a:r>
            <a:rPr lang="en-US" dirty="0" smtClean="0"/>
            <a:t>Smaller FTIC Population Living on Campus</a:t>
          </a:r>
          <a:endParaRPr lang="en-US" dirty="0"/>
        </a:p>
      </dgm:t>
    </dgm:pt>
    <dgm:pt modelId="{73E1BF57-B275-4BFB-B1CD-8F96A7F54179}" type="parTrans" cxnId="{DBA61D69-3765-4C3E-902D-6C17508A8467}">
      <dgm:prSet/>
      <dgm:spPr/>
      <dgm:t>
        <a:bodyPr/>
        <a:lstStyle/>
        <a:p>
          <a:endParaRPr lang="en-US"/>
        </a:p>
      </dgm:t>
    </dgm:pt>
    <dgm:pt modelId="{4A19FCC3-7951-47EC-9953-6489FEE04A73}" type="sibTrans" cxnId="{DBA61D69-3765-4C3E-902D-6C17508A8467}">
      <dgm:prSet/>
      <dgm:spPr/>
      <dgm:t>
        <a:bodyPr/>
        <a:lstStyle/>
        <a:p>
          <a:endParaRPr lang="en-US"/>
        </a:p>
      </dgm:t>
    </dgm:pt>
    <dgm:pt modelId="{E1FDEF85-E782-4E98-8ABF-D4BE68258C10}">
      <dgm:prSet phldrT="[Text]"/>
      <dgm:spPr/>
      <dgm:t>
        <a:bodyPr/>
        <a:lstStyle/>
        <a:p>
          <a:r>
            <a:rPr lang="en-US" dirty="0" smtClean="0"/>
            <a:t>Extended to commuter students</a:t>
          </a:r>
          <a:endParaRPr lang="en-US" dirty="0"/>
        </a:p>
      </dgm:t>
    </dgm:pt>
    <dgm:pt modelId="{AF09427D-1583-48CB-A6BA-4D125AC93861}" type="parTrans" cxnId="{FDFDF37F-0A1B-419E-871E-F90C52F6BFAB}">
      <dgm:prSet/>
      <dgm:spPr/>
      <dgm:t>
        <a:bodyPr/>
        <a:lstStyle/>
        <a:p>
          <a:endParaRPr lang="en-US"/>
        </a:p>
      </dgm:t>
    </dgm:pt>
    <dgm:pt modelId="{83B03901-05F7-41FC-8F23-67BE8E4965E6}" type="sibTrans" cxnId="{FDFDF37F-0A1B-419E-871E-F90C52F6BFAB}">
      <dgm:prSet/>
      <dgm:spPr/>
      <dgm:t>
        <a:bodyPr/>
        <a:lstStyle/>
        <a:p>
          <a:endParaRPr lang="en-US"/>
        </a:p>
      </dgm:t>
    </dgm:pt>
    <dgm:pt modelId="{547EAE16-DEB2-4274-A0D0-0786298DDB98}">
      <dgm:prSet phldrT="[Text]"/>
      <dgm:spPr>
        <a:solidFill>
          <a:schemeClr val="accent1">
            <a:lumMod val="50000"/>
          </a:schemeClr>
        </a:solidFill>
      </dgm:spPr>
      <dgm:t>
        <a:bodyPr/>
        <a:lstStyle/>
        <a:p>
          <a:r>
            <a:rPr lang="en-US" dirty="0" smtClean="0"/>
            <a:t>Smaller Graduate Student Population</a:t>
          </a:r>
          <a:endParaRPr lang="en-US" dirty="0"/>
        </a:p>
      </dgm:t>
    </dgm:pt>
    <dgm:pt modelId="{A183D632-8B8B-40DF-A846-E71CC68228FD}" type="parTrans" cxnId="{DFAFD9CB-D58A-424B-B9C9-66609C45BF9C}">
      <dgm:prSet/>
      <dgm:spPr/>
      <dgm:t>
        <a:bodyPr/>
        <a:lstStyle/>
        <a:p>
          <a:endParaRPr lang="en-US"/>
        </a:p>
      </dgm:t>
    </dgm:pt>
    <dgm:pt modelId="{BBA34186-C00A-4E60-A8A9-5220728DC819}" type="sibTrans" cxnId="{DFAFD9CB-D58A-424B-B9C9-66609C45BF9C}">
      <dgm:prSet/>
      <dgm:spPr/>
      <dgm:t>
        <a:bodyPr/>
        <a:lstStyle/>
        <a:p>
          <a:endParaRPr lang="en-US"/>
        </a:p>
      </dgm:t>
    </dgm:pt>
    <dgm:pt modelId="{67D88416-C06F-4DC6-920A-5BEC00CCC646}">
      <dgm:prSet phldrT="[Text]"/>
      <dgm:spPr/>
      <dgm:t>
        <a:bodyPr/>
        <a:lstStyle/>
        <a:p>
          <a:r>
            <a:rPr lang="en-US" dirty="0" smtClean="0"/>
            <a:t>Direct faculty mentoring</a:t>
          </a:r>
          <a:endParaRPr lang="en-US" dirty="0"/>
        </a:p>
      </dgm:t>
    </dgm:pt>
    <dgm:pt modelId="{BE1269FD-E3B7-4621-91A5-9413FD348301}" type="parTrans" cxnId="{25CC8BFA-903B-4479-8EB2-1CE268240229}">
      <dgm:prSet/>
      <dgm:spPr/>
      <dgm:t>
        <a:bodyPr/>
        <a:lstStyle/>
        <a:p>
          <a:endParaRPr lang="en-US"/>
        </a:p>
      </dgm:t>
    </dgm:pt>
    <dgm:pt modelId="{C48512AF-A7C3-4E7A-BB86-B663DB6A78BB}" type="sibTrans" cxnId="{25CC8BFA-903B-4479-8EB2-1CE268240229}">
      <dgm:prSet/>
      <dgm:spPr/>
      <dgm:t>
        <a:bodyPr/>
        <a:lstStyle/>
        <a:p>
          <a:endParaRPr lang="en-US"/>
        </a:p>
      </dgm:t>
    </dgm:pt>
    <dgm:pt modelId="{092BA914-FD48-4A47-B72C-FFD688AEDCCE}">
      <dgm:prSet phldrT="[Text]"/>
      <dgm:spPr/>
      <dgm:t>
        <a:bodyPr/>
        <a:lstStyle/>
        <a:p>
          <a:r>
            <a:rPr lang="en-US" dirty="0" smtClean="0"/>
            <a:t>Upper-level undergraduate mentoring</a:t>
          </a:r>
          <a:endParaRPr lang="en-US" dirty="0"/>
        </a:p>
      </dgm:t>
    </dgm:pt>
    <dgm:pt modelId="{BB470F17-9EA3-45AE-A23F-0011BAC03095}" type="parTrans" cxnId="{5782EACB-B436-44C1-B74A-DDF61E93DBAD}">
      <dgm:prSet/>
      <dgm:spPr/>
      <dgm:t>
        <a:bodyPr/>
        <a:lstStyle/>
        <a:p>
          <a:endParaRPr lang="en-US"/>
        </a:p>
      </dgm:t>
    </dgm:pt>
    <dgm:pt modelId="{BBD25ABE-D495-4243-B4DA-4C461782A6C1}" type="sibTrans" cxnId="{5782EACB-B436-44C1-B74A-DDF61E93DBAD}">
      <dgm:prSet/>
      <dgm:spPr/>
      <dgm:t>
        <a:bodyPr/>
        <a:lstStyle/>
        <a:p>
          <a:endParaRPr lang="en-US"/>
        </a:p>
      </dgm:t>
    </dgm:pt>
    <dgm:pt modelId="{2E604849-D76F-47C3-BB4F-C6A04AE03F13}">
      <dgm:prSet phldrT="[Text]"/>
      <dgm:spPr>
        <a:solidFill>
          <a:schemeClr val="accent1">
            <a:lumMod val="50000"/>
          </a:schemeClr>
        </a:solidFill>
      </dgm:spPr>
      <dgm:t>
        <a:bodyPr/>
        <a:lstStyle/>
        <a:p>
          <a:r>
            <a:rPr lang="en-US" dirty="0" smtClean="0"/>
            <a:t>Recruiting </a:t>
          </a:r>
          <a:endParaRPr lang="en-US" dirty="0"/>
        </a:p>
      </dgm:t>
    </dgm:pt>
    <dgm:pt modelId="{AD2EF671-949A-45A1-B259-304DE1E8AE6D}" type="parTrans" cxnId="{9727FC74-9CD8-4C4F-87CE-67679A2D3DA0}">
      <dgm:prSet/>
      <dgm:spPr/>
      <dgm:t>
        <a:bodyPr/>
        <a:lstStyle/>
        <a:p>
          <a:endParaRPr lang="en-US"/>
        </a:p>
      </dgm:t>
    </dgm:pt>
    <dgm:pt modelId="{F5B997C0-5744-45B9-AA05-073D34CE9135}" type="sibTrans" cxnId="{9727FC74-9CD8-4C4F-87CE-67679A2D3DA0}">
      <dgm:prSet/>
      <dgm:spPr/>
      <dgm:t>
        <a:bodyPr/>
        <a:lstStyle/>
        <a:p>
          <a:endParaRPr lang="en-US"/>
        </a:p>
      </dgm:t>
    </dgm:pt>
    <dgm:pt modelId="{7F17BF7F-FA03-4AB9-A5C4-32035FBFE5D4}">
      <dgm:prSet phldrT="[Text]"/>
      <dgm:spPr/>
      <dgm:t>
        <a:bodyPr/>
        <a:lstStyle/>
        <a:p>
          <a:r>
            <a:rPr lang="en-US" dirty="0" smtClean="0"/>
            <a:t>Electronic and in-person presentations in suburban and city settings</a:t>
          </a:r>
          <a:endParaRPr lang="en-US" dirty="0"/>
        </a:p>
      </dgm:t>
    </dgm:pt>
    <dgm:pt modelId="{1E1768F8-0A6E-45C9-B89D-578BBE773884}" type="parTrans" cxnId="{60560D38-4427-462C-9DB1-EE48B5753783}">
      <dgm:prSet/>
      <dgm:spPr/>
      <dgm:t>
        <a:bodyPr/>
        <a:lstStyle/>
        <a:p>
          <a:endParaRPr lang="en-US"/>
        </a:p>
      </dgm:t>
    </dgm:pt>
    <dgm:pt modelId="{E4DBEF22-3FD5-4E19-B54B-5F6F1A575DE3}" type="sibTrans" cxnId="{60560D38-4427-462C-9DB1-EE48B5753783}">
      <dgm:prSet/>
      <dgm:spPr/>
      <dgm:t>
        <a:bodyPr/>
        <a:lstStyle/>
        <a:p>
          <a:endParaRPr lang="en-US"/>
        </a:p>
      </dgm:t>
    </dgm:pt>
    <dgm:pt modelId="{477E1E49-4138-46E9-8E27-9ECACF363B3D}">
      <dgm:prSet phldrT="[Text]"/>
      <dgm:spPr/>
      <dgm:t>
        <a:bodyPr/>
        <a:lstStyle/>
        <a:p>
          <a:r>
            <a:rPr lang="en-US" dirty="0" smtClean="0"/>
            <a:t>More electronic methods employed in rural setting</a:t>
          </a:r>
          <a:endParaRPr lang="en-US" dirty="0"/>
        </a:p>
      </dgm:t>
    </dgm:pt>
    <dgm:pt modelId="{D2D1CA84-01C9-4DF5-8616-A3BBFFB4BF9A}" type="parTrans" cxnId="{456B50A2-E2A9-4877-9915-9759CEB5A24F}">
      <dgm:prSet/>
      <dgm:spPr/>
      <dgm:t>
        <a:bodyPr/>
        <a:lstStyle/>
        <a:p>
          <a:endParaRPr lang="en-US"/>
        </a:p>
      </dgm:t>
    </dgm:pt>
    <dgm:pt modelId="{1BB9A13F-9B77-4147-AD50-05DBAF36E259}" type="sibTrans" cxnId="{456B50A2-E2A9-4877-9915-9759CEB5A24F}">
      <dgm:prSet/>
      <dgm:spPr/>
      <dgm:t>
        <a:bodyPr/>
        <a:lstStyle/>
        <a:p>
          <a:endParaRPr lang="en-US"/>
        </a:p>
      </dgm:t>
    </dgm:pt>
    <dgm:pt modelId="{2FE19709-EA03-4F51-A9F3-2C65D9B0BD59}">
      <dgm:prSet phldrT="[Text]"/>
      <dgm:spPr/>
      <dgm:t>
        <a:bodyPr/>
        <a:lstStyle/>
        <a:p>
          <a:r>
            <a:rPr lang="en-US" dirty="0" smtClean="0"/>
            <a:t>Organized group study and social events</a:t>
          </a:r>
          <a:endParaRPr lang="en-US" dirty="0"/>
        </a:p>
      </dgm:t>
    </dgm:pt>
    <dgm:pt modelId="{3202714A-9B5B-4B93-A4BC-EED042F92E77}" type="parTrans" cxnId="{B02957CC-CE90-445F-BBC1-B484F225725A}">
      <dgm:prSet/>
      <dgm:spPr/>
      <dgm:t>
        <a:bodyPr/>
        <a:lstStyle/>
        <a:p>
          <a:endParaRPr lang="en-US"/>
        </a:p>
      </dgm:t>
    </dgm:pt>
    <dgm:pt modelId="{DC05D586-377D-481E-B32C-1D96492FD2D5}" type="sibTrans" cxnId="{B02957CC-CE90-445F-BBC1-B484F225725A}">
      <dgm:prSet/>
      <dgm:spPr/>
      <dgm:t>
        <a:bodyPr/>
        <a:lstStyle/>
        <a:p>
          <a:endParaRPr lang="en-US"/>
        </a:p>
      </dgm:t>
    </dgm:pt>
    <dgm:pt modelId="{C53C4805-6286-4CA8-AD74-8F4CC7DEB997}">
      <dgm:prSet phldrT="[Text]"/>
      <dgm:spPr/>
      <dgm:t>
        <a:bodyPr/>
        <a:lstStyle/>
        <a:p>
          <a:r>
            <a:rPr lang="en-US" dirty="0" smtClean="0"/>
            <a:t>Signed mentor-mentee agreement</a:t>
          </a:r>
          <a:endParaRPr lang="en-US" dirty="0"/>
        </a:p>
      </dgm:t>
    </dgm:pt>
    <dgm:pt modelId="{BC13E49B-0354-4A5E-ADCB-33B670F09F9B}" type="parTrans" cxnId="{461B7991-B99A-43F2-B532-B8B734A1D2B5}">
      <dgm:prSet/>
      <dgm:spPr/>
      <dgm:t>
        <a:bodyPr/>
        <a:lstStyle/>
        <a:p>
          <a:endParaRPr lang="en-US"/>
        </a:p>
      </dgm:t>
    </dgm:pt>
    <dgm:pt modelId="{6A1E8015-5228-4D2E-941B-3349B2ACC492}" type="sibTrans" cxnId="{461B7991-B99A-43F2-B532-B8B734A1D2B5}">
      <dgm:prSet/>
      <dgm:spPr/>
      <dgm:t>
        <a:bodyPr/>
        <a:lstStyle/>
        <a:p>
          <a:endParaRPr lang="en-US"/>
        </a:p>
      </dgm:t>
    </dgm:pt>
    <dgm:pt modelId="{9716E197-CF10-4745-89F8-F033DC15B821}" type="pres">
      <dgm:prSet presAssocID="{D0CC69E5-E8FE-4FA7-A0D8-21F98A4F058A}" presName="Name0" presStyleCnt="0">
        <dgm:presLayoutVars>
          <dgm:dir/>
          <dgm:animLvl val="lvl"/>
          <dgm:resizeHandles val="exact"/>
        </dgm:presLayoutVars>
      </dgm:prSet>
      <dgm:spPr/>
      <dgm:t>
        <a:bodyPr/>
        <a:lstStyle/>
        <a:p>
          <a:endParaRPr lang="en-US"/>
        </a:p>
      </dgm:t>
    </dgm:pt>
    <dgm:pt modelId="{43992D3B-FDB8-4F9A-89D8-77808A4ED4CD}" type="pres">
      <dgm:prSet presAssocID="{D58B2D1D-FD23-45E7-A3A0-0150CDAB2B6A}" presName="linNode" presStyleCnt="0"/>
      <dgm:spPr/>
    </dgm:pt>
    <dgm:pt modelId="{31962EF8-1E7E-47B6-9912-9593BF269D5B}" type="pres">
      <dgm:prSet presAssocID="{D58B2D1D-FD23-45E7-A3A0-0150CDAB2B6A}" presName="parentText" presStyleLbl="node1" presStyleIdx="0" presStyleCnt="3">
        <dgm:presLayoutVars>
          <dgm:chMax val="1"/>
          <dgm:bulletEnabled val="1"/>
        </dgm:presLayoutVars>
      </dgm:prSet>
      <dgm:spPr/>
      <dgm:t>
        <a:bodyPr/>
        <a:lstStyle/>
        <a:p>
          <a:endParaRPr lang="en-US"/>
        </a:p>
      </dgm:t>
    </dgm:pt>
    <dgm:pt modelId="{D5EC188A-EB54-4758-A427-B3AEA34F9498}" type="pres">
      <dgm:prSet presAssocID="{D58B2D1D-FD23-45E7-A3A0-0150CDAB2B6A}" presName="descendantText" presStyleLbl="alignAccFollowNode1" presStyleIdx="0" presStyleCnt="3">
        <dgm:presLayoutVars>
          <dgm:bulletEnabled val="1"/>
        </dgm:presLayoutVars>
      </dgm:prSet>
      <dgm:spPr/>
      <dgm:t>
        <a:bodyPr/>
        <a:lstStyle/>
        <a:p>
          <a:endParaRPr lang="en-US"/>
        </a:p>
      </dgm:t>
    </dgm:pt>
    <dgm:pt modelId="{AC2FBDA7-4994-4721-A4A8-60B55AFF1E76}" type="pres">
      <dgm:prSet presAssocID="{4A19FCC3-7951-47EC-9953-6489FEE04A73}" presName="sp" presStyleCnt="0"/>
      <dgm:spPr/>
    </dgm:pt>
    <dgm:pt modelId="{C2E4F992-B360-4FD8-A79C-AEC3524BF72B}" type="pres">
      <dgm:prSet presAssocID="{547EAE16-DEB2-4274-A0D0-0786298DDB98}" presName="linNode" presStyleCnt="0"/>
      <dgm:spPr/>
    </dgm:pt>
    <dgm:pt modelId="{E8040163-ED19-4C7C-A5D2-53021630B937}" type="pres">
      <dgm:prSet presAssocID="{547EAE16-DEB2-4274-A0D0-0786298DDB98}" presName="parentText" presStyleLbl="node1" presStyleIdx="1" presStyleCnt="3">
        <dgm:presLayoutVars>
          <dgm:chMax val="1"/>
          <dgm:bulletEnabled val="1"/>
        </dgm:presLayoutVars>
      </dgm:prSet>
      <dgm:spPr/>
      <dgm:t>
        <a:bodyPr/>
        <a:lstStyle/>
        <a:p>
          <a:endParaRPr lang="en-US"/>
        </a:p>
      </dgm:t>
    </dgm:pt>
    <dgm:pt modelId="{AB3D47DA-1756-4D3A-BBDA-26A20E1E797A}" type="pres">
      <dgm:prSet presAssocID="{547EAE16-DEB2-4274-A0D0-0786298DDB98}" presName="descendantText" presStyleLbl="alignAccFollowNode1" presStyleIdx="1" presStyleCnt="3">
        <dgm:presLayoutVars>
          <dgm:bulletEnabled val="1"/>
        </dgm:presLayoutVars>
      </dgm:prSet>
      <dgm:spPr/>
      <dgm:t>
        <a:bodyPr/>
        <a:lstStyle/>
        <a:p>
          <a:endParaRPr lang="en-US"/>
        </a:p>
      </dgm:t>
    </dgm:pt>
    <dgm:pt modelId="{2128C1B5-A941-412F-8A5F-2EECD3D555A2}" type="pres">
      <dgm:prSet presAssocID="{BBA34186-C00A-4E60-A8A9-5220728DC819}" presName="sp" presStyleCnt="0"/>
      <dgm:spPr/>
    </dgm:pt>
    <dgm:pt modelId="{0FBC3EBB-A312-4CD7-B3C0-FFC6082927A1}" type="pres">
      <dgm:prSet presAssocID="{2E604849-D76F-47C3-BB4F-C6A04AE03F13}" presName="linNode" presStyleCnt="0"/>
      <dgm:spPr/>
    </dgm:pt>
    <dgm:pt modelId="{E6FF0F1D-FD66-4ECC-B970-5952CFFDFA86}" type="pres">
      <dgm:prSet presAssocID="{2E604849-D76F-47C3-BB4F-C6A04AE03F13}" presName="parentText" presStyleLbl="node1" presStyleIdx="2" presStyleCnt="3">
        <dgm:presLayoutVars>
          <dgm:chMax val="1"/>
          <dgm:bulletEnabled val="1"/>
        </dgm:presLayoutVars>
      </dgm:prSet>
      <dgm:spPr/>
      <dgm:t>
        <a:bodyPr/>
        <a:lstStyle/>
        <a:p>
          <a:endParaRPr lang="en-US"/>
        </a:p>
      </dgm:t>
    </dgm:pt>
    <dgm:pt modelId="{532414E3-5DBD-46E6-B173-8D0B346D5EA3}" type="pres">
      <dgm:prSet presAssocID="{2E604849-D76F-47C3-BB4F-C6A04AE03F13}" presName="descendantText" presStyleLbl="alignAccFollowNode1" presStyleIdx="2" presStyleCnt="3">
        <dgm:presLayoutVars>
          <dgm:bulletEnabled val="1"/>
        </dgm:presLayoutVars>
      </dgm:prSet>
      <dgm:spPr/>
      <dgm:t>
        <a:bodyPr/>
        <a:lstStyle/>
        <a:p>
          <a:endParaRPr lang="en-US"/>
        </a:p>
      </dgm:t>
    </dgm:pt>
  </dgm:ptLst>
  <dgm:cxnLst>
    <dgm:cxn modelId="{1BD8D479-730C-4AFF-AD41-223D92128F27}" type="presOf" srcId="{E1FDEF85-E782-4E98-8ABF-D4BE68258C10}" destId="{D5EC188A-EB54-4758-A427-B3AEA34F9498}" srcOrd="0" destOrd="0" presId="urn:microsoft.com/office/officeart/2005/8/layout/vList5"/>
    <dgm:cxn modelId="{FDFDF37F-0A1B-419E-871E-F90C52F6BFAB}" srcId="{D58B2D1D-FD23-45E7-A3A0-0150CDAB2B6A}" destId="{E1FDEF85-E782-4E98-8ABF-D4BE68258C10}" srcOrd="0" destOrd="0" parTransId="{AF09427D-1583-48CB-A6BA-4D125AC93861}" sibTransId="{83B03901-05F7-41FC-8F23-67BE8E4965E6}"/>
    <dgm:cxn modelId="{275937F3-F9D8-4CCF-9D1D-F9B0CB134DCB}" type="presOf" srcId="{2E604849-D76F-47C3-BB4F-C6A04AE03F13}" destId="{E6FF0F1D-FD66-4ECC-B970-5952CFFDFA86}" srcOrd="0" destOrd="0" presId="urn:microsoft.com/office/officeart/2005/8/layout/vList5"/>
    <dgm:cxn modelId="{456B50A2-E2A9-4877-9915-9759CEB5A24F}" srcId="{2E604849-D76F-47C3-BB4F-C6A04AE03F13}" destId="{477E1E49-4138-46E9-8E27-9ECACF363B3D}" srcOrd="1" destOrd="0" parTransId="{D2D1CA84-01C9-4DF5-8616-A3BBFFB4BF9A}" sibTransId="{1BB9A13F-9B77-4147-AD50-05DBAF36E259}"/>
    <dgm:cxn modelId="{461B7991-B99A-43F2-B532-B8B734A1D2B5}" srcId="{547EAE16-DEB2-4274-A0D0-0786298DDB98}" destId="{C53C4805-6286-4CA8-AD74-8F4CC7DEB997}" srcOrd="2" destOrd="0" parTransId="{BC13E49B-0354-4A5E-ADCB-33B670F09F9B}" sibTransId="{6A1E8015-5228-4D2E-941B-3349B2ACC492}"/>
    <dgm:cxn modelId="{FC3A5DDA-5958-45F1-913A-0093B1F858CE}" type="presOf" srcId="{547EAE16-DEB2-4274-A0D0-0786298DDB98}" destId="{E8040163-ED19-4C7C-A5D2-53021630B937}" srcOrd="0" destOrd="0" presId="urn:microsoft.com/office/officeart/2005/8/layout/vList5"/>
    <dgm:cxn modelId="{A3F9BF13-1CBE-4E88-93E7-3FDE2BE9208D}" type="presOf" srcId="{C53C4805-6286-4CA8-AD74-8F4CC7DEB997}" destId="{AB3D47DA-1756-4D3A-BBDA-26A20E1E797A}" srcOrd="0" destOrd="2" presId="urn:microsoft.com/office/officeart/2005/8/layout/vList5"/>
    <dgm:cxn modelId="{DFAFD9CB-D58A-424B-B9C9-66609C45BF9C}" srcId="{D0CC69E5-E8FE-4FA7-A0D8-21F98A4F058A}" destId="{547EAE16-DEB2-4274-A0D0-0786298DDB98}" srcOrd="1" destOrd="0" parTransId="{A183D632-8B8B-40DF-A846-E71CC68228FD}" sibTransId="{BBA34186-C00A-4E60-A8A9-5220728DC819}"/>
    <dgm:cxn modelId="{FA49076A-3000-407D-80B9-3D209FC866D3}" type="presOf" srcId="{67D88416-C06F-4DC6-920A-5BEC00CCC646}" destId="{AB3D47DA-1756-4D3A-BBDA-26A20E1E797A}" srcOrd="0" destOrd="0" presId="urn:microsoft.com/office/officeart/2005/8/layout/vList5"/>
    <dgm:cxn modelId="{25CC8BFA-903B-4479-8EB2-1CE268240229}" srcId="{547EAE16-DEB2-4274-A0D0-0786298DDB98}" destId="{67D88416-C06F-4DC6-920A-5BEC00CCC646}" srcOrd="0" destOrd="0" parTransId="{BE1269FD-E3B7-4621-91A5-9413FD348301}" sibTransId="{C48512AF-A7C3-4E7A-BB86-B663DB6A78BB}"/>
    <dgm:cxn modelId="{195183CA-9618-43EB-9FF3-8481ED496660}" type="presOf" srcId="{7F17BF7F-FA03-4AB9-A5C4-32035FBFE5D4}" destId="{532414E3-5DBD-46E6-B173-8D0B346D5EA3}" srcOrd="0" destOrd="0" presId="urn:microsoft.com/office/officeart/2005/8/layout/vList5"/>
    <dgm:cxn modelId="{CE99AC70-D208-4974-8C80-8513ED549FF7}" type="presOf" srcId="{D0CC69E5-E8FE-4FA7-A0D8-21F98A4F058A}" destId="{9716E197-CF10-4745-89F8-F033DC15B821}" srcOrd="0" destOrd="0" presId="urn:microsoft.com/office/officeart/2005/8/layout/vList5"/>
    <dgm:cxn modelId="{21E896D9-501F-49E4-8C5D-F798119A4E7D}" type="presOf" srcId="{2FE19709-EA03-4F51-A9F3-2C65D9B0BD59}" destId="{D5EC188A-EB54-4758-A427-B3AEA34F9498}" srcOrd="0" destOrd="1" presId="urn:microsoft.com/office/officeart/2005/8/layout/vList5"/>
    <dgm:cxn modelId="{9727FC74-9CD8-4C4F-87CE-67679A2D3DA0}" srcId="{D0CC69E5-E8FE-4FA7-A0D8-21F98A4F058A}" destId="{2E604849-D76F-47C3-BB4F-C6A04AE03F13}" srcOrd="2" destOrd="0" parTransId="{AD2EF671-949A-45A1-B259-304DE1E8AE6D}" sibTransId="{F5B997C0-5744-45B9-AA05-073D34CE9135}"/>
    <dgm:cxn modelId="{5DE06014-7059-4406-923A-AEB52B57FDF7}" type="presOf" srcId="{477E1E49-4138-46E9-8E27-9ECACF363B3D}" destId="{532414E3-5DBD-46E6-B173-8D0B346D5EA3}" srcOrd="0" destOrd="1" presId="urn:microsoft.com/office/officeart/2005/8/layout/vList5"/>
    <dgm:cxn modelId="{A8F2F9FF-80E9-43B8-ADA7-04EBC22F4950}" type="presOf" srcId="{092BA914-FD48-4A47-B72C-FFD688AEDCCE}" destId="{AB3D47DA-1756-4D3A-BBDA-26A20E1E797A}" srcOrd="0" destOrd="1" presId="urn:microsoft.com/office/officeart/2005/8/layout/vList5"/>
    <dgm:cxn modelId="{5782EACB-B436-44C1-B74A-DDF61E93DBAD}" srcId="{547EAE16-DEB2-4274-A0D0-0786298DDB98}" destId="{092BA914-FD48-4A47-B72C-FFD688AEDCCE}" srcOrd="1" destOrd="0" parTransId="{BB470F17-9EA3-45AE-A23F-0011BAC03095}" sibTransId="{BBD25ABE-D495-4243-B4DA-4C461782A6C1}"/>
    <dgm:cxn modelId="{B02957CC-CE90-445F-BBC1-B484F225725A}" srcId="{D58B2D1D-FD23-45E7-A3A0-0150CDAB2B6A}" destId="{2FE19709-EA03-4F51-A9F3-2C65D9B0BD59}" srcOrd="1" destOrd="0" parTransId="{3202714A-9B5B-4B93-A4BC-EED042F92E77}" sibTransId="{DC05D586-377D-481E-B32C-1D96492FD2D5}"/>
    <dgm:cxn modelId="{DBA61D69-3765-4C3E-902D-6C17508A8467}" srcId="{D0CC69E5-E8FE-4FA7-A0D8-21F98A4F058A}" destId="{D58B2D1D-FD23-45E7-A3A0-0150CDAB2B6A}" srcOrd="0" destOrd="0" parTransId="{73E1BF57-B275-4BFB-B1CD-8F96A7F54179}" sibTransId="{4A19FCC3-7951-47EC-9953-6489FEE04A73}"/>
    <dgm:cxn modelId="{01DB92BD-4133-4B48-938B-8641EB7634FE}" type="presOf" srcId="{D58B2D1D-FD23-45E7-A3A0-0150CDAB2B6A}" destId="{31962EF8-1E7E-47B6-9912-9593BF269D5B}" srcOrd="0" destOrd="0" presId="urn:microsoft.com/office/officeart/2005/8/layout/vList5"/>
    <dgm:cxn modelId="{60560D38-4427-462C-9DB1-EE48B5753783}" srcId="{2E604849-D76F-47C3-BB4F-C6A04AE03F13}" destId="{7F17BF7F-FA03-4AB9-A5C4-32035FBFE5D4}" srcOrd="0" destOrd="0" parTransId="{1E1768F8-0A6E-45C9-B89D-578BBE773884}" sibTransId="{E4DBEF22-3FD5-4E19-B54B-5F6F1A575DE3}"/>
    <dgm:cxn modelId="{C531395B-37B2-433F-BE93-6AD978F4AAA1}" type="presParOf" srcId="{9716E197-CF10-4745-89F8-F033DC15B821}" destId="{43992D3B-FDB8-4F9A-89D8-77808A4ED4CD}" srcOrd="0" destOrd="0" presId="urn:microsoft.com/office/officeart/2005/8/layout/vList5"/>
    <dgm:cxn modelId="{1C94CEAB-461F-4361-96DF-DB79FDE6FE4D}" type="presParOf" srcId="{43992D3B-FDB8-4F9A-89D8-77808A4ED4CD}" destId="{31962EF8-1E7E-47B6-9912-9593BF269D5B}" srcOrd="0" destOrd="0" presId="urn:microsoft.com/office/officeart/2005/8/layout/vList5"/>
    <dgm:cxn modelId="{D801E678-F723-4BD7-A613-E2DD712F0339}" type="presParOf" srcId="{43992D3B-FDB8-4F9A-89D8-77808A4ED4CD}" destId="{D5EC188A-EB54-4758-A427-B3AEA34F9498}" srcOrd="1" destOrd="0" presId="urn:microsoft.com/office/officeart/2005/8/layout/vList5"/>
    <dgm:cxn modelId="{94CA8C99-9EBC-41AF-BA31-776418302704}" type="presParOf" srcId="{9716E197-CF10-4745-89F8-F033DC15B821}" destId="{AC2FBDA7-4994-4721-A4A8-60B55AFF1E76}" srcOrd="1" destOrd="0" presId="urn:microsoft.com/office/officeart/2005/8/layout/vList5"/>
    <dgm:cxn modelId="{0918833A-8D41-40DD-BD37-145299462FD9}" type="presParOf" srcId="{9716E197-CF10-4745-89F8-F033DC15B821}" destId="{C2E4F992-B360-4FD8-A79C-AEC3524BF72B}" srcOrd="2" destOrd="0" presId="urn:microsoft.com/office/officeart/2005/8/layout/vList5"/>
    <dgm:cxn modelId="{DF78C822-4B4E-4DE5-904A-15437D45CAE9}" type="presParOf" srcId="{C2E4F992-B360-4FD8-A79C-AEC3524BF72B}" destId="{E8040163-ED19-4C7C-A5D2-53021630B937}" srcOrd="0" destOrd="0" presId="urn:microsoft.com/office/officeart/2005/8/layout/vList5"/>
    <dgm:cxn modelId="{1BD1D6A9-0A3E-4888-AD73-E8F993848909}" type="presParOf" srcId="{C2E4F992-B360-4FD8-A79C-AEC3524BF72B}" destId="{AB3D47DA-1756-4D3A-BBDA-26A20E1E797A}" srcOrd="1" destOrd="0" presId="urn:microsoft.com/office/officeart/2005/8/layout/vList5"/>
    <dgm:cxn modelId="{CC6A081B-628F-4197-8CFD-7322B25C68DB}" type="presParOf" srcId="{9716E197-CF10-4745-89F8-F033DC15B821}" destId="{2128C1B5-A941-412F-8A5F-2EECD3D555A2}" srcOrd="3" destOrd="0" presId="urn:microsoft.com/office/officeart/2005/8/layout/vList5"/>
    <dgm:cxn modelId="{F09790F3-0E35-4966-B5C1-8B745473B1BA}" type="presParOf" srcId="{9716E197-CF10-4745-89F8-F033DC15B821}" destId="{0FBC3EBB-A312-4CD7-B3C0-FFC6082927A1}" srcOrd="4" destOrd="0" presId="urn:microsoft.com/office/officeart/2005/8/layout/vList5"/>
    <dgm:cxn modelId="{B8A5BB15-9A40-41A8-93BA-89999B69B1ED}" type="presParOf" srcId="{0FBC3EBB-A312-4CD7-B3C0-FFC6082927A1}" destId="{E6FF0F1D-FD66-4ECC-B970-5952CFFDFA86}" srcOrd="0" destOrd="0" presId="urn:microsoft.com/office/officeart/2005/8/layout/vList5"/>
    <dgm:cxn modelId="{6A684BC7-B630-44AB-85AB-DBDEE1815DC2}" type="presParOf" srcId="{0FBC3EBB-A312-4CD7-B3C0-FFC6082927A1}" destId="{532414E3-5DBD-46E6-B173-8D0B346D5EA3}"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0CC69E5-E8FE-4FA7-A0D8-21F98A4F058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40A30CE3-208E-452F-9C91-6F722417EDCA}">
      <dgm:prSet phldrT="[Text]"/>
      <dgm:spPr/>
      <dgm:t>
        <a:bodyPr/>
        <a:lstStyle/>
        <a:p>
          <a:r>
            <a:rPr lang="en-US" dirty="0" smtClean="0"/>
            <a:t>More Financial Responsibilities</a:t>
          </a:r>
          <a:endParaRPr lang="en-US" dirty="0"/>
        </a:p>
      </dgm:t>
    </dgm:pt>
    <dgm:pt modelId="{9E067AF5-4E3C-407A-8406-6F2646A0560B}" type="parTrans" cxnId="{70BAAB00-A383-4F5B-B47A-0F4044487EE6}">
      <dgm:prSet/>
      <dgm:spPr/>
      <dgm:t>
        <a:bodyPr/>
        <a:lstStyle/>
        <a:p>
          <a:endParaRPr lang="en-US"/>
        </a:p>
      </dgm:t>
    </dgm:pt>
    <dgm:pt modelId="{9ED25066-63BF-4539-866B-D99E6F989DFD}" type="sibTrans" cxnId="{70BAAB00-A383-4F5B-B47A-0F4044487EE6}">
      <dgm:prSet/>
      <dgm:spPr/>
      <dgm:t>
        <a:bodyPr/>
        <a:lstStyle/>
        <a:p>
          <a:endParaRPr lang="en-US"/>
        </a:p>
      </dgm:t>
    </dgm:pt>
    <dgm:pt modelId="{0E584FBD-A0AA-4A94-BDFB-6228ABBEA50A}">
      <dgm:prSet phldrT="[Text]"/>
      <dgm:spPr/>
      <dgm:t>
        <a:bodyPr/>
        <a:lstStyle/>
        <a:p>
          <a:r>
            <a:rPr lang="en-US" dirty="0" smtClean="0"/>
            <a:t>Earned AA/AS Degree (Research Engagement)</a:t>
          </a:r>
          <a:endParaRPr lang="en-US" dirty="0"/>
        </a:p>
      </dgm:t>
    </dgm:pt>
    <dgm:pt modelId="{0D240A10-ECBA-458D-A671-368FBF265895}" type="parTrans" cxnId="{9E66A086-8C71-40E9-88AB-3221907E2CAB}">
      <dgm:prSet/>
      <dgm:spPr/>
      <dgm:t>
        <a:bodyPr/>
        <a:lstStyle/>
        <a:p>
          <a:endParaRPr lang="en-US"/>
        </a:p>
      </dgm:t>
    </dgm:pt>
    <dgm:pt modelId="{A67C385B-2E32-4F63-9B28-A0EE5547D245}" type="sibTrans" cxnId="{9E66A086-8C71-40E9-88AB-3221907E2CAB}">
      <dgm:prSet/>
      <dgm:spPr/>
      <dgm:t>
        <a:bodyPr/>
        <a:lstStyle/>
        <a:p>
          <a:endParaRPr lang="en-US"/>
        </a:p>
      </dgm:t>
    </dgm:pt>
    <dgm:pt modelId="{33CAEEF2-DCAA-4C5A-AB81-8738FC00AAB9}">
      <dgm:prSet phldrT="[Text]"/>
      <dgm:spPr/>
      <dgm:t>
        <a:bodyPr/>
        <a:lstStyle/>
        <a:p>
          <a:r>
            <a:rPr lang="en-US" dirty="0" smtClean="0"/>
            <a:t>Increase in scholarship to $2000 ($500 for F-LEARN)</a:t>
          </a:r>
          <a:endParaRPr lang="en-US" dirty="0"/>
        </a:p>
      </dgm:t>
    </dgm:pt>
    <dgm:pt modelId="{C611E540-0BCC-410E-9831-46034CFDB8E3}" type="parTrans" cxnId="{6729992D-1DCF-457F-AC11-FA934BAB1B7C}">
      <dgm:prSet/>
      <dgm:spPr/>
      <dgm:t>
        <a:bodyPr/>
        <a:lstStyle/>
        <a:p>
          <a:endParaRPr lang="en-US"/>
        </a:p>
      </dgm:t>
    </dgm:pt>
    <dgm:pt modelId="{E950F4E2-8C00-4AEF-B7A9-B1F4EF8CFC36}" type="sibTrans" cxnId="{6729992D-1DCF-457F-AC11-FA934BAB1B7C}">
      <dgm:prSet/>
      <dgm:spPr/>
      <dgm:t>
        <a:bodyPr/>
        <a:lstStyle/>
        <a:p>
          <a:endParaRPr lang="en-US"/>
        </a:p>
      </dgm:t>
    </dgm:pt>
    <dgm:pt modelId="{F8B23020-68A6-4EC7-BBAC-D28D5DACF3C9}">
      <dgm:prSet phldrT="[Text]"/>
      <dgm:spPr/>
      <dgm:t>
        <a:bodyPr/>
        <a:lstStyle/>
        <a:p>
          <a:r>
            <a:rPr lang="en-US" dirty="0" smtClean="0"/>
            <a:t>Federal Work-Study (spring research)</a:t>
          </a:r>
          <a:endParaRPr lang="en-US" dirty="0"/>
        </a:p>
      </dgm:t>
    </dgm:pt>
    <dgm:pt modelId="{16054A1D-95CB-4C5B-9222-FBA3F7F096D3}" type="parTrans" cxnId="{05CA974D-A9F3-46FD-AA7B-C99CC9B4E7A2}">
      <dgm:prSet/>
      <dgm:spPr/>
      <dgm:t>
        <a:bodyPr/>
        <a:lstStyle/>
        <a:p>
          <a:endParaRPr lang="en-US"/>
        </a:p>
      </dgm:t>
    </dgm:pt>
    <dgm:pt modelId="{1DC286FB-C92B-440B-B71F-1E0EA0D2A922}" type="sibTrans" cxnId="{05CA974D-A9F3-46FD-AA7B-C99CC9B4E7A2}">
      <dgm:prSet/>
      <dgm:spPr/>
      <dgm:t>
        <a:bodyPr/>
        <a:lstStyle/>
        <a:p>
          <a:endParaRPr lang="en-US"/>
        </a:p>
      </dgm:t>
    </dgm:pt>
    <dgm:pt modelId="{58315C4B-5ACA-4ECA-9E65-D71EB3C2757F}">
      <dgm:prSet phldrT="[Text]"/>
      <dgm:spPr/>
      <dgm:t>
        <a:bodyPr/>
        <a:lstStyle/>
        <a:p>
          <a:r>
            <a:rPr lang="en-US" dirty="0" smtClean="0"/>
            <a:t>Florida Work Experience Program (spring research)</a:t>
          </a:r>
          <a:endParaRPr lang="en-US" dirty="0"/>
        </a:p>
      </dgm:t>
    </dgm:pt>
    <dgm:pt modelId="{1CE7815E-3A4C-42E6-A05C-D279F78403D4}" type="parTrans" cxnId="{225CFD90-0553-4574-AEE6-1FBF6E56D6F1}">
      <dgm:prSet/>
      <dgm:spPr/>
      <dgm:t>
        <a:bodyPr/>
        <a:lstStyle/>
        <a:p>
          <a:endParaRPr lang="en-US"/>
        </a:p>
      </dgm:t>
    </dgm:pt>
    <dgm:pt modelId="{36643332-72A8-4225-8E72-64B15D46C4DE}" type="sibTrans" cxnId="{225CFD90-0553-4574-AEE6-1FBF6E56D6F1}">
      <dgm:prSet/>
      <dgm:spPr/>
      <dgm:t>
        <a:bodyPr/>
        <a:lstStyle/>
        <a:p>
          <a:endParaRPr lang="en-US"/>
        </a:p>
      </dgm:t>
    </dgm:pt>
    <dgm:pt modelId="{4A0AF24F-8F12-4BBD-9F49-924114C732E9}">
      <dgm:prSet phldrT="[Text]"/>
      <dgm:spPr>
        <a:solidFill>
          <a:schemeClr val="accent1">
            <a:lumMod val="50000"/>
          </a:schemeClr>
        </a:solidFill>
      </dgm:spPr>
      <dgm:t>
        <a:bodyPr/>
        <a:lstStyle/>
        <a:p>
          <a:r>
            <a:rPr lang="en-US" dirty="0" smtClean="0"/>
            <a:t>Smaller Graduate Student Population</a:t>
          </a:r>
          <a:endParaRPr lang="en-US" dirty="0"/>
        </a:p>
      </dgm:t>
    </dgm:pt>
    <dgm:pt modelId="{E2267C5E-BD51-460A-B0F9-C938038468BC}" type="parTrans" cxnId="{9599B532-F130-4686-BFB4-1D074D70307B}">
      <dgm:prSet/>
      <dgm:spPr/>
      <dgm:t>
        <a:bodyPr/>
        <a:lstStyle/>
        <a:p>
          <a:endParaRPr lang="en-US"/>
        </a:p>
      </dgm:t>
    </dgm:pt>
    <dgm:pt modelId="{948B521E-D343-4C77-8E3F-2336B036A104}" type="sibTrans" cxnId="{9599B532-F130-4686-BFB4-1D074D70307B}">
      <dgm:prSet/>
      <dgm:spPr/>
      <dgm:t>
        <a:bodyPr/>
        <a:lstStyle/>
        <a:p>
          <a:endParaRPr lang="en-US"/>
        </a:p>
      </dgm:t>
    </dgm:pt>
    <dgm:pt modelId="{03770D24-E7D8-4900-B5EC-E1171E6FE20F}">
      <dgm:prSet phldrT="[Text]"/>
      <dgm:spPr/>
      <dgm:t>
        <a:bodyPr/>
        <a:lstStyle/>
        <a:p>
          <a:r>
            <a:rPr lang="en-US" dirty="0" smtClean="0"/>
            <a:t>Direct faculty mentoring</a:t>
          </a:r>
          <a:endParaRPr lang="en-US" dirty="0"/>
        </a:p>
      </dgm:t>
    </dgm:pt>
    <dgm:pt modelId="{2EE47A62-DAA4-4398-96A5-D2CCECBB0180}" type="parTrans" cxnId="{883C7E67-9C68-470A-B32C-549E1D52140C}">
      <dgm:prSet/>
      <dgm:spPr/>
      <dgm:t>
        <a:bodyPr/>
        <a:lstStyle/>
        <a:p>
          <a:endParaRPr lang="en-US"/>
        </a:p>
      </dgm:t>
    </dgm:pt>
    <dgm:pt modelId="{7F057F35-5546-4518-9A73-FE64109C7121}" type="sibTrans" cxnId="{883C7E67-9C68-470A-B32C-549E1D52140C}">
      <dgm:prSet/>
      <dgm:spPr/>
      <dgm:t>
        <a:bodyPr/>
        <a:lstStyle/>
        <a:p>
          <a:endParaRPr lang="en-US"/>
        </a:p>
      </dgm:t>
    </dgm:pt>
    <dgm:pt modelId="{4D7C1EE2-DE9D-490C-B241-03444DCC44EC}">
      <dgm:prSet phldrT="[Text]"/>
      <dgm:spPr/>
      <dgm:t>
        <a:bodyPr/>
        <a:lstStyle/>
        <a:p>
          <a:r>
            <a:rPr lang="en-US" dirty="0" smtClean="0"/>
            <a:t>Upper-level undergraduate mentoring</a:t>
          </a:r>
          <a:endParaRPr lang="en-US" dirty="0"/>
        </a:p>
      </dgm:t>
    </dgm:pt>
    <dgm:pt modelId="{DF871A1F-B5E0-4E17-9980-338D6FA2AC43}" type="parTrans" cxnId="{FBE9631E-ECD4-4D5E-93DA-053E035016AF}">
      <dgm:prSet/>
      <dgm:spPr/>
      <dgm:t>
        <a:bodyPr/>
        <a:lstStyle/>
        <a:p>
          <a:endParaRPr lang="en-US"/>
        </a:p>
      </dgm:t>
    </dgm:pt>
    <dgm:pt modelId="{889D5771-CE32-474B-BBF5-9CCAFE8A9485}" type="sibTrans" cxnId="{FBE9631E-ECD4-4D5E-93DA-053E035016AF}">
      <dgm:prSet/>
      <dgm:spPr/>
      <dgm:t>
        <a:bodyPr/>
        <a:lstStyle/>
        <a:p>
          <a:endParaRPr lang="en-US"/>
        </a:p>
      </dgm:t>
    </dgm:pt>
    <dgm:pt modelId="{770E8D22-F160-49BD-BD47-25C4A192649A}">
      <dgm:prSet phldrT="[Text]"/>
      <dgm:spPr/>
      <dgm:t>
        <a:bodyPr/>
        <a:lstStyle/>
        <a:p>
          <a:r>
            <a:rPr lang="en-US" dirty="0" smtClean="0"/>
            <a:t>Signed mentor-mentee agreement</a:t>
          </a:r>
          <a:endParaRPr lang="en-US" dirty="0"/>
        </a:p>
      </dgm:t>
    </dgm:pt>
    <dgm:pt modelId="{F2290283-92BB-4EC1-921D-1D662CA6E35C}" type="parTrans" cxnId="{74449047-C931-4134-9A94-194D7F5ADD0C}">
      <dgm:prSet/>
      <dgm:spPr/>
      <dgm:t>
        <a:bodyPr/>
        <a:lstStyle/>
        <a:p>
          <a:endParaRPr lang="en-US"/>
        </a:p>
      </dgm:t>
    </dgm:pt>
    <dgm:pt modelId="{E69C6E3D-2E91-4101-A4E5-373C1FE8C8C4}" type="sibTrans" cxnId="{74449047-C931-4134-9A94-194D7F5ADD0C}">
      <dgm:prSet/>
      <dgm:spPr/>
      <dgm:t>
        <a:bodyPr/>
        <a:lstStyle/>
        <a:p>
          <a:endParaRPr lang="en-US"/>
        </a:p>
      </dgm:t>
    </dgm:pt>
    <dgm:pt modelId="{11FFA395-15FE-4F2F-AFED-BB0166AE34B0}">
      <dgm:prSet phldrT="[Text]"/>
      <dgm:spPr>
        <a:solidFill>
          <a:schemeClr val="accent1">
            <a:lumMod val="50000"/>
          </a:schemeClr>
        </a:solidFill>
      </dgm:spPr>
      <dgm:t>
        <a:bodyPr/>
        <a:lstStyle/>
        <a:p>
          <a:r>
            <a:rPr lang="en-US" dirty="0" smtClean="0"/>
            <a:t>Recruiting </a:t>
          </a:r>
          <a:endParaRPr lang="en-US" dirty="0"/>
        </a:p>
      </dgm:t>
    </dgm:pt>
    <dgm:pt modelId="{3D33413F-CB07-49A2-BB83-68533BE45A25}" type="parTrans" cxnId="{EA81A8A6-E5B1-4E1A-9033-075E591FD8FF}">
      <dgm:prSet/>
      <dgm:spPr/>
      <dgm:t>
        <a:bodyPr/>
        <a:lstStyle/>
        <a:p>
          <a:endParaRPr lang="en-US"/>
        </a:p>
      </dgm:t>
    </dgm:pt>
    <dgm:pt modelId="{85F06F6F-9C67-43A2-9CDB-E0DE8B880253}" type="sibTrans" cxnId="{EA81A8A6-E5B1-4E1A-9033-075E591FD8FF}">
      <dgm:prSet/>
      <dgm:spPr/>
      <dgm:t>
        <a:bodyPr/>
        <a:lstStyle/>
        <a:p>
          <a:endParaRPr lang="en-US"/>
        </a:p>
      </dgm:t>
    </dgm:pt>
    <dgm:pt modelId="{6BE804CA-82C4-4900-98C4-540F216C0B2E}">
      <dgm:prSet phldrT="[Text]"/>
      <dgm:spPr/>
      <dgm:t>
        <a:bodyPr/>
        <a:lstStyle/>
        <a:p>
          <a:r>
            <a:rPr lang="en-US" dirty="0" smtClean="0"/>
            <a:t>Electronic and in-person presentations in suburban and city settings</a:t>
          </a:r>
          <a:endParaRPr lang="en-US" dirty="0"/>
        </a:p>
      </dgm:t>
    </dgm:pt>
    <dgm:pt modelId="{902F4254-3F95-4FB0-975F-AAC01BBE0B5A}" type="parTrans" cxnId="{8D35C5D6-C82A-4BE2-A484-8C0D1AF2C761}">
      <dgm:prSet/>
      <dgm:spPr/>
      <dgm:t>
        <a:bodyPr/>
        <a:lstStyle/>
        <a:p>
          <a:endParaRPr lang="en-US"/>
        </a:p>
      </dgm:t>
    </dgm:pt>
    <dgm:pt modelId="{89F6DFA2-89A9-4311-9F63-3CFB049059E2}" type="sibTrans" cxnId="{8D35C5D6-C82A-4BE2-A484-8C0D1AF2C761}">
      <dgm:prSet/>
      <dgm:spPr/>
      <dgm:t>
        <a:bodyPr/>
        <a:lstStyle/>
        <a:p>
          <a:endParaRPr lang="en-US"/>
        </a:p>
      </dgm:t>
    </dgm:pt>
    <dgm:pt modelId="{E3E9ED7B-0060-421A-9548-C5DC7A65ECA0}">
      <dgm:prSet phldrT="[Text]"/>
      <dgm:spPr/>
      <dgm:t>
        <a:bodyPr/>
        <a:lstStyle/>
        <a:p>
          <a:r>
            <a:rPr lang="en-US" dirty="0" smtClean="0"/>
            <a:t>More electronic methods employed in rural settings</a:t>
          </a:r>
          <a:endParaRPr lang="en-US" dirty="0"/>
        </a:p>
      </dgm:t>
    </dgm:pt>
    <dgm:pt modelId="{61DF20A7-FD3D-4389-8A18-B81499C5D125}" type="parTrans" cxnId="{A3F53D90-5B61-4EAE-8CF5-AA4904B43217}">
      <dgm:prSet/>
      <dgm:spPr/>
      <dgm:t>
        <a:bodyPr/>
        <a:lstStyle/>
        <a:p>
          <a:endParaRPr lang="en-US"/>
        </a:p>
      </dgm:t>
    </dgm:pt>
    <dgm:pt modelId="{B8EFC017-3D9A-4E58-AAA0-A3ECAAD1C203}" type="sibTrans" cxnId="{A3F53D90-5B61-4EAE-8CF5-AA4904B43217}">
      <dgm:prSet/>
      <dgm:spPr/>
      <dgm:t>
        <a:bodyPr/>
        <a:lstStyle/>
        <a:p>
          <a:endParaRPr lang="en-US"/>
        </a:p>
      </dgm:t>
    </dgm:pt>
    <dgm:pt modelId="{D7A5B3FA-D9F8-46A3-8B49-DC117C86BD6E}">
      <dgm:prSet phldrT="[Text]"/>
      <dgm:spPr/>
      <dgm:t>
        <a:bodyPr/>
        <a:lstStyle/>
        <a:p>
          <a:r>
            <a:rPr lang="en-US" dirty="0" smtClean="0"/>
            <a:t>WCU: Junior-level currently enrolled undergraduates (if needed)</a:t>
          </a:r>
          <a:endParaRPr lang="en-US" dirty="0"/>
        </a:p>
      </dgm:t>
    </dgm:pt>
    <dgm:pt modelId="{B66F225B-6FFF-4287-877A-DD056094F7EA}" type="parTrans" cxnId="{20D82C01-5502-4259-8086-4B22D1DCF897}">
      <dgm:prSet/>
      <dgm:spPr/>
      <dgm:t>
        <a:bodyPr/>
        <a:lstStyle/>
        <a:p>
          <a:endParaRPr lang="en-US"/>
        </a:p>
      </dgm:t>
    </dgm:pt>
    <dgm:pt modelId="{C8554C2E-EF5A-4AC6-9FF0-0C52F8010376}" type="sibTrans" cxnId="{20D82C01-5502-4259-8086-4B22D1DCF897}">
      <dgm:prSet/>
      <dgm:spPr/>
      <dgm:t>
        <a:bodyPr/>
        <a:lstStyle/>
        <a:p>
          <a:endParaRPr lang="en-US"/>
        </a:p>
      </dgm:t>
    </dgm:pt>
    <dgm:pt modelId="{D0D0AFC6-BC77-4982-A4BC-36C9A880999E}">
      <dgm:prSet phldrT="[Text]"/>
      <dgm:spPr/>
      <dgm:t>
        <a:bodyPr/>
        <a:lstStyle/>
        <a:p>
          <a:r>
            <a:rPr lang="en-US" dirty="0" smtClean="0"/>
            <a:t>Social Integration and </a:t>
          </a:r>
        </a:p>
        <a:p>
          <a:r>
            <a:rPr lang="en-US" dirty="0" smtClean="0"/>
            <a:t>Time Constraints (Community)</a:t>
          </a:r>
          <a:endParaRPr lang="en-US" dirty="0"/>
        </a:p>
      </dgm:t>
    </dgm:pt>
    <dgm:pt modelId="{EFAE72D8-E5F5-4558-8BC8-6B8FFE53A6FA}" type="parTrans" cxnId="{16020AA3-A111-41B9-9AFD-2467F35BE560}">
      <dgm:prSet/>
      <dgm:spPr/>
      <dgm:t>
        <a:bodyPr/>
        <a:lstStyle/>
        <a:p>
          <a:endParaRPr lang="en-US"/>
        </a:p>
      </dgm:t>
    </dgm:pt>
    <dgm:pt modelId="{3AB59846-AAE1-402D-A393-38D59B358FC1}" type="sibTrans" cxnId="{16020AA3-A111-41B9-9AFD-2467F35BE560}">
      <dgm:prSet/>
      <dgm:spPr/>
      <dgm:t>
        <a:bodyPr/>
        <a:lstStyle/>
        <a:p>
          <a:endParaRPr lang="en-US"/>
        </a:p>
      </dgm:t>
    </dgm:pt>
    <dgm:pt modelId="{EB52A069-25C8-4022-AA15-1EA368AC171E}">
      <dgm:prSet phldrT="[Text]"/>
      <dgm:spPr/>
      <dgm:t>
        <a:bodyPr/>
        <a:lstStyle/>
        <a:p>
          <a:r>
            <a:rPr lang="en-US" dirty="0" smtClean="0"/>
            <a:t>Community and Social events on weekends</a:t>
          </a:r>
          <a:endParaRPr lang="en-US" dirty="0"/>
        </a:p>
      </dgm:t>
    </dgm:pt>
    <dgm:pt modelId="{C9090809-FB43-4C94-B5FB-72A91D14D6B5}" type="parTrans" cxnId="{CF0F3DA9-618E-43E7-97C8-82FEEE18C6F0}">
      <dgm:prSet/>
      <dgm:spPr/>
      <dgm:t>
        <a:bodyPr/>
        <a:lstStyle/>
        <a:p>
          <a:endParaRPr lang="en-US"/>
        </a:p>
      </dgm:t>
    </dgm:pt>
    <dgm:pt modelId="{4475342A-AF69-42DC-92E1-B6BDCAF7D01F}" type="sibTrans" cxnId="{CF0F3DA9-618E-43E7-97C8-82FEEE18C6F0}">
      <dgm:prSet/>
      <dgm:spPr/>
      <dgm:t>
        <a:bodyPr/>
        <a:lstStyle/>
        <a:p>
          <a:endParaRPr lang="en-US"/>
        </a:p>
      </dgm:t>
    </dgm:pt>
    <dgm:pt modelId="{483FFF75-0BBA-4C87-9127-2B97B793D455}">
      <dgm:prSet phldrT="[Text]"/>
      <dgm:spPr/>
      <dgm:t>
        <a:bodyPr/>
        <a:lstStyle/>
        <a:p>
          <a:r>
            <a:rPr lang="en-US" dirty="0" smtClean="0"/>
            <a:t>Family friendly events</a:t>
          </a:r>
          <a:endParaRPr lang="en-US" dirty="0"/>
        </a:p>
      </dgm:t>
    </dgm:pt>
    <dgm:pt modelId="{BA6F9F43-15F5-4009-86CF-63B7833B8BC2}" type="parTrans" cxnId="{8621399B-9F0E-448A-8D7F-D31AC8461371}">
      <dgm:prSet/>
      <dgm:spPr/>
      <dgm:t>
        <a:bodyPr/>
        <a:lstStyle/>
        <a:p>
          <a:endParaRPr lang="en-US"/>
        </a:p>
      </dgm:t>
    </dgm:pt>
    <dgm:pt modelId="{FCD84BFB-8E49-4CFD-A57E-9E66F7AFA556}" type="sibTrans" cxnId="{8621399B-9F0E-448A-8D7F-D31AC8461371}">
      <dgm:prSet/>
      <dgm:spPr/>
      <dgm:t>
        <a:bodyPr/>
        <a:lstStyle/>
        <a:p>
          <a:endParaRPr lang="en-US"/>
        </a:p>
      </dgm:t>
    </dgm:pt>
    <dgm:pt modelId="{B412534C-BF40-4212-BE0E-588B8DEFAED4}">
      <dgm:prSet phldrT="[Text]"/>
      <dgm:spPr/>
      <dgm:t>
        <a:bodyPr/>
        <a:lstStyle/>
        <a:p>
          <a:r>
            <a:rPr lang="en-US" dirty="0" smtClean="0"/>
            <a:t>Increased assignment requirements</a:t>
          </a:r>
          <a:endParaRPr lang="en-US" dirty="0"/>
        </a:p>
      </dgm:t>
    </dgm:pt>
    <dgm:pt modelId="{ABBBC284-813B-47BF-91BB-4CFD9E49A7FF}" type="parTrans" cxnId="{55AEB107-8D03-4A61-A481-737A82F124F5}">
      <dgm:prSet/>
      <dgm:spPr/>
      <dgm:t>
        <a:bodyPr/>
        <a:lstStyle/>
        <a:p>
          <a:endParaRPr lang="en-US"/>
        </a:p>
      </dgm:t>
    </dgm:pt>
    <dgm:pt modelId="{8AFFF9C2-F434-4418-B6E6-4430ECC6B0AA}" type="sibTrans" cxnId="{55AEB107-8D03-4A61-A481-737A82F124F5}">
      <dgm:prSet/>
      <dgm:spPr/>
      <dgm:t>
        <a:bodyPr/>
        <a:lstStyle/>
        <a:p>
          <a:endParaRPr lang="en-US"/>
        </a:p>
      </dgm:t>
    </dgm:pt>
    <dgm:pt modelId="{7ED629AA-C0A3-48AB-B206-5FD5195B34A7}">
      <dgm:prSet phldrT="[Text]"/>
      <dgm:spPr/>
      <dgm:t>
        <a:bodyPr/>
        <a:lstStyle/>
        <a:p>
          <a:r>
            <a:rPr lang="en-US" dirty="0" smtClean="0"/>
            <a:t>Increase research requirement to 8-15 hours/week (F-LEARN is 3-5 hours/week)</a:t>
          </a:r>
          <a:endParaRPr lang="en-US" dirty="0"/>
        </a:p>
      </dgm:t>
    </dgm:pt>
    <dgm:pt modelId="{E4C64B87-CEA3-47A6-B87A-F2A8D4F28E1C}" type="parTrans" cxnId="{BDA20CBC-C64C-4304-9A99-06C87B8F7479}">
      <dgm:prSet/>
      <dgm:spPr/>
      <dgm:t>
        <a:bodyPr/>
        <a:lstStyle/>
        <a:p>
          <a:endParaRPr lang="en-US"/>
        </a:p>
      </dgm:t>
    </dgm:pt>
    <dgm:pt modelId="{63EC2339-CF0C-4BC8-854D-1CEF46BD63A2}" type="sibTrans" cxnId="{BDA20CBC-C64C-4304-9A99-06C87B8F7479}">
      <dgm:prSet/>
      <dgm:spPr/>
      <dgm:t>
        <a:bodyPr/>
        <a:lstStyle/>
        <a:p>
          <a:endParaRPr lang="en-US"/>
        </a:p>
      </dgm:t>
    </dgm:pt>
    <dgm:pt modelId="{F1F7030C-B799-43F6-AD47-A51B7AE87C50}">
      <dgm:prSet phldrT="[Text]"/>
      <dgm:spPr/>
      <dgm:t>
        <a:bodyPr/>
        <a:lstStyle/>
        <a:p>
          <a:r>
            <a:rPr lang="en-US" dirty="0" smtClean="0"/>
            <a:t>Academic events on same day of class or in evenings</a:t>
          </a:r>
          <a:endParaRPr lang="en-US" dirty="0"/>
        </a:p>
      </dgm:t>
    </dgm:pt>
    <dgm:pt modelId="{945FA2F4-6F01-4CB3-BB58-FF87027FBF2C}" type="parTrans" cxnId="{078DC54A-1C4B-4F79-9692-C2FC1647643F}">
      <dgm:prSet/>
      <dgm:spPr/>
      <dgm:t>
        <a:bodyPr/>
        <a:lstStyle/>
        <a:p>
          <a:endParaRPr lang="en-US"/>
        </a:p>
      </dgm:t>
    </dgm:pt>
    <dgm:pt modelId="{DCB9CC6F-D02E-485F-97BD-0D1F16379FFE}" type="sibTrans" cxnId="{078DC54A-1C4B-4F79-9692-C2FC1647643F}">
      <dgm:prSet/>
      <dgm:spPr/>
      <dgm:t>
        <a:bodyPr/>
        <a:lstStyle/>
        <a:p>
          <a:endParaRPr lang="en-US"/>
        </a:p>
      </dgm:t>
    </dgm:pt>
    <dgm:pt modelId="{91AEB0DA-4F85-4881-B22E-13F4ECDE743A}">
      <dgm:prSet phldrT="[Text]"/>
      <dgm:spPr/>
      <dgm:t>
        <a:bodyPr/>
        <a:lstStyle/>
        <a:p>
          <a:r>
            <a:rPr lang="en-US" dirty="0" smtClean="0"/>
            <a:t>Immediate intervention given the less time they have to get engaged</a:t>
          </a:r>
          <a:endParaRPr lang="en-US" dirty="0"/>
        </a:p>
      </dgm:t>
    </dgm:pt>
    <dgm:pt modelId="{BEF51249-34CF-4493-9D9B-4266A6B07B40}" type="parTrans" cxnId="{470C9E89-46CB-4B53-8C7A-B95330C9A064}">
      <dgm:prSet/>
      <dgm:spPr/>
      <dgm:t>
        <a:bodyPr/>
        <a:lstStyle/>
        <a:p>
          <a:endParaRPr lang="en-US"/>
        </a:p>
      </dgm:t>
    </dgm:pt>
    <dgm:pt modelId="{CBE826DF-04B9-4D01-9B69-D98CE155B22C}" type="sibTrans" cxnId="{470C9E89-46CB-4B53-8C7A-B95330C9A064}">
      <dgm:prSet/>
      <dgm:spPr/>
      <dgm:t>
        <a:bodyPr/>
        <a:lstStyle/>
        <a:p>
          <a:endParaRPr lang="en-US"/>
        </a:p>
      </dgm:t>
    </dgm:pt>
    <dgm:pt modelId="{9716E197-CF10-4745-89F8-F033DC15B821}" type="pres">
      <dgm:prSet presAssocID="{D0CC69E5-E8FE-4FA7-A0D8-21F98A4F058A}" presName="Name0" presStyleCnt="0">
        <dgm:presLayoutVars>
          <dgm:dir/>
          <dgm:animLvl val="lvl"/>
          <dgm:resizeHandles val="exact"/>
        </dgm:presLayoutVars>
      </dgm:prSet>
      <dgm:spPr/>
      <dgm:t>
        <a:bodyPr/>
        <a:lstStyle/>
        <a:p>
          <a:endParaRPr lang="en-US"/>
        </a:p>
      </dgm:t>
    </dgm:pt>
    <dgm:pt modelId="{8C2041DD-18FF-4068-809F-3FC45F5B08EB}" type="pres">
      <dgm:prSet presAssocID="{4A0AF24F-8F12-4BBD-9F49-924114C732E9}" presName="linNode" presStyleCnt="0"/>
      <dgm:spPr/>
    </dgm:pt>
    <dgm:pt modelId="{7C191EBE-DC73-4B57-B432-CEC1169CB493}" type="pres">
      <dgm:prSet presAssocID="{4A0AF24F-8F12-4BBD-9F49-924114C732E9}" presName="parentText" presStyleLbl="node1" presStyleIdx="0" presStyleCnt="5">
        <dgm:presLayoutVars>
          <dgm:chMax val="1"/>
          <dgm:bulletEnabled val="1"/>
        </dgm:presLayoutVars>
      </dgm:prSet>
      <dgm:spPr/>
      <dgm:t>
        <a:bodyPr/>
        <a:lstStyle/>
        <a:p>
          <a:endParaRPr lang="en-US"/>
        </a:p>
      </dgm:t>
    </dgm:pt>
    <dgm:pt modelId="{CF7E2D07-AA13-4337-AA0F-EF450B8B7C4D}" type="pres">
      <dgm:prSet presAssocID="{4A0AF24F-8F12-4BBD-9F49-924114C732E9}" presName="descendantText" presStyleLbl="alignAccFollowNode1" presStyleIdx="0" presStyleCnt="5">
        <dgm:presLayoutVars>
          <dgm:bulletEnabled val="1"/>
        </dgm:presLayoutVars>
      </dgm:prSet>
      <dgm:spPr/>
      <dgm:t>
        <a:bodyPr/>
        <a:lstStyle/>
        <a:p>
          <a:endParaRPr lang="en-US"/>
        </a:p>
      </dgm:t>
    </dgm:pt>
    <dgm:pt modelId="{5855A312-ADFA-434B-AA16-2E6B0F4D642F}" type="pres">
      <dgm:prSet presAssocID="{948B521E-D343-4C77-8E3F-2336B036A104}" presName="sp" presStyleCnt="0"/>
      <dgm:spPr/>
    </dgm:pt>
    <dgm:pt modelId="{05D3F476-D8E4-40E8-BB14-0D8B374AAF12}" type="pres">
      <dgm:prSet presAssocID="{11FFA395-15FE-4F2F-AFED-BB0166AE34B0}" presName="linNode" presStyleCnt="0"/>
      <dgm:spPr/>
    </dgm:pt>
    <dgm:pt modelId="{11639348-C6D1-4E41-92BF-FBFD61642B8C}" type="pres">
      <dgm:prSet presAssocID="{11FFA395-15FE-4F2F-AFED-BB0166AE34B0}" presName="parentText" presStyleLbl="node1" presStyleIdx="1" presStyleCnt="5">
        <dgm:presLayoutVars>
          <dgm:chMax val="1"/>
          <dgm:bulletEnabled val="1"/>
        </dgm:presLayoutVars>
      </dgm:prSet>
      <dgm:spPr/>
      <dgm:t>
        <a:bodyPr/>
        <a:lstStyle/>
        <a:p>
          <a:endParaRPr lang="en-US"/>
        </a:p>
      </dgm:t>
    </dgm:pt>
    <dgm:pt modelId="{243D07C1-1DB0-4B54-97BF-E85967DF7828}" type="pres">
      <dgm:prSet presAssocID="{11FFA395-15FE-4F2F-AFED-BB0166AE34B0}" presName="descendantText" presStyleLbl="alignAccFollowNode1" presStyleIdx="1" presStyleCnt="5">
        <dgm:presLayoutVars>
          <dgm:bulletEnabled val="1"/>
        </dgm:presLayoutVars>
      </dgm:prSet>
      <dgm:spPr/>
      <dgm:t>
        <a:bodyPr/>
        <a:lstStyle/>
        <a:p>
          <a:endParaRPr lang="en-US"/>
        </a:p>
      </dgm:t>
    </dgm:pt>
    <dgm:pt modelId="{7B00D6CB-91CB-443B-93D5-D2E5E48F7AA6}" type="pres">
      <dgm:prSet presAssocID="{85F06F6F-9C67-43A2-9CDB-E0DE8B880253}" presName="sp" presStyleCnt="0"/>
      <dgm:spPr/>
    </dgm:pt>
    <dgm:pt modelId="{C52F3B20-FC50-4C04-B9AB-824AAA724146}" type="pres">
      <dgm:prSet presAssocID="{40A30CE3-208E-452F-9C91-6F722417EDCA}" presName="linNode" presStyleCnt="0"/>
      <dgm:spPr/>
    </dgm:pt>
    <dgm:pt modelId="{DC0544F1-5C8A-4C05-84FD-420304D56DC6}" type="pres">
      <dgm:prSet presAssocID="{40A30CE3-208E-452F-9C91-6F722417EDCA}" presName="parentText" presStyleLbl="node1" presStyleIdx="2" presStyleCnt="5" custLinFactNeighborX="-152" custLinFactNeighborY="-132">
        <dgm:presLayoutVars>
          <dgm:chMax val="1"/>
          <dgm:bulletEnabled val="1"/>
        </dgm:presLayoutVars>
      </dgm:prSet>
      <dgm:spPr/>
      <dgm:t>
        <a:bodyPr/>
        <a:lstStyle/>
        <a:p>
          <a:endParaRPr lang="en-US"/>
        </a:p>
      </dgm:t>
    </dgm:pt>
    <dgm:pt modelId="{A0248BB0-7B7E-451B-8840-215403972DD9}" type="pres">
      <dgm:prSet presAssocID="{40A30CE3-208E-452F-9C91-6F722417EDCA}" presName="descendantText" presStyleLbl="alignAccFollowNode1" presStyleIdx="2" presStyleCnt="5">
        <dgm:presLayoutVars>
          <dgm:bulletEnabled val="1"/>
        </dgm:presLayoutVars>
      </dgm:prSet>
      <dgm:spPr/>
      <dgm:t>
        <a:bodyPr/>
        <a:lstStyle/>
        <a:p>
          <a:endParaRPr lang="en-US"/>
        </a:p>
      </dgm:t>
    </dgm:pt>
    <dgm:pt modelId="{FCCFAD4C-623A-4D68-8765-7986E614403D}" type="pres">
      <dgm:prSet presAssocID="{9ED25066-63BF-4539-866B-D99E6F989DFD}" presName="sp" presStyleCnt="0"/>
      <dgm:spPr/>
    </dgm:pt>
    <dgm:pt modelId="{B76E70DB-2D5A-4EB0-8514-2EE30A84DDC3}" type="pres">
      <dgm:prSet presAssocID="{D0D0AFC6-BC77-4982-A4BC-36C9A880999E}" presName="linNode" presStyleCnt="0"/>
      <dgm:spPr/>
    </dgm:pt>
    <dgm:pt modelId="{8E4ED757-18F6-45FC-B29A-E61FD12EDFD1}" type="pres">
      <dgm:prSet presAssocID="{D0D0AFC6-BC77-4982-A4BC-36C9A880999E}" presName="parentText" presStyleLbl="node1" presStyleIdx="3" presStyleCnt="5">
        <dgm:presLayoutVars>
          <dgm:chMax val="1"/>
          <dgm:bulletEnabled val="1"/>
        </dgm:presLayoutVars>
      </dgm:prSet>
      <dgm:spPr/>
      <dgm:t>
        <a:bodyPr/>
        <a:lstStyle/>
        <a:p>
          <a:endParaRPr lang="en-US"/>
        </a:p>
      </dgm:t>
    </dgm:pt>
    <dgm:pt modelId="{8BE8BCA4-9566-4885-8EA2-725E35CBC1ED}" type="pres">
      <dgm:prSet presAssocID="{D0D0AFC6-BC77-4982-A4BC-36C9A880999E}" presName="descendantText" presStyleLbl="alignAccFollowNode1" presStyleIdx="3" presStyleCnt="5">
        <dgm:presLayoutVars>
          <dgm:bulletEnabled val="1"/>
        </dgm:presLayoutVars>
      </dgm:prSet>
      <dgm:spPr/>
      <dgm:t>
        <a:bodyPr/>
        <a:lstStyle/>
        <a:p>
          <a:endParaRPr lang="en-US"/>
        </a:p>
      </dgm:t>
    </dgm:pt>
    <dgm:pt modelId="{7330F478-9283-46CE-9E8D-DF3EA6ADD964}" type="pres">
      <dgm:prSet presAssocID="{3AB59846-AAE1-402D-A393-38D59B358FC1}" presName="sp" presStyleCnt="0"/>
      <dgm:spPr/>
    </dgm:pt>
    <dgm:pt modelId="{AADFA359-9753-4007-9D97-3BDD07416137}" type="pres">
      <dgm:prSet presAssocID="{0E584FBD-A0AA-4A94-BDFB-6228ABBEA50A}" presName="linNode" presStyleCnt="0"/>
      <dgm:spPr/>
    </dgm:pt>
    <dgm:pt modelId="{945DB065-D07F-4E1A-8155-AB60FCD0683F}" type="pres">
      <dgm:prSet presAssocID="{0E584FBD-A0AA-4A94-BDFB-6228ABBEA50A}" presName="parentText" presStyleLbl="node1" presStyleIdx="4" presStyleCnt="5">
        <dgm:presLayoutVars>
          <dgm:chMax val="1"/>
          <dgm:bulletEnabled val="1"/>
        </dgm:presLayoutVars>
      </dgm:prSet>
      <dgm:spPr/>
      <dgm:t>
        <a:bodyPr/>
        <a:lstStyle/>
        <a:p>
          <a:endParaRPr lang="en-US"/>
        </a:p>
      </dgm:t>
    </dgm:pt>
    <dgm:pt modelId="{AE86A4AB-F9E1-451C-918B-62022AC8237B}" type="pres">
      <dgm:prSet presAssocID="{0E584FBD-A0AA-4A94-BDFB-6228ABBEA50A}" presName="descendantText" presStyleLbl="alignAccFollowNode1" presStyleIdx="4" presStyleCnt="5">
        <dgm:presLayoutVars>
          <dgm:bulletEnabled val="1"/>
        </dgm:presLayoutVars>
      </dgm:prSet>
      <dgm:spPr/>
      <dgm:t>
        <a:bodyPr/>
        <a:lstStyle/>
        <a:p>
          <a:endParaRPr lang="en-US"/>
        </a:p>
      </dgm:t>
    </dgm:pt>
  </dgm:ptLst>
  <dgm:cxnLst>
    <dgm:cxn modelId="{1111787A-E593-49EB-AC94-B4A395A96A7C}" type="presOf" srcId="{E3E9ED7B-0060-421A-9548-C5DC7A65ECA0}" destId="{243D07C1-1DB0-4B54-97BF-E85967DF7828}" srcOrd="0" destOrd="1" presId="urn:microsoft.com/office/officeart/2005/8/layout/vList5"/>
    <dgm:cxn modelId="{078DC54A-1C4B-4F79-9692-C2FC1647643F}" srcId="{D0D0AFC6-BC77-4982-A4BC-36C9A880999E}" destId="{F1F7030C-B799-43F6-AD47-A51B7AE87C50}" srcOrd="0" destOrd="0" parTransId="{945FA2F4-6F01-4CB3-BB58-FF87027FBF2C}" sibTransId="{DCB9CC6F-D02E-485F-97BD-0D1F16379FFE}"/>
    <dgm:cxn modelId="{CF0F3DA9-618E-43E7-97C8-82FEEE18C6F0}" srcId="{D0D0AFC6-BC77-4982-A4BC-36C9A880999E}" destId="{EB52A069-25C8-4022-AA15-1EA368AC171E}" srcOrd="1" destOrd="0" parTransId="{C9090809-FB43-4C94-B5FB-72A91D14D6B5}" sibTransId="{4475342A-AF69-42DC-92E1-B6BDCAF7D01F}"/>
    <dgm:cxn modelId="{FE0836B5-6322-4529-8654-9FFC00D47C6E}" type="presOf" srcId="{EB52A069-25C8-4022-AA15-1EA368AC171E}" destId="{8BE8BCA4-9566-4885-8EA2-725E35CBC1ED}" srcOrd="0" destOrd="1" presId="urn:microsoft.com/office/officeart/2005/8/layout/vList5"/>
    <dgm:cxn modelId="{55AEB107-8D03-4A61-A481-737A82F124F5}" srcId="{0E584FBD-A0AA-4A94-BDFB-6228ABBEA50A}" destId="{B412534C-BF40-4212-BE0E-588B8DEFAED4}" srcOrd="0" destOrd="0" parTransId="{ABBBC284-813B-47BF-91BB-4CFD9E49A7FF}" sibTransId="{8AFFF9C2-F434-4418-B6E6-4430ECC6B0AA}"/>
    <dgm:cxn modelId="{470C9E89-46CB-4B53-8C7A-B95330C9A064}" srcId="{0E584FBD-A0AA-4A94-BDFB-6228ABBEA50A}" destId="{91AEB0DA-4F85-4881-B22E-13F4ECDE743A}" srcOrd="2" destOrd="0" parTransId="{BEF51249-34CF-4493-9D9B-4266A6B07B40}" sibTransId="{CBE826DF-04B9-4D01-9B69-D98CE155B22C}"/>
    <dgm:cxn modelId="{05CA974D-A9F3-46FD-AA7B-C99CC9B4E7A2}" srcId="{40A30CE3-208E-452F-9C91-6F722417EDCA}" destId="{F8B23020-68A6-4EC7-BBAC-D28D5DACF3C9}" srcOrd="1" destOrd="0" parTransId="{16054A1D-95CB-4C5B-9222-FBA3F7F096D3}" sibTransId="{1DC286FB-C92B-440B-B71F-1E0EA0D2A922}"/>
    <dgm:cxn modelId="{BDA20CBC-C64C-4304-9A99-06C87B8F7479}" srcId="{0E584FBD-A0AA-4A94-BDFB-6228ABBEA50A}" destId="{7ED629AA-C0A3-48AB-B206-5FD5195B34A7}" srcOrd="1" destOrd="0" parTransId="{E4C64B87-CEA3-47A6-B87A-F2A8D4F28E1C}" sibTransId="{63EC2339-CF0C-4BC8-854D-1CEF46BD63A2}"/>
    <dgm:cxn modelId="{6729992D-1DCF-457F-AC11-FA934BAB1B7C}" srcId="{40A30CE3-208E-452F-9C91-6F722417EDCA}" destId="{33CAEEF2-DCAA-4C5A-AB81-8738FC00AAB9}" srcOrd="0" destOrd="0" parTransId="{C611E540-0BCC-410E-9831-46034CFDB8E3}" sibTransId="{E950F4E2-8C00-4AEF-B7A9-B1F4EF8CFC36}"/>
    <dgm:cxn modelId="{9E66A086-8C71-40E9-88AB-3221907E2CAB}" srcId="{D0CC69E5-E8FE-4FA7-A0D8-21F98A4F058A}" destId="{0E584FBD-A0AA-4A94-BDFB-6228ABBEA50A}" srcOrd="4" destOrd="0" parTransId="{0D240A10-ECBA-458D-A671-368FBF265895}" sibTransId="{A67C385B-2E32-4F63-9B28-A0EE5547D245}"/>
    <dgm:cxn modelId="{7AC0E419-C510-446C-AC44-757ED5911981}" type="presOf" srcId="{03770D24-E7D8-4900-B5EC-E1171E6FE20F}" destId="{CF7E2D07-AA13-4337-AA0F-EF450B8B7C4D}" srcOrd="0" destOrd="0" presId="urn:microsoft.com/office/officeart/2005/8/layout/vList5"/>
    <dgm:cxn modelId="{20864958-1BE3-4734-B4E1-6272B99CBED3}" type="presOf" srcId="{4D7C1EE2-DE9D-490C-B241-03444DCC44EC}" destId="{CF7E2D07-AA13-4337-AA0F-EF450B8B7C4D}" srcOrd="0" destOrd="1" presId="urn:microsoft.com/office/officeart/2005/8/layout/vList5"/>
    <dgm:cxn modelId="{FBE9631E-ECD4-4D5E-93DA-053E035016AF}" srcId="{4A0AF24F-8F12-4BBD-9F49-924114C732E9}" destId="{4D7C1EE2-DE9D-490C-B241-03444DCC44EC}" srcOrd="1" destOrd="0" parTransId="{DF871A1F-B5E0-4E17-9980-338D6FA2AC43}" sibTransId="{889D5771-CE32-474B-BBF5-9CCAFE8A9485}"/>
    <dgm:cxn modelId="{B7453463-1086-483D-8E4B-7138C8EEB84D}" type="presOf" srcId="{11FFA395-15FE-4F2F-AFED-BB0166AE34B0}" destId="{11639348-C6D1-4E41-92BF-FBFD61642B8C}" srcOrd="0" destOrd="0" presId="urn:microsoft.com/office/officeart/2005/8/layout/vList5"/>
    <dgm:cxn modelId="{883C7E67-9C68-470A-B32C-549E1D52140C}" srcId="{4A0AF24F-8F12-4BBD-9F49-924114C732E9}" destId="{03770D24-E7D8-4900-B5EC-E1171E6FE20F}" srcOrd="0" destOrd="0" parTransId="{2EE47A62-DAA4-4398-96A5-D2CCECBB0180}" sibTransId="{7F057F35-5546-4518-9A73-FE64109C7121}"/>
    <dgm:cxn modelId="{16020AA3-A111-41B9-9AFD-2467F35BE560}" srcId="{D0CC69E5-E8FE-4FA7-A0D8-21F98A4F058A}" destId="{D0D0AFC6-BC77-4982-A4BC-36C9A880999E}" srcOrd="3" destOrd="0" parTransId="{EFAE72D8-E5F5-4558-8BC8-6B8FFE53A6FA}" sibTransId="{3AB59846-AAE1-402D-A393-38D59B358FC1}"/>
    <dgm:cxn modelId="{FC3C7BFA-5854-4F23-B2C4-4993CD664F2A}" type="presOf" srcId="{D0D0AFC6-BC77-4982-A4BC-36C9A880999E}" destId="{8E4ED757-18F6-45FC-B29A-E61FD12EDFD1}" srcOrd="0" destOrd="0" presId="urn:microsoft.com/office/officeart/2005/8/layout/vList5"/>
    <dgm:cxn modelId="{4F41ADF0-4D17-418B-82B4-0FB94EAF1076}" type="presOf" srcId="{770E8D22-F160-49BD-BD47-25C4A192649A}" destId="{CF7E2D07-AA13-4337-AA0F-EF450B8B7C4D}" srcOrd="0" destOrd="2" presId="urn:microsoft.com/office/officeart/2005/8/layout/vList5"/>
    <dgm:cxn modelId="{D5F87289-BA9D-4389-A581-EF8E4108DB0B}" type="presOf" srcId="{33CAEEF2-DCAA-4C5A-AB81-8738FC00AAB9}" destId="{A0248BB0-7B7E-451B-8840-215403972DD9}" srcOrd="0" destOrd="0" presId="urn:microsoft.com/office/officeart/2005/8/layout/vList5"/>
    <dgm:cxn modelId="{A0ECA72D-6676-4CFC-BB46-3926BC037647}" type="presOf" srcId="{D7A5B3FA-D9F8-46A3-8B49-DC117C86BD6E}" destId="{243D07C1-1DB0-4B54-97BF-E85967DF7828}" srcOrd="0" destOrd="2" presId="urn:microsoft.com/office/officeart/2005/8/layout/vList5"/>
    <dgm:cxn modelId="{C2C28177-46F1-47EF-87F2-F1FDF8D60426}" type="presOf" srcId="{483FFF75-0BBA-4C87-9127-2B97B793D455}" destId="{8BE8BCA4-9566-4885-8EA2-725E35CBC1ED}" srcOrd="0" destOrd="2" presId="urn:microsoft.com/office/officeart/2005/8/layout/vList5"/>
    <dgm:cxn modelId="{A3F53D90-5B61-4EAE-8CF5-AA4904B43217}" srcId="{11FFA395-15FE-4F2F-AFED-BB0166AE34B0}" destId="{E3E9ED7B-0060-421A-9548-C5DC7A65ECA0}" srcOrd="1" destOrd="0" parTransId="{61DF20A7-FD3D-4389-8A18-B81499C5D125}" sibTransId="{B8EFC017-3D9A-4E58-AAA0-A3ECAAD1C203}"/>
    <dgm:cxn modelId="{CE99AC70-D208-4974-8C80-8513ED549FF7}" type="presOf" srcId="{D0CC69E5-E8FE-4FA7-A0D8-21F98A4F058A}" destId="{9716E197-CF10-4745-89F8-F033DC15B821}" srcOrd="0" destOrd="0" presId="urn:microsoft.com/office/officeart/2005/8/layout/vList5"/>
    <dgm:cxn modelId="{9599B532-F130-4686-BFB4-1D074D70307B}" srcId="{D0CC69E5-E8FE-4FA7-A0D8-21F98A4F058A}" destId="{4A0AF24F-8F12-4BBD-9F49-924114C732E9}" srcOrd="0" destOrd="0" parTransId="{E2267C5E-BD51-460A-B0F9-C938038468BC}" sibTransId="{948B521E-D343-4C77-8E3F-2336B036A104}"/>
    <dgm:cxn modelId="{3B383921-ACC2-449E-8B0C-B7E7E572C34C}" type="presOf" srcId="{7ED629AA-C0A3-48AB-B206-5FD5195B34A7}" destId="{AE86A4AB-F9E1-451C-918B-62022AC8237B}" srcOrd="0" destOrd="1" presId="urn:microsoft.com/office/officeart/2005/8/layout/vList5"/>
    <dgm:cxn modelId="{8621399B-9F0E-448A-8D7F-D31AC8461371}" srcId="{D0D0AFC6-BC77-4982-A4BC-36C9A880999E}" destId="{483FFF75-0BBA-4C87-9127-2B97B793D455}" srcOrd="2" destOrd="0" parTransId="{BA6F9F43-15F5-4009-86CF-63B7833B8BC2}" sibTransId="{FCD84BFB-8E49-4CFD-A57E-9E66F7AFA556}"/>
    <dgm:cxn modelId="{F44C15A4-067C-4A25-84A1-13FB4E61B9F2}" type="presOf" srcId="{6BE804CA-82C4-4900-98C4-540F216C0B2E}" destId="{243D07C1-1DB0-4B54-97BF-E85967DF7828}" srcOrd="0" destOrd="0" presId="urn:microsoft.com/office/officeart/2005/8/layout/vList5"/>
    <dgm:cxn modelId="{14987851-A604-47B3-BA07-4D732670A1F1}" type="presOf" srcId="{F1F7030C-B799-43F6-AD47-A51B7AE87C50}" destId="{8BE8BCA4-9566-4885-8EA2-725E35CBC1ED}" srcOrd="0" destOrd="0" presId="urn:microsoft.com/office/officeart/2005/8/layout/vList5"/>
    <dgm:cxn modelId="{C851D8D3-787D-4B75-A631-685399C116CC}" type="presOf" srcId="{40A30CE3-208E-452F-9C91-6F722417EDCA}" destId="{DC0544F1-5C8A-4C05-84FD-420304D56DC6}" srcOrd="0" destOrd="0" presId="urn:microsoft.com/office/officeart/2005/8/layout/vList5"/>
    <dgm:cxn modelId="{07995CC1-8F79-437B-8544-9DD8227E3D3A}" type="presOf" srcId="{F8B23020-68A6-4EC7-BBAC-D28D5DACF3C9}" destId="{A0248BB0-7B7E-451B-8840-215403972DD9}" srcOrd="0" destOrd="1" presId="urn:microsoft.com/office/officeart/2005/8/layout/vList5"/>
    <dgm:cxn modelId="{EA81A8A6-E5B1-4E1A-9033-075E591FD8FF}" srcId="{D0CC69E5-E8FE-4FA7-A0D8-21F98A4F058A}" destId="{11FFA395-15FE-4F2F-AFED-BB0166AE34B0}" srcOrd="1" destOrd="0" parTransId="{3D33413F-CB07-49A2-BB83-68533BE45A25}" sibTransId="{85F06F6F-9C67-43A2-9CDB-E0DE8B880253}"/>
    <dgm:cxn modelId="{A2CF5DEC-AAAE-4D9D-9041-D6B9BAE7DAE8}" type="presOf" srcId="{58315C4B-5ACA-4ECA-9E65-D71EB3C2757F}" destId="{A0248BB0-7B7E-451B-8840-215403972DD9}" srcOrd="0" destOrd="2" presId="urn:microsoft.com/office/officeart/2005/8/layout/vList5"/>
    <dgm:cxn modelId="{8D35C5D6-C82A-4BE2-A484-8C0D1AF2C761}" srcId="{11FFA395-15FE-4F2F-AFED-BB0166AE34B0}" destId="{6BE804CA-82C4-4900-98C4-540F216C0B2E}" srcOrd="0" destOrd="0" parTransId="{902F4254-3F95-4FB0-975F-AAC01BBE0B5A}" sibTransId="{89F6DFA2-89A9-4311-9F63-3CFB049059E2}"/>
    <dgm:cxn modelId="{5D3C91F5-AE17-44E1-A342-E6A60AD79FDB}" type="presOf" srcId="{0E584FBD-A0AA-4A94-BDFB-6228ABBEA50A}" destId="{945DB065-D07F-4E1A-8155-AB60FCD0683F}" srcOrd="0" destOrd="0" presId="urn:microsoft.com/office/officeart/2005/8/layout/vList5"/>
    <dgm:cxn modelId="{3C5FA34A-B1BD-432B-9E8A-A8DE8B28C2A6}" type="presOf" srcId="{4A0AF24F-8F12-4BBD-9F49-924114C732E9}" destId="{7C191EBE-DC73-4B57-B432-CEC1169CB493}" srcOrd="0" destOrd="0" presId="urn:microsoft.com/office/officeart/2005/8/layout/vList5"/>
    <dgm:cxn modelId="{DC38C682-7226-4E62-8560-1BAE3516447A}" type="presOf" srcId="{91AEB0DA-4F85-4881-B22E-13F4ECDE743A}" destId="{AE86A4AB-F9E1-451C-918B-62022AC8237B}" srcOrd="0" destOrd="2" presId="urn:microsoft.com/office/officeart/2005/8/layout/vList5"/>
    <dgm:cxn modelId="{74449047-C931-4134-9A94-194D7F5ADD0C}" srcId="{4A0AF24F-8F12-4BBD-9F49-924114C732E9}" destId="{770E8D22-F160-49BD-BD47-25C4A192649A}" srcOrd="2" destOrd="0" parTransId="{F2290283-92BB-4EC1-921D-1D662CA6E35C}" sibTransId="{E69C6E3D-2E91-4101-A4E5-373C1FE8C8C4}"/>
    <dgm:cxn modelId="{70BAAB00-A383-4F5B-B47A-0F4044487EE6}" srcId="{D0CC69E5-E8FE-4FA7-A0D8-21F98A4F058A}" destId="{40A30CE3-208E-452F-9C91-6F722417EDCA}" srcOrd="2" destOrd="0" parTransId="{9E067AF5-4E3C-407A-8406-6F2646A0560B}" sibTransId="{9ED25066-63BF-4539-866B-D99E6F989DFD}"/>
    <dgm:cxn modelId="{225CFD90-0553-4574-AEE6-1FBF6E56D6F1}" srcId="{40A30CE3-208E-452F-9C91-6F722417EDCA}" destId="{58315C4B-5ACA-4ECA-9E65-D71EB3C2757F}" srcOrd="2" destOrd="0" parTransId="{1CE7815E-3A4C-42E6-A05C-D279F78403D4}" sibTransId="{36643332-72A8-4225-8E72-64B15D46C4DE}"/>
    <dgm:cxn modelId="{20D82C01-5502-4259-8086-4B22D1DCF897}" srcId="{11FFA395-15FE-4F2F-AFED-BB0166AE34B0}" destId="{D7A5B3FA-D9F8-46A3-8B49-DC117C86BD6E}" srcOrd="2" destOrd="0" parTransId="{B66F225B-6FFF-4287-877A-DD056094F7EA}" sibTransId="{C8554C2E-EF5A-4AC6-9FF0-0C52F8010376}"/>
    <dgm:cxn modelId="{88C159C7-C6E4-4C8E-9058-417CE047F413}" type="presOf" srcId="{B412534C-BF40-4212-BE0E-588B8DEFAED4}" destId="{AE86A4AB-F9E1-451C-918B-62022AC8237B}" srcOrd="0" destOrd="0" presId="urn:microsoft.com/office/officeart/2005/8/layout/vList5"/>
    <dgm:cxn modelId="{D81DD3FA-F494-46E2-ABC4-C669C1082B58}" type="presParOf" srcId="{9716E197-CF10-4745-89F8-F033DC15B821}" destId="{8C2041DD-18FF-4068-809F-3FC45F5B08EB}" srcOrd="0" destOrd="0" presId="urn:microsoft.com/office/officeart/2005/8/layout/vList5"/>
    <dgm:cxn modelId="{8A85BC06-439A-43B6-B3F8-0DDBF6AD4DD9}" type="presParOf" srcId="{8C2041DD-18FF-4068-809F-3FC45F5B08EB}" destId="{7C191EBE-DC73-4B57-B432-CEC1169CB493}" srcOrd="0" destOrd="0" presId="urn:microsoft.com/office/officeart/2005/8/layout/vList5"/>
    <dgm:cxn modelId="{512D0EA2-DC14-40A9-9422-061FE967DCE5}" type="presParOf" srcId="{8C2041DD-18FF-4068-809F-3FC45F5B08EB}" destId="{CF7E2D07-AA13-4337-AA0F-EF450B8B7C4D}" srcOrd="1" destOrd="0" presId="urn:microsoft.com/office/officeart/2005/8/layout/vList5"/>
    <dgm:cxn modelId="{6D13B25B-65E3-4214-9986-49D4C97554BB}" type="presParOf" srcId="{9716E197-CF10-4745-89F8-F033DC15B821}" destId="{5855A312-ADFA-434B-AA16-2E6B0F4D642F}" srcOrd="1" destOrd="0" presId="urn:microsoft.com/office/officeart/2005/8/layout/vList5"/>
    <dgm:cxn modelId="{07BFC5F0-4FF0-486B-A38B-56BC9F62A65B}" type="presParOf" srcId="{9716E197-CF10-4745-89F8-F033DC15B821}" destId="{05D3F476-D8E4-40E8-BB14-0D8B374AAF12}" srcOrd="2" destOrd="0" presId="urn:microsoft.com/office/officeart/2005/8/layout/vList5"/>
    <dgm:cxn modelId="{80507308-0EB5-4765-8D47-3B6F694661DB}" type="presParOf" srcId="{05D3F476-D8E4-40E8-BB14-0D8B374AAF12}" destId="{11639348-C6D1-4E41-92BF-FBFD61642B8C}" srcOrd="0" destOrd="0" presId="urn:microsoft.com/office/officeart/2005/8/layout/vList5"/>
    <dgm:cxn modelId="{531122E4-6431-4628-9B08-83D4C6DF2F7C}" type="presParOf" srcId="{05D3F476-D8E4-40E8-BB14-0D8B374AAF12}" destId="{243D07C1-1DB0-4B54-97BF-E85967DF7828}" srcOrd="1" destOrd="0" presId="urn:microsoft.com/office/officeart/2005/8/layout/vList5"/>
    <dgm:cxn modelId="{9205D12F-61C6-41EC-AC82-B50A12427A7D}" type="presParOf" srcId="{9716E197-CF10-4745-89F8-F033DC15B821}" destId="{7B00D6CB-91CB-443B-93D5-D2E5E48F7AA6}" srcOrd="3" destOrd="0" presId="urn:microsoft.com/office/officeart/2005/8/layout/vList5"/>
    <dgm:cxn modelId="{F2AAF1E7-E7E0-44FC-84E0-C078ABDA1A38}" type="presParOf" srcId="{9716E197-CF10-4745-89F8-F033DC15B821}" destId="{C52F3B20-FC50-4C04-B9AB-824AAA724146}" srcOrd="4" destOrd="0" presId="urn:microsoft.com/office/officeart/2005/8/layout/vList5"/>
    <dgm:cxn modelId="{8B726F2B-00B6-4652-A732-57901CA4D97D}" type="presParOf" srcId="{C52F3B20-FC50-4C04-B9AB-824AAA724146}" destId="{DC0544F1-5C8A-4C05-84FD-420304D56DC6}" srcOrd="0" destOrd="0" presId="urn:microsoft.com/office/officeart/2005/8/layout/vList5"/>
    <dgm:cxn modelId="{1CA192D1-1844-4CBB-8E27-B8933D596880}" type="presParOf" srcId="{C52F3B20-FC50-4C04-B9AB-824AAA724146}" destId="{A0248BB0-7B7E-451B-8840-215403972DD9}" srcOrd="1" destOrd="0" presId="urn:microsoft.com/office/officeart/2005/8/layout/vList5"/>
    <dgm:cxn modelId="{DDF8A11C-B9FB-4046-94A6-53D3332A3209}" type="presParOf" srcId="{9716E197-CF10-4745-89F8-F033DC15B821}" destId="{FCCFAD4C-623A-4D68-8765-7986E614403D}" srcOrd="5" destOrd="0" presId="urn:microsoft.com/office/officeart/2005/8/layout/vList5"/>
    <dgm:cxn modelId="{6A127404-992D-439F-BCF6-BF3510FB7EE7}" type="presParOf" srcId="{9716E197-CF10-4745-89F8-F033DC15B821}" destId="{B76E70DB-2D5A-4EB0-8514-2EE30A84DDC3}" srcOrd="6" destOrd="0" presId="urn:microsoft.com/office/officeart/2005/8/layout/vList5"/>
    <dgm:cxn modelId="{D56B3A7A-5DA2-4433-8CB7-19E2E310BFD7}" type="presParOf" srcId="{B76E70DB-2D5A-4EB0-8514-2EE30A84DDC3}" destId="{8E4ED757-18F6-45FC-B29A-E61FD12EDFD1}" srcOrd="0" destOrd="0" presId="urn:microsoft.com/office/officeart/2005/8/layout/vList5"/>
    <dgm:cxn modelId="{829CE5A0-41C2-428B-AEC9-911D5CA8413F}" type="presParOf" srcId="{B76E70DB-2D5A-4EB0-8514-2EE30A84DDC3}" destId="{8BE8BCA4-9566-4885-8EA2-725E35CBC1ED}" srcOrd="1" destOrd="0" presId="urn:microsoft.com/office/officeart/2005/8/layout/vList5"/>
    <dgm:cxn modelId="{F798C8D3-C6FF-4549-B0AC-D3397325945A}" type="presParOf" srcId="{9716E197-CF10-4745-89F8-F033DC15B821}" destId="{7330F478-9283-46CE-9E8D-DF3EA6ADD964}" srcOrd="7" destOrd="0" presId="urn:microsoft.com/office/officeart/2005/8/layout/vList5"/>
    <dgm:cxn modelId="{EF4E73FE-B6E3-480D-940F-19614E30DDC3}" type="presParOf" srcId="{9716E197-CF10-4745-89F8-F033DC15B821}" destId="{AADFA359-9753-4007-9D97-3BDD07416137}" srcOrd="8" destOrd="0" presId="urn:microsoft.com/office/officeart/2005/8/layout/vList5"/>
    <dgm:cxn modelId="{E7781AB3-8701-49DA-9F01-451F15A54806}" type="presParOf" srcId="{AADFA359-9753-4007-9D97-3BDD07416137}" destId="{945DB065-D07F-4E1A-8155-AB60FCD0683F}" srcOrd="0" destOrd="0" presId="urn:microsoft.com/office/officeart/2005/8/layout/vList5"/>
    <dgm:cxn modelId="{9AA1D442-EE8A-4554-BB7D-A627C63FACE1}" type="presParOf" srcId="{AADFA359-9753-4007-9D97-3BDD07416137}" destId="{AE86A4AB-F9E1-451C-918B-62022AC823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7471D-8720-49BF-96CE-88DEC53C0FAA}">
      <dsp:nvSpPr>
        <dsp:cNvPr id="0" name=""/>
        <dsp:cNvSpPr/>
      </dsp:nvSpPr>
      <dsp:spPr>
        <a:xfrm>
          <a:off x="2860" y="40276"/>
          <a:ext cx="2788741" cy="720000"/>
        </a:xfrm>
        <a:prstGeom prst="rect">
          <a:avLst/>
        </a:prstGeom>
        <a:solidFill>
          <a:schemeClr val="accent1">
            <a:lumMod val="5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b="1" kern="1200" dirty="0" smtClean="0"/>
            <a:t>Research</a:t>
          </a:r>
          <a:endParaRPr lang="en-US" sz="2800" b="1" kern="1200" dirty="0"/>
        </a:p>
      </dsp:txBody>
      <dsp:txXfrm>
        <a:off x="2860" y="40276"/>
        <a:ext cx="2788741" cy="720000"/>
      </dsp:txXfrm>
    </dsp:sp>
    <dsp:sp modelId="{2A273534-3B31-4646-89DB-85BA1C80869F}">
      <dsp:nvSpPr>
        <dsp:cNvPr id="0" name=""/>
        <dsp:cNvSpPr/>
      </dsp:nvSpPr>
      <dsp:spPr>
        <a:xfrm>
          <a:off x="2860" y="760276"/>
          <a:ext cx="2788741" cy="377437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2 – Introduction to Research Courses</a:t>
          </a:r>
          <a:endParaRPr lang="en-US" sz="2500" kern="1200" dirty="0"/>
        </a:p>
        <a:p>
          <a:pPr marL="228600" lvl="1" indent="-228600" algn="l" defTabSz="1111250">
            <a:lnSpc>
              <a:spcPct val="90000"/>
            </a:lnSpc>
            <a:spcBef>
              <a:spcPct val="0"/>
            </a:spcBef>
            <a:spcAft>
              <a:spcPct val="15000"/>
            </a:spcAft>
            <a:buChar char="••"/>
          </a:pPr>
          <a:r>
            <a:rPr lang="en-US" sz="2500" kern="1200" dirty="0" smtClean="0"/>
            <a:t>Early, hands-on research</a:t>
          </a:r>
          <a:endParaRPr lang="en-US" sz="2500" kern="1200" dirty="0"/>
        </a:p>
        <a:p>
          <a:pPr marL="228600" lvl="1" indent="-228600" algn="l" defTabSz="1111250">
            <a:lnSpc>
              <a:spcPct val="90000"/>
            </a:lnSpc>
            <a:spcBef>
              <a:spcPct val="0"/>
            </a:spcBef>
            <a:spcAft>
              <a:spcPct val="15000"/>
            </a:spcAft>
            <a:buChar char="••"/>
          </a:pPr>
          <a:r>
            <a:rPr lang="en-US" sz="2500" kern="1200" dirty="0" smtClean="0"/>
            <a:t>EH&amp;S Training</a:t>
          </a:r>
          <a:endParaRPr lang="en-US" sz="2500" kern="1200" dirty="0"/>
        </a:p>
        <a:p>
          <a:pPr marL="228600" lvl="1" indent="-228600" algn="l" defTabSz="1111250">
            <a:lnSpc>
              <a:spcPct val="90000"/>
            </a:lnSpc>
            <a:spcBef>
              <a:spcPct val="0"/>
            </a:spcBef>
            <a:spcAft>
              <a:spcPct val="15000"/>
            </a:spcAft>
            <a:buChar char="••"/>
          </a:pPr>
          <a:r>
            <a:rPr lang="en-US" sz="2500" kern="1200" dirty="0" smtClean="0"/>
            <a:t>Compliance Training</a:t>
          </a:r>
          <a:endParaRPr lang="en-US" sz="2500" kern="1200" dirty="0"/>
        </a:p>
        <a:p>
          <a:pPr marL="228600" lvl="1" indent="-228600" algn="l" defTabSz="1111250">
            <a:lnSpc>
              <a:spcPct val="90000"/>
            </a:lnSpc>
            <a:spcBef>
              <a:spcPct val="0"/>
            </a:spcBef>
            <a:spcAft>
              <a:spcPct val="15000"/>
            </a:spcAft>
            <a:buChar char="••"/>
          </a:pPr>
          <a:r>
            <a:rPr lang="en-US" sz="2500" kern="1200" dirty="0" smtClean="0"/>
            <a:t>Public Speaking</a:t>
          </a:r>
          <a:endParaRPr lang="en-US" sz="2500" kern="1200" dirty="0"/>
        </a:p>
      </dsp:txBody>
      <dsp:txXfrm>
        <a:off x="2860" y="760276"/>
        <a:ext cx="2788741" cy="3774375"/>
      </dsp:txXfrm>
    </dsp:sp>
    <dsp:sp modelId="{972BC55C-5C1A-4460-9B81-916BECA7635A}">
      <dsp:nvSpPr>
        <dsp:cNvPr id="0" name=""/>
        <dsp:cNvSpPr/>
      </dsp:nvSpPr>
      <dsp:spPr>
        <a:xfrm>
          <a:off x="3182025" y="40276"/>
          <a:ext cx="2788741" cy="720000"/>
        </a:xfrm>
        <a:prstGeom prst="rect">
          <a:avLst/>
        </a:prstGeom>
        <a:solidFill>
          <a:schemeClr val="accent1">
            <a:lumMod val="5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b="1" kern="1200" dirty="0" smtClean="0"/>
            <a:t>Mentoring</a:t>
          </a:r>
          <a:endParaRPr lang="en-US" sz="2800" b="1" kern="1200" dirty="0"/>
        </a:p>
      </dsp:txBody>
      <dsp:txXfrm>
        <a:off x="3182025" y="40276"/>
        <a:ext cx="2788741" cy="720000"/>
      </dsp:txXfrm>
    </dsp:sp>
    <dsp:sp modelId="{7BCEF343-ED44-404E-835F-1F13CF370F48}">
      <dsp:nvSpPr>
        <dsp:cNvPr id="0" name=""/>
        <dsp:cNvSpPr/>
      </dsp:nvSpPr>
      <dsp:spPr>
        <a:xfrm>
          <a:off x="3182025" y="760276"/>
          <a:ext cx="2788741" cy="377437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Peer mentors</a:t>
          </a:r>
          <a:endParaRPr lang="en-US" sz="2500" kern="1200" dirty="0"/>
        </a:p>
        <a:p>
          <a:pPr marL="228600" lvl="1" indent="-228600" algn="l" defTabSz="1111250">
            <a:lnSpc>
              <a:spcPct val="90000"/>
            </a:lnSpc>
            <a:spcBef>
              <a:spcPct val="0"/>
            </a:spcBef>
            <a:spcAft>
              <a:spcPct val="15000"/>
            </a:spcAft>
            <a:buChar char="••"/>
          </a:pPr>
          <a:r>
            <a:rPr lang="en-US" sz="2500" kern="1200" dirty="0" smtClean="0"/>
            <a:t>Staff mentors</a:t>
          </a:r>
          <a:endParaRPr lang="en-US" sz="2500" kern="1200" dirty="0"/>
        </a:p>
        <a:p>
          <a:pPr marL="228600" lvl="1" indent="-228600" algn="l" defTabSz="1111250">
            <a:lnSpc>
              <a:spcPct val="90000"/>
            </a:lnSpc>
            <a:spcBef>
              <a:spcPct val="0"/>
            </a:spcBef>
            <a:spcAft>
              <a:spcPct val="15000"/>
            </a:spcAft>
            <a:buChar char="••"/>
          </a:pPr>
          <a:r>
            <a:rPr lang="en-US" sz="2500" kern="1200" dirty="0" smtClean="0"/>
            <a:t>Upper-level undergraduate students</a:t>
          </a:r>
          <a:endParaRPr lang="en-US" sz="2500" kern="1200" dirty="0"/>
        </a:p>
        <a:p>
          <a:pPr marL="228600" lvl="1" indent="-228600" algn="l" defTabSz="1111250">
            <a:lnSpc>
              <a:spcPct val="90000"/>
            </a:lnSpc>
            <a:spcBef>
              <a:spcPct val="0"/>
            </a:spcBef>
            <a:spcAft>
              <a:spcPct val="15000"/>
            </a:spcAft>
            <a:buChar char="••"/>
          </a:pPr>
          <a:r>
            <a:rPr lang="en-US" sz="2500" kern="1200" dirty="0" smtClean="0"/>
            <a:t>Graduate students</a:t>
          </a:r>
          <a:endParaRPr lang="en-US" sz="2500" kern="1200" dirty="0"/>
        </a:p>
        <a:p>
          <a:pPr marL="228600" lvl="1" indent="-228600" algn="l" defTabSz="1111250">
            <a:lnSpc>
              <a:spcPct val="90000"/>
            </a:lnSpc>
            <a:spcBef>
              <a:spcPct val="0"/>
            </a:spcBef>
            <a:spcAft>
              <a:spcPct val="15000"/>
            </a:spcAft>
            <a:buChar char="••"/>
          </a:pPr>
          <a:r>
            <a:rPr lang="en-US" sz="2500" kern="1200" dirty="0" smtClean="0"/>
            <a:t>Research faculty mentors</a:t>
          </a:r>
          <a:endParaRPr lang="en-US" sz="2500" kern="1200" dirty="0"/>
        </a:p>
      </dsp:txBody>
      <dsp:txXfrm>
        <a:off x="3182025" y="760276"/>
        <a:ext cx="2788741" cy="3774375"/>
      </dsp:txXfrm>
    </dsp:sp>
    <dsp:sp modelId="{7D343D3E-51CE-47B7-B843-D6DFDA30B8F0}">
      <dsp:nvSpPr>
        <dsp:cNvPr id="0" name=""/>
        <dsp:cNvSpPr/>
      </dsp:nvSpPr>
      <dsp:spPr>
        <a:xfrm>
          <a:off x="6361190" y="40276"/>
          <a:ext cx="2788741" cy="720000"/>
        </a:xfrm>
        <a:prstGeom prst="rect">
          <a:avLst/>
        </a:prstGeom>
        <a:solidFill>
          <a:schemeClr val="accent1">
            <a:lumMod val="5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b="1" kern="1200" dirty="0" smtClean="0"/>
            <a:t>Community</a:t>
          </a:r>
          <a:endParaRPr lang="en-US" sz="2800" b="1" kern="1200" dirty="0"/>
        </a:p>
      </dsp:txBody>
      <dsp:txXfrm>
        <a:off x="6361190" y="40276"/>
        <a:ext cx="2788741" cy="720000"/>
      </dsp:txXfrm>
    </dsp:sp>
    <dsp:sp modelId="{638D9DCF-3A03-42BE-99C8-9F8B399EE555}">
      <dsp:nvSpPr>
        <dsp:cNvPr id="0" name=""/>
        <dsp:cNvSpPr/>
      </dsp:nvSpPr>
      <dsp:spPr>
        <a:xfrm>
          <a:off x="6331490" y="740876"/>
          <a:ext cx="2788741" cy="377437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Transition guidance</a:t>
          </a:r>
          <a:endParaRPr lang="en-US" sz="2500" kern="1200" dirty="0"/>
        </a:p>
        <a:p>
          <a:pPr marL="228600" lvl="1" indent="-228600" algn="l" defTabSz="1111250">
            <a:lnSpc>
              <a:spcPct val="90000"/>
            </a:lnSpc>
            <a:spcBef>
              <a:spcPct val="0"/>
            </a:spcBef>
            <a:spcAft>
              <a:spcPct val="15000"/>
            </a:spcAft>
            <a:buChar char="••"/>
          </a:pPr>
          <a:r>
            <a:rPr lang="en-US" sz="2500" kern="1200" dirty="0" smtClean="0"/>
            <a:t>Similar class schedules</a:t>
          </a:r>
          <a:endParaRPr lang="en-US" sz="2500" kern="1200" dirty="0"/>
        </a:p>
        <a:p>
          <a:pPr marL="228600" lvl="1" indent="-228600" algn="l" defTabSz="1111250">
            <a:lnSpc>
              <a:spcPct val="90000"/>
            </a:lnSpc>
            <a:spcBef>
              <a:spcPct val="0"/>
            </a:spcBef>
            <a:spcAft>
              <a:spcPct val="15000"/>
            </a:spcAft>
            <a:buChar char="••"/>
          </a:pPr>
          <a:r>
            <a:rPr lang="en-US" sz="2500" kern="1200" dirty="0" smtClean="0"/>
            <a:t>Paired in labs based on interest</a:t>
          </a:r>
          <a:endParaRPr lang="en-US" sz="2500" kern="1200" dirty="0"/>
        </a:p>
        <a:p>
          <a:pPr marL="228600" lvl="1" indent="-228600" algn="l" defTabSz="1111250">
            <a:lnSpc>
              <a:spcPct val="90000"/>
            </a:lnSpc>
            <a:spcBef>
              <a:spcPct val="0"/>
            </a:spcBef>
            <a:spcAft>
              <a:spcPct val="15000"/>
            </a:spcAft>
            <a:buChar char="••"/>
          </a:pPr>
          <a:r>
            <a:rPr lang="en-US" sz="2500" kern="1200" dirty="0" smtClean="0"/>
            <a:t>Academic, social, and community engagements</a:t>
          </a:r>
          <a:endParaRPr lang="en-US" sz="2500" kern="1200" dirty="0"/>
        </a:p>
      </dsp:txBody>
      <dsp:txXfrm>
        <a:off x="6331490" y="740876"/>
        <a:ext cx="2788741" cy="37743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7471D-8720-49BF-96CE-88DEC53C0FAA}">
      <dsp:nvSpPr>
        <dsp:cNvPr id="0" name=""/>
        <dsp:cNvSpPr/>
      </dsp:nvSpPr>
      <dsp:spPr>
        <a:xfrm>
          <a:off x="2860" y="231171"/>
          <a:ext cx="2788741" cy="727733"/>
        </a:xfrm>
        <a:prstGeom prst="rect">
          <a:avLst/>
        </a:prstGeom>
        <a:solidFill>
          <a:schemeClr val="accent1">
            <a:lumMod val="5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b="1" kern="1200" dirty="0" smtClean="0"/>
            <a:t>University of Central Florida</a:t>
          </a:r>
          <a:endParaRPr lang="en-US" sz="2000" b="1" kern="1200" dirty="0"/>
        </a:p>
      </dsp:txBody>
      <dsp:txXfrm>
        <a:off x="2860" y="231171"/>
        <a:ext cx="2788741" cy="727733"/>
      </dsp:txXfrm>
    </dsp:sp>
    <dsp:sp modelId="{2A273534-3B31-4646-89DB-85BA1C80869F}">
      <dsp:nvSpPr>
        <dsp:cNvPr id="0" name=""/>
        <dsp:cNvSpPr/>
      </dsp:nvSpPr>
      <dsp:spPr>
        <a:xfrm>
          <a:off x="2860" y="958904"/>
          <a:ext cx="2788741" cy="32939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Orlando, FL</a:t>
          </a:r>
          <a:endParaRPr lang="en-US" sz="2000" kern="1200" dirty="0"/>
        </a:p>
        <a:p>
          <a:pPr marL="228600" lvl="1" indent="-228600" algn="l" defTabSz="889000">
            <a:lnSpc>
              <a:spcPct val="90000"/>
            </a:lnSpc>
            <a:spcBef>
              <a:spcPct val="0"/>
            </a:spcBef>
            <a:spcAft>
              <a:spcPct val="15000"/>
            </a:spcAft>
            <a:buChar char="••"/>
          </a:pPr>
          <a:r>
            <a:rPr lang="en-US" sz="2000" kern="1200" dirty="0" smtClean="0"/>
            <a:t>56,000+ Undergraduate Students</a:t>
          </a:r>
          <a:endParaRPr lang="en-US" sz="2000" kern="1200" dirty="0"/>
        </a:p>
        <a:p>
          <a:pPr marL="228600" lvl="1" indent="-228600" algn="l" defTabSz="889000">
            <a:lnSpc>
              <a:spcPct val="90000"/>
            </a:lnSpc>
            <a:spcBef>
              <a:spcPct val="0"/>
            </a:spcBef>
            <a:spcAft>
              <a:spcPct val="15000"/>
            </a:spcAft>
            <a:buChar char="••"/>
          </a:pPr>
          <a:r>
            <a:rPr lang="en-US" sz="2000" kern="1200" dirty="0" smtClean="0"/>
            <a:t>9,000+ Graduate Students</a:t>
          </a:r>
          <a:endParaRPr lang="en-US" sz="2000" kern="1200" dirty="0"/>
        </a:p>
        <a:p>
          <a:pPr marL="228600" lvl="1" indent="-228600" algn="l" defTabSz="889000">
            <a:lnSpc>
              <a:spcPct val="90000"/>
            </a:lnSpc>
            <a:spcBef>
              <a:spcPct val="0"/>
            </a:spcBef>
            <a:spcAft>
              <a:spcPct val="15000"/>
            </a:spcAft>
            <a:buChar char="••"/>
          </a:pPr>
          <a:r>
            <a:rPr lang="en-US" sz="2000" kern="1200" dirty="0" smtClean="0"/>
            <a:t>Public/Coed</a:t>
          </a:r>
          <a:endParaRPr lang="en-US" sz="2000" kern="1200" dirty="0"/>
        </a:p>
        <a:p>
          <a:pPr marL="228600" lvl="1" indent="-228600" algn="l" defTabSz="889000">
            <a:lnSpc>
              <a:spcPct val="90000"/>
            </a:lnSpc>
            <a:spcBef>
              <a:spcPct val="0"/>
            </a:spcBef>
            <a:spcAft>
              <a:spcPct val="15000"/>
            </a:spcAft>
            <a:buChar char="••"/>
          </a:pPr>
          <a:r>
            <a:rPr lang="en-US" sz="2000" kern="1200" dirty="0" smtClean="0"/>
            <a:t>Suburban</a:t>
          </a:r>
          <a:endParaRPr lang="en-US" sz="2000" kern="1200" dirty="0"/>
        </a:p>
        <a:p>
          <a:pPr marL="228600" lvl="1" indent="-228600" algn="l" defTabSz="889000">
            <a:lnSpc>
              <a:spcPct val="90000"/>
            </a:lnSpc>
            <a:spcBef>
              <a:spcPct val="0"/>
            </a:spcBef>
            <a:spcAft>
              <a:spcPct val="15000"/>
            </a:spcAft>
            <a:buChar char="••"/>
          </a:pPr>
          <a:r>
            <a:rPr lang="en-US" sz="2000" kern="1200" dirty="0" smtClean="0"/>
            <a:t>20 High Schools in Orange County, FL</a:t>
          </a:r>
          <a:endParaRPr lang="en-US" sz="2000" kern="1200" dirty="0"/>
        </a:p>
      </dsp:txBody>
      <dsp:txXfrm>
        <a:off x="2860" y="958904"/>
        <a:ext cx="2788741" cy="3293999"/>
      </dsp:txXfrm>
    </dsp:sp>
    <dsp:sp modelId="{972BC55C-5C1A-4460-9B81-916BECA7635A}">
      <dsp:nvSpPr>
        <dsp:cNvPr id="0" name=""/>
        <dsp:cNvSpPr/>
      </dsp:nvSpPr>
      <dsp:spPr>
        <a:xfrm>
          <a:off x="3182025" y="231171"/>
          <a:ext cx="2788741" cy="727733"/>
        </a:xfrm>
        <a:prstGeom prst="rect">
          <a:avLst/>
        </a:prstGeom>
        <a:solidFill>
          <a:schemeClr val="accent1">
            <a:lumMod val="5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b="1" kern="1200" dirty="0" smtClean="0"/>
            <a:t>Florida Atlantic University</a:t>
          </a:r>
          <a:endParaRPr lang="en-US" sz="2000" b="1" kern="1200" dirty="0"/>
        </a:p>
      </dsp:txBody>
      <dsp:txXfrm>
        <a:off x="3182025" y="231171"/>
        <a:ext cx="2788741" cy="727733"/>
      </dsp:txXfrm>
    </dsp:sp>
    <dsp:sp modelId="{7BCEF343-ED44-404E-835F-1F13CF370F48}">
      <dsp:nvSpPr>
        <dsp:cNvPr id="0" name=""/>
        <dsp:cNvSpPr/>
      </dsp:nvSpPr>
      <dsp:spPr>
        <a:xfrm>
          <a:off x="3182025" y="958904"/>
          <a:ext cx="2788741" cy="32939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Boca Raton, FL</a:t>
          </a:r>
          <a:endParaRPr lang="en-US" sz="2000" kern="1200" dirty="0"/>
        </a:p>
        <a:p>
          <a:pPr marL="228600" lvl="1" indent="-228600" algn="l" defTabSz="889000">
            <a:lnSpc>
              <a:spcPct val="90000"/>
            </a:lnSpc>
            <a:spcBef>
              <a:spcPct val="0"/>
            </a:spcBef>
            <a:spcAft>
              <a:spcPct val="15000"/>
            </a:spcAft>
            <a:buChar char="••"/>
          </a:pPr>
          <a:r>
            <a:rPr lang="en-US" sz="2000" kern="1200" dirty="0" smtClean="0"/>
            <a:t>24,000+ Undergraduate Students</a:t>
          </a:r>
          <a:endParaRPr lang="en-US" sz="2000" kern="1200" dirty="0"/>
        </a:p>
        <a:p>
          <a:pPr marL="228600" lvl="1" indent="-228600" algn="l" defTabSz="889000">
            <a:lnSpc>
              <a:spcPct val="90000"/>
            </a:lnSpc>
            <a:spcBef>
              <a:spcPct val="0"/>
            </a:spcBef>
            <a:spcAft>
              <a:spcPct val="15000"/>
            </a:spcAft>
            <a:buChar char="••"/>
          </a:pPr>
          <a:r>
            <a:rPr lang="en-US" sz="2000" kern="1200" dirty="0" smtClean="0"/>
            <a:t>5,000+ Graduate Students</a:t>
          </a:r>
          <a:endParaRPr lang="en-US" sz="2000" kern="1200" dirty="0"/>
        </a:p>
        <a:p>
          <a:pPr marL="228600" lvl="1" indent="-228600" algn="l" defTabSz="889000">
            <a:lnSpc>
              <a:spcPct val="90000"/>
            </a:lnSpc>
            <a:spcBef>
              <a:spcPct val="0"/>
            </a:spcBef>
            <a:spcAft>
              <a:spcPct val="15000"/>
            </a:spcAft>
            <a:buChar char="••"/>
          </a:pPr>
          <a:r>
            <a:rPr lang="en-US" sz="2000" kern="1200" dirty="0" smtClean="0"/>
            <a:t>Public/Coed</a:t>
          </a:r>
          <a:endParaRPr lang="en-US" sz="2000" kern="1200" dirty="0"/>
        </a:p>
        <a:p>
          <a:pPr marL="228600" lvl="1" indent="-228600" algn="l" defTabSz="889000">
            <a:lnSpc>
              <a:spcPct val="90000"/>
            </a:lnSpc>
            <a:spcBef>
              <a:spcPct val="0"/>
            </a:spcBef>
            <a:spcAft>
              <a:spcPct val="15000"/>
            </a:spcAft>
            <a:buChar char="••"/>
          </a:pPr>
          <a:r>
            <a:rPr lang="en-US" sz="2000" kern="1200" dirty="0" smtClean="0"/>
            <a:t>City</a:t>
          </a:r>
          <a:endParaRPr lang="en-US" sz="2000" kern="1200" dirty="0"/>
        </a:p>
        <a:p>
          <a:pPr marL="228600" lvl="1" indent="-228600" algn="l" defTabSz="889000">
            <a:lnSpc>
              <a:spcPct val="90000"/>
            </a:lnSpc>
            <a:spcBef>
              <a:spcPct val="0"/>
            </a:spcBef>
            <a:spcAft>
              <a:spcPct val="15000"/>
            </a:spcAft>
            <a:buChar char="••"/>
          </a:pPr>
          <a:r>
            <a:rPr lang="en-US" sz="2000" kern="1200" dirty="0" smtClean="0"/>
            <a:t>32 High Schools in Palm Beach County, FL</a:t>
          </a:r>
          <a:endParaRPr lang="en-US" sz="2000" kern="1200" dirty="0"/>
        </a:p>
      </dsp:txBody>
      <dsp:txXfrm>
        <a:off x="3182025" y="958904"/>
        <a:ext cx="2788741" cy="3293999"/>
      </dsp:txXfrm>
    </dsp:sp>
    <dsp:sp modelId="{7D343D3E-51CE-47B7-B843-D6DFDA30B8F0}">
      <dsp:nvSpPr>
        <dsp:cNvPr id="0" name=""/>
        <dsp:cNvSpPr/>
      </dsp:nvSpPr>
      <dsp:spPr>
        <a:xfrm>
          <a:off x="6361190" y="231171"/>
          <a:ext cx="2788741" cy="727733"/>
        </a:xfrm>
        <a:prstGeom prst="rect">
          <a:avLst/>
        </a:prstGeom>
        <a:solidFill>
          <a:schemeClr val="accent1">
            <a:lumMod val="5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b="1" kern="1200" dirty="0" smtClean="0"/>
            <a:t>Western Carolina University</a:t>
          </a:r>
          <a:endParaRPr lang="en-US" sz="2000" b="1" kern="1200" dirty="0"/>
        </a:p>
      </dsp:txBody>
      <dsp:txXfrm>
        <a:off x="6361190" y="231171"/>
        <a:ext cx="2788741" cy="727733"/>
      </dsp:txXfrm>
    </dsp:sp>
    <dsp:sp modelId="{638D9DCF-3A03-42BE-99C8-9F8B399EE555}">
      <dsp:nvSpPr>
        <dsp:cNvPr id="0" name=""/>
        <dsp:cNvSpPr/>
      </dsp:nvSpPr>
      <dsp:spPr>
        <a:xfrm>
          <a:off x="6331490" y="941973"/>
          <a:ext cx="2788741" cy="32939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Cullowhee, NC</a:t>
          </a:r>
          <a:endParaRPr lang="en-US" sz="2000" kern="1200" dirty="0"/>
        </a:p>
        <a:p>
          <a:pPr marL="228600" lvl="1" indent="-228600" algn="l" defTabSz="889000">
            <a:lnSpc>
              <a:spcPct val="90000"/>
            </a:lnSpc>
            <a:spcBef>
              <a:spcPct val="0"/>
            </a:spcBef>
            <a:spcAft>
              <a:spcPct val="15000"/>
            </a:spcAft>
            <a:buChar char="••"/>
          </a:pPr>
          <a:r>
            <a:rPr lang="en-US" sz="2000" kern="1200" dirty="0" smtClean="0"/>
            <a:t>10,000+ Undergraduate Students</a:t>
          </a:r>
          <a:endParaRPr lang="en-US" sz="2000" kern="1200" dirty="0"/>
        </a:p>
        <a:p>
          <a:pPr marL="228600" lvl="1" indent="-228600" algn="l" defTabSz="889000">
            <a:lnSpc>
              <a:spcPct val="90000"/>
            </a:lnSpc>
            <a:spcBef>
              <a:spcPct val="0"/>
            </a:spcBef>
            <a:spcAft>
              <a:spcPct val="15000"/>
            </a:spcAft>
            <a:buChar char="••"/>
          </a:pPr>
          <a:r>
            <a:rPr lang="en-US" sz="2000" kern="1200" dirty="0" smtClean="0"/>
            <a:t>1,500+ Graduate Students</a:t>
          </a:r>
          <a:endParaRPr lang="en-US" sz="2000" kern="1200" dirty="0"/>
        </a:p>
        <a:p>
          <a:pPr marL="228600" lvl="1" indent="-228600" algn="l" defTabSz="889000">
            <a:lnSpc>
              <a:spcPct val="90000"/>
            </a:lnSpc>
            <a:spcBef>
              <a:spcPct val="0"/>
            </a:spcBef>
            <a:spcAft>
              <a:spcPct val="15000"/>
            </a:spcAft>
            <a:buChar char="••"/>
          </a:pPr>
          <a:r>
            <a:rPr lang="en-US" sz="2000" kern="1200" dirty="0" smtClean="0"/>
            <a:t>Public/Coed</a:t>
          </a:r>
          <a:endParaRPr lang="en-US" sz="2000" kern="1200" dirty="0"/>
        </a:p>
        <a:p>
          <a:pPr marL="228600" lvl="1" indent="-228600" algn="l" defTabSz="889000">
            <a:lnSpc>
              <a:spcPct val="90000"/>
            </a:lnSpc>
            <a:spcBef>
              <a:spcPct val="0"/>
            </a:spcBef>
            <a:spcAft>
              <a:spcPct val="15000"/>
            </a:spcAft>
            <a:buChar char="••"/>
          </a:pPr>
          <a:r>
            <a:rPr lang="en-US" sz="2000" kern="1200" dirty="0" smtClean="0"/>
            <a:t>Rural</a:t>
          </a:r>
          <a:endParaRPr lang="en-US" sz="2000" kern="1200" dirty="0"/>
        </a:p>
        <a:p>
          <a:pPr marL="228600" lvl="1" indent="-228600" algn="l" defTabSz="889000">
            <a:lnSpc>
              <a:spcPct val="90000"/>
            </a:lnSpc>
            <a:spcBef>
              <a:spcPct val="0"/>
            </a:spcBef>
            <a:spcAft>
              <a:spcPct val="15000"/>
            </a:spcAft>
            <a:buChar char="••"/>
          </a:pPr>
          <a:r>
            <a:rPr lang="en-US" sz="2000" kern="1200" dirty="0" smtClean="0"/>
            <a:t>8 High Schools in Jackson County, NC</a:t>
          </a:r>
          <a:endParaRPr lang="en-US" sz="2000" kern="1200" dirty="0"/>
        </a:p>
      </dsp:txBody>
      <dsp:txXfrm>
        <a:off x="6331490" y="941973"/>
        <a:ext cx="2788741" cy="32939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EC188A-EB54-4758-A427-B3AEA34F9498}">
      <dsp:nvSpPr>
        <dsp:cNvPr id="0" name=""/>
        <dsp:cNvSpPr/>
      </dsp:nvSpPr>
      <dsp:spPr>
        <a:xfrm rot="5400000">
          <a:off x="5268606" y="-1989221"/>
          <a:ext cx="1251591" cy="554767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Extended to commuter students</a:t>
          </a:r>
          <a:endParaRPr lang="en-US" sz="1900" kern="1200" dirty="0"/>
        </a:p>
        <a:p>
          <a:pPr marL="171450" lvl="1" indent="-171450" algn="l" defTabSz="844550">
            <a:lnSpc>
              <a:spcPct val="90000"/>
            </a:lnSpc>
            <a:spcBef>
              <a:spcPct val="0"/>
            </a:spcBef>
            <a:spcAft>
              <a:spcPct val="15000"/>
            </a:spcAft>
            <a:buChar char="••"/>
          </a:pPr>
          <a:r>
            <a:rPr lang="en-US" sz="1900" kern="1200" dirty="0" smtClean="0"/>
            <a:t>Organized group study and social events</a:t>
          </a:r>
          <a:endParaRPr lang="en-US" sz="1900" kern="1200" dirty="0"/>
        </a:p>
      </dsp:txBody>
      <dsp:txXfrm rot="-5400000">
        <a:off x="3120566" y="219917"/>
        <a:ext cx="5486574" cy="1129395"/>
      </dsp:txXfrm>
    </dsp:sp>
    <dsp:sp modelId="{31962EF8-1E7E-47B6-9912-9593BF269D5B}">
      <dsp:nvSpPr>
        <dsp:cNvPr id="0" name=""/>
        <dsp:cNvSpPr/>
      </dsp:nvSpPr>
      <dsp:spPr>
        <a:xfrm>
          <a:off x="0" y="2370"/>
          <a:ext cx="3120565" cy="1564488"/>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n-US" sz="3000" kern="1200" dirty="0" smtClean="0"/>
            <a:t>Smaller FTIC Population Living on Campus</a:t>
          </a:r>
          <a:endParaRPr lang="en-US" sz="3000" kern="1200" dirty="0"/>
        </a:p>
      </dsp:txBody>
      <dsp:txXfrm>
        <a:off x="76372" y="78742"/>
        <a:ext cx="2967821" cy="1411744"/>
      </dsp:txXfrm>
    </dsp:sp>
    <dsp:sp modelId="{AB3D47DA-1756-4D3A-BBDA-26A20E1E797A}">
      <dsp:nvSpPr>
        <dsp:cNvPr id="0" name=""/>
        <dsp:cNvSpPr/>
      </dsp:nvSpPr>
      <dsp:spPr>
        <a:xfrm rot="5400000">
          <a:off x="5268606" y="-346508"/>
          <a:ext cx="1251591" cy="554767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Direct faculty mentoring</a:t>
          </a:r>
          <a:endParaRPr lang="en-US" sz="1900" kern="1200" dirty="0"/>
        </a:p>
        <a:p>
          <a:pPr marL="171450" lvl="1" indent="-171450" algn="l" defTabSz="844550">
            <a:lnSpc>
              <a:spcPct val="90000"/>
            </a:lnSpc>
            <a:spcBef>
              <a:spcPct val="0"/>
            </a:spcBef>
            <a:spcAft>
              <a:spcPct val="15000"/>
            </a:spcAft>
            <a:buChar char="••"/>
          </a:pPr>
          <a:r>
            <a:rPr lang="en-US" sz="1900" kern="1200" dirty="0" smtClean="0"/>
            <a:t>Upper-level undergraduate mentoring</a:t>
          </a:r>
          <a:endParaRPr lang="en-US" sz="1900" kern="1200" dirty="0"/>
        </a:p>
        <a:p>
          <a:pPr marL="171450" lvl="1" indent="-171450" algn="l" defTabSz="844550">
            <a:lnSpc>
              <a:spcPct val="90000"/>
            </a:lnSpc>
            <a:spcBef>
              <a:spcPct val="0"/>
            </a:spcBef>
            <a:spcAft>
              <a:spcPct val="15000"/>
            </a:spcAft>
            <a:buChar char="••"/>
          </a:pPr>
          <a:r>
            <a:rPr lang="en-US" sz="1900" kern="1200" dirty="0" smtClean="0"/>
            <a:t>Signed mentor-mentee agreement</a:t>
          </a:r>
          <a:endParaRPr lang="en-US" sz="1900" kern="1200" dirty="0"/>
        </a:p>
      </dsp:txBody>
      <dsp:txXfrm rot="-5400000">
        <a:off x="3120566" y="1862630"/>
        <a:ext cx="5486574" cy="1129395"/>
      </dsp:txXfrm>
    </dsp:sp>
    <dsp:sp modelId="{E8040163-ED19-4C7C-A5D2-53021630B937}">
      <dsp:nvSpPr>
        <dsp:cNvPr id="0" name=""/>
        <dsp:cNvSpPr/>
      </dsp:nvSpPr>
      <dsp:spPr>
        <a:xfrm>
          <a:off x="0" y="1645083"/>
          <a:ext cx="3120565" cy="1564488"/>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n-US" sz="3000" kern="1200" dirty="0" smtClean="0"/>
            <a:t>Smaller Graduate Student Population</a:t>
          </a:r>
          <a:endParaRPr lang="en-US" sz="3000" kern="1200" dirty="0"/>
        </a:p>
      </dsp:txBody>
      <dsp:txXfrm>
        <a:off x="76372" y="1721455"/>
        <a:ext cx="2967821" cy="1411744"/>
      </dsp:txXfrm>
    </dsp:sp>
    <dsp:sp modelId="{532414E3-5DBD-46E6-B173-8D0B346D5EA3}">
      <dsp:nvSpPr>
        <dsp:cNvPr id="0" name=""/>
        <dsp:cNvSpPr/>
      </dsp:nvSpPr>
      <dsp:spPr>
        <a:xfrm rot="5400000">
          <a:off x="5268606" y="1296205"/>
          <a:ext cx="1251591" cy="554767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Electronic and in-person presentations in suburban and city settings</a:t>
          </a:r>
          <a:endParaRPr lang="en-US" sz="1900" kern="1200" dirty="0"/>
        </a:p>
        <a:p>
          <a:pPr marL="171450" lvl="1" indent="-171450" algn="l" defTabSz="844550">
            <a:lnSpc>
              <a:spcPct val="90000"/>
            </a:lnSpc>
            <a:spcBef>
              <a:spcPct val="0"/>
            </a:spcBef>
            <a:spcAft>
              <a:spcPct val="15000"/>
            </a:spcAft>
            <a:buChar char="••"/>
          </a:pPr>
          <a:r>
            <a:rPr lang="en-US" sz="1900" kern="1200" dirty="0" smtClean="0"/>
            <a:t>More electronic methods employed in rural setting</a:t>
          </a:r>
          <a:endParaRPr lang="en-US" sz="1900" kern="1200" dirty="0"/>
        </a:p>
      </dsp:txBody>
      <dsp:txXfrm rot="-5400000">
        <a:off x="3120566" y="3505343"/>
        <a:ext cx="5486574" cy="1129395"/>
      </dsp:txXfrm>
    </dsp:sp>
    <dsp:sp modelId="{E6FF0F1D-FD66-4ECC-B970-5952CFFDFA86}">
      <dsp:nvSpPr>
        <dsp:cNvPr id="0" name=""/>
        <dsp:cNvSpPr/>
      </dsp:nvSpPr>
      <dsp:spPr>
        <a:xfrm>
          <a:off x="0" y="3287796"/>
          <a:ext cx="3120565" cy="1564488"/>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n-US" sz="3000" kern="1200" dirty="0" smtClean="0"/>
            <a:t>Recruiting </a:t>
          </a:r>
          <a:endParaRPr lang="en-US" sz="3000" kern="1200" dirty="0"/>
        </a:p>
      </dsp:txBody>
      <dsp:txXfrm>
        <a:off x="76372" y="3364168"/>
        <a:ext cx="2967821" cy="14117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7E2D07-AA13-4337-AA0F-EF450B8B7C4D}">
      <dsp:nvSpPr>
        <dsp:cNvPr id="0" name=""/>
        <dsp:cNvSpPr/>
      </dsp:nvSpPr>
      <dsp:spPr>
        <a:xfrm rot="5400000">
          <a:off x="5648682" y="-2343234"/>
          <a:ext cx="802337" cy="569397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Direct faculty mentoring</a:t>
          </a:r>
          <a:endParaRPr lang="en-US" sz="1300" kern="1200" dirty="0"/>
        </a:p>
        <a:p>
          <a:pPr marL="114300" lvl="1" indent="-114300" algn="l" defTabSz="577850">
            <a:lnSpc>
              <a:spcPct val="90000"/>
            </a:lnSpc>
            <a:spcBef>
              <a:spcPct val="0"/>
            </a:spcBef>
            <a:spcAft>
              <a:spcPct val="15000"/>
            </a:spcAft>
            <a:buChar char="••"/>
          </a:pPr>
          <a:r>
            <a:rPr lang="en-US" sz="1300" kern="1200" dirty="0" smtClean="0"/>
            <a:t>Upper-level undergraduate mentoring</a:t>
          </a:r>
          <a:endParaRPr lang="en-US" sz="1300" kern="1200" dirty="0"/>
        </a:p>
        <a:p>
          <a:pPr marL="114300" lvl="1" indent="-114300" algn="l" defTabSz="577850">
            <a:lnSpc>
              <a:spcPct val="90000"/>
            </a:lnSpc>
            <a:spcBef>
              <a:spcPct val="0"/>
            </a:spcBef>
            <a:spcAft>
              <a:spcPct val="15000"/>
            </a:spcAft>
            <a:buChar char="••"/>
          </a:pPr>
          <a:r>
            <a:rPr lang="en-US" sz="1300" kern="1200" dirty="0" smtClean="0"/>
            <a:t>Signed mentor-mentee agreement</a:t>
          </a:r>
          <a:endParaRPr lang="en-US" sz="1300" kern="1200" dirty="0"/>
        </a:p>
      </dsp:txBody>
      <dsp:txXfrm rot="-5400000">
        <a:off x="3202863" y="141752"/>
        <a:ext cx="5654810" cy="724003"/>
      </dsp:txXfrm>
    </dsp:sp>
    <dsp:sp modelId="{7C191EBE-DC73-4B57-B432-CEC1169CB493}">
      <dsp:nvSpPr>
        <dsp:cNvPr id="0" name=""/>
        <dsp:cNvSpPr/>
      </dsp:nvSpPr>
      <dsp:spPr>
        <a:xfrm>
          <a:off x="0" y="2293"/>
          <a:ext cx="3202862" cy="1002921"/>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t>Smaller Graduate Student Population</a:t>
          </a:r>
          <a:endParaRPr lang="en-US" sz="1800" kern="1200" dirty="0"/>
        </a:p>
      </dsp:txBody>
      <dsp:txXfrm>
        <a:off x="48959" y="51252"/>
        <a:ext cx="3104944" cy="905003"/>
      </dsp:txXfrm>
    </dsp:sp>
    <dsp:sp modelId="{243D07C1-1DB0-4B54-97BF-E85967DF7828}">
      <dsp:nvSpPr>
        <dsp:cNvPr id="0" name=""/>
        <dsp:cNvSpPr/>
      </dsp:nvSpPr>
      <dsp:spPr>
        <a:xfrm rot="5400000">
          <a:off x="5648682" y="-1290166"/>
          <a:ext cx="802337" cy="569397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Electronic and in-person presentations in suburban and city settings</a:t>
          </a:r>
          <a:endParaRPr lang="en-US" sz="1300" kern="1200" dirty="0"/>
        </a:p>
        <a:p>
          <a:pPr marL="114300" lvl="1" indent="-114300" algn="l" defTabSz="577850">
            <a:lnSpc>
              <a:spcPct val="90000"/>
            </a:lnSpc>
            <a:spcBef>
              <a:spcPct val="0"/>
            </a:spcBef>
            <a:spcAft>
              <a:spcPct val="15000"/>
            </a:spcAft>
            <a:buChar char="••"/>
          </a:pPr>
          <a:r>
            <a:rPr lang="en-US" sz="1300" kern="1200" dirty="0" smtClean="0"/>
            <a:t>More electronic methods employed in rural settings</a:t>
          </a:r>
          <a:endParaRPr lang="en-US" sz="1300" kern="1200" dirty="0"/>
        </a:p>
        <a:p>
          <a:pPr marL="114300" lvl="1" indent="-114300" algn="l" defTabSz="577850">
            <a:lnSpc>
              <a:spcPct val="90000"/>
            </a:lnSpc>
            <a:spcBef>
              <a:spcPct val="0"/>
            </a:spcBef>
            <a:spcAft>
              <a:spcPct val="15000"/>
            </a:spcAft>
            <a:buChar char="••"/>
          </a:pPr>
          <a:r>
            <a:rPr lang="en-US" sz="1300" kern="1200" dirty="0" smtClean="0"/>
            <a:t>WCU: Junior-level currently enrolled undergraduates (if needed)</a:t>
          </a:r>
          <a:endParaRPr lang="en-US" sz="1300" kern="1200" dirty="0"/>
        </a:p>
      </dsp:txBody>
      <dsp:txXfrm rot="-5400000">
        <a:off x="3202863" y="1194820"/>
        <a:ext cx="5654810" cy="724003"/>
      </dsp:txXfrm>
    </dsp:sp>
    <dsp:sp modelId="{11639348-C6D1-4E41-92BF-FBFD61642B8C}">
      <dsp:nvSpPr>
        <dsp:cNvPr id="0" name=""/>
        <dsp:cNvSpPr/>
      </dsp:nvSpPr>
      <dsp:spPr>
        <a:xfrm>
          <a:off x="0" y="1055361"/>
          <a:ext cx="3202862" cy="1002921"/>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t>Recruiting </a:t>
          </a:r>
          <a:endParaRPr lang="en-US" sz="1800" kern="1200" dirty="0"/>
        </a:p>
      </dsp:txBody>
      <dsp:txXfrm>
        <a:off x="48959" y="1104320"/>
        <a:ext cx="3104944" cy="905003"/>
      </dsp:txXfrm>
    </dsp:sp>
    <dsp:sp modelId="{A0248BB0-7B7E-451B-8840-215403972DD9}">
      <dsp:nvSpPr>
        <dsp:cNvPr id="0" name=""/>
        <dsp:cNvSpPr/>
      </dsp:nvSpPr>
      <dsp:spPr>
        <a:xfrm rot="5400000">
          <a:off x="5648682" y="-237098"/>
          <a:ext cx="802337" cy="569397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Increase in scholarship to $2000 ($500 for F-LEARN)</a:t>
          </a:r>
          <a:endParaRPr lang="en-US" sz="1300" kern="1200" dirty="0"/>
        </a:p>
        <a:p>
          <a:pPr marL="114300" lvl="1" indent="-114300" algn="l" defTabSz="577850">
            <a:lnSpc>
              <a:spcPct val="90000"/>
            </a:lnSpc>
            <a:spcBef>
              <a:spcPct val="0"/>
            </a:spcBef>
            <a:spcAft>
              <a:spcPct val="15000"/>
            </a:spcAft>
            <a:buChar char="••"/>
          </a:pPr>
          <a:r>
            <a:rPr lang="en-US" sz="1300" kern="1200" dirty="0" smtClean="0"/>
            <a:t>Federal Work-Study (spring research)</a:t>
          </a:r>
          <a:endParaRPr lang="en-US" sz="1300" kern="1200" dirty="0"/>
        </a:p>
        <a:p>
          <a:pPr marL="114300" lvl="1" indent="-114300" algn="l" defTabSz="577850">
            <a:lnSpc>
              <a:spcPct val="90000"/>
            </a:lnSpc>
            <a:spcBef>
              <a:spcPct val="0"/>
            </a:spcBef>
            <a:spcAft>
              <a:spcPct val="15000"/>
            </a:spcAft>
            <a:buChar char="••"/>
          </a:pPr>
          <a:r>
            <a:rPr lang="en-US" sz="1300" kern="1200" dirty="0" smtClean="0"/>
            <a:t>Florida Work Experience Program (spring research)</a:t>
          </a:r>
          <a:endParaRPr lang="en-US" sz="1300" kern="1200" dirty="0"/>
        </a:p>
      </dsp:txBody>
      <dsp:txXfrm rot="-5400000">
        <a:off x="3202863" y="2247888"/>
        <a:ext cx="5654810" cy="724003"/>
      </dsp:txXfrm>
    </dsp:sp>
    <dsp:sp modelId="{DC0544F1-5C8A-4C05-84FD-420304D56DC6}">
      <dsp:nvSpPr>
        <dsp:cNvPr id="0" name=""/>
        <dsp:cNvSpPr/>
      </dsp:nvSpPr>
      <dsp:spPr>
        <a:xfrm>
          <a:off x="0" y="2107105"/>
          <a:ext cx="3202862" cy="100292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t>More Financial Responsibilities</a:t>
          </a:r>
          <a:endParaRPr lang="en-US" sz="1800" kern="1200" dirty="0"/>
        </a:p>
      </dsp:txBody>
      <dsp:txXfrm>
        <a:off x="48959" y="2156064"/>
        <a:ext cx="3104944" cy="905003"/>
      </dsp:txXfrm>
    </dsp:sp>
    <dsp:sp modelId="{8BE8BCA4-9566-4885-8EA2-725E35CBC1ED}">
      <dsp:nvSpPr>
        <dsp:cNvPr id="0" name=""/>
        <dsp:cNvSpPr/>
      </dsp:nvSpPr>
      <dsp:spPr>
        <a:xfrm rot="5400000">
          <a:off x="5648682" y="815969"/>
          <a:ext cx="802337" cy="569397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Academic events on same day of class or in evenings</a:t>
          </a:r>
          <a:endParaRPr lang="en-US" sz="1300" kern="1200" dirty="0"/>
        </a:p>
        <a:p>
          <a:pPr marL="114300" lvl="1" indent="-114300" algn="l" defTabSz="577850">
            <a:lnSpc>
              <a:spcPct val="90000"/>
            </a:lnSpc>
            <a:spcBef>
              <a:spcPct val="0"/>
            </a:spcBef>
            <a:spcAft>
              <a:spcPct val="15000"/>
            </a:spcAft>
            <a:buChar char="••"/>
          </a:pPr>
          <a:r>
            <a:rPr lang="en-US" sz="1300" kern="1200" dirty="0" smtClean="0"/>
            <a:t>Community and Social events on weekends</a:t>
          </a:r>
          <a:endParaRPr lang="en-US" sz="1300" kern="1200" dirty="0"/>
        </a:p>
        <a:p>
          <a:pPr marL="114300" lvl="1" indent="-114300" algn="l" defTabSz="577850">
            <a:lnSpc>
              <a:spcPct val="90000"/>
            </a:lnSpc>
            <a:spcBef>
              <a:spcPct val="0"/>
            </a:spcBef>
            <a:spcAft>
              <a:spcPct val="15000"/>
            </a:spcAft>
            <a:buChar char="••"/>
          </a:pPr>
          <a:r>
            <a:rPr lang="en-US" sz="1300" kern="1200" dirty="0" smtClean="0"/>
            <a:t>Family friendly events</a:t>
          </a:r>
          <a:endParaRPr lang="en-US" sz="1300" kern="1200" dirty="0"/>
        </a:p>
      </dsp:txBody>
      <dsp:txXfrm rot="-5400000">
        <a:off x="3202863" y="3300956"/>
        <a:ext cx="5654810" cy="724003"/>
      </dsp:txXfrm>
    </dsp:sp>
    <dsp:sp modelId="{8E4ED757-18F6-45FC-B29A-E61FD12EDFD1}">
      <dsp:nvSpPr>
        <dsp:cNvPr id="0" name=""/>
        <dsp:cNvSpPr/>
      </dsp:nvSpPr>
      <dsp:spPr>
        <a:xfrm>
          <a:off x="0" y="3161497"/>
          <a:ext cx="3202862" cy="100292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t>Social Integration and </a:t>
          </a:r>
        </a:p>
        <a:p>
          <a:pPr lvl="0" algn="ctr" defTabSz="800100">
            <a:lnSpc>
              <a:spcPct val="90000"/>
            </a:lnSpc>
            <a:spcBef>
              <a:spcPct val="0"/>
            </a:spcBef>
            <a:spcAft>
              <a:spcPct val="35000"/>
            </a:spcAft>
          </a:pPr>
          <a:r>
            <a:rPr lang="en-US" sz="1800" kern="1200" dirty="0" smtClean="0"/>
            <a:t>Time Constraints (Community)</a:t>
          </a:r>
          <a:endParaRPr lang="en-US" sz="1800" kern="1200" dirty="0"/>
        </a:p>
      </dsp:txBody>
      <dsp:txXfrm>
        <a:off x="48959" y="3210456"/>
        <a:ext cx="3104944" cy="905003"/>
      </dsp:txXfrm>
    </dsp:sp>
    <dsp:sp modelId="{AE86A4AB-F9E1-451C-918B-62022AC8237B}">
      <dsp:nvSpPr>
        <dsp:cNvPr id="0" name=""/>
        <dsp:cNvSpPr/>
      </dsp:nvSpPr>
      <dsp:spPr>
        <a:xfrm rot="5400000">
          <a:off x="5648682" y="1869037"/>
          <a:ext cx="802337" cy="5693977"/>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Increased assignment requirements</a:t>
          </a:r>
          <a:endParaRPr lang="en-US" sz="1300" kern="1200" dirty="0"/>
        </a:p>
        <a:p>
          <a:pPr marL="114300" lvl="1" indent="-114300" algn="l" defTabSz="577850">
            <a:lnSpc>
              <a:spcPct val="90000"/>
            </a:lnSpc>
            <a:spcBef>
              <a:spcPct val="0"/>
            </a:spcBef>
            <a:spcAft>
              <a:spcPct val="15000"/>
            </a:spcAft>
            <a:buChar char="••"/>
          </a:pPr>
          <a:r>
            <a:rPr lang="en-US" sz="1300" kern="1200" dirty="0" smtClean="0"/>
            <a:t>Increase research requirement to 8-15 hours/week (F-LEARN is 3-5 hours/week)</a:t>
          </a:r>
          <a:endParaRPr lang="en-US" sz="1300" kern="1200" dirty="0"/>
        </a:p>
        <a:p>
          <a:pPr marL="114300" lvl="1" indent="-114300" algn="l" defTabSz="577850">
            <a:lnSpc>
              <a:spcPct val="90000"/>
            </a:lnSpc>
            <a:spcBef>
              <a:spcPct val="0"/>
            </a:spcBef>
            <a:spcAft>
              <a:spcPct val="15000"/>
            </a:spcAft>
            <a:buChar char="••"/>
          </a:pPr>
          <a:r>
            <a:rPr lang="en-US" sz="1300" kern="1200" dirty="0" smtClean="0"/>
            <a:t>Immediate intervention given the less time they have to get engaged</a:t>
          </a:r>
          <a:endParaRPr lang="en-US" sz="1300" kern="1200" dirty="0"/>
        </a:p>
      </dsp:txBody>
      <dsp:txXfrm rot="-5400000">
        <a:off x="3202863" y="4354024"/>
        <a:ext cx="5654810" cy="724003"/>
      </dsp:txXfrm>
    </dsp:sp>
    <dsp:sp modelId="{945DB065-D07F-4E1A-8155-AB60FCD0683F}">
      <dsp:nvSpPr>
        <dsp:cNvPr id="0" name=""/>
        <dsp:cNvSpPr/>
      </dsp:nvSpPr>
      <dsp:spPr>
        <a:xfrm>
          <a:off x="0" y="4214565"/>
          <a:ext cx="3202862" cy="100292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t>Earned AA/AS Degree (Research Engagement)</a:t>
          </a:r>
          <a:endParaRPr lang="en-US" sz="1800" kern="1200" dirty="0"/>
        </a:p>
      </dsp:txBody>
      <dsp:txXfrm>
        <a:off x="48959" y="4263524"/>
        <a:ext cx="3104944" cy="905003"/>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F82B56-DFC5-4744-8450-9F1CF541AD62}" type="datetimeFigureOut">
              <a:rPr lang="en-US" smtClean="0"/>
              <a:t>10/28/2019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14BA5A-8055-4B27-A18D-3CF328E5FEB3}" type="slidenum">
              <a:rPr lang="en-US" smtClean="0"/>
              <a:t>‹#›</a:t>
            </a:fld>
            <a:endParaRPr lang="en-US"/>
          </a:p>
        </p:txBody>
      </p:sp>
    </p:spTree>
    <p:extLst>
      <p:ext uri="{BB962C8B-B14F-4D97-AF65-F5344CB8AC3E}">
        <p14:creationId xmlns:p14="http://schemas.microsoft.com/office/powerpoint/2010/main" val="1299387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14BA5A-8055-4B27-A18D-3CF328E5FEB3}" type="slidenum">
              <a:rPr lang="en-US" smtClean="0"/>
              <a:t>5</a:t>
            </a:fld>
            <a:endParaRPr lang="en-US"/>
          </a:p>
        </p:txBody>
      </p:sp>
    </p:spTree>
    <p:extLst>
      <p:ext uri="{BB962C8B-B14F-4D97-AF65-F5344CB8AC3E}">
        <p14:creationId xmlns:p14="http://schemas.microsoft.com/office/powerpoint/2010/main" val="1484156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14BA5A-8055-4B27-A18D-3CF328E5FEB3}" type="slidenum">
              <a:rPr lang="en-US" smtClean="0"/>
              <a:t>6</a:t>
            </a:fld>
            <a:endParaRPr lang="en-US"/>
          </a:p>
        </p:txBody>
      </p:sp>
    </p:spTree>
    <p:extLst>
      <p:ext uri="{BB962C8B-B14F-4D97-AF65-F5344CB8AC3E}">
        <p14:creationId xmlns:p14="http://schemas.microsoft.com/office/powerpoint/2010/main" val="3800308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100" b="0" i="0" u="none" strike="noStrike" cap="none">
                <a:solidFill>
                  <a:srgbClr val="000000"/>
                </a:solidFill>
                <a:latin typeface="Arial"/>
                <a:ea typeface="Arial"/>
                <a:cs typeface="Arial"/>
                <a:sym typeface="Arial"/>
              </a:rPr>
              <a:t>Donna</a:t>
            </a:r>
            <a:endParaRPr sz="1100" b="0" i="0" u="none" strike="noStrike" cap="none">
              <a:solidFill>
                <a:srgbClr val="000000"/>
              </a:solidFill>
              <a:latin typeface="Arial"/>
              <a:ea typeface="Arial"/>
              <a:cs typeface="Arial"/>
              <a:sym typeface="Arial"/>
            </a:endParaRPr>
          </a:p>
        </p:txBody>
      </p:sp>
      <p:sp>
        <p:nvSpPr>
          <p:cNvPr id="204" name="Google Shape;204;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05757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E171CD-9296-461F-8A7E-27275A17EBB3}" type="datetimeFigureOut">
              <a:rPr lang="en-US" smtClean="0"/>
              <a:t>10/28/2019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EBA8B-A60E-41FC-A943-FF939A18BB67}" type="slidenum">
              <a:rPr lang="en-US" smtClean="0"/>
              <a:t>‹#›</a:t>
            </a:fld>
            <a:endParaRPr lang="en-US"/>
          </a:p>
        </p:txBody>
      </p:sp>
    </p:spTree>
    <p:extLst>
      <p:ext uri="{BB962C8B-B14F-4D97-AF65-F5344CB8AC3E}">
        <p14:creationId xmlns:p14="http://schemas.microsoft.com/office/powerpoint/2010/main" val="3435724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E171CD-9296-461F-8A7E-27275A17EBB3}" type="datetimeFigureOut">
              <a:rPr lang="en-US" smtClean="0"/>
              <a:t>10/28/2019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EBA8B-A60E-41FC-A943-FF939A18BB67}" type="slidenum">
              <a:rPr lang="en-US" smtClean="0"/>
              <a:t>‹#›</a:t>
            </a:fld>
            <a:endParaRPr lang="en-US"/>
          </a:p>
        </p:txBody>
      </p:sp>
    </p:spTree>
    <p:extLst>
      <p:ext uri="{BB962C8B-B14F-4D97-AF65-F5344CB8AC3E}">
        <p14:creationId xmlns:p14="http://schemas.microsoft.com/office/powerpoint/2010/main" val="3651452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E171CD-9296-461F-8A7E-27275A17EBB3}" type="datetimeFigureOut">
              <a:rPr lang="en-US" smtClean="0"/>
              <a:t>10/28/2019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EBA8B-A60E-41FC-A943-FF939A18BB67}" type="slidenum">
              <a:rPr lang="en-US" smtClean="0"/>
              <a:t>‹#›</a:t>
            </a:fld>
            <a:endParaRPr lang="en-US"/>
          </a:p>
        </p:txBody>
      </p:sp>
    </p:spTree>
    <p:extLst>
      <p:ext uri="{BB962C8B-B14F-4D97-AF65-F5344CB8AC3E}">
        <p14:creationId xmlns:p14="http://schemas.microsoft.com/office/powerpoint/2010/main" val="649375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E171CD-9296-461F-8A7E-27275A17EBB3}" type="datetimeFigureOut">
              <a:rPr lang="en-US" smtClean="0"/>
              <a:t>10/28/2019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EBA8B-A60E-41FC-A943-FF939A18BB67}" type="slidenum">
              <a:rPr lang="en-US" smtClean="0"/>
              <a:t>‹#›</a:t>
            </a:fld>
            <a:endParaRPr lang="en-US"/>
          </a:p>
        </p:txBody>
      </p:sp>
    </p:spTree>
    <p:extLst>
      <p:ext uri="{BB962C8B-B14F-4D97-AF65-F5344CB8AC3E}">
        <p14:creationId xmlns:p14="http://schemas.microsoft.com/office/powerpoint/2010/main" val="1140771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FE171CD-9296-461F-8A7E-27275A17EBB3}" type="datetimeFigureOut">
              <a:rPr lang="en-US" smtClean="0"/>
              <a:t>10/28/2019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EBA8B-A60E-41FC-A943-FF939A18BB67}" type="slidenum">
              <a:rPr lang="en-US" smtClean="0"/>
              <a:t>‹#›</a:t>
            </a:fld>
            <a:endParaRPr lang="en-US"/>
          </a:p>
        </p:txBody>
      </p:sp>
    </p:spTree>
    <p:extLst>
      <p:ext uri="{BB962C8B-B14F-4D97-AF65-F5344CB8AC3E}">
        <p14:creationId xmlns:p14="http://schemas.microsoft.com/office/powerpoint/2010/main" val="794345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E171CD-9296-461F-8A7E-27275A17EBB3}" type="datetimeFigureOut">
              <a:rPr lang="en-US" smtClean="0"/>
              <a:t>10/28/2019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3EBA8B-A60E-41FC-A943-FF939A18BB67}" type="slidenum">
              <a:rPr lang="en-US" smtClean="0"/>
              <a:t>‹#›</a:t>
            </a:fld>
            <a:endParaRPr lang="en-US"/>
          </a:p>
        </p:txBody>
      </p:sp>
    </p:spTree>
    <p:extLst>
      <p:ext uri="{BB962C8B-B14F-4D97-AF65-F5344CB8AC3E}">
        <p14:creationId xmlns:p14="http://schemas.microsoft.com/office/powerpoint/2010/main" val="2999759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E171CD-9296-461F-8A7E-27275A17EBB3}" type="datetimeFigureOut">
              <a:rPr lang="en-US" smtClean="0"/>
              <a:t>10/28/2019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3EBA8B-A60E-41FC-A943-FF939A18BB67}" type="slidenum">
              <a:rPr lang="en-US" smtClean="0"/>
              <a:t>‹#›</a:t>
            </a:fld>
            <a:endParaRPr lang="en-US"/>
          </a:p>
        </p:txBody>
      </p:sp>
    </p:spTree>
    <p:extLst>
      <p:ext uri="{BB962C8B-B14F-4D97-AF65-F5344CB8AC3E}">
        <p14:creationId xmlns:p14="http://schemas.microsoft.com/office/powerpoint/2010/main" val="1697654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E171CD-9296-461F-8A7E-27275A17EBB3}" type="datetimeFigureOut">
              <a:rPr lang="en-US" smtClean="0"/>
              <a:t>10/28/2019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3EBA8B-A60E-41FC-A943-FF939A18BB67}" type="slidenum">
              <a:rPr lang="en-US" smtClean="0"/>
              <a:t>‹#›</a:t>
            </a:fld>
            <a:endParaRPr lang="en-US"/>
          </a:p>
        </p:txBody>
      </p:sp>
    </p:spTree>
    <p:extLst>
      <p:ext uri="{BB962C8B-B14F-4D97-AF65-F5344CB8AC3E}">
        <p14:creationId xmlns:p14="http://schemas.microsoft.com/office/powerpoint/2010/main" val="1579935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E171CD-9296-461F-8A7E-27275A17EBB3}" type="datetimeFigureOut">
              <a:rPr lang="en-US" smtClean="0"/>
              <a:t>10/28/2019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3EBA8B-A60E-41FC-A943-FF939A18BB67}" type="slidenum">
              <a:rPr lang="en-US" smtClean="0"/>
              <a:t>‹#›</a:t>
            </a:fld>
            <a:endParaRPr lang="en-US"/>
          </a:p>
        </p:txBody>
      </p:sp>
    </p:spTree>
    <p:extLst>
      <p:ext uri="{BB962C8B-B14F-4D97-AF65-F5344CB8AC3E}">
        <p14:creationId xmlns:p14="http://schemas.microsoft.com/office/powerpoint/2010/main" val="3228085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FE171CD-9296-461F-8A7E-27275A17EBB3}" type="datetimeFigureOut">
              <a:rPr lang="en-US" smtClean="0"/>
              <a:t>10/28/2019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3EBA8B-A60E-41FC-A943-FF939A18BB67}" type="slidenum">
              <a:rPr lang="en-US" smtClean="0"/>
              <a:t>‹#›</a:t>
            </a:fld>
            <a:endParaRPr lang="en-US"/>
          </a:p>
        </p:txBody>
      </p:sp>
    </p:spTree>
    <p:extLst>
      <p:ext uri="{BB962C8B-B14F-4D97-AF65-F5344CB8AC3E}">
        <p14:creationId xmlns:p14="http://schemas.microsoft.com/office/powerpoint/2010/main" val="4105387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FE171CD-9296-461F-8A7E-27275A17EBB3}" type="datetimeFigureOut">
              <a:rPr lang="en-US" smtClean="0"/>
              <a:t>10/28/2019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3EBA8B-A60E-41FC-A943-FF939A18BB67}" type="slidenum">
              <a:rPr lang="en-US" smtClean="0"/>
              <a:t>‹#›</a:t>
            </a:fld>
            <a:endParaRPr lang="en-US"/>
          </a:p>
        </p:txBody>
      </p:sp>
    </p:spTree>
    <p:extLst>
      <p:ext uri="{BB962C8B-B14F-4D97-AF65-F5344CB8AC3E}">
        <p14:creationId xmlns:p14="http://schemas.microsoft.com/office/powerpoint/2010/main" val="931848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E171CD-9296-461F-8A7E-27275A17EBB3}" type="datetimeFigureOut">
              <a:rPr lang="en-US" smtClean="0"/>
              <a:t>10/28/2019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3EBA8B-A60E-41FC-A943-FF939A18BB67}" type="slidenum">
              <a:rPr lang="en-US" smtClean="0"/>
              <a:t>‹#›</a:t>
            </a:fld>
            <a:endParaRPr lang="en-US"/>
          </a:p>
        </p:txBody>
      </p:sp>
    </p:spTree>
    <p:extLst>
      <p:ext uri="{BB962C8B-B14F-4D97-AF65-F5344CB8AC3E}">
        <p14:creationId xmlns:p14="http://schemas.microsoft.com/office/powerpoint/2010/main" val="689309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7" Type="http://schemas.openxmlformats.org/officeDocument/2006/relationships/image" Target="../media/image7.png"/><Relationship Id="rId2" Type="http://schemas.openxmlformats.org/officeDocument/2006/relationships/chart" Target="../charts/chart3.xml"/><Relationship Id="rId1" Type="http://schemas.openxmlformats.org/officeDocument/2006/relationships/slideLayout" Target="../slideLayouts/slideLayout6.xml"/><Relationship Id="rId6" Type="http://schemas.openxmlformats.org/officeDocument/2006/relationships/image" Target="../media/image6.png"/><Relationship Id="rId5" Type="http://schemas.microsoft.com/office/2007/relationships/hdphoto" Target="../media/hdphoto4.wdp"/><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hyperlink" Target="mailto:efrazier@fau.edu" TargetMode="External"/><Relationship Id="rId13" Type="http://schemas.openxmlformats.org/officeDocument/2006/relationships/hyperlink" Target="mailto:cmrs@ucf.edu" TargetMode="External"/><Relationship Id="rId3" Type="http://schemas.openxmlformats.org/officeDocument/2006/relationships/hyperlink" Target="mailto:kwochka@wcu.edu" TargetMode="External"/><Relationship Id="rId7" Type="http://schemas.openxmlformats.org/officeDocument/2006/relationships/hyperlink" Target="mailto:dmeeroff@fau.edu" TargetMode="External"/><Relationship Id="rId12" Type="http://schemas.openxmlformats.org/officeDocument/2006/relationships/hyperlink" Target="mailto:maj@ucf.ed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mailto:dchamely@fau.edu" TargetMode="External"/><Relationship Id="rId11" Type="http://schemas.openxmlformats.org/officeDocument/2006/relationships/hyperlink" Target="mailto:krs@ucf.edu" TargetMode="External"/><Relationship Id="rId5" Type="http://schemas.openxmlformats.org/officeDocument/2006/relationships/hyperlink" Target="mailto:kchansen@wcu.edu" TargetMode="External"/><Relationship Id="rId15" Type="http://schemas.openxmlformats.org/officeDocument/2006/relationships/image" Target="../media/image10.png"/><Relationship Id="rId10" Type="http://schemas.openxmlformats.org/officeDocument/2006/relationships/image" Target="../media/image8.png"/><Relationship Id="rId4" Type="http://schemas.openxmlformats.org/officeDocument/2006/relationships/hyperlink" Target="mailto:aimorrison@wcu.edu" TargetMode="External"/><Relationship Id="rId9" Type="http://schemas.openxmlformats.org/officeDocument/2006/relationships/hyperlink" Target="mailto:jmerrit@fau.edu" TargetMode="External"/><Relationship Id="rId1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 Id="rId5" Type="http://schemas.microsoft.com/office/2007/relationships/hdphoto" Target="../media/hdphoto4.wdp"/><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000" dirty="0" smtClean="0"/>
              <a:t>The LEARN</a:t>
            </a:r>
            <a:r>
              <a:rPr lang="en-US" sz="4000" baseline="30000" dirty="0" smtClean="0"/>
              <a:t>TM</a:t>
            </a:r>
            <a:r>
              <a:rPr lang="en-US" sz="4000" dirty="0" smtClean="0"/>
              <a:t> Consortium</a:t>
            </a:r>
            <a:br>
              <a:rPr lang="en-US" sz="4000" dirty="0" smtClean="0"/>
            </a:br>
            <a:r>
              <a:rPr lang="en-US" sz="4000" dirty="0" smtClean="0"/>
              <a:t/>
            </a:r>
            <a:br>
              <a:rPr lang="en-US" sz="4000" dirty="0" smtClean="0"/>
            </a:br>
            <a:r>
              <a:rPr lang="en-US" sz="4000" b="1" dirty="0" smtClean="0"/>
              <a:t>Part II: Partnering to Expand and Adapt STEM Research Communities at Three Institutions</a:t>
            </a:r>
            <a:endParaRPr lang="en-US" sz="4000" b="1" dirty="0"/>
          </a:p>
        </p:txBody>
      </p:sp>
      <p:sp>
        <p:nvSpPr>
          <p:cNvPr id="3" name="Subtitle 2"/>
          <p:cNvSpPr>
            <a:spLocks noGrp="1"/>
          </p:cNvSpPr>
          <p:nvPr>
            <p:ph type="subTitle" idx="1"/>
          </p:nvPr>
        </p:nvSpPr>
        <p:spPr>
          <a:xfrm>
            <a:off x="1524000" y="4282521"/>
            <a:ext cx="9144000" cy="1655762"/>
          </a:xfrm>
        </p:spPr>
        <p:txBody>
          <a:bodyPr/>
          <a:lstStyle/>
          <a:p>
            <a:r>
              <a:rPr lang="en-US" dirty="0" smtClean="0"/>
              <a:t>University of Central Florida</a:t>
            </a:r>
          </a:p>
          <a:p>
            <a:r>
              <a:rPr lang="en-US" dirty="0" smtClean="0"/>
              <a:t>Florida Atlantic University</a:t>
            </a:r>
          </a:p>
          <a:p>
            <a:r>
              <a:rPr lang="en-US" dirty="0" smtClean="0"/>
              <a:t>Western Carolina University</a:t>
            </a:r>
            <a:endParaRPr lang="en-US" dirty="0"/>
          </a:p>
        </p:txBody>
      </p:sp>
      <p:pic>
        <p:nvPicPr>
          <p:cNvPr id="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2771" y="4139272"/>
            <a:ext cx="1365172" cy="1373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9168594" y="-362167"/>
            <a:ext cx="3023406" cy="2015604"/>
          </a:xfrm>
          <a:prstGeom prst="rect">
            <a:avLst/>
          </a:prstGeom>
        </p:spPr>
      </p:pic>
    </p:spTree>
    <p:extLst>
      <p:ext uri="{BB962C8B-B14F-4D97-AF65-F5344CB8AC3E}">
        <p14:creationId xmlns:p14="http://schemas.microsoft.com/office/powerpoint/2010/main" val="19218759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0230" y="76202"/>
            <a:ext cx="8042031" cy="1325563"/>
          </a:xfrm>
        </p:spPr>
        <p:txBody>
          <a:bodyPr/>
          <a:lstStyle/>
          <a:p>
            <a:r>
              <a:rPr lang="en-US" dirty="0" smtClean="0"/>
              <a:t>Success and Retention – CAT Exam</a:t>
            </a:r>
            <a:endParaRPr lang="en-US" dirty="0"/>
          </a:p>
        </p:txBody>
      </p:sp>
      <p:grpSp>
        <p:nvGrpSpPr>
          <p:cNvPr id="3" name="Group 2"/>
          <p:cNvGrpSpPr/>
          <p:nvPr/>
        </p:nvGrpSpPr>
        <p:grpSpPr>
          <a:xfrm>
            <a:off x="1614487" y="2057400"/>
            <a:ext cx="4267200" cy="2724150"/>
            <a:chOff x="0" y="0"/>
            <a:chExt cx="4267200" cy="2724150"/>
          </a:xfrm>
        </p:grpSpPr>
        <p:grpSp>
          <p:nvGrpSpPr>
            <p:cNvPr id="7" name="Group 6"/>
            <p:cNvGrpSpPr/>
            <p:nvPr/>
          </p:nvGrpSpPr>
          <p:grpSpPr>
            <a:xfrm>
              <a:off x="0" y="0"/>
              <a:ext cx="4267200" cy="2724150"/>
              <a:chOff x="0" y="0"/>
              <a:chExt cx="5805487" cy="2724150"/>
            </a:xfrm>
          </p:grpSpPr>
          <p:graphicFrame>
            <p:nvGraphicFramePr>
              <p:cNvPr id="9" name="Chart 8"/>
              <p:cNvGraphicFramePr/>
              <p:nvPr>
                <p:extLst>
                  <p:ext uri="{D42A27DB-BD31-4B8C-83A1-F6EECF244321}">
                    <p14:modId xmlns:p14="http://schemas.microsoft.com/office/powerpoint/2010/main" val="1980220261"/>
                  </p:ext>
                </p:extLst>
              </p:nvPr>
            </p:nvGraphicFramePr>
            <p:xfrm>
              <a:off x="0" y="0"/>
              <a:ext cx="5805487" cy="2724150"/>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p:cNvCxnSpPr/>
              <p:nvPr/>
            </p:nvCxnSpPr>
            <p:spPr>
              <a:xfrm>
                <a:off x="2151140" y="742950"/>
                <a:ext cx="2207877" cy="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5"/>
              <p:cNvSpPr txBox="1"/>
              <p:nvPr/>
            </p:nvSpPr>
            <p:spPr>
              <a:xfrm>
                <a:off x="2967077" y="497680"/>
                <a:ext cx="630581" cy="340406"/>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600">
                    <a:solidFill>
                      <a:schemeClr val="tx1"/>
                    </a:solidFill>
                  </a:rPr>
                  <a:t>**</a:t>
                </a:r>
              </a:p>
            </p:txBody>
          </p:sp>
        </p:grpSp>
        <p:sp>
          <p:nvSpPr>
            <p:cNvPr id="8" name="TextBox 8"/>
            <p:cNvSpPr txBox="1"/>
            <p:nvPr/>
          </p:nvSpPr>
          <p:spPr>
            <a:xfrm>
              <a:off x="1933575" y="1714500"/>
              <a:ext cx="895181" cy="264560"/>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a:t>12% Growth</a:t>
              </a:r>
            </a:p>
          </p:txBody>
        </p:sp>
      </p:grpSp>
      <p:grpSp>
        <p:nvGrpSpPr>
          <p:cNvPr id="4" name="Group 3"/>
          <p:cNvGrpSpPr/>
          <p:nvPr/>
        </p:nvGrpSpPr>
        <p:grpSpPr>
          <a:xfrm>
            <a:off x="6005512" y="2057400"/>
            <a:ext cx="4572000" cy="2743200"/>
            <a:chOff x="4391025" y="0"/>
            <a:chExt cx="4572000" cy="2743200"/>
          </a:xfrm>
        </p:grpSpPr>
        <p:graphicFrame>
          <p:nvGraphicFramePr>
            <p:cNvPr id="5" name="Chart 4"/>
            <p:cNvGraphicFramePr>
              <a:graphicFrameLocks/>
            </p:cNvGraphicFramePr>
            <p:nvPr>
              <p:extLst>
                <p:ext uri="{D42A27DB-BD31-4B8C-83A1-F6EECF244321}">
                  <p14:modId xmlns:p14="http://schemas.microsoft.com/office/powerpoint/2010/main" val="1116046777"/>
                </p:ext>
              </p:extLst>
            </p:nvPr>
          </p:nvGraphicFramePr>
          <p:xfrm>
            <a:off x="4391025" y="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9"/>
            <p:cNvSpPr txBox="1"/>
            <p:nvPr/>
          </p:nvSpPr>
          <p:spPr>
            <a:xfrm>
              <a:off x="6486525" y="1724025"/>
              <a:ext cx="823687" cy="264560"/>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100"/>
                <a:t>9% Growth</a:t>
              </a:r>
            </a:p>
          </p:txBody>
        </p:sp>
      </p:grpSp>
      <p:sp>
        <p:nvSpPr>
          <p:cNvPr id="12" name="Content Placeholder 2"/>
          <p:cNvSpPr txBox="1">
            <a:spLocks/>
          </p:cNvSpPr>
          <p:nvPr/>
        </p:nvSpPr>
        <p:spPr>
          <a:xfrm>
            <a:off x="2444262" y="5657964"/>
            <a:ext cx="9442938" cy="736745"/>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Critical Thinking and Assessment Test (CAT) </a:t>
            </a:r>
          </a:p>
          <a:p>
            <a:r>
              <a:rPr lang="en-US" dirty="0" smtClean="0"/>
              <a:t>F-LEARN (p = 0.004) and T-LEARN (p = 0.08) showed increases in critical thinking ability</a:t>
            </a:r>
          </a:p>
          <a:p>
            <a:endParaRPr lang="en-US" dirty="0" smtClean="0"/>
          </a:p>
        </p:txBody>
      </p:sp>
      <p:pic>
        <p:nvPicPr>
          <p:cNvPr id="13" name="Picture 12"/>
          <p:cNvPicPr>
            <a:picLocks noChangeAspect="1"/>
          </p:cNvPicPr>
          <p:nvPr/>
        </p:nvPicPr>
        <p:blipFill>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9674876" y="0"/>
            <a:ext cx="2370585" cy="1580390"/>
          </a:xfrm>
          <a:prstGeom prst="rect">
            <a:avLst/>
          </a:prstGeom>
        </p:spPr>
      </p:pic>
      <p:grpSp>
        <p:nvGrpSpPr>
          <p:cNvPr id="14" name="Group 13"/>
          <p:cNvGrpSpPr>
            <a:grpSpLocks noChangeAspect="1"/>
          </p:cNvGrpSpPr>
          <p:nvPr/>
        </p:nvGrpSpPr>
        <p:grpSpPr>
          <a:xfrm>
            <a:off x="207599" y="5564568"/>
            <a:ext cx="2001597" cy="1029911"/>
            <a:chOff x="5949863" y="4483404"/>
            <a:chExt cx="3079380" cy="1584478"/>
          </a:xfrm>
        </p:grpSpPr>
        <p:pic>
          <p:nvPicPr>
            <p:cNvPr id="15" name="Picture 14"/>
            <p:cNvPicPr>
              <a:picLocks noChangeAspect="1"/>
            </p:cNvPicPr>
            <p:nvPr/>
          </p:nvPicPr>
          <p:blipFill>
            <a:blip r:embed="rId6">
              <a:clrChange>
                <a:clrFrom>
                  <a:srgbClr val="FFFFFF"/>
                </a:clrFrom>
                <a:clrTo>
                  <a:srgbClr val="FFFFFF">
                    <a:alpha val="0"/>
                  </a:srgbClr>
                </a:clrTo>
              </a:clrChange>
            </a:blip>
            <a:stretch>
              <a:fillRect/>
            </a:stretch>
          </p:blipFill>
          <p:spPr>
            <a:xfrm>
              <a:off x="6471589" y="4483404"/>
              <a:ext cx="2035928" cy="1078152"/>
            </a:xfrm>
            <a:prstGeom prst="rect">
              <a:avLst/>
            </a:prstGeom>
          </p:spPr>
        </p:pic>
        <p:pic>
          <p:nvPicPr>
            <p:cNvPr id="16" name="Picture 15"/>
            <p:cNvPicPr>
              <a:picLocks noChangeAspect="1"/>
            </p:cNvPicPr>
            <p:nvPr/>
          </p:nvPicPr>
          <p:blipFill rotWithShape="1">
            <a:blip r:embed="rId7"/>
            <a:srcRect l="6292" t="6741"/>
            <a:stretch/>
          </p:blipFill>
          <p:spPr>
            <a:xfrm>
              <a:off x="5949863" y="5561556"/>
              <a:ext cx="3079380" cy="506326"/>
            </a:xfrm>
            <a:prstGeom prst="rect">
              <a:avLst/>
            </a:prstGeom>
          </p:spPr>
        </p:pic>
      </p:grpSp>
    </p:spTree>
    <p:extLst>
      <p:ext uri="{BB962C8B-B14F-4D97-AF65-F5344CB8AC3E}">
        <p14:creationId xmlns:p14="http://schemas.microsoft.com/office/powerpoint/2010/main" val="39151332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611" y="0"/>
            <a:ext cx="11140310" cy="1325563"/>
          </a:xfrm>
        </p:spPr>
        <p:txBody>
          <a:bodyPr/>
          <a:lstStyle/>
          <a:p>
            <a:r>
              <a:rPr lang="en-US" dirty="0" smtClean="0"/>
              <a:t>Success and Retention – 2-Year STEM Retention</a:t>
            </a:r>
            <a:endParaRPr lang="en-US" dirty="0"/>
          </a:p>
        </p:txBody>
      </p:sp>
      <p:grpSp>
        <p:nvGrpSpPr>
          <p:cNvPr id="7" name="Group 6"/>
          <p:cNvGrpSpPr/>
          <p:nvPr/>
        </p:nvGrpSpPr>
        <p:grpSpPr>
          <a:xfrm>
            <a:off x="109826" y="1325563"/>
            <a:ext cx="11817017" cy="3314700"/>
            <a:chOff x="92241" y="1891966"/>
            <a:chExt cx="11817017" cy="3314700"/>
          </a:xfrm>
        </p:grpSpPr>
        <p:graphicFrame>
          <p:nvGraphicFramePr>
            <p:cNvPr id="3" name="Chart 2"/>
            <p:cNvGraphicFramePr>
              <a:graphicFrameLocks/>
            </p:cNvGraphicFramePr>
            <p:nvPr>
              <p:extLst>
                <p:ext uri="{D42A27DB-BD31-4B8C-83A1-F6EECF244321}">
                  <p14:modId xmlns:p14="http://schemas.microsoft.com/office/powerpoint/2010/main" val="1628973291"/>
                </p:ext>
              </p:extLst>
            </p:nvPr>
          </p:nvGraphicFramePr>
          <p:xfrm>
            <a:off x="5889458" y="1891966"/>
            <a:ext cx="6019800" cy="33147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a:graphicFrameLocks/>
            </p:cNvGraphicFramePr>
            <p:nvPr>
              <p:extLst>
                <p:ext uri="{D42A27DB-BD31-4B8C-83A1-F6EECF244321}">
                  <p14:modId xmlns:p14="http://schemas.microsoft.com/office/powerpoint/2010/main" val="2007850843"/>
                </p:ext>
              </p:extLst>
            </p:nvPr>
          </p:nvGraphicFramePr>
          <p:xfrm>
            <a:off x="92241" y="1891966"/>
            <a:ext cx="6019800" cy="33147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811834" y="4623916"/>
              <a:ext cx="5215402" cy="276999"/>
            </a:xfrm>
            <a:prstGeom prst="rect">
              <a:avLst/>
            </a:prstGeom>
            <a:solidFill>
              <a:schemeClr val="bg1"/>
            </a:solidFill>
          </p:spPr>
          <p:txBody>
            <a:bodyPr wrap="none" rtlCol="0">
              <a:spAutoFit/>
            </a:bodyPr>
            <a:lstStyle/>
            <a:p>
              <a:r>
                <a:rPr lang="en-US" sz="1200" dirty="0" smtClean="0"/>
                <a:t>                 Fall 2016                                Fall 2017                                Fall 2018              </a:t>
              </a:r>
              <a:endParaRPr lang="en-US" sz="1200" dirty="0"/>
            </a:p>
          </p:txBody>
        </p:sp>
        <p:sp>
          <p:nvSpPr>
            <p:cNvPr id="6" name="TextBox 5"/>
            <p:cNvSpPr txBox="1"/>
            <p:nvPr/>
          </p:nvSpPr>
          <p:spPr>
            <a:xfrm>
              <a:off x="6609051" y="4623915"/>
              <a:ext cx="5215402" cy="276999"/>
            </a:xfrm>
            <a:prstGeom prst="rect">
              <a:avLst/>
            </a:prstGeom>
            <a:solidFill>
              <a:schemeClr val="bg1"/>
            </a:solidFill>
          </p:spPr>
          <p:txBody>
            <a:bodyPr wrap="none" rtlCol="0">
              <a:spAutoFit/>
            </a:bodyPr>
            <a:lstStyle/>
            <a:p>
              <a:r>
                <a:rPr lang="en-US" sz="1200" dirty="0" smtClean="0"/>
                <a:t>                 Fall 2016                                Fall 2017                                Fall 2018              </a:t>
              </a:r>
              <a:endParaRPr lang="en-US" sz="1200" dirty="0"/>
            </a:p>
          </p:txBody>
        </p:sp>
      </p:grpSp>
      <p:sp>
        <p:nvSpPr>
          <p:cNvPr id="8" name="Content Placeholder 2"/>
          <p:cNvSpPr txBox="1">
            <a:spLocks/>
          </p:cNvSpPr>
          <p:nvPr/>
        </p:nvSpPr>
        <p:spPr>
          <a:xfrm>
            <a:off x="404446" y="5029202"/>
            <a:ext cx="11522397" cy="1565030"/>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300" b="1" dirty="0" smtClean="0"/>
              <a:t>One-Year and Two-Year Later Survey:</a:t>
            </a:r>
          </a:p>
          <a:p>
            <a:r>
              <a:rPr lang="en-US" dirty="0" smtClean="0"/>
              <a:t>For 2016 Cohort: 91% of T-LEARN and 61% of F-LEARN continued in research for at least 1 semester after the LEARN program</a:t>
            </a:r>
          </a:p>
          <a:p>
            <a:r>
              <a:rPr lang="en-US" dirty="0" smtClean="0"/>
              <a:t>Only 20% of F-LEARN and 19% of T-LEARN reported they would have gotten involved in research without the LEARN program’s assistance</a:t>
            </a:r>
          </a:p>
          <a:p>
            <a:r>
              <a:rPr lang="en-US" dirty="0" smtClean="0"/>
              <a:t>After 2 years, 45% of F-LEARN respondents were still involved in the program (Peer mentors, panelists, attending social events, etc.)</a:t>
            </a:r>
          </a:p>
        </p:txBody>
      </p:sp>
    </p:spTree>
    <p:extLst>
      <p:ext uri="{BB962C8B-B14F-4D97-AF65-F5344CB8AC3E}">
        <p14:creationId xmlns:p14="http://schemas.microsoft.com/office/powerpoint/2010/main" val="18118112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3225388784"/>
              </p:ext>
            </p:extLst>
          </p:nvPr>
        </p:nvGraphicFramePr>
        <p:xfrm>
          <a:off x="1072661" y="1536577"/>
          <a:ext cx="10040815" cy="4916975"/>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a:xfrm>
            <a:off x="624253" y="0"/>
            <a:ext cx="11175024" cy="1325563"/>
          </a:xfrm>
        </p:spPr>
        <p:txBody>
          <a:bodyPr/>
          <a:lstStyle/>
          <a:p>
            <a:r>
              <a:rPr lang="en-US" dirty="0"/>
              <a:t>Success and Retention – </a:t>
            </a:r>
            <a:r>
              <a:rPr lang="en-US" dirty="0" smtClean="0"/>
              <a:t>Additional Involvement</a:t>
            </a:r>
            <a:endParaRPr lang="en-US" dirty="0"/>
          </a:p>
        </p:txBody>
      </p:sp>
    </p:spTree>
    <p:extLst>
      <p:ext uri="{BB962C8B-B14F-4D97-AF65-F5344CB8AC3E}">
        <p14:creationId xmlns:p14="http://schemas.microsoft.com/office/powerpoint/2010/main" val="42837886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and Next Steps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Preliminary success demonstrated in establishing a research-focused Transfer student model </a:t>
            </a:r>
          </a:p>
          <a:p>
            <a:r>
              <a:rPr lang="en-US" dirty="0" smtClean="0"/>
              <a:t>Adaptations made to meet individual institutional needs while maintaining general program integrity within the central model (Research, Mentoring, Community)</a:t>
            </a:r>
          </a:p>
          <a:p>
            <a:r>
              <a:rPr lang="en-US" dirty="0">
                <a:latin typeface="Calibri" panose="020F0502020204030204" pitchFamily="34" charset="0"/>
              </a:rPr>
              <a:t>Continuous improvement after each cohort are demonstrating how the LEARN</a:t>
            </a:r>
            <a:r>
              <a:rPr lang="en-US" baseline="30000" dirty="0">
                <a:latin typeface="Calibri" panose="020F0502020204030204" pitchFamily="34" charset="0"/>
              </a:rPr>
              <a:t>®</a:t>
            </a:r>
            <a:r>
              <a:rPr lang="en-US" dirty="0">
                <a:latin typeface="Calibri" panose="020F0502020204030204" pitchFamily="34" charset="0"/>
              </a:rPr>
              <a:t> model can be made adaptable across multiple unique institutions, while still maintaining consistency of the core program elements</a:t>
            </a:r>
          </a:p>
          <a:p>
            <a:pPr marL="0" indent="0">
              <a:buNone/>
            </a:pPr>
            <a:endParaRPr lang="en-US" dirty="0" smtClean="0"/>
          </a:p>
          <a:p>
            <a:pPr marL="0" indent="0">
              <a:buNone/>
            </a:pPr>
            <a:r>
              <a:rPr lang="en-US" dirty="0" smtClean="0"/>
              <a:t>Next Steps </a:t>
            </a:r>
          </a:p>
          <a:p>
            <a:r>
              <a:rPr lang="en-US" dirty="0" smtClean="0"/>
              <a:t>Program sustainability within the institution beyond the grant funding </a:t>
            </a:r>
          </a:p>
          <a:p>
            <a:r>
              <a:rPr lang="en-US" dirty="0" smtClean="0"/>
              <a:t>Expansion of the model to include non-STEM students </a:t>
            </a:r>
            <a:endParaRPr lang="en-US" dirty="0"/>
          </a:p>
          <a:p>
            <a:endParaRPr lang="en-US" dirty="0" smtClean="0"/>
          </a:p>
          <a:p>
            <a:pPr marL="0" indent="0">
              <a:buNone/>
            </a:pPr>
            <a:endParaRPr lang="en-US" dirty="0"/>
          </a:p>
        </p:txBody>
      </p:sp>
      <p:pic>
        <p:nvPicPr>
          <p:cNvPr id="4" name="Picture 3"/>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9674876" y="0"/>
            <a:ext cx="2370585" cy="1580390"/>
          </a:xfrm>
          <a:prstGeom prst="rect">
            <a:avLst/>
          </a:prstGeom>
        </p:spPr>
      </p:pic>
    </p:spTree>
    <p:extLst>
      <p:ext uri="{BB962C8B-B14F-4D97-AF65-F5344CB8AC3E}">
        <p14:creationId xmlns:p14="http://schemas.microsoft.com/office/powerpoint/2010/main" val="9387079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sz="half" idx="1"/>
          </p:nvPr>
        </p:nvSpPr>
        <p:spPr>
          <a:xfrm>
            <a:off x="838200" y="1413946"/>
            <a:ext cx="10758854" cy="5312169"/>
          </a:xfrm>
        </p:spPr>
        <p:txBody>
          <a:bodyPr>
            <a:normAutofit lnSpcReduction="10000"/>
          </a:bodyPr>
          <a:lstStyle/>
          <a:p>
            <a:pPr>
              <a:buClr>
                <a:srgbClr val="C00000"/>
              </a:buClr>
            </a:pPr>
            <a:r>
              <a:rPr lang="en-US" dirty="0" smtClean="0">
                <a:solidFill>
                  <a:srgbClr val="003366"/>
                </a:solidFill>
                <a:latin typeface="Calibri" panose="020F0502020204030204" pitchFamily="34" charset="0"/>
                <a:sym typeface="Calibri"/>
              </a:rPr>
              <a:t>Funding</a:t>
            </a:r>
          </a:p>
          <a:p>
            <a:pPr lvl="1">
              <a:buClr>
                <a:srgbClr val="C00000"/>
              </a:buClr>
            </a:pPr>
            <a:r>
              <a:rPr lang="en-US" dirty="0" smtClean="0">
                <a:latin typeface="Calibri" panose="020F0502020204030204" pitchFamily="34" charset="0"/>
                <a:sym typeface="Calibri"/>
              </a:rPr>
              <a:t>This </a:t>
            </a:r>
            <a:r>
              <a:rPr lang="en-US" dirty="0">
                <a:latin typeface="Calibri" panose="020F0502020204030204" pitchFamily="34" charset="0"/>
                <a:sym typeface="Calibri"/>
              </a:rPr>
              <a:t>material is based upon work supported by the National Science Foundation under Grant No. 1524666, 1524601, and 1524607. Any opinions, findings and conclusions or recommendations expressed in this material are those of the author(s) and do not necessarily reflect the views of the National Science Foundation.</a:t>
            </a:r>
          </a:p>
          <a:p>
            <a:pPr lvl="1">
              <a:buClr>
                <a:srgbClr val="C00000"/>
              </a:buClr>
            </a:pPr>
            <a:endParaRPr lang="en-US" dirty="0" smtClean="0">
              <a:solidFill>
                <a:srgbClr val="003366"/>
              </a:solidFill>
              <a:latin typeface="Calibri" panose="020F0502020204030204" pitchFamily="34" charset="0"/>
              <a:sym typeface="Calibri"/>
            </a:endParaRPr>
          </a:p>
          <a:p>
            <a:pPr>
              <a:buClr>
                <a:srgbClr val="C00000"/>
              </a:buClr>
            </a:pPr>
            <a:r>
              <a:rPr lang="en-US" dirty="0" smtClean="0">
                <a:solidFill>
                  <a:srgbClr val="003366"/>
                </a:solidFill>
                <a:latin typeface="Calibri" panose="020F0502020204030204" pitchFamily="34" charset="0"/>
                <a:sym typeface="Calibri"/>
              </a:rPr>
              <a:t>Support</a:t>
            </a:r>
            <a:endParaRPr lang="en-US" dirty="0">
              <a:solidFill>
                <a:srgbClr val="003366"/>
              </a:solidFill>
              <a:latin typeface="Calibri" panose="020F0502020204030204" pitchFamily="34" charset="0"/>
              <a:sym typeface="Calibri"/>
            </a:endParaRPr>
          </a:p>
          <a:p>
            <a:pPr lvl="1"/>
            <a:r>
              <a:rPr lang="en-US" dirty="0">
                <a:latin typeface="Calibri" panose="020F0502020204030204" pitchFamily="34" charset="0"/>
                <a:sym typeface="Calibri"/>
              </a:rPr>
              <a:t>Office of Undergraduate Research &amp; Inquiry at Florida Atlantic University </a:t>
            </a:r>
          </a:p>
          <a:p>
            <a:pPr lvl="1"/>
            <a:r>
              <a:rPr lang="en-US" dirty="0">
                <a:latin typeface="Calibri" panose="020F0502020204030204" pitchFamily="34" charset="0"/>
                <a:sym typeface="Calibri"/>
              </a:rPr>
              <a:t>Office of Undergraduate Research at the University of Central Florida </a:t>
            </a:r>
          </a:p>
          <a:p>
            <a:pPr lvl="1"/>
            <a:r>
              <a:rPr lang="en-US" dirty="0">
                <a:latin typeface="Calibri" panose="020F0502020204030204" pitchFamily="34" charset="0"/>
                <a:sym typeface="Calibri"/>
              </a:rPr>
              <a:t>Office of the Provost at Western Carolina University</a:t>
            </a:r>
          </a:p>
          <a:p>
            <a:endParaRPr lang="en-US" dirty="0" smtClean="0">
              <a:latin typeface="Calibri" panose="020F0502020204030204" pitchFamily="34" charset="0"/>
              <a:sym typeface="Calibri"/>
            </a:endParaRPr>
          </a:p>
          <a:p>
            <a:r>
              <a:rPr lang="en-US" dirty="0" smtClean="0">
                <a:latin typeface="Calibri" panose="020F0502020204030204" pitchFamily="34" charset="0"/>
                <a:sym typeface="Calibri"/>
              </a:rPr>
              <a:t>Thank </a:t>
            </a:r>
            <a:r>
              <a:rPr lang="en-US" dirty="0">
                <a:latin typeface="Calibri" panose="020F0502020204030204" pitchFamily="34" charset="0"/>
                <a:sym typeface="Calibri"/>
              </a:rPr>
              <a:t>you to our external assessment team: Dr. Pat Lancey, Uday Nair, and Rachel </a:t>
            </a:r>
            <a:r>
              <a:rPr lang="en-US" dirty="0" smtClean="0">
                <a:latin typeface="Calibri" panose="020F0502020204030204" pitchFamily="34" charset="0"/>
                <a:sym typeface="Calibri"/>
              </a:rPr>
              <a:t>Straney</a:t>
            </a:r>
          </a:p>
          <a:p>
            <a:endParaRPr lang="en-US" dirty="0">
              <a:latin typeface="Calibri" panose="020F0502020204030204" pitchFamily="34" charset="0"/>
              <a:sym typeface="Calibri"/>
            </a:endParaRPr>
          </a:p>
          <a:p>
            <a:endParaRPr lang="en-US" dirty="0"/>
          </a:p>
        </p:txBody>
      </p:sp>
      <p:pic>
        <p:nvPicPr>
          <p:cNvPr id="6" name="Picture 2"/>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0420384" y="230188"/>
            <a:ext cx="1176670" cy="1183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53091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7" name="Google Shape;207;p25"/>
          <p:cNvSpPr/>
          <p:nvPr/>
        </p:nvSpPr>
        <p:spPr>
          <a:xfrm>
            <a:off x="4282200" y="3232268"/>
            <a:ext cx="7071600" cy="135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dirty="0">
                <a:solidFill>
                  <a:schemeClr val="dk1"/>
                </a:solidFill>
                <a:latin typeface="Calibri"/>
                <a:ea typeface="Calibri"/>
                <a:cs typeface="Calibri"/>
                <a:sym typeface="Calibri"/>
              </a:rPr>
              <a:t>William R. Kwochka</a:t>
            </a:r>
            <a:r>
              <a:rPr lang="en-US" sz="2800" b="0" i="0" u="none" strike="noStrike" cap="none" dirty="0">
                <a:solidFill>
                  <a:schemeClr val="dk1"/>
                </a:solidFill>
                <a:latin typeface="Calibri"/>
                <a:ea typeface="Calibri"/>
                <a:cs typeface="Calibri"/>
                <a:sym typeface="Calibri"/>
              </a:rPr>
              <a:t>: </a:t>
            </a:r>
            <a:r>
              <a:rPr lang="en-US" sz="2800" b="0" i="0" u="sng" strike="noStrike" cap="none" dirty="0">
                <a:solidFill>
                  <a:schemeClr val="hlink"/>
                </a:solidFill>
                <a:latin typeface="Calibri"/>
                <a:ea typeface="Calibri"/>
                <a:cs typeface="Calibri"/>
                <a:sym typeface="Calibri"/>
                <a:hlinkClick r:id="rId3"/>
              </a:rPr>
              <a:t>kwochka@wcu.edu</a:t>
            </a:r>
            <a:endParaRPr sz="2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r>
              <a:rPr lang="en-US" sz="2800" b="0" i="0" u="none" strike="noStrike" cap="none" dirty="0">
                <a:solidFill>
                  <a:schemeClr val="dk1"/>
                </a:solidFill>
                <a:latin typeface="Calibri"/>
                <a:ea typeface="Calibri"/>
                <a:cs typeface="Calibri"/>
                <a:sym typeface="Calibri"/>
              </a:rPr>
              <a:t>Alison Morrison-Shetlar: </a:t>
            </a:r>
            <a:r>
              <a:rPr lang="en-US" sz="2800" b="0" i="0" u="sng" strike="noStrike" cap="none" dirty="0">
                <a:solidFill>
                  <a:schemeClr val="hlink"/>
                </a:solidFill>
                <a:latin typeface="Calibri"/>
                <a:ea typeface="Calibri"/>
                <a:cs typeface="Calibri"/>
                <a:sym typeface="Calibri"/>
                <a:hlinkClick r:id="rId4"/>
              </a:rPr>
              <a:t>aimorrison@wcu.edu</a:t>
            </a:r>
            <a:endParaRPr sz="2800" b="0" i="0" u="sng" strike="noStrike" cap="none" dirty="0">
              <a:solidFill>
                <a:schemeClr val="hlink"/>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r>
              <a:rPr lang="en-US" sz="2800" b="0" i="0" u="none" strike="noStrike" cap="none" dirty="0">
                <a:solidFill>
                  <a:srgbClr val="000000"/>
                </a:solidFill>
                <a:latin typeface="Calibri"/>
                <a:ea typeface="Calibri"/>
                <a:cs typeface="Calibri"/>
                <a:sym typeface="Calibri"/>
              </a:rPr>
              <a:t>Kloo Hansen: </a:t>
            </a:r>
            <a:r>
              <a:rPr lang="en-US" sz="2800" b="0" i="0" u="none" strike="noStrike" cap="none" dirty="0" smtClean="0">
                <a:solidFill>
                  <a:srgbClr val="000000"/>
                </a:solidFill>
                <a:latin typeface="Calibri"/>
                <a:ea typeface="Calibri"/>
                <a:cs typeface="Calibri"/>
                <a:sym typeface="Calibri"/>
                <a:hlinkClick r:id="rId5"/>
              </a:rPr>
              <a:t>kchansen@wcu.edu</a:t>
            </a:r>
            <a:r>
              <a:rPr lang="en-US" sz="2800" b="0" i="0" u="none" strike="noStrike" cap="none" dirty="0" smtClean="0">
                <a:solidFill>
                  <a:srgbClr val="000000"/>
                </a:solidFill>
                <a:latin typeface="Calibri"/>
                <a:ea typeface="Calibri"/>
                <a:cs typeface="Calibri"/>
                <a:sym typeface="Calibri"/>
              </a:rPr>
              <a:t> </a:t>
            </a:r>
            <a:endParaRPr sz="2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chemeClr val="dk1"/>
              </a:solidFill>
              <a:latin typeface="Calibri"/>
              <a:ea typeface="Calibri"/>
              <a:cs typeface="Calibri"/>
              <a:sym typeface="Calibri"/>
            </a:endParaRPr>
          </a:p>
        </p:txBody>
      </p:sp>
      <p:sp>
        <p:nvSpPr>
          <p:cNvPr id="208" name="Google Shape;208;p25"/>
          <p:cNvSpPr/>
          <p:nvPr/>
        </p:nvSpPr>
        <p:spPr>
          <a:xfrm>
            <a:off x="4293840" y="1329015"/>
            <a:ext cx="6636300" cy="523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dirty="0">
                <a:solidFill>
                  <a:schemeClr val="dk1"/>
                </a:solidFill>
                <a:latin typeface="Calibri"/>
                <a:ea typeface="Calibri"/>
                <a:cs typeface="Calibri"/>
                <a:sym typeface="Calibri"/>
              </a:rPr>
              <a:t>Donna </a:t>
            </a:r>
            <a:r>
              <a:rPr lang="en-US" sz="2800" b="1" i="0" u="none" strike="noStrike" cap="none" dirty="0" err="1">
                <a:solidFill>
                  <a:schemeClr val="dk1"/>
                </a:solidFill>
                <a:latin typeface="Calibri"/>
                <a:ea typeface="Calibri"/>
                <a:cs typeface="Calibri"/>
                <a:sym typeface="Calibri"/>
              </a:rPr>
              <a:t>Chamely-Wiik</a:t>
            </a:r>
            <a:r>
              <a:rPr lang="en-US" sz="2800" b="0" i="0" u="none" strike="noStrike" cap="none" dirty="0">
                <a:solidFill>
                  <a:schemeClr val="dk1"/>
                </a:solidFill>
                <a:latin typeface="Calibri"/>
                <a:ea typeface="Calibri"/>
                <a:cs typeface="Calibri"/>
                <a:sym typeface="Calibri"/>
              </a:rPr>
              <a:t>: </a:t>
            </a:r>
            <a:r>
              <a:rPr lang="en-US" sz="2800" b="0" i="0" u="sng" strike="noStrike" cap="none" dirty="0">
                <a:solidFill>
                  <a:schemeClr val="hlink"/>
                </a:solidFill>
                <a:latin typeface="Calibri"/>
                <a:ea typeface="Calibri"/>
                <a:cs typeface="Calibri"/>
                <a:sym typeface="Calibri"/>
                <a:hlinkClick r:id="rId6"/>
              </a:rPr>
              <a:t>dchamely@fau.edu</a:t>
            </a:r>
            <a:endParaRPr sz="2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r>
              <a:rPr lang="en-US" sz="2800" i="0" u="none" strike="noStrike" cap="none" dirty="0">
                <a:solidFill>
                  <a:schemeClr val="dk1"/>
                </a:solidFill>
                <a:latin typeface="Calibri"/>
                <a:ea typeface="Calibri"/>
                <a:cs typeface="Calibri"/>
                <a:sym typeface="Calibri"/>
              </a:rPr>
              <a:t>Daniel Meeroff: </a:t>
            </a:r>
            <a:r>
              <a:rPr lang="en-US" sz="2800" b="0" i="0" u="sng" strike="noStrike" cap="none" dirty="0">
                <a:solidFill>
                  <a:schemeClr val="hlink"/>
                </a:solidFill>
                <a:latin typeface="Calibri"/>
                <a:ea typeface="Calibri"/>
                <a:cs typeface="Calibri"/>
                <a:sym typeface="Calibri"/>
                <a:hlinkClick r:id="rId7"/>
              </a:rPr>
              <a:t>dmeeroff@fau.edu</a:t>
            </a:r>
            <a:endParaRPr sz="2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r>
              <a:rPr lang="en-US" sz="2800" b="0" i="0" u="none" strike="noStrike" cap="none" dirty="0">
                <a:solidFill>
                  <a:schemeClr val="dk1"/>
                </a:solidFill>
                <a:latin typeface="Calibri"/>
                <a:ea typeface="Calibri"/>
                <a:cs typeface="Calibri"/>
                <a:sym typeface="Calibri"/>
              </a:rPr>
              <a:t>Evelyn Frazier: </a:t>
            </a:r>
            <a:r>
              <a:rPr lang="en-US" sz="2800" b="0" i="0" u="sng" strike="noStrike" cap="none" dirty="0">
                <a:solidFill>
                  <a:schemeClr val="hlink"/>
                </a:solidFill>
                <a:latin typeface="Calibri"/>
                <a:ea typeface="Calibri"/>
                <a:cs typeface="Calibri"/>
                <a:sym typeface="Calibri"/>
                <a:hlinkClick r:id="rId8"/>
              </a:rPr>
              <a:t>efrazier@fau.edu</a:t>
            </a:r>
            <a:endParaRPr sz="2800" b="0" i="0" u="sng" strike="noStrike" cap="none" dirty="0">
              <a:solidFill>
                <a:schemeClr val="hlink"/>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r>
              <a:rPr lang="en-US" sz="2800" b="0" i="0" u="none" strike="noStrike" cap="none" dirty="0" smtClean="0">
                <a:solidFill>
                  <a:srgbClr val="000000"/>
                </a:solidFill>
                <a:latin typeface="Calibri"/>
                <a:ea typeface="Calibri"/>
                <a:cs typeface="Calibri"/>
                <a:sym typeface="Calibri"/>
              </a:rPr>
              <a:t>Jordan Merritt: </a:t>
            </a:r>
            <a:r>
              <a:rPr lang="en-US" sz="2800" b="0" i="0" u="none" strike="noStrike" cap="none" dirty="0" smtClean="0">
                <a:solidFill>
                  <a:srgbClr val="000000"/>
                </a:solidFill>
                <a:latin typeface="Calibri"/>
                <a:ea typeface="Calibri"/>
                <a:cs typeface="Calibri"/>
                <a:sym typeface="Calibri"/>
                <a:hlinkClick r:id="rId9"/>
              </a:rPr>
              <a:t>jmerrit@fau.edu</a:t>
            </a:r>
            <a:endParaRPr lang="en-US" sz="2800" b="0" i="0" u="none" strike="noStrike" cap="none" dirty="0" smtClean="0">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dirty="0">
              <a:solidFill>
                <a:schemeClr val="dk1"/>
              </a:solidFill>
              <a:latin typeface="Calibri"/>
              <a:ea typeface="Calibri"/>
              <a:cs typeface="Calibri"/>
              <a:sym typeface="Calibri"/>
            </a:endParaRPr>
          </a:p>
        </p:txBody>
      </p:sp>
      <p:sp>
        <p:nvSpPr>
          <p:cNvPr id="209" name="Google Shape;209;p25"/>
          <p:cNvSpPr txBox="1">
            <a:spLocks noGrp="1"/>
          </p:cNvSpPr>
          <p:nvPr>
            <p:ph type="sldNum" idx="4294967295"/>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88888"/>
                </a:solidFill>
                <a:latin typeface="Calibri"/>
                <a:ea typeface="Calibri"/>
                <a:cs typeface="Calibri"/>
                <a:sym typeface="Calibri"/>
              </a:rPr>
              <a:t>15</a:t>
            </a:fld>
            <a:endParaRPr sz="1200" b="0" i="0" u="none" strike="noStrike" cap="none">
              <a:solidFill>
                <a:srgbClr val="888888"/>
              </a:solidFill>
              <a:latin typeface="Calibri"/>
              <a:ea typeface="Calibri"/>
              <a:cs typeface="Calibri"/>
              <a:sym typeface="Calibri"/>
            </a:endParaRPr>
          </a:p>
        </p:txBody>
      </p:sp>
      <p:pic>
        <p:nvPicPr>
          <p:cNvPr id="210" name="Google Shape;210;p25" descr="TabLockup_vertical_KGrgb_72ppi.png"/>
          <p:cNvPicPr preferRelativeResize="0"/>
          <p:nvPr/>
        </p:nvPicPr>
        <p:blipFill rotWithShape="1">
          <a:blip r:embed="rId10">
            <a:alphaModFix/>
          </a:blip>
          <a:srcRect/>
          <a:stretch/>
        </p:blipFill>
        <p:spPr>
          <a:xfrm>
            <a:off x="1159553" y="4799123"/>
            <a:ext cx="1689600" cy="1645800"/>
          </a:xfrm>
          <a:prstGeom prst="rect">
            <a:avLst/>
          </a:prstGeom>
          <a:noFill/>
          <a:ln>
            <a:noFill/>
          </a:ln>
        </p:spPr>
      </p:pic>
      <p:sp>
        <p:nvSpPr>
          <p:cNvPr id="211" name="Google Shape;211;p25"/>
          <p:cNvSpPr txBox="1"/>
          <p:nvPr/>
        </p:nvSpPr>
        <p:spPr>
          <a:xfrm>
            <a:off x="4307200" y="5453604"/>
            <a:ext cx="7119900" cy="889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Calibri"/>
                <a:ea typeface="Calibri"/>
                <a:cs typeface="Calibri"/>
                <a:sym typeface="Calibri"/>
              </a:rPr>
              <a:t>Kimberly Schneider: </a:t>
            </a:r>
            <a:r>
              <a:rPr lang="en-US" sz="2800" b="0" i="0" u="sng" strike="noStrike" cap="none">
                <a:solidFill>
                  <a:schemeClr val="hlink"/>
                </a:solidFill>
                <a:latin typeface="Calibri"/>
                <a:ea typeface="Calibri"/>
                <a:cs typeface="Calibri"/>
                <a:sym typeface="Calibri"/>
                <a:hlinkClick r:id="rId11"/>
              </a:rPr>
              <a:t>krs@ucf.edu</a:t>
            </a:r>
            <a:endParaRPr sz="2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dk1"/>
                </a:solidFill>
                <a:latin typeface="Calibri"/>
                <a:ea typeface="Calibri"/>
                <a:cs typeface="Calibri"/>
                <a:sym typeface="Calibri"/>
              </a:rPr>
              <a:t>Michael Aldarondo-Jeffries: </a:t>
            </a:r>
            <a:r>
              <a:rPr lang="en-US" sz="2800" b="0" i="0" u="sng" strike="noStrike" cap="none">
                <a:solidFill>
                  <a:schemeClr val="hlink"/>
                </a:solidFill>
                <a:latin typeface="Calibri"/>
                <a:ea typeface="Calibri"/>
                <a:cs typeface="Calibri"/>
                <a:sym typeface="Calibri"/>
                <a:hlinkClick r:id="rId12"/>
              </a:rPr>
              <a:t>maj@ucf.edu</a:t>
            </a:r>
            <a:endParaRPr sz="2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rgbClr val="000000"/>
                </a:solidFill>
                <a:latin typeface="Calibri"/>
                <a:ea typeface="Calibri"/>
                <a:cs typeface="Calibri"/>
                <a:sym typeface="Calibri"/>
              </a:rPr>
              <a:t>Colleen Smith: </a:t>
            </a:r>
            <a:r>
              <a:rPr lang="en-US" sz="2800" b="0" i="0" u="sng" strike="noStrike" cap="none">
                <a:solidFill>
                  <a:schemeClr val="hlink"/>
                </a:solidFill>
                <a:latin typeface="Calibri"/>
                <a:ea typeface="Calibri"/>
                <a:cs typeface="Calibri"/>
                <a:sym typeface="Calibri"/>
                <a:hlinkClick r:id="rId13"/>
              </a:rPr>
              <a:t>cmrs@ucf.edu</a:t>
            </a:r>
            <a:endParaRPr sz="28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Calibri"/>
              <a:ea typeface="Calibri"/>
              <a:cs typeface="Calibri"/>
              <a:sym typeface="Calibri"/>
            </a:endParaRPr>
          </a:p>
        </p:txBody>
      </p:sp>
      <p:sp>
        <p:nvSpPr>
          <p:cNvPr id="212" name="Google Shape;212;p25"/>
          <p:cNvSpPr txBox="1">
            <a:spLocks noGrp="1"/>
          </p:cNvSpPr>
          <p:nvPr>
            <p:ph type="title"/>
          </p:nvPr>
        </p:nvSpPr>
        <p:spPr>
          <a:xfrm>
            <a:off x="3580100" y="298500"/>
            <a:ext cx="4890900" cy="9516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4400" b="1" i="0" u="none" strike="noStrike" cap="none">
                <a:solidFill>
                  <a:schemeClr val="dk1"/>
                </a:solidFill>
                <a:latin typeface="Calibri"/>
                <a:ea typeface="Calibri"/>
                <a:cs typeface="Calibri"/>
                <a:sym typeface="Calibri"/>
              </a:rPr>
              <a:t>Contact Information</a:t>
            </a:r>
            <a:endParaRPr sz="4400" b="1" i="0" u="none" strike="noStrike" cap="none">
              <a:solidFill>
                <a:schemeClr val="dk1"/>
              </a:solidFill>
              <a:latin typeface="Calibri"/>
              <a:ea typeface="Calibri"/>
              <a:cs typeface="Calibri"/>
              <a:sym typeface="Calibri"/>
            </a:endParaRPr>
          </a:p>
        </p:txBody>
      </p:sp>
      <p:pic>
        <p:nvPicPr>
          <p:cNvPr id="214" name="Google Shape;214;p25"/>
          <p:cNvPicPr preferRelativeResize="0">
            <a:picLocks noChangeAspect="1"/>
          </p:cNvPicPr>
          <p:nvPr/>
        </p:nvPicPr>
        <p:blipFill rotWithShape="1">
          <a:blip r:embed="rId14">
            <a:alphaModFix/>
          </a:blip>
          <a:srcRect/>
          <a:stretch/>
        </p:blipFill>
        <p:spPr>
          <a:xfrm>
            <a:off x="1224983" y="1426172"/>
            <a:ext cx="1558741" cy="1554480"/>
          </a:xfrm>
          <a:prstGeom prst="rect">
            <a:avLst/>
          </a:prstGeom>
          <a:noFill/>
          <a:ln>
            <a:noFill/>
          </a:ln>
        </p:spPr>
      </p:pic>
      <p:pic>
        <p:nvPicPr>
          <p:cNvPr id="11" name="Picture 10"/>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159554" y="3474847"/>
            <a:ext cx="1689602" cy="735354"/>
          </a:xfrm>
          <a:prstGeom prst="rect">
            <a:avLst/>
          </a:prstGeom>
          <a:noFill/>
        </p:spPr>
      </p:pic>
    </p:spTree>
    <p:extLst>
      <p:ext uri="{BB962C8B-B14F-4D97-AF65-F5344CB8AC3E}">
        <p14:creationId xmlns:p14="http://schemas.microsoft.com/office/powerpoint/2010/main" val="36445634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6354317" cy="1325563"/>
          </a:xfrm>
        </p:spPr>
        <p:txBody>
          <a:bodyPr>
            <a:normAutofit/>
          </a:bodyPr>
          <a:lstStyle/>
          <a:p>
            <a:r>
              <a:rPr lang="en-US" sz="5400" b="1" dirty="0" smtClean="0">
                <a:latin typeface="+mn-lt"/>
              </a:rPr>
              <a:t>Questions?</a:t>
            </a:r>
            <a:endParaRPr lang="en-US" sz="5400" b="1" dirty="0">
              <a:latin typeface="+mn-lt"/>
            </a:endParaRPr>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1017592" y="3674935"/>
            <a:ext cx="2743200" cy="2743200"/>
          </a:xfrm>
          <a:prstGeom prst="rect">
            <a:avLst/>
          </a:prstGeom>
        </p:spPr>
      </p:pic>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419257" y="1643312"/>
            <a:ext cx="1939870" cy="1791084"/>
          </a:xfrm>
          <a:prstGeom prst="rect">
            <a:avLst/>
          </a:prstGeom>
        </p:spPr>
      </p:pic>
      <p:grpSp>
        <p:nvGrpSpPr>
          <p:cNvPr id="11" name="Group 10"/>
          <p:cNvGrpSpPr/>
          <p:nvPr/>
        </p:nvGrpSpPr>
        <p:grpSpPr>
          <a:xfrm>
            <a:off x="4837241" y="1686510"/>
            <a:ext cx="2743200" cy="4731625"/>
            <a:chOff x="4258777" y="1325563"/>
            <a:chExt cx="2743200" cy="4731625"/>
          </a:xfrm>
        </p:grpSpPr>
        <p:pic>
          <p:nvPicPr>
            <p:cNvPr id="5" name="Picture 4"/>
            <p:cNvPicPr/>
            <p:nvPr/>
          </p:nvPicPr>
          <p:blipFill>
            <a:blip r:embed="rId4">
              <a:extLst>
                <a:ext uri="{28A0092B-C50C-407E-A947-70E740481C1C}">
                  <a14:useLocalDpi xmlns:a14="http://schemas.microsoft.com/office/drawing/2010/main" val="0"/>
                </a:ext>
              </a:extLst>
            </a:blip>
            <a:stretch>
              <a:fillRect/>
            </a:stretch>
          </p:blipFill>
          <p:spPr>
            <a:xfrm>
              <a:off x="4675253" y="1325563"/>
              <a:ext cx="1910248" cy="1777965"/>
            </a:xfrm>
            <a:prstGeom prst="rect">
              <a:avLst/>
            </a:prstGeom>
          </p:spPr>
        </p:pic>
        <p:pic>
          <p:nvPicPr>
            <p:cNvPr id="6" name="Picture 5"/>
            <p:cNvPicPr/>
            <p:nvPr/>
          </p:nvPicPr>
          <p:blipFill>
            <a:blip r:embed="rId5">
              <a:extLst>
                <a:ext uri="{28A0092B-C50C-407E-A947-70E740481C1C}">
                  <a14:useLocalDpi xmlns:a14="http://schemas.microsoft.com/office/drawing/2010/main" val="0"/>
                </a:ext>
              </a:extLst>
            </a:blip>
            <a:stretch>
              <a:fillRect/>
            </a:stretch>
          </p:blipFill>
          <p:spPr>
            <a:xfrm>
              <a:off x="4258777" y="3313988"/>
              <a:ext cx="2743200" cy="2743200"/>
            </a:xfrm>
            <a:prstGeom prst="rect">
              <a:avLst/>
            </a:prstGeom>
          </p:spPr>
        </p:pic>
      </p:grpSp>
      <p:pic>
        <p:nvPicPr>
          <p:cNvPr id="7" name="Picture 6"/>
          <p:cNvPicPr/>
          <p:nvPr/>
        </p:nvPicPr>
        <p:blipFill>
          <a:blip r:embed="rId6">
            <a:extLst>
              <a:ext uri="{28A0092B-C50C-407E-A947-70E740481C1C}">
                <a14:useLocalDpi xmlns:a14="http://schemas.microsoft.com/office/drawing/2010/main" val="0"/>
              </a:ext>
            </a:extLst>
          </a:blip>
          <a:stretch>
            <a:fillRect/>
          </a:stretch>
        </p:blipFill>
        <p:spPr>
          <a:xfrm>
            <a:off x="9047357" y="1756473"/>
            <a:ext cx="1962267" cy="1722404"/>
          </a:xfrm>
          <a:prstGeom prst="rect">
            <a:avLst/>
          </a:prstGeom>
        </p:spPr>
      </p:pic>
      <p:pic>
        <p:nvPicPr>
          <p:cNvPr id="8" name="Picture 7"/>
          <p:cNvPicPr/>
          <p:nvPr/>
        </p:nvPicPr>
        <p:blipFill>
          <a:blip r:embed="rId7">
            <a:extLst>
              <a:ext uri="{28A0092B-C50C-407E-A947-70E740481C1C}">
                <a14:useLocalDpi xmlns:a14="http://schemas.microsoft.com/office/drawing/2010/main" val="0"/>
              </a:ext>
            </a:extLst>
          </a:blip>
          <a:stretch>
            <a:fillRect/>
          </a:stretch>
        </p:blipFill>
        <p:spPr>
          <a:xfrm>
            <a:off x="8656890" y="3674935"/>
            <a:ext cx="2743200" cy="2743200"/>
          </a:xfrm>
          <a:prstGeom prst="rect">
            <a:avLst/>
          </a:prstGeom>
        </p:spPr>
      </p:pic>
    </p:spTree>
    <p:extLst>
      <p:ext uri="{BB962C8B-B14F-4D97-AF65-F5344CB8AC3E}">
        <p14:creationId xmlns:p14="http://schemas.microsoft.com/office/powerpoint/2010/main" val="24974032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7430" y="0"/>
            <a:ext cx="8209085" cy="1325563"/>
          </a:xfrm>
        </p:spPr>
        <p:txBody>
          <a:bodyPr/>
          <a:lstStyle/>
          <a:p>
            <a:r>
              <a:rPr lang="en-US" dirty="0" smtClean="0"/>
              <a:t>First Year Student Model (F-LEARN)</a:t>
            </a:r>
            <a:endParaRPr lang="en-US" dirty="0"/>
          </a:p>
        </p:txBody>
      </p:sp>
      <p:graphicFrame>
        <p:nvGraphicFramePr>
          <p:cNvPr id="7" name="Diagram 6"/>
          <p:cNvGraphicFramePr/>
          <p:nvPr>
            <p:extLst>
              <p:ext uri="{D42A27DB-BD31-4B8C-83A1-F6EECF244321}">
                <p14:modId xmlns:p14="http://schemas.microsoft.com/office/powerpoint/2010/main" val="229557001"/>
              </p:ext>
            </p:extLst>
          </p:nvPr>
        </p:nvGraphicFramePr>
        <p:xfrm>
          <a:off x="1387720" y="1521070"/>
          <a:ext cx="9152792" cy="45749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7" cstate="print">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9759462" y="31745"/>
            <a:ext cx="2432538" cy="1621692"/>
          </a:xfrm>
          <a:prstGeom prst="rect">
            <a:avLst/>
          </a:prstGeom>
        </p:spPr>
      </p:pic>
    </p:spTree>
    <p:extLst>
      <p:ext uri="{BB962C8B-B14F-4D97-AF65-F5344CB8AC3E}">
        <p14:creationId xmlns:p14="http://schemas.microsoft.com/office/powerpoint/2010/main" val="1139588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1497078"/>
            <a:ext cx="10515600" cy="2852737"/>
          </a:xfrm>
        </p:spPr>
        <p:txBody>
          <a:bodyPr/>
          <a:lstStyle/>
          <a:p>
            <a:r>
              <a:rPr lang="en-US" b="1" dirty="0" smtClean="0"/>
              <a:t>Goal: </a:t>
            </a:r>
            <a:r>
              <a:rPr lang="en-US" dirty="0" smtClean="0"/>
              <a:t>Implement UCF F-LEARN Model at FAU and WCU</a:t>
            </a:r>
            <a:endParaRPr lang="en-US" dirty="0"/>
          </a:p>
        </p:txBody>
      </p:sp>
      <p:sp>
        <p:nvSpPr>
          <p:cNvPr id="3" name="Text Placeholder 2"/>
          <p:cNvSpPr>
            <a:spLocks noGrp="1"/>
          </p:cNvSpPr>
          <p:nvPr>
            <p:ph type="body" idx="1"/>
          </p:nvPr>
        </p:nvSpPr>
        <p:spPr>
          <a:xfrm>
            <a:off x="831850" y="4376803"/>
            <a:ext cx="10515600" cy="1500187"/>
          </a:xfrm>
        </p:spPr>
        <p:txBody>
          <a:bodyPr/>
          <a:lstStyle/>
          <a:p>
            <a:r>
              <a:rPr lang="en-US" dirty="0" smtClean="0"/>
              <a:t>Creating the LEARN Consortium</a:t>
            </a:r>
            <a:endParaRPr lang="en-US" dirty="0"/>
          </a:p>
        </p:txBody>
      </p:sp>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9168594" y="-362167"/>
            <a:ext cx="3023406" cy="2015604"/>
          </a:xfrm>
          <a:prstGeom prst="rect">
            <a:avLst/>
          </a:prstGeom>
        </p:spPr>
      </p:pic>
    </p:spTree>
    <p:extLst>
      <p:ext uri="{BB962C8B-B14F-4D97-AF65-F5344CB8AC3E}">
        <p14:creationId xmlns:p14="http://schemas.microsoft.com/office/powerpoint/2010/main" val="21060388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46485" y="0"/>
            <a:ext cx="6635262" cy="1325563"/>
          </a:xfrm>
        </p:spPr>
        <p:txBody>
          <a:bodyPr/>
          <a:lstStyle/>
          <a:p>
            <a:r>
              <a:rPr lang="en-US" dirty="0" smtClean="0"/>
              <a:t>The LEARN Consortium</a:t>
            </a:r>
            <a:endParaRPr lang="en-US" dirty="0"/>
          </a:p>
        </p:txBody>
      </p:sp>
      <p:graphicFrame>
        <p:nvGraphicFramePr>
          <p:cNvPr id="5" name="Diagram 4"/>
          <p:cNvGraphicFramePr/>
          <p:nvPr>
            <p:extLst>
              <p:ext uri="{D42A27DB-BD31-4B8C-83A1-F6EECF244321}">
                <p14:modId xmlns:p14="http://schemas.microsoft.com/office/powerpoint/2010/main" val="750357415"/>
              </p:ext>
            </p:extLst>
          </p:nvPr>
        </p:nvGraphicFramePr>
        <p:xfrm>
          <a:off x="1387720" y="1521071"/>
          <a:ext cx="9152792" cy="44840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6719027" y="6596390"/>
            <a:ext cx="5472973" cy="261610"/>
          </a:xfrm>
          <a:prstGeom prst="rect">
            <a:avLst/>
          </a:prstGeom>
          <a:noFill/>
        </p:spPr>
        <p:txBody>
          <a:bodyPr wrap="none" rtlCol="0">
            <a:spAutoFit/>
          </a:bodyPr>
          <a:lstStyle/>
          <a:p>
            <a:r>
              <a:rPr lang="en-US" sz="1100" dirty="0" smtClean="0"/>
              <a:t>Information gathered from U.S. News Best Colleges Report http://usnews.com/best-colleges</a:t>
            </a:r>
            <a:endParaRPr lang="en-US" sz="1100" dirty="0"/>
          </a:p>
        </p:txBody>
      </p:sp>
      <p:pic>
        <p:nvPicPr>
          <p:cNvPr id="7" name="Picture 6"/>
          <p:cNvPicPr>
            <a:picLocks noChangeAspect="1"/>
          </p:cNvPicPr>
          <p:nvPr/>
        </p:nvPicPr>
        <p:blipFill>
          <a:blip r:embed="rId7" cstate="print">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9372600" y="-226163"/>
            <a:ext cx="2819400" cy="1879600"/>
          </a:xfrm>
          <a:prstGeom prst="rect">
            <a:avLst/>
          </a:prstGeom>
        </p:spPr>
      </p:pic>
    </p:spTree>
    <p:extLst>
      <p:ext uri="{BB962C8B-B14F-4D97-AF65-F5344CB8AC3E}">
        <p14:creationId xmlns:p14="http://schemas.microsoft.com/office/powerpoint/2010/main" val="2840823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2103" y="0"/>
            <a:ext cx="10099432" cy="1325563"/>
          </a:xfrm>
        </p:spPr>
        <p:txBody>
          <a:bodyPr/>
          <a:lstStyle/>
          <a:p>
            <a:r>
              <a:rPr lang="en-US" dirty="0" smtClean="0"/>
              <a:t>F-LEARN Adaptation Concerns and Solutions</a:t>
            </a:r>
            <a:endParaRPr lang="en-US" dirty="0"/>
          </a:p>
        </p:txBody>
      </p:sp>
      <p:graphicFrame>
        <p:nvGraphicFramePr>
          <p:cNvPr id="3" name="Diagram 2"/>
          <p:cNvGraphicFramePr/>
          <p:nvPr>
            <p:extLst>
              <p:ext uri="{D42A27DB-BD31-4B8C-83A1-F6EECF244321}">
                <p14:modId xmlns:p14="http://schemas.microsoft.com/office/powerpoint/2010/main" val="2134803274"/>
              </p:ext>
            </p:extLst>
          </p:nvPr>
        </p:nvGraphicFramePr>
        <p:xfrm>
          <a:off x="1847362" y="1538654"/>
          <a:ext cx="8668238" cy="4854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352119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1497078"/>
            <a:ext cx="10515600" cy="2852737"/>
          </a:xfrm>
        </p:spPr>
        <p:txBody>
          <a:bodyPr>
            <a:normAutofit fontScale="90000"/>
          </a:bodyPr>
          <a:lstStyle/>
          <a:p>
            <a:r>
              <a:rPr lang="en-US" b="1" dirty="0" smtClean="0"/>
              <a:t>Goal: </a:t>
            </a:r>
            <a:r>
              <a:rPr lang="en-US" dirty="0" smtClean="0"/>
              <a:t>Adapt a Freshman Model to develop a transfer student (T-LEARN) population at FAU, </a:t>
            </a:r>
            <a:r>
              <a:rPr lang="en-US" dirty="0"/>
              <a:t>UCF, and </a:t>
            </a:r>
            <a:r>
              <a:rPr lang="en-US" dirty="0" smtClean="0"/>
              <a:t>WCU</a:t>
            </a:r>
            <a:endParaRPr lang="en-US" dirty="0"/>
          </a:p>
        </p:txBody>
      </p:sp>
      <p:sp>
        <p:nvSpPr>
          <p:cNvPr id="3" name="Text Placeholder 2"/>
          <p:cNvSpPr>
            <a:spLocks noGrp="1"/>
          </p:cNvSpPr>
          <p:nvPr>
            <p:ph type="body" idx="1"/>
          </p:nvPr>
        </p:nvSpPr>
        <p:spPr>
          <a:xfrm>
            <a:off x="831850" y="4376803"/>
            <a:ext cx="10515600" cy="1500187"/>
          </a:xfrm>
        </p:spPr>
        <p:txBody>
          <a:bodyPr/>
          <a:lstStyle/>
          <a:p>
            <a:r>
              <a:rPr lang="en-US" dirty="0" smtClean="0"/>
              <a:t>Creating the T-LEARN Model</a:t>
            </a:r>
            <a:endParaRPr lang="en-US" dirty="0"/>
          </a:p>
        </p:txBody>
      </p:sp>
      <p:pic>
        <p:nvPicPr>
          <p:cNvPr id="5" name="Picture 4"/>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9168594" y="-362167"/>
            <a:ext cx="3023406" cy="2015604"/>
          </a:xfrm>
          <a:prstGeom prst="rect">
            <a:avLst/>
          </a:prstGeom>
        </p:spPr>
      </p:pic>
    </p:spTree>
    <p:extLst>
      <p:ext uri="{BB962C8B-B14F-4D97-AF65-F5344CB8AC3E}">
        <p14:creationId xmlns:p14="http://schemas.microsoft.com/office/powerpoint/2010/main" val="130223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9201" y="0"/>
            <a:ext cx="10125809" cy="1325563"/>
          </a:xfrm>
        </p:spPr>
        <p:txBody>
          <a:bodyPr/>
          <a:lstStyle/>
          <a:p>
            <a:r>
              <a:rPr lang="en-US" dirty="0" smtClean="0"/>
              <a:t>T-LEARN Adaptation Concerns and Solutions</a:t>
            </a:r>
            <a:endParaRPr lang="en-US" dirty="0"/>
          </a:p>
        </p:txBody>
      </p:sp>
      <p:graphicFrame>
        <p:nvGraphicFramePr>
          <p:cNvPr id="3" name="Diagram 2"/>
          <p:cNvGraphicFramePr/>
          <p:nvPr>
            <p:extLst>
              <p:ext uri="{D42A27DB-BD31-4B8C-83A1-F6EECF244321}">
                <p14:modId xmlns:p14="http://schemas.microsoft.com/office/powerpoint/2010/main" val="4250839325"/>
              </p:ext>
            </p:extLst>
          </p:nvPr>
        </p:nvGraphicFramePr>
        <p:xfrm>
          <a:off x="1407745" y="1325563"/>
          <a:ext cx="8896840" cy="52197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47643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1107831"/>
            <a:ext cx="10515600" cy="2852737"/>
          </a:xfrm>
        </p:spPr>
        <p:txBody>
          <a:bodyPr>
            <a:normAutofit/>
          </a:bodyPr>
          <a:lstStyle/>
          <a:p>
            <a:r>
              <a:rPr lang="en-US" b="1" dirty="0" smtClean="0"/>
              <a:t>Goal: </a:t>
            </a:r>
            <a:r>
              <a:rPr lang="en-US" dirty="0" smtClean="0"/>
              <a:t>Assess the Impacts of LEARN on Retention and Success in STEM</a:t>
            </a:r>
            <a:endParaRPr lang="en-US" dirty="0"/>
          </a:p>
        </p:txBody>
      </p:sp>
      <p:sp>
        <p:nvSpPr>
          <p:cNvPr id="3" name="Text Placeholder 2"/>
          <p:cNvSpPr>
            <a:spLocks noGrp="1"/>
          </p:cNvSpPr>
          <p:nvPr>
            <p:ph type="body" idx="1"/>
          </p:nvPr>
        </p:nvSpPr>
        <p:spPr>
          <a:xfrm>
            <a:off x="831850" y="4376803"/>
            <a:ext cx="10515600" cy="2270182"/>
          </a:xfrm>
        </p:spPr>
        <p:txBody>
          <a:bodyPr>
            <a:normAutofit fontScale="47500" lnSpcReduction="20000"/>
          </a:bodyPr>
          <a:lstStyle/>
          <a:p>
            <a:pPr marL="50800">
              <a:lnSpc>
                <a:spcPct val="120000"/>
              </a:lnSpc>
              <a:spcBef>
                <a:spcPts val="0"/>
              </a:spcBef>
            </a:pPr>
            <a:r>
              <a:rPr lang="en-US" sz="3800" b="1" dirty="0">
                <a:solidFill>
                  <a:schemeClr val="tx1"/>
                </a:solidFill>
              </a:rPr>
              <a:t>Matched Intra-Institutional Control Group paired based on:</a:t>
            </a:r>
          </a:p>
          <a:p>
            <a:pPr lvl="1" indent="-225425">
              <a:lnSpc>
                <a:spcPct val="120000"/>
              </a:lnSpc>
              <a:spcBef>
                <a:spcPts val="0"/>
              </a:spcBef>
              <a:buClr>
                <a:srgbClr val="C00000"/>
              </a:buClr>
              <a:buFont typeface="Arial" panose="020B0604020202020204" pitchFamily="34" charset="0"/>
              <a:buChar char="•"/>
            </a:pPr>
            <a:r>
              <a:rPr lang="en-US" sz="2600" b="1" dirty="0">
                <a:solidFill>
                  <a:srgbClr val="003366"/>
                </a:solidFill>
              </a:rPr>
              <a:t>Entry status (FTIC or Transfer) and first academic term (Fall)</a:t>
            </a:r>
          </a:p>
          <a:p>
            <a:pPr lvl="1" indent="-225425">
              <a:lnSpc>
                <a:spcPct val="120000"/>
              </a:lnSpc>
              <a:spcBef>
                <a:spcPts val="0"/>
              </a:spcBef>
              <a:buClr>
                <a:srgbClr val="C00000"/>
              </a:buClr>
              <a:buFont typeface="Arial" panose="020B0604020202020204" pitchFamily="34" charset="0"/>
              <a:buChar char="•"/>
            </a:pPr>
            <a:r>
              <a:rPr lang="en-US" sz="2600" b="1" dirty="0">
                <a:solidFill>
                  <a:srgbClr val="003366"/>
                </a:solidFill>
              </a:rPr>
              <a:t>Declared STEM major</a:t>
            </a:r>
          </a:p>
          <a:p>
            <a:pPr lvl="1" indent="-225425">
              <a:lnSpc>
                <a:spcPct val="120000"/>
              </a:lnSpc>
              <a:spcBef>
                <a:spcPts val="0"/>
              </a:spcBef>
              <a:buClr>
                <a:srgbClr val="C00000"/>
              </a:buClr>
              <a:buFont typeface="Arial" panose="020B0604020202020204" pitchFamily="34" charset="0"/>
              <a:buChar char="•"/>
            </a:pPr>
            <a:r>
              <a:rPr lang="en-US" sz="2600" b="1" dirty="0">
                <a:solidFill>
                  <a:srgbClr val="003366"/>
                </a:solidFill>
              </a:rPr>
              <a:t>No participation in other enriching learning experiences</a:t>
            </a:r>
          </a:p>
          <a:p>
            <a:pPr lvl="1" indent="-225425">
              <a:lnSpc>
                <a:spcPct val="120000"/>
              </a:lnSpc>
              <a:spcBef>
                <a:spcPts val="0"/>
              </a:spcBef>
              <a:buClr>
                <a:srgbClr val="C00000"/>
              </a:buClr>
              <a:buFont typeface="Arial" panose="020B0604020202020204" pitchFamily="34" charset="0"/>
              <a:buChar char="•"/>
            </a:pPr>
            <a:r>
              <a:rPr lang="en-US" sz="2600" b="1" dirty="0">
                <a:solidFill>
                  <a:srgbClr val="003366"/>
                </a:solidFill>
              </a:rPr>
              <a:t>Similar previous institution GPA</a:t>
            </a:r>
          </a:p>
          <a:p>
            <a:pPr lvl="1" indent="-225425">
              <a:lnSpc>
                <a:spcPct val="120000"/>
              </a:lnSpc>
              <a:spcBef>
                <a:spcPts val="0"/>
              </a:spcBef>
              <a:buClr>
                <a:srgbClr val="C00000"/>
              </a:buClr>
              <a:buFont typeface="Arial" panose="020B0604020202020204" pitchFamily="34" charset="0"/>
              <a:buChar char="•"/>
            </a:pPr>
            <a:r>
              <a:rPr lang="en-US" sz="2600" b="1" dirty="0">
                <a:solidFill>
                  <a:srgbClr val="003366"/>
                </a:solidFill>
              </a:rPr>
              <a:t>n ~ 100</a:t>
            </a:r>
          </a:p>
          <a:p>
            <a:pPr>
              <a:lnSpc>
                <a:spcPct val="120000"/>
              </a:lnSpc>
              <a:spcBef>
                <a:spcPts val="0"/>
              </a:spcBef>
            </a:pPr>
            <a:r>
              <a:rPr lang="en-US" sz="3800" b="1" dirty="0">
                <a:solidFill>
                  <a:schemeClr val="tx1"/>
                </a:solidFill>
              </a:rPr>
              <a:t>Stratified based on:</a:t>
            </a:r>
          </a:p>
          <a:p>
            <a:pPr lvl="1" indent="-225425">
              <a:lnSpc>
                <a:spcPct val="120000"/>
              </a:lnSpc>
              <a:spcBef>
                <a:spcPts val="0"/>
              </a:spcBef>
              <a:buClr>
                <a:srgbClr val="C00000"/>
              </a:buClr>
              <a:buFont typeface="Arial" panose="020B0604020202020204" pitchFamily="34" charset="0"/>
              <a:buChar char="•"/>
            </a:pPr>
            <a:r>
              <a:rPr lang="en-US" sz="2600" b="1" dirty="0">
                <a:solidFill>
                  <a:srgbClr val="003366"/>
                </a:solidFill>
              </a:rPr>
              <a:t>Gender</a:t>
            </a:r>
          </a:p>
          <a:p>
            <a:pPr lvl="1" indent="-225425">
              <a:lnSpc>
                <a:spcPct val="120000"/>
              </a:lnSpc>
              <a:spcBef>
                <a:spcPts val="0"/>
              </a:spcBef>
              <a:buClr>
                <a:srgbClr val="C00000"/>
              </a:buClr>
              <a:buFont typeface="Arial" panose="020B0604020202020204" pitchFamily="34" charset="0"/>
              <a:buChar char="•"/>
            </a:pPr>
            <a:r>
              <a:rPr lang="en-US" sz="2600" b="1" dirty="0">
                <a:solidFill>
                  <a:srgbClr val="003366"/>
                </a:solidFill>
              </a:rPr>
              <a:t>Ethnicity</a:t>
            </a:r>
          </a:p>
          <a:p>
            <a:pPr lvl="1" indent="-225425">
              <a:lnSpc>
                <a:spcPct val="120000"/>
              </a:lnSpc>
              <a:spcBef>
                <a:spcPts val="0"/>
              </a:spcBef>
              <a:buClr>
                <a:srgbClr val="C00000"/>
              </a:buClr>
              <a:buFont typeface="Arial" panose="020B0604020202020204" pitchFamily="34" charset="0"/>
              <a:buChar char="•"/>
            </a:pPr>
            <a:r>
              <a:rPr lang="en-US" sz="2600" b="1" dirty="0">
                <a:solidFill>
                  <a:srgbClr val="003366"/>
                </a:solidFill>
              </a:rPr>
              <a:t>GPA</a:t>
            </a:r>
          </a:p>
          <a:p>
            <a:endParaRPr lang="en-US" dirty="0"/>
          </a:p>
        </p:txBody>
      </p:sp>
      <p:pic>
        <p:nvPicPr>
          <p:cNvPr id="5" name="Picture 4"/>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9168594" y="-362167"/>
            <a:ext cx="3023406" cy="2015604"/>
          </a:xfrm>
          <a:prstGeom prst="rect">
            <a:avLst/>
          </a:prstGeom>
        </p:spPr>
      </p:pic>
    </p:spTree>
    <p:extLst>
      <p:ext uri="{BB962C8B-B14F-4D97-AF65-F5344CB8AC3E}">
        <p14:creationId xmlns:p14="http://schemas.microsoft.com/office/powerpoint/2010/main" val="26879722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6900" y="0"/>
            <a:ext cx="8042031" cy="1325563"/>
          </a:xfrm>
        </p:spPr>
        <p:txBody>
          <a:bodyPr/>
          <a:lstStyle/>
          <a:p>
            <a:r>
              <a:rPr lang="en-US" dirty="0" smtClean="0"/>
              <a:t>Success and Retention – GPA</a:t>
            </a:r>
            <a:endParaRPr lang="en-US" dirty="0"/>
          </a:p>
        </p:txBody>
      </p:sp>
      <p:graphicFrame>
        <p:nvGraphicFramePr>
          <p:cNvPr id="3" name="Chart 2"/>
          <p:cNvGraphicFramePr>
            <a:graphicFrameLocks/>
          </p:cNvGraphicFramePr>
          <p:nvPr>
            <p:extLst>
              <p:ext uri="{D42A27DB-BD31-4B8C-83A1-F6EECF244321}">
                <p14:modId xmlns:p14="http://schemas.microsoft.com/office/powerpoint/2010/main" val="1607304614"/>
              </p:ext>
            </p:extLst>
          </p:nvPr>
        </p:nvGraphicFramePr>
        <p:xfrm>
          <a:off x="101600" y="1960685"/>
          <a:ext cx="5924916"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a:graphicFrameLocks/>
          </p:cNvGraphicFramePr>
          <p:nvPr>
            <p:extLst>
              <p:ext uri="{D42A27DB-BD31-4B8C-83A1-F6EECF244321}">
                <p14:modId xmlns:p14="http://schemas.microsoft.com/office/powerpoint/2010/main" val="3697415750"/>
              </p:ext>
            </p:extLst>
          </p:nvPr>
        </p:nvGraphicFramePr>
        <p:xfrm>
          <a:off x="5887915" y="1960685"/>
          <a:ext cx="5924916"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8" name="Content Placeholder 2"/>
          <p:cNvSpPr txBox="1">
            <a:spLocks/>
          </p:cNvSpPr>
          <p:nvPr/>
        </p:nvSpPr>
        <p:spPr>
          <a:xfrm>
            <a:off x="1364672" y="5514108"/>
            <a:ext cx="10522527" cy="1132877"/>
          </a:xfrm>
          <a:prstGeom prst="rect">
            <a:avLst/>
          </a:prstGeom>
        </p:spPr>
        <p:txBody>
          <a:bodyPr>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The GPAs of our LEARN students are slightly above the comparison group GPAs one and two semesters later</a:t>
            </a:r>
          </a:p>
          <a:p>
            <a:r>
              <a:rPr lang="en-US" dirty="0" smtClean="0"/>
              <a:t>Therefore, the rigors of the LEARN program are not negatively affecting GPAs</a:t>
            </a:r>
          </a:p>
          <a:p>
            <a:r>
              <a:rPr lang="en-US" dirty="0" smtClean="0"/>
              <a:t>Many of the LEARN students are taking and completing more credits than their comparison group counterparts </a:t>
            </a:r>
          </a:p>
        </p:txBody>
      </p:sp>
      <p:pic>
        <p:nvPicPr>
          <p:cNvPr id="6" name="Picture 5"/>
          <p:cNvPicPr>
            <a:picLocks noChangeAspect="1"/>
          </p:cNvPicPr>
          <p:nvPr/>
        </p:nvPicPr>
        <p:blipFill>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9674876" y="0"/>
            <a:ext cx="2370585" cy="1580390"/>
          </a:xfrm>
          <a:prstGeom prst="rect">
            <a:avLst/>
          </a:prstGeom>
        </p:spPr>
      </p:pic>
    </p:spTree>
    <p:extLst>
      <p:ext uri="{BB962C8B-B14F-4D97-AF65-F5344CB8AC3E}">
        <p14:creationId xmlns:p14="http://schemas.microsoft.com/office/powerpoint/2010/main" val="29835598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458</TotalTime>
  <Words>961</Words>
  <Application>Microsoft Office PowerPoint</Application>
  <PresentationFormat>Widescreen</PresentationFormat>
  <Paragraphs>168</Paragraphs>
  <Slides>16</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The LEARNTM Consortium  Part II: Partnering to Expand and Adapt STEM Research Communities at Three Institutions</vt:lpstr>
      <vt:lpstr>First Year Student Model (F-LEARN)</vt:lpstr>
      <vt:lpstr>Goal: Implement UCF F-LEARN Model at FAU and WCU</vt:lpstr>
      <vt:lpstr>The LEARN Consortium</vt:lpstr>
      <vt:lpstr>F-LEARN Adaptation Concerns and Solutions</vt:lpstr>
      <vt:lpstr>Goal: Adapt a Freshman Model to develop a transfer student (T-LEARN) population at FAU, UCF, and WCU</vt:lpstr>
      <vt:lpstr>T-LEARN Adaptation Concerns and Solutions</vt:lpstr>
      <vt:lpstr>Goal: Assess the Impacts of LEARN on Retention and Success in STEM</vt:lpstr>
      <vt:lpstr>Success and Retention – GPA</vt:lpstr>
      <vt:lpstr>Success and Retention – CAT Exam</vt:lpstr>
      <vt:lpstr>Success and Retention – 2-Year STEM Retention</vt:lpstr>
      <vt:lpstr>Success and Retention – Additional Involvement</vt:lpstr>
      <vt:lpstr>Conclusions and Next Steps</vt:lpstr>
      <vt:lpstr>Acknowledgements</vt:lpstr>
      <vt:lpstr>Contact Information</vt:lpstr>
      <vt:lpstr>Questions?</vt:lpstr>
    </vt:vector>
  </TitlesOfParts>
  <Company>Florida Atlantic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LEARN Consortium  Part II: Partnering to Expand and Adapt STEM Research Communities at Three Institutions</dc:title>
  <dc:creator>Jordan Merritt</dc:creator>
  <cp:lastModifiedBy>Jordan Merritt</cp:lastModifiedBy>
  <cp:revision>59</cp:revision>
  <dcterms:created xsi:type="dcterms:W3CDTF">2019-10-18T16:26:40Z</dcterms:created>
  <dcterms:modified xsi:type="dcterms:W3CDTF">2019-10-28T16:28:09Z</dcterms:modified>
</cp:coreProperties>
</file>