
<file path=[Content_Types].xml><?xml version="1.0" encoding="utf-8"?>
<Types xmlns="http://schemas.openxmlformats.org/package/2006/content-types"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73" r:id="rId10"/>
    <p:sldId id="266" r:id="rId11"/>
    <p:sldId id="267" r:id="rId12"/>
    <p:sldId id="271" r:id="rId13"/>
    <p:sldId id="274" r:id="rId14"/>
    <p:sldId id="275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omeNavHead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76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  <a:lumOff val="5000"/>
                <a:alpha val="85000"/>
              </a:schemeClr>
            </a:gs>
            <a:gs pos="0">
              <a:schemeClr val="bg2">
                <a:lumMod val="75000"/>
              </a:schemeClr>
            </a:gs>
            <a:gs pos="100000">
              <a:schemeClr val="bg1">
                <a:alpha val="85000"/>
              </a:schemeClr>
            </a:gs>
          </a:gsLst>
          <a:lin ang="15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A0B16-C636-43D1-A31D-18D22D4B6276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CAE44-96C5-4177-9C80-E74A2AF3AA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hyperlink" Target="https://ucf.qualtrics.com/controlpanel/?clientaction=editsurvey&amp;section=sv_6mtmkhtjbeebn5b&amp;subsection=&amp;subsubsection=&amp;pageactionoptions=&amp;transactionid=1&amp;repeatable=0&amp;t=3lmiwo&amp;requiresapproval=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  <a:noFill/>
        </p:spPr>
        <p:txBody>
          <a:bodyPr>
            <a:normAutofit fontScale="90000"/>
          </a:bodyPr>
          <a:lstStyle/>
          <a:p>
            <a:r>
              <a:rPr lang="en-US" sz="3400" dirty="0" smtClean="0">
                <a:solidFill>
                  <a:schemeClr val="tx1"/>
                </a:solidFill>
              </a:rPr>
              <a:t>The UCF Research Data Management Survey:  </a:t>
            </a:r>
            <a:br>
              <a:rPr lang="en-US" sz="3400" dirty="0" smtClean="0">
                <a:solidFill>
                  <a:schemeClr val="tx1"/>
                </a:solidFill>
              </a:rPr>
            </a:br>
            <a:r>
              <a:rPr lang="en-US" sz="3400" dirty="0" smtClean="0">
                <a:solidFill>
                  <a:schemeClr val="tx1"/>
                </a:solidFill>
              </a:rPr>
              <a:t>A report of faculty practices and needs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 fontScale="40000" lnSpcReduction="20000"/>
          </a:bodyPr>
          <a:lstStyle/>
          <a:p>
            <a:pPr algn="l"/>
            <a:r>
              <a:rPr lang="en-US" sz="5500" dirty="0" smtClean="0">
                <a:solidFill>
                  <a:schemeClr val="tx1"/>
                </a:solidFill>
              </a:rPr>
              <a:t>Research Data Computing Day at IST</a:t>
            </a:r>
          </a:p>
          <a:p>
            <a:pPr algn="l"/>
            <a:r>
              <a:rPr lang="en-US" sz="4200" dirty="0" smtClean="0">
                <a:solidFill>
                  <a:schemeClr val="tx1"/>
                </a:solidFill>
              </a:rPr>
              <a:t>Penny </a:t>
            </a:r>
            <a:r>
              <a:rPr lang="en-US" sz="4200" dirty="0">
                <a:solidFill>
                  <a:schemeClr val="tx1"/>
                </a:solidFill>
              </a:rPr>
              <a:t>Beile, </a:t>
            </a:r>
            <a:r>
              <a:rPr lang="en-US" sz="4200" dirty="0" smtClean="0">
                <a:solidFill>
                  <a:schemeClr val="tx1"/>
                </a:solidFill>
              </a:rPr>
              <a:t>PhD</a:t>
            </a:r>
          </a:p>
          <a:p>
            <a:pPr algn="l"/>
            <a:r>
              <a:rPr lang="en-US" sz="4200" dirty="0" smtClean="0">
                <a:solidFill>
                  <a:schemeClr val="tx1"/>
                </a:solidFill>
              </a:rPr>
              <a:t>Associate </a:t>
            </a:r>
            <a:r>
              <a:rPr lang="en-US" sz="4200" dirty="0">
                <a:solidFill>
                  <a:schemeClr val="tx1"/>
                </a:solidFill>
              </a:rPr>
              <a:t>Director, Information </a:t>
            </a:r>
            <a:r>
              <a:rPr lang="en-US" sz="4200" dirty="0" smtClean="0">
                <a:solidFill>
                  <a:schemeClr val="tx1"/>
                </a:solidFill>
              </a:rPr>
              <a:t>Services and Scholarly Communication</a:t>
            </a:r>
          </a:p>
          <a:p>
            <a:pPr algn="l"/>
            <a:r>
              <a:rPr lang="en-US" sz="4200" dirty="0" smtClean="0">
                <a:solidFill>
                  <a:schemeClr val="tx1"/>
                </a:solidFill>
              </a:rPr>
              <a:t>University </a:t>
            </a:r>
            <a:r>
              <a:rPr lang="en-US" sz="4200" dirty="0">
                <a:solidFill>
                  <a:schemeClr val="tx1"/>
                </a:solidFill>
              </a:rPr>
              <a:t>of Central Florida Libraries</a:t>
            </a:r>
          </a:p>
          <a:p>
            <a:pPr algn="l"/>
            <a:r>
              <a:rPr lang="en-US" sz="4200" dirty="0">
                <a:solidFill>
                  <a:schemeClr val="tx1"/>
                </a:solidFill>
              </a:rPr>
              <a:t>February 11, 2014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III. Data Storage and Preservation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2209800"/>
            <a:ext cx="7742584" cy="3581400"/>
          </a:xfrm>
          <a:noFill/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High use of personal computer and/or the college computer network to store data; most back up using external storage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68% of respondents said they take measure to preserve their data; most by backing it up.  Only two mentioned they migrate file formats.  Only one noted an attempt to deposit in a preservation-type facility.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9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IV. Data Description and Sharing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2209800"/>
            <a:ext cx="7742584" cy="3657600"/>
          </a:xfrm>
          <a:noFill/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Most researchers do not add metadata to their datasets; of the 34% who do most do not use any specific standards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Of the 69% who do or may share data, most make the data available to peers upon request, immediate collaborators and </a:t>
            </a:r>
            <a:r>
              <a:rPr lang="en-US" sz="3000" dirty="0" err="1">
                <a:solidFill>
                  <a:schemeClr val="tx1"/>
                </a:solidFill>
              </a:rPr>
              <a:t>dept’l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colleagues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77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83819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The “typical” researcher profile 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1905000"/>
            <a:ext cx="7742584" cy="3886200"/>
          </a:xfrm>
          <a:noFill/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Collaboration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90% collaborate with external researchers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Size of teams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Sharing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61% have funding agency requirements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69% share or are willing to share; need control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Volume and types of data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Volume, at under 50 GBs, manageable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Most data are numerical and stored in spreadsheets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Data hygiene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Backed up; local PCs and networks and cloud based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Very few preservation-type measures undertaken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31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83819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… and considerations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1905000"/>
            <a:ext cx="7894984" cy="3886200"/>
          </a:xfrm>
          <a:noFill/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Volume, 65% of respondents under 50 GBs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35% have data that range from 50GB to 100TB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Types, 87% of respondents have 62% of their data as numerical, followed by medical and tabulated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Text, images/audio/video files, transcription, simulation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Formats, typically stored in spreadsheets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.jpg, .</a:t>
            </a:r>
            <a:r>
              <a:rPr lang="en-US" sz="2200" dirty="0" err="1" smtClean="0">
                <a:solidFill>
                  <a:schemeClr val="tx1"/>
                </a:solidFill>
              </a:rPr>
              <a:t>tif</a:t>
            </a:r>
            <a:r>
              <a:rPr lang="en-US" sz="2200" dirty="0" smtClean="0">
                <a:solidFill>
                  <a:schemeClr val="tx1"/>
                </a:solidFill>
              </a:rPr>
              <a:t>, .pdf, .doc, .mpg, .mp3, .</a:t>
            </a:r>
            <a:r>
              <a:rPr lang="en-US" sz="2200" dirty="0" err="1" smtClean="0">
                <a:solidFill>
                  <a:schemeClr val="tx1"/>
                </a:solidFill>
              </a:rPr>
              <a:t>mov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LiDAR</a:t>
            </a:r>
            <a:r>
              <a:rPr lang="en-US" sz="2200" dirty="0" smtClean="0">
                <a:solidFill>
                  <a:schemeClr val="tx1"/>
                </a:solidFill>
              </a:rPr>
              <a:t>, .</a:t>
            </a:r>
            <a:r>
              <a:rPr lang="en-US" sz="2200" dirty="0" err="1" smtClean="0">
                <a:solidFill>
                  <a:schemeClr val="tx1"/>
                </a:solidFill>
              </a:rPr>
              <a:t>gis</a:t>
            </a:r>
            <a:r>
              <a:rPr lang="en-US" sz="2200" dirty="0" smtClean="0">
                <a:solidFill>
                  <a:schemeClr val="tx1"/>
                </a:solidFill>
              </a:rPr>
              <a:t>, etc.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9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83819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Some takeaways…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1905000"/>
            <a:ext cx="7894984" cy="3886200"/>
          </a:xfrm>
          <a:noFill/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Infrastructure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Networked storage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Ability </a:t>
            </a:r>
            <a:r>
              <a:rPr lang="en-US" sz="2200" dirty="0">
                <a:solidFill>
                  <a:schemeClr val="tx1"/>
                </a:solidFill>
              </a:rPr>
              <a:t>to store a variety of data types and formats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Allows for sharing of data, but able to limit access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Backs up, migrates, preserves data for the long term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Services, training, and support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Metadata </a:t>
            </a:r>
            <a:r>
              <a:rPr lang="en-US" sz="2200" dirty="0">
                <a:solidFill>
                  <a:schemeClr val="tx1"/>
                </a:solidFill>
              </a:rPr>
              <a:t>and data management training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Easier </a:t>
            </a:r>
            <a:r>
              <a:rPr lang="en-US" sz="2200" dirty="0">
                <a:solidFill>
                  <a:schemeClr val="tx1"/>
                </a:solidFill>
              </a:rPr>
              <a:t>access and more variety of analysis software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Data analysis support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Assistance with network issues, software and hardware</a:t>
            </a:r>
          </a:p>
          <a:p>
            <a:pPr lvl="1" algn="l"/>
            <a:endParaRPr lang="en-US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04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133600"/>
            <a:ext cx="5486400" cy="1143000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And now, those of you who </a:t>
            </a:r>
            <a:r>
              <a:rPr lang="en-US" sz="3600" i="1" dirty="0" smtClean="0">
                <a:solidFill>
                  <a:schemeClr val="tx1"/>
                </a:solidFill>
              </a:rPr>
              <a:t>didn’t</a:t>
            </a:r>
            <a:r>
              <a:rPr lang="en-US" sz="3600" dirty="0" smtClean="0">
                <a:solidFill>
                  <a:schemeClr val="tx1"/>
                </a:solidFill>
              </a:rPr>
              <a:t> respond to the survey??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99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95"/>
            <a:ext cx="9144000" cy="616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439" y="1788829"/>
            <a:ext cx="4114800" cy="35052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chemeClr val="tx1"/>
                </a:solidFill>
              </a:rPr>
              <a:t>ITR</a:t>
            </a:r>
            <a:r>
              <a:rPr lang="en-US" sz="3000" dirty="0" smtClean="0">
                <a:solidFill>
                  <a:schemeClr val="tx1"/>
                </a:solidFill>
              </a:rPr>
              <a:t> – Joel Hartman</a:t>
            </a:r>
          </a:p>
          <a:p>
            <a:pPr algn="l"/>
            <a:r>
              <a:rPr lang="en-US" sz="3000" b="1" dirty="0">
                <a:solidFill>
                  <a:schemeClr val="tx1"/>
                </a:solidFill>
              </a:rPr>
              <a:t>IST</a:t>
            </a:r>
            <a:r>
              <a:rPr lang="en-US" sz="3000" dirty="0">
                <a:solidFill>
                  <a:schemeClr val="tx1"/>
                </a:solidFill>
              </a:rPr>
              <a:t> – Brian </a:t>
            </a:r>
            <a:r>
              <a:rPr lang="en-US" sz="3000" dirty="0" err="1">
                <a:solidFill>
                  <a:schemeClr val="tx1"/>
                </a:solidFill>
              </a:rPr>
              <a:t>Goldiez</a:t>
            </a:r>
            <a:endParaRPr lang="en-US" sz="3000" dirty="0">
              <a:solidFill>
                <a:schemeClr val="tx1"/>
              </a:solidFill>
            </a:endParaRPr>
          </a:p>
          <a:p>
            <a:pPr algn="l"/>
            <a:r>
              <a:rPr lang="en-US" sz="3000" b="1" dirty="0" smtClean="0">
                <a:solidFill>
                  <a:schemeClr val="tx1"/>
                </a:solidFill>
              </a:rPr>
              <a:t>CS&amp;T</a:t>
            </a:r>
            <a:r>
              <a:rPr lang="en-US" sz="3000" dirty="0" smtClean="0">
                <a:solidFill>
                  <a:schemeClr val="tx1"/>
                </a:solidFill>
              </a:rPr>
              <a:t> – Bob Yanckello, Tim Larson, Jim Ennis</a:t>
            </a:r>
          </a:p>
          <a:p>
            <a:pPr algn="l"/>
            <a:r>
              <a:rPr lang="en-US" sz="3000" b="1" dirty="0" smtClean="0">
                <a:solidFill>
                  <a:schemeClr val="tx1"/>
                </a:solidFill>
              </a:rPr>
              <a:t>ORC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dirty="0">
                <a:solidFill>
                  <a:schemeClr val="tx1"/>
                </a:solidFill>
              </a:rPr>
              <a:t>– Ivan </a:t>
            </a:r>
            <a:r>
              <a:rPr lang="en-US" sz="3000" dirty="0" smtClean="0">
                <a:solidFill>
                  <a:schemeClr val="tx1"/>
                </a:solidFill>
              </a:rPr>
              <a:t>Garibay, </a:t>
            </a:r>
            <a:br>
              <a:rPr lang="en-US" sz="3000" dirty="0" smtClean="0">
                <a:solidFill>
                  <a:schemeClr val="tx1"/>
                </a:solidFill>
              </a:rPr>
            </a:br>
            <a:r>
              <a:rPr lang="en-US" sz="3000" dirty="0" smtClean="0">
                <a:solidFill>
                  <a:schemeClr val="tx1"/>
                </a:solidFill>
              </a:rPr>
              <a:t>Josh </a:t>
            </a:r>
            <a:r>
              <a:rPr lang="en-US" sz="3000" dirty="0">
                <a:solidFill>
                  <a:schemeClr val="tx1"/>
                </a:solidFill>
              </a:rPr>
              <a:t>Roney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26238" y="1788829"/>
            <a:ext cx="4114800" cy="330973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>
                <a:solidFill>
                  <a:schemeClr val="tx1"/>
                </a:solidFill>
              </a:rPr>
              <a:t>Libraries</a:t>
            </a:r>
            <a:r>
              <a:rPr lang="en-US" sz="3000" dirty="0">
                <a:solidFill>
                  <a:schemeClr val="tx1"/>
                </a:solidFill>
              </a:rPr>
              <a:t> – Barry Baker, Selma Jaskowski, Lee Dotson, Sai </a:t>
            </a:r>
            <a:r>
              <a:rPr lang="en-US" sz="3000" dirty="0" smtClean="0">
                <a:solidFill>
                  <a:schemeClr val="tx1"/>
                </a:solidFill>
              </a:rPr>
              <a:t>Deng</a:t>
            </a:r>
          </a:p>
          <a:p>
            <a:pPr algn="l"/>
            <a:r>
              <a:rPr lang="en-US" sz="3000" b="1" dirty="0" smtClean="0">
                <a:solidFill>
                  <a:schemeClr val="tx1"/>
                </a:solidFill>
              </a:rPr>
              <a:t>Lib admin team </a:t>
            </a:r>
            <a:r>
              <a:rPr lang="en-US" sz="3000" dirty="0" smtClean="0">
                <a:solidFill>
                  <a:schemeClr val="tx1"/>
                </a:solidFill>
              </a:rPr>
              <a:t>– Erica England, Joel Lavoie, Bobby Ciullo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8338" y="4867510"/>
            <a:ext cx="50358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 smtClean="0"/>
              <a:t>University of Florida </a:t>
            </a:r>
            <a:r>
              <a:rPr lang="en-US" sz="3000" dirty="0" smtClean="0"/>
              <a:t>– </a:t>
            </a:r>
            <a:br>
              <a:rPr lang="en-US" sz="3000" dirty="0" smtClean="0"/>
            </a:br>
            <a:r>
              <a:rPr lang="en-US" sz="3000" dirty="0" smtClean="0"/>
              <a:t>Mark Sullivan and Laurie Taylor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9906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Acknowledgements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77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Survey sections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7" y="2209800"/>
            <a:ext cx="6400800" cy="3048000"/>
          </a:xfrm>
          <a:noFill/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Demographics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Data collection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Data storage and preservation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Data recording and analysis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Data sharing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Needs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2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Sample and response rate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2209800"/>
            <a:ext cx="7513984" cy="3048000"/>
          </a:xfrm>
          <a:noFill/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ARGIS database plus workshop attendees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549 invitations sent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15 inactive for a total of 534 researchers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110 (20.6%) opened, but 13 did not select responses and were removed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97 people participated; 18.2% response rate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0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I. Demographics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2209800"/>
            <a:ext cx="7742584" cy="3048000"/>
          </a:xfrm>
          <a:noFill/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84% faculty, 10% administrators, 6% other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All colleges represented except Business Administration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118 affiliations noted across 21 campus units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50 unique departments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2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Demographics cont’d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2209800"/>
            <a:ext cx="7742584" cy="3048000"/>
          </a:xfrm>
          <a:noFill/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90% collaborate with external researchers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57% work with teams of 1 to 5 people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84 people identified 120 different funding agencies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61% indicated that the funding agency requires them to manage, store, or share data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3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609599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Q 8, What types of data do you generate?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703513" y="1600200"/>
            <a:ext cx="6858000" cy="0"/>
          </a:xfrm>
          <a:prstGeom prst="rect">
            <a:avLst/>
          </a:prstGeom>
          <a:solidFill>
            <a:srgbClr val="FEFF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223577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703513" y="1600200"/>
            <a:ext cx="3657600" cy="0"/>
          </a:xfrm>
          <a:prstGeom prst="rect">
            <a:avLst/>
          </a:prstGeom>
          <a:solidFill>
            <a:srgbClr val="FEFF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2505" tIns="1223577" rIns="0" bIns="122357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6" name="Picture 65" descr="Qualtrics Survey Software - Windows Internet Explorer">
            <a:hlinkClick r:id="rId2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08" b="777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62" name="DefaultOcx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HTMLText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HTMLText2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HTMLText3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HTMLText4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HTMLText5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HTMLText6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HTMLText7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0" name="HTMLText8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538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1" name="HTMLText9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2" name="HTMLText10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HTMLText1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4" name="HTMLText12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HTMLText13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6" name="HTMLText14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7" name="HTMLText15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8" name="HTMLText16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HTMLText17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0" name="HTMLText18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538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1" name="HTMLText19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2" name="HTMLText20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3" name="HTMLText2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4" name="HTMLText22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5" name="HTMLText23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6" name="HTMLText24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7" name="HTMLText25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8" name="HTMLText26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9" name="HTMLText27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0" name="HTMLText28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538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1" name="HTMLText29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2" name="HTMLText30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3" name="HTMLText3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4" name="HTMLText32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5" name="HTMLText33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6" name="HTMLText34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7" name="HTMLText35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8" name="HTMLText36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9" name="HTMLText37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0" name="HTMLText38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538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1" name="HTMLText39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16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143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II. Data Collection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616" y="2209800"/>
            <a:ext cx="7742584" cy="3048000"/>
          </a:xfrm>
          <a:noFill/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Wide variety of data collected, but heavily numerical, medical and tabulated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Wide variety of formats/file extensions, but heavily spreadsheets, statistical analysis software and text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Volume of data generated tends to be under 50 GB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096000"/>
            <a:ext cx="32577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University of Central Florida Libraries</a:t>
            </a:r>
          </a:p>
          <a:p>
            <a:pPr algn="ctr"/>
            <a:r>
              <a:rPr lang="en-US" sz="14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Discover. Connect. Create. </a:t>
            </a:r>
            <a:endParaRPr lang="en-US" sz="1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6439</TotalTime>
  <Words>793</Words>
  <Application>Microsoft Office PowerPoint</Application>
  <PresentationFormat>On-screen Show (4:3)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Tahoma</vt:lpstr>
      <vt:lpstr>Office Theme</vt:lpstr>
      <vt:lpstr>The UCF Research Data Management Survey:   A report of faculty practices and needs</vt:lpstr>
      <vt:lpstr>PowerPoint Presentation</vt:lpstr>
      <vt:lpstr>PowerPoint Presentation</vt:lpstr>
      <vt:lpstr>Survey sections</vt:lpstr>
      <vt:lpstr>Sample and response rate</vt:lpstr>
      <vt:lpstr>I. Demographics</vt:lpstr>
      <vt:lpstr>Demographics cont’d</vt:lpstr>
      <vt:lpstr>Q 8, What types of data do you generate?</vt:lpstr>
      <vt:lpstr>II. Data Collection</vt:lpstr>
      <vt:lpstr>III. Data Storage and Preservation</vt:lpstr>
      <vt:lpstr>IV. Data Description and Sharing</vt:lpstr>
      <vt:lpstr>The “typical” researcher profile  </vt:lpstr>
      <vt:lpstr>… and considerations</vt:lpstr>
      <vt:lpstr>Some takeaways…</vt:lpstr>
      <vt:lpstr>And now, those of you who didn’t respond to the survey??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Aaron Keyser</dc:creator>
  <cp:lastModifiedBy>Cynthia Dancel</cp:lastModifiedBy>
  <cp:revision>54</cp:revision>
  <cp:lastPrinted>2014-02-07T17:45:11Z</cp:lastPrinted>
  <dcterms:created xsi:type="dcterms:W3CDTF">2009-02-10T15:25:04Z</dcterms:created>
  <dcterms:modified xsi:type="dcterms:W3CDTF">2014-03-28T17:21:05Z</dcterms:modified>
</cp:coreProperties>
</file>