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541" r:id="rId2"/>
    <p:sldId id="732" r:id="rId3"/>
    <p:sldId id="752" r:id="rId4"/>
    <p:sldId id="330" r:id="rId5"/>
    <p:sldId id="374" r:id="rId6"/>
    <p:sldId id="730" r:id="rId7"/>
    <p:sldId id="731" r:id="rId8"/>
    <p:sldId id="743" r:id="rId9"/>
    <p:sldId id="744" r:id="rId10"/>
    <p:sldId id="745" r:id="rId11"/>
    <p:sldId id="585" r:id="rId12"/>
    <p:sldId id="733" r:id="rId13"/>
    <p:sldId id="749" r:id="rId14"/>
    <p:sldId id="698" r:id="rId15"/>
    <p:sldId id="699" r:id="rId16"/>
    <p:sldId id="603" r:id="rId17"/>
    <p:sldId id="605" r:id="rId18"/>
    <p:sldId id="719" r:id="rId19"/>
    <p:sldId id="562" r:id="rId20"/>
    <p:sldId id="563" r:id="rId21"/>
    <p:sldId id="701" r:id="rId22"/>
    <p:sldId id="754" r:id="rId23"/>
    <p:sldId id="566" r:id="rId24"/>
    <p:sldId id="575" r:id="rId25"/>
    <p:sldId id="300" r:id="rId26"/>
    <p:sldId id="301" r:id="rId27"/>
    <p:sldId id="710" r:id="rId28"/>
    <p:sldId id="711" r:id="rId29"/>
    <p:sldId id="738" r:id="rId30"/>
    <p:sldId id="527" r:id="rId31"/>
    <p:sldId id="739" r:id="rId32"/>
    <p:sldId id="751" r:id="rId33"/>
    <p:sldId id="304" r:id="rId34"/>
    <p:sldId id="755" r:id="rId35"/>
    <p:sldId id="665" r:id="rId36"/>
    <p:sldId id="302" r:id="rId37"/>
    <p:sldId id="741" r:id="rId38"/>
    <p:sldId id="742" r:id="rId39"/>
    <p:sldId id="753" r:id="rId40"/>
    <p:sldId id="740" r:id="rId41"/>
    <p:sldId id="750" r:id="rId42"/>
    <p:sldId id="717" r:id="rId43"/>
    <p:sldId id="567" r:id="rId44"/>
    <p:sldId id="417" r:id="rId45"/>
    <p:sldId id="412" r:id="rId46"/>
    <p:sldId id="414" r:id="rId47"/>
    <p:sldId id="418" r:id="rId48"/>
    <p:sldId id="709" r:id="rId49"/>
    <p:sldId id="703" r:id="rId50"/>
    <p:sldId id="704" r:id="rId51"/>
    <p:sldId id="724" r:id="rId52"/>
    <p:sldId id="723" r:id="rId53"/>
    <p:sldId id="705" r:id="rId54"/>
    <p:sldId id="708" r:id="rId55"/>
    <p:sldId id="706" r:id="rId56"/>
    <p:sldId id="707" r:id="rId57"/>
    <p:sldId id="746" r:id="rId58"/>
    <p:sldId id="736" r:id="rId59"/>
    <p:sldId id="737" r:id="rId60"/>
    <p:sldId id="747" r:id="rId61"/>
    <p:sldId id="748" r:id="rId62"/>
    <p:sldId id="598" r:id="rId63"/>
    <p:sldId id="620" r:id="rId64"/>
    <p:sldId id="71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Wanielista" initials="MW" lastIdx="1" clrIdx="0">
    <p:extLst>
      <p:ext uri="{19B8F6BF-5375-455C-9EA6-DF929625EA0E}">
        <p15:presenceInfo xmlns:p15="http://schemas.microsoft.com/office/powerpoint/2012/main" userId="Martin Wanielis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03" autoAdjust="0"/>
    <p:restoredTop sz="94660"/>
  </p:normalViewPr>
  <p:slideViewPr>
    <p:cSldViewPr snapToGrid="0">
      <p:cViewPr varScale="1">
        <p:scale>
          <a:sx n="89" d="100"/>
          <a:sy n="89" d="100"/>
        </p:scale>
        <p:origin x="8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rtin\Desktop\BMPTRAINS%20%20Ver%207.4%20unprotected%20one%20watershed.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d\Google%20Drive\UCF\Linear%20Ditch\field%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n\Google%20&#20113;&#31471;&#30828;&#30424;\UCF\Linear%20Ditch\field%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28895827551653"/>
          <c:y val="6.8360347264284277E-2"/>
          <c:w val="0.60602577889679365"/>
          <c:h val="0.757789460932768"/>
        </c:manualLayout>
      </c:layout>
      <c:scatterChart>
        <c:scatterStyle val="smoothMarker"/>
        <c:varyColors val="0"/>
        <c:ser>
          <c:idx val="0"/>
          <c:order val="0"/>
          <c:tx>
            <c:v>Capture Eff. Curve</c:v>
          </c:tx>
          <c:spPr>
            <a:ln>
              <a:solidFill>
                <a:schemeClr val="tx1"/>
              </a:solidFill>
            </a:ln>
          </c:spPr>
          <c:marker>
            <c:symbol val="none"/>
          </c:marker>
          <c:xVal>
            <c:numRef>
              <c:f>'Exfiltration Trench'!$Z$3:$Z$19</c:f>
              <c:numCache>
                <c:formatCode>0.000</c:formatCode>
                <c:ptCount val="1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numCache>
            </c:numRef>
          </c:xVal>
          <c:yVal>
            <c:numRef>
              <c:f>'Exfiltration Trench'!$AB$3:$AB$19</c:f>
              <c:numCache>
                <c:formatCode>0.00</c:formatCode>
                <c:ptCount val="17"/>
                <c:pt idx="0">
                  <c:v>0</c:v>
                </c:pt>
                <c:pt idx="1">
                  <c:v>43.4</c:v>
                </c:pt>
                <c:pt idx="2">
                  <c:v>66.099999999999994</c:v>
                </c:pt>
                <c:pt idx="3">
                  <c:v>78.7</c:v>
                </c:pt>
                <c:pt idx="4">
                  <c:v>85.9</c:v>
                </c:pt>
                <c:pt idx="5">
                  <c:v>90.1</c:v>
                </c:pt>
                <c:pt idx="6">
                  <c:v>92.8</c:v>
                </c:pt>
                <c:pt idx="7">
                  <c:v>94.6</c:v>
                </c:pt>
                <c:pt idx="8">
                  <c:v>95.9</c:v>
                </c:pt>
                <c:pt idx="9">
                  <c:v>96.8</c:v>
                </c:pt>
                <c:pt idx="10">
                  <c:v>97.4</c:v>
                </c:pt>
                <c:pt idx="11">
                  <c:v>97.9</c:v>
                </c:pt>
                <c:pt idx="12">
                  <c:v>98.2</c:v>
                </c:pt>
                <c:pt idx="13">
                  <c:v>98.5</c:v>
                </c:pt>
                <c:pt idx="14">
                  <c:v>98.8</c:v>
                </c:pt>
                <c:pt idx="15">
                  <c:v>99</c:v>
                </c:pt>
                <c:pt idx="16">
                  <c:v>99.2</c:v>
                </c:pt>
              </c:numCache>
            </c:numRef>
          </c:yVal>
          <c:smooth val="1"/>
          <c:extLst>
            <c:ext xmlns:c16="http://schemas.microsoft.com/office/drawing/2014/chart" uri="{C3380CC4-5D6E-409C-BE32-E72D297353CC}">
              <c16:uniqueId val="{00000000-1CD9-4DD5-8F6B-D4B1FA1793B4}"/>
            </c:ext>
          </c:extLst>
        </c:ser>
        <c:ser>
          <c:idx val="1"/>
          <c:order val="1"/>
          <c:tx>
            <c:v>Pond Capture Eff CAT 1</c:v>
          </c:tx>
          <c:spPr>
            <a:ln>
              <a:noFill/>
            </a:ln>
          </c:spPr>
          <c:marker>
            <c:symbol val="triangle"/>
            <c:size val="8"/>
            <c:spPr>
              <a:solidFill>
                <a:srgbClr val="00FF00"/>
              </a:solidFill>
              <a:ln>
                <a:solidFill>
                  <a:srgbClr val="00FF00"/>
                </a:solidFill>
              </a:ln>
            </c:spPr>
          </c:marker>
          <c:xVal>
            <c:numRef>
              <c:f>'Underdrain Biofiltration'!$G$8</c:f>
              <c:numCache>
                <c:formatCode>0.00</c:formatCode>
                <c:ptCount val="1"/>
                <c:pt idx="0">
                  <c:v>0.5</c:v>
                </c:pt>
              </c:numCache>
            </c:numRef>
          </c:xVal>
          <c:yVal>
            <c:numRef>
              <c:f>'Underdrain Biofiltration'!$G$10</c:f>
              <c:numCache>
                <c:formatCode>0.000</c:formatCode>
                <c:ptCount val="1"/>
                <c:pt idx="0">
                  <c:v>66.099999999999994</c:v>
                </c:pt>
              </c:numCache>
            </c:numRef>
          </c:yVal>
          <c:smooth val="1"/>
          <c:extLst>
            <c:ext xmlns:c16="http://schemas.microsoft.com/office/drawing/2014/chart" uri="{C3380CC4-5D6E-409C-BE32-E72D297353CC}">
              <c16:uniqueId val="{00000001-1CD9-4DD5-8F6B-D4B1FA1793B4}"/>
            </c:ext>
          </c:extLst>
        </c:ser>
        <c:ser>
          <c:idx val="12"/>
          <c:order val="2"/>
          <c:tx>
            <c:v>Pond Capture Eff CAT 2</c:v>
          </c:tx>
          <c:spPr>
            <a:ln>
              <a:noFill/>
            </a:ln>
          </c:spPr>
          <c:marker>
            <c:symbol val="x"/>
            <c:size val="8"/>
            <c:spPr>
              <a:solidFill>
                <a:srgbClr val="00FF00"/>
              </a:solidFill>
              <a:ln>
                <a:solidFill>
                  <a:srgbClr val="00FF00"/>
                </a:solidFill>
              </a:ln>
            </c:spPr>
          </c:marker>
          <c:xVal>
            <c:numRef>
              <c:f>'Underdrain Biofiltration'!$H$8</c:f>
              <c:numCache>
                <c:formatCode>0.00</c:formatCode>
                <c:ptCount val="1"/>
              </c:numCache>
            </c:numRef>
          </c:xVal>
          <c:yVal>
            <c:numRef>
              <c:f>'Underdrain Biofiltration'!$H$10</c:f>
              <c:numCache>
                <c:formatCode>0.000</c:formatCode>
                <c:ptCount val="1"/>
                <c:pt idx="0">
                  <c:v>0</c:v>
                </c:pt>
              </c:numCache>
            </c:numRef>
          </c:yVal>
          <c:smooth val="1"/>
          <c:extLst>
            <c:ext xmlns:c16="http://schemas.microsoft.com/office/drawing/2014/chart" uri="{C3380CC4-5D6E-409C-BE32-E72D297353CC}">
              <c16:uniqueId val="{00000002-1CD9-4DD5-8F6B-D4B1FA1793B4}"/>
            </c:ext>
          </c:extLst>
        </c:ser>
        <c:ser>
          <c:idx val="13"/>
          <c:order val="3"/>
          <c:tx>
            <c:v>Pond Capture Eff CAT 3</c:v>
          </c:tx>
          <c:spPr>
            <a:ln>
              <a:noFill/>
            </a:ln>
          </c:spPr>
          <c:marker>
            <c:symbol val="circle"/>
            <c:size val="8"/>
            <c:spPr>
              <a:solidFill>
                <a:srgbClr val="00FF00"/>
              </a:solidFill>
              <a:ln>
                <a:solidFill>
                  <a:srgbClr val="00FF00"/>
                </a:solidFill>
              </a:ln>
            </c:spPr>
          </c:marker>
          <c:xVal>
            <c:numRef>
              <c:f>'Underdrain Biofiltration'!$I$8</c:f>
              <c:numCache>
                <c:formatCode>0.00</c:formatCode>
                <c:ptCount val="1"/>
              </c:numCache>
            </c:numRef>
          </c:xVal>
          <c:yVal>
            <c:numRef>
              <c:f>'Underdrain Biofiltration'!$I$10</c:f>
              <c:numCache>
                <c:formatCode>0.000</c:formatCode>
                <c:ptCount val="1"/>
                <c:pt idx="0">
                  <c:v>0</c:v>
                </c:pt>
              </c:numCache>
            </c:numRef>
          </c:yVal>
          <c:smooth val="1"/>
          <c:extLst>
            <c:ext xmlns:c16="http://schemas.microsoft.com/office/drawing/2014/chart" uri="{C3380CC4-5D6E-409C-BE32-E72D297353CC}">
              <c16:uniqueId val="{00000003-1CD9-4DD5-8F6B-D4B1FA1793B4}"/>
            </c:ext>
          </c:extLst>
        </c:ser>
        <c:ser>
          <c:idx val="14"/>
          <c:order val="4"/>
          <c:tx>
            <c:v>Pond Capture Eff CAT 4</c:v>
          </c:tx>
          <c:spPr>
            <a:ln>
              <a:noFill/>
            </a:ln>
          </c:spPr>
          <c:marker>
            <c:symbol val="diamond"/>
            <c:size val="8"/>
            <c:spPr>
              <a:solidFill>
                <a:srgbClr val="00FF00"/>
              </a:solidFill>
              <a:ln>
                <a:solidFill>
                  <a:srgbClr val="00FF00"/>
                </a:solidFill>
              </a:ln>
            </c:spPr>
          </c:marker>
          <c:xVal>
            <c:numRef>
              <c:f>'Underdrain Biofiltration'!$J$8</c:f>
              <c:numCache>
                <c:formatCode>0.00</c:formatCode>
                <c:ptCount val="1"/>
              </c:numCache>
            </c:numRef>
          </c:xVal>
          <c:yVal>
            <c:numRef>
              <c:f>'Underdrain Biofiltration'!$J$10</c:f>
              <c:numCache>
                <c:formatCode>0.000</c:formatCode>
                <c:ptCount val="1"/>
                <c:pt idx="0">
                  <c:v>0</c:v>
                </c:pt>
              </c:numCache>
            </c:numRef>
          </c:yVal>
          <c:smooth val="1"/>
          <c:extLst>
            <c:ext xmlns:c16="http://schemas.microsoft.com/office/drawing/2014/chart" uri="{C3380CC4-5D6E-409C-BE32-E72D297353CC}">
              <c16:uniqueId val="{00000004-1CD9-4DD5-8F6B-D4B1FA1793B4}"/>
            </c:ext>
          </c:extLst>
        </c:ser>
        <c:ser>
          <c:idx val="2"/>
          <c:order val="5"/>
          <c:tx>
            <c:v>Eff. Curve(N)</c:v>
          </c:tx>
          <c:spPr>
            <a:ln>
              <a:solidFill>
                <a:srgbClr val="FF0000"/>
              </a:solidFill>
            </a:ln>
          </c:spPr>
          <c:marker>
            <c:symbol val="none"/>
          </c:marker>
          <c:xVal>
            <c:numRef>
              <c:f>'Underdrain Biofiltration'!$AA$3:$AA$19</c:f>
              <c:numCache>
                <c:formatCode>0.000</c:formatCode>
                <c:ptCount val="1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numCache>
            </c:numRef>
          </c:xVal>
          <c:yVal>
            <c:numRef>
              <c:f>'Underdrain Biofiltration'!$AT$3:$AT$19</c:f>
              <c:numCache>
                <c:formatCode>0.00</c:formatCode>
                <c:ptCount val="17"/>
                <c:pt idx="0">
                  <c:v>0</c:v>
                </c:pt>
                <c:pt idx="1">
                  <c:v>26.04</c:v>
                </c:pt>
                <c:pt idx="2">
                  <c:v>39.659999999999997</c:v>
                </c:pt>
                <c:pt idx="3">
                  <c:v>47.22</c:v>
                </c:pt>
                <c:pt idx="4">
                  <c:v>51.54</c:v>
                </c:pt>
                <c:pt idx="5">
                  <c:v>54.059999999999995</c:v>
                </c:pt>
                <c:pt idx="6">
                  <c:v>55.68</c:v>
                </c:pt>
                <c:pt idx="7">
                  <c:v>56.76</c:v>
                </c:pt>
                <c:pt idx="8">
                  <c:v>57.54</c:v>
                </c:pt>
                <c:pt idx="9">
                  <c:v>58.08</c:v>
                </c:pt>
                <c:pt idx="10">
                  <c:v>58.44</c:v>
                </c:pt>
                <c:pt idx="11">
                  <c:v>58.74</c:v>
                </c:pt>
                <c:pt idx="12">
                  <c:v>58.92</c:v>
                </c:pt>
                <c:pt idx="13">
                  <c:v>59.099999999999994</c:v>
                </c:pt>
                <c:pt idx="14">
                  <c:v>59.279999999999994</c:v>
                </c:pt>
                <c:pt idx="15">
                  <c:v>59.4</c:v>
                </c:pt>
                <c:pt idx="16">
                  <c:v>59.519999999999996</c:v>
                </c:pt>
              </c:numCache>
            </c:numRef>
          </c:yVal>
          <c:smooth val="1"/>
          <c:extLst>
            <c:ext xmlns:c16="http://schemas.microsoft.com/office/drawing/2014/chart" uri="{C3380CC4-5D6E-409C-BE32-E72D297353CC}">
              <c16:uniqueId val="{00000005-1CD9-4DD5-8F6B-D4B1FA1793B4}"/>
            </c:ext>
          </c:extLst>
        </c:ser>
        <c:ser>
          <c:idx val="3"/>
          <c:order val="6"/>
          <c:tx>
            <c:v>Eff. Curve(P)</c:v>
          </c:tx>
          <c:spPr>
            <a:ln>
              <a:solidFill>
                <a:srgbClr val="0000FF"/>
              </a:solidFill>
            </a:ln>
          </c:spPr>
          <c:marker>
            <c:symbol val="none"/>
          </c:marker>
          <c:xVal>
            <c:numRef>
              <c:f>'Underdrain Biofiltration'!$AA$3:$AA$19</c:f>
              <c:numCache>
                <c:formatCode>0.000</c:formatCode>
                <c:ptCount val="1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numCache>
            </c:numRef>
          </c:xVal>
          <c:yVal>
            <c:numRef>
              <c:f>'Underdrain Biofiltration'!$AU$3:$AU$19</c:f>
              <c:numCache>
                <c:formatCode>0.00</c:formatCode>
                <c:ptCount val="17"/>
                <c:pt idx="0">
                  <c:v>0</c:v>
                </c:pt>
                <c:pt idx="1">
                  <c:v>39.06</c:v>
                </c:pt>
                <c:pt idx="2">
                  <c:v>59.489999999999995</c:v>
                </c:pt>
                <c:pt idx="3">
                  <c:v>70.83</c:v>
                </c:pt>
                <c:pt idx="4">
                  <c:v>77.31</c:v>
                </c:pt>
                <c:pt idx="5">
                  <c:v>81.09</c:v>
                </c:pt>
                <c:pt idx="6">
                  <c:v>83.52</c:v>
                </c:pt>
                <c:pt idx="7">
                  <c:v>85.14</c:v>
                </c:pt>
                <c:pt idx="8">
                  <c:v>86.31</c:v>
                </c:pt>
                <c:pt idx="9">
                  <c:v>87.12</c:v>
                </c:pt>
                <c:pt idx="10">
                  <c:v>87.660000000000011</c:v>
                </c:pt>
                <c:pt idx="11">
                  <c:v>88.110000000000014</c:v>
                </c:pt>
                <c:pt idx="12">
                  <c:v>88.38000000000001</c:v>
                </c:pt>
                <c:pt idx="13">
                  <c:v>88.65</c:v>
                </c:pt>
                <c:pt idx="14">
                  <c:v>88.92</c:v>
                </c:pt>
                <c:pt idx="15">
                  <c:v>89.100000000000009</c:v>
                </c:pt>
                <c:pt idx="16">
                  <c:v>89.28</c:v>
                </c:pt>
              </c:numCache>
            </c:numRef>
          </c:yVal>
          <c:smooth val="1"/>
          <c:extLst>
            <c:ext xmlns:c16="http://schemas.microsoft.com/office/drawing/2014/chart" uri="{C3380CC4-5D6E-409C-BE32-E72D297353CC}">
              <c16:uniqueId val="{00000006-1CD9-4DD5-8F6B-D4B1FA1793B4}"/>
            </c:ext>
          </c:extLst>
        </c:ser>
        <c:ser>
          <c:idx val="4"/>
          <c:order val="7"/>
          <c:tx>
            <c:v>Sys. Eff. (N) CAT 1</c:v>
          </c:tx>
          <c:spPr>
            <a:ln>
              <a:noFill/>
            </a:ln>
          </c:spPr>
          <c:marker>
            <c:symbol val="triangle"/>
            <c:size val="8"/>
            <c:spPr>
              <a:solidFill>
                <a:srgbClr val="0000FF"/>
              </a:solidFill>
              <a:ln>
                <a:solidFill>
                  <a:srgbClr val="0000FF"/>
                </a:solidFill>
              </a:ln>
            </c:spPr>
          </c:marker>
          <c:xVal>
            <c:numRef>
              <c:f>'Underdrain Biofiltration'!$G$8</c:f>
              <c:numCache>
                <c:formatCode>0.00</c:formatCode>
                <c:ptCount val="1"/>
                <c:pt idx="0">
                  <c:v>0.5</c:v>
                </c:pt>
              </c:numCache>
            </c:numRef>
          </c:xVal>
          <c:yVal>
            <c:numRef>
              <c:f>'Underdrain Biofiltration'!$G$14</c:f>
              <c:numCache>
                <c:formatCode>#,##0.000</c:formatCode>
                <c:ptCount val="1"/>
                <c:pt idx="0">
                  <c:v>39.659999999999989</c:v>
                </c:pt>
              </c:numCache>
            </c:numRef>
          </c:yVal>
          <c:smooth val="1"/>
          <c:extLst>
            <c:ext xmlns:c16="http://schemas.microsoft.com/office/drawing/2014/chart" uri="{C3380CC4-5D6E-409C-BE32-E72D297353CC}">
              <c16:uniqueId val="{00000007-1CD9-4DD5-8F6B-D4B1FA1793B4}"/>
            </c:ext>
          </c:extLst>
        </c:ser>
        <c:ser>
          <c:idx val="9"/>
          <c:order val="8"/>
          <c:tx>
            <c:v>Sys. Eff. (N) CAT 2</c:v>
          </c:tx>
          <c:spPr>
            <a:ln>
              <a:noFill/>
            </a:ln>
          </c:spPr>
          <c:marker>
            <c:symbol val="square"/>
            <c:size val="8"/>
            <c:spPr>
              <a:solidFill>
                <a:srgbClr val="0000FF"/>
              </a:solidFill>
              <a:ln>
                <a:solidFill>
                  <a:srgbClr val="0000FF"/>
                </a:solidFill>
              </a:ln>
            </c:spPr>
          </c:marker>
          <c:xVal>
            <c:numRef>
              <c:f>'Underdrain Biofiltration'!$H$8</c:f>
              <c:numCache>
                <c:formatCode>0.00</c:formatCode>
                <c:ptCount val="1"/>
              </c:numCache>
            </c:numRef>
          </c:xVal>
          <c:yVal>
            <c:numRef>
              <c:f>'Underdrain Biofiltration'!$H$14</c:f>
              <c:numCache>
                <c:formatCode>#,##0.000</c:formatCode>
                <c:ptCount val="1"/>
                <c:pt idx="0">
                  <c:v>0</c:v>
                </c:pt>
              </c:numCache>
            </c:numRef>
          </c:yVal>
          <c:smooth val="1"/>
          <c:extLst>
            <c:ext xmlns:c16="http://schemas.microsoft.com/office/drawing/2014/chart" uri="{C3380CC4-5D6E-409C-BE32-E72D297353CC}">
              <c16:uniqueId val="{00000008-1CD9-4DD5-8F6B-D4B1FA1793B4}"/>
            </c:ext>
          </c:extLst>
        </c:ser>
        <c:ser>
          <c:idx val="10"/>
          <c:order val="9"/>
          <c:tx>
            <c:v>Sys. Eff. (N) CAT 3</c:v>
          </c:tx>
          <c:spPr>
            <a:ln>
              <a:noFill/>
            </a:ln>
          </c:spPr>
          <c:marker>
            <c:symbol val="circle"/>
            <c:size val="8"/>
            <c:spPr>
              <a:solidFill>
                <a:srgbClr val="0000FF"/>
              </a:solidFill>
              <a:ln>
                <a:solidFill>
                  <a:srgbClr val="0000FF"/>
                </a:solidFill>
              </a:ln>
            </c:spPr>
          </c:marker>
          <c:xVal>
            <c:numRef>
              <c:f>'Underdrain Biofiltration'!$I$8</c:f>
              <c:numCache>
                <c:formatCode>0.00</c:formatCode>
                <c:ptCount val="1"/>
              </c:numCache>
            </c:numRef>
          </c:xVal>
          <c:yVal>
            <c:numRef>
              <c:f>'Underdrain Biofiltration'!$I$14</c:f>
              <c:numCache>
                <c:formatCode>#,##0.000</c:formatCode>
                <c:ptCount val="1"/>
                <c:pt idx="0">
                  <c:v>0</c:v>
                </c:pt>
              </c:numCache>
            </c:numRef>
          </c:yVal>
          <c:smooth val="1"/>
          <c:extLst>
            <c:ext xmlns:c16="http://schemas.microsoft.com/office/drawing/2014/chart" uri="{C3380CC4-5D6E-409C-BE32-E72D297353CC}">
              <c16:uniqueId val="{00000009-1CD9-4DD5-8F6B-D4B1FA1793B4}"/>
            </c:ext>
          </c:extLst>
        </c:ser>
        <c:ser>
          <c:idx val="11"/>
          <c:order val="10"/>
          <c:tx>
            <c:v>Sys. Eff. (N) CAT 4</c:v>
          </c:tx>
          <c:spPr>
            <a:ln>
              <a:noFill/>
            </a:ln>
          </c:spPr>
          <c:marker>
            <c:symbol val="diamond"/>
            <c:size val="8"/>
            <c:spPr>
              <a:solidFill>
                <a:srgbClr val="0000FF"/>
              </a:solidFill>
              <a:ln>
                <a:solidFill>
                  <a:srgbClr val="0000FF"/>
                </a:solidFill>
              </a:ln>
            </c:spPr>
          </c:marker>
          <c:xVal>
            <c:numRef>
              <c:f>'Underdrain Biofiltration'!$J$8</c:f>
              <c:numCache>
                <c:formatCode>0.00</c:formatCode>
                <c:ptCount val="1"/>
              </c:numCache>
            </c:numRef>
          </c:xVal>
          <c:yVal>
            <c:numRef>
              <c:f>'Underdrain Biofiltration'!$J$14</c:f>
              <c:numCache>
                <c:formatCode>#,##0.000</c:formatCode>
                <c:ptCount val="1"/>
                <c:pt idx="0">
                  <c:v>0</c:v>
                </c:pt>
              </c:numCache>
            </c:numRef>
          </c:yVal>
          <c:smooth val="1"/>
          <c:extLst>
            <c:ext xmlns:c16="http://schemas.microsoft.com/office/drawing/2014/chart" uri="{C3380CC4-5D6E-409C-BE32-E72D297353CC}">
              <c16:uniqueId val="{0000000A-1CD9-4DD5-8F6B-D4B1FA1793B4}"/>
            </c:ext>
          </c:extLst>
        </c:ser>
        <c:ser>
          <c:idx val="5"/>
          <c:order val="11"/>
          <c:tx>
            <c:v>Sys. Eff. (P) CAT 1</c:v>
          </c:tx>
          <c:spPr>
            <a:ln>
              <a:noFill/>
            </a:ln>
          </c:spPr>
          <c:marker>
            <c:symbol val="triangle"/>
            <c:size val="8"/>
            <c:spPr>
              <a:solidFill>
                <a:srgbClr val="FF0000"/>
              </a:solidFill>
              <a:ln>
                <a:solidFill>
                  <a:srgbClr val="FF0000"/>
                </a:solidFill>
              </a:ln>
            </c:spPr>
          </c:marker>
          <c:xVal>
            <c:numRef>
              <c:f>'Underdrain Biofiltration'!$G$8</c:f>
              <c:numCache>
                <c:formatCode>0.00</c:formatCode>
                <c:ptCount val="1"/>
                <c:pt idx="0">
                  <c:v>0.5</c:v>
                </c:pt>
              </c:numCache>
            </c:numRef>
          </c:xVal>
          <c:yVal>
            <c:numRef>
              <c:f>'Underdrain Biofiltration'!$G$15</c:f>
              <c:numCache>
                <c:formatCode>#,##0.000</c:formatCode>
                <c:ptCount val="1"/>
                <c:pt idx="0">
                  <c:v>59.489999999999995</c:v>
                </c:pt>
              </c:numCache>
            </c:numRef>
          </c:yVal>
          <c:smooth val="1"/>
          <c:extLst>
            <c:ext xmlns:c16="http://schemas.microsoft.com/office/drawing/2014/chart" uri="{C3380CC4-5D6E-409C-BE32-E72D297353CC}">
              <c16:uniqueId val="{0000000B-1CD9-4DD5-8F6B-D4B1FA1793B4}"/>
            </c:ext>
          </c:extLst>
        </c:ser>
        <c:ser>
          <c:idx val="6"/>
          <c:order val="12"/>
          <c:tx>
            <c:v>Sys. Eff. (P) CAT 2</c:v>
          </c:tx>
          <c:spPr>
            <a:ln>
              <a:noFill/>
            </a:ln>
          </c:spPr>
          <c:marker>
            <c:symbol val="x"/>
            <c:size val="8"/>
            <c:spPr>
              <a:solidFill>
                <a:srgbClr val="FF0000"/>
              </a:solidFill>
              <a:ln>
                <a:solidFill>
                  <a:srgbClr val="FF0000"/>
                </a:solidFill>
              </a:ln>
            </c:spPr>
          </c:marker>
          <c:xVal>
            <c:numRef>
              <c:f>'Underdrain Biofiltration'!$H$8</c:f>
              <c:numCache>
                <c:formatCode>0.00</c:formatCode>
                <c:ptCount val="1"/>
              </c:numCache>
            </c:numRef>
          </c:xVal>
          <c:yVal>
            <c:numRef>
              <c:f>'Underdrain Biofiltration'!$H$15</c:f>
              <c:numCache>
                <c:formatCode>#,##0.000</c:formatCode>
                <c:ptCount val="1"/>
                <c:pt idx="0">
                  <c:v>0</c:v>
                </c:pt>
              </c:numCache>
            </c:numRef>
          </c:yVal>
          <c:smooth val="1"/>
          <c:extLst>
            <c:ext xmlns:c16="http://schemas.microsoft.com/office/drawing/2014/chart" uri="{C3380CC4-5D6E-409C-BE32-E72D297353CC}">
              <c16:uniqueId val="{0000000C-1CD9-4DD5-8F6B-D4B1FA1793B4}"/>
            </c:ext>
          </c:extLst>
        </c:ser>
        <c:ser>
          <c:idx val="7"/>
          <c:order val="13"/>
          <c:tx>
            <c:v>Sys. Eff. (P) CAT 3</c:v>
          </c:tx>
          <c:spPr>
            <a:ln>
              <a:noFill/>
            </a:ln>
          </c:spPr>
          <c:marker>
            <c:symbol val="circle"/>
            <c:size val="8"/>
            <c:spPr>
              <a:solidFill>
                <a:srgbClr val="FF0000"/>
              </a:solidFill>
              <a:ln>
                <a:solidFill>
                  <a:srgbClr val="FF0000"/>
                </a:solidFill>
              </a:ln>
            </c:spPr>
          </c:marker>
          <c:xVal>
            <c:numRef>
              <c:f>'Underdrain Biofiltration'!$I$8</c:f>
              <c:numCache>
                <c:formatCode>0.00</c:formatCode>
                <c:ptCount val="1"/>
              </c:numCache>
            </c:numRef>
          </c:xVal>
          <c:yVal>
            <c:numRef>
              <c:f>'Underdrain Biofiltration'!$I$15</c:f>
              <c:numCache>
                <c:formatCode>#,##0.000</c:formatCode>
                <c:ptCount val="1"/>
                <c:pt idx="0">
                  <c:v>0</c:v>
                </c:pt>
              </c:numCache>
            </c:numRef>
          </c:yVal>
          <c:smooth val="1"/>
          <c:extLst>
            <c:ext xmlns:c16="http://schemas.microsoft.com/office/drawing/2014/chart" uri="{C3380CC4-5D6E-409C-BE32-E72D297353CC}">
              <c16:uniqueId val="{0000000D-1CD9-4DD5-8F6B-D4B1FA1793B4}"/>
            </c:ext>
          </c:extLst>
        </c:ser>
        <c:ser>
          <c:idx val="8"/>
          <c:order val="14"/>
          <c:tx>
            <c:v>Sys. Eff. (P) CAT 4</c:v>
          </c:tx>
          <c:spPr>
            <a:ln>
              <a:noFill/>
            </a:ln>
          </c:spPr>
          <c:marker>
            <c:symbol val="diamond"/>
            <c:size val="8"/>
            <c:spPr>
              <a:solidFill>
                <a:srgbClr val="FF0000"/>
              </a:solidFill>
              <a:ln>
                <a:solidFill>
                  <a:srgbClr val="FF0000"/>
                </a:solidFill>
              </a:ln>
            </c:spPr>
          </c:marker>
          <c:xVal>
            <c:numRef>
              <c:f>'Underdrain Biofiltration'!$J$8</c:f>
              <c:numCache>
                <c:formatCode>0.00</c:formatCode>
                <c:ptCount val="1"/>
              </c:numCache>
            </c:numRef>
          </c:xVal>
          <c:yVal>
            <c:numRef>
              <c:f>'Underdrain Biofiltration'!$J$15</c:f>
              <c:numCache>
                <c:formatCode>#,##0.000</c:formatCode>
                <c:ptCount val="1"/>
                <c:pt idx="0">
                  <c:v>0</c:v>
                </c:pt>
              </c:numCache>
            </c:numRef>
          </c:yVal>
          <c:smooth val="1"/>
          <c:extLst>
            <c:ext xmlns:c16="http://schemas.microsoft.com/office/drawing/2014/chart" uri="{C3380CC4-5D6E-409C-BE32-E72D297353CC}">
              <c16:uniqueId val="{0000000E-1CD9-4DD5-8F6B-D4B1FA1793B4}"/>
            </c:ext>
          </c:extLst>
        </c:ser>
        <c:dLbls>
          <c:showLegendKey val="0"/>
          <c:showVal val="0"/>
          <c:showCatName val="0"/>
          <c:showSerName val="0"/>
          <c:showPercent val="0"/>
          <c:showBubbleSize val="0"/>
        </c:dLbls>
        <c:axId val="1179455504"/>
        <c:axId val="1179453872"/>
      </c:scatterChart>
      <c:valAx>
        <c:axId val="1179455504"/>
        <c:scaling>
          <c:orientation val="minMax"/>
          <c:max val="4"/>
          <c:min val="0"/>
        </c:scaling>
        <c:delete val="0"/>
        <c:axPos val="b"/>
        <c:majorGridlines/>
        <c:title>
          <c:tx>
            <c:rich>
              <a:bodyPr/>
              <a:lstStyle/>
              <a:p>
                <a:pPr>
                  <a:defRPr sz="1200"/>
                </a:pPr>
                <a:r>
                  <a:rPr lang="en-US" sz="1200" dirty="0"/>
                  <a:t>Retention</a:t>
                </a:r>
                <a:r>
                  <a:rPr lang="en-US" sz="1200" baseline="0" dirty="0"/>
                  <a:t> depth (inch)</a:t>
                </a:r>
                <a:endParaRPr lang="en-US" sz="1200" dirty="0"/>
              </a:p>
            </c:rich>
          </c:tx>
          <c:overlay val="0"/>
        </c:title>
        <c:numFmt formatCode="0.00" sourceLinked="0"/>
        <c:majorTickMark val="none"/>
        <c:minorTickMark val="none"/>
        <c:tickLblPos val="nextTo"/>
        <c:crossAx val="1179453872"/>
        <c:crosses val="autoZero"/>
        <c:crossBetween val="midCat"/>
        <c:majorUnit val="0.5"/>
      </c:valAx>
      <c:valAx>
        <c:axId val="1179453872"/>
        <c:scaling>
          <c:orientation val="minMax"/>
          <c:max val="100"/>
          <c:min val="0"/>
        </c:scaling>
        <c:delete val="0"/>
        <c:axPos val="l"/>
        <c:majorGridlines/>
        <c:title>
          <c:tx>
            <c:rich>
              <a:bodyPr rot="-5400000" vert="horz" anchor="t" anchorCtr="0"/>
              <a:lstStyle/>
              <a:p>
                <a:pPr>
                  <a:defRPr sz="1200"/>
                </a:pPr>
                <a:r>
                  <a:rPr lang="en-US" sz="1200" dirty="0"/>
                  <a:t>Treatment</a:t>
                </a:r>
                <a:r>
                  <a:rPr lang="en-US" sz="1200" baseline="0" dirty="0"/>
                  <a:t> efficiency(%)</a:t>
                </a:r>
                <a:endParaRPr lang="en-US" sz="1200" dirty="0"/>
              </a:p>
            </c:rich>
          </c:tx>
          <c:overlay val="0"/>
        </c:title>
        <c:numFmt formatCode="General" sourceLinked="0"/>
        <c:majorTickMark val="none"/>
        <c:minorTickMark val="none"/>
        <c:tickLblPos val="nextTo"/>
        <c:crossAx val="1179455504"/>
        <c:crosses val="autoZero"/>
        <c:crossBetween val="midCat"/>
      </c:valAx>
    </c:plotArea>
    <c:legend>
      <c:legendPos val="r"/>
      <c:layout>
        <c:manualLayout>
          <c:xMode val="edge"/>
          <c:yMode val="edge"/>
          <c:x val="0.73580128963986302"/>
          <c:y val="2.5464970724814774E-2"/>
          <c:w val="0.26419874834800006"/>
          <c:h val="0.96408188976377962"/>
        </c:manualLayout>
      </c:layout>
      <c:overlay val="0"/>
      <c:txPr>
        <a:bodyPr/>
        <a:lstStyle/>
        <a:p>
          <a:pPr>
            <a:defRPr sz="1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9193198676252"/>
          <c:y val="0.05"/>
          <c:w val="0.80089067670888969"/>
          <c:h val="0.84146281714785653"/>
        </c:manualLayout>
      </c:layout>
      <c:barChart>
        <c:barDir val="col"/>
        <c:grouping val="stacked"/>
        <c:varyColors val="0"/>
        <c:ser>
          <c:idx val="0"/>
          <c:order val="0"/>
          <c:tx>
            <c:strRef>
              <c:f>Sheet1!$G$18</c:f>
              <c:strCache>
                <c:ptCount val="1"/>
                <c:pt idx="0">
                  <c:v>Ammonia</c:v>
                </c:pt>
              </c:strCache>
            </c:strRef>
          </c:tx>
          <c:spPr>
            <a:solidFill>
              <a:schemeClr val="accent1"/>
            </a:solidFill>
            <a:ln>
              <a:noFill/>
            </a:ln>
            <a:effectLst/>
          </c:spPr>
          <c:invertIfNegative val="0"/>
          <c:cat>
            <c:strRef>
              <c:f>Sheet1!$H$17:$L$17</c:f>
              <c:strCache>
                <c:ptCount val="5"/>
                <c:pt idx="0">
                  <c:v>2 ft-bottom</c:v>
                </c:pt>
                <c:pt idx="1">
                  <c:v>3 ft-middle</c:v>
                </c:pt>
                <c:pt idx="2">
                  <c:v>3 ft-bottom</c:v>
                </c:pt>
                <c:pt idx="3">
                  <c:v>4 ft-bottom</c:v>
                </c:pt>
                <c:pt idx="4">
                  <c:v>Influent</c:v>
                </c:pt>
              </c:strCache>
            </c:strRef>
          </c:cat>
          <c:val>
            <c:numRef>
              <c:f>Sheet1!$H$18:$L$18</c:f>
              <c:numCache>
                <c:formatCode>General</c:formatCode>
                <c:ptCount val="5"/>
                <c:pt idx="0">
                  <c:v>7.5</c:v>
                </c:pt>
                <c:pt idx="1">
                  <c:v>1.2</c:v>
                </c:pt>
                <c:pt idx="2">
                  <c:v>2.5</c:v>
                </c:pt>
                <c:pt idx="3">
                  <c:v>2.5</c:v>
                </c:pt>
                <c:pt idx="4">
                  <c:v>0.1</c:v>
                </c:pt>
              </c:numCache>
            </c:numRef>
          </c:val>
          <c:extLst>
            <c:ext xmlns:c16="http://schemas.microsoft.com/office/drawing/2014/chart" uri="{C3380CC4-5D6E-409C-BE32-E72D297353CC}">
              <c16:uniqueId val="{00000000-9D6C-4DB6-8F49-BF45C0290016}"/>
            </c:ext>
          </c:extLst>
        </c:ser>
        <c:ser>
          <c:idx val="1"/>
          <c:order val="1"/>
          <c:tx>
            <c:strRef>
              <c:f>Sheet1!$G$19</c:f>
              <c:strCache>
                <c:ptCount val="1"/>
                <c:pt idx="0">
                  <c:v>Nitrate &amp; Nitrite</c:v>
                </c:pt>
              </c:strCache>
            </c:strRef>
          </c:tx>
          <c:spPr>
            <a:solidFill>
              <a:schemeClr val="accent2"/>
            </a:solidFill>
            <a:ln>
              <a:noFill/>
            </a:ln>
            <a:effectLst/>
          </c:spPr>
          <c:invertIfNegative val="0"/>
          <c:cat>
            <c:strRef>
              <c:f>Sheet1!$H$17:$L$17</c:f>
              <c:strCache>
                <c:ptCount val="5"/>
                <c:pt idx="0">
                  <c:v>2 ft-bottom</c:v>
                </c:pt>
                <c:pt idx="1">
                  <c:v>3 ft-middle</c:v>
                </c:pt>
                <c:pt idx="2">
                  <c:v>3 ft-bottom</c:v>
                </c:pt>
                <c:pt idx="3">
                  <c:v>4 ft-bottom</c:v>
                </c:pt>
                <c:pt idx="4">
                  <c:v>Influent</c:v>
                </c:pt>
              </c:strCache>
            </c:strRef>
          </c:cat>
          <c:val>
            <c:numRef>
              <c:f>Sheet1!$H$19:$L$19</c:f>
              <c:numCache>
                <c:formatCode>General</c:formatCode>
                <c:ptCount val="5"/>
                <c:pt idx="0">
                  <c:v>0.01</c:v>
                </c:pt>
                <c:pt idx="1">
                  <c:v>0.01</c:v>
                </c:pt>
                <c:pt idx="2">
                  <c:v>0.01</c:v>
                </c:pt>
                <c:pt idx="3">
                  <c:v>0.01</c:v>
                </c:pt>
                <c:pt idx="4">
                  <c:v>5.0999999999999996</c:v>
                </c:pt>
              </c:numCache>
            </c:numRef>
          </c:val>
          <c:extLst>
            <c:ext xmlns:c16="http://schemas.microsoft.com/office/drawing/2014/chart" uri="{C3380CC4-5D6E-409C-BE32-E72D297353CC}">
              <c16:uniqueId val="{00000001-9D6C-4DB6-8F49-BF45C0290016}"/>
            </c:ext>
          </c:extLst>
        </c:ser>
        <c:ser>
          <c:idx val="3"/>
          <c:order val="3"/>
          <c:tx>
            <c:strRef>
              <c:f>Sheet1!$G$21</c:f>
              <c:strCache>
                <c:ptCount val="1"/>
                <c:pt idx="0">
                  <c:v>Organic Nitrogen</c:v>
                </c:pt>
              </c:strCache>
            </c:strRef>
          </c:tx>
          <c:spPr>
            <a:solidFill>
              <a:schemeClr val="accent4"/>
            </a:solidFill>
            <a:ln>
              <a:noFill/>
            </a:ln>
            <a:effectLst/>
          </c:spPr>
          <c:invertIfNegative val="0"/>
          <c:cat>
            <c:strRef>
              <c:f>Sheet1!$H$17:$L$17</c:f>
              <c:strCache>
                <c:ptCount val="5"/>
                <c:pt idx="0">
                  <c:v>2 ft-bottom</c:v>
                </c:pt>
                <c:pt idx="1">
                  <c:v>3 ft-middle</c:v>
                </c:pt>
                <c:pt idx="2">
                  <c:v>3 ft-bottom</c:v>
                </c:pt>
                <c:pt idx="3">
                  <c:v>4 ft-bottom</c:v>
                </c:pt>
                <c:pt idx="4">
                  <c:v>Influent</c:v>
                </c:pt>
              </c:strCache>
            </c:strRef>
          </c:cat>
          <c:val>
            <c:numRef>
              <c:f>Sheet1!$H$21:$L$21</c:f>
              <c:numCache>
                <c:formatCode>General</c:formatCode>
                <c:ptCount val="5"/>
                <c:pt idx="0">
                  <c:v>9.5</c:v>
                </c:pt>
                <c:pt idx="1">
                  <c:v>1</c:v>
                </c:pt>
                <c:pt idx="2">
                  <c:v>2.8</c:v>
                </c:pt>
                <c:pt idx="3">
                  <c:v>3.8</c:v>
                </c:pt>
                <c:pt idx="4">
                  <c:v>0</c:v>
                </c:pt>
              </c:numCache>
            </c:numRef>
          </c:val>
          <c:extLst>
            <c:ext xmlns:c16="http://schemas.microsoft.com/office/drawing/2014/chart" uri="{C3380CC4-5D6E-409C-BE32-E72D297353CC}">
              <c16:uniqueId val="{00000002-9D6C-4DB6-8F49-BF45C0290016}"/>
            </c:ext>
          </c:extLst>
        </c:ser>
        <c:dLbls>
          <c:showLegendKey val="0"/>
          <c:showVal val="0"/>
          <c:showCatName val="0"/>
          <c:showSerName val="0"/>
          <c:showPercent val="0"/>
          <c:showBubbleSize val="0"/>
        </c:dLbls>
        <c:gapWidth val="150"/>
        <c:overlap val="100"/>
        <c:axId val="1772779200"/>
        <c:axId val="1772781488"/>
        <c:extLst>
          <c:ext xmlns:c15="http://schemas.microsoft.com/office/drawing/2012/chart" uri="{02D57815-91ED-43cb-92C2-25804820EDAC}">
            <c15:filteredBarSeries>
              <c15:ser>
                <c:idx val="2"/>
                <c:order val="2"/>
                <c:tx>
                  <c:strRef>
                    <c:extLst>
                      <c:ext uri="{02D57815-91ED-43cb-92C2-25804820EDAC}">
                        <c15:formulaRef>
                          <c15:sqref>Sheet1!$G$20</c15:sqref>
                        </c15:formulaRef>
                      </c:ext>
                    </c:extLst>
                    <c:strCache>
                      <c:ptCount val="1"/>
                      <c:pt idx="0">
                        <c:v>Total Nitrogen</c:v>
                      </c:pt>
                    </c:strCache>
                  </c:strRef>
                </c:tx>
                <c:spPr>
                  <a:solidFill>
                    <a:schemeClr val="accent3"/>
                  </a:solidFill>
                  <a:ln>
                    <a:noFill/>
                  </a:ln>
                  <a:effectLst/>
                </c:spPr>
                <c:invertIfNegative val="0"/>
                <c:cat>
                  <c:strRef>
                    <c:extLst>
                      <c:ext uri="{02D57815-91ED-43cb-92C2-25804820EDAC}">
                        <c15:formulaRef>
                          <c15:sqref>Sheet1!$H$17:$L$17</c15:sqref>
                        </c15:formulaRef>
                      </c:ext>
                    </c:extLst>
                    <c:strCache>
                      <c:ptCount val="5"/>
                      <c:pt idx="0">
                        <c:v>2 ft-bottom</c:v>
                      </c:pt>
                      <c:pt idx="1">
                        <c:v>3 ft-middle</c:v>
                      </c:pt>
                      <c:pt idx="2">
                        <c:v>3 ft-bottom</c:v>
                      </c:pt>
                      <c:pt idx="3">
                        <c:v>4 ft-bottom</c:v>
                      </c:pt>
                      <c:pt idx="4">
                        <c:v>Influent</c:v>
                      </c:pt>
                    </c:strCache>
                  </c:strRef>
                </c:cat>
                <c:val>
                  <c:numRef>
                    <c:extLst>
                      <c:ext uri="{02D57815-91ED-43cb-92C2-25804820EDAC}">
                        <c15:formulaRef>
                          <c15:sqref>Sheet1!$H$20:$L$20</c15:sqref>
                        </c15:formulaRef>
                      </c:ext>
                    </c:extLst>
                    <c:numCache>
                      <c:formatCode>General</c:formatCode>
                      <c:ptCount val="5"/>
                      <c:pt idx="0">
                        <c:v>17</c:v>
                      </c:pt>
                      <c:pt idx="1">
                        <c:v>2.2000000000000002</c:v>
                      </c:pt>
                      <c:pt idx="2">
                        <c:v>5.3</c:v>
                      </c:pt>
                      <c:pt idx="3">
                        <c:v>6.31</c:v>
                      </c:pt>
                      <c:pt idx="4">
                        <c:v>5.1999999999999966</c:v>
                      </c:pt>
                    </c:numCache>
                  </c:numRef>
                </c:val>
                <c:extLst>
                  <c:ext xmlns:c16="http://schemas.microsoft.com/office/drawing/2014/chart" uri="{C3380CC4-5D6E-409C-BE32-E72D297353CC}">
                    <c16:uniqueId val="{00000003-9D6C-4DB6-8F49-BF45C0290016}"/>
                  </c:ext>
                </c:extLst>
              </c15:ser>
            </c15:filteredBarSeries>
          </c:ext>
        </c:extLst>
      </c:barChart>
      <c:catAx>
        <c:axId val="17727792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772781488"/>
        <c:crosses val="autoZero"/>
        <c:auto val="1"/>
        <c:lblAlgn val="ctr"/>
        <c:lblOffset val="100"/>
        <c:noMultiLvlLbl val="0"/>
      </c:catAx>
      <c:valAx>
        <c:axId val="177278148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mg/L</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77277920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89817618951478"/>
          <c:y val="3.0513998250218721E-2"/>
          <c:w val="0.78464028534894681"/>
          <c:h val="0.62189763779527563"/>
        </c:manualLayout>
      </c:layout>
      <c:barChart>
        <c:barDir val="col"/>
        <c:grouping val="stacked"/>
        <c:varyColors val="0"/>
        <c:ser>
          <c:idx val="0"/>
          <c:order val="0"/>
          <c:tx>
            <c:strRef>
              <c:f>Sheet1!$A$18</c:f>
              <c:strCache>
                <c:ptCount val="1"/>
                <c:pt idx="0">
                  <c:v>Ammonia</c:v>
                </c:pt>
              </c:strCache>
            </c:strRef>
          </c:tx>
          <c:spPr>
            <a:solidFill>
              <a:schemeClr val="accent1"/>
            </a:solidFill>
            <a:ln>
              <a:noFill/>
            </a:ln>
            <a:effectLst/>
          </c:spPr>
          <c:invertIfNegative val="0"/>
          <c:cat>
            <c:strRef>
              <c:f>Sheet1!$B$17:$F$17</c:f>
              <c:strCache>
                <c:ptCount val="5"/>
                <c:pt idx="0">
                  <c:v>2 ft-middle</c:v>
                </c:pt>
                <c:pt idx="1">
                  <c:v>2 ft-bottom</c:v>
                </c:pt>
                <c:pt idx="2">
                  <c:v>1 ft-middle</c:v>
                </c:pt>
                <c:pt idx="3">
                  <c:v>1 ft-bottom</c:v>
                </c:pt>
                <c:pt idx="4">
                  <c:v>Influent</c:v>
                </c:pt>
              </c:strCache>
            </c:strRef>
          </c:cat>
          <c:val>
            <c:numRef>
              <c:f>Sheet1!$B$18:$F$18</c:f>
              <c:numCache>
                <c:formatCode>General</c:formatCode>
                <c:ptCount val="5"/>
                <c:pt idx="0">
                  <c:v>0.1</c:v>
                </c:pt>
                <c:pt idx="1">
                  <c:v>0.1</c:v>
                </c:pt>
                <c:pt idx="2">
                  <c:v>0.12</c:v>
                </c:pt>
                <c:pt idx="3">
                  <c:v>0.54</c:v>
                </c:pt>
                <c:pt idx="4">
                  <c:v>0.1</c:v>
                </c:pt>
              </c:numCache>
            </c:numRef>
          </c:val>
          <c:extLst>
            <c:ext xmlns:c16="http://schemas.microsoft.com/office/drawing/2014/chart" uri="{C3380CC4-5D6E-409C-BE32-E72D297353CC}">
              <c16:uniqueId val="{00000000-21B0-4E66-88AA-74165C188E01}"/>
            </c:ext>
          </c:extLst>
        </c:ser>
        <c:ser>
          <c:idx val="1"/>
          <c:order val="1"/>
          <c:tx>
            <c:strRef>
              <c:f>Sheet1!$A$19</c:f>
              <c:strCache>
                <c:ptCount val="1"/>
                <c:pt idx="0">
                  <c:v>Nitrate &amp; Nitrite</c:v>
                </c:pt>
              </c:strCache>
            </c:strRef>
          </c:tx>
          <c:spPr>
            <a:solidFill>
              <a:schemeClr val="accent2"/>
            </a:solidFill>
            <a:ln>
              <a:noFill/>
            </a:ln>
            <a:effectLst/>
          </c:spPr>
          <c:invertIfNegative val="0"/>
          <c:cat>
            <c:strRef>
              <c:f>Sheet1!$B$17:$F$17</c:f>
              <c:strCache>
                <c:ptCount val="5"/>
                <c:pt idx="0">
                  <c:v>2 ft-middle</c:v>
                </c:pt>
                <c:pt idx="1">
                  <c:v>2 ft-bottom</c:v>
                </c:pt>
                <c:pt idx="2">
                  <c:v>1 ft-middle</c:v>
                </c:pt>
                <c:pt idx="3">
                  <c:v>1 ft-bottom</c:v>
                </c:pt>
                <c:pt idx="4">
                  <c:v>Influent</c:v>
                </c:pt>
              </c:strCache>
            </c:strRef>
          </c:cat>
          <c:val>
            <c:numRef>
              <c:f>Sheet1!$B$19:$F$19</c:f>
              <c:numCache>
                <c:formatCode>General</c:formatCode>
                <c:ptCount val="5"/>
                <c:pt idx="0">
                  <c:v>0.01</c:v>
                </c:pt>
                <c:pt idx="1">
                  <c:v>0.01</c:v>
                </c:pt>
                <c:pt idx="2">
                  <c:v>1.6</c:v>
                </c:pt>
                <c:pt idx="3">
                  <c:v>0.01</c:v>
                </c:pt>
                <c:pt idx="4">
                  <c:v>5.4</c:v>
                </c:pt>
              </c:numCache>
            </c:numRef>
          </c:val>
          <c:extLst>
            <c:ext xmlns:c16="http://schemas.microsoft.com/office/drawing/2014/chart" uri="{C3380CC4-5D6E-409C-BE32-E72D297353CC}">
              <c16:uniqueId val="{00000001-21B0-4E66-88AA-74165C188E01}"/>
            </c:ext>
          </c:extLst>
        </c:ser>
        <c:ser>
          <c:idx val="3"/>
          <c:order val="3"/>
          <c:tx>
            <c:strRef>
              <c:f>Sheet1!$A$21</c:f>
              <c:strCache>
                <c:ptCount val="1"/>
                <c:pt idx="0">
                  <c:v>Organic Nitrogen</c:v>
                </c:pt>
              </c:strCache>
            </c:strRef>
          </c:tx>
          <c:spPr>
            <a:solidFill>
              <a:schemeClr val="accent4"/>
            </a:solidFill>
            <a:ln>
              <a:noFill/>
            </a:ln>
            <a:effectLst/>
          </c:spPr>
          <c:invertIfNegative val="0"/>
          <c:cat>
            <c:strRef>
              <c:f>Sheet1!$B$17:$F$17</c:f>
              <c:strCache>
                <c:ptCount val="5"/>
                <c:pt idx="0">
                  <c:v>2 ft-middle</c:v>
                </c:pt>
                <c:pt idx="1">
                  <c:v>2 ft-bottom</c:v>
                </c:pt>
                <c:pt idx="2">
                  <c:v>1 ft-middle</c:v>
                </c:pt>
                <c:pt idx="3">
                  <c:v>1 ft-bottom</c:v>
                </c:pt>
                <c:pt idx="4">
                  <c:v>Influent</c:v>
                </c:pt>
              </c:strCache>
            </c:strRef>
          </c:cat>
          <c:val>
            <c:numRef>
              <c:f>Sheet1!$B$21:$F$21</c:f>
              <c:numCache>
                <c:formatCode>General</c:formatCode>
                <c:ptCount val="5"/>
                <c:pt idx="0">
                  <c:v>0.16</c:v>
                </c:pt>
                <c:pt idx="1">
                  <c:v>0.14000000000000001</c:v>
                </c:pt>
                <c:pt idx="2">
                  <c:v>2.38</c:v>
                </c:pt>
                <c:pt idx="3">
                  <c:v>0.56000000000000005</c:v>
                </c:pt>
                <c:pt idx="4">
                  <c:v>0</c:v>
                </c:pt>
              </c:numCache>
            </c:numRef>
          </c:val>
          <c:extLst>
            <c:ext xmlns:c16="http://schemas.microsoft.com/office/drawing/2014/chart" uri="{C3380CC4-5D6E-409C-BE32-E72D297353CC}">
              <c16:uniqueId val="{00000002-21B0-4E66-88AA-74165C188E01}"/>
            </c:ext>
          </c:extLst>
        </c:ser>
        <c:dLbls>
          <c:showLegendKey val="0"/>
          <c:showVal val="0"/>
          <c:showCatName val="0"/>
          <c:showSerName val="0"/>
          <c:showPercent val="0"/>
          <c:showBubbleSize val="0"/>
        </c:dLbls>
        <c:gapWidth val="150"/>
        <c:overlap val="100"/>
        <c:axId val="1799523296"/>
        <c:axId val="1799479360"/>
        <c:extLst>
          <c:ext xmlns:c15="http://schemas.microsoft.com/office/drawing/2012/chart" uri="{02D57815-91ED-43cb-92C2-25804820EDAC}">
            <c15:filteredBarSeries>
              <c15:ser>
                <c:idx val="2"/>
                <c:order val="2"/>
                <c:tx>
                  <c:strRef>
                    <c:extLst>
                      <c:ext uri="{02D57815-91ED-43cb-92C2-25804820EDAC}">
                        <c15:formulaRef>
                          <c15:sqref>Sheet1!$A$20</c15:sqref>
                        </c15:formulaRef>
                      </c:ext>
                    </c:extLst>
                    <c:strCache>
                      <c:ptCount val="1"/>
                      <c:pt idx="0">
                        <c:v>Total Nitrogen</c:v>
                      </c:pt>
                    </c:strCache>
                  </c:strRef>
                </c:tx>
                <c:spPr>
                  <a:solidFill>
                    <a:schemeClr val="accent3"/>
                  </a:solidFill>
                  <a:ln>
                    <a:noFill/>
                  </a:ln>
                  <a:effectLst/>
                </c:spPr>
                <c:invertIfNegative val="0"/>
                <c:cat>
                  <c:strRef>
                    <c:extLst>
                      <c:ext uri="{02D57815-91ED-43cb-92C2-25804820EDAC}">
                        <c15:formulaRef>
                          <c15:sqref>Sheet1!$B$17:$F$17</c15:sqref>
                        </c15:formulaRef>
                      </c:ext>
                    </c:extLst>
                    <c:strCache>
                      <c:ptCount val="5"/>
                      <c:pt idx="0">
                        <c:v>2 ft-middle</c:v>
                      </c:pt>
                      <c:pt idx="1">
                        <c:v>2 ft-bottom</c:v>
                      </c:pt>
                      <c:pt idx="2">
                        <c:v>1 ft-middle</c:v>
                      </c:pt>
                      <c:pt idx="3">
                        <c:v>1 ft-bottom</c:v>
                      </c:pt>
                      <c:pt idx="4">
                        <c:v>Influent</c:v>
                      </c:pt>
                    </c:strCache>
                  </c:strRef>
                </c:cat>
                <c:val>
                  <c:numRef>
                    <c:extLst>
                      <c:ext uri="{02D57815-91ED-43cb-92C2-25804820EDAC}">
                        <c15:formulaRef>
                          <c15:sqref>Sheet1!$B$20:$F$20</c15:sqref>
                        </c15:formulaRef>
                      </c:ext>
                    </c:extLst>
                    <c:numCache>
                      <c:formatCode>General</c:formatCode>
                      <c:ptCount val="5"/>
                      <c:pt idx="0">
                        <c:v>0.26</c:v>
                      </c:pt>
                      <c:pt idx="1">
                        <c:v>0.25</c:v>
                      </c:pt>
                      <c:pt idx="2">
                        <c:v>4.0999999999999996</c:v>
                      </c:pt>
                      <c:pt idx="3">
                        <c:v>1.1000000000000001</c:v>
                      </c:pt>
                      <c:pt idx="4">
                        <c:v>5.5</c:v>
                      </c:pt>
                    </c:numCache>
                  </c:numRef>
                </c:val>
                <c:extLst>
                  <c:ext xmlns:c16="http://schemas.microsoft.com/office/drawing/2014/chart" uri="{C3380CC4-5D6E-409C-BE32-E72D297353CC}">
                    <c16:uniqueId val="{00000003-21B0-4E66-88AA-74165C188E01}"/>
                  </c:ext>
                </c:extLst>
              </c15:ser>
            </c15:filteredBarSeries>
          </c:ext>
        </c:extLst>
      </c:barChart>
      <c:catAx>
        <c:axId val="17995232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799479360"/>
        <c:crosses val="autoZero"/>
        <c:auto val="1"/>
        <c:lblAlgn val="ctr"/>
        <c:lblOffset val="100"/>
        <c:noMultiLvlLbl val="0"/>
      </c:catAx>
      <c:valAx>
        <c:axId val="179947936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mg/L</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79952329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1-11T20:38:30.261" idx="1">
    <p:pos x="5958" y="687"/>
    <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cdr:x>
      <cdr:y>0.01179</cdr:y>
    </cdr:from>
    <cdr:to>
      <cdr:x>0.12935</cdr:x>
      <cdr:y>0.09836</cdr:y>
    </cdr:to>
    <cdr:sp macro="" textlink="">
      <cdr:nvSpPr>
        <cdr:cNvPr id="2" name="文本框 1"/>
        <cdr:cNvSpPr txBox="1"/>
      </cdr:nvSpPr>
      <cdr:spPr>
        <a:xfrm xmlns:a="http://schemas.openxmlformats.org/drawingml/2006/main">
          <a:off x="0" y="26946"/>
          <a:ext cx="354833" cy="197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a:t>(b)</a:t>
          </a:r>
          <a:endParaRPr lang="zh-CN"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0.12935</cdr:x>
      <cdr:y>0.08657</cdr:y>
    </cdr:to>
    <cdr:sp macro="" textlink="">
      <cdr:nvSpPr>
        <cdr:cNvPr id="2" name="文本框 1"/>
        <cdr:cNvSpPr txBox="1"/>
      </cdr:nvSpPr>
      <cdr:spPr>
        <a:xfrm xmlns:a="http://schemas.openxmlformats.org/drawingml/2006/main">
          <a:off x="-1120877" y="-4240161"/>
          <a:ext cx="354833" cy="19789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altLang="zh-CN"/>
            <a:t>(a)</a:t>
          </a:r>
          <a:endParaRPr lang="zh-CN"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65146-DC66-4B0A-B640-6D2BE0408BC1}"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F92E1-25AB-4B3C-A1DB-C2AADF17C44A}" type="slidenum">
              <a:rPr lang="en-US" smtClean="0"/>
              <a:t>‹#›</a:t>
            </a:fld>
            <a:endParaRPr lang="en-US"/>
          </a:p>
        </p:txBody>
      </p:sp>
    </p:spTree>
    <p:extLst>
      <p:ext uri="{BB962C8B-B14F-4D97-AF65-F5344CB8AC3E}">
        <p14:creationId xmlns:p14="http://schemas.microsoft.com/office/powerpoint/2010/main" val="106139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45A5FC-162A-44BC-A8C2-C30A3B02682E}" type="slidenum">
              <a:rPr lang="en-US" smtClean="0"/>
              <a:t>1</a:t>
            </a:fld>
            <a:endParaRPr lang="en-US" dirty="0"/>
          </a:p>
        </p:txBody>
      </p:sp>
    </p:spTree>
    <p:extLst>
      <p:ext uri="{BB962C8B-B14F-4D97-AF65-F5344CB8AC3E}">
        <p14:creationId xmlns:p14="http://schemas.microsoft.com/office/powerpoint/2010/main" val="220918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F024C-284B-411D-9F4E-4E9C5D84F99D}" type="slidenum">
              <a:rPr lang="en-US" smtClean="0"/>
              <a:pPr/>
              <a:t>45</a:t>
            </a:fld>
            <a:endParaRPr lang="en-US"/>
          </a:p>
        </p:txBody>
      </p:sp>
    </p:spTree>
    <p:extLst>
      <p:ext uri="{BB962C8B-B14F-4D97-AF65-F5344CB8AC3E}">
        <p14:creationId xmlns:p14="http://schemas.microsoft.com/office/powerpoint/2010/main" val="277673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F024C-284B-411D-9F4E-4E9C5D84F99D}" type="slidenum">
              <a:rPr lang="en-US" smtClean="0"/>
              <a:pPr/>
              <a:t>46</a:t>
            </a:fld>
            <a:endParaRPr lang="en-US"/>
          </a:p>
        </p:txBody>
      </p:sp>
    </p:spTree>
    <p:extLst>
      <p:ext uri="{BB962C8B-B14F-4D97-AF65-F5344CB8AC3E}">
        <p14:creationId xmlns:p14="http://schemas.microsoft.com/office/powerpoint/2010/main" val="9201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F024C-284B-411D-9F4E-4E9C5D84F99D}" type="slidenum">
              <a:rPr lang="en-US" smtClean="0"/>
              <a:pPr/>
              <a:t>47</a:t>
            </a:fld>
            <a:endParaRPr lang="en-US"/>
          </a:p>
        </p:txBody>
      </p:sp>
    </p:spTree>
    <p:extLst>
      <p:ext uri="{BB962C8B-B14F-4D97-AF65-F5344CB8AC3E}">
        <p14:creationId xmlns:p14="http://schemas.microsoft.com/office/powerpoint/2010/main" val="296489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5A5FC-162A-44BC-A8C2-C30A3B026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23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5A5FC-162A-44BC-A8C2-C30A3B026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4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5A5FC-162A-44BC-A8C2-C30A3B026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52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8AAFC9-233C-4F95-BD06-C3AE0E3A83DE}" type="slidenum">
              <a:rPr lang="en-US" smtClean="0"/>
              <a:t>13</a:t>
            </a:fld>
            <a:endParaRPr lang="en-US"/>
          </a:p>
        </p:txBody>
      </p:sp>
    </p:spTree>
    <p:extLst>
      <p:ext uri="{BB962C8B-B14F-4D97-AF65-F5344CB8AC3E}">
        <p14:creationId xmlns:p14="http://schemas.microsoft.com/office/powerpoint/2010/main" val="413420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69517-AABD-4755-9A7C-D59C750BC520}" type="slidenum">
              <a:rPr lang="en-US" smtClean="0"/>
              <a:t>16</a:t>
            </a:fld>
            <a:endParaRPr lang="en-US"/>
          </a:p>
        </p:txBody>
      </p:sp>
    </p:spTree>
    <p:extLst>
      <p:ext uri="{BB962C8B-B14F-4D97-AF65-F5344CB8AC3E}">
        <p14:creationId xmlns:p14="http://schemas.microsoft.com/office/powerpoint/2010/main" val="173845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69517-AABD-4755-9A7C-D59C750BC520}" type="slidenum">
              <a:rPr lang="en-US" smtClean="0"/>
              <a:t>17</a:t>
            </a:fld>
            <a:endParaRPr lang="en-US"/>
          </a:p>
        </p:txBody>
      </p:sp>
    </p:spTree>
    <p:extLst>
      <p:ext uri="{BB962C8B-B14F-4D97-AF65-F5344CB8AC3E}">
        <p14:creationId xmlns:p14="http://schemas.microsoft.com/office/powerpoint/2010/main" val="173845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5A5FC-162A-44BC-A8C2-C30A3B02682E}" type="slidenum">
              <a:rPr lang="en-US" smtClean="0"/>
              <a:t>30</a:t>
            </a:fld>
            <a:endParaRPr lang="en-US" dirty="0"/>
          </a:p>
        </p:txBody>
      </p:sp>
    </p:spTree>
    <p:extLst>
      <p:ext uri="{BB962C8B-B14F-4D97-AF65-F5344CB8AC3E}">
        <p14:creationId xmlns:p14="http://schemas.microsoft.com/office/powerpoint/2010/main" val="394827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DDG will also now includes informative tables such as this one. These are options within BMP Trains and are discussed both within the DDG and the BMP Trains Users Manual.</a:t>
            </a:r>
          </a:p>
          <a:p>
            <a:endParaRPr lang="en-US" dirty="0"/>
          </a:p>
          <a:p>
            <a:r>
              <a:rPr lang="en-US" b="1" dirty="0"/>
              <a:t>Looking at the table…</a:t>
            </a:r>
          </a:p>
          <a:p>
            <a:r>
              <a:rPr lang="en-US" dirty="0"/>
              <a:t>Sustainable Void % = long term void ratio accounting for operational siltation</a:t>
            </a:r>
          </a:p>
          <a:p>
            <a:endParaRPr lang="en-US" dirty="0"/>
          </a:p>
          <a:p>
            <a:r>
              <a:rPr lang="en-US" b="0" u="sng" dirty="0">
                <a:solidFill>
                  <a:srgbClr val="553A27"/>
                </a:solidFill>
                <a:effectLst>
                  <a:outerShdw blurRad="38100" dist="38100" dir="2700000" algn="tl">
                    <a:srgbClr val="000000">
                      <a:alpha val="43137"/>
                    </a:srgbClr>
                  </a:outerShdw>
                </a:effectLst>
              </a:rPr>
              <a:t>Description of Mixes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B&amp;G ECT3</a:t>
            </a:r>
            <a:r>
              <a:rPr lang="en-US" sz="1200" b="0" i="0" u="none" strike="noStrike" kern="1200" dirty="0">
                <a:solidFill>
                  <a:schemeClr val="tx1"/>
                </a:solidFill>
                <a:effectLst/>
                <a:latin typeface="+mn-lt"/>
                <a:ea typeface="+mn-ea"/>
                <a:cs typeface="+mn-cs"/>
              </a:rPr>
              <a:t>:  Expanded Clay, Tire Chips – Up-flow Filters.  </a:t>
            </a:r>
            <a:r>
              <a:rPr lang="en-US" dirty="0"/>
              <a:t>45/25:  stand-alone BMP (captures particulates) / downstream of another BMP efficiencies (removal drops). Does not support a traffic load.</a:t>
            </a: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B&amp;G CTS12</a:t>
            </a:r>
            <a:r>
              <a:rPr lang="en-US" sz="1200" b="0" i="0" u="none" strike="noStrike" kern="1200" dirty="0">
                <a:solidFill>
                  <a:schemeClr val="tx1"/>
                </a:solidFill>
                <a:effectLst/>
                <a:latin typeface="+mn-lt"/>
                <a:ea typeface="+mn-ea"/>
                <a:cs typeface="+mn-cs"/>
              </a:rPr>
              <a:t>:  Clay, Tire Crumb, Sand, 12” thick – Underlayers, VFS</a:t>
            </a:r>
          </a:p>
          <a:p>
            <a:pPr rtl="0" eaLnBrk="1" fontAlgn="ctr" latinLnBrk="0" hangingPunct="1"/>
            <a:endParaRPr lang="en-US" sz="1200" b="0" i="0" u="none" strike="noStrike"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B&amp;G CTS24</a:t>
            </a:r>
            <a:r>
              <a:rPr lang="en-US" sz="1200" b="0" i="0" u="none" strike="noStrike" kern="1200" dirty="0">
                <a:solidFill>
                  <a:schemeClr val="tx1"/>
                </a:solidFill>
                <a:effectLst/>
                <a:latin typeface="+mn-lt"/>
                <a:ea typeface="+mn-ea"/>
                <a:cs typeface="+mn-cs"/>
              </a:rPr>
              <a:t>:  Clay, Tire Crumb, Sand, 24” thick – Underlayers, VFS.  Not proportional increase in removal from extra depth but delivers longer service life for TP removal.</a:t>
            </a: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IFGEM</a:t>
            </a:r>
            <a:r>
              <a:rPr lang="en-US" sz="1200" b="0" i="0" u="none" strike="noStrike" kern="1200" dirty="0">
                <a:solidFill>
                  <a:schemeClr val="tx1"/>
                </a:solidFill>
                <a:effectLst/>
                <a:latin typeface="+mn-lt"/>
                <a:ea typeface="+mn-ea"/>
                <a:cs typeface="+mn-cs"/>
              </a:rPr>
              <a:t>: Iron filings, clay, tire crumb, and sand - thickest, best TN and TP removal, but more expensive.  Much longer life expectancy for TP removal.</a:t>
            </a: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Per Pave</a:t>
            </a:r>
            <a:r>
              <a:rPr lang="en-US" sz="1200" b="0" i="0" u="none" strike="noStrike" kern="1200" dirty="0">
                <a:solidFill>
                  <a:schemeClr val="tx1"/>
                </a:solidFill>
                <a:effectLst/>
                <a:latin typeface="+mn-lt"/>
                <a:ea typeface="+mn-ea"/>
                <a:cs typeface="+mn-cs"/>
              </a:rPr>
              <a:t>:  Limited to the bottom of a minimum 12 inch deep pervious pavement reservoir.</a:t>
            </a: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SAT</a:t>
            </a:r>
            <a:r>
              <a:rPr lang="en-US" sz="1200" b="0" i="0" u="none" strike="noStrike" kern="1200" dirty="0">
                <a:solidFill>
                  <a:schemeClr val="tx1"/>
                </a:solidFill>
                <a:effectLst/>
                <a:latin typeface="+mn-lt"/>
                <a:ea typeface="+mn-ea"/>
                <a:cs typeface="+mn-cs"/>
              </a:rPr>
              <a:t>:  Special grade of sand (Texas Sand) designed to increase flow (nothing passing 200 sieve, no organics) - Limited to a stand-alone BMP or the first in a series of BMPs, reflecting particulate removal.  Good bearing capacity, but costs about 3 times more than concrete sand.</a:t>
            </a:r>
          </a:p>
          <a:p>
            <a:pPr rtl="0" eaLnBrk="1" fontAlgn="ctr"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169517-AABD-4755-9A7C-D59C750BC520}" type="slidenum">
              <a:rPr lang="en-US" smtClean="0"/>
              <a:t>43</a:t>
            </a:fld>
            <a:endParaRPr lang="en-US"/>
          </a:p>
        </p:txBody>
      </p:sp>
    </p:spTree>
    <p:extLst>
      <p:ext uri="{BB962C8B-B14F-4D97-AF65-F5344CB8AC3E}">
        <p14:creationId xmlns:p14="http://schemas.microsoft.com/office/powerpoint/2010/main" val="347784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F024C-284B-411D-9F4E-4E9C5D84F99D}" type="slidenum">
              <a:rPr lang="en-US" smtClean="0"/>
              <a:pPr/>
              <a:t>44</a:t>
            </a:fld>
            <a:endParaRPr lang="en-US"/>
          </a:p>
        </p:txBody>
      </p:sp>
    </p:spTree>
    <p:extLst>
      <p:ext uri="{BB962C8B-B14F-4D97-AF65-F5344CB8AC3E}">
        <p14:creationId xmlns:p14="http://schemas.microsoft.com/office/powerpoint/2010/main" val="259430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523B-5BE7-47AE-A9AE-CFD7EDF946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427786-2B15-4393-90DC-D77A7B60F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E7423-26EC-452C-A0DE-E334EC59F61E}"/>
              </a:ext>
            </a:extLst>
          </p:cNvPr>
          <p:cNvSpPr>
            <a:spLocks noGrp="1"/>
          </p:cNvSpPr>
          <p:nvPr>
            <p:ph type="dt" sz="half" idx="10"/>
          </p:nvPr>
        </p:nvSpPr>
        <p:spPr/>
        <p:txBody>
          <a:bodyPr/>
          <a:lstStyle/>
          <a:p>
            <a:fld id="{20C08A08-5715-4697-886F-BC8E56FE4969}" type="datetime1">
              <a:rPr lang="en-US" smtClean="0"/>
              <a:t>11/18/2024</a:t>
            </a:fld>
            <a:endParaRPr lang="en-US"/>
          </a:p>
        </p:txBody>
      </p:sp>
      <p:sp>
        <p:nvSpPr>
          <p:cNvPr id="5" name="Footer Placeholder 4">
            <a:extLst>
              <a:ext uri="{FF2B5EF4-FFF2-40B4-BE49-F238E27FC236}">
                <a16:creationId xmlns:a16="http://schemas.microsoft.com/office/drawing/2014/main" id="{FD83B5CB-2352-4E64-9BA0-CA136AFEC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3D566-B2A4-4A97-9C67-D6007E4EE626}"/>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22237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60FB-884F-4028-B9CB-A4663077B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8392F2-A35A-47E7-AEBC-9AC4239C33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E032C-E07D-48EF-ADCE-0FDEB6D825D1}"/>
              </a:ext>
            </a:extLst>
          </p:cNvPr>
          <p:cNvSpPr>
            <a:spLocks noGrp="1"/>
          </p:cNvSpPr>
          <p:nvPr>
            <p:ph type="dt" sz="half" idx="10"/>
          </p:nvPr>
        </p:nvSpPr>
        <p:spPr/>
        <p:txBody>
          <a:bodyPr/>
          <a:lstStyle/>
          <a:p>
            <a:fld id="{87A8CFDD-6780-4D2C-A20B-FFE93C689AC4}" type="datetime1">
              <a:rPr lang="en-US" smtClean="0"/>
              <a:t>11/18/2024</a:t>
            </a:fld>
            <a:endParaRPr lang="en-US"/>
          </a:p>
        </p:txBody>
      </p:sp>
      <p:sp>
        <p:nvSpPr>
          <p:cNvPr id="5" name="Footer Placeholder 4">
            <a:extLst>
              <a:ext uri="{FF2B5EF4-FFF2-40B4-BE49-F238E27FC236}">
                <a16:creationId xmlns:a16="http://schemas.microsoft.com/office/drawing/2014/main" id="{7B96D27E-039E-4A58-BCA3-00D3F3AC0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CEAAA-F30C-4A92-B979-D385C2A5822D}"/>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6882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CC517-0AC9-4A01-A57F-766DE257BE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87668-7483-44ED-A739-9F7642904A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83701-E26F-4F8E-A014-A692060696BA}"/>
              </a:ext>
            </a:extLst>
          </p:cNvPr>
          <p:cNvSpPr>
            <a:spLocks noGrp="1"/>
          </p:cNvSpPr>
          <p:nvPr>
            <p:ph type="dt" sz="half" idx="10"/>
          </p:nvPr>
        </p:nvSpPr>
        <p:spPr/>
        <p:txBody>
          <a:bodyPr/>
          <a:lstStyle/>
          <a:p>
            <a:fld id="{3B88A4E2-3A65-45D1-A6C6-7EDD8D91905A}" type="datetime1">
              <a:rPr lang="en-US" smtClean="0"/>
              <a:t>11/18/2024</a:t>
            </a:fld>
            <a:endParaRPr lang="en-US"/>
          </a:p>
        </p:txBody>
      </p:sp>
      <p:sp>
        <p:nvSpPr>
          <p:cNvPr id="5" name="Footer Placeholder 4">
            <a:extLst>
              <a:ext uri="{FF2B5EF4-FFF2-40B4-BE49-F238E27FC236}">
                <a16:creationId xmlns:a16="http://schemas.microsoft.com/office/drawing/2014/main" id="{E5828BFF-514B-4D34-83BC-15121BA4F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78DFF-1DE3-46F5-BE33-07804CD586E4}"/>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91178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Subtitle (2)">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6242" r="8792"/>
          <a:stretch/>
        </p:blipFill>
        <p:spPr bwMode="auto">
          <a:xfrm>
            <a:off x="0" y="44"/>
            <a:ext cx="12192000" cy="68579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7052" y="317500"/>
            <a:ext cx="10483849" cy="6192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July 2019</a:t>
            </a:r>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solidFill>
                  <a:srgbClr val="FFFFFF"/>
                </a:solidFill>
              </a:rPr>
              <a:pPr/>
              <a:t>‹#›</a:t>
            </a:fld>
            <a:endParaRPr lang="en-GB">
              <a:solidFill>
                <a:srgbClr val="FFFFFF"/>
              </a:solidFill>
            </a:endParaRPr>
          </a:p>
        </p:txBody>
      </p:sp>
      <p:grpSp>
        <p:nvGrpSpPr>
          <p:cNvPr id="15" name="Group 14"/>
          <p:cNvGrpSpPr>
            <a:grpSpLocks noChangeAspect="1"/>
          </p:cNvGrpSpPr>
          <p:nvPr userDrawn="1"/>
        </p:nvGrpSpPr>
        <p:grpSpPr bwMode="auto">
          <a:xfrm>
            <a:off x="11442386" y="410401"/>
            <a:ext cx="227913" cy="784515"/>
            <a:chOff x="5908" y="505"/>
            <a:chExt cx="402" cy="1845"/>
          </a:xfrm>
          <a:solidFill>
            <a:schemeClr val="tx1"/>
          </a:solidFill>
        </p:grpSpPr>
        <p:sp>
          <p:nvSpPr>
            <p:cNvPr id="16" name="Freeform 7"/>
            <p:cNvSpPr>
              <a:spLocks/>
            </p:cNvSpPr>
            <p:nvPr userDrawn="1"/>
          </p:nvSpPr>
          <p:spPr bwMode="auto">
            <a:xfrm>
              <a:off x="5918" y="1967"/>
              <a:ext cx="380" cy="383"/>
            </a:xfrm>
            <a:custGeom>
              <a:avLst/>
              <a:gdLst>
                <a:gd name="T0" fmla="*/ 0 w 380"/>
                <a:gd name="T1" fmla="*/ 241 h 383"/>
                <a:gd name="T2" fmla="*/ 380 w 380"/>
                <a:gd name="T3" fmla="*/ 383 h 383"/>
                <a:gd name="T4" fmla="*/ 380 w 380"/>
                <a:gd name="T5" fmla="*/ 305 h 383"/>
                <a:gd name="T6" fmla="*/ 78 w 380"/>
                <a:gd name="T7" fmla="*/ 196 h 383"/>
                <a:gd name="T8" fmla="*/ 380 w 380"/>
                <a:gd name="T9" fmla="*/ 85 h 383"/>
                <a:gd name="T10" fmla="*/ 380 w 380"/>
                <a:gd name="T11" fmla="*/ 0 h 383"/>
                <a:gd name="T12" fmla="*/ 0 w 380"/>
                <a:gd name="T13" fmla="*/ 147 h 383"/>
                <a:gd name="T14" fmla="*/ 0 w 380"/>
                <a:gd name="T15" fmla="*/ 241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83">
                  <a:moveTo>
                    <a:pt x="0" y="241"/>
                  </a:moveTo>
                  <a:lnTo>
                    <a:pt x="380" y="383"/>
                  </a:lnTo>
                  <a:lnTo>
                    <a:pt x="380" y="305"/>
                  </a:lnTo>
                  <a:lnTo>
                    <a:pt x="78" y="196"/>
                  </a:lnTo>
                  <a:lnTo>
                    <a:pt x="380" y="85"/>
                  </a:lnTo>
                  <a:lnTo>
                    <a:pt x="380" y="0"/>
                  </a:lnTo>
                  <a:lnTo>
                    <a:pt x="0" y="147"/>
                  </a:lnTo>
                  <a:lnTo>
                    <a:pt x="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394A58"/>
                </a:solidFill>
              </a:endParaRPr>
            </a:p>
          </p:txBody>
        </p:sp>
        <p:sp>
          <p:nvSpPr>
            <p:cNvPr id="17" name="Freeform 8"/>
            <p:cNvSpPr>
              <a:spLocks/>
            </p:cNvSpPr>
            <p:nvPr userDrawn="1"/>
          </p:nvSpPr>
          <p:spPr bwMode="auto">
            <a:xfrm>
              <a:off x="5918" y="1705"/>
              <a:ext cx="380" cy="314"/>
            </a:xfrm>
            <a:custGeom>
              <a:avLst/>
              <a:gdLst>
                <a:gd name="T0" fmla="*/ 0 w 380"/>
                <a:gd name="T1" fmla="*/ 314 h 314"/>
                <a:gd name="T2" fmla="*/ 59 w 380"/>
                <a:gd name="T3" fmla="*/ 291 h 314"/>
                <a:gd name="T4" fmla="*/ 59 w 380"/>
                <a:gd name="T5" fmla="*/ 187 h 314"/>
                <a:gd name="T6" fmla="*/ 380 w 380"/>
                <a:gd name="T7" fmla="*/ 187 h 314"/>
                <a:gd name="T8" fmla="*/ 380 w 380"/>
                <a:gd name="T9" fmla="*/ 111 h 314"/>
                <a:gd name="T10" fmla="*/ 59 w 380"/>
                <a:gd name="T11" fmla="*/ 111 h 314"/>
                <a:gd name="T12" fmla="*/ 59 w 380"/>
                <a:gd name="T13" fmla="*/ 0 h 314"/>
                <a:gd name="T14" fmla="*/ 0 w 380"/>
                <a:gd name="T15" fmla="*/ 0 h 314"/>
                <a:gd name="T16" fmla="*/ 0 w 380"/>
                <a:gd name="T1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14">
                  <a:moveTo>
                    <a:pt x="0" y="314"/>
                  </a:moveTo>
                  <a:lnTo>
                    <a:pt x="59" y="291"/>
                  </a:lnTo>
                  <a:lnTo>
                    <a:pt x="59" y="187"/>
                  </a:lnTo>
                  <a:lnTo>
                    <a:pt x="380" y="187"/>
                  </a:lnTo>
                  <a:lnTo>
                    <a:pt x="380" y="111"/>
                  </a:lnTo>
                  <a:lnTo>
                    <a:pt x="59" y="111"/>
                  </a:lnTo>
                  <a:lnTo>
                    <a:pt x="59" y="0"/>
                  </a:lnTo>
                  <a:lnTo>
                    <a:pt x="0" y="0"/>
                  </a:lnTo>
                  <a:lnTo>
                    <a:pt x="0"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394A58"/>
                </a:solidFill>
              </a:endParaRPr>
            </a:p>
          </p:txBody>
        </p:sp>
        <p:sp>
          <p:nvSpPr>
            <p:cNvPr id="18" name="Freeform 9"/>
            <p:cNvSpPr>
              <a:spLocks/>
            </p:cNvSpPr>
            <p:nvPr userDrawn="1"/>
          </p:nvSpPr>
          <p:spPr bwMode="auto">
            <a:xfrm>
              <a:off x="5918" y="1346"/>
              <a:ext cx="380" cy="312"/>
            </a:xfrm>
            <a:custGeom>
              <a:avLst/>
              <a:gdLst>
                <a:gd name="T0" fmla="*/ 0 w 380"/>
                <a:gd name="T1" fmla="*/ 99 h 312"/>
                <a:gd name="T2" fmla="*/ 163 w 380"/>
                <a:gd name="T3" fmla="*/ 236 h 312"/>
                <a:gd name="T4" fmla="*/ 0 w 380"/>
                <a:gd name="T5" fmla="*/ 236 h 312"/>
                <a:gd name="T6" fmla="*/ 0 w 380"/>
                <a:gd name="T7" fmla="*/ 312 h 312"/>
                <a:gd name="T8" fmla="*/ 380 w 380"/>
                <a:gd name="T9" fmla="*/ 312 h 312"/>
                <a:gd name="T10" fmla="*/ 380 w 380"/>
                <a:gd name="T11" fmla="*/ 236 h 312"/>
                <a:gd name="T12" fmla="*/ 203 w 380"/>
                <a:gd name="T13" fmla="*/ 236 h 312"/>
                <a:gd name="T14" fmla="*/ 380 w 380"/>
                <a:gd name="T15" fmla="*/ 97 h 312"/>
                <a:gd name="T16" fmla="*/ 380 w 380"/>
                <a:gd name="T17" fmla="*/ 0 h 312"/>
                <a:gd name="T18" fmla="*/ 177 w 380"/>
                <a:gd name="T19" fmla="*/ 163 h 312"/>
                <a:gd name="T20" fmla="*/ 0 w 380"/>
                <a:gd name="T21" fmla="*/ 7 h 312"/>
                <a:gd name="T22" fmla="*/ 0 w 380"/>
                <a:gd name="T23" fmla="*/ 9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312">
                  <a:moveTo>
                    <a:pt x="0" y="99"/>
                  </a:moveTo>
                  <a:lnTo>
                    <a:pt x="163" y="236"/>
                  </a:lnTo>
                  <a:lnTo>
                    <a:pt x="0" y="236"/>
                  </a:lnTo>
                  <a:lnTo>
                    <a:pt x="0" y="312"/>
                  </a:lnTo>
                  <a:lnTo>
                    <a:pt x="380" y="312"/>
                  </a:lnTo>
                  <a:lnTo>
                    <a:pt x="380" y="236"/>
                  </a:lnTo>
                  <a:lnTo>
                    <a:pt x="203" y="236"/>
                  </a:lnTo>
                  <a:lnTo>
                    <a:pt x="380" y="97"/>
                  </a:lnTo>
                  <a:lnTo>
                    <a:pt x="380" y="0"/>
                  </a:lnTo>
                  <a:lnTo>
                    <a:pt x="177" y="163"/>
                  </a:lnTo>
                  <a:lnTo>
                    <a:pt x="0" y="7"/>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394A58"/>
                </a:solidFill>
              </a:endParaRPr>
            </a:p>
          </p:txBody>
        </p:sp>
        <p:sp>
          <p:nvSpPr>
            <p:cNvPr id="19" name="Rectangle 10"/>
            <p:cNvSpPr>
              <a:spLocks noChangeArrowheads="1"/>
            </p:cNvSpPr>
            <p:nvPr userDrawn="1"/>
          </p:nvSpPr>
          <p:spPr bwMode="auto">
            <a:xfrm>
              <a:off x="5918" y="1228"/>
              <a:ext cx="380"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394A58"/>
                </a:solidFill>
              </a:endParaRPr>
            </a:p>
          </p:txBody>
        </p:sp>
        <p:sp>
          <p:nvSpPr>
            <p:cNvPr id="20" name="Freeform 11"/>
            <p:cNvSpPr>
              <a:spLocks/>
            </p:cNvSpPr>
            <p:nvPr userDrawn="1"/>
          </p:nvSpPr>
          <p:spPr bwMode="auto">
            <a:xfrm>
              <a:off x="5918" y="828"/>
              <a:ext cx="380" cy="312"/>
            </a:xfrm>
            <a:custGeom>
              <a:avLst/>
              <a:gdLst>
                <a:gd name="T0" fmla="*/ 0 w 380"/>
                <a:gd name="T1" fmla="*/ 69 h 312"/>
                <a:gd name="T2" fmla="*/ 279 w 380"/>
                <a:gd name="T3" fmla="*/ 69 h 312"/>
                <a:gd name="T4" fmla="*/ 0 w 380"/>
                <a:gd name="T5" fmla="*/ 220 h 312"/>
                <a:gd name="T6" fmla="*/ 0 w 380"/>
                <a:gd name="T7" fmla="*/ 312 h 312"/>
                <a:gd name="T8" fmla="*/ 380 w 380"/>
                <a:gd name="T9" fmla="*/ 312 h 312"/>
                <a:gd name="T10" fmla="*/ 380 w 380"/>
                <a:gd name="T11" fmla="*/ 241 h 312"/>
                <a:gd name="T12" fmla="*/ 101 w 380"/>
                <a:gd name="T13" fmla="*/ 241 h 312"/>
                <a:gd name="T14" fmla="*/ 380 w 380"/>
                <a:gd name="T15" fmla="*/ 92 h 312"/>
                <a:gd name="T16" fmla="*/ 380 w 380"/>
                <a:gd name="T17" fmla="*/ 0 h 312"/>
                <a:gd name="T18" fmla="*/ 0 w 380"/>
                <a:gd name="T19" fmla="*/ 0 h 312"/>
                <a:gd name="T20" fmla="*/ 0 w 380"/>
                <a:gd name="T21" fmla="*/ 6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312">
                  <a:moveTo>
                    <a:pt x="0" y="69"/>
                  </a:moveTo>
                  <a:lnTo>
                    <a:pt x="279" y="69"/>
                  </a:lnTo>
                  <a:lnTo>
                    <a:pt x="0" y="220"/>
                  </a:lnTo>
                  <a:lnTo>
                    <a:pt x="0" y="312"/>
                  </a:lnTo>
                  <a:lnTo>
                    <a:pt x="380" y="312"/>
                  </a:lnTo>
                  <a:lnTo>
                    <a:pt x="380" y="241"/>
                  </a:lnTo>
                  <a:lnTo>
                    <a:pt x="101" y="241"/>
                  </a:lnTo>
                  <a:lnTo>
                    <a:pt x="380" y="92"/>
                  </a:lnTo>
                  <a:lnTo>
                    <a:pt x="380" y="0"/>
                  </a:lnTo>
                  <a:lnTo>
                    <a:pt x="0" y="0"/>
                  </a:lnTo>
                  <a:lnTo>
                    <a:pt x="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394A58"/>
                </a:solidFill>
              </a:endParaRPr>
            </a:p>
          </p:txBody>
        </p:sp>
        <p:sp>
          <p:nvSpPr>
            <p:cNvPr id="21" name="Freeform 12"/>
            <p:cNvSpPr>
              <a:spLocks/>
            </p:cNvSpPr>
            <p:nvPr userDrawn="1"/>
          </p:nvSpPr>
          <p:spPr bwMode="auto">
            <a:xfrm>
              <a:off x="5908" y="505"/>
              <a:ext cx="402" cy="255"/>
            </a:xfrm>
            <a:custGeom>
              <a:avLst/>
              <a:gdLst>
                <a:gd name="T0" fmla="*/ 35 w 170"/>
                <a:gd name="T1" fmla="*/ 12 h 108"/>
                <a:gd name="T2" fmla="*/ 26 w 170"/>
                <a:gd name="T3" fmla="*/ 47 h 108"/>
                <a:gd name="T4" fmla="*/ 47 w 170"/>
                <a:gd name="T5" fmla="*/ 74 h 108"/>
                <a:gd name="T6" fmla="*/ 73 w 170"/>
                <a:gd name="T7" fmla="*/ 38 h 108"/>
                <a:gd name="T8" fmla="*/ 119 w 170"/>
                <a:gd name="T9" fmla="*/ 0 h 108"/>
                <a:gd name="T10" fmla="*/ 170 w 170"/>
                <a:gd name="T11" fmla="*/ 63 h 108"/>
                <a:gd name="T12" fmla="*/ 160 w 170"/>
                <a:gd name="T13" fmla="*/ 108 h 108"/>
                <a:gd name="T14" fmla="*/ 131 w 170"/>
                <a:gd name="T15" fmla="*/ 104 h 108"/>
                <a:gd name="T16" fmla="*/ 143 w 170"/>
                <a:gd name="T17" fmla="*/ 63 h 108"/>
                <a:gd name="T18" fmla="*/ 122 w 170"/>
                <a:gd name="T19" fmla="*/ 34 h 108"/>
                <a:gd name="T20" fmla="*/ 95 w 170"/>
                <a:gd name="T21" fmla="*/ 69 h 108"/>
                <a:gd name="T22" fmla="*/ 50 w 170"/>
                <a:gd name="T23" fmla="*/ 107 h 108"/>
                <a:gd name="T24" fmla="*/ 0 w 170"/>
                <a:gd name="T25" fmla="*/ 49 h 108"/>
                <a:gd name="T26" fmla="*/ 9 w 170"/>
                <a:gd name="T27" fmla="*/ 8 h 108"/>
                <a:gd name="T28" fmla="*/ 35 w 170"/>
                <a:gd name="T2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8">
                  <a:moveTo>
                    <a:pt x="35" y="12"/>
                  </a:moveTo>
                  <a:cubicBezTo>
                    <a:pt x="29" y="22"/>
                    <a:pt x="26" y="33"/>
                    <a:pt x="26" y="47"/>
                  </a:cubicBezTo>
                  <a:cubicBezTo>
                    <a:pt x="26" y="58"/>
                    <a:pt x="31" y="74"/>
                    <a:pt x="47" y="74"/>
                  </a:cubicBezTo>
                  <a:cubicBezTo>
                    <a:pt x="62" y="74"/>
                    <a:pt x="66" y="55"/>
                    <a:pt x="73" y="38"/>
                  </a:cubicBezTo>
                  <a:cubicBezTo>
                    <a:pt x="82" y="17"/>
                    <a:pt x="93" y="0"/>
                    <a:pt x="119" y="0"/>
                  </a:cubicBezTo>
                  <a:cubicBezTo>
                    <a:pt x="153" y="0"/>
                    <a:pt x="170" y="28"/>
                    <a:pt x="170" y="63"/>
                  </a:cubicBezTo>
                  <a:cubicBezTo>
                    <a:pt x="170" y="81"/>
                    <a:pt x="166" y="97"/>
                    <a:pt x="160" y="108"/>
                  </a:cubicBezTo>
                  <a:cubicBezTo>
                    <a:pt x="131" y="104"/>
                    <a:pt x="131" y="104"/>
                    <a:pt x="131" y="104"/>
                  </a:cubicBezTo>
                  <a:cubicBezTo>
                    <a:pt x="138" y="93"/>
                    <a:pt x="143" y="78"/>
                    <a:pt x="143" y="63"/>
                  </a:cubicBezTo>
                  <a:cubicBezTo>
                    <a:pt x="143" y="47"/>
                    <a:pt x="137" y="34"/>
                    <a:pt x="122" y="34"/>
                  </a:cubicBezTo>
                  <a:cubicBezTo>
                    <a:pt x="107" y="34"/>
                    <a:pt x="102" y="52"/>
                    <a:pt x="95" y="69"/>
                  </a:cubicBezTo>
                  <a:cubicBezTo>
                    <a:pt x="88" y="88"/>
                    <a:pt x="78" y="107"/>
                    <a:pt x="50" y="107"/>
                  </a:cubicBezTo>
                  <a:cubicBezTo>
                    <a:pt x="16" y="107"/>
                    <a:pt x="0" y="78"/>
                    <a:pt x="0" y="49"/>
                  </a:cubicBezTo>
                  <a:cubicBezTo>
                    <a:pt x="0" y="32"/>
                    <a:pt x="3" y="19"/>
                    <a:pt x="9" y="8"/>
                  </a:cubicBez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394A58"/>
                </a:solidFill>
              </a:endParaRPr>
            </a:p>
          </p:txBody>
        </p:sp>
      </p:grpSp>
      <p:sp>
        <p:nvSpPr>
          <p:cNvPr id="22" name="Text Placeholder 7"/>
          <p:cNvSpPr>
            <a:spLocks noGrp="1"/>
          </p:cNvSpPr>
          <p:nvPr>
            <p:ph type="body" sz="quarter" idx="13"/>
          </p:nvPr>
        </p:nvSpPr>
        <p:spPr>
          <a:xfrm>
            <a:off x="527051" y="857468"/>
            <a:ext cx="10483200"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23091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9666-BDF6-4856-89FC-50FC1236E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45E93-1B6D-48EE-B168-6BB960EAAD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4210-E14E-46E4-BC02-787E3A77C385}"/>
              </a:ext>
            </a:extLst>
          </p:cNvPr>
          <p:cNvSpPr>
            <a:spLocks noGrp="1"/>
          </p:cNvSpPr>
          <p:nvPr>
            <p:ph type="dt" sz="half" idx="10"/>
          </p:nvPr>
        </p:nvSpPr>
        <p:spPr/>
        <p:txBody>
          <a:bodyPr/>
          <a:lstStyle/>
          <a:p>
            <a:fld id="{B859394D-DF02-4B30-8F7D-27B75AF37DBA}" type="datetime1">
              <a:rPr lang="en-US" smtClean="0"/>
              <a:t>11/18/2024</a:t>
            </a:fld>
            <a:endParaRPr lang="en-US"/>
          </a:p>
        </p:txBody>
      </p:sp>
      <p:sp>
        <p:nvSpPr>
          <p:cNvPr id="5" name="Footer Placeholder 4">
            <a:extLst>
              <a:ext uri="{FF2B5EF4-FFF2-40B4-BE49-F238E27FC236}">
                <a16:creationId xmlns:a16="http://schemas.microsoft.com/office/drawing/2014/main" id="{E0D474F9-0AF0-402B-A5F7-D2D5D9FA2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50062-2C8C-4E1B-A54B-5720411B7552}"/>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391666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BE85-24CD-4D4A-8DFA-A0AF3F135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400A3-911B-406A-AE8A-23EE08604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9088A2-E83F-42DD-81DC-97608BBB9F0F}"/>
              </a:ext>
            </a:extLst>
          </p:cNvPr>
          <p:cNvSpPr>
            <a:spLocks noGrp="1"/>
          </p:cNvSpPr>
          <p:nvPr>
            <p:ph type="dt" sz="half" idx="10"/>
          </p:nvPr>
        </p:nvSpPr>
        <p:spPr/>
        <p:txBody>
          <a:bodyPr/>
          <a:lstStyle/>
          <a:p>
            <a:fld id="{F5284830-D5CD-437A-B8D0-9BAD7C250FEB}" type="datetime1">
              <a:rPr lang="en-US" smtClean="0"/>
              <a:t>11/18/2024</a:t>
            </a:fld>
            <a:endParaRPr lang="en-US"/>
          </a:p>
        </p:txBody>
      </p:sp>
      <p:sp>
        <p:nvSpPr>
          <p:cNvPr id="5" name="Footer Placeholder 4">
            <a:extLst>
              <a:ext uri="{FF2B5EF4-FFF2-40B4-BE49-F238E27FC236}">
                <a16:creationId xmlns:a16="http://schemas.microsoft.com/office/drawing/2014/main" id="{23297D83-4605-4752-8957-612E16750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EEAAD-B8B9-441F-8AB7-0E6AB7D1F303}"/>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231605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6698-5C20-4821-82FB-82F64E95E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BDFBB-6CC0-4F41-B466-115173B682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2B347A-4D3F-4FA7-AAED-08EAF3A7C5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E0BB6-6456-4865-A9D3-6E3FC9F024BF}"/>
              </a:ext>
            </a:extLst>
          </p:cNvPr>
          <p:cNvSpPr>
            <a:spLocks noGrp="1"/>
          </p:cNvSpPr>
          <p:nvPr>
            <p:ph type="dt" sz="half" idx="10"/>
          </p:nvPr>
        </p:nvSpPr>
        <p:spPr/>
        <p:txBody>
          <a:bodyPr/>
          <a:lstStyle/>
          <a:p>
            <a:fld id="{3941B296-9FAC-4E1E-9BB9-96E4AC0FF854}" type="datetime1">
              <a:rPr lang="en-US" smtClean="0"/>
              <a:t>11/18/2024</a:t>
            </a:fld>
            <a:endParaRPr lang="en-US"/>
          </a:p>
        </p:txBody>
      </p:sp>
      <p:sp>
        <p:nvSpPr>
          <p:cNvPr id="6" name="Footer Placeholder 5">
            <a:extLst>
              <a:ext uri="{FF2B5EF4-FFF2-40B4-BE49-F238E27FC236}">
                <a16:creationId xmlns:a16="http://schemas.microsoft.com/office/drawing/2014/main" id="{BFEBC024-CB43-4CEF-A3C0-CB3E63FB7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38375-19D7-40A7-8E78-B2CB50F7108D}"/>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298738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F2D0-5503-4796-8CD7-26B9E41CF0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92B739-9D97-496B-84F1-BE96B7B76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B5C239-1CB9-4221-9652-FA180A9360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42E0FA-7517-4CB4-BCD3-51358C1EC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0DDB1-466B-48E1-8EFE-5DE05158E2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A1391-4A7C-40A8-B632-3ACF54FB6829}"/>
              </a:ext>
            </a:extLst>
          </p:cNvPr>
          <p:cNvSpPr>
            <a:spLocks noGrp="1"/>
          </p:cNvSpPr>
          <p:nvPr>
            <p:ph type="dt" sz="half" idx="10"/>
          </p:nvPr>
        </p:nvSpPr>
        <p:spPr/>
        <p:txBody>
          <a:bodyPr/>
          <a:lstStyle/>
          <a:p>
            <a:fld id="{0B31E5DF-9408-4528-878E-5B8D023F5818}" type="datetime1">
              <a:rPr lang="en-US" smtClean="0"/>
              <a:t>11/18/2024</a:t>
            </a:fld>
            <a:endParaRPr lang="en-US"/>
          </a:p>
        </p:txBody>
      </p:sp>
      <p:sp>
        <p:nvSpPr>
          <p:cNvPr id="8" name="Footer Placeholder 7">
            <a:extLst>
              <a:ext uri="{FF2B5EF4-FFF2-40B4-BE49-F238E27FC236}">
                <a16:creationId xmlns:a16="http://schemas.microsoft.com/office/drawing/2014/main" id="{4A398B78-8A90-4F1A-A59C-5543D9D50E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5BE5F2-EAE2-45D8-B18D-A8887E9F611A}"/>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250483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E4AC-89CC-4416-9389-F4DBE465E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F116D-CBAE-4047-AF20-5EDD9ABE8DAF}"/>
              </a:ext>
            </a:extLst>
          </p:cNvPr>
          <p:cNvSpPr>
            <a:spLocks noGrp="1"/>
          </p:cNvSpPr>
          <p:nvPr>
            <p:ph type="dt" sz="half" idx="10"/>
          </p:nvPr>
        </p:nvSpPr>
        <p:spPr/>
        <p:txBody>
          <a:bodyPr/>
          <a:lstStyle/>
          <a:p>
            <a:fld id="{D8242AF1-6930-424B-9A9D-C1F4A51706E7}" type="datetime1">
              <a:rPr lang="en-US" smtClean="0"/>
              <a:t>11/18/2024</a:t>
            </a:fld>
            <a:endParaRPr lang="en-US"/>
          </a:p>
        </p:txBody>
      </p:sp>
      <p:sp>
        <p:nvSpPr>
          <p:cNvPr id="4" name="Footer Placeholder 3">
            <a:extLst>
              <a:ext uri="{FF2B5EF4-FFF2-40B4-BE49-F238E27FC236}">
                <a16:creationId xmlns:a16="http://schemas.microsoft.com/office/drawing/2014/main" id="{48265A81-AA75-4CFF-8379-53A964EE1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608F0-D532-4A1D-9766-9E00451EA05A}"/>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270964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9141E-0255-4320-9024-FBDD202D8503}"/>
              </a:ext>
            </a:extLst>
          </p:cNvPr>
          <p:cNvSpPr>
            <a:spLocks noGrp="1"/>
          </p:cNvSpPr>
          <p:nvPr>
            <p:ph type="dt" sz="half" idx="10"/>
          </p:nvPr>
        </p:nvSpPr>
        <p:spPr/>
        <p:txBody>
          <a:bodyPr/>
          <a:lstStyle/>
          <a:p>
            <a:fld id="{C344B1F9-070E-4F69-BDE0-58D6F3CB8645}" type="datetime1">
              <a:rPr lang="en-US" smtClean="0"/>
              <a:t>11/18/2024</a:t>
            </a:fld>
            <a:endParaRPr lang="en-US"/>
          </a:p>
        </p:txBody>
      </p:sp>
      <p:sp>
        <p:nvSpPr>
          <p:cNvPr id="3" name="Footer Placeholder 2">
            <a:extLst>
              <a:ext uri="{FF2B5EF4-FFF2-40B4-BE49-F238E27FC236}">
                <a16:creationId xmlns:a16="http://schemas.microsoft.com/office/drawing/2014/main" id="{B6A108DC-7F82-4F7F-8CC1-41AE67174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3EF08B-C0FD-4406-891F-34319E47E3A1}"/>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84571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AD62-86FF-4554-A214-C9E870E9B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DBADE6-D4AA-40BF-A18A-62B7CF888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534DC0-6C62-4EFB-B32A-DAF84A2C6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832177-5111-4568-961B-2207D47600BB}"/>
              </a:ext>
            </a:extLst>
          </p:cNvPr>
          <p:cNvSpPr>
            <a:spLocks noGrp="1"/>
          </p:cNvSpPr>
          <p:nvPr>
            <p:ph type="dt" sz="half" idx="10"/>
          </p:nvPr>
        </p:nvSpPr>
        <p:spPr/>
        <p:txBody>
          <a:bodyPr/>
          <a:lstStyle/>
          <a:p>
            <a:fld id="{6BCEDFEA-EC80-4227-8B49-994A4C74FCCA}" type="datetime1">
              <a:rPr lang="en-US" smtClean="0"/>
              <a:t>11/18/2024</a:t>
            </a:fld>
            <a:endParaRPr lang="en-US"/>
          </a:p>
        </p:txBody>
      </p:sp>
      <p:sp>
        <p:nvSpPr>
          <p:cNvPr id="6" name="Footer Placeholder 5">
            <a:extLst>
              <a:ext uri="{FF2B5EF4-FFF2-40B4-BE49-F238E27FC236}">
                <a16:creationId xmlns:a16="http://schemas.microsoft.com/office/drawing/2014/main" id="{2D97EFCC-5A16-41C3-8A19-BAF646E0E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4DC06-2FF0-4D55-9589-23DCC444A45B}"/>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195735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A998-D026-4192-8593-BFF646D84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BCD328-0323-48E5-B68B-1EE2CA372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E6EDA-2E82-45B8-B56C-6D7F8BB71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A6BC73-5541-4D3D-A5F7-9C4902D45E3B}"/>
              </a:ext>
            </a:extLst>
          </p:cNvPr>
          <p:cNvSpPr>
            <a:spLocks noGrp="1"/>
          </p:cNvSpPr>
          <p:nvPr>
            <p:ph type="dt" sz="half" idx="10"/>
          </p:nvPr>
        </p:nvSpPr>
        <p:spPr/>
        <p:txBody>
          <a:bodyPr/>
          <a:lstStyle/>
          <a:p>
            <a:fld id="{ECC4C057-03BD-40A0-8693-D6D05864ACAB}" type="datetime1">
              <a:rPr lang="en-US" smtClean="0"/>
              <a:t>11/18/2024</a:t>
            </a:fld>
            <a:endParaRPr lang="en-US"/>
          </a:p>
        </p:txBody>
      </p:sp>
      <p:sp>
        <p:nvSpPr>
          <p:cNvPr id="6" name="Footer Placeholder 5">
            <a:extLst>
              <a:ext uri="{FF2B5EF4-FFF2-40B4-BE49-F238E27FC236}">
                <a16:creationId xmlns:a16="http://schemas.microsoft.com/office/drawing/2014/main" id="{7F982C3A-CD8E-4A43-BD51-F9D0B323C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CB91F-966E-4C79-BDFC-627A988D7A7F}"/>
              </a:ext>
            </a:extLst>
          </p:cNvPr>
          <p:cNvSpPr>
            <a:spLocks noGrp="1"/>
          </p:cNvSpPr>
          <p:nvPr>
            <p:ph type="sldNum" sz="quarter" idx="12"/>
          </p:nvPr>
        </p:nvSpPr>
        <p:spPr/>
        <p:txBody>
          <a:bodyPr/>
          <a:lstStyle/>
          <a:p>
            <a:fld id="{58002290-9732-4F20-B570-A4AA794D7C1E}" type="slidenum">
              <a:rPr lang="en-US" smtClean="0"/>
              <a:t>‹#›</a:t>
            </a:fld>
            <a:endParaRPr lang="en-US"/>
          </a:p>
        </p:txBody>
      </p:sp>
    </p:spTree>
    <p:extLst>
      <p:ext uri="{BB962C8B-B14F-4D97-AF65-F5344CB8AC3E}">
        <p14:creationId xmlns:p14="http://schemas.microsoft.com/office/powerpoint/2010/main" val="400466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B65BB-FCF3-4BB9-833C-6D5D432B9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AB3AC9-C120-45FD-AFEA-777BAB702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554D9-BCD6-4ABA-A807-FD98ABAEF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001A2-432C-4680-837F-4357985ACBDD}" type="datetime1">
              <a:rPr lang="en-US" smtClean="0"/>
              <a:t>11/18/2024</a:t>
            </a:fld>
            <a:endParaRPr lang="en-US"/>
          </a:p>
        </p:txBody>
      </p:sp>
      <p:sp>
        <p:nvSpPr>
          <p:cNvPr id="5" name="Footer Placeholder 4">
            <a:extLst>
              <a:ext uri="{FF2B5EF4-FFF2-40B4-BE49-F238E27FC236}">
                <a16:creationId xmlns:a16="http://schemas.microsoft.com/office/drawing/2014/main" id="{1946AD29-DD52-4E97-98CD-EDD99A653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63D20E-5179-4420-A878-6E94E8E7F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02290-9732-4F20-B570-A4AA794D7C1E}" type="slidenum">
              <a:rPr lang="en-US" smtClean="0"/>
              <a:t>‹#›</a:t>
            </a:fld>
            <a:endParaRPr lang="en-US"/>
          </a:p>
        </p:txBody>
      </p:sp>
    </p:spTree>
    <p:extLst>
      <p:ext uri="{BB962C8B-B14F-4D97-AF65-F5344CB8AC3E}">
        <p14:creationId xmlns:p14="http://schemas.microsoft.com/office/powerpoint/2010/main" val="173390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emf"/><Relationship Id="rId5" Type="http://schemas.openxmlformats.org/officeDocument/2006/relationships/image" Target="../media/image54.png"/><Relationship Id="rId4" Type="http://schemas.openxmlformats.org/officeDocument/2006/relationships/image" Target="../media/image53.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20.emf"/><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stars.library.ucf.edu/bmptrains/announcements.html"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stars.library.ucf.edu/bmptrains/" TargetMode="External"/><Relationship Id="rId4" Type="http://schemas.openxmlformats.org/officeDocument/2006/relationships/hyperlink" Target="http://www.stormwater.ucf.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81.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chart" Target="../charts/chart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1.jpg"/><Relationship Id="rId5" Type="http://schemas.openxmlformats.org/officeDocument/2006/relationships/image" Target="../media/image20.emf"/><Relationship Id="rId4" Type="http://schemas.openxmlformats.org/officeDocument/2006/relationships/image" Target="../media/image90.emf"/></Relationships>
</file>

<file path=ppt/slides/_rels/slide4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13.png"/></Relationships>
</file>

<file path=ppt/slides/_rels/slide6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3287" y="3440638"/>
            <a:ext cx="5526156" cy="669093"/>
          </a:xfrm>
        </p:spPr>
        <p:txBody>
          <a:bodyPr>
            <a:normAutofit/>
          </a:bodyPr>
          <a:lstStyle/>
          <a:p>
            <a:r>
              <a:rPr lang="en-US" sz="2000" dirty="0"/>
              <a:t>By: Marty Wanielista  December 1, 2020</a:t>
            </a:r>
          </a:p>
        </p:txBody>
      </p:sp>
      <p:sp>
        <p:nvSpPr>
          <p:cNvPr id="2" name="Title 1"/>
          <p:cNvSpPr>
            <a:spLocks noGrp="1"/>
          </p:cNvSpPr>
          <p:nvPr>
            <p:ph type="ctrTitle"/>
          </p:nvPr>
        </p:nvSpPr>
        <p:spPr>
          <a:xfrm>
            <a:off x="3657600" y="2593471"/>
            <a:ext cx="4625009" cy="765175"/>
          </a:xfrm>
        </p:spPr>
        <p:txBody>
          <a:bodyPr>
            <a:normAutofit fontScale="90000"/>
          </a:bodyPr>
          <a:lstStyle/>
          <a:p>
            <a:r>
              <a:rPr lang="en-US" b="1" dirty="0">
                <a:solidFill>
                  <a:schemeClr val="tx1"/>
                </a:solidFill>
              </a:rPr>
              <a:t> </a:t>
            </a:r>
            <a:r>
              <a:rPr lang="en-US" sz="3600" b="1" dirty="0">
                <a:solidFill>
                  <a:schemeClr val="tx1"/>
                </a:solidFill>
              </a:rPr>
              <a:t>2020 Model Release 4.2.3 </a:t>
            </a:r>
            <a:endParaRPr lang="en-US" b="1" dirty="0">
              <a:solidFill>
                <a:schemeClr val="tx1"/>
              </a:solidFill>
            </a:endParaRPr>
          </a:p>
        </p:txBody>
      </p:sp>
      <p:sp>
        <p:nvSpPr>
          <p:cNvPr id="10" name="TextBox 9">
            <a:extLst>
              <a:ext uri="{FF2B5EF4-FFF2-40B4-BE49-F238E27FC236}">
                <a16:creationId xmlns:a16="http://schemas.microsoft.com/office/drawing/2014/main" id="{D68C8401-F801-489B-82E1-922C1B627358}"/>
              </a:ext>
            </a:extLst>
          </p:cNvPr>
          <p:cNvSpPr txBox="1"/>
          <p:nvPr/>
        </p:nvSpPr>
        <p:spPr>
          <a:xfrm>
            <a:off x="1175965" y="551455"/>
            <a:ext cx="9504545" cy="1138773"/>
          </a:xfrm>
          <a:prstGeom prst="rect">
            <a:avLst/>
          </a:prstGeom>
          <a:solidFill>
            <a:schemeClr val="bg1"/>
          </a:solidFill>
          <a:ln w="57150">
            <a:solidFill>
              <a:schemeClr val="tx1"/>
            </a:solidFill>
          </a:ln>
        </p:spPr>
        <p:txBody>
          <a:bodyPr wrap="square" rtlCol="0">
            <a:spAutoFit/>
          </a:bodyPr>
          <a:lstStyle/>
          <a:p>
            <a:pPr algn="ctr"/>
            <a:r>
              <a:rPr lang="en-US" sz="3600" b="1" dirty="0"/>
              <a:t>Updates to BMP TRAINS 2020</a:t>
            </a:r>
          </a:p>
          <a:p>
            <a:pPr algn="ctr"/>
            <a:r>
              <a:rPr lang="en-US" sz="3200" b="1" dirty="0"/>
              <a:t>Virtual Workshop for Professionals</a:t>
            </a:r>
          </a:p>
        </p:txBody>
      </p:sp>
      <p:sp>
        <p:nvSpPr>
          <p:cNvPr id="4" name="Slide Number Placeholder 3">
            <a:extLst>
              <a:ext uri="{FF2B5EF4-FFF2-40B4-BE49-F238E27FC236}">
                <a16:creationId xmlns:a16="http://schemas.microsoft.com/office/drawing/2014/main" id="{F2E3ADAA-56F4-447A-8CCE-A12C9D37B70B}"/>
              </a:ext>
            </a:extLst>
          </p:cNvPr>
          <p:cNvSpPr>
            <a:spLocks noGrp="1"/>
          </p:cNvSpPr>
          <p:nvPr>
            <p:ph type="sldNum" sz="quarter" idx="12"/>
          </p:nvPr>
        </p:nvSpPr>
        <p:spPr/>
        <p:txBody>
          <a:bodyPr/>
          <a:lstStyle/>
          <a:p>
            <a:fld id="{58002290-9732-4F20-B570-A4AA794D7C1E}" type="slidenum">
              <a:rPr lang="en-US" smtClean="0"/>
              <a:t>1</a:t>
            </a:fld>
            <a:endParaRPr lang="en-US"/>
          </a:p>
        </p:txBody>
      </p:sp>
      <p:pic>
        <p:nvPicPr>
          <p:cNvPr id="5" name="Picture 4" descr="cfwm2bgw">
            <a:extLst>
              <a:ext uri="{FF2B5EF4-FFF2-40B4-BE49-F238E27FC236}">
                <a16:creationId xmlns:a16="http://schemas.microsoft.com/office/drawing/2014/main" id="{543BBF69-DB3E-4690-A894-E0E508A9E0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3356" y="4218549"/>
            <a:ext cx="2906486" cy="1257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A logo for environmental conservation solutions">
            <a:extLst>
              <a:ext uri="{FF2B5EF4-FFF2-40B4-BE49-F238E27FC236}">
                <a16:creationId xmlns:a16="http://schemas.microsoft.com/office/drawing/2014/main" id="{3B0A4CAB-D1AB-4F10-82AC-49ECF2C2B2C7}"/>
              </a:ext>
            </a:extLst>
          </p:cNvPr>
          <p:cNvPicPr>
            <a:picLocks noChangeAspect="1"/>
          </p:cNvPicPr>
          <p:nvPr/>
        </p:nvPicPr>
        <p:blipFill>
          <a:blip r:embed="rId4"/>
          <a:stretch>
            <a:fillRect/>
          </a:stretch>
        </p:blipFill>
        <p:spPr>
          <a:xfrm>
            <a:off x="8278837" y="4166822"/>
            <a:ext cx="2922814" cy="1355725"/>
          </a:xfrm>
          <a:prstGeom prst="rect">
            <a:avLst/>
          </a:prstGeom>
          <a:ln w="28575">
            <a:solidFill>
              <a:schemeClr val="tx1"/>
            </a:solidFill>
          </a:ln>
        </p:spPr>
      </p:pic>
      <p:pic>
        <p:nvPicPr>
          <p:cNvPr id="18" name="Picture 17" descr="A person wearing a suit and tie">
            <a:extLst>
              <a:ext uri="{FF2B5EF4-FFF2-40B4-BE49-F238E27FC236}">
                <a16:creationId xmlns:a16="http://schemas.microsoft.com/office/drawing/2014/main" id="{42350AC7-3852-4FBC-BFB6-7AAEE1FA0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8409" y="2031590"/>
            <a:ext cx="1933575" cy="2085975"/>
          </a:xfrm>
          <a:prstGeom prst="rect">
            <a:avLst/>
          </a:prstGeom>
        </p:spPr>
      </p:pic>
      <p:pic>
        <p:nvPicPr>
          <p:cNvPr id="20" name="Picture 31" descr="A cartoon of a water drop wearing sunglasses">
            <a:extLst>
              <a:ext uri="{FF2B5EF4-FFF2-40B4-BE49-F238E27FC236}">
                <a16:creationId xmlns:a16="http://schemas.microsoft.com/office/drawing/2014/main" id="{675BE01C-D665-4D92-BA98-9346902E320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63008" y="2199860"/>
            <a:ext cx="1340328" cy="16107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 blue and white logo for Ferguson Waterworks">
            <a:extLst>
              <a:ext uri="{FF2B5EF4-FFF2-40B4-BE49-F238E27FC236}">
                <a16:creationId xmlns:a16="http://schemas.microsoft.com/office/drawing/2014/main" id="{76ED8AE1-6756-4F74-A963-AD9949AB8BD3}"/>
              </a:ext>
            </a:extLst>
          </p:cNvPr>
          <p:cNvPicPr>
            <a:picLocks noChangeAspect="1"/>
          </p:cNvPicPr>
          <p:nvPr/>
        </p:nvPicPr>
        <p:blipFill>
          <a:blip r:embed="rId7"/>
          <a:stretch>
            <a:fillRect/>
          </a:stretch>
        </p:blipFill>
        <p:spPr>
          <a:xfrm>
            <a:off x="3955631" y="4620126"/>
            <a:ext cx="4065562" cy="850232"/>
          </a:xfrm>
          <a:prstGeom prst="rect">
            <a:avLst/>
          </a:prstGeom>
          <a:ln w="28575">
            <a:solidFill>
              <a:schemeClr val="tx1"/>
            </a:solidFill>
          </a:ln>
        </p:spPr>
      </p:pic>
    </p:spTree>
    <p:extLst>
      <p:ext uri="{BB962C8B-B14F-4D97-AF65-F5344CB8AC3E}">
        <p14:creationId xmlns:p14="http://schemas.microsoft.com/office/powerpoint/2010/main" val="422414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CDB6-8AB4-4AB3-B06F-6495E2116A26}"/>
              </a:ext>
            </a:extLst>
          </p:cNvPr>
          <p:cNvSpPr>
            <a:spLocks noGrp="1"/>
          </p:cNvSpPr>
          <p:nvPr>
            <p:ph type="title"/>
          </p:nvPr>
        </p:nvSpPr>
        <p:spPr>
          <a:xfrm>
            <a:off x="756313" y="310535"/>
            <a:ext cx="7391400" cy="1054242"/>
          </a:xfrm>
          <a:solidFill>
            <a:schemeClr val="bg2"/>
          </a:solidFill>
          <a:ln>
            <a:solidFill>
              <a:schemeClr val="tx1"/>
            </a:solidFill>
          </a:ln>
        </p:spPr>
        <p:txBody>
          <a:bodyPr/>
          <a:lstStyle/>
          <a:p>
            <a:r>
              <a:rPr lang="en-US" dirty="0"/>
              <a:t>Reporting and Significant Digits</a:t>
            </a:r>
          </a:p>
        </p:txBody>
      </p:sp>
      <p:sp>
        <p:nvSpPr>
          <p:cNvPr id="3" name="Slide Number Placeholder 2">
            <a:extLst>
              <a:ext uri="{FF2B5EF4-FFF2-40B4-BE49-F238E27FC236}">
                <a16:creationId xmlns:a16="http://schemas.microsoft.com/office/drawing/2014/main" id="{7E19177C-1A33-4B7F-BB1B-9BD9DBDDCA70}"/>
              </a:ext>
            </a:extLst>
          </p:cNvPr>
          <p:cNvSpPr>
            <a:spLocks noGrp="1"/>
          </p:cNvSpPr>
          <p:nvPr>
            <p:ph type="sldNum" sz="quarter" idx="12"/>
          </p:nvPr>
        </p:nvSpPr>
        <p:spPr/>
        <p:txBody>
          <a:bodyPr/>
          <a:lstStyle/>
          <a:p>
            <a:fld id="{58002290-9732-4F20-B570-A4AA794D7C1E}" type="slidenum">
              <a:rPr lang="en-US" smtClean="0"/>
              <a:t>10</a:t>
            </a:fld>
            <a:endParaRPr lang="en-US"/>
          </a:p>
        </p:txBody>
      </p:sp>
      <p:sp>
        <p:nvSpPr>
          <p:cNvPr id="4" name="TextBox 3">
            <a:extLst>
              <a:ext uri="{FF2B5EF4-FFF2-40B4-BE49-F238E27FC236}">
                <a16:creationId xmlns:a16="http://schemas.microsoft.com/office/drawing/2014/main" id="{20C112DF-E9B8-477E-A625-A459F16008CB}"/>
              </a:ext>
            </a:extLst>
          </p:cNvPr>
          <p:cNvSpPr txBox="1"/>
          <p:nvPr/>
        </p:nvSpPr>
        <p:spPr>
          <a:xfrm>
            <a:off x="706218" y="1518151"/>
            <a:ext cx="10879966" cy="830997"/>
          </a:xfrm>
          <a:prstGeom prst="rect">
            <a:avLst/>
          </a:prstGeom>
          <a:noFill/>
        </p:spPr>
        <p:txBody>
          <a:bodyPr wrap="none" rtlCol="0">
            <a:spAutoFit/>
          </a:bodyPr>
          <a:lstStyle/>
          <a:p>
            <a:r>
              <a:rPr lang="en-US" sz="2400" dirty="0"/>
              <a:t>Historically:  Standards were set to 2 place accuracy:  example 80% removal</a:t>
            </a:r>
          </a:p>
          <a:p>
            <a:r>
              <a:rPr lang="en-US" sz="2400" dirty="0"/>
              <a:t>In Practice:  sometimes would like the option of using  post = pre many place accuracy</a:t>
            </a:r>
          </a:p>
        </p:txBody>
      </p:sp>
      <p:pic>
        <p:nvPicPr>
          <p:cNvPr id="5" name="Picture 4" descr="A screenshot of a computer for the older version of BMPTrains">
            <a:extLst>
              <a:ext uri="{FF2B5EF4-FFF2-40B4-BE49-F238E27FC236}">
                <a16:creationId xmlns:a16="http://schemas.microsoft.com/office/drawing/2014/main" id="{8B125231-BE16-4BF8-A40E-F7B7C32D52D0}"/>
              </a:ext>
            </a:extLst>
          </p:cNvPr>
          <p:cNvPicPr>
            <a:picLocks noChangeAspect="1"/>
          </p:cNvPicPr>
          <p:nvPr/>
        </p:nvPicPr>
        <p:blipFill>
          <a:blip r:embed="rId2"/>
          <a:stretch>
            <a:fillRect/>
          </a:stretch>
        </p:blipFill>
        <p:spPr>
          <a:xfrm>
            <a:off x="820558" y="2528549"/>
            <a:ext cx="4762500" cy="3895725"/>
          </a:xfrm>
          <a:prstGeom prst="rect">
            <a:avLst/>
          </a:prstGeom>
          <a:ln>
            <a:solidFill>
              <a:schemeClr val="tx1"/>
            </a:solidFill>
          </a:ln>
        </p:spPr>
      </p:pic>
      <p:sp>
        <p:nvSpPr>
          <p:cNvPr id="8" name="TextBox 7">
            <a:extLst>
              <a:ext uri="{FF2B5EF4-FFF2-40B4-BE49-F238E27FC236}">
                <a16:creationId xmlns:a16="http://schemas.microsoft.com/office/drawing/2014/main" id="{C5BA5162-965D-4E8C-BB50-3900AE63ED36}"/>
              </a:ext>
            </a:extLst>
          </p:cNvPr>
          <p:cNvSpPr txBox="1"/>
          <p:nvPr/>
        </p:nvSpPr>
        <p:spPr>
          <a:xfrm>
            <a:off x="4353636" y="4954137"/>
            <a:ext cx="871507" cy="369332"/>
          </a:xfrm>
          <a:prstGeom prst="rect">
            <a:avLst/>
          </a:prstGeom>
          <a:noFill/>
        </p:spPr>
        <p:txBody>
          <a:bodyPr wrap="square" rtlCol="0">
            <a:spAutoFit/>
          </a:bodyPr>
          <a:lstStyle/>
          <a:p>
            <a:r>
              <a:rPr lang="en-US" dirty="0"/>
              <a:t>81.37%</a:t>
            </a:r>
          </a:p>
        </p:txBody>
      </p:sp>
      <p:pic>
        <p:nvPicPr>
          <p:cNvPr id="9" name="Picture 8">
            <a:extLst>
              <a:ext uri="{FF2B5EF4-FFF2-40B4-BE49-F238E27FC236}">
                <a16:creationId xmlns:a16="http://schemas.microsoft.com/office/drawing/2014/main" id="{1C0CC8FF-7D74-4EEE-AAF6-72AE736EB33F}"/>
              </a:ext>
            </a:extLst>
          </p:cNvPr>
          <p:cNvPicPr>
            <a:picLocks noChangeAspect="1"/>
          </p:cNvPicPr>
          <p:nvPr/>
        </p:nvPicPr>
        <p:blipFill>
          <a:blip r:embed="rId3"/>
          <a:stretch>
            <a:fillRect/>
          </a:stretch>
        </p:blipFill>
        <p:spPr>
          <a:xfrm>
            <a:off x="4304686" y="4917659"/>
            <a:ext cx="998220" cy="403860"/>
          </a:xfrm>
          <a:prstGeom prst="rect">
            <a:avLst/>
          </a:prstGeom>
        </p:spPr>
      </p:pic>
      <p:sp>
        <p:nvSpPr>
          <p:cNvPr id="10" name="TextBox 9">
            <a:extLst>
              <a:ext uri="{FF2B5EF4-FFF2-40B4-BE49-F238E27FC236}">
                <a16:creationId xmlns:a16="http://schemas.microsoft.com/office/drawing/2014/main" id="{037AD2D9-CE64-4AF1-81BF-9261279BBFF6}"/>
              </a:ext>
            </a:extLst>
          </p:cNvPr>
          <p:cNvSpPr txBox="1"/>
          <p:nvPr/>
        </p:nvSpPr>
        <p:spPr>
          <a:xfrm>
            <a:off x="4353636" y="5412095"/>
            <a:ext cx="929564" cy="369332"/>
          </a:xfrm>
          <a:prstGeom prst="rect">
            <a:avLst/>
          </a:prstGeom>
          <a:noFill/>
        </p:spPr>
        <p:txBody>
          <a:bodyPr wrap="square" rtlCol="0">
            <a:spAutoFit/>
          </a:bodyPr>
          <a:lstStyle/>
          <a:p>
            <a:r>
              <a:rPr lang="en-US" dirty="0"/>
              <a:t>80.99%</a:t>
            </a:r>
          </a:p>
        </p:txBody>
      </p:sp>
      <p:pic>
        <p:nvPicPr>
          <p:cNvPr id="11" name="Picture 10">
            <a:extLst>
              <a:ext uri="{FF2B5EF4-FFF2-40B4-BE49-F238E27FC236}">
                <a16:creationId xmlns:a16="http://schemas.microsoft.com/office/drawing/2014/main" id="{40DEF3FD-B98A-4D1F-AF61-2F1CBE757E22}"/>
              </a:ext>
            </a:extLst>
          </p:cNvPr>
          <p:cNvPicPr>
            <a:picLocks noChangeAspect="1"/>
          </p:cNvPicPr>
          <p:nvPr/>
        </p:nvPicPr>
        <p:blipFill>
          <a:blip r:embed="rId3"/>
          <a:stretch>
            <a:fillRect/>
          </a:stretch>
        </p:blipFill>
        <p:spPr>
          <a:xfrm>
            <a:off x="4361010" y="5390997"/>
            <a:ext cx="998220" cy="403860"/>
          </a:xfrm>
          <a:prstGeom prst="rect">
            <a:avLst/>
          </a:prstGeom>
        </p:spPr>
      </p:pic>
      <p:sp>
        <p:nvSpPr>
          <p:cNvPr id="12" name="TextBox 11">
            <a:extLst>
              <a:ext uri="{FF2B5EF4-FFF2-40B4-BE49-F238E27FC236}">
                <a16:creationId xmlns:a16="http://schemas.microsoft.com/office/drawing/2014/main" id="{517316D8-572D-4750-AB5D-CA7FEAE43A62}"/>
              </a:ext>
            </a:extLst>
          </p:cNvPr>
          <p:cNvSpPr txBox="1"/>
          <p:nvPr/>
        </p:nvSpPr>
        <p:spPr>
          <a:xfrm>
            <a:off x="3718560" y="2499360"/>
            <a:ext cx="1857945" cy="461665"/>
          </a:xfrm>
          <a:prstGeom prst="rect">
            <a:avLst/>
          </a:prstGeom>
          <a:solidFill>
            <a:schemeClr val="bg2"/>
          </a:solidFill>
          <a:ln>
            <a:solidFill>
              <a:schemeClr val="tx1"/>
            </a:solidFill>
          </a:ln>
        </p:spPr>
        <p:txBody>
          <a:bodyPr wrap="none" rtlCol="0">
            <a:spAutoFit/>
          </a:bodyPr>
          <a:lstStyle/>
          <a:p>
            <a:r>
              <a:rPr lang="en-US" sz="2400" dirty="0"/>
              <a:t>Older version</a:t>
            </a:r>
          </a:p>
        </p:txBody>
      </p:sp>
      <p:pic>
        <p:nvPicPr>
          <p:cNvPr id="14" name="Picture 13">
            <a:extLst>
              <a:ext uri="{FF2B5EF4-FFF2-40B4-BE49-F238E27FC236}">
                <a16:creationId xmlns:a16="http://schemas.microsoft.com/office/drawing/2014/main" id="{79C63064-D8AC-4513-BC2E-1B1A786C680C}"/>
              </a:ext>
            </a:extLst>
          </p:cNvPr>
          <p:cNvPicPr>
            <a:picLocks noChangeAspect="1"/>
          </p:cNvPicPr>
          <p:nvPr/>
        </p:nvPicPr>
        <p:blipFill>
          <a:blip r:embed="rId4"/>
          <a:stretch>
            <a:fillRect/>
          </a:stretch>
        </p:blipFill>
        <p:spPr>
          <a:xfrm>
            <a:off x="5796279" y="2519680"/>
            <a:ext cx="5969001" cy="2357120"/>
          </a:xfrm>
          <a:prstGeom prst="rect">
            <a:avLst/>
          </a:prstGeom>
          <a:ln>
            <a:solidFill>
              <a:schemeClr val="tx1"/>
            </a:solidFill>
          </a:ln>
        </p:spPr>
      </p:pic>
      <p:sp>
        <p:nvSpPr>
          <p:cNvPr id="13" name="TextBox 12">
            <a:extLst>
              <a:ext uri="{FF2B5EF4-FFF2-40B4-BE49-F238E27FC236}">
                <a16:creationId xmlns:a16="http://schemas.microsoft.com/office/drawing/2014/main" id="{CE5C87B5-B473-4CAA-AFA7-D1FCB78F5F6D}"/>
              </a:ext>
            </a:extLst>
          </p:cNvPr>
          <p:cNvSpPr txBox="1"/>
          <p:nvPr/>
        </p:nvSpPr>
        <p:spPr>
          <a:xfrm>
            <a:off x="9641840" y="2509520"/>
            <a:ext cx="2101986" cy="461665"/>
          </a:xfrm>
          <a:prstGeom prst="rect">
            <a:avLst/>
          </a:prstGeom>
          <a:solidFill>
            <a:schemeClr val="bg2"/>
          </a:solidFill>
          <a:ln>
            <a:solidFill>
              <a:schemeClr val="tx1"/>
            </a:solidFill>
          </a:ln>
        </p:spPr>
        <p:txBody>
          <a:bodyPr wrap="none" rtlCol="0">
            <a:spAutoFit/>
          </a:bodyPr>
          <a:lstStyle/>
          <a:p>
            <a:r>
              <a:rPr lang="en-US" sz="2400" dirty="0"/>
              <a:t>Newest version</a:t>
            </a:r>
          </a:p>
        </p:txBody>
      </p:sp>
      <p:pic>
        <p:nvPicPr>
          <p:cNvPr id="7" name="Picture 6">
            <a:extLst>
              <a:ext uri="{FF2B5EF4-FFF2-40B4-BE49-F238E27FC236}">
                <a16:creationId xmlns:a16="http://schemas.microsoft.com/office/drawing/2014/main" id="{735243A4-9603-4000-803A-1F7A77BC5AFD}"/>
              </a:ext>
            </a:extLst>
          </p:cNvPr>
          <p:cNvPicPr>
            <a:picLocks noChangeAspect="1"/>
          </p:cNvPicPr>
          <p:nvPr/>
        </p:nvPicPr>
        <p:blipFill>
          <a:blip r:embed="rId3"/>
          <a:stretch>
            <a:fillRect/>
          </a:stretch>
        </p:blipFill>
        <p:spPr>
          <a:xfrm>
            <a:off x="5795699" y="3624404"/>
            <a:ext cx="5787770" cy="382914"/>
          </a:xfrm>
          <a:prstGeom prst="rect">
            <a:avLst/>
          </a:prstGeom>
        </p:spPr>
      </p:pic>
      <p:sp>
        <p:nvSpPr>
          <p:cNvPr id="15" name="TextBox 14">
            <a:extLst>
              <a:ext uri="{FF2B5EF4-FFF2-40B4-BE49-F238E27FC236}">
                <a16:creationId xmlns:a16="http://schemas.microsoft.com/office/drawing/2014/main" id="{5C83ED44-C609-4006-9A21-A745DD7A0658}"/>
              </a:ext>
            </a:extLst>
          </p:cNvPr>
          <p:cNvSpPr txBox="1"/>
          <p:nvPr/>
        </p:nvSpPr>
        <p:spPr>
          <a:xfrm>
            <a:off x="5775158" y="5197642"/>
            <a:ext cx="6160168" cy="830997"/>
          </a:xfrm>
          <a:prstGeom prst="rect">
            <a:avLst/>
          </a:prstGeom>
          <a:solidFill>
            <a:schemeClr val="bg2"/>
          </a:solidFill>
          <a:ln>
            <a:solidFill>
              <a:schemeClr val="tx1"/>
            </a:solidFill>
          </a:ln>
        </p:spPr>
        <p:txBody>
          <a:bodyPr wrap="square" rtlCol="0">
            <a:spAutoFit/>
          </a:bodyPr>
          <a:lstStyle/>
          <a:p>
            <a:r>
              <a:rPr lang="en-US" sz="2400" dirty="0"/>
              <a:t>New State Stormwater Rule may specify place accuracy for impaired water (net improvement)</a:t>
            </a:r>
          </a:p>
        </p:txBody>
      </p:sp>
    </p:spTree>
    <p:extLst>
      <p:ext uri="{BB962C8B-B14F-4D97-AF65-F5344CB8AC3E}">
        <p14:creationId xmlns:p14="http://schemas.microsoft.com/office/powerpoint/2010/main" val="27390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14208-B59B-44CB-AEA0-7DC55A5929BE}"/>
              </a:ext>
            </a:extLst>
          </p:cNvPr>
          <p:cNvSpPr>
            <a:spLocks noGrp="1"/>
          </p:cNvSpPr>
          <p:nvPr>
            <p:ph type="title"/>
          </p:nvPr>
        </p:nvSpPr>
        <p:spPr>
          <a:xfrm>
            <a:off x="674237" y="914400"/>
            <a:ext cx="3657600" cy="2887579"/>
          </a:xfrm>
        </p:spPr>
        <p:txBody>
          <a:bodyPr vert="horz" lIns="91440" tIns="45720" rIns="91440" bIns="45720" rtlCol="0" anchor="b">
            <a:normAutofit fontScale="90000"/>
          </a:bodyPr>
          <a:lstStyle/>
          <a:p>
            <a:pPr algn="ctr"/>
            <a:r>
              <a:rPr lang="en-US" sz="4800" kern="1200" dirty="0">
                <a:solidFill>
                  <a:srgbClr val="FFFFFF"/>
                </a:solidFill>
                <a:latin typeface="+mj-lt"/>
                <a:ea typeface="+mj-ea"/>
                <a:cs typeface="+mj-cs"/>
              </a:rPr>
              <a:t>Initial “splash” screen for the BMP Trains 2020 model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A29866F-9BC9-4D07-BB8B-5CC3071440F4}"/>
              </a:ext>
            </a:extLst>
          </p:cNvPr>
          <p:cNvSpPr>
            <a:spLocks noGrp="1"/>
          </p:cNvSpPr>
          <p:nvPr>
            <p:ph type="sldNum" sz="quarter" idx="12"/>
          </p:nvPr>
        </p:nvSpPr>
        <p:spPr>
          <a:xfrm>
            <a:off x="9991022" y="6356350"/>
            <a:ext cx="1362777" cy="365125"/>
          </a:xfrm>
        </p:spPr>
        <p:txBody>
          <a:bodyPr vert="horz" lIns="91440" tIns="45720" rIns="91440" bIns="45720" rtlCol="0" anchor="ctr">
            <a:normAutofit/>
          </a:bodyPr>
          <a:lstStyle/>
          <a:p>
            <a:pPr>
              <a:spcAft>
                <a:spcPts val="600"/>
              </a:spcAft>
            </a:pPr>
            <a:fld id="{58002290-9732-4F20-B570-A4AA794D7C1E}" type="slidenum">
              <a:rPr lang="en-US">
                <a:solidFill>
                  <a:srgbClr val="595959"/>
                </a:solidFill>
              </a:rPr>
              <a:pPr>
                <a:spcAft>
                  <a:spcPts val="600"/>
                </a:spcAft>
              </a:pPr>
              <a:t>11</a:t>
            </a:fld>
            <a:endParaRPr lang="en-US">
              <a:solidFill>
                <a:srgbClr val="595959"/>
              </a:solidFill>
            </a:endParaRPr>
          </a:p>
        </p:txBody>
      </p:sp>
      <p:sp>
        <p:nvSpPr>
          <p:cNvPr id="7" name="Rectangle 6">
            <a:extLst>
              <a:ext uri="{FF2B5EF4-FFF2-40B4-BE49-F238E27FC236}">
                <a16:creationId xmlns:a16="http://schemas.microsoft.com/office/drawing/2014/main" id="{DF1BA531-DD04-449E-8569-6EB69D0839F1}"/>
              </a:ext>
            </a:extLst>
          </p:cNvPr>
          <p:cNvSpPr/>
          <p:nvPr/>
        </p:nvSpPr>
        <p:spPr>
          <a:xfrm>
            <a:off x="1390809" y="5431528"/>
            <a:ext cx="8471647" cy="646331"/>
          </a:xfrm>
          <a:prstGeom prst="rect">
            <a:avLst/>
          </a:prstGeom>
          <a:solidFill>
            <a:schemeClr val="bg2"/>
          </a:solidFill>
          <a:ln>
            <a:solidFill>
              <a:schemeClr val="tx1"/>
            </a:solidFill>
          </a:ln>
        </p:spPr>
        <p:txBody>
          <a:bodyPr wrap="square">
            <a:spAutoFit/>
          </a:bodyPr>
          <a:lstStyle/>
          <a:p>
            <a:r>
              <a:rPr lang="en-US" sz="3600" dirty="0">
                <a:solidFill>
                  <a:srgbClr val="000000"/>
                </a:solidFill>
                <a:latin typeface="Calibri" panose="020F0502020204030204" pitchFamily="34" charset="0"/>
              </a:rPr>
              <a:t>https://stars.library.ucf.edu/bmptrains/</a:t>
            </a:r>
          </a:p>
        </p:txBody>
      </p:sp>
      <p:sp>
        <p:nvSpPr>
          <p:cNvPr id="10" name="Arrow: Right 9">
            <a:extLst>
              <a:ext uri="{FF2B5EF4-FFF2-40B4-BE49-F238E27FC236}">
                <a16:creationId xmlns:a16="http://schemas.microsoft.com/office/drawing/2014/main" id="{31FEFB4B-F2F1-426F-AB4C-514E59D78AF5}"/>
              </a:ext>
              <a:ext uri="{C183D7F6-B498-43B3-948B-1728B52AA6E4}">
                <adec:decorative xmlns:adec="http://schemas.microsoft.com/office/drawing/2017/decorative" val="1"/>
              </a:ext>
            </a:extLst>
          </p:cNvPr>
          <p:cNvSpPr/>
          <p:nvPr/>
        </p:nvSpPr>
        <p:spPr>
          <a:xfrm>
            <a:off x="3976192" y="29115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E285906-3028-4109-8C9F-03BA01387FAA}"/>
              </a:ext>
            </a:extLst>
          </p:cNvPr>
          <p:cNvPicPr>
            <a:picLocks noChangeAspect="1"/>
          </p:cNvPicPr>
          <p:nvPr/>
        </p:nvPicPr>
        <p:blipFill>
          <a:blip r:embed="rId2"/>
          <a:stretch>
            <a:fillRect/>
          </a:stretch>
        </p:blipFill>
        <p:spPr>
          <a:xfrm>
            <a:off x="5036025" y="265989"/>
            <a:ext cx="6844849" cy="4933950"/>
          </a:xfrm>
          <a:prstGeom prst="rect">
            <a:avLst/>
          </a:prstGeom>
        </p:spPr>
      </p:pic>
      <p:sp>
        <p:nvSpPr>
          <p:cNvPr id="13" name="Arrow: Right 12">
            <a:extLst>
              <a:ext uri="{FF2B5EF4-FFF2-40B4-BE49-F238E27FC236}">
                <a16:creationId xmlns:a16="http://schemas.microsoft.com/office/drawing/2014/main" id="{830B0245-B5D5-4B87-8C9A-D585A079FD20}"/>
              </a:ext>
              <a:ext uri="{C183D7F6-B498-43B3-948B-1728B52AA6E4}">
                <adec:decorative xmlns:adec="http://schemas.microsoft.com/office/drawing/2017/decorative" val="1"/>
              </a:ext>
            </a:extLst>
          </p:cNvPr>
          <p:cNvSpPr/>
          <p:nvPr/>
        </p:nvSpPr>
        <p:spPr>
          <a:xfrm>
            <a:off x="9264698" y="45845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DDB5C45-3D64-469E-98CF-13AE497966C3}"/>
              </a:ext>
            </a:extLst>
          </p:cNvPr>
          <p:cNvSpPr txBox="1"/>
          <p:nvPr/>
        </p:nvSpPr>
        <p:spPr>
          <a:xfrm>
            <a:off x="5053285" y="4035120"/>
            <a:ext cx="4093044" cy="523220"/>
          </a:xfrm>
          <a:prstGeom prst="rect">
            <a:avLst/>
          </a:prstGeom>
          <a:solidFill>
            <a:schemeClr val="bg2"/>
          </a:solidFill>
          <a:ln w="57150">
            <a:solidFill>
              <a:schemeClr val="tx1"/>
            </a:solidFill>
          </a:ln>
        </p:spPr>
        <p:txBody>
          <a:bodyPr wrap="none" rtlCol="0">
            <a:spAutoFit/>
          </a:bodyPr>
          <a:lstStyle/>
          <a:p>
            <a:r>
              <a:rPr lang="en-US" sz="2800" dirty="0"/>
              <a:t>No Charge for the program</a:t>
            </a:r>
          </a:p>
        </p:txBody>
      </p:sp>
      <p:sp>
        <p:nvSpPr>
          <p:cNvPr id="8" name="Arrow: Right 7">
            <a:extLst>
              <a:ext uri="{FF2B5EF4-FFF2-40B4-BE49-F238E27FC236}">
                <a16:creationId xmlns:a16="http://schemas.microsoft.com/office/drawing/2014/main" id="{A4C644FA-96CA-4EB1-9683-26AE1337D7BE}"/>
              </a:ext>
              <a:ext uri="{C183D7F6-B498-43B3-948B-1728B52AA6E4}">
                <adec:decorative xmlns:adec="http://schemas.microsoft.com/office/drawing/2017/decorative" val="1"/>
              </a:ext>
            </a:extLst>
          </p:cNvPr>
          <p:cNvSpPr/>
          <p:nvPr/>
        </p:nvSpPr>
        <p:spPr>
          <a:xfrm>
            <a:off x="4300115" y="5011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D9F42269-9E02-4727-8A1C-2C92AB13A90E}"/>
              </a:ext>
              <a:ext uri="{C183D7F6-B498-43B3-948B-1728B52AA6E4}">
                <adec:decorative xmlns:adec="http://schemas.microsoft.com/office/drawing/2017/decorative" val="1"/>
              </a:ext>
            </a:extLst>
          </p:cNvPr>
          <p:cNvSpPr/>
          <p:nvPr/>
        </p:nvSpPr>
        <p:spPr>
          <a:xfrm>
            <a:off x="8458887" y="35153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02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5" grpId="0" animBg="1"/>
      <p:bldP spid="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158-A904-46EE-83C4-59629E26F771}"/>
              </a:ext>
            </a:extLst>
          </p:cNvPr>
          <p:cNvSpPr>
            <a:spLocks noGrp="1"/>
          </p:cNvSpPr>
          <p:nvPr>
            <p:ph type="title"/>
          </p:nvPr>
        </p:nvSpPr>
        <p:spPr>
          <a:xfrm>
            <a:off x="192505" y="365125"/>
            <a:ext cx="11758863" cy="917765"/>
          </a:xfrm>
          <a:solidFill>
            <a:schemeClr val="bg1">
              <a:lumMod val="95000"/>
            </a:schemeClr>
          </a:solidFill>
          <a:ln>
            <a:solidFill>
              <a:schemeClr val="tx1"/>
            </a:solidFill>
          </a:ln>
        </p:spPr>
        <p:txBody>
          <a:bodyPr>
            <a:normAutofit fontScale="90000"/>
          </a:bodyPr>
          <a:lstStyle/>
          <a:p>
            <a:r>
              <a:rPr lang="en-US" dirty="0"/>
              <a:t>Navigation, Site Specific Data &amp; Supporting Information</a:t>
            </a:r>
          </a:p>
        </p:txBody>
      </p:sp>
      <p:sp>
        <p:nvSpPr>
          <p:cNvPr id="3" name="Slide Number Placeholder 2">
            <a:extLst>
              <a:ext uri="{FF2B5EF4-FFF2-40B4-BE49-F238E27FC236}">
                <a16:creationId xmlns:a16="http://schemas.microsoft.com/office/drawing/2014/main" id="{E49574BA-6584-4789-A0B7-A528A27D36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02290-9732-4F20-B570-A4AA794D7C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B6D81AE-4222-4515-98D4-D37009208983}"/>
              </a:ext>
            </a:extLst>
          </p:cNvPr>
          <p:cNvSpPr txBox="1"/>
          <p:nvPr/>
        </p:nvSpPr>
        <p:spPr>
          <a:xfrm>
            <a:off x="245956" y="1542198"/>
            <a:ext cx="3630008" cy="1200329"/>
          </a:xfrm>
          <a:prstGeom prst="rect">
            <a:avLst/>
          </a:prstGeom>
          <a:solidFill>
            <a:schemeClr val="bg2"/>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Worksheets to understand </a:t>
            </a:r>
            <a:r>
              <a:rPr lang="en-US" sz="2400" dirty="0">
                <a:solidFill>
                  <a:prstClr val="black"/>
                </a:solidFill>
                <a:latin typeface="Calibri" panose="020F0502020204030204"/>
              </a:rPr>
              <a:t>methods,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enter data, and retrieve results</a:t>
            </a:r>
          </a:p>
        </p:txBody>
      </p:sp>
      <p:pic>
        <p:nvPicPr>
          <p:cNvPr id="12" name="Picture 11">
            <a:extLst>
              <a:ext uri="{FF2B5EF4-FFF2-40B4-BE49-F238E27FC236}">
                <a16:creationId xmlns:a16="http://schemas.microsoft.com/office/drawing/2014/main" id="{6D28890C-11A4-4492-9BFD-3CA20DAF985F}"/>
              </a:ext>
            </a:extLst>
          </p:cNvPr>
          <p:cNvPicPr>
            <a:picLocks noChangeAspect="1"/>
          </p:cNvPicPr>
          <p:nvPr/>
        </p:nvPicPr>
        <p:blipFill>
          <a:blip r:embed="rId2"/>
          <a:stretch>
            <a:fillRect/>
          </a:stretch>
        </p:blipFill>
        <p:spPr>
          <a:xfrm>
            <a:off x="249927" y="4751731"/>
            <a:ext cx="2428734" cy="794303"/>
          </a:xfrm>
          <a:prstGeom prst="rect">
            <a:avLst/>
          </a:prstGeom>
          <a:ln>
            <a:solidFill>
              <a:schemeClr val="tx1"/>
            </a:solidFill>
          </a:ln>
        </p:spPr>
      </p:pic>
      <p:sp>
        <p:nvSpPr>
          <p:cNvPr id="13" name="TextBox 12">
            <a:extLst>
              <a:ext uri="{FF2B5EF4-FFF2-40B4-BE49-F238E27FC236}">
                <a16:creationId xmlns:a16="http://schemas.microsoft.com/office/drawing/2014/main" id="{8947D603-E61C-42D4-B3E9-88CEB8AF783A}"/>
              </a:ext>
            </a:extLst>
          </p:cNvPr>
          <p:cNvSpPr txBox="1"/>
          <p:nvPr/>
        </p:nvSpPr>
        <p:spPr>
          <a:xfrm>
            <a:off x="238539" y="4253948"/>
            <a:ext cx="2555251" cy="461665"/>
          </a:xfrm>
          <a:prstGeom prst="rect">
            <a:avLst/>
          </a:prstGeom>
          <a:solidFill>
            <a:schemeClr val="bg1">
              <a:lumMod val="95000"/>
            </a:schemeClr>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Navigation Buttons</a:t>
            </a:r>
          </a:p>
        </p:txBody>
      </p:sp>
      <p:sp>
        <p:nvSpPr>
          <p:cNvPr id="14" name="TextBox 13">
            <a:extLst>
              <a:ext uri="{FF2B5EF4-FFF2-40B4-BE49-F238E27FC236}">
                <a16:creationId xmlns:a16="http://schemas.microsoft.com/office/drawing/2014/main" id="{1648ABC4-F184-498B-BC88-C2D771895DD4}"/>
              </a:ext>
            </a:extLst>
          </p:cNvPr>
          <p:cNvSpPr txBox="1"/>
          <p:nvPr/>
        </p:nvSpPr>
        <p:spPr>
          <a:xfrm>
            <a:off x="298174" y="5923722"/>
            <a:ext cx="1412310" cy="46166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Cells</a:t>
            </a:r>
          </a:p>
        </p:txBody>
      </p:sp>
      <p:sp>
        <p:nvSpPr>
          <p:cNvPr id="7" name="TextBox 6">
            <a:extLst>
              <a:ext uri="{FF2B5EF4-FFF2-40B4-BE49-F238E27FC236}">
                <a16:creationId xmlns:a16="http://schemas.microsoft.com/office/drawing/2014/main" id="{62CB7CEC-3220-4964-9A0D-449133FD6D26}"/>
              </a:ext>
            </a:extLst>
          </p:cNvPr>
          <p:cNvSpPr txBox="1"/>
          <p:nvPr/>
        </p:nvSpPr>
        <p:spPr>
          <a:xfrm>
            <a:off x="2390274" y="3160295"/>
            <a:ext cx="907621" cy="646331"/>
          </a:xfrm>
          <a:prstGeom prst="rect">
            <a:avLst/>
          </a:prstGeom>
          <a:solidFill>
            <a:schemeClr val="bg1">
              <a:lumMod val="95000"/>
            </a:schemeClr>
          </a:solidFill>
          <a:ln w="571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Choices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a:t>
            </a:r>
          </a:p>
        </p:txBody>
      </p:sp>
      <p:sp>
        <p:nvSpPr>
          <p:cNvPr id="15" name="TextBox 14">
            <a:extLst>
              <a:ext uri="{FF2B5EF4-FFF2-40B4-BE49-F238E27FC236}">
                <a16:creationId xmlns:a16="http://schemas.microsoft.com/office/drawing/2014/main" id="{45977354-FD20-4180-971C-4E6095582D24}"/>
              </a:ext>
            </a:extLst>
          </p:cNvPr>
          <p:cNvSpPr txBox="1"/>
          <p:nvPr/>
        </p:nvSpPr>
        <p:spPr>
          <a:xfrm>
            <a:off x="2021305" y="5919537"/>
            <a:ext cx="1108701" cy="646331"/>
          </a:xfrm>
          <a:prstGeom prst="rect">
            <a:avLst/>
          </a:prstGeom>
          <a:solidFill>
            <a:schemeClr val="bg1">
              <a:lumMod val="95000"/>
            </a:schemeClr>
          </a:solidFill>
          <a:ln w="571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Unlimited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Entries</a:t>
            </a:r>
          </a:p>
        </p:txBody>
      </p:sp>
      <p:grpSp>
        <p:nvGrpSpPr>
          <p:cNvPr id="24" name="Group 23">
            <a:extLst>
              <a:ext uri="{FF2B5EF4-FFF2-40B4-BE49-F238E27FC236}">
                <a16:creationId xmlns:a16="http://schemas.microsoft.com/office/drawing/2014/main" id="{9668DE1A-B32E-4AA7-9435-8E4136279F40}"/>
              </a:ext>
            </a:extLst>
          </p:cNvPr>
          <p:cNvGrpSpPr/>
          <p:nvPr/>
        </p:nvGrpSpPr>
        <p:grpSpPr>
          <a:xfrm>
            <a:off x="238538" y="3087757"/>
            <a:ext cx="1961322" cy="830997"/>
            <a:chOff x="238538" y="3087757"/>
            <a:chExt cx="1961322" cy="830997"/>
          </a:xfrm>
        </p:grpSpPr>
        <p:sp>
          <p:nvSpPr>
            <p:cNvPr id="9" name="TextBox 8">
              <a:extLst>
                <a:ext uri="{FF2B5EF4-FFF2-40B4-BE49-F238E27FC236}">
                  <a16:creationId xmlns:a16="http://schemas.microsoft.com/office/drawing/2014/main" id="{D1E4D30E-4455-4209-91F2-75BB74ECBADE}"/>
                </a:ext>
              </a:extLst>
            </p:cNvPr>
            <p:cNvSpPr txBox="1"/>
            <p:nvPr/>
          </p:nvSpPr>
          <p:spPr>
            <a:xfrm>
              <a:off x="238538" y="3087757"/>
              <a:ext cx="1961322" cy="830997"/>
            </a:xfrm>
            <a:prstGeom prst="rect">
              <a:avLst/>
            </a:prstGeom>
            <a:solidFill>
              <a:schemeClr val="bg1"/>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Drop Down Menu </a:t>
              </a:r>
            </a:p>
          </p:txBody>
        </p:sp>
        <p:grpSp>
          <p:nvGrpSpPr>
            <p:cNvPr id="20" name="Group 19">
              <a:extLst>
                <a:ext uri="{FF2B5EF4-FFF2-40B4-BE49-F238E27FC236}">
                  <a16:creationId xmlns:a16="http://schemas.microsoft.com/office/drawing/2014/main" id="{120CBCE4-1BA2-41DD-A562-C55FFEFEF783}"/>
                </a:ext>
              </a:extLst>
            </p:cNvPr>
            <p:cNvGrpSpPr/>
            <p:nvPr/>
          </p:nvGrpSpPr>
          <p:grpSpPr>
            <a:xfrm>
              <a:off x="1219199" y="3527300"/>
              <a:ext cx="491285" cy="273010"/>
              <a:chOff x="3040878" y="4442604"/>
              <a:chExt cx="491285" cy="273010"/>
            </a:xfrm>
          </p:grpSpPr>
          <p:cxnSp>
            <p:nvCxnSpPr>
              <p:cNvPr id="16" name="Straight Connector 15">
                <a:extLst>
                  <a:ext uri="{FF2B5EF4-FFF2-40B4-BE49-F238E27FC236}">
                    <a16:creationId xmlns:a16="http://schemas.microsoft.com/office/drawing/2014/main" id="{D18353DC-984E-4CEC-866F-A337B421C64A}"/>
                  </a:ext>
                </a:extLst>
              </p:cNvPr>
              <p:cNvCxnSpPr>
                <a:cxnSpLocks/>
              </p:cNvCxnSpPr>
              <p:nvPr/>
            </p:nvCxnSpPr>
            <p:spPr>
              <a:xfrm>
                <a:off x="3040878" y="4442604"/>
                <a:ext cx="257017" cy="273009"/>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4A0E9D-9F2E-473C-AB14-4036E7527F8A}"/>
                  </a:ext>
                </a:extLst>
              </p:cNvPr>
              <p:cNvCxnSpPr>
                <a:cxnSpLocks/>
              </p:cNvCxnSpPr>
              <p:nvPr/>
            </p:nvCxnSpPr>
            <p:spPr>
              <a:xfrm flipV="1">
                <a:off x="3297895" y="4442604"/>
                <a:ext cx="234268" cy="27301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6" name="Picture 5">
            <a:extLst>
              <a:ext uri="{FF2B5EF4-FFF2-40B4-BE49-F238E27FC236}">
                <a16:creationId xmlns:a16="http://schemas.microsoft.com/office/drawing/2014/main" id="{2AB7CDF5-79AB-477D-A8BE-96A749C8CA2F}"/>
              </a:ext>
            </a:extLst>
          </p:cNvPr>
          <p:cNvPicPr>
            <a:picLocks noChangeAspect="1"/>
          </p:cNvPicPr>
          <p:nvPr/>
        </p:nvPicPr>
        <p:blipFill>
          <a:blip r:embed="rId3"/>
          <a:stretch>
            <a:fillRect/>
          </a:stretch>
        </p:blipFill>
        <p:spPr>
          <a:xfrm>
            <a:off x="4000320" y="1731975"/>
            <a:ext cx="7096125" cy="4800600"/>
          </a:xfrm>
          <a:prstGeom prst="rect">
            <a:avLst/>
          </a:prstGeom>
        </p:spPr>
      </p:pic>
      <p:sp>
        <p:nvSpPr>
          <p:cNvPr id="4" name="Arrow: Right 3">
            <a:extLst>
              <a:ext uri="{FF2B5EF4-FFF2-40B4-BE49-F238E27FC236}">
                <a16:creationId xmlns:a16="http://schemas.microsoft.com/office/drawing/2014/main" id="{AF619789-DF2D-4C1D-B386-AF195E0116A2}"/>
              </a:ext>
              <a:ext uri="{C183D7F6-B498-43B3-948B-1728B52AA6E4}">
                <adec:decorative xmlns:adec="http://schemas.microsoft.com/office/drawing/2017/decorative" val="1"/>
              </a:ext>
            </a:extLst>
          </p:cNvPr>
          <p:cNvSpPr/>
          <p:nvPr/>
        </p:nvSpPr>
        <p:spPr>
          <a:xfrm flipH="1">
            <a:off x="10822675" y="2415654"/>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DEB25E50-74D3-48E7-8591-8FFC488F55D0}"/>
              </a:ext>
              <a:ext uri="{C183D7F6-B498-43B3-948B-1728B52AA6E4}">
                <adec:decorative xmlns:adec="http://schemas.microsoft.com/office/drawing/2017/decorative" val="1"/>
              </a:ext>
            </a:extLst>
          </p:cNvPr>
          <p:cNvSpPr/>
          <p:nvPr/>
        </p:nvSpPr>
        <p:spPr>
          <a:xfrm flipH="1">
            <a:off x="10824950" y="4096603"/>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FE9C2F7-8232-4233-974E-DBCFD747BF25}"/>
              </a:ext>
              <a:ext uri="{C183D7F6-B498-43B3-948B-1728B52AA6E4}">
                <adec:decorative xmlns:adec="http://schemas.microsoft.com/office/drawing/2017/decorative" val="1"/>
              </a:ext>
            </a:extLst>
          </p:cNvPr>
          <p:cNvSpPr/>
          <p:nvPr/>
        </p:nvSpPr>
        <p:spPr>
          <a:xfrm rot="5400000" flipH="1">
            <a:off x="4164842" y="2663588"/>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69F243-D367-4777-945E-475B5A3E0659}"/>
              </a:ext>
            </a:extLst>
          </p:cNvPr>
          <p:cNvSpPr txBox="1"/>
          <p:nvPr/>
        </p:nvSpPr>
        <p:spPr>
          <a:xfrm>
            <a:off x="4073749" y="3416923"/>
            <a:ext cx="1648528" cy="923330"/>
          </a:xfrm>
          <a:prstGeom prst="rect">
            <a:avLst/>
          </a:prstGeom>
          <a:solidFill>
            <a:schemeClr val="bg2"/>
          </a:solidFill>
          <a:ln>
            <a:solidFill>
              <a:schemeClr val="tx1"/>
            </a:solidFill>
          </a:ln>
        </p:spPr>
        <p:txBody>
          <a:bodyPr wrap="none" rtlCol="0">
            <a:spAutoFit/>
          </a:bodyPr>
          <a:lstStyle/>
          <a:p>
            <a:r>
              <a:rPr lang="en-US" dirty="0"/>
              <a:t>Harper 2007</a:t>
            </a:r>
          </a:p>
          <a:p>
            <a:r>
              <a:rPr lang="en-US" dirty="0"/>
              <a:t>Draft 2010 Rule</a:t>
            </a:r>
          </a:p>
          <a:p>
            <a:r>
              <a:rPr lang="en-US" dirty="0"/>
              <a:t>User  Manual </a:t>
            </a:r>
          </a:p>
        </p:txBody>
      </p:sp>
      <p:sp>
        <p:nvSpPr>
          <p:cNvPr id="10" name="TextBox 9">
            <a:extLst>
              <a:ext uri="{FF2B5EF4-FFF2-40B4-BE49-F238E27FC236}">
                <a16:creationId xmlns:a16="http://schemas.microsoft.com/office/drawing/2014/main" id="{5D285460-C371-4962-B707-1FA8E6746AB7}"/>
              </a:ext>
            </a:extLst>
          </p:cNvPr>
          <p:cNvSpPr txBox="1"/>
          <p:nvPr/>
        </p:nvSpPr>
        <p:spPr>
          <a:xfrm>
            <a:off x="11134754" y="2815772"/>
            <a:ext cx="955646" cy="707886"/>
          </a:xfrm>
          <a:prstGeom prst="rect">
            <a:avLst/>
          </a:prstGeom>
          <a:solidFill>
            <a:schemeClr val="bg1">
              <a:lumMod val="95000"/>
            </a:schemeClr>
          </a:solidFill>
          <a:ln>
            <a:solidFill>
              <a:schemeClr val="tx1"/>
            </a:solidFill>
          </a:ln>
        </p:spPr>
        <p:txBody>
          <a:bodyPr wrap="none" rtlCol="0">
            <a:spAutoFit/>
          </a:bodyPr>
          <a:lstStyle/>
          <a:p>
            <a:r>
              <a:rPr lang="en-US" sz="2000" dirty="0"/>
              <a:t>Rainfall</a:t>
            </a:r>
          </a:p>
          <a:p>
            <a:r>
              <a:rPr lang="en-US" sz="2000" dirty="0"/>
              <a:t>Data</a:t>
            </a:r>
          </a:p>
        </p:txBody>
      </p:sp>
      <p:pic>
        <p:nvPicPr>
          <p:cNvPr id="22" name="Picture 21">
            <a:extLst>
              <a:ext uri="{FF2B5EF4-FFF2-40B4-BE49-F238E27FC236}">
                <a16:creationId xmlns:a16="http://schemas.microsoft.com/office/drawing/2014/main" id="{30276C07-8D05-4116-A6F5-C19DB3D32E0D}"/>
              </a:ext>
            </a:extLst>
          </p:cNvPr>
          <p:cNvPicPr>
            <a:picLocks noChangeAspect="1"/>
          </p:cNvPicPr>
          <p:nvPr/>
        </p:nvPicPr>
        <p:blipFill>
          <a:blip r:embed="rId4"/>
          <a:stretch>
            <a:fillRect/>
          </a:stretch>
        </p:blipFill>
        <p:spPr>
          <a:xfrm>
            <a:off x="8001502" y="2113798"/>
            <a:ext cx="2990850" cy="352425"/>
          </a:xfrm>
          <a:prstGeom prst="rect">
            <a:avLst/>
          </a:prstGeom>
        </p:spPr>
      </p:pic>
      <p:sp>
        <p:nvSpPr>
          <p:cNvPr id="11" name="TextBox 10">
            <a:extLst>
              <a:ext uri="{FF2B5EF4-FFF2-40B4-BE49-F238E27FC236}">
                <a16:creationId xmlns:a16="http://schemas.microsoft.com/office/drawing/2014/main" id="{5F052562-C9BC-45BB-BE50-DCDF0C87A7C3}"/>
              </a:ext>
            </a:extLst>
          </p:cNvPr>
          <p:cNvSpPr txBox="1"/>
          <p:nvPr/>
        </p:nvSpPr>
        <p:spPr>
          <a:xfrm>
            <a:off x="6529137" y="1347537"/>
            <a:ext cx="3028330" cy="369332"/>
          </a:xfrm>
          <a:prstGeom prst="rect">
            <a:avLst/>
          </a:prstGeom>
          <a:solidFill>
            <a:schemeClr val="accent1">
              <a:lumMod val="20000"/>
              <a:lumOff val="80000"/>
            </a:schemeClr>
          </a:solidFill>
        </p:spPr>
        <p:txBody>
          <a:bodyPr wrap="none" rtlCol="0">
            <a:spAutoFit/>
          </a:bodyPr>
          <a:lstStyle/>
          <a:p>
            <a:r>
              <a:rPr lang="en-US" dirty="0"/>
              <a:t>Contextual Information Pages</a:t>
            </a:r>
          </a:p>
        </p:txBody>
      </p:sp>
    </p:spTree>
    <p:extLst>
      <p:ext uri="{BB962C8B-B14F-4D97-AF65-F5344CB8AC3E}">
        <p14:creationId xmlns:p14="http://schemas.microsoft.com/office/powerpoint/2010/main" val="5124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15" grpId="0" animBg="1"/>
      <p:bldP spid="4" grpId="0" animBg="1"/>
      <p:bldP spid="17" grpId="0" animBg="1"/>
      <p:bldP spid="18"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922-89A7-4D19-B828-9DC52692D295}"/>
              </a:ext>
            </a:extLst>
          </p:cNvPr>
          <p:cNvSpPr>
            <a:spLocks noGrp="1"/>
          </p:cNvSpPr>
          <p:nvPr>
            <p:ph type="title"/>
          </p:nvPr>
        </p:nvSpPr>
        <p:spPr>
          <a:xfrm>
            <a:off x="756314" y="105819"/>
            <a:ext cx="10515600" cy="808582"/>
          </a:xfrm>
          <a:solidFill>
            <a:schemeClr val="bg1">
              <a:lumMod val="95000"/>
            </a:schemeClr>
          </a:solidFill>
          <a:ln>
            <a:solidFill>
              <a:schemeClr val="tx1"/>
            </a:solidFill>
          </a:ln>
        </p:spPr>
        <p:txBody>
          <a:bodyPr>
            <a:normAutofit/>
          </a:bodyPr>
          <a:lstStyle/>
          <a:p>
            <a:r>
              <a:rPr lang="en-US" dirty="0"/>
              <a:t>Catchment Data: Land Use and EMCs </a:t>
            </a:r>
          </a:p>
        </p:txBody>
      </p:sp>
      <p:pic>
        <p:nvPicPr>
          <p:cNvPr id="4" name="Content Placeholder 3">
            <a:extLst>
              <a:ext uri="{FF2B5EF4-FFF2-40B4-BE49-F238E27FC236}">
                <a16:creationId xmlns:a16="http://schemas.microsoft.com/office/drawing/2014/main" id="{0E209532-9FF1-412E-B6A0-AFBDCE8450EC}"/>
              </a:ext>
            </a:extLst>
          </p:cNvPr>
          <p:cNvPicPr>
            <a:picLocks noGrp="1" noChangeAspect="1"/>
          </p:cNvPicPr>
          <p:nvPr>
            <p:ph idx="1"/>
          </p:nvPr>
        </p:nvPicPr>
        <p:blipFill rotWithShape="1">
          <a:blip r:embed="rId3"/>
          <a:srcRect t="8242"/>
          <a:stretch/>
        </p:blipFill>
        <p:spPr>
          <a:xfrm>
            <a:off x="1162442" y="2830285"/>
            <a:ext cx="9103057" cy="3570515"/>
          </a:xfrm>
          <a:prstGeom prst="rect">
            <a:avLst/>
          </a:prstGeom>
        </p:spPr>
      </p:pic>
      <p:sp>
        <p:nvSpPr>
          <p:cNvPr id="3" name="Rectangle 2">
            <a:extLst>
              <a:ext uri="{FF2B5EF4-FFF2-40B4-BE49-F238E27FC236}">
                <a16:creationId xmlns:a16="http://schemas.microsoft.com/office/drawing/2014/main" id="{50D363D3-A6FB-4B19-A182-24429CD6DF1A}"/>
              </a:ext>
            </a:extLst>
          </p:cNvPr>
          <p:cNvSpPr/>
          <p:nvPr/>
        </p:nvSpPr>
        <p:spPr>
          <a:xfrm>
            <a:off x="1322363" y="3296476"/>
            <a:ext cx="8777783" cy="523220"/>
          </a:xfrm>
          <a:prstGeom prst="rect">
            <a:avLst/>
          </a:prstGeom>
          <a:solidFill>
            <a:schemeClr val="bg1">
              <a:lumMod val="95000"/>
            </a:schemeClr>
          </a:solidFill>
          <a:ln>
            <a:solidFill>
              <a:schemeClr val="tx1"/>
            </a:solidFill>
          </a:ln>
        </p:spPr>
        <p:txBody>
          <a:bodyPr wrap="square">
            <a:spAutoFit/>
          </a:bodyPr>
          <a:lstStyle/>
          <a:p>
            <a:r>
              <a:rPr lang="en-US" sz="2800" dirty="0"/>
              <a:t>Note: Option  to add site specific data or “average” values</a:t>
            </a:r>
          </a:p>
        </p:txBody>
      </p:sp>
      <p:pic>
        <p:nvPicPr>
          <p:cNvPr id="9" name="Picture 8">
            <a:extLst>
              <a:ext uri="{FF2B5EF4-FFF2-40B4-BE49-F238E27FC236}">
                <a16:creationId xmlns:a16="http://schemas.microsoft.com/office/drawing/2014/main" id="{146E2645-9308-482E-9A9A-497E145AFB1B}"/>
              </a:ext>
            </a:extLst>
          </p:cNvPr>
          <p:cNvPicPr>
            <a:picLocks noChangeAspect="1"/>
          </p:cNvPicPr>
          <p:nvPr/>
        </p:nvPicPr>
        <p:blipFill>
          <a:blip r:embed="rId4"/>
          <a:stretch>
            <a:fillRect/>
          </a:stretch>
        </p:blipFill>
        <p:spPr>
          <a:xfrm>
            <a:off x="765401" y="897164"/>
            <a:ext cx="10487025" cy="2063750"/>
          </a:xfrm>
          <a:prstGeom prst="rect">
            <a:avLst/>
          </a:prstGeom>
          <a:ln>
            <a:solidFill>
              <a:schemeClr val="tx1"/>
            </a:solidFill>
          </a:ln>
        </p:spPr>
      </p:pic>
      <p:sp>
        <p:nvSpPr>
          <p:cNvPr id="7" name="Arrow: Right 6">
            <a:extLst>
              <a:ext uri="{FF2B5EF4-FFF2-40B4-BE49-F238E27FC236}">
                <a16:creationId xmlns:a16="http://schemas.microsoft.com/office/drawing/2014/main" id="{B75B37B9-4A75-46CA-B817-FC8340F082F4}"/>
              </a:ext>
              <a:ext uri="{C183D7F6-B498-43B3-948B-1728B52AA6E4}">
                <adec:decorative xmlns:adec="http://schemas.microsoft.com/office/drawing/2017/decorative" val="1"/>
              </a:ext>
            </a:extLst>
          </p:cNvPr>
          <p:cNvSpPr/>
          <p:nvPr/>
        </p:nvSpPr>
        <p:spPr>
          <a:xfrm flipH="1">
            <a:off x="5880453" y="2182775"/>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34ADB8D-8660-4C41-AF68-22691E3F9D98}"/>
              </a:ext>
              <a:ext uri="{C183D7F6-B498-43B3-948B-1728B52AA6E4}">
                <adec:decorative xmlns:adec="http://schemas.microsoft.com/office/drawing/2017/decorative" val="1"/>
              </a:ext>
            </a:extLst>
          </p:cNvPr>
          <p:cNvSpPr/>
          <p:nvPr/>
        </p:nvSpPr>
        <p:spPr>
          <a:xfrm flipH="1">
            <a:off x="9764661" y="2206342"/>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6E109C0-8382-42FE-B3DB-4A18C1F5D6EE}"/>
              </a:ext>
              <a:ext uri="{C183D7F6-B498-43B3-948B-1728B52AA6E4}">
                <adec:decorative xmlns:adec="http://schemas.microsoft.com/office/drawing/2017/decorative" val="1"/>
              </a:ext>
            </a:extLst>
          </p:cNvPr>
          <p:cNvSpPr/>
          <p:nvPr/>
        </p:nvSpPr>
        <p:spPr>
          <a:xfrm flipH="1">
            <a:off x="3663313" y="1837374"/>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1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860103-451A-44F0-806A-2E82C255D5EA}"/>
              </a:ext>
            </a:extLst>
          </p:cNvPr>
          <p:cNvSpPr>
            <a:spLocks noGrp="1"/>
          </p:cNvSpPr>
          <p:nvPr>
            <p:ph type="sldNum" sz="quarter" idx="12"/>
          </p:nvPr>
        </p:nvSpPr>
        <p:spPr/>
        <p:txBody>
          <a:bodyPr/>
          <a:lstStyle/>
          <a:p>
            <a:fld id="{58002290-9732-4F20-B570-A4AA794D7C1E}" type="slidenum">
              <a:rPr lang="en-US" smtClean="0"/>
              <a:t>14</a:t>
            </a:fld>
            <a:endParaRPr lang="en-US"/>
          </a:p>
        </p:txBody>
      </p:sp>
      <p:sp>
        <p:nvSpPr>
          <p:cNvPr id="4" name="Title 1">
            <a:extLst>
              <a:ext uri="{FF2B5EF4-FFF2-40B4-BE49-F238E27FC236}">
                <a16:creationId xmlns:a16="http://schemas.microsoft.com/office/drawing/2014/main" id="{EDC1212A-C018-4DAF-A1D3-21C0E424D22B}"/>
              </a:ext>
            </a:extLst>
          </p:cNvPr>
          <p:cNvSpPr>
            <a:spLocks noGrp="1"/>
          </p:cNvSpPr>
          <p:nvPr>
            <p:ph type="title"/>
          </p:nvPr>
        </p:nvSpPr>
        <p:spPr>
          <a:xfrm>
            <a:off x="354843" y="365125"/>
            <a:ext cx="11573300" cy="1193511"/>
          </a:xfrm>
          <a:solidFill>
            <a:schemeClr val="bg1">
              <a:lumMod val="95000"/>
            </a:schemeClr>
          </a:solidFill>
          <a:ln>
            <a:solidFill>
              <a:schemeClr val="tx1"/>
            </a:solidFill>
          </a:ln>
        </p:spPr>
        <p:txBody>
          <a:bodyPr>
            <a:normAutofit/>
          </a:bodyPr>
          <a:lstStyle/>
          <a:p>
            <a:pPr algn="ctr"/>
            <a:r>
              <a:rPr lang="en-US" sz="4400" b="1" dirty="0">
                <a:solidFill>
                  <a:schemeClr val="tx1"/>
                </a:solidFill>
              </a:rPr>
              <a:t>EMCs</a:t>
            </a:r>
            <a:r>
              <a:rPr lang="en-US" b="1" dirty="0"/>
              <a:t> based on multiple land use</a:t>
            </a:r>
            <a:endParaRPr lang="en-US" b="1" dirty="0">
              <a:solidFill>
                <a:schemeClr val="tx1"/>
              </a:solidFill>
            </a:endParaRPr>
          </a:p>
        </p:txBody>
      </p:sp>
      <p:pic>
        <p:nvPicPr>
          <p:cNvPr id="12" name="Picture 11">
            <a:extLst>
              <a:ext uri="{FF2B5EF4-FFF2-40B4-BE49-F238E27FC236}">
                <a16:creationId xmlns:a16="http://schemas.microsoft.com/office/drawing/2014/main" id="{253350EF-4717-47AB-9550-38DCBC0DEFD5}"/>
              </a:ext>
            </a:extLst>
          </p:cNvPr>
          <p:cNvPicPr>
            <a:picLocks noChangeAspect="1"/>
          </p:cNvPicPr>
          <p:nvPr/>
        </p:nvPicPr>
        <p:blipFill>
          <a:blip r:embed="rId2"/>
          <a:stretch>
            <a:fillRect/>
          </a:stretch>
        </p:blipFill>
        <p:spPr>
          <a:xfrm>
            <a:off x="810621" y="3395165"/>
            <a:ext cx="8496300" cy="3067050"/>
          </a:xfrm>
          <a:prstGeom prst="rect">
            <a:avLst/>
          </a:prstGeom>
        </p:spPr>
      </p:pic>
      <p:pic>
        <p:nvPicPr>
          <p:cNvPr id="19" name="Picture 18">
            <a:extLst>
              <a:ext uri="{FF2B5EF4-FFF2-40B4-BE49-F238E27FC236}">
                <a16:creationId xmlns:a16="http://schemas.microsoft.com/office/drawing/2014/main" id="{98F12C16-AD6B-481D-BEB8-99C362C64592}"/>
              </a:ext>
            </a:extLst>
          </p:cNvPr>
          <p:cNvPicPr>
            <a:picLocks noChangeAspect="1"/>
          </p:cNvPicPr>
          <p:nvPr/>
        </p:nvPicPr>
        <p:blipFill rotWithShape="1">
          <a:blip r:embed="rId3"/>
          <a:srcRect t="48594"/>
          <a:stretch/>
        </p:blipFill>
        <p:spPr>
          <a:xfrm>
            <a:off x="758800" y="1944012"/>
            <a:ext cx="10410825" cy="1111484"/>
          </a:xfrm>
          <a:prstGeom prst="rect">
            <a:avLst/>
          </a:prstGeom>
        </p:spPr>
      </p:pic>
      <p:sp>
        <p:nvSpPr>
          <p:cNvPr id="17" name="TextBox 16">
            <a:extLst>
              <a:ext uri="{FF2B5EF4-FFF2-40B4-BE49-F238E27FC236}">
                <a16:creationId xmlns:a16="http://schemas.microsoft.com/office/drawing/2014/main" id="{76436683-87D7-4E37-A7B9-60BE15DE3D91}"/>
              </a:ext>
            </a:extLst>
          </p:cNvPr>
          <p:cNvSpPr txBox="1"/>
          <p:nvPr/>
        </p:nvSpPr>
        <p:spPr>
          <a:xfrm>
            <a:off x="7088455" y="3259182"/>
            <a:ext cx="2138342" cy="369332"/>
          </a:xfrm>
          <a:prstGeom prst="rect">
            <a:avLst/>
          </a:prstGeom>
          <a:solidFill>
            <a:schemeClr val="bg1"/>
          </a:solidFill>
          <a:ln>
            <a:solidFill>
              <a:schemeClr val="tx1"/>
            </a:solidFill>
          </a:ln>
        </p:spPr>
        <p:txBody>
          <a:bodyPr wrap="none" rtlCol="0">
            <a:spAutoFit/>
          </a:bodyPr>
          <a:lstStyle/>
          <a:p>
            <a:r>
              <a:rPr lang="en-US" dirty="0"/>
              <a:t>Simple Average = 0.2</a:t>
            </a:r>
          </a:p>
        </p:txBody>
      </p:sp>
      <p:sp>
        <p:nvSpPr>
          <p:cNvPr id="16" name="Arrow: Right 15">
            <a:extLst>
              <a:ext uri="{FF2B5EF4-FFF2-40B4-BE49-F238E27FC236}">
                <a16:creationId xmlns:a16="http://schemas.microsoft.com/office/drawing/2014/main" id="{9C14C292-4B96-4A16-AB1B-5E75D87CB631}"/>
              </a:ext>
              <a:ext uri="{C183D7F6-B498-43B3-948B-1728B52AA6E4}">
                <adec:decorative xmlns:adec="http://schemas.microsoft.com/office/drawing/2017/decorative" val="1"/>
              </a:ext>
            </a:extLst>
          </p:cNvPr>
          <p:cNvSpPr/>
          <p:nvPr/>
        </p:nvSpPr>
        <p:spPr>
          <a:xfrm>
            <a:off x="5970024" y="2566465"/>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2591978-774C-4B11-915E-84F4B0107ACF}"/>
              </a:ext>
              <a:ext uri="{C183D7F6-B498-43B3-948B-1728B52AA6E4}">
                <adec:decorative xmlns:adec="http://schemas.microsoft.com/office/drawing/2017/decorative" val="1"/>
              </a:ext>
            </a:extLst>
          </p:cNvPr>
          <p:cNvSpPr/>
          <p:nvPr/>
        </p:nvSpPr>
        <p:spPr>
          <a:xfrm>
            <a:off x="1792838" y="4105591"/>
            <a:ext cx="731520" cy="457200"/>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1EC8884-8EB7-40CB-8D4D-85A1E9291929}"/>
              </a:ext>
              <a:ext uri="{C183D7F6-B498-43B3-948B-1728B52AA6E4}">
                <adec:decorative xmlns:adec="http://schemas.microsoft.com/office/drawing/2017/decorative" val="1"/>
              </a:ext>
            </a:extLst>
          </p:cNvPr>
          <p:cNvSpPr/>
          <p:nvPr/>
        </p:nvSpPr>
        <p:spPr>
          <a:xfrm flipH="1">
            <a:off x="10104732" y="2566505"/>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773477F-95AD-4C0F-9670-5FC0968F1284}"/>
              </a:ext>
            </a:extLst>
          </p:cNvPr>
          <p:cNvPicPr>
            <a:picLocks noChangeAspect="1"/>
          </p:cNvPicPr>
          <p:nvPr/>
        </p:nvPicPr>
        <p:blipFill>
          <a:blip r:embed="rId4"/>
          <a:stretch>
            <a:fillRect/>
          </a:stretch>
        </p:blipFill>
        <p:spPr>
          <a:xfrm>
            <a:off x="9388021" y="3486090"/>
            <a:ext cx="2252436" cy="3371910"/>
          </a:xfrm>
          <a:prstGeom prst="rect">
            <a:avLst/>
          </a:prstGeom>
        </p:spPr>
      </p:pic>
      <p:sp>
        <p:nvSpPr>
          <p:cNvPr id="14" name="Arrow: Right 13">
            <a:extLst>
              <a:ext uri="{FF2B5EF4-FFF2-40B4-BE49-F238E27FC236}">
                <a16:creationId xmlns:a16="http://schemas.microsoft.com/office/drawing/2014/main" id="{F86338AA-F47F-4E1A-AC91-3838DA9E3391}"/>
              </a:ext>
              <a:ext uri="{C183D7F6-B498-43B3-948B-1728B52AA6E4}">
                <adec:decorative xmlns:adec="http://schemas.microsoft.com/office/drawing/2017/decorative" val="1"/>
              </a:ext>
            </a:extLst>
          </p:cNvPr>
          <p:cNvSpPr/>
          <p:nvPr/>
        </p:nvSpPr>
        <p:spPr>
          <a:xfrm flipH="1">
            <a:off x="8815884" y="5335318"/>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9AAAF68F-92C5-4DE6-94E8-1B8EEA4F9317}"/>
              </a:ext>
              <a:ext uri="{C183D7F6-B498-43B3-948B-1728B52AA6E4}">
                <adec:decorative xmlns:adec="http://schemas.microsoft.com/office/drawing/2017/decorative" val="1"/>
              </a:ext>
            </a:extLst>
          </p:cNvPr>
          <p:cNvSpPr/>
          <p:nvPr/>
        </p:nvSpPr>
        <p:spPr>
          <a:xfrm flipH="1">
            <a:off x="4068334" y="1933335"/>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2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6" grpId="0" animBg="1"/>
      <p:bldP spid="1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860103-451A-44F0-806A-2E82C255D5EA}"/>
              </a:ext>
            </a:extLst>
          </p:cNvPr>
          <p:cNvSpPr>
            <a:spLocks noGrp="1"/>
          </p:cNvSpPr>
          <p:nvPr>
            <p:ph type="sldNum" sz="quarter" idx="12"/>
          </p:nvPr>
        </p:nvSpPr>
        <p:spPr/>
        <p:txBody>
          <a:bodyPr/>
          <a:lstStyle/>
          <a:p>
            <a:fld id="{58002290-9732-4F20-B570-A4AA794D7C1E}" type="slidenum">
              <a:rPr lang="en-US" smtClean="0"/>
              <a:t>15</a:t>
            </a:fld>
            <a:endParaRPr lang="en-US"/>
          </a:p>
        </p:txBody>
      </p:sp>
      <p:sp>
        <p:nvSpPr>
          <p:cNvPr id="4" name="Title 1">
            <a:extLst>
              <a:ext uri="{FF2B5EF4-FFF2-40B4-BE49-F238E27FC236}">
                <a16:creationId xmlns:a16="http://schemas.microsoft.com/office/drawing/2014/main" id="{EDC1212A-C018-4DAF-A1D3-21C0E424D22B}"/>
              </a:ext>
            </a:extLst>
          </p:cNvPr>
          <p:cNvSpPr>
            <a:spLocks noGrp="1"/>
          </p:cNvSpPr>
          <p:nvPr>
            <p:ph type="title"/>
          </p:nvPr>
        </p:nvSpPr>
        <p:spPr>
          <a:xfrm>
            <a:off x="510653" y="245660"/>
            <a:ext cx="10515600" cy="750628"/>
          </a:xfrm>
          <a:solidFill>
            <a:schemeClr val="bg1">
              <a:lumMod val="95000"/>
            </a:schemeClr>
          </a:solidFill>
          <a:ln>
            <a:solidFill>
              <a:schemeClr val="tx1"/>
            </a:solidFill>
          </a:ln>
        </p:spPr>
        <p:txBody>
          <a:bodyPr>
            <a:normAutofit/>
          </a:bodyPr>
          <a:lstStyle/>
          <a:p>
            <a:pPr algn="ctr"/>
            <a:r>
              <a:rPr lang="en-US" sz="4400" b="1" dirty="0">
                <a:solidFill>
                  <a:schemeClr val="tx1"/>
                </a:solidFill>
              </a:rPr>
              <a:t>Land Use EMCs (FLUCCS)</a:t>
            </a:r>
            <a:endParaRPr lang="en-US" b="1" dirty="0">
              <a:solidFill>
                <a:schemeClr val="tx1"/>
              </a:solidFill>
            </a:endParaRPr>
          </a:p>
        </p:txBody>
      </p:sp>
      <p:pic>
        <p:nvPicPr>
          <p:cNvPr id="11" name="Picture 10">
            <a:extLst>
              <a:ext uri="{FF2B5EF4-FFF2-40B4-BE49-F238E27FC236}">
                <a16:creationId xmlns:a16="http://schemas.microsoft.com/office/drawing/2014/main" id="{9F220B00-7F7F-4B22-8DA6-9821BDB6FBBC}"/>
              </a:ext>
            </a:extLst>
          </p:cNvPr>
          <p:cNvPicPr>
            <a:picLocks noChangeAspect="1"/>
          </p:cNvPicPr>
          <p:nvPr/>
        </p:nvPicPr>
        <p:blipFill rotWithShape="1">
          <a:blip r:embed="rId2"/>
          <a:srcRect t="72910"/>
          <a:stretch/>
        </p:blipFill>
        <p:spPr>
          <a:xfrm>
            <a:off x="362944" y="4551174"/>
            <a:ext cx="9067659" cy="2211292"/>
          </a:xfrm>
          <a:prstGeom prst="rect">
            <a:avLst/>
          </a:prstGeom>
        </p:spPr>
      </p:pic>
      <p:pic>
        <p:nvPicPr>
          <p:cNvPr id="12" name="Picture 11">
            <a:extLst>
              <a:ext uri="{FF2B5EF4-FFF2-40B4-BE49-F238E27FC236}">
                <a16:creationId xmlns:a16="http://schemas.microsoft.com/office/drawing/2014/main" id="{62EF4758-DEEB-4D0F-BA0A-0E6840C20555}"/>
              </a:ext>
            </a:extLst>
          </p:cNvPr>
          <p:cNvPicPr>
            <a:picLocks noChangeAspect="1"/>
          </p:cNvPicPr>
          <p:nvPr/>
        </p:nvPicPr>
        <p:blipFill>
          <a:blip r:embed="rId3"/>
          <a:stretch>
            <a:fillRect/>
          </a:stretch>
        </p:blipFill>
        <p:spPr>
          <a:xfrm>
            <a:off x="7864948" y="1105469"/>
            <a:ext cx="4327052" cy="2825087"/>
          </a:xfrm>
          <a:prstGeom prst="rect">
            <a:avLst/>
          </a:prstGeom>
        </p:spPr>
      </p:pic>
      <p:pic>
        <p:nvPicPr>
          <p:cNvPr id="5" name="Picture 4">
            <a:extLst>
              <a:ext uri="{FF2B5EF4-FFF2-40B4-BE49-F238E27FC236}">
                <a16:creationId xmlns:a16="http://schemas.microsoft.com/office/drawing/2014/main" id="{4CD3858E-4E21-461A-AEAA-5E086807571F}"/>
              </a:ext>
            </a:extLst>
          </p:cNvPr>
          <p:cNvPicPr>
            <a:picLocks noChangeAspect="1"/>
          </p:cNvPicPr>
          <p:nvPr/>
        </p:nvPicPr>
        <p:blipFill rotWithShape="1">
          <a:blip r:embed="rId4"/>
          <a:srcRect b="46903"/>
          <a:stretch/>
        </p:blipFill>
        <p:spPr>
          <a:xfrm>
            <a:off x="436728" y="1998399"/>
            <a:ext cx="8952932" cy="2559952"/>
          </a:xfrm>
          <a:prstGeom prst="rect">
            <a:avLst/>
          </a:prstGeom>
        </p:spPr>
      </p:pic>
      <p:pic>
        <p:nvPicPr>
          <p:cNvPr id="6" name="Picture 5">
            <a:extLst>
              <a:ext uri="{FF2B5EF4-FFF2-40B4-BE49-F238E27FC236}">
                <a16:creationId xmlns:a16="http://schemas.microsoft.com/office/drawing/2014/main" id="{5990F6B0-4D73-44CA-937D-5A83B0B9CD42}"/>
              </a:ext>
            </a:extLst>
          </p:cNvPr>
          <p:cNvPicPr>
            <a:picLocks noChangeAspect="1"/>
          </p:cNvPicPr>
          <p:nvPr/>
        </p:nvPicPr>
        <p:blipFill rotWithShape="1">
          <a:blip r:embed="rId2"/>
          <a:srcRect b="88123"/>
          <a:stretch/>
        </p:blipFill>
        <p:spPr>
          <a:xfrm>
            <a:off x="395786" y="1091366"/>
            <a:ext cx="9062113" cy="914855"/>
          </a:xfrm>
          <a:prstGeom prst="rect">
            <a:avLst/>
          </a:prstGeom>
        </p:spPr>
      </p:pic>
      <p:pic>
        <p:nvPicPr>
          <p:cNvPr id="8" name="Picture 7">
            <a:extLst>
              <a:ext uri="{FF2B5EF4-FFF2-40B4-BE49-F238E27FC236}">
                <a16:creationId xmlns:a16="http://schemas.microsoft.com/office/drawing/2014/main" id="{38F5E49F-97C7-4D1D-A0B0-ECD20B68C5B6}"/>
              </a:ext>
            </a:extLst>
          </p:cNvPr>
          <p:cNvPicPr>
            <a:picLocks noChangeAspect="1"/>
          </p:cNvPicPr>
          <p:nvPr/>
        </p:nvPicPr>
        <p:blipFill>
          <a:blip r:embed="rId5"/>
          <a:stretch>
            <a:fillRect/>
          </a:stretch>
        </p:blipFill>
        <p:spPr>
          <a:xfrm>
            <a:off x="2320591" y="4791076"/>
            <a:ext cx="9871409" cy="1417220"/>
          </a:xfrm>
          <a:prstGeom prst="rect">
            <a:avLst/>
          </a:prstGeom>
        </p:spPr>
      </p:pic>
      <p:sp>
        <p:nvSpPr>
          <p:cNvPr id="2" name="TextBox 1">
            <a:extLst>
              <a:ext uri="{FF2B5EF4-FFF2-40B4-BE49-F238E27FC236}">
                <a16:creationId xmlns:a16="http://schemas.microsoft.com/office/drawing/2014/main" id="{440AF151-87C2-4ADB-8667-C2162E8DAC1D}"/>
              </a:ext>
            </a:extLst>
          </p:cNvPr>
          <p:cNvSpPr txBox="1"/>
          <p:nvPr/>
        </p:nvSpPr>
        <p:spPr>
          <a:xfrm>
            <a:off x="6833938" y="1155032"/>
            <a:ext cx="2534652" cy="830997"/>
          </a:xfrm>
          <a:prstGeom prst="rect">
            <a:avLst/>
          </a:prstGeom>
          <a:solidFill>
            <a:srgbClr val="FFFF00"/>
          </a:solidFill>
        </p:spPr>
        <p:txBody>
          <a:bodyPr wrap="square" rtlCol="0">
            <a:spAutoFit/>
          </a:bodyPr>
          <a:lstStyle/>
          <a:p>
            <a:r>
              <a:rPr lang="en-US" sz="2400" dirty="0"/>
              <a:t>Associated  BMPTRAINS  name</a:t>
            </a:r>
          </a:p>
        </p:txBody>
      </p:sp>
    </p:spTree>
    <p:extLst>
      <p:ext uri="{BB962C8B-B14F-4D97-AF65-F5344CB8AC3E}">
        <p14:creationId xmlns:p14="http://schemas.microsoft.com/office/powerpoint/2010/main" val="176962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2B66-A925-47D8-8618-8F6E3BEF8992}"/>
              </a:ext>
            </a:extLst>
          </p:cNvPr>
          <p:cNvSpPr>
            <a:spLocks noGrp="1"/>
          </p:cNvSpPr>
          <p:nvPr>
            <p:ph type="title"/>
          </p:nvPr>
        </p:nvSpPr>
        <p:spPr>
          <a:solidFill>
            <a:schemeClr val="bg1">
              <a:lumMod val="95000"/>
            </a:schemeClr>
          </a:solidFill>
          <a:ln>
            <a:solidFill>
              <a:schemeClr val="tx1"/>
            </a:solidFill>
          </a:ln>
        </p:spPr>
        <p:txBody>
          <a:bodyPr>
            <a:normAutofit fontScale="90000"/>
          </a:bodyPr>
          <a:lstStyle/>
          <a:p>
            <a:r>
              <a:rPr lang="en-US" dirty="0"/>
              <a:t>Question: Why use the DCIA for runoff volume?</a:t>
            </a:r>
          </a:p>
        </p:txBody>
      </p:sp>
      <p:pic>
        <p:nvPicPr>
          <p:cNvPr id="7" name="Content Placeholder 6">
            <a:extLst>
              <a:ext uri="{FF2B5EF4-FFF2-40B4-BE49-F238E27FC236}">
                <a16:creationId xmlns:a16="http://schemas.microsoft.com/office/drawing/2014/main" id="{34F2BBC9-3072-4F26-92AB-02FDA4A77B76}"/>
              </a:ext>
            </a:extLst>
          </p:cNvPr>
          <p:cNvPicPr>
            <a:picLocks noGrp="1" noChangeAspect="1"/>
          </p:cNvPicPr>
          <p:nvPr>
            <p:ph idx="1"/>
          </p:nvPr>
        </p:nvPicPr>
        <p:blipFill>
          <a:blip r:embed="rId3"/>
          <a:stretch>
            <a:fillRect/>
          </a:stretch>
        </p:blipFill>
        <p:spPr>
          <a:xfrm>
            <a:off x="714374" y="1486693"/>
            <a:ext cx="4543426" cy="1677989"/>
          </a:xfrm>
          <a:prstGeom prst="rect">
            <a:avLst/>
          </a:prstGeom>
        </p:spPr>
      </p:pic>
      <p:sp>
        <p:nvSpPr>
          <p:cNvPr id="4" name="Date Placeholder 3">
            <a:extLst>
              <a:ext uri="{FF2B5EF4-FFF2-40B4-BE49-F238E27FC236}">
                <a16:creationId xmlns:a16="http://schemas.microsoft.com/office/drawing/2014/main" id="{739B2C0D-D1F2-4478-BA0A-43D0D80F69B0}"/>
              </a:ext>
            </a:extLst>
          </p:cNvPr>
          <p:cNvSpPr>
            <a:spLocks noGrp="1"/>
          </p:cNvSpPr>
          <p:nvPr>
            <p:ph type="dt" sz="half" idx="10"/>
          </p:nvPr>
        </p:nvSpPr>
        <p:spPr/>
        <p:txBody>
          <a:bodyPr/>
          <a:lstStyle/>
          <a:p>
            <a:r>
              <a:rPr lang="en-GB"/>
              <a:t>July 2019</a:t>
            </a:r>
          </a:p>
        </p:txBody>
      </p:sp>
      <p:sp>
        <p:nvSpPr>
          <p:cNvPr id="5" name="Slide Number Placeholder 4">
            <a:extLst>
              <a:ext uri="{FF2B5EF4-FFF2-40B4-BE49-F238E27FC236}">
                <a16:creationId xmlns:a16="http://schemas.microsoft.com/office/drawing/2014/main" id="{15994FC5-DC92-42A6-B0BD-14C234A080E9}"/>
              </a:ext>
            </a:extLst>
          </p:cNvPr>
          <p:cNvSpPr>
            <a:spLocks noGrp="1"/>
          </p:cNvSpPr>
          <p:nvPr>
            <p:ph type="sldNum" sz="quarter" idx="12"/>
          </p:nvPr>
        </p:nvSpPr>
        <p:spPr/>
        <p:txBody>
          <a:bodyPr/>
          <a:lstStyle/>
          <a:p>
            <a:fld id="{176D42AD-1083-4040-A350-B262F26E2DDE}" type="slidenum">
              <a:rPr lang="en-GB" smtClean="0">
                <a:solidFill>
                  <a:srgbClr val="FFFFFF"/>
                </a:solidFill>
              </a:rPr>
              <a:pPr/>
              <a:t>16</a:t>
            </a:fld>
            <a:endParaRPr lang="en-GB">
              <a:solidFill>
                <a:srgbClr val="FFFFFF"/>
              </a:solidFill>
            </a:endParaRPr>
          </a:p>
        </p:txBody>
      </p:sp>
      <p:sp>
        <p:nvSpPr>
          <p:cNvPr id="6" name="Text Placeholder 5">
            <a:extLst>
              <a:ext uri="{FF2B5EF4-FFF2-40B4-BE49-F238E27FC236}">
                <a16:creationId xmlns:a16="http://schemas.microsoft.com/office/drawing/2014/main" id="{9A09E037-F5C5-4153-BFD1-B6CFFBB1E9AA}"/>
              </a:ext>
            </a:extLst>
          </p:cNvPr>
          <p:cNvSpPr>
            <a:spLocks noGrp="1"/>
          </p:cNvSpPr>
          <p:nvPr>
            <p:ph type="body" sz="quarter" idx="13"/>
          </p:nvPr>
        </p:nvSpPr>
        <p:spPr>
          <a:xfrm>
            <a:off x="527051" y="985805"/>
            <a:ext cx="10483200" cy="408063"/>
          </a:xfrm>
        </p:spPr>
        <p:txBody>
          <a:bodyPr>
            <a:normAutofit fontScale="92500" lnSpcReduction="20000"/>
          </a:bodyPr>
          <a:lstStyle/>
          <a:p>
            <a:r>
              <a:rPr lang="en-US" dirty="0"/>
              <a:t>As opposed to using a composite curve number (CCN)</a:t>
            </a:r>
          </a:p>
        </p:txBody>
      </p:sp>
      <p:pic>
        <p:nvPicPr>
          <p:cNvPr id="12" name="Picture 11">
            <a:extLst>
              <a:ext uri="{FF2B5EF4-FFF2-40B4-BE49-F238E27FC236}">
                <a16:creationId xmlns:a16="http://schemas.microsoft.com/office/drawing/2014/main" id="{C9744CA5-5970-4B60-81BD-28A11A38CEB1}"/>
              </a:ext>
            </a:extLst>
          </p:cNvPr>
          <p:cNvPicPr>
            <a:picLocks noChangeAspect="1"/>
          </p:cNvPicPr>
          <p:nvPr/>
        </p:nvPicPr>
        <p:blipFill>
          <a:blip r:embed="rId4"/>
          <a:stretch>
            <a:fillRect/>
          </a:stretch>
        </p:blipFill>
        <p:spPr>
          <a:xfrm>
            <a:off x="723900" y="3276600"/>
            <a:ext cx="8324849" cy="2081239"/>
          </a:xfrm>
          <a:prstGeom prst="rect">
            <a:avLst/>
          </a:prstGeom>
        </p:spPr>
      </p:pic>
      <p:sp>
        <p:nvSpPr>
          <p:cNvPr id="13" name="TextBox 12">
            <a:extLst>
              <a:ext uri="{FF2B5EF4-FFF2-40B4-BE49-F238E27FC236}">
                <a16:creationId xmlns:a16="http://schemas.microsoft.com/office/drawing/2014/main" id="{FAF27DF1-5DE1-4E60-ADAA-A857AE940B7A}"/>
              </a:ext>
            </a:extLst>
          </p:cNvPr>
          <p:cNvSpPr txBox="1"/>
          <p:nvPr/>
        </p:nvSpPr>
        <p:spPr>
          <a:xfrm>
            <a:off x="323850" y="5562600"/>
            <a:ext cx="10620984" cy="461665"/>
          </a:xfrm>
          <a:prstGeom prst="rect">
            <a:avLst/>
          </a:prstGeom>
          <a:solidFill>
            <a:schemeClr val="bg1">
              <a:lumMod val="95000"/>
            </a:schemeClr>
          </a:solidFill>
          <a:ln>
            <a:solidFill>
              <a:schemeClr val="tx1"/>
            </a:solidFill>
          </a:ln>
        </p:spPr>
        <p:txBody>
          <a:bodyPr wrap="none" rtlCol="0">
            <a:spAutoFit/>
          </a:bodyPr>
          <a:lstStyle/>
          <a:p>
            <a:r>
              <a:rPr lang="en-US" sz="2400" dirty="0"/>
              <a:t>CCN from a weighted area under-estimates the volume of runoff for low rain events</a:t>
            </a:r>
          </a:p>
        </p:txBody>
      </p:sp>
      <p:pic>
        <p:nvPicPr>
          <p:cNvPr id="17" name="Picture 16">
            <a:extLst>
              <a:ext uri="{FF2B5EF4-FFF2-40B4-BE49-F238E27FC236}">
                <a16:creationId xmlns:a16="http://schemas.microsoft.com/office/drawing/2014/main" id="{9D13D4D1-0719-440D-B178-59F34D304349}"/>
              </a:ext>
            </a:extLst>
          </p:cNvPr>
          <p:cNvPicPr>
            <a:picLocks noChangeAspect="1"/>
          </p:cNvPicPr>
          <p:nvPr/>
        </p:nvPicPr>
        <p:blipFill>
          <a:blip r:embed="rId5"/>
          <a:stretch>
            <a:fillRect/>
          </a:stretch>
        </p:blipFill>
        <p:spPr>
          <a:xfrm>
            <a:off x="5391150" y="1476374"/>
            <a:ext cx="5924549" cy="1609725"/>
          </a:xfrm>
          <a:prstGeom prst="rect">
            <a:avLst/>
          </a:prstGeom>
        </p:spPr>
      </p:pic>
      <p:sp>
        <p:nvSpPr>
          <p:cNvPr id="18" name="TextBox 17">
            <a:extLst>
              <a:ext uri="{FF2B5EF4-FFF2-40B4-BE49-F238E27FC236}">
                <a16:creationId xmlns:a16="http://schemas.microsoft.com/office/drawing/2014/main" id="{B59CF53F-D3BF-4985-B725-C7456D2C50AE}"/>
              </a:ext>
            </a:extLst>
          </p:cNvPr>
          <p:cNvSpPr txBox="1"/>
          <p:nvPr/>
        </p:nvSpPr>
        <p:spPr>
          <a:xfrm>
            <a:off x="1408697" y="5964655"/>
            <a:ext cx="6979796" cy="461665"/>
          </a:xfrm>
          <a:prstGeom prst="rect">
            <a:avLst/>
          </a:prstGeom>
          <a:noFill/>
        </p:spPr>
        <p:txBody>
          <a:bodyPr wrap="none" rtlCol="0">
            <a:spAutoFit/>
          </a:bodyPr>
          <a:lstStyle/>
          <a:p>
            <a:r>
              <a:rPr lang="en-US" sz="2400" dirty="0"/>
              <a:t>Note: about 90% of events are less than 1 inch</a:t>
            </a:r>
          </a:p>
        </p:txBody>
      </p:sp>
      <p:sp>
        <p:nvSpPr>
          <p:cNvPr id="20" name="Rectangle 19">
            <a:extLst>
              <a:ext uri="{FF2B5EF4-FFF2-40B4-BE49-F238E27FC236}">
                <a16:creationId xmlns:a16="http://schemas.microsoft.com/office/drawing/2014/main" id="{2BE1CD42-24D6-44B0-B814-71F1FAE1C3D7}"/>
              </a:ext>
              <a:ext uri="{C183D7F6-B498-43B3-948B-1728B52AA6E4}">
                <adec:decorative xmlns:adec="http://schemas.microsoft.com/office/drawing/2017/decorative" val="1"/>
              </a:ext>
            </a:extLst>
          </p:cNvPr>
          <p:cNvSpPr/>
          <p:nvPr/>
        </p:nvSpPr>
        <p:spPr>
          <a:xfrm>
            <a:off x="2727158" y="5005137"/>
            <a:ext cx="914400" cy="3208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13F18A-8822-43F6-A3B0-B145CC24CC6B}"/>
              </a:ext>
              <a:ext uri="{C183D7F6-B498-43B3-948B-1728B52AA6E4}">
                <adec:decorative xmlns:adec="http://schemas.microsoft.com/office/drawing/2017/decorative" val="1"/>
              </a:ext>
            </a:extLst>
          </p:cNvPr>
          <p:cNvSpPr/>
          <p:nvPr/>
        </p:nvSpPr>
        <p:spPr>
          <a:xfrm>
            <a:off x="5959642" y="4997116"/>
            <a:ext cx="914400" cy="3208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98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2B66-A925-47D8-8618-8F6E3BEF8992}"/>
              </a:ext>
            </a:extLst>
          </p:cNvPr>
          <p:cNvSpPr>
            <a:spLocks noGrp="1"/>
          </p:cNvSpPr>
          <p:nvPr>
            <p:ph type="title"/>
          </p:nvPr>
        </p:nvSpPr>
        <p:spPr>
          <a:solidFill>
            <a:schemeClr val="bg1">
              <a:lumMod val="95000"/>
            </a:schemeClr>
          </a:solidFill>
          <a:ln>
            <a:solidFill>
              <a:schemeClr val="tx1"/>
            </a:solidFill>
          </a:ln>
        </p:spPr>
        <p:txBody>
          <a:bodyPr>
            <a:normAutofit fontScale="90000"/>
          </a:bodyPr>
          <a:lstStyle/>
          <a:p>
            <a:r>
              <a:rPr lang="en-US" dirty="0"/>
              <a:t>What about flood events and the DCIA?</a:t>
            </a:r>
          </a:p>
        </p:txBody>
      </p:sp>
      <p:pic>
        <p:nvPicPr>
          <p:cNvPr id="7" name="Content Placeholder 6">
            <a:extLst>
              <a:ext uri="{FF2B5EF4-FFF2-40B4-BE49-F238E27FC236}">
                <a16:creationId xmlns:a16="http://schemas.microsoft.com/office/drawing/2014/main" id="{34F2BBC9-3072-4F26-92AB-02FDA4A77B76}"/>
              </a:ext>
            </a:extLst>
          </p:cNvPr>
          <p:cNvPicPr>
            <a:picLocks noGrp="1" noChangeAspect="1"/>
          </p:cNvPicPr>
          <p:nvPr>
            <p:ph idx="1"/>
          </p:nvPr>
        </p:nvPicPr>
        <p:blipFill>
          <a:blip r:embed="rId3"/>
          <a:stretch>
            <a:fillRect/>
          </a:stretch>
        </p:blipFill>
        <p:spPr>
          <a:xfrm>
            <a:off x="714374" y="1550861"/>
            <a:ext cx="4543426" cy="1677989"/>
          </a:xfrm>
          <a:prstGeom prst="rect">
            <a:avLst/>
          </a:prstGeom>
        </p:spPr>
      </p:pic>
      <p:sp>
        <p:nvSpPr>
          <p:cNvPr id="4" name="Date Placeholder 3">
            <a:extLst>
              <a:ext uri="{FF2B5EF4-FFF2-40B4-BE49-F238E27FC236}">
                <a16:creationId xmlns:a16="http://schemas.microsoft.com/office/drawing/2014/main" id="{739B2C0D-D1F2-4478-BA0A-43D0D80F69B0}"/>
              </a:ext>
            </a:extLst>
          </p:cNvPr>
          <p:cNvSpPr>
            <a:spLocks noGrp="1"/>
          </p:cNvSpPr>
          <p:nvPr>
            <p:ph type="dt" sz="half" idx="10"/>
          </p:nvPr>
        </p:nvSpPr>
        <p:spPr/>
        <p:txBody>
          <a:bodyPr/>
          <a:lstStyle/>
          <a:p>
            <a:r>
              <a:rPr lang="en-GB" dirty="0"/>
              <a:t>August  2019</a:t>
            </a:r>
          </a:p>
        </p:txBody>
      </p:sp>
      <p:sp>
        <p:nvSpPr>
          <p:cNvPr id="5" name="Slide Number Placeholder 4">
            <a:extLst>
              <a:ext uri="{FF2B5EF4-FFF2-40B4-BE49-F238E27FC236}">
                <a16:creationId xmlns:a16="http://schemas.microsoft.com/office/drawing/2014/main" id="{15994FC5-DC92-42A6-B0BD-14C234A080E9}"/>
              </a:ext>
            </a:extLst>
          </p:cNvPr>
          <p:cNvSpPr>
            <a:spLocks noGrp="1"/>
          </p:cNvSpPr>
          <p:nvPr>
            <p:ph type="sldNum" sz="quarter" idx="12"/>
          </p:nvPr>
        </p:nvSpPr>
        <p:spPr/>
        <p:txBody>
          <a:bodyPr/>
          <a:lstStyle/>
          <a:p>
            <a:fld id="{176D42AD-1083-4040-A350-B262F26E2DDE}" type="slidenum">
              <a:rPr lang="en-GB" smtClean="0">
                <a:solidFill>
                  <a:srgbClr val="FFFFFF"/>
                </a:solidFill>
              </a:rPr>
              <a:pPr/>
              <a:t>17</a:t>
            </a:fld>
            <a:endParaRPr lang="en-GB">
              <a:solidFill>
                <a:srgbClr val="FFFFFF"/>
              </a:solidFill>
            </a:endParaRPr>
          </a:p>
        </p:txBody>
      </p:sp>
      <p:sp>
        <p:nvSpPr>
          <p:cNvPr id="6" name="Text Placeholder 5">
            <a:extLst>
              <a:ext uri="{FF2B5EF4-FFF2-40B4-BE49-F238E27FC236}">
                <a16:creationId xmlns:a16="http://schemas.microsoft.com/office/drawing/2014/main" id="{9A09E037-F5C5-4153-BFD1-B6CFFBB1E9AA}"/>
              </a:ext>
            </a:extLst>
          </p:cNvPr>
          <p:cNvSpPr>
            <a:spLocks noGrp="1"/>
          </p:cNvSpPr>
          <p:nvPr>
            <p:ph type="body" sz="quarter" idx="13"/>
          </p:nvPr>
        </p:nvSpPr>
        <p:spPr>
          <a:xfrm>
            <a:off x="543093" y="1001847"/>
            <a:ext cx="10483200" cy="408063"/>
          </a:xfrm>
        </p:spPr>
        <p:txBody>
          <a:bodyPr>
            <a:normAutofit fontScale="92500" lnSpcReduction="20000"/>
          </a:bodyPr>
          <a:lstStyle/>
          <a:p>
            <a:r>
              <a:rPr lang="en-US" dirty="0"/>
              <a:t>For flood storm events (example using 10 inches) use either </a:t>
            </a:r>
          </a:p>
        </p:txBody>
      </p:sp>
      <p:sp>
        <p:nvSpPr>
          <p:cNvPr id="13" name="TextBox 12">
            <a:extLst>
              <a:ext uri="{FF2B5EF4-FFF2-40B4-BE49-F238E27FC236}">
                <a16:creationId xmlns:a16="http://schemas.microsoft.com/office/drawing/2014/main" id="{FAF27DF1-5DE1-4E60-ADAA-A857AE940B7A}"/>
              </a:ext>
            </a:extLst>
          </p:cNvPr>
          <p:cNvSpPr txBox="1"/>
          <p:nvPr/>
        </p:nvSpPr>
        <p:spPr>
          <a:xfrm>
            <a:off x="260685" y="5466347"/>
            <a:ext cx="9334607" cy="461665"/>
          </a:xfrm>
          <a:prstGeom prst="rect">
            <a:avLst/>
          </a:prstGeom>
          <a:solidFill>
            <a:schemeClr val="bg1">
              <a:lumMod val="95000"/>
            </a:schemeClr>
          </a:solidFill>
          <a:ln>
            <a:solidFill>
              <a:schemeClr val="tx1"/>
            </a:solidFill>
          </a:ln>
        </p:spPr>
        <p:txBody>
          <a:bodyPr wrap="none" rtlCol="0">
            <a:spAutoFit/>
          </a:bodyPr>
          <a:lstStyle/>
          <a:p>
            <a:r>
              <a:rPr lang="en-US" sz="2400" dirty="0"/>
              <a:t>Can use CCN or DCIA + pervious for flood control rain events</a:t>
            </a:r>
          </a:p>
        </p:txBody>
      </p:sp>
      <p:pic>
        <p:nvPicPr>
          <p:cNvPr id="17" name="Picture 16">
            <a:extLst>
              <a:ext uri="{FF2B5EF4-FFF2-40B4-BE49-F238E27FC236}">
                <a16:creationId xmlns:a16="http://schemas.microsoft.com/office/drawing/2014/main" id="{9D13D4D1-0719-440D-B178-59F34D304349}"/>
              </a:ext>
            </a:extLst>
          </p:cNvPr>
          <p:cNvPicPr>
            <a:picLocks noChangeAspect="1"/>
          </p:cNvPicPr>
          <p:nvPr/>
        </p:nvPicPr>
        <p:blipFill>
          <a:blip r:embed="rId4"/>
          <a:stretch>
            <a:fillRect/>
          </a:stretch>
        </p:blipFill>
        <p:spPr>
          <a:xfrm>
            <a:off x="5391150" y="1476374"/>
            <a:ext cx="5924549" cy="1609725"/>
          </a:xfrm>
          <a:prstGeom prst="rect">
            <a:avLst/>
          </a:prstGeom>
        </p:spPr>
      </p:pic>
      <p:pic>
        <p:nvPicPr>
          <p:cNvPr id="8" name="Picture 7">
            <a:extLst>
              <a:ext uri="{FF2B5EF4-FFF2-40B4-BE49-F238E27FC236}">
                <a16:creationId xmlns:a16="http://schemas.microsoft.com/office/drawing/2014/main" id="{CB6A56D0-EA19-4A60-8636-5EA32D8CC355}"/>
              </a:ext>
            </a:extLst>
          </p:cNvPr>
          <p:cNvPicPr>
            <a:picLocks noChangeAspect="1"/>
          </p:cNvPicPr>
          <p:nvPr/>
        </p:nvPicPr>
        <p:blipFill>
          <a:blip r:embed="rId5"/>
          <a:stretch>
            <a:fillRect/>
          </a:stretch>
        </p:blipFill>
        <p:spPr>
          <a:xfrm>
            <a:off x="723900" y="3328986"/>
            <a:ext cx="8362950" cy="1985963"/>
          </a:xfrm>
          <a:prstGeom prst="rect">
            <a:avLst/>
          </a:prstGeom>
          <a:ln>
            <a:solidFill>
              <a:schemeClr val="tx1"/>
            </a:solidFill>
          </a:ln>
        </p:spPr>
      </p:pic>
      <p:sp>
        <p:nvSpPr>
          <p:cNvPr id="9" name="TextBox 8">
            <a:extLst>
              <a:ext uri="{FF2B5EF4-FFF2-40B4-BE49-F238E27FC236}">
                <a16:creationId xmlns:a16="http://schemas.microsoft.com/office/drawing/2014/main" id="{F26C97F3-8413-437F-B0E8-E6FA407AD169}"/>
              </a:ext>
            </a:extLst>
          </p:cNvPr>
          <p:cNvSpPr txBox="1"/>
          <p:nvPr/>
        </p:nvSpPr>
        <p:spPr>
          <a:xfrm>
            <a:off x="1516479" y="2762250"/>
            <a:ext cx="3800476" cy="369332"/>
          </a:xfrm>
          <a:prstGeom prst="rect">
            <a:avLst/>
          </a:prstGeom>
          <a:solidFill>
            <a:schemeClr val="bg1">
              <a:lumMod val="95000"/>
            </a:schemeClr>
          </a:solidFill>
          <a:ln>
            <a:solidFill>
              <a:schemeClr val="tx1"/>
            </a:solidFill>
          </a:ln>
        </p:spPr>
        <p:txBody>
          <a:bodyPr wrap="square" rtlCol="0">
            <a:spAutoFit/>
          </a:bodyPr>
          <a:lstStyle/>
          <a:p>
            <a:r>
              <a:rPr lang="en-US" dirty="0"/>
              <a:t>High volume rain event (in) 10</a:t>
            </a:r>
          </a:p>
        </p:txBody>
      </p:sp>
      <p:sp>
        <p:nvSpPr>
          <p:cNvPr id="10" name="Rectangle 9">
            <a:extLst>
              <a:ext uri="{FF2B5EF4-FFF2-40B4-BE49-F238E27FC236}">
                <a16:creationId xmlns:a16="http://schemas.microsoft.com/office/drawing/2014/main" id="{4A3683C6-FDF1-450A-AE7A-32E8710479A0}"/>
              </a:ext>
              <a:ext uri="{C183D7F6-B498-43B3-948B-1728B52AA6E4}">
                <adec:decorative xmlns:adec="http://schemas.microsoft.com/office/drawing/2017/decorative" val="1"/>
              </a:ext>
            </a:extLst>
          </p:cNvPr>
          <p:cNvSpPr/>
          <p:nvPr/>
        </p:nvSpPr>
        <p:spPr>
          <a:xfrm>
            <a:off x="2887579" y="5005137"/>
            <a:ext cx="914400" cy="3208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68934C-0166-4644-B6CE-55BCB2B59EF8}"/>
              </a:ext>
              <a:ext uri="{C183D7F6-B498-43B3-948B-1728B52AA6E4}">
                <adec:decorative xmlns:adec="http://schemas.microsoft.com/office/drawing/2017/decorative" val="1"/>
              </a:ext>
            </a:extLst>
          </p:cNvPr>
          <p:cNvSpPr/>
          <p:nvPr/>
        </p:nvSpPr>
        <p:spPr>
          <a:xfrm>
            <a:off x="6328610" y="5013158"/>
            <a:ext cx="914400" cy="3208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6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6EA9-CE76-4756-AC72-C4AE0728B4AF}"/>
              </a:ext>
            </a:extLst>
          </p:cNvPr>
          <p:cNvSpPr>
            <a:spLocks noGrp="1"/>
          </p:cNvSpPr>
          <p:nvPr>
            <p:ph type="title"/>
          </p:nvPr>
        </p:nvSpPr>
        <p:spPr>
          <a:xfrm>
            <a:off x="838200" y="365126"/>
            <a:ext cx="6220326" cy="1013732"/>
          </a:xfrm>
          <a:solidFill>
            <a:schemeClr val="bg1">
              <a:lumMod val="95000"/>
            </a:schemeClr>
          </a:solidFill>
          <a:ln>
            <a:solidFill>
              <a:schemeClr val="accent1"/>
            </a:solidFill>
          </a:ln>
        </p:spPr>
        <p:txBody>
          <a:bodyPr/>
          <a:lstStyle/>
          <a:p>
            <a:r>
              <a:rPr lang="en-US" dirty="0"/>
              <a:t>CN for multiple land uses</a:t>
            </a:r>
          </a:p>
        </p:txBody>
      </p:sp>
      <p:sp>
        <p:nvSpPr>
          <p:cNvPr id="3" name="Content Placeholder 2">
            <a:extLst>
              <a:ext uri="{FF2B5EF4-FFF2-40B4-BE49-F238E27FC236}">
                <a16:creationId xmlns:a16="http://schemas.microsoft.com/office/drawing/2014/main" id="{D97EEB2A-8556-46C7-8B4C-797DB6985442}"/>
              </a:ext>
            </a:extLst>
          </p:cNvPr>
          <p:cNvSpPr>
            <a:spLocks noGrp="1"/>
          </p:cNvSpPr>
          <p:nvPr>
            <p:ph idx="1"/>
          </p:nvPr>
        </p:nvSpPr>
        <p:spPr>
          <a:xfrm>
            <a:off x="780143" y="1622425"/>
            <a:ext cx="10515600" cy="4351338"/>
          </a:xfrm>
        </p:spPr>
        <p:txBody>
          <a:bodyPr/>
          <a:lstStyle/>
          <a:p>
            <a:r>
              <a:rPr lang="en-US" dirty="0"/>
              <a:t>Calculate the </a:t>
            </a:r>
            <a:r>
              <a:rPr lang="en-US" b="1" dirty="0"/>
              <a:t>CN based on the annual runoff </a:t>
            </a:r>
            <a:r>
              <a:rPr lang="en-US" dirty="0"/>
              <a:t>from each land use</a:t>
            </a:r>
          </a:p>
        </p:txBody>
      </p:sp>
      <p:sp>
        <p:nvSpPr>
          <p:cNvPr id="4" name="Slide Number Placeholder 3">
            <a:extLst>
              <a:ext uri="{FF2B5EF4-FFF2-40B4-BE49-F238E27FC236}">
                <a16:creationId xmlns:a16="http://schemas.microsoft.com/office/drawing/2014/main" id="{8FDA999A-DC6F-43AF-85A3-5207D761460A}"/>
              </a:ext>
            </a:extLst>
          </p:cNvPr>
          <p:cNvSpPr>
            <a:spLocks noGrp="1"/>
          </p:cNvSpPr>
          <p:nvPr>
            <p:ph type="sldNum" sz="quarter" idx="12"/>
          </p:nvPr>
        </p:nvSpPr>
        <p:spPr/>
        <p:txBody>
          <a:bodyPr/>
          <a:lstStyle/>
          <a:p>
            <a:fld id="{58002290-9732-4F20-B570-A4AA794D7C1E}" type="slidenum">
              <a:rPr lang="en-US" smtClean="0"/>
              <a:t>18</a:t>
            </a:fld>
            <a:endParaRPr lang="en-US"/>
          </a:p>
        </p:txBody>
      </p:sp>
      <p:pic>
        <p:nvPicPr>
          <p:cNvPr id="6" name="Picture 5">
            <a:extLst>
              <a:ext uri="{FF2B5EF4-FFF2-40B4-BE49-F238E27FC236}">
                <a16:creationId xmlns:a16="http://schemas.microsoft.com/office/drawing/2014/main" id="{A46751CF-ED17-4444-8EC5-355F0FD0EC37}"/>
              </a:ext>
            </a:extLst>
          </p:cNvPr>
          <p:cNvPicPr>
            <a:picLocks noChangeAspect="1"/>
          </p:cNvPicPr>
          <p:nvPr/>
        </p:nvPicPr>
        <p:blipFill>
          <a:blip r:embed="rId2"/>
          <a:stretch>
            <a:fillRect/>
          </a:stretch>
        </p:blipFill>
        <p:spPr>
          <a:xfrm>
            <a:off x="1683657" y="2396895"/>
            <a:ext cx="8408080" cy="4284665"/>
          </a:xfrm>
          <a:prstGeom prst="rect">
            <a:avLst/>
          </a:prstGeom>
        </p:spPr>
      </p:pic>
      <p:sp>
        <p:nvSpPr>
          <p:cNvPr id="7" name="Arrow: Right 6">
            <a:extLst>
              <a:ext uri="{FF2B5EF4-FFF2-40B4-BE49-F238E27FC236}">
                <a16:creationId xmlns:a16="http://schemas.microsoft.com/office/drawing/2014/main" id="{5D153028-7F60-4026-95C7-608B146C08B4}"/>
              </a:ext>
              <a:ext uri="{C183D7F6-B498-43B3-948B-1728B52AA6E4}">
                <adec:decorative xmlns:adec="http://schemas.microsoft.com/office/drawing/2017/decorative" val="1"/>
              </a:ext>
            </a:extLst>
          </p:cNvPr>
          <p:cNvSpPr/>
          <p:nvPr/>
        </p:nvSpPr>
        <p:spPr>
          <a:xfrm flipH="1">
            <a:off x="6961875" y="5274968"/>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931D0E-4146-4D30-B623-894CA7828794}"/>
              </a:ext>
            </a:extLst>
          </p:cNvPr>
          <p:cNvPicPr>
            <a:picLocks noChangeAspect="1"/>
          </p:cNvPicPr>
          <p:nvPr/>
        </p:nvPicPr>
        <p:blipFill>
          <a:blip r:embed="rId3"/>
          <a:stretch>
            <a:fillRect/>
          </a:stretch>
        </p:blipFill>
        <p:spPr>
          <a:xfrm>
            <a:off x="4252410" y="3107156"/>
            <a:ext cx="2389021" cy="373982"/>
          </a:xfrm>
          <a:prstGeom prst="rect">
            <a:avLst/>
          </a:prstGeom>
        </p:spPr>
      </p:pic>
    </p:spTree>
    <p:extLst>
      <p:ext uri="{BB962C8B-B14F-4D97-AF65-F5344CB8AC3E}">
        <p14:creationId xmlns:p14="http://schemas.microsoft.com/office/powerpoint/2010/main" val="24735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4A489D-29BA-4E7A-8C55-BCED8E45B454}"/>
              </a:ext>
            </a:extLst>
          </p:cNvPr>
          <p:cNvSpPr txBox="1"/>
          <p:nvPr/>
        </p:nvSpPr>
        <p:spPr>
          <a:xfrm>
            <a:off x="8963891" y="1052945"/>
            <a:ext cx="3015121" cy="830997"/>
          </a:xfrm>
          <a:prstGeom prst="rect">
            <a:avLst/>
          </a:prstGeom>
          <a:solidFill>
            <a:schemeClr val="bg1">
              <a:lumMod val="95000"/>
            </a:schemeClr>
          </a:solidFill>
          <a:ln>
            <a:solidFill>
              <a:schemeClr val="tx1"/>
            </a:solidFill>
          </a:ln>
        </p:spPr>
        <p:txBody>
          <a:bodyPr wrap="none" rtlCol="0">
            <a:spAutoFit/>
          </a:bodyPr>
          <a:lstStyle/>
          <a:p>
            <a:r>
              <a:rPr lang="en-US" sz="2400" dirty="0"/>
              <a:t>CN Based on area</a:t>
            </a:r>
          </a:p>
          <a:p>
            <a:r>
              <a:rPr lang="en-US" sz="2400" dirty="0"/>
              <a:t>weighting would be 74</a:t>
            </a:r>
          </a:p>
        </p:txBody>
      </p:sp>
      <p:sp>
        <p:nvSpPr>
          <p:cNvPr id="6" name="Arrow: Right 5">
            <a:extLst>
              <a:ext uri="{FF2B5EF4-FFF2-40B4-BE49-F238E27FC236}">
                <a16:creationId xmlns:a16="http://schemas.microsoft.com/office/drawing/2014/main" id="{50F92807-2F2F-4AC5-87ED-947EA26FA8AC}"/>
              </a:ext>
              <a:ext uri="{C183D7F6-B498-43B3-948B-1728B52AA6E4}">
                <adec:decorative xmlns:adec="http://schemas.microsoft.com/office/drawing/2017/decorative" val="1"/>
              </a:ext>
            </a:extLst>
          </p:cNvPr>
          <p:cNvSpPr/>
          <p:nvPr/>
        </p:nvSpPr>
        <p:spPr>
          <a:xfrm flipH="1">
            <a:off x="8742218" y="3338945"/>
            <a:ext cx="6400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C8C5D9-0CD0-41DD-A771-AA4A2DD401C4}"/>
              </a:ext>
            </a:extLst>
          </p:cNvPr>
          <p:cNvPicPr>
            <a:picLocks noChangeAspect="1"/>
          </p:cNvPicPr>
          <p:nvPr/>
        </p:nvPicPr>
        <p:blipFill>
          <a:blip r:embed="rId2"/>
          <a:stretch>
            <a:fillRect/>
          </a:stretch>
        </p:blipFill>
        <p:spPr>
          <a:xfrm>
            <a:off x="9007523" y="3657599"/>
            <a:ext cx="3029803" cy="2715905"/>
          </a:xfrm>
          <a:prstGeom prst="rect">
            <a:avLst/>
          </a:prstGeom>
        </p:spPr>
      </p:pic>
      <p:sp>
        <p:nvSpPr>
          <p:cNvPr id="8" name="Slide Number Placeholder 7">
            <a:extLst>
              <a:ext uri="{FF2B5EF4-FFF2-40B4-BE49-F238E27FC236}">
                <a16:creationId xmlns:a16="http://schemas.microsoft.com/office/drawing/2014/main" id="{3FD2A2AE-14F5-4EE6-A0A7-D5F8DA931A72}"/>
              </a:ext>
            </a:extLst>
          </p:cNvPr>
          <p:cNvSpPr>
            <a:spLocks noGrp="1"/>
          </p:cNvSpPr>
          <p:nvPr>
            <p:ph type="sldNum" sz="quarter" idx="12"/>
          </p:nvPr>
        </p:nvSpPr>
        <p:spPr/>
        <p:txBody>
          <a:bodyPr/>
          <a:lstStyle/>
          <a:p>
            <a:fld id="{58002290-9732-4F20-B570-A4AA794D7C1E}" type="slidenum">
              <a:rPr lang="en-US" smtClean="0"/>
              <a:t>19</a:t>
            </a:fld>
            <a:endParaRPr lang="en-US"/>
          </a:p>
        </p:txBody>
      </p:sp>
      <p:pic>
        <p:nvPicPr>
          <p:cNvPr id="2" name="Picture 1">
            <a:extLst>
              <a:ext uri="{FF2B5EF4-FFF2-40B4-BE49-F238E27FC236}">
                <a16:creationId xmlns:a16="http://schemas.microsoft.com/office/drawing/2014/main" id="{7DE14976-88B2-476F-AD7C-3D9197BB037D}"/>
              </a:ext>
            </a:extLst>
          </p:cNvPr>
          <p:cNvPicPr>
            <a:picLocks noChangeAspect="1"/>
          </p:cNvPicPr>
          <p:nvPr/>
        </p:nvPicPr>
        <p:blipFill>
          <a:blip r:embed="rId3"/>
          <a:stretch>
            <a:fillRect/>
          </a:stretch>
        </p:blipFill>
        <p:spPr>
          <a:xfrm>
            <a:off x="957262" y="489697"/>
            <a:ext cx="7676100" cy="5749738"/>
          </a:xfrm>
          <a:prstGeom prst="rect">
            <a:avLst/>
          </a:prstGeom>
          <a:ln>
            <a:solidFill>
              <a:schemeClr val="tx1"/>
            </a:solidFill>
          </a:ln>
        </p:spPr>
      </p:pic>
    </p:spTree>
    <p:extLst>
      <p:ext uri="{BB962C8B-B14F-4D97-AF65-F5344CB8AC3E}">
        <p14:creationId xmlns:p14="http://schemas.microsoft.com/office/powerpoint/2010/main" val="24403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30A8-632A-4BB6-A441-970E2DAC0E91}"/>
              </a:ext>
            </a:extLst>
          </p:cNvPr>
          <p:cNvSpPr>
            <a:spLocks noGrp="1"/>
          </p:cNvSpPr>
          <p:nvPr>
            <p:ph type="title"/>
          </p:nvPr>
        </p:nvSpPr>
        <p:spPr>
          <a:xfrm>
            <a:off x="191728" y="365126"/>
            <a:ext cx="11641683" cy="957238"/>
          </a:xfrm>
          <a:solidFill>
            <a:schemeClr val="bg1">
              <a:lumMod val="95000"/>
            </a:schemeClr>
          </a:solidFill>
          <a:ln>
            <a:solidFill>
              <a:schemeClr val="tx1"/>
            </a:solidFill>
          </a:ln>
        </p:spPr>
        <p:txBody>
          <a:bodyPr>
            <a:noAutofit/>
          </a:bodyPr>
          <a:lstStyle/>
          <a:p>
            <a:pPr algn="ctr"/>
            <a:r>
              <a:rPr lang="en-US" sz="3600" dirty="0"/>
              <a:t>Guidance for this workshop is based primarily on Input from the professionals enrolled in the workshop</a:t>
            </a:r>
          </a:p>
        </p:txBody>
      </p:sp>
      <p:sp>
        <p:nvSpPr>
          <p:cNvPr id="3" name="Slide Number Placeholder 2">
            <a:extLst>
              <a:ext uri="{FF2B5EF4-FFF2-40B4-BE49-F238E27FC236}">
                <a16:creationId xmlns:a16="http://schemas.microsoft.com/office/drawing/2014/main" id="{9346058D-2418-4493-A0F8-0B12D8F2C151}"/>
              </a:ext>
            </a:extLst>
          </p:cNvPr>
          <p:cNvSpPr>
            <a:spLocks noGrp="1"/>
          </p:cNvSpPr>
          <p:nvPr>
            <p:ph type="sldNum" sz="quarter" idx="12"/>
          </p:nvPr>
        </p:nvSpPr>
        <p:spPr/>
        <p:txBody>
          <a:bodyPr/>
          <a:lstStyle/>
          <a:p>
            <a:fld id="{58002290-9732-4F20-B570-A4AA794D7C1E}" type="slidenum">
              <a:rPr lang="en-US" smtClean="0"/>
              <a:t>2</a:t>
            </a:fld>
            <a:endParaRPr lang="en-US"/>
          </a:p>
        </p:txBody>
      </p:sp>
      <p:sp>
        <p:nvSpPr>
          <p:cNvPr id="4" name="TextBox 3">
            <a:extLst>
              <a:ext uri="{FF2B5EF4-FFF2-40B4-BE49-F238E27FC236}">
                <a16:creationId xmlns:a16="http://schemas.microsoft.com/office/drawing/2014/main" id="{0550EC81-0B7E-4E50-A22D-8732F37C2803}"/>
              </a:ext>
            </a:extLst>
          </p:cNvPr>
          <p:cNvSpPr txBox="1"/>
          <p:nvPr/>
        </p:nvSpPr>
        <p:spPr>
          <a:xfrm>
            <a:off x="506437" y="1434904"/>
            <a:ext cx="11127545" cy="6370975"/>
          </a:xfrm>
          <a:prstGeom prst="rect">
            <a:avLst/>
          </a:prstGeom>
          <a:noFill/>
        </p:spPr>
        <p:txBody>
          <a:bodyPr wrap="square" rtlCol="0">
            <a:spAutoFit/>
          </a:bodyPr>
          <a:lstStyle/>
          <a:p>
            <a:pPr marL="457200" indent="-457200">
              <a:buAutoNum type="arabicPeriod"/>
            </a:pPr>
            <a:r>
              <a:rPr lang="en-US" sz="2400" dirty="0"/>
              <a:t>What is BMP Trains?</a:t>
            </a:r>
          </a:p>
          <a:p>
            <a:pPr marL="457200" indent="-457200">
              <a:buAutoNum type="arabicPeriod"/>
            </a:pPr>
            <a:r>
              <a:rPr lang="en-US" sz="2400" dirty="0"/>
              <a:t>How is residence time related to permanent pool?</a:t>
            </a:r>
          </a:p>
          <a:p>
            <a:pPr marL="457200" indent="-457200">
              <a:buAutoNum type="arabicPeriod"/>
            </a:pPr>
            <a:r>
              <a:rPr lang="en-US" sz="2400" dirty="0"/>
              <a:t>How to analyze BMPs in series?</a:t>
            </a:r>
          </a:p>
          <a:p>
            <a:pPr marL="457200" indent="-457200">
              <a:buAutoNum type="arabicPeriod"/>
            </a:pPr>
            <a:r>
              <a:rPr lang="en-US" sz="2400" dirty="0"/>
              <a:t>DCIA, why not just average CNs, “wet-areas and DCIA?</a:t>
            </a:r>
          </a:p>
          <a:p>
            <a:pPr marL="457200" indent="-457200">
              <a:buAutoNum type="arabicPeriod"/>
            </a:pPr>
            <a:r>
              <a:rPr lang="en-US" sz="2400" dirty="0"/>
              <a:t>Examples of how to improve overall removal when wet detention does not work?</a:t>
            </a:r>
          </a:p>
          <a:p>
            <a:pPr marL="457200" indent="-457200">
              <a:buAutoNum type="arabicPeriod"/>
            </a:pPr>
            <a:r>
              <a:rPr lang="en-US" sz="2400" dirty="0"/>
              <a:t>What kind of media are used in biofiltration? Service life? </a:t>
            </a:r>
          </a:p>
          <a:p>
            <a:pPr marL="457200" indent="-457200">
              <a:buAutoNum type="arabicPeriod"/>
            </a:pPr>
            <a:r>
              <a:rPr lang="en-US" sz="2400" dirty="0"/>
              <a:t>How do we get an average EMC when there are multiple land uses or user inputs? </a:t>
            </a:r>
          </a:p>
          <a:p>
            <a:pPr marL="457200" indent="-457200">
              <a:buAutoNum type="arabicPeriod"/>
            </a:pPr>
            <a:r>
              <a:rPr lang="en-US" sz="2400" dirty="0"/>
              <a:t>Side bank downflow filters vs up-flow filters? </a:t>
            </a:r>
          </a:p>
          <a:p>
            <a:pPr marL="457200" indent="-457200">
              <a:buAutoNum type="arabicPeriod"/>
            </a:pPr>
            <a:r>
              <a:rPr lang="en-US" sz="2400" dirty="0"/>
              <a:t>How to get very high removals for net improvement?</a:t>
            </a:r>
          </a:p>
          <a:p>
            <a:pPr marL="457200" indent="-457200">
              <a:buAutoNum type="arabicPeriod"/>
            </a:pPr>
            <a:r>
              <a:rPr lang="en-US" sz="2400" dirty="0"/>
              <a:t>Do examples of harvesting with and without wet detention.</a:t>
            </a:r>
          </a:p>
          <a:p>
            <a:pPr marL="457200" indent="-457200">
              <a:buAutoNum type="arabicPeriod"/>
            </a:pPr>
            <a:r>
              <a:rPr lang="en-US" sz="2400" dirty="0"/>
              <a:t>Show a pre-treatment BMP used before retention.  Also two user defined BMPs .</a:t>
            </a:r>
          </a:p>
          <a:p>
            <a:pPr marL="457200" indent="-457200">
              <a:buAutoNum type="arabicPeriod"/>
            </a:pPr>
            <a:r>
              <a:rPr lang="en-US" sz="2400" dirty="0"/>
              <a:t>How do we incorporate net improvement when the pre-condition has a BMP?</a:t>
            </a:r>
          </a:p>
          <a:p>
            <a:pPr marL="457200" indent="-457200">
              <a:buAutoNum type="arabicPeriod"/>
            </a:pPr>
            <a:r>
              <a:rPr lang="en-US" sz="2400" dirty="0"/>
              <a:t>How do we get nutrient reduction to groundwater feeding estuaries and springs?</a:t>
            </a:r>
          </a:p>
          <a:p>
            <a:pPr marL="457200" indent="-457200">
              <a:buAutoNum type="arabicPeriod"/>
            </a:pPr>
            <a:r>
              <a:rPr lang="en-US" sz="2400" dirty="0"/>
              <a:t>Examples of Swales, Harvesting, and Vegetated Filter Strips (VFS).</a:t>
            </a:r>
          </a:p>
          <a:p>
            <a:endParaRPr lang="en-US" sz="2400" dirty="0"/>
          </a:p>
          <a:p>
            <a:pPr marL="457200" indent="-457200">
              <a:buAutoNum type="arabicPeriod"/>
            </a:pPr>
            <a:endParaRPr lang="en-US" sz="2400" dirty="0"/>
          </a:p>
          <a:p>
            <a:endParaRPr lang="en-US" sz="2400" dirty="0"/>
          </a:p>
        </p:txBody>
      </p:sp>
    </p:spTree>
    <p:extLst>
      <p:ext uri="{BB962C8B-B14F-4D97-AF65-F5344CB8AC3E}">
        <p14:creationId xmlns:p14="http://schemas.microsoft.com/office/powerpoint/2010/main" val="188399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E042E109-79B8-48BA-A9EF-D37DC961F61D}"/>
              </a:ext>
              <a:ext uri="{C183D7F6-B498-43B3-948B-1728B52AA6E4}">
                <adec:decorative xmlns:adec="http://schemas.microsoft.com/office/drawing/2017/decorative" val="1"/>
              </a:ext>
            </a:extLst>
          </p:cNvPr>
          <p:cNvSpPr/>
          <p:nvPr/>
        </p:nvSpPr>
        <p:spPr>
          <a:xfrm flipH="1">
            <a:off x="9765417" y="2839774"/>
            <a:ext cx="6400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166B571-8FA5-428F-AFC7-DAE81D5E9024}"/>
              </a:ext>
            </a:extLst>
          </p:cNvPr>
          <p:cNvSpPr>
            <a:spLocks noGrp="1"/>
          </p:cNvSpPr>
          <p:nvPr>
            <p:ph type="sldNum" sz="quarter" idx="12"/>
          </p:nvPr>
        </p:nvSpPr>
        <p:spPr/>
        <p:txBody>
          <a:bodyPr/>
          <a:lstStyle/>
          <a:p>
            <a:fld id="{58002290-9732-4F20-B570-A4AA794D7C1E}" type="slidenum">
              <a:rPr lang="en-US" smtClean="0"/>
              <a:t>20</a:t>
            </a:fld>
            <a:endParaRPr lang="en-US"/>
          </a:p>
        </p:txBody>
      </p:sp>
      <p:pic>
        <p:nvPicPr>
          <p:cNvPr id="6" name="Picture 5">
            <a:extLst>
              <a:ext uri="{FF2B5EF4-FFF2-40B4-BE49-F238E27FC236}">
                <a16:creationId xmlns:a16="http://schemas.microsoft.com/office/drawing/2014/main" id="{E76BAB7C-0F46-4112-AFEE-A2948FA8BDC6}"/>
              </a:ext>
            </a:extLst>
          </p:cNvPr>
          <p:cNvPicPr>
            <a:picLocks noChangeAspect="1"/>
          </p:cNvPicPr>
          <p:nvPr/>
        </p:nvPicPr>
        <p:blipFill>
          <a:blip r:embed="rId2"/>
          <a:stretch>
            <a:fillRect/>
          </a:stretch>
        </p:blipFill>
        <p:spPr>
          <a:xfrm>
            <a:off x="1559860" y="497540"/>
            <a:ext cx="8036578" cy="5741895"/>
          </a:xfrm>
          <a:prstGeom prst="rect">
            <a:avLst/>
          </a:prstGeom>
        </p:spPr>
      </p:pic>
      <p:sp>
        <p:nvSpPr>
          <p:cNvPr id="7" name="Arrow: Right 6">
            <a:extLst>
              <a:ext uri="{FF2B5EF4-FFF2-40B4-BE49-F238E27FC236}">
                <a16:creationId xmlns:a16="http://schemas.microsoft.com/office/drawing/2014/main" id="{E8C90CD1-4487-432B-BE8B-733BB76A7071}"/>
              </a:ext>
              <a:ext uri="{C183D7F6-B498-43B3-948B-1728B52AA6E4}">
                <adec:decorative xmlns:adec="http://schemas.microsoft.com/office/drawing/2017/decorative" val="1"/>
              </a:ext>
            </a:extLst>
          </p:cNvPr>
          <p:cNvSpPr/>
          <p:nvPr/>
        </p:nvSpPr>
        <p:spPr>
          <a:xfrm flipH="1">
            <a:off x="9636245" y="5704813"/>
            <a:ext cx="6400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7E36EFC-A870-4523-A343-8730D9C3F2CE}"/>
              </a:ext>
            </a:extLst>
          </p:cNvPr>
          <p:cNvPicPr>
            <a:picLocks noChangeAspect="1"/>
          </p:cNvPicPr>
          <p:nvPr/>
        </p:nvPicPr>
        <p:blipFill rotWithShape="1">
          <a:blip r:embed="rId3"/>
          <a:srcRect r="24148"/>
          <a:stretch/>
        </p:blipFill>
        <p:spPr>
          <a:xfrm>
            <a:off x="6037944" y="2537570"/>
            <a:ext cx="3454400" cy="2644030"/>
          </a:xfrm>
          <a:prstGeom prst="rect">
            <a:avLst/>
          </a:prstGeom>
        </p:spPr>
      </p:pic>
    </p:spTree>
    <p:extLst>
      <p:ext uri="{BB962C8B-B14F-4D97-AF65-F5344CB8AC3E}">
        <p14:creationId xmlns:p14="http://schemas.microsoft.com/office/powerpoint/2010/main" val="109636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549D-541E-4857-BF90-585AFC2EDCEB}"/>
              </a:ext>
            </a:extLst>
          </p:cNvPr>
          <p:cNvSpPr>
            <a:spLocks noGrp="1"/>
          </p:cNvSpPr>
          <p:nvPr>
            <p:ph type="title"/>
          </p:nvPr>
        </p:nvSpPr>
        <p:spPr>
          <a:xfrm>
            <a:off x="530530" y="246744"/>
            <a:ext cx="11095630" cy="1589088"/>
          </a:xfrm>
          <a:solidFill>
            <a:schemeClr val="bg1">
              <a:lumMod val="95000"/>
            </a:schemeClr>
          </a:solidFill>
          <a:ln>
            <a:solidFill>
              <a:schemeClr val="tx1"/>
            </a:solidFill>
          </a:ln>
        </p:spPr>
        <p:txBody>
          <a:bodyPr>
            <a:normAutofit fontScale="90000"/>
          </a:bodyPr>
          <a:lstStyle/>
          <a:p>
            <a:pPr algn="ctr"/>
            <a:r>
              <a:rPr lang="en-US" dirty="0"/>
              <a:t>Loading = EMC x Annual Runoff Volume </a:t>
            </a:r>
            <a:br>
              <a:rPr lang="en-US" dirty="0"/>
            </a:br>
            <a:r>
              <a:rPr lang="en-US" sz="3600" dirty="0"/>
              <a:t>note wet ponds are considered to have no annual runoff</a:t>
            </a:r>
            <a:br>
              <a:rPr lang="en-US" sz="3600" dirty="0"/>
            </a:br>
            <a:r>
              <a:rPr lang="en-US" sz="3600" dirty="0"/>
              <a:t> (including harvesting operations) </a:t>
            </a:r>
            <a:endParaRPr lang="en-US" dirty="0"/>
          </a:p>
        </p:txBody>
      </p:sp>
      <p:sp>
        <p:nvSpPr>
          <p:cNvPr id="3" name="Slide Number Placeholder 2">
            <a:extLst>
              <a:ext uri="{FF2B5EF4-FFF2-40B4-BE49-F238E27FC236}">
                <a16:creationId xmlns:a16="http://schemas.microsoft.com/office/drawing/2014/main" id="{3B97D4DD-1CBA-4526-A8C5-E0CAF4C4AF0B}"/>
              </a:ext>
            </a:extLst>
          </p:cNvPr>
          <p:cNvSpPr>
            <a:spLocks noGrp="1"/>
          </p:cNvSpPr>
          <p:nvPr>
            <p:ph type="sldNum" sz="quarter" idx="12"/>
          </p:nvPr>
        </p:nvSpPr>
        <p:spPr/>
        <p:txBody>
          <a:bodyPr/>
          <a:lstStyle/>
          <a:p>
            <a:fld id="{58002290-9732-4F20-B570-A4AA794D7C1E}" type="slidenum">
              <a:rPr lang="en-US" smtClean="0"/>
              <a:t>21</a:t>
            </a:fld>
            <a:endParaRPr lang="en-US"/>
          </a:p>
        </p:txBody>
      </p:sp>
      <p:pic>
        <p:nvPicPr>
          <p:cNvPr id="4" name="Picture 3">
            <a:extLst>
              <a:ext uri="{FF2B5EF4-FFF2-40B4-BE49-F238E27FC236}">
                <a16:creationId xmlns:a16="http://schemas.microsoft.com/office/drawing/2014/main" id="{9B485A6C-E3E5-494F-9373-EC72C528AD60}"/>
              </a:ext>
            </a:extLst>
          </p:cNvPr>
          <p:cNvPicPr>
            <a:picLocks noChangeAspect="1"/>
          </p:cNvPicPr>
          <p:nvPr/>
        </p:nvPicPr>
        <p:blipFill>
          <a:blip r:embed="rId2"/>
          <a:stretch>
            <a:fillRect/>
          </a:stretch>
        </p:blipFill>
        <p:spPr>
          <a:xfrm>
            <a:off x="882189" y="1898691"/>
            <a:ext cx="10515600" cy="4823460"/>
          </a:xfrm>
          <a:prstGeom prst="rect">
            <a:avLst/>
          </a:prstGeom>
          <a:ln>
            <a:solidFill>
              <a:schemeClr val="tx1"/>
            </a:solidFill>
          </a:ln>
        </p:spPr>
      </p:pic>
      <p:sp>
        <p:nvSpPr>
          <p:cNvPr id="5" name="Arrow: Right 4">
            <a:extLst>
              <a:ext uri="{FF2B5EF4-FFF2-40B4-BE49-F238E27FC236}">
                <a16:creationId xmlns:a16="http://schemas.microsoft.com/office/drawing/2014/main" id="{BBA7E9CF-2135-4D30-B7BA-D29A4EC9A09B}"/>
              </a:ext>
              <a:ext uri="{C183D7F6-B498-43B3-948B-1728B52AA6E4}">
                <adec:decorative xmlns:adec="http://schemas.microsoft.com/office/drawing/2017/decorative" val="1"/>
              </a:ext>
            </a:extLst>
          </p:cNvPr>
          <p:cNvSpPr/>
          <p:nvPr/>
        </p:nvSpPr>
        <p:spPr>
          <a:xfrm flipH="1">
            <a:off x="6914608" y="5631392"/>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9D5BD7E-CE30-42CA-8E45-14D6A7412A73}"/>
              </a:ext>
              <a:ext uri="{C183D7F6-B498-43B3-948B-1728B52AA6E4}">
                <adec:decorative xmlns:adec="http://schemas.microsoft.com/office/drawing/2017/decorative" val="1"/>
              </a:ext>
            </a:extLst>
          </p:cNvPr>
          <p:cNvSpPr/>
          <p:nvPr/>
        </p:nvSpPr>
        <p:spPr>
          <a:xfrm flipH="1">
            <a:off x="4215733" y="1985069"/>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2EB0B9B-1D39-4352-9FCA-D8BDA6EFE437}"/>
              </a:ext>
              <a:ext uri="{C183D7F6-B498-43B3-948B-1728B52AA6E4}">
                <adec:decorative xmlns:adec="http://schemas.microsoft.com/office/drawing/2017/decorative" val="1"/>
              </a:ext>
            </a:extLst>
          </p:cNvPr>
          <p:cNvSpPr/>
          <p:nvPr/>
        </p:nvSpPr>
        <p:spPr>
          <a:xfrm flipH="1">
            <a:off x="5341148" y="2575912"/>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D639A58-6F4F-40E6-8457-381B0E8B0E44}"/>
              </a:ext>
            </a:extLst>
          </p:cNvPr>
          <p:cNvSpPr txBox="1"/>
          <p:nvPr/>
        </p:nvSpPr>
        <p:spPr>
          <a:xfrm>
            <a:off x="7298006" y="5147882"/>
            <a:ext cx="4023360" cy="1569660"/>
          </a:xfrm>
          <a:prstGeom prst="rect">
            <a:avLst/>
          </a:prstGeom>
          <a:solidFill>
            <a:schemeClr val="bg1"/>
          </a:solidFill>
          <a:ln>
            <a:solidFill>
              <a:schemeClr val="tx1"/>
            </a:solidFill>
          </a:ln>
        </p:spPr>
        <p:txBody>
          <a:bodyPr wrap="square" rtlCol="0">
            <a:spAutoFit/>
          </a:bodyPr>
          <a:lstStyle/>
          <a:p>
            <a:r>
              <a:rPr lang="en-US" sz="2400" dirty="0"/>
              <a:t>For wet pond areas, their areas can be removed here or in the pre- or post-catchment data inputs, not both places.</a:t>
            </a:r>
          </a:p>
        </p:txBody>
      </p:sp>
      <p:sp>
        <p:nvSpPr>
          <p:cNvPr id="10" name="Arrow: Right 9">
            <a:extLst>
              <a:ext uri="{FF2B5EF4-FFF2-40B4-BE49-F238E27FC236}">
                <a16:creationId xmlns:a16="http://schemas.microsoft.com/office/drawing/2014/main" id="{C0A3966C-1AE1-49B7-9F24-5146B0225155}"/>
              </a:ext>
              <a:ext uri="{C183D7F6-B498-43B3-948B-1728B52AA6E4}">
                <adec:decorative xmlns:adec="http://schemas.microsoft.com/office/drawing/2017/decorative" val="1"/>
              </a:ext>
            </a:extLst>
          </p:cNvPr>
          <p:cNvSpPr/>
          <p:nvPr/>
        </p:nvSpPr>
        <p:spPr>
          <a:xfrm>
            <a:off x="885370" y="6146649"/>
            <a:ext cx="831817"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8AC4-750F-4F4B-8F34-423ED40DB147}"/>
              </a:ext>
            </a:extLst>
          </p:cNvPr>
          <p:cNvSpPr>
            <a:spLocks noGrp="1"/>
          </p:cNvSpPr>
          <p:nvPr>
            <p:ph type="title"/>
          </p:nvPr>
        </p:nvSpPr>
        <p:spPr>
          <a:xfrm>
            <a:off x="677779" y="365125"/>
            <a:ext cx="3557337" cy="902201"/>
          </a:xfrm>
          <a:solidFill>
            <a:schemeClr val="bg2"/>
          </a:solidFill>
          <a:ln>
            <a:solidFill>
              <a:schemeClr val="tx1"/>
            </a:solidFill>
          </a:ln>
        </p:spPr>
        <p:txBody>
          <a:bodyPr/>
          <a:lstStyle/>
          <a:p>
            <a:r>
              <a:rPr lang="en-US" dirty="0"/>
              <a:t>“Wet-Areas”</a:t>
            </a:r>
          </a:p>
        </p:txBody>
      </p:sp>
      <p:sp>
        <p:nvSpPr>
          <p:cNvPr id="3" name="Slide Number Placeholder 2">
            <a:extLst>
              <a:ext uri="{FF2B5EF4-FFF2-40B4-BE49-F238E27FC236}">
                <a16:creationId xmlns:a16="http://schemas.microsoft.com/office/drawing/2014/main" id="{3B4D7CF4-77FE-4E0B-9621-6C46F950C307}"/>
              </a:ext>
            </a:extLst>
          </p:cNvPr>
          <p:cNvSpPr>
            <a:spLocks noGrp="1"/>
          </p:cNvSpPr>
          <p:nvPr>
            <p:ph type="sldNum" sz="quarter" idx="12"/>
          </p:nvPr>
        </p:nvSpPr>
        <p:spPr/>
        <p:txBody>
          <a:bodyPr/>
          <a:lstStyle/>
          <a:p>
            <a:fld id="{58002290-9732-4F20-B570-A4AA794D7C1E}" type="slidenum">
              <a:rPr lang="en-US" smtClean="0"/>
              <a:t>22</a:t>
            </a:fld>
            <a:endParaRPr lang="en-US"/>
          </a:p>
        </p:txBody>
      </p:sp>
      <p:sp>
        <p:nvSpPr>
          <p:cNvPr id="4" name="TextBox 3">
            <a:extLst>
              <a:ext uri="{FF2B5EF4-FFF2-40B4-BE49-F238E27FC236}">
                <a16:creationId xmlns:a16="http://schemas.microsoft.com/office/drawing/2014/main" id="{88352D4E-936D-42E9-88D5-B2E4404D6919}"/>
              </a:ext>
            </a:extLst>
          </p:cNvPr>
          <p:cNvSpPr txBox="1"/>
          <p:nvPr/>
        </p:nvSpPr>
        <p:spPr>
          <a:xfrm>
            <a:off x="585537" y="1458496"/>
            <a:ext cx="10491537" cy="5262979"/>
          </a:xfrm>
          <a:prstGeom prst="rect">
            <a:avLst/>
          </a:prstGeom>
          <a:noFill/>
        </p:spPr>
        <p:txBody>
          <a:bodyPr wrap="square" rtlCol="0">
            <a:spAutoFit/>
          </a:bodyPr>
          <a:lstStyle/>
          <a:p>
            <a:r>
              <a:rPr lang="en-US" sz="2400" dirty="0"/>
              <a:t>How are they defined for Runoff Estimation?  </a:t>
            </a:r>
          </a:p>
          <a:p>
            <a:r>
              <a:rPr lang="en-US" sz="2400" dirty="0"/>
              <a:t>Do not flow for rainfall less than about 4 inches.</a:t>
            </a:r>
          </a:p>
          <a:p>
            <a:endParaRPr lang="en-US" sz="2400" dirty="0"/>
          </a:p>
          <a:p>
            <a:r>
              <a:rPr lang="en-US" sz="2400" dirty="0"/>
              <a:t>Resources: </a:t>
            </a:r>
          </a:p>
          <a:p>
            <a:r>
              <a:rPr lang="en-US" sz="2400" dirty="0"/>
              <a:t>1. Wet land delineation experts.  High water marks, vegetation</a:t>
            </a:r>
          </a:p>
          <a:p>
            <a:r>
              <a:rPr lang="en-US" sz="2400" dirty="0"/>
              <a:t>2. USGS gaging stations for streamflow  to get runoff (take out base flow)</a:t>
            </a:r>
          </a:p>
          <a:p>
            <a:r>
              <a:rPr lang="en-US" sz="2400" dirty="0"/>
              <a:t>	(less than ~0.1 CFS/SQ MI:  ~1.4”/yr (~2-3% of annual rainfall))</a:t>
            </a:r>
          </a:p>
          <a:p>
            <a:endParaRPr lang="en-US" sz="2400" dirty="0"/>
          </a:p>
          <a:p>
            <a:r>
              <a:rPr lang="en-US" sz="2400" dirty="0"/>
              <a:t>Ground observations:  </a:t>
            </a:r>
          </a:p>
          <a:p>
            <a:pPr marL="457200" indent="-457200">
              <a:buAutoNum type="arabicPeriod"/>
            </a:pPr>
            <a:r>
              <a:rPr lang="en-US" sz="2400" dirty="0"/>
              <a:t>Some flow most of the time with or without Groundwater so when it rains, there is runoff or DCIA includes wet areas.</a:t>
            </a:r>
          </a:p>
          <a:p>
            <a:pPr marL="457200" indent="-457200">
              <a:buAutoNum type="arabicPeriod"/>
            </a:pPr>
            <a:r>
              <a:rPr lang="en-US" sz="2400" dirty="0"/>
              <a:t>Others do not flow or contain runoff for up to  4 inches., do not include wet-areas in DCIA.</a:t>
            </a:r>
          </a:p>
          <a:p>
            <a:endParaRPr lang="en-US" sz="2400" dirty="0"/>
          </a:p>
        </p:txBody>
      </p:sp>
      <p:pic>
        <p:nvPicPr>
          <p:cNvPr id="5" name="Picture 4">
            <a:extLst>
              <a:ext uri="{FF2B5EF4-FFF2-40B4-BE49-F238E27FC236}">
                <a16:creationId xmlns:a16="http://schemas.microsoft.com/office/drawing/2014/main" id="{92F68224-DA54-46D0-9B85-4EBF9E3D613D}"/>
              </a:ext>
            </a:extLst>
          </p:cNvPr>
          <p:cNvPicPr>
            <a:picLocks noChangeAspect="1"/>
          </p:cNvPicPr>
          <p:nvPr/>
        </p:nvPicPr>
        <p:blipFill>
          <a:blip r:embed="rId2"/>
          <a:stretch>
            <a:fillRect/>
          </a:stretch>
        </p:blipFill>
        <p:spPr>
          <a:xfrm>
            <a:off x="7427495" y="464089"/>
            <a:ext cx="3941007" cy="2279112"/>
          </a:xfrm>
          <a:prstGeom prst="rect">
            <a:avLst/>
          </a:prstGeom>
          <a:ln>
            <a:solidFill>
              <a:schemeClr val="tx1"/>
            </a:solidFill>
          </a:ln>
        </p:spPr>
      </p:pic>
    </p:spTree>
    <p:extLst>
      <p:ext uri="{BB962C8B-B14F-4D97-AF65-F5344CB8AC3E}">
        <p14:creationId xmlns:p14="http://schemas.microsoft.com/office/powerpoint/2010/main" val="61967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0345C99F-4B0C-479C-8D78-F741E834D64C}"/>
              </a:ext>
              <a:ext uri="{C183D7F6-B498-43B3-948B-1728B52AA6E4}">
                <adec:decorative xmlns:adec="http://schemas.microsoft.com/office/drawing/2017/decorative" val="1"/>
              </a:ext>
            </a:extLst>
          </p:cNvPr>
          <p:cNvSpPr/>
          <p:nvPr/>
        </p:nvSpPr>
        <p:spPr>
          <a:xfrm flipH="1">
            <a:off x="10364273" y="4222723"/>
            <a:ext cx="6400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A255A61-9D1F-4A3D-B2F6-2BBE514CD169}"/>
              </a:ext>
            </a:extLst>
          </p:cNvPr>
          <p:cNvSpPr>
            <a:spLocks noGrp="1"/>
          </p:cNvSpPr>
          <p:nvPr>
            <p:ph type="sldNum" sz="quarter" idx="12"/>
          </p:nvPr>
        </p:nvSpPr>
        <p:spPr/>
        <p:txBody>
          <a:bodyPr/>
          <a:lstStyle/>
          <a:p>
            <a:fld id="{58002290-9732-4F20-B570-A4AA794D7C1E}" type="slidenum">
              <a:rPr lang="en-US" smtClean="0"/>
              <a:t>23</a:t>
            </a:fld>
            <a:endParaRPr lang="en-US"/>
          </a:p>
        </p:txBody>
      </p:sp>
      <p:sp>
        <p:nvSpPr>
          <p:cNvPr id="6" name="TextBox 5">
            <a:extLst>
              <a:ext uri="{FF2B5EF4-FFF2-40B4-BE49-F238E27FC236}">
                <a16:creationId xmlns:a16="http://schemas.microsoft.com/office/drawing/2014/main" id="{75B045EF-21A9-48E6-A0AB-1093EBD54B60}"/>
              </a:ext>
            </a:extLst>
          </p:cNvPr>
          <p:cNvSpPr txBox="1"/>
          <p:nvPr/>
        </p:nvSpPr>
        <p:spPr>
          <a:xfrm>
            <a:off x="769961" y="278358"/>
            <a:ext cx="10606622" cy="707886"/>
          </a:xfrm>
          <a:prstGeom prst="rect">
            <a:avLst/>
          </a:prstGeom>
          <a:solidFill>
            <a:schemeClr val="bg1">
              <a:lumMod val="85000"/>
            </a:schemeClr>
          </a:solidFill>
          <a:ln>
            <a:solidFill>
              <a:schemeClr val="tx1"/>
            </a:solidFill>
          </a:ln>
        </p:spPr>
        <p:txBody>
          <a:bodyPr wrap="none" rtlCol="0">
            <a:spAutoFit/>
          </a:bodyPr>
          <a:lstStyle/>
          <a:p>
            <a:r>
              <a:rPr lang="en-US" sz="4000" dirty="0"/>
              <a:t>Questions related to BMP Treatment Effectiveness</a:t>
            </a:r>
          </a:p>
        </p:txBody>
      </p:sp>
      <p:pic>
        <p:nvPicPr>
          <p:cNvPr id="2" name="Picture 1">
            <a:extLst>
              <a:ext uri="{FF2B5EF4-FFF2-40B4-BE49-F238E27FC236}">
                <a16:creationId xmlns:a16="http://schemas.microsoft.com/office/drawing/2014/main" id="{96B43355-594D-43B0-932C-1E912AAA9F4D}"/>
              </a:ext>
            </a:extLst>
          </p:cNvPr>
          <p:cNvPicPr>
            <a:picLocks noChangeAspect="1"/>
          </p:cNvPicPr>
          <p:nvPr/>
        </p:nvPicPr>
        <p:blipFill>
          <a:blip r:embed="rId2"/>
          <a:stretch>
            <a:fillRect/>
          </a:stretch>
        </p:blipFill>
        <p:spPr>
          <a:xfrm>
            <a:off x="1688124" y="1132962"/>
            <a:ext cx="8539088" cy="5267325"/>
          </a:xfrm>
          <a:prstGeom prst="rect">
            <a:avLst/>
          </a:prstGeom>
          <a:ln>
            <a:solidFill>
              <a:schemeClr val="tx1"/>
            </a:solidFill>
          </a:ln>
        </p:spPr>
      </p:pic>
    </p:spTree>
    <p:extLst>
      <p:ext uri="{BB962C8B-B14F-4D97-AF65-F5344CB8AC3E}">
        <p14:creationId xmlns:p14="http://schemas.microsoft.com/office/powerpoint/2010/main" val="16816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BD710-949E-4EDA-A9CA-07D92C0D4BF4}"/>
              </a:ext>
            </a:extLst>
          </p:cNvPr>
          <p:cNvSpPr txBox="1"/>
          <p:nvPr/>
        </p:nvSpPr>
        <p:spPr>
          <a:xfrm>
            <a:off x="1473777" y="401170"/>
            <a:ext cx="3568797" cy="461665"/>
          </a:xfrm>
          <a:prstGeom prst="rect">
            <a:avLst/>
          </a:prstGeom>
          <a:solidFill>
            <a:schemeClr val="tx2">
              <a:lumMod val="20000"/>
              <a:lumOff val="80000"/>
            </a:schemeClr>
          </a:solidFill>
          <a:ln>
            <a:solidFill>
              <a:schemeClr val="tx1"/>
            </a:solidFill>
          </a:ln>
        </p:spPr>
        <p:txBody>
          <a:bodyPr wrap="none" rtlCol="0">
            <a:spAutoFit/>
          </a:bodyPr>
          <a:lstStyle/>
          <a:p>
            <a:r>
              <a:rPr lang="en-US" sz="2400" dirty="0"/>
              <a:t>14 Treatment BMP Options</a:t>
            </a:r>
          </a:p>
        </p:txBody>
      </p:sp>
      <p:sp>
        <p:nvSpPr>
          <p:cNvPr id="6" name="Slide Number Placeholder 5">
            <a:extLst>
              <a:ext uri="{FF2B5EF4-FFF2-40B4-BE49-F238E27FC236}">
                <a16:creationId xmlns:a16="http://schemas.microsoft.com/office/drawing/2014/main" id="{AB13ADF6-A89F-4437-9FD4-3B42DB731DD4}"/>
              </a:ext>
            </a:extLst>
          </p:cNvPr>
          <p:cNvSpPr>
            <a:spLocks noGrp="1"/>
          </p:cNvSpPr>
          <p:nvPr>
            <p:ph type="sldNum" sz="quarter" idx="12"/>
          </p:nvPr>
        </p:nvSpPr>
        <p:spPr/>
        <p:txBody>
          <a:bodyPr/>
          <a:lstStyle/>
          <a:p>
            <a:fld id="{58002290-9732-4F20-B570-A4AA794D7C1E}" type="slidenum">
              <a:rPr lang="en-US" smtClean="0"/>
              <a:t>24</a:t>
            </a:fld>
            <a:endParaRPr lang="en-US"/>
          </a:p>
        </p:txBody>
      </p:sp>
      <p:sp>
        <p:nvSpPr>
          <p:cNvPr id="9" name="Arrow: Right 8">
            <a:extLst>
              <a:ext uri="{FF2B5EF4-FFF2-40B4-BE49-F238E27FC236}">
                <a16:creationId xmlns:a16="http://schemas.microsoft.com/office/drawing/2014/main" id="{E9263B3F-15C2-454D-A998-ECCAA9858029}"/>
              </a:ext>
              <a:ext uri="{C183D7F6-B498-43B3-948B-1728B52AA6E4}">
                <adec:decorative xmlns:adec="http://schemas.microsoft.com/office/drawing/2017/decorative" val="1"/>
              </a:ext>
            </a:extLst>
          </p:cNvPr>
          <p:cNvSpPr/>
          <p:nvPr/>
        </p:nvSpPr>
        <p:spPr>
          <a:xfrm flipH="1">
            <a:off x="4015960" y="3883223"/>
            <a:ext cx="64008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2B5AE43-1A14-4C09-9D49-6455C431A7DD}"/>
              </a:ext>
            </a:extLst>
          </p:cNvPr>
          <p:cNvSpPr/>
          <p:nvPr/>
        </p:nvSpPr>
        <p:spPr>
          <a:xfrm>
            <a:off x="1504949" y="6115050"/>
            <a:ext cx="5633787"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two or more different BMPs in the same catchment </a:t>
            </a:r>
          </a:p>
        </p:txBody>
      </p:sp>
      <p:sp>
        <p:nvSpPr>
          <p:cNvPr id="8" name="Rectangle 7">
            <a:extLst>
              <a:ext uri="{FF2B5EF4-FFF2-40B4-BE49-F238E27FC236}">
                <a16:creationId xmlns:a16="http://schemas.microsoft.com/office/drawing/2014/main" id="{AAA139BC-4FCF-4F40-9897-7F6B5386834F}"/>
              </a:ext>
            </a:extLst>
          </p:cNvPr>
          <p:cNvSpPr/>
          <p:nvPr/>
        </p:nvSpPr>
        <p:spPr>
          <a:xfrm>
            <a:off x="5181599" y="419100"/>
            <a:ext cx="5759117" cy="4762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For 13  BMPs: Design Information Found in User Manual </a:t>
            </a:r>
            <a:endParaRPr lang="en-US" dirty="0"/>
          </a:p>
        </p:txBody>
      </p:sp>
      <p:sp>
        <p:nvSpPr>
          <p:cNvPr id="13" name="Rectangle 12">
            <a:extLst>
              <a:ext uri="{FF2B5EF4-FFF2-40B4-BE49-F238E27FC236}">
                <a16:creationId xmlns:a16="http://schemas.microsoft.com/office/drawing/2014/main" id="{0786B06E-4802-477C-95E8-A50F63057FB4}"/>
              </a:ext>
            </a:extLst>
          </p:cNvPr>
          <p:cNvSpPr/>
          <p:nvPr/>
        </p:nvSpPr>
        <p:spPr>
          <a:xfrm>
            <a:off x="7649028" y="6047921"/>
            <a:ext cx="3733800"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Calculating tools helpful for design</a:t>
            </a:r>
          </a:p>
        </p:txBody>
      </p:sp>
      <p:pic>
        <p:nvPicPr>
          <p:cNvPr id="16" name="Picture 15">
            <a:extLst>
              <a:ext uri="{FF2B5EF4-FFF2-40B4-BE49-F238E27FC236}">
                <a16:creationId xmlns:a16="http://schemas.microsoft.com/office/drawing/2014/main" id="{F61B43BC-C85D-4F33-A0D0-F1F7895A7C85}"/>
              </a:ext>
            </a:extLst>
          </p:cNvPr>
          <p:cNvPicPr>
            <a:picLocks noChangeAspect="1"/>
          </p:cNvPicPr>
          <p:nvPr/>
        </p:nvPicPr>
        <p:blipFill>
          <a:blip r:embed="rId2"/>
          <a:stretch>
            <a:fillRect/>
          </a:stretch>
        </p:blipFill>
        <p:spPr>
          <a:xfrm>
            <a:off x="928914" y="986971"/>
            <a:ext cx="9347200" cy="5076372"/>
          </a:xfrm>
          <a:prstGeom prst="rect">
            <a:avLst/>
          </a:prstGeom>
          <a:ln>
            <a:solidFill>
              <a:schemeClr val="tx1"/>
            </a:solidFill>
          </a:ln>
        </p:spPr>
      </p:pic>
      <p:sp>
        <p:nvSpPr>
          <p:cNvPr id="10" name="Rectangle 9">
            <a:extLst>
              <a:ext uri="{FF2B5EF4-FFF2-40B4-BE49-F238E27FC236}">
                <a16:creationId xmlns:a16="http://schemas.microsoft.com/office/drawing/2014/main" id="{46E2CF58-EE1A-4F07-907F-DF2D1018B602}"/>
              </a:ext>
              <a:ext uri="{C183D7F6-B498-43B3-948B-1728B52AA6E4}">
                <adec:decorative xmlns:adec="http://schemas.microsoft.com/office/drawing/2017/decorative" val="1"/>
              </a:ext>
            </a:extLst>
          </p:cNvPr>
          <p:cNvSpPr/>
          <p:nvPr/>
        </p:nvSpPr>
        <p:spPr>
          <a:xfrm>
            <a:off x="1044900" y="1816099"/>
            <a:ext cx="3154680" cy="37147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B5D2E1-5F49-4844-8C41-21F8227B71EC}"/>
              </a:ext>
            </a:extLst>
          </p:cNvPr>
          <p:cNvSpPr/>
          <p:nvPr/>
        </p:nvSpPr>
        <p:spPr>
          <a:xfrm>
            <a:off x="5124450" y="1713593"/>
            <a:ext cx="4610100" cy="914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a design other than the 13 listed, </a:t>
            </a:r>
          </a:p>
          <a:p>
            <a:pPr algn="ctr"/>
            <a:r>
              <a:rPr lang="en-US" dirty="0">
                <a:solidFill>
                  <a:schemeClr val="tx1"/>
                </a:solidFill>
              </a:rPr>
              <a:t>enter as User Defined</a:t>
            </a:r>
          </a:p>
        </p:txBody>
      </p:sp>
      <p:sp>
        <p:nvSpPr>
          <p:cNvPr id="11" name="Arrow: Down 10">
            <a:extLst>
              <a:ext uri="{FF2B5EF4-FFF2-40B4-BE49-F238E27FC236}">
                <a16:creationId xmlns:a16="http://schemas.microsoft.com/office/drawing/2014/main" id="{7E2D2657-F60C-4351-8598-C071F40CA06A}"/>
              </a:ext>
              <a:ext uri="{C183D7F6-B498-43B3-948B-1728B52AA6E4}">
                <adec:decorative xmlns:adec="http://schemas.microsoft.com/office/drawing/2017/decorative" val="1"/>
              </a:ext>
            </a:extLst>
          </p:cNvPr>
          <p:cNvSpPr/>
          <p:nvPr/>
        </p:nvSpPr>
        <p:spPr>
          <a:xfrm flipV="1">
            <a:off x="1219200" y="5829300"/>
            <a:ext cx="389382" cy="845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72361F6-5319-4A26-9623-FCD995B795C4}"/>
              </a:ext>
              <a:ext uri="{C183D7F6-B498-43B3-948B-1728B52AA6E4}">
                <adec:decorative xmlns:adec="http://schemas.microsoft.com/office/drawing/2017/decorative" val="1"/>
              </a:ext>
            </a:extLst>
          </p:cNvPr>
          <p:cNvSpPr/>
          <p:nvPr/>
        </p:nvSpPr>
        <p:spPr>
          <a:xfrm rot="5400000" flipH="1">
            <a:off x="7012759" y="5735319"/>
            <a:ext cx="109728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F359A4A-98CC-4102-B5E8-25398E986FD0}"/>
              </a:ext>
              <a:ext uri="{C183D7F6-B498-43B3-948B-1728B52AA6E4}">
                <adec:decorative xmlns:adec="http://schemas.microsoft.com/office/drawing/2017/decorative" val="1"/>
              </a:ext>
            </a:extLst>
          </p:cNvPr>
          <p:cNvSpPr/>
          <p:nvPr/>
        </p:nvSpPr>
        <p:spPr>
          <a:xfrm flipH="1">
            <a:off x="2418903" y="1864111"/>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2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0" grpId="0" animBg="1"/>
      <p:bldP spid="14" grpId="0" animBg="1"/>
      <p:bldP spid="11" grpId="0" animBg="1"/>
      <p:bldP spid="12"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3805" y="1811415"/>
            <a:ext cx="5157787" cy="823912"/>
          </a:xfrm>
        </p:spPr>
        <p:txBody>
          <a:bodyPr>
            <a:normAutofit fontScale="92500"/>
          </a:bodyPr>
          <a:lstStyle/>
          <a:p>
            <a:r>
              <a:rPr lang="en-US" sz="3200" dirty="0"/>
              <a:t>BMP Efficiency Determination</a:t>
            </a:r>
          </a:p>
        </p:txBody>
      </p:sp>
      <p:sp>
        <p:nvSpPr>
          <p:cNvPr id="6" name="Text Placeholder 5"/>
          <p:cNvSpPr>
            <a:spLocks noGrp="1"/>
          </p:cNvSpPr>
          <p:nvPr>
            <p:ph type="body" sz="half" idx="3"/>
          </p:nvPr>
        </p:nvSpPr>
        <p:spPr>
          <a:xfrm>
            <a:off x="6242272" y="2206973"/>
            <a:ext cx="5183188" cy="823912"/>
          </a:xfrm>
        </p:spPr>
        <p:txBody>
          <a:bodyPr>
            <a:normAutofit fontScale="92500"/>
          </a:bodyPr>
          <a:lstStyle/>
          <a:p>
            <a:pPr algn="ctr"/>
            <a:r>
              <a:rPr lang="en-US" sz="3200" dirty="0"/>
              <a:t>Retention Efficiency Plot</a:t>
            </a:r>
          </a:p>
        </p:txBody>
      </p:sp>
      <p:sp>
        <p:nvSpPr>
          <p:cNvPr id="3" name="Content Placeholder 2"/>
          <p:cNvSpPr>
            <a:spLocks noGrp="1"/>
          </p:cNvSpPr>
          <p:nvPr>
            <p:ph sz="quarter" idx="2"/>
          </p:nvPr>
        </p:nvSpPr>
        <p:spPr>
          <a:xfrm>
            <a:off x="211014" y="2543863"/>
            <a:ext cx="6639951" cy="3937147"/>
          </a:xfrm>
        </p:spPr>
        <p:txBody>
          <a:bodyPr>
            <a:normAutofit fontScale="92500" lnSpcReduction="20000"/>
          </a:bodyPr>
          <a:lstStyle/>
          <a:p>
            <a:r>
              <a:rPr lang="en-US" sz="3200" dirty="0"/>
              <a:t>For a treatment rate of 1 inch per hour (low rate because of non-homogeneous soil types).</a:t>
            </a:r>
          </a:p>
          <a:p>
            <a:endParaRPr lang="en-US" sz="3200" dirty="0"/>
          </a:p>
          <a:p>
            <a:endParaRPr lang="en-US" sz="3200" dirty="0"/>
          </a:p>
          <a:p>
            <a:r>
              <a:rPr lang="en-US" sz="3200" dirty="0"/>
              <a:t>For multiple retention BMPs used within a single catchment the overall efficiency is determined by adding up the total volume retained to obtain the associated treatment efficiency</a:t>
            </a:r>
          </a:p>
        </p:txBody>
      </p:sp>
      <p:sp>
        <p:nvSpPr>
          <p:cNvPr id="4" name="Title 3"/>
          <p:cNvSpPr>
            <a:spLocks noGrp="1"/>
          </p:cNvSpPr>
          <p:nvPr>
            <p:ph type="title"/>
          </p:nvPr>
        </p:nvSpPr>
        <p:spPr>
          <a:solidFill>
            <a:schemeClr val="bg1">
              <a:lumMod val="95000"/>
            </a:schemeClr>
          </a:solidFill>
          <a:ln>
            <a:solidFill>
              <a:schemeClr val="tx1"/>
            </a:solidFill>
          </a:ln>
        </p:spPr>
        <p:txBody>
          <a:bodyPr>
            <a:noAutofit/>
          </a:bodyPr>
          <a:lstStyle/>
          <a:p>
            <a:pPr algn="ctr"/>
            <a:r>
              <a:rPr lang="en-US" b="1" dirty="0"/>
              <a:t>a. Retention BMPs Treating Runoff from the Same Catchment Area</a:t>
            </a:r>
          </a:p>
        </p:txBody>
      </p:sp>
      <p:pic>
        <p:nvPicPr>
          <p:cNvPr id="1026" name="Picture 2"/>
          <p:cNvPicPr>
            <a:picLocks noGrp="1" noChangeAspect="1" noChangeArrowheads="1"/>
          </p:cNvPicPr>
          <p:nvPr>
            <p:ph sz="quarter" idx="4"/>
          </p:nvPr>
        </p:nvPicPr>
        <p:blipFill rotWithShape="1">
          <a:blip r:embed="rId2" cstate="print">
            <a:extLst>
              <a:ext uri="{28A0092B-C50C-407E-A947-70E740481C1C}">
                <a14:useLocalDpi xmlns:a14="http://schemas.microsoft.com/office/drawing/2010/main" val="0"/>
              </a:ext>
            </a:extLst>
          </a:blip>
          <a:srcRect t="13863"/>
          <a:stretch/>
        </p:blipFill>
        <p:spPr bwMode="auto">
          <a:xfrm>
            <a:off x="6915150" y="2959868"/>
            <a:ext cx="4302216"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FE54D71B-3701-4764-9A37-031147B36170}" type="slidenum">
              <a:rPr lang="en-US" smtClean="0"/>
              <a:t>25</a:t>
            </a:fld>
            <a:endParaRPr lang="en-US" dirty="0"/>
          </a:p>
        </p:txBody>
      </p:sp>
      <p:sp>
        <p:nvSpPr>
          <p:cNvPr id="7" name="TextBox 6">
            <a:extLst>
              <a:ext uri="{FF2B5EF4-FFF2-40B4-BE49-F238E27FC236}">
                <a16:creationId xmlns:a16="http://schemas.microsoft.com/office/drawing/2014/main" id="{D5F3E1DE-AF2F-45EB-B088-36ADE7B152B5}"/>
              </a:ext>
            </a:extLst>
          </p:cNvPr>
          <p:cNvSpPr txBox="1"/>
          <p:nvPr/>
        </p:nvSpPr>
        <p:spPr>
          <a:xfrm>
            <a:off x="2265528" y="1719618"/>
            <a:ext cx="7028719" cy="461665"/>
          </a:xfrm>
          <a:prstGeom prst="rect">
            <a:avLst/>
          </a:prstGeom>
          <a:noFill/>
        </p:spPr>
        <p:txBody>
          <a:bodyPr wrap="none" rtlCol="0">
            <a:spAutoFit/>
          </a:bodyPr>
          <a:lstStyle/>
          <a:p>
            <a:r>
              <a:rPr lang="en-US" sz="2400" dirty="0"/>
              <a:t>References:  Harper, 2007, pages 208-209 User Manual</a:t>
            </a:r>
          </a:p>
        </p:txBody>
      </p:sp>
      <p:sp>
        <p:nvSpPr>
          <p:cNvPr id="8" name="TextBox 7">
            <a:extLst>
              <a:ext uri="{FF2B5EF4-FFF2-40B4-BE49-F238E27FC236}">
                <a16:creationId xmlns:a16="http://schemas.microsoft.com/office/drawing/2014/main" id="{5EFE13D0-032A-4D5D-8CDB-4BCD4B452BA1}"/>
              </a:ext>
            </a:extLst>
          </p:cNvPr>
          <p:cNvSpPr txBox="1"/>
          <p:nvPr/>
        </p:nvSpPr>
        <p:spPr>
          <a:xfrm>
            <a:off x="6152899" y="2125830"/>
            <a:ext cx="5345374" cy="461665"/>
          </a:xfrm>
          <a:prstGeom prst="rect">
            <a:avLst/>
          </a:prstGeom>
          <a:solidFill>
            <a:schemeClr val="bg1">
              <a:lumMod val="95000"/>
            </a:schemeClr>
          </a:solidFill>
          <a:ln>
            <a:solidFill>
              <a:schemeClr val="tx1"/>
            </a:solidFill>
          </a:ln>
        </p:spPr>
        <p:txBody>
          <a:bodyPr wrap="none" rtlCol="0">
            <a:spAutoFit/>
          </a:bodyPr>
          <a:lstStyle/>
          <a:p>
            <a:r>
              <a:rPr lang="en-US" sz="2400" dirty="0"/>
              <a:t>BMP Trains gives you this efficiency curve</a:t>
            </a:r>
          </a:p>
        </p:txBody>
      </p:sp>
      <p:sp>
        <p:nvSpPr>
          <p:cNvPr id="9" name="TextBox 8">
            <a:extLst>
              <a:ext uri="{FF2B5EF4-FFF2-40B4-BE49-F238E27FC236}">
                <a16:creationId xmlns:a16="http://schemas.microsoft.com/office/drawing/2014/main" id="{FF75D7AE-EBF6-472F-8409-6EA4C0C7ED1C}"/>
              </a:ext>
            </a:extLst>
          </p:cNvPr>
          <p:cNvSpPr txBox="1"/>
          <p:nvPr/>
        </p:nvSpPr>
        <p:spPr>
          <a:xfrm>
            <a:off x="8462711" y="3758616"/>
            <a:ext cx="3248025" cy="1938992"/>
          </a:xfrm>
          <a:prstGeom prst="rect">
            <a:avLst/>
          </a:prstGeom>
          <a:solidFill>
            <a:schemeClr val="bg1"/>
          </a:solidFill>
          <a:ln>
            <a:solidFill>
              <a:schemeClr val="accent1"/>
            </a:solidFill>
          </a:ln>
        </p:spPr>
        <p:txBody>
          <a:bodyPr wrap="square" rtlCol="0">
            <a:spAutoFit/>
          </a:bodyPr>
          <a:lstStyle/>
          <a:p>
            <a:r>
              <a:rPr lang="en-US" sz="2400" dirty="0"/>
              <a:t>Varies with land use and meteorological zone and treatment depth = ret vol/catchment area x conv factor</a:t>
            </a:r>
          </a:p>
        </p:txBody>
      </p:sp>
      <p:sp>
        <p:nvSpPr>
          <p:cNvPr id="10" name="TextBox 9">
            <a:extLst>
              <a:ext uri="{FF2B5EF4-FFF2-40B4-BE49-F238E27FC236}">
                <a16:creationId xmlns:a16="http://schemas.microsoft.com/office/drawing/2014/main" id="{BAF1AAEB-99C0-4AC7-B6C4-D58130160AC7}"/>
              </a:ext>
            </a:extLst>
          </p:cNvPr>
          <p:cNvSpPr txBox="1"/>
          <p:nvPr/>
        </p:nvSpPr>
        <p:spPr>
          <a:xfrm>
            <a:off x="0" y="3513746"/>
            <a:ext cx="6962274" cy="830997"/>
          </a:xfrm>
          <a:prstGeom prst="rect">
            <a:avLst/>
          </a:prstGeom>
          <a:solidFill>
            <a:schemeClr val="bg1">
              <a:lumMod val="95000"/>
            </a:schemeClr>
          </a:solidFill>
          <a:ln>
            <a:solidFill>
              <a:schemeClr val="tx1"/>
            </a:solidFill>
          </a:ln>
        </p:spPr>
        <p:txBody>
          <a:bodyPr wrap="square" rtlCol="0">
            <a:spAutoFit/>
          </a:bodyPr>
          <a:lstStyle/>
          <a:p>
            <a:r>
              <a:rPr lang="en-US" sz="2400" dirty="0"/>
              <a:t>Treatment rate can be increased using a certified mix examples  in Marion County and NW Fl Karst Regions</a:t>
            </a:r>
          </a:p>
        </p:txBody>
      </p:sp>
    </p:spTree>
    <p:extLst>
      <p:ext uri="{BB962C8B-B14F-4D97-AF65-F5344CB8AC3E}">
        <p14:creationId xmlns:p14="http://schemas.microsoft.com/office/powerpoint/2010/main" val="25286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958" y="2022357"/>
            <a:ext cx="5370512" cy="823912"/>
          </a:xfrm>
        </p:spPr>
        <p:txBody>
          <a:bodyPr>
            <a:noAutofit/>
          </a:bodyPr>
          <a:lstStyle/>
          <a:p>
            <a:r>
              <a:rPr lang="en-US" sz="3200" dirty="0"/>
              <a:t>BMP Efficiency Determination</a:t>
            </a:r>
          </a:p>
        </p:txBody>
      </p:sp>
      <p:sp>
        <p:nvSpPr>
          <p:cNvPr id="6" name="Text Placeholder 5"/>
          <p:cNvSpPr>
            <a:spLocks noGrp="1"/>
          </p:cNvSpPr>
          <p:nvPr>
            <p:ph type="body" sz="half" idx="3"/>
          </p:nvPr>
        </p:nvSpPr>
        <p:spPr>
          <a:xfrm>
            <a:off x="6090313" y="1926823"/>
            <a:ext cx="5183188" cy="823912"/>
          </a:xfrm>
        </p:spPr>
        <p:txBody>
          <a:bodyPr>
            <a:normAutofit/>
          </a:bodyPr>
          <a:lstStyle/>
          <a:p>
            <a:r>
              <a:rPr lang="en-US" sz="3200" dirty="0"/>
              <a:t>Retention Efficiency Plot</a:t>
            </a:r>
          </a:p>
        </p:txBody>
      </p:sp>
      <p:sp>
        <p:nvSpPr>
          <p:cNvPr id="3" name="Content Placeholder 2"/>
          <p:cNvSpPr>
            <a:spLocks noGrp="1"/>
          </p:cNvSpPr>
          <p:nvPr>
            <p:ph sz="quarter" idx="2"/>
          </p:nvPr>
        </p:nvSpPr>
        <p:spPr>
          <a:xfrm>
            <a:off x="858838" y="2728841"/>
            <a:ext cx="5157787" cy="3684588"/>
          </a:xfrm>
        </p:spPr>
        <p:txBody>
          <a:bodyPr/>
          <a:lstStyle/>
          <a:p>
            <a:r>
              <a:rPr lang="en-US" dirty="0"/>
              <a:t>Assume two retention BMPs in series – first captures 0.5 in and the second captures 0.5 in</a:t>
            </a:r>
          </a:p>
          <a:p>
            <a:r>
              <a:rPr lang="en-US" dirty="0"/>
              <a:t>50% + 50% = 100%  </a:t>
            </a:r>
            <a:r>
              <a:rPr lang="en-US" b="1" dirty="0">
                <a:solidFill>
                  <a:srgbClr val="FF0000"/>
                </a:solidFill>
              </a:rPr>
              <a:t>X</a:t>
            </a:r>
          </a:p>
          <a:p>
            <a:r>
              <a:rPr lang="en-US" b="1" dirty="0"/>
              <a:t>Add the volume retained</a:t>
            </a:r>
            <a:endParaRPr lang="en-US" dirty="0"/>
          </a:p>
          <a:p>
            <a:r>
              <a:rPr lang="en-US" dirty="0"/>
              <a:t>0.5in + 0.5in = 1in</a:t>
            </a:r>
          </a:p>
          <a:p>
            <a:pPr lvl="1"/>
            <a:r>
              <a:rPr lang="en-US" b="1" dirty="0">
                <a:solidFill>
                  <a:schemeClr val="tx1"/>
                </a:solidFill>
              </a:rPr>
              <a:t>70%  </a:t>
            </a:r>
          </a:p>
        </p:txBody>
      </p:sp>
      <p:sp>
        <p:nvSpPr>
          <p:cNvPr id="4" name="Title 3"/>
          <p:cNvSpPr>
            <a:spLocks noGrp="1"/>
          </p:cNvSpPr>
          <p:nvPr>
            <p:ph type="title"/>
          </p:nvPr>
        </p:nvSpPr>
        <p:spPr>
          <a:xfrm>
            <a:off x="406400" y="365125"/>
            <a:ext cx="10948988" cy="1325563"/>
          </a:xfrm>
          <a:solidFill>
            <a:schemeClr val="bg1">
              <a:lumMod val="95000"/>
            </a:schemeClr>
          </a:solidFill>
          <a:ln>
            <a:solidFill>
              <a:schemeClr val="tx1"/>
            </a:solidFill>
          </a:ln>
        </p:spPr>
        <p:txBody>
          <a:bodyPr>
            <a:noAutofit/>
          </a:bodyPr>
          <a:lstStyle/>
          <a:p>
            <a:r>
              <a:rPr lang="en-US" b="1" dirty="0"/>
              <a:t>Example for Two Retention BMPs in Series</a:t>
            </a:r>
            <a:br>
              <a:rPr lang="en-US" b="1" dirty="0"/>
            </a:br>
            <a:r>
              <a:rPr lang="en-US" b="1" dirty="0"/>
              <a:t>  </a:t>
            </a:r>
            <a:r>
              <a:rPr lang="en-US" sz="3600" b="1" dirty="0"/>
              <a:t>Q: I double the retention but not get double the removal?</a:t>
            </a:r>
            <a:endParaRPr lang="en-US" b="1" dirty="0"/>
          </a:p>
        </p:txBody>
      </p:sp>
      <p:pic>
        <p:nvPicPr>
          <p:cNvPr id="102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046547" y="2638864"/>
            <a:ext cx="448312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a:extLst>
              <a:ext uri="{C183D7F6-B498-43B3-948B-1728B52AA6E4}">
                <adec:decorative xmlns:adec="http://schemas.microsoft.com/office/drawing/2017/decorative" val="1"/>
              </a:ext>
            </a:extLst>
          </p:cNvPr>
          <p:cNvCxnSpPr/>
          <p:nvPr/>
        </p:nvCxnSpPr>
        <p:spPr>
          <a:xfrm flipV="1">
            <a:off x="7086600" y="4267200"/>
            <a:ext cx="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p:nvPr/>
        </p:nvCxnSpPr>
        <p:spPr>
          <a:xfrm flipH="1">
            <a:off x="6629400" y="4267200"/>
            <a:ext cx="44610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p:nvPr/>
        </p:nvCxnSpPr>
        <p:spPr>
          <a:xfrm flipV="1">
            <a:off x="7562850" y="3829050"/>
            <a:ext cx="0" cy="152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p:nvPr/>
        </p:nvCxnSpPr>
        <p:spPr>
          <a:xfrm flipH="1">
            <a:off x="6648450" y="3836448"/>
            <a:ext cx="89220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502734" y="5510463"/>
            <a:ext cx="200857" cy="228600"/>
            <a:chOff x="1752600" y="5257800"/>
            <a:chExt cx="200857" cy="228600"/>
          </a:xfrm>
        </p:grpSpPr>
        <p:cxnSp>
          <p:nvCxnSpPr>
            <p:cNvPr id="15" name="Straight Connector 14"/>
            <p:cNvCxnSpPr/>
            <p:nvPr/>
          </p:nvCxnSpPr>
          <p:spPr>
            <a:xfrm>
              <a:off x="1752600" y="5410200"/>
              <a:ext cx="76200" cy="762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01057" y="5257800"/>
              <a:ext cx="152400" cy="2286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FE54D71B-3701-4764-9A37-031147B36170}" type="slidenum">
              <a:rPr lang="en-US" smtClean="0"/>
              <a:t>26</a:t>
            </a:fld>
            <a:endParaRPr lang="en-US"/>
          </a:p>
        </p:txBody>
      </p:sp>
      <p:sp>
        <p:nvSpPr>
          <p:cNvPr id="8" name="Rectangle 7">
            <a:extLst>
              <a:ext uri="{FF2B5EF4-FFF2-40B4-BE49-F238E27FC236}">
                <a16:creationId xmlns:a16="http://schemas.microsoft.com/office/drawing/2014/main" id="{A0A61AA4-F404-44E3-B22C-65154BFE8E45}"/>
              </a:ext>
            </a:extLst>
          </p:cNvPr>
          <p:cNvSpPr/>
          <p:nvPr/>
        </p:nvSpPr>
        <p:spPr>
          <a:xfrm>
            <a:off x="6033868" y="5824318"/>
            <a:ext cx="4533900" cy="76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avg annual cumulative rainfall for a given retention depth or rainfall volume.</a:t>
            </a:r>
          </a:p>
        </p:txBody>
      </p:sp>
      <p:sp>
        <p:nvSpPr>
          <p:cNvPr id="10" name="TextBox 9">
            <a:extLst>
              <a:ext uri="{FF2B5EF4-FFF2-40B4-BE49-F238E27FC236}">
                <a16:creationId xmlns:a16="http://schemas.microsoft.com/office/drawing/2014/main" id="{B24C32EA-715E-4D0A-A632-C6DFB7F3569A}"/>
              </a:ext>
            </a:extLst>
          </p:cNvPr>
          <p:cNvSpPr txBox="1"/>
          <p:nvPr/>
        </p:nvSpPr>
        <p:spPr>
          <a:xfrm>
            <a:off x="2265528" y="1719618"/>
            <a:ext cx="5271058" cy="461665"/>
          </a:xfrm>
          <a:prstGeom prst="rect">
            <a:avLst/>
          </a:prstGeom>
          <a:noFill/>
        </p:spPr>
        <p:txBody>
          <a:bodyPr wrap="none" rtlCol="0">
            <a:spAutoFit/>
          </a:bodyPr>
          <a:lstStyle/>
          <a:p>
            <a:r>
              <a:rPr lang="en-US" sz="2400" dirty="0"/>
              <a:t>References:  pages 209-210 User Manual</a:t>
            </a:r>
          </a:p>
        </p:txBody>
      </p:sp>
    </p:spTree>
    <p:extLst>
      <p:ext uri="{BB962C8B-B14F-4D97-AF65-F5344CB8AC3E}">
        <p14:creationId xmlns:p14="http://schemas.microsoft.com/office/powerpoint/2010/main" val="121980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76C4-27E8-4595-A94E-CCC1BE15DB28}"/>
              </a:ext>
            </a:extLst>
          </p:cNvPr>
          <p:cNvSpPr>
            <a:spLocks noGrp="1"/>
          </p:cNvSpPr>
          <p:nvPr>
            <p:ph type="title"/>
          </p:nvPr>
        </p:nvSpPr>
        <p:spPr>
          <a:xfrm>
            <a:off x="838200" y="365125"/>
            <a:ext cx="7143750" cy="1120775"/>
          </a:xfrm>
          <a:solidFill>
            <a:schemeClr val="bg1">
              <a:lumMod val="95000"/>
            </a:schemeClr>
          </a:solidFill>
          <a:ln>
            <a:solidFill>
              <a:schemeClr val="tx1"/>
            </a:solidFill>
          </a:ln>
        </p:spPr>
        <p:txBody>
          <a:bodyPr/>
          <a:lstStyle/>
          <a:p>
            <a:r>
              <a:rPr lang="en-US" dirty="0"/>
              <a:t>Example Retention: Swales</a:t>
            </a:r>
          </a:p>
        </p:txBody>
      </p:sp>
      <p:sp>
        <p:nvSpPr>
          <p:cNvPr id="3" name="Slide Number Placeholder 2">
            <a:extLst>
              <a:ext uri="{FF2B5EF4-FFF2-40B4-BE49-F238E27FC236}">
                <a16:creationId xmlns:a16="http://schemas.microsoft.com/office/drawing/2014/main" id="{E66BC7FB-52C4-46FE-BC75-1250B4788CE4}"/>
              </a:ext>
            </a:extLst>
          </p:cNvPr>
          <p:cNvSpPr>
            <a:spLocks noGrp="1"/>
          </p:cNvSpPr>
          <p:nvPr>
            <p:ph type="sldNum" sz="quarter" idx="12"/>
          </p:nvPr>
        </p:nvSpPr>
        <p:spPr/>
        <p:txBody>
          <a:bodyPr/>
          <a:lstStyle/>
          <a:p>
            <a:fld id="{58002290-9732-4F20-B570-A4AA794D7C1E}" type="slidenum">
              <a:rPr lang="en-US" smtClean="0"/>
              <a:t>27</a:t>
            </a:fld>
            <a:endParaRPr lang="en-US"/>
          </a:p>
        </p:txBody>
      </p:sp>
      <p:sp>
        <p:nvSpPr>
          <p:cNvPr id="4" name="TextBox 3">
            <a:extLst>
              <a:ext uri="{FF2B5EF4-FFF2-40B4-BE49-F238E27FC236}">
                <a16:creationId xmlns:a16="http://schemas.microsoft.com/office/drawing/2014/main" id="{3906DB31-6B49-47C8-84B0-65F1ED6D0D90}"/>
              </a:ext>
            </a:extLst>
          </p:cNvPr>
          <p:cNvSpPr txBox="1"/>
          <p:nvPr/>
        </p:nvSpPr>
        <p:spPr>
          <a:xfrm>
            <a:off x="285750" y="1524000"/>
            <a:ext cx="8273290" cy="461665"/>
          </a:xfrm>
          <a:prstGeom prst="rect">
            <a:avLst/>
          </a:prstGeom>
          <a:noFill/>
        </p:spPr>
        <p:txBody>
          <a:bodyPr wrap="none" rtlCol="0">
            <a:spAutoFit/>
          </a:bodyPr>
          <a:lstStyle/>
          <a:p>
            <a:r>
              <a:rPr lang="en-US" sz="2400" dirty="0"/>
              <a:t>References:  </a:t>
            </a:r>
            <a:r>
              <a:rPr lang="en-US" sz="1800" dirty="0">
                <a:effectLst/>
                <a:latin typeface="Times New Roman" panose="02020603050405020304" pitchFamily="18" charset="0"/>
                <a:ea typeface="Times New Roman" panose="02020603050405020304" pitchFamily="18" charset="0"/>
              </a:rPr>
              <a:t>Chapter 403.803(14), Florida Statutes; </a:t>
            </a:r>
            <a:r>
              <a:rPr lang="en-US" sz="2400" dirty="0"/>
              <a:t>Page 193, User Manual</a:t>
            </a:r>
          </a:p>
        </p:txBody>
      </p:sp>
      <p:pic>
        <p:nvPicPr>
          <p:cNvPr id="5" name="Picture 4">
            <a:extLst>
              <a:ext uri="{FF2B5EF4-FFF2-40B4-BE49-F238E27FC236}">
                <a16:creationId xmlns:a16="http://schemas.microsoft.com/office/drawing/2014/main" id="{261C6E0D-415C-43B5-BF12-2899B3AE8E63}"/>
              </a:ext>
            </a:extLst>
          </p:cNvPr>
          <p:cNvPicPr>
            <a:picLocks noChangeAspect="1"/>
          </p:cNvPicPr>
          <p:nvPr/>
        </p:nvPicPr>
        <p:blipFill>
          <a:blip r:embed="rId2"/>
          <a:stretch>
            <a:fillRect/>
          </a:stretch>
        </p:blipFill>
        <p:spPr>
          <a:xfrm>
            <a:off x="8543925" y="2085974"/>
            <a:ext cx="2724150" cy="2962275"/>
          </a:xfrm>
          <a:prstGeom prst="rect">
            <a:avLst/>
          </a:prstGeom>
        </p:spPr>
      </p:pic>
      <p:sp>
        <p:nvSpPr>
          <p:cNvPr id="6" name="TextBox 5">
            <a:extLst>
              <a:ext uri="{FF2B5EF4-FFF2-40B4-BE49-F238E27FC236}">
                <a16:creationId xmlns:a16="http://schemas.microsoft.com/office/drawing/2014/main" id="{FC536C31-962D-493F-AD68-824B21B84815}"/>
              </a:ext>
            </a:extLst>
          </p:cNvPr>
          <p:cNvSpPr txBox="1"/>
          <p:nvPr/>
        </p:nvSpPr>
        <p:spPr>
          <a:xfrm>
            <a:off x="323850" y="2152650"/>
            <a:ext cx="8540992" cy="3970318"/>
          </a:xfrm>
          <a:prstGeom prst="rect">
            <a:avLst/>
          </a:prstGeom>
          <a:noFill/>
        </p:spPr>
        <p:txBody>
          <a:bodyPr wrap="none" rtlCol="0">
            <a:spAutoFit/>
          </a:bodyPr>
          <a:lstStyle/>
          <a:p>
            <a:r>
              <a:rPr lang="en-US" sz="2800" dirty="0"/>
              <a:t>Conditions for retention credit</a:t>
            </a:r>
          </a:p>
          <a:p>
            <a:pPr marL="457200" indent="-457200">
              <a:buAutoNum type="arabicPeriod"/>
            </a:pPr>
            <a:r>
              <a:rPr lang="en-US" sz="2800" dirty="0"/>
              <a:t>Infiltration rates &lt;  or = to 5 in/</a:t>
            </a:r>
            <a:r>
              <a:rPr lang="en-US" sz="2800" dirty="0" err="1"/>
              <a:t>hr</a:t>
            </a:r>
            <a:endParaRPr lang="en-US" sz="2800" dirty="0"/>
          </a:p>
          <a:p>
            <a:pPr marL="457200" indent="-457200">
              <a:buAutoNum type="arabicPeriod"/>
            </a:pPr>
            <a:r>
              <a:rPr lang="en-US" sz="2800" dirty="0"/>
              <a:t>Side slopes of 3H:1V or greater</a:t>
            </a:r>
          </a:p>
          <a:p>
            <a:pPr marL="457200" indent="-457200">
              <a:buAutoNum type="arabicPeriod"/>
            </a:pPr>
            <a:r>
              <a:rPr lang="en-US" sz="2800" dirty="0"/>
              <a:t>Triangular or trapezoidal section</a:t>
            </a:r>
          </a:p>
          <a:p>
            <a:pPr marL="457200" indent="-457200">
              <a:buAutoNum type="arabicPeriod"/>
            </a:pPr>
            <a:r>
              <a:rPr lang="en-US" sz="2800" dirty="0"/>
              <a:t>Vegetation to reduce scour  (Manning’s coefficient)</a:t>
            </a:r>
          </a:p>
          <a:p>
            <a:pPr marL="457200" indent="-457200">
              <a:buAutoNum type="arabicPeriod"/>
            </a:pPr>
            <a:r>
              <a:rPr lang="en-US" sz="2800" dirty="0"/>
              <a:t>SHWT (&gt; or = to 2) feet below bottom </a:t>
            </a:r>
          </a:p>
          <a:p>
            <a:pPr marL="457200" indent="-457200">
              <a:buAutoNum type="arabicPeriod"/>
            </a:pPr>
            <a:r>
              <a:rPr lang="en-US" sz="2800" dirty="0"/>
              <a:t>Flow line swale slope &lt; 5 %</a:t>
            </a:r>
          </a:p>
          <a:p>
            <a:pPr marL="457200" indent="-457200">
              <a:buAutoNum type="arabicPeriod"/>
            </a:pPr>
            <a:r>
              <a:rPr lang="en-US" sz="2800" b="1" dirty="0"/>
              <a:t>Concentration reduction when swale slope &lt;  or = 1%</a:t>
            </a:r>
          </a:p>
          <a:p>
            <a:pPr marL="457200" indent="-457200">
              <a:buAutoNum type="arabicPeriod"/>
            </a:pPr>
            <a:r>
              <a:rPr lang="en-US" sz="2800" dirty="0"/>
              <a:t>Swale Blocks allowed (drive-ways, constructed)</a:t>
            </a:r>
            <a:endParaRPr lang="en-US" sz="2400" dirty="0"/>
          </a:p>
        </p:txBody>
      </p:sp>
    </p:spTree>
    <p:extLst>
      <p:ext uri="{BB962C8B-B14F-4D97-AF65-F5344CB8AC3E}">
        <p14:creationId xmlns:p14="http://schemas.microsoft.com/office/powerpoint/2010/main" val="30178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D47D-96F5-4C39-9D5C-A249158D7937}"/>
              </a:ext>
            </a:extLst>
          </p:cNvPr>
          <p:cNvSpPr>
            <a:spLocks noGrp="1"/>
          </p:cNvSpPr>
          <p:nvPr>
            <p:ph type="title"/>
          </p:nvPr>
        </p:nvSpPr>
        <p:spPr>
          <a:xfrm>
            <a:off x="154159" y="241740"/>
            <a:ext cx="2933700" cy="3063875"/>
          </a:xfrm>
          <a:solidFill>
            <a:schemeClr val="bg1">
              <a:lumMod val="95000"/>
            </a:schemeClr>
          </a:solidFill>
          <a:ln>
            <a:solidFill>
              <a:schemeClr val="tx1"/>
            </a:solidFill>
          </a:ln>
        </p:spPr>
        <p:txBody>
          <a:bodyPr>
            <a:normAutofit fontScale="90000"/>
          </a:bodyPr>
          <a:lstStyle/>
          <a:p>
            <a:r>
              <a:rPr lang="en-US" dirty="0"/>
              <a:t>Example Swale Input and Effectiveness</a:t>
            </a:r>
          </a:p>
        </p:txBody>
      </p:sp>
      <p:sp>
        <p:nvSpPr>
          <p:cNvPr id="3" name="Slide Number Placeholder 2">
            <a:extLst>
              <a:ext uri="{FF2B5EF4-FFF2-40B4-BE49-F238E27FC236}">
                <a16:creationId xmlns:a16="http://schemas.microsoft.com/office/drawing/2014/main" id="{925F4B6E-B5DB-4334-8D90-9F355C51AA1D}"/>
              </a:ext>
            </a:extLst>
          </p:cNvPr>
          <p:cNvSpPr>
            <a:spLocks noGrp="1"/>
          </p:cNvSpPr>
          <p:nvPr>
            <p:ph type="sldNum" sz="quarter" idx="12"/>
          </p:nvPr>
        </p:nvSpPr>
        <p:spPr/>
        <p:txBody>
          <a:bodyPr/>
          <a:lstStyle/>
          <a:p>
            <a:fld id="{58002290-9732-4F20-B570-A4AA794D7C1E}" type="slidenum">
              <a:rPr lang="en-US" smtClean="0"/>
              <a:t>28</a:t>
            </a:fld>
            <a:endParaRPr lang="en-US"/>
          </a:p>
        </p:txBody>
      </p:sp>
      <p:sp>
        <p:nvSpPr>
          <p:cNvPr id="6" name="TextBox 5">
            <a:extLst>
              <a:ext uri="{FF2B5EF4-FFF2-40B4-BE49-F238E27FC236}">
                <a16:creationId xmlns:a16="http://schemas.microsoft.com/office/drawing/2014/main" id="{05ECE91D-496A-4AF2-8EE4-9D5F0AF24C8B}"/>
              </a:ext>
            </a:extLst>
          </p:cNvPr>
          <p:cNvSpPr txBox="1"/>
          <p:nvPr/>
        </p:nvSpPr>
        <p:spPr>
          <a:xfrm>
            <a:off x="446357" y="3909646"/>
            <a:ext cx="2419350" cy="1569660"/>
          </a:xfrm>
          <a:prstGeom prst="rect">
            <a:avLst/>
          </a:prstGeom>
          <a:solidFill>
            <a:schemeClr val="bg1"/>
          </a:solidFill>
          <a:ln>
            <a:solidFill>
              <a:schemeClr val="tx1"/>
            </a:solidFill>
          </a:ln>
        </p:spPr>
        <p:txBody>
          <a:bodyPr wrap="square" rtlCol="0">
            <a:spAutoFit/>
          </a:bodyPr>
          <a:lstStyle/>
          <a:p>
            <a:r>
              <a:rPr lang="en-US" sz="2400" dirty="0"/>
              <a:t>Maybe sufficient retention credit before wet detention ?</a:t>
            </a:r>
          </a:p>
        </p:txBody>
      </p:sp>
      <p:sp>
        <p:nvSpPr>
          <p:cNvPr id="12" name="TextBox 11">
            <a:extLst>
              <a:ext uri="{FF2B5EF4-FFF2-40B4-BE49-F238E27FC236}">
                <a16:creationId xmlns:a16="http://schemas.microsoft.com/office/drawing/2014/main" id="{80E4F729-AC9E-4695-9C14-CF59E21C2AAE}"/>
              </a:ext>
            </a:extLst>
          </p:cNvPr>
          <p:cNvSpPr txBox="1"/>
          <p:nvPr/>
        </p:nvSpPr>
        <p:spPr>
          <a:xfrm>
            <a:off x="253218" y="5556739"/>
            <a:ext cx="11324494" cy="707886"/>
          </a:xfrm>
          <a:prstGeom prst="rect">
            <a:avLst/>
          </a:prstGeom>
          <a:solidFill>
            <a:schemeClr val="bg1"/>
          </a:solidFill>
          <a:ln>
            <a:solidFill>
              <a:schemeClr val="tx1"/>
            </a:solidFill>
          </a:ln>
        </p:spPr>
        <p:txBody>
          <a:bodyPr wrap="square" rtlCol="0">
            <a:spAutoFit/>
          </a:bodyPr>
          <a:lstStyle/>
          <a:p>
            <a:pPr algn="ctr"/>
            <a:r>
              <a:rPr lang="en-US" sz="2000" dirty="0"/>
              <a:t>When retention (swale) is before detention, the annual runoff to detention is decreased, thus for the same permanent pool the residence time is increased. RT= PP/(Runoff volume/time)</a:t>
            </a:r>
          </a:p>
        </p:txBody>
      </p:sp>
      <p:pic>
        <p:nvPicPr>
          <p:cNvPr id="14" name="Picture 13">
            <a:extLst>
              <a:ext uri="{FF2B5EF4-FFF2-40B4-BE49-F238E27FC236}">
                <a16:creationId xmlns:a16="http://schemas.microsoft.com/office/drawing/2014/main" id="{899E0517-D6F5-4F95-A761-6C8F19911C1D}"/>
              </a:ext>
            </a:extLst>
          </p:cNvPr>
          <p:cNvPicPr>
            <a:picLocks noChangeAspect="1"/>
          </p:cNvPicPr>
          <p:nvPr/>
        </p:nvPicPr>
        <p:blipFill>
          <a:blip r:embed="rId2"/>
          <a:stretch>
            <a:fillRect/>
          </a:stretch>
        </p:blipFill>
        <p:spPr>
          <a:xfrm>
            <a:off x="3198358" y="258259"/>
            <a:ext cx="8667750" cy="5229225"/>
          </a:xfrm>
          <a:prstGeom prst="rect">
            <a:avLst/>
          </a:prstGeom>
        </p:spPr>
      </p:pic>
      <p:sp>
        <p:nvSpPr>
          <p:cNvPr id="9" name="Rectangle 8">
            <a:extLst>
              <a:ext uri="{FF2B5EF4-FFF2-40B4-BE49-F238E27FC236}">
                <a16:creationId xmlns:a16="http://schemas.microsoft.com/office/drawing/2014/main" id="{9132F601-B519-4193-8CBD-F80B165C6113}"/>
              </a:ext>
              <a:ext uri="{C183D7F6-B498-43B3-948B-1728B52AA6E4}">
                <adec:decorative xmlns:adec="http://schemas.microsoft.com/office/drawing/2017/decorative" val="1"/>
              </a:ext>
            </a:extLst>
          </p:cNvPr>
          <p:cNvSpPr/>
          <p:nvPr/>
        </p:nvSpPr>
        <p:spPr>
          <a:xfrm>
            <a:off x="7042741" y="661182"/>
            <a:ext cx="750762" cy="2404687"/>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67670B38-7630-4965-80B9-7C7C7FFC9A4D}"/>
              </a:ext>
              <a:ext uri="{C183D7F6-B498-43B3-948B-1728B52AA6E4}">
                <adec:decorative xmlns:adec="http://schemas.microsoft.com/office/drawing/2017/decorative" val="1"/>
              </a:ext>
            </a:extLst>
          </p:cNvPr>
          <p:cNvSpPr/>
          <p:nvPr/>
        </p:nvSpPr>
        <p:spPr>
          <a:xfrm>
            <a:off x="5936566" y="154745"/>
            <a:ext cx="1971951" cy="38128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8CC9A3FB-5E6A-4EEF-9753-65EE09DB474E}"/>
              </a:ext>
              <a:ext uri="{C183D7F6-B498-43B3-948B-1728B52AA6E4}">
                <adec:decorative xmlns:adec="http://schemas.microsoft.com/office/drawing/2017/decorative" val="1"/>
              </a:ext>
            </a:extLst>
          </p:cNvPr>
          <p:cNvSpPr/>
          <p:nvPr/>
        </p:nvSpPr>
        <p:spPr>
          <a:xfrm>
            <a:off x="11061410" y="683170"/>
            <a:ext cx="750762" cy="2144435"/>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1C0CDAB-3469-4434-B110-9D7DC7551D97}"/>
              </a:ext>
              <a:ext uri="{C183D7F6-B498-43B3-948B-1728B52AA6E4}">
                <adec:decorative xmlns:adec="http://schemas.microsoft.com/office/drawing/2017/decorative" val="1"/>
              </a:ext>
            </a:extLst>
          </p:cNvPr>
          <p:cNvSpPr/>
          <p:nvPr/>
        </p:nvSpPr>
        <p:spPr>
          <a:xfrm>
            <a:off x="4659128" y="3829590"/>
            <a:ext cx="947355" cy="106211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Arrow: Right 14">
            <a:extLst>
              <a:ext uri="{FF2B5EF4-FFF2-40B4-BE49-F238E27FC236}">
                <a16:creationId xmlns:a16="http://schemas.microsoft.com/office/drawing/2014/main" id="{B547CA7A-63AC-474F-A1D2-A7A65903A7BE}"/>
              </a:ext>
              <a:ext uri="{C183D7F6-B498-43B3-948B-1728B52AA6E4}">
                <adec:decorative xmlns:adec="http://schemas.microsoft.com/office/drawing/2017/decorative" val="1"/>
              </a:ext>
            </a:extLst>
          </p:cNvPr>
          <p:cNvSpPr/>
          <p:nvPr/>
        </p:nvSpPr>
        <p:spPr>
          <a:xfrm flipH="1">
            <a:off x="7791271" y="2733001"/>
            <a:ext cx="978408" cy="305621"/>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8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9" grpId="0" animBg="1"/>
      <p:bldP spid="10" grpId="0" animBg="1"/>
      <p:bldP spid="5"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3CD0-9549-40EC-811A-562076ECE66B}"/>
              </a:ext>
            </a:extLst>
          </p:cNvPr>
          <p:cNvSpPr>
            <a:spLocks noGrp="1"/>
          </p:cNvSpPr>
          <p:nvPr>
            <p:ph type="title"/>
          </p:nvPr>
        </p:nvSpPr>
        <p:spPr>
          <a:xfrm>
            <a:off x="320040" y="334645"/>
            <a:ext cx="11460480" cy="1021715"/>
          </a:xfrm>
          <a:solidFill>
            <a:schemeClr val="bg1">
              <a:lumMod val="95000"/>
            </a:schemeClr>
          </a:solidFill>
          <a:ln>
            <a:solidFill>
              <a:schemeClr val="accent1"/>
            </a:solidFill>
          </a:ln>
        </p:spPr>
        <p:txBody>
          <a:bodyPr>
            <a:normAutofit fontScale="90000"/>
          </a:bodyPr>
          <a:lstStyle/>
          <a:p>
            <a:r>
              <a:rPr lang="en-US" dirty="0"/>
              <a:t>Example Retention: Rain Garden (hold no transport) </a:t>
            </a:r>
          </a:p>
        </p:txBody>
      </p:sp>
      <p:sp>
        <p:nvSpPr>
          <p:cNvPr id="3" name="Slide Number Placeholder 2">
            <a:extLst>
              <a:ext uri="{FF2B5EF4-FFF2-40B4-BE49-F238E27FC236}">
                <a16:creationId xmlns:a16="http://schemas.microsoft.com/office/drawing/2014/main" id="{4CA01C3E-CC23-44DD-A139-7728A560E2F4}"/>
              </a:ext>
            </a:extLst>
          </p:cNvPr>
          <p:cNvSpPr>
            <a:spLocks noGrp="1"/>
          </p:cNvSpPr>
          <p:nvPr>
            <p:ph type="sldNum" sz="quarter" idx="12"/>
          </p:nvPr>
        </p:nvSpPr>
        <p:spPr/>
        <p:txBody>
          <a:bodyPr/>
          <a:lstStyle/>
          <a:p>
            <a:fld id="{58002290-9732-4F20-B570-A4AA794D7C1E}" type="slidenum">
              <a:rPr lang="en-US" smtClean="0"/>
              <a:t>29</a:t>
            </a:fld>
            <a:endParaRPr lang="en-US"/>
          </a:p>
        </p:txBody>
      </p:sp>
      <p:pic>
        <p:nvPicPr>
          <p:cNvPr id="4" name="Picture 3">
            <a:extLst>
              <a:ext uri="{FF2B5EF4-FFF2-40B4-BE49-F238E27FC236}">
                <a16:creationId xmlns:a16="http://schemas.microsoft.com/office/drawing/2014/main" id="{74B94F2E-EDEB-460B-9BF4-476810A6F8ED}"/>
              </a:ext>
            </a:extLst>
          </p:cNvPr>
          <p:cNvPicPr>
            <a:picLocks noChangeAspect="1"/>
          </p:cNvPicPr>
          <p:nvPr/>
        </p:nvPicPr>
        <p:blipFill>
          <a:blip r:embed="rId2"/>
          <a:stretch>
            <a:fillRect/>
          </a:stretch>
        </p:blipFill>
        <p:spPr>
          <a:xfrm>
            <a:off x="5135880" y="1872615"/>
            <a:ext cx="6876097" cy="4514850"/>
          </a:xfrm>
          <a:prstGeom prst="rect">
            <a:avLst/>
          </a:prstGeom>
        </p:spPr>
      </p:pic>
      <p:pic>
        <p:nvPicPr>
          <p:cNvPr id="5" name="Picture 4">
            <a:extLst>
              <a:ext uri="{FF2B5EF4-FFF2-40B4-BE49-F238E27FC236}">
                <a16:creationId xmlns:a16="http://schemas.microsoft.com/office/drawing/2014/main" id="{75ED370F-74C7-4575-B97D-5A0910335AC5}"/>
              </a:ext>
            </a:extLst>
          </p:cNvPr>
          <p:cNvPicPr>
            <a:picLocks noChangeAspect="1"/>
          </p:cNvPicPr>
          <p:nvPr/>
        </p:nvPicPr>
        <p:blipFill>
          <a:blip r:embed="rId3"/>
          <a:stretch>
            <a:fillRect/>
          </a:stretch>
        </p:blipFill>
        <p:spPr>
          <a:xfrm>
            <a:off x="1075372" y="4776787"/>
            <a:ext cx="2543175" cy="657225"/>
          </a:xfrm>
          <a:prstGeom prst="rect">
            <a:avLst/>
          </a:prstGeom>
        </p:spPr>
      </p:pic>
      <p:sp>
        <p:nvSpPr>
          <p:cNvPr id="6" name="TextBox 5">
            <a:extLst>
              <a:ext uri="{FF2B5EF4-FFF2-40B4-BE49-F238E27FC236}">
                <a16:creationId xmlns:a16="http://schemas.microsoft.com/office/drawing/2014/main" id="{6CF70946-2DA8-43C3-8D93-14D29C924AFE}"/>
              </a:ext>
            </a:extLst>
          </p:cNvPr>
          <p:cNvSpPr txBox="1"/>
          <p:nvPr/>
        </p:nvSpPr>
        <p:spPr>
          <a:xfrm>
            <a:off x="1996440" y="5090160"/>
            <a:ext cx="725904" cy="369332"/>
          </a:xfrm>
          <a:prstGeom prst="rect">
            <a:avLst/>
          </a:prstGeom>
          <a:noFill/>
        </p:spPr>
        <p:txBody>
          <a:bodyPr wrap="none" rtlCol="0">
            <a:spAutoFit/>
          </a:bodyPr>
          <a:lstStyle/>
          <a:p>
            <a:r>
              <a:rPr lang="en-US" dirty="0"/>
              <a:t>2 feet</a:t>
            </a:r>
          </a:p>
        </p:txBody>
      </p:sp>
      <p:pic>
        <p:nvPicPr>
          <p:cNvPr id="7" name="Picture 6">
            <a:extLst>
              <a:ext uri="{FF2B5EF4-FFF2-40B4-BE49-F238E27FC236}">
                <a16:creationId xmlns:a16="http://schemas.microsoft.com/office/drawing/2014/main" id="{822EB338-3174-4CBD-A9E3-FEA1748F2781}"/>
              </a:ext>
            </a:extLst>
          </p:cNvPr>
          <p:cNvPicPr>
            <a:picLocks noChangeAspect="1"/>
          </p:cNvPicPr>
          <p:nvPr/>
        </p:nvPicPr>
        <p:blipFill>
          <a:blip r:embed="rId4"/>
          <a:stretch>
            <a:fillRect/>
          </a:stretch>
        </p:blipFill>
        <p:spPr>
          <a:xfrm>
            <a:off x="8807196" y="3126486"/>
            <a:ext cx="978408" cy="1092708"/>
          </a:xfrm>
          <a:prstGeom prst="rect">
            <a:avLst/>
          </a:prstGeom>
        </p:spPr>
      </p:pic>
      <p:pic>
        <p:nvPicPr>
          <p:cNvPr id="8" name="Picture 7">
            <a:extLst>
              <a:ext uri="{FF2B5EF4-FFF2-40B4-BE49-F238E27FC236}">
                <a16:creationId xmlns:a16="http://schemas.microsoft.com/office/drawing/2014/main" id="{B8E89245-F3F4-4A02-BAEF-ABE4CC259A88}"/>
              </a:ext>
            </a:extLst>
          </p:cNvPr>
          <p:cNvPicPr>
            <a:picLocks noChangeAspect="1"/>
          </p:cNvPicPr>
          <p:nvPr/>
        </p:nvPicPr>
        <p:blipFill>
          <a:blip r:embed="rId4"/>
          <a:stretch>
            <a:fillRect/>
          </a:stretch>
        </p:blipFill>
        <p:spPr>
          <a:xfrm>
            <a:off x="8182356" y="2377440"/>
            <a:ext cx="978408" cy="320040"/>
          </a:xfrm>
          <a:prstGeom prst="rect">
            <a:avLst/>
          </a:prstGeom>
        </p:spPr>
      </p:pic>
      <p:pic>
        <p:nvPicPr>
          <p:cNvPr id="9" name="Picture 8">
            <a:extLst>
              <a:ext uri="{FF2B5EF4-FFF2-40B4-BE49-F238E27FC236}">
                <a16:creationId xmlns:a16="http://schemas.microsoft.com/office/drawing/2014/main" id="{DA1E2E69-1531-4115-B916-B8A12307F321}"/>
              </a:ext>
            </a:extLst>
          </p:cNvPr>
          <p:cNvPicPr>
            <a:picLocks noChangeAspect="1"/>
          </p:cNvPicPr>
          <p:nvPr/>
        </p:nvPicPr>
        <p:blipFill>
          <a:blip r:embed="rId4"/>
          <a:stretch>
            <a:fillRect/>
          </a:stretch>
        </p:blipFill>
        <p:spPr>
          <a:xfrm>
            <a:off x="6262116" y="5305806"/>
            <a:ext cx="978408" cy="1092708"/>
          </a:xfrm>
          <a:prstGeom prst="rect">
            <a:avLst/>
          </a:prstGeom>
        </p:spPr>
      </p:pic>
      <p:pic>
        <p:nvPicPr>
          <p:cNvPr id="10" name="Picture 9">
            <a:extLst>
              <a:ext uri="{FF2B5EF4-FFF2-40B4-BE49-F238E27FC236}">
                <a16:creationId xmlns:a16="http://schemas.microsoft.com/office/drawing/2014/main" id="{0B05B6EC-0D26-4F23-B73A-04B36046F904}"/>
              </a:ext>
            </a:extLst>
          </p:cNvPr>
          <p:cNvPicPr>
            <a:picLocks noChangeAspect="1"/>
          </p:cNvPicPr>
          <p:nvPr/>
        </p:nvPicPr>
        <p:blipFill>
          <a:blip r:embed="rId5"/>
          <a:stretch>
            <a:fillRect/>
          </a:stretch>
        </p:blipFill>
        <p:spPr>
          <a:xfrm>
            <a:off x="264795" y="1455420"/>
            <a:ext cx="5892165" cy="2918460"/>
          </a:xfrm>
          <a:prstGeom prst="rect">
            <a:avLst/>
          </a:prstGeom>
        </p:spPr>
      </p:pic>
      <p:pic>
        <p:nvPicPr>
          <p:cNvPr id="11" name="Picture 10">
            <a:extLst>
              <a:ext uri="{FF2B5EF4-FFF2-40B4-BE49-F238E27FC236}">
                <a16:creationId xmlns:a16="http://schemas.microsoft.com/office/drawing/2014/main" id="{1B6B7DEA-58A0-489A-81A4-923A5B39A217}"/>
              </a:ext>
            </a:extLst>
          </p:cNvPr>
          <p:cNvPicPr>
            <a:picLocks noChangeAspect="1"/>
          </p:cNvPicPr>
          <p:nvPr/>
        </p:nvPicPr>
        <p:blipFill>
          <a:blip r:embed="rId6"/>
          <a:stretch>
            <a:fillRect/>
          </a:stretch>
        </p:blipFill>
        <p:spPr>
          <a:xfrm>
            <a:off x="4851654" y="3780282"/>
            <a:ext cx="995172" cy="516636"/>
          </a:xfrm>
          <a:prstGeom prst="rect">
            <a:avLst/>
          </a:prstGeom>
        </p:spPr>
      </p:pic>
      <p:sp>
        <p:nvSpPr>
          <p:cNvPr id="12" name="TextBox 11">
            <a:extLst>
              <a:ext uri="{FF2B5EF4-FFF2-40B4-BE49-F238E27FC236}">
                <a16:creationId xmlns:a16="http://schemas.microsoft.com/office/drawing/2014/main" id="{E252FBC6-778F-4753-8A44-CE6AD0BE725A}"/>
              </a:ext>
            </a:extLst>
          </p:cNvPr>
          <p:cNvSpPr txBox="1"/>
          <p:nvPr/>
        </p:nvSpPr>
        <p:spPr>
          <a:xfrm>
            <a:off x="609601" y="5593080"/>
            <a:ext cx="3337559" cy="646331"/>
          </a:xfrm>
          <a:prstGeom prst="rect">
            <a:avLst/>
          </a:prstGeom>
          <a:solidFill>
            <a:schemeClr val="bg1">
              <a:lumMod val="95000"/>
            </a:schemeClr>
          </a:solidFill>
          <a:ln>
            <a:solidFill>
              <a:schemeClr val="accent1"/>
            </a:solidFill>
          </a:ln>
        </p:spPr>
        <p:txBody>
          <a:bodyPr wrap="square" rtlCol="0">
            <a:spAutoFit/>
          </a:bodyPr>
          <a:lstStyle/>
          <a:p>
            <a:r>
              <a:rPr lang="en-US" dirty="0"/>
              <a:t>Reference:  Manual, pages 90, 192,  204, 213, 214  and others</a:t>
            </a:r>
          </a:p>
        </p:txBody>
      </p:sp>
    </p:spTree>
    <p:extLst>
      <p:ext uri="{BB962C8B-B14F-4D97-AF65-F5344CB8AC3E}">
        <p14:creationId xmlns:p14="http://schemas.microsoft.com/office/powerpoint/2010/main" val="245569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30A8-632A-4BB6-A441-970E2DAC0E91}"/>
              </a:ext>
            </a:extLst>
          </p:cNvPr>
          <p:cNvSpPr>
            <a:spLocks noGrp="1"/>
          </p:cNvSpPr>
          <p:nvPr>
            <p:ph type="title"/>
          </p:nvPr>
        </p:nvSpPr>
        <p:spPr>
          <a:xfrm>
            <a:off x="191728" y="365126"/>
            <a:ext cx="11641683" cy="957238"/>
          </a:xfrm>
          <a:solidFill>
            <a:schemeClr val="bg1">
              <a:lumMod val="95000"/>
            </a:schemeClr>
          </a:solidFill>
          <a:ln>
            <a:solidFill>
              <a:schemeClr val="tx1"/>
            </a:solidFill>
          </a:ln>
        </p:spPr>
        <p:txBody>
          <a:bodyPr>
            <a:noAutofit/>
          </a:bodyPr>
          <a:lstStyle/>
          <a:p>
            <a:pPr algn="ctr"/>
            <a:r>
              <a:rPr lang="en-US" sz="3600" dirty="0"/>
              <a:t>Guidance for information needs best answered by the Review Agencies (</a:t>
            </a:r>
            <a:r>
              <a:rPr lang="en-US" sz="3600" dirty="0" err="1"/>
              <a:t>ie</a:t>
            </a:r>
            <a:r>
              <a:rPr lang="en-US" sz="3600" dirty="0"/>
              <a:t>. WMD, DEP) and from my experience</a:t>
            </a:r>
          </a:p>
        </p:txBody>
      </p:sp>
      <p:sp>
        <p:nvSpPr>
          <p:cNvPr id="3" name="Slide Number Placeholder 2">
            <a:extLst>
              <a:ext uri="{FF2B5EF4-FFF2-40B4-BE49-F238E27FC236}">
                <a16:creationId xmlns:a16="http://schemas.microsoft.com/office/drawing/2014/main" id="{9346058D-2418-4493-A0F8-0B12D8F2C151}"/>
              </a:ext>
            </a:extLst>
          </p:cNvPr>
          <p:cNvSpPr>
            <a:spLocks noGrp="1"/>
          </p:cNvSpPr>
          <p:nvPr>
            <p:ph type="sldNum" sz="quarter" idx="12"/>
          </p:nvPr>
        </p:nvSpPr>
        <p:spPr/>
        <p:txBody>
          <a:bodyPr/>
          <a:lstStyle/>
          <a:p>
            <a:fld id="{58002290-9732-4F20-B570-A4AA794D7C1E}" type="slidenum">
              <a:rPr lang="en-US" smtClean="0"/>
              <a:t>3</a:t>
            </a:fld>
            <a:endParaRPr lang="en-US"/>
          </a:p>
        </p:txBody>
      </p:sp>
      <p:sp>
        <p:nvSpPr>
          <p:cNvPr id="4" name="TextBox 3">
            <a:extLst>
              <a:ext uri="{FF2B5EF4-FFF2-40B4-BE49-F238E27FC236}">
                <a16:creationId xmlns:a16="http://schemas.microsoft.com/office/drawing/2014/main" id="{0550EC81-0B7E-4E50-A22D-8732F37C2803}"/>
              </a:ext>
            </a:extLst>
          </p:cNvPr>
          <p:cNvSpPr txBox="1"/>
          <p:nvPr/>
        </p:nvSpPr>
        <p:spPr>
          <a:xfrm>
            <a:off x="602689" y="1362715"/>
            <a:ext cx="11127545" cy="6740307"/>
          </a:xfrm>
          <a:prstGeom prst="rect">
            <a:avLst/>
          </a:prstGeom>
          <a:noFill/>
        </p:spPr>
        <p:txBody>
          <a:bodyPr wrap="square" rtlCol="0">
            <a:spAutoFit/>
          </a:bodyPr>
          <a:lstStyle/>
          <a:p>
            <a:pPr marL="457200" indent="-457200">
              <a:buAutoNum type="arabicPeriod"/>
            </a:pPr>
            <a:r>
              <a:rPr lang="en-US" sz="2400" dirty="0"/>
              <a:t>Design parameters that are different than currently approved  (ex. Swale SHWT elevations,  harvesting rates &gt; 4 inches per week).   Usually do long term (20 year) simulations and one-year monitoring.</a:t>
            </a:r>
          </a:p>
          <a:p>
            <a:pPr marL="457200" indent="-457200">
              <a:buAutoNum type="arabicPeriod"/>
            </a:pPr>
            <a:r>
              <a:rPr lang="en-US" sz="2400" dirty="0"/>
              <a:t>BMPs without field data on removal (ex. filtration media not currently approved, magnetic separation, inlet screening, ultrasonics, micro-organisms).  One year of data collection from the field application.</a:t>
            </a:r>
          </a:p>
          <a:p>
            <a:pPr marL="457200" indent="-457200">
              <a:buAutoNum type="arabicPeriod"/>
            </a:pPr>
            <a:r>
              <a:rPr lang="en-US" sz="2400" dirty="0"/>
              <a:t>There is no EMC available? Check all available sources </a:t>
            </a:r>
          </a:p>
          <a:p>
            <a:r>
              <a:rPr lang="en-US" sz="2400" dirty="0"/>
              <a:t>	for EMC data and for input from the review agencies.</a:t>
            </a:r>
          </a:p>
          <a:p>
            <a:pPr marL="457200" indent="-457200">
              <a:buAutoNum type="arabicPeriod" startAt="4"/>
            </a:pPr>
            <a:r>
              <a:rPr lang="en-US" sz="2400" dirty="0"/>
              <a:t>Dry Detention:  </a:t>
            </a:r>
          </a:p>
          <a:p>
            <a:pPr lvl="1"/>
            <a:r>
              <a:rPr lang="en-US" sz="2400" dirty="0"/>
              <a:t>examples were completed using  SWFWMD and SFWMD data and the results of sampling done by ERD for SF ponds.   The results indicated that retention was needed and usually the retention volume was very small unless intentionally designed.  Design guidance from the WMDs.  </a:t>
            </a:r>
            <a:r>
              <a:rPr lang="en-US" sz="2400" b="1" dirty="0"/>
              <a:t>YES, BMP Trains has been used</a:t>
            </a:r>
            <a:r>
              <a:rPr lang="en-US" sz="2400" dirty="0"/>
              <a:t>!</a:t>
            </a:r>
          </a:p>
          <a:p>
            <a:endParaRPr lang="en-US" sz="2400" dirty="0"/>
          </a:p>
          <a:p>
            <a:pPr marL="457200" indent="-457200">
              <a:buAutoNum type="arabicPeriod"/>
            </a:pPr>
            <a:endParaRPr lang="en-US" sz="2400" dirty="0"/>
          </a:p>
          <a:p>
            <a:endParaRPr lang="en-US" sz="2400" dirty="0"/>
          </a:p>
          <a:p>
            <a:pPr marL="457200" indent="-457200">
              <a:buAutoNum type="arabicPeriod"/>
            </a:pPr>
            <a:endParaRPr lang="en-US" sz="2400" dirty="0"/>
          </a:p>
          <a:p>
            <a:endParaRPr lang="en-US" sz="2400" dirty="0"/>
          </a:p>
        </p:txBody>
      </p:sp>
      <p:pic>
        <p:nvPicPr>
          <p:cNvPr id="6" name="Picture 5" descr="FLUCCS Code Summary ">
            <a:extLst>
              <a:ext uri="{FF2B5EF4-FFF2-40B4-BE49-F238E27FC236}">
                <a16:creationId xmlns:a16="http://schemas.microsoft.com/office/drawing/2014/main" id="{B552F434-8252-4FDE-A067-F39597CADD28}"/>
              </a:ext>
            </a:extLst>
          </p:cNvPr>
          <p:cNvPicPr>
            <a:picLocks noChangeAspect="1"/>
          </p:cNvPicPr>
          <p:nvPr/>
        </p:nvPicPr>
        <p:blipFill>
          <a:blip r:embed="rId2"/>
          <a:stretch>
            <a:fillRect/>
          </a:stretch>
        </p:blipFill>
        <p:spPr>
          <a:xfrm>
            <a:off x="8013032" y="3484897"/>
            <a:ext cx="1684922" cy="573756"/>
          </a:xfrm>
          <a:prstGeom prst="rect">
            <a:avLst/>
          </a:prstGeom>
        </p:spPr>
      </p:pic>
    </p:spTree>
    <p:extLst>
      <p:ext uri="{BB962C8B-B14F-4D97-AF65-F5344CB8AC3E}">
        <p14:creationId xmlns:p14="http://schemas.microsoft.com/office/powerpoint/2010/main" val="19568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solidFill>
                  <a:schemeClr val="tx1"/>
                </a:solidFill>
              </a:rPr>
              <a:t>groundwater: Capture and Effectiveness</a:t>
            </a:r>
            <a:br>
              <a:rPr lang="en-US" altLang="en-US" b="1" dirty="0">
                <a:solidFill>
                  <a:schemeClr val="tx1"/>
                </a:solidFill>
              </a:rPr>
            </a:br>
            <a:r>
              <a:rPr lang="en-US" altLang="en-US" b="1" dirty="0">
                <a:solidFill>
                  <a:schemeClr val="tx1"/>
                </a:solidFill>
              </a:rPr>
              <a:t>with retention and a reactive media</a:t>
            </a:r>
          </a:p>
        </p:txBody>
      </p:sp>
      <p:sp>
        <p:nvSpPr>
          <p:cNvPr id="31747" name="Content Placeholder 2"/>
          <p:cNvSpPr>
            <a:spLocks noGrp="1"/>
          </p:cNvSpPr>
          <p:nvPr>
            <p:ph idx="1"/>
          </p:nvPr>
        </p:nvSpPr>
        <p:spPr bwMode="auto">
          <a:xfrm>
            <a:off x="609600" y="16002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graphicFrame>
        <p:nvGraphicFramePr>
          <p:cNvPr id="4" name="Chart 3"/>
          <p:cNvGraphicFramePr>
            <a:graphicFrameLocks/>
          </p:cNvGraphicFramePr>
          <p:nvPr/>
        </p:nvGraphicFramePr>
        <p:xfrm>
          <a:off x="2584174" y="1865540"/>
          <a:ext cx="7169426" cy="426062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122C8B25-AC6F-4EF3-A027-C9B88F4BDF6B}" type="slidenum">
              <a:rPr lang="en-US" smtClean="0">
                <a:solidFill>
                  <a:srgbClr val="564B3C"/>
                </a:solidFill>
              </a:rPr>
              <a:pPr/>
              <a:t>30</a:t>
            </a:fld>
            <a:endParaRPr lang="en-US" dirty="0">
              <a:solidFill>
                <a:srgbClr val="564B3C"/>
              </a:solidFill>
            </a:endParaRPr>
          </a:p>
        </p:txBody>
      </p:sp>
      <p:sp>
        <p:nvSpPr>
          <p:cNvPr id="6" name="Left Arrow Callout 5"/>
          <p:cNvSpPr/>
          <p:nvPr/>
        </p:nvSpPr>
        <p:spPr>
          <a:xfrm>
            <a:off x="4057649" y="3038546"/>
            <a:ext cx="4251464" cy="34075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Surface Capture</a:t>
            </a:r>
          </a:p>
        </p:txBody>
      </p:sp>
      <p:sp>
        <p:nvSpPr>
          <p:cNvPr id="7" name="Left Arrow Callout 6"/>
          <p:cNvSpPr/>
          <p:nvPr/>
        </p:nvSpPr>
        <p:spPr>
          <a:xfrm>
            <a:off x="3951630" y="3389753"/>
            <a:ext cx="7803048" cy="4572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P Removal before GW discharge </a:t>
            </a:r>
          </a:p>
        </p:txBody>
      </p:sp>
      <p:sp>
        <p:nvSpPr>
          <p:cNvPr id="8" name="Left Arrow Callout 7"/>
          <p:cNvSpPr/>
          <p:nvPr/>
        </p:nvSpPr>
        <p:spPr>
          <a:xfrm>
            <a:off x="4032386" y="3898359"/>
            <a:ext cx="7868066" cy="64008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 Removal before GW discharge</a:t>
            </a:r>
          </a:p>
        </p:txBody>
      </p:sp>
    </p:spTree>
    <p:extLst>
      <p:ext uri="{BB962C8B-B14F-4D97-AF65-F5344CB8AC3E}">
        <p14:creationId xmlns:p14="http://schemas.microsoft.com/office/powerpoint/2010/main" val="61219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15B9-193E-44A7-AEAF-0E34F7BD34AB}"/>
              </a:ext>
            </a:extLst>
          </p:cNvPr>
          <p:cNvSpPr>
            <a:spLocks noGrp="1"/>
          </p:cNvSpPr>
          <p:nvPr>
            <p:ph type="title"/>
          </p:nvPr>
        </p:nvSpPr>
        <p:spPr>
          <a:xfrm>
            <a:off x="320040" y="365125"/>
            <a:ext cx="10957560" cy="1006475"/>
          </a:xfrm>
          <a:solidFill>
            <a:schemeClr val="bg1">
              <a:lumMod val="95000"/>
            </a:schemeClr>
          </a:solidFill>
          <a:ln>
            <a:solidFill>
              <a:schemeClr val="accent1"/>
            </a:solidFill>
          </a:ln>
        </p:spPr>
        <p:txBody>
          <a:bodyPr>
            <a:normAutofit/>
          </a:bodyPr>
          <a:lstStyle/>
          <a:p>
            <a:r>
              <a:rPr lang="en-US" sz="4000" dirty="0"/>
              <a:t>Rain garden with media for groundwater protection</a:t>
            </a:r>
          </a:p>
        </p:txBody>
      </p:sp>
      <p:sp>
        <p:nvSpPr>
          <p:cNvPr id="3" name="Slide Number Placeholder 2">
            <a:extLst>
              <a:ext uri="{FF2B5EF4-FFF2-40B4-BE49-F238E27FC236}">
                <a16:creationId xmlns:a16="http://schemas.microsoft.com/office/drawing/2014/main" id="{8B38B463-04C8-4F0E-929F-346CD79C4E14}"/>
              </a:ext>
            </a:extLst>
          </p:cNvPr>
          <p:cNvSpPr>
            <a:spLocks noGrp="1"/>
          </p:cNvSpPr>
          <p:nvPr>
            <p:ph type="sldNum" sz="quarter" idx="12"/>
          </p:nvPr>
        </p:nvSpPr>
        <p:spPr/>
        <p:txBody>
          <a:bodyPr/>
          <a:lstStyle/>
          <a:p>
            <a:fld id="{58002290-9732-4F20-B570-A4AA794D7C1E}" type="slidenum">
              <a:rPr lang="en-US" smtClean="0"/>
              <a:t>31</a:t>
            </a:fld>
            <a:endParaRPr lang="en-US"/>
          </a:p>
        </p:txBody>
      </p:sp>
      <p:pic>
        <p:nvPicPr>
          <p:cNvPr id="4" name="Picture 3">
            <a:extLst>
              <a:ext uri="{FF2B5EF4-FFF2-40B4-BE49-F238E27FC236}">
                <a16:creationId xmlns:a16="http://schemas.microsoft.com/office/drawing/2014/main" id="{E84DF081-7C80-4077-8495-75A40B47E8EE}"/>
              </a:ext>
            </a:extLst>
          </p:cNvPr>
          <p:cNvPicPr>
            <a:picLocks noChangeAspect="1"/>
          </p:cNvPicPr>
          <p:nvPr/>
        </p:nvPicPr>
        <p:blipFill>
          <a:blip r:embed="rId2"/>
          <a:stretch>
            <a:fillRect/>
          </a:stretch>
        </p:blipFill>
        <p:spPr>
          <a:xfrm>
            <a:off x="806767" y="1593532"/>
            <a:ext cx="6677025" cy="5133975"/>
          </a:xfrm>
          <a:prstGeom prst="rect">
            <a:avLst/>
          </a:prstGeom>
        </p:spPr>
      </p:pic>
      <p:pic>
        <p:nvPicPr>
          <p:cNvPr id="5" name="Picture 4">
            <a:extLst>
              <a:ext uri="{FF2B5EF4-FFF2-40B4-BE49-F238E27FC236}">
                <a16:creationId xmlns:a16="http://schemas.microsoft.com/office/drawing/2014/main" id="{CD4AB45E-B1AB-4A0B-BB38-7364BC7AA009}"/>
              </a:ext>
            </a:extLst>
          </p:cNvPr>
          <p:cNvPicPr>
            <a:picLocks noChangeAspect="1"/>
          </p:cNvPicPr>
          <p:nvPr/>
        </p:nvPicPr>
        <p:blipFill>
          <a:blip r:embed="rId3"/>
          <a:stretch>
            <a:fillRect/>
          </a:stretch>
        </p:blipFill>
        <p:spPr>
          <a:xfrm>
            <a:off x="5705094" y="2271522"/>
            <a:ext cx="995172" cy="516636"/>
          </a:xfrm>
          <a:prstGeom prst="rect">
            <a:avLst/>
          </a:prstGeom>
        </p:spPr>
      </p:pic>
      <p:pic>
        <p:nvPicPr>
          <p:cNvPr id="6" name="Picture 5">
            <a:extLst>
              <a:ext uri="{FF2B5EF4-FFF2-40B4-BE49-F238E27FC236}">
                <a16:creationId xmlns:a16="http://schemas.microsoft.com/office/drawing/2014/main" id="{73C93493-14D3-4311-BC59-125F1AB99081}"/>
              </a:ext>
            </a:extLst>
          </p:cNvPr>
          <p:cNvPicPr>
            <a:picLocks noChangeAspect="1"/>
          </p:cNvPicPr>
          <p:nvPr/>
        </p:nvPicPr>
        <p:blipFill>
          <a:blip r:embed="rId4"/>
          <a:stretch>
            <a:fillRect/>
          </a:stretch>
        </p:blipFill>
        <p:spPr>
          <a:xfrm>
            <a:off x="2132076" y="4178046"/>
            <a:ext cx="1373124" cy="1092708"/>
          </a:xfrm>
          <a:prstGeom prst="rect">
            <a:avLst/>
          </a:prstGeom>
        </p:spPr>
      </p:pic>
      <p:pic>
        <p:nvPicPr>
          <p:cNvPr id="7" name="Picture 6">
            <a:extLst>
              <a:ext uri="{FF2B5EF4-FFF2-40B4-BE49-F238E27FC236}">
                <a16:creationId xmlns:a16="http://schemas.microsoft.com/office/drawing/2014/main" id="{E2AC3EC4-0149-4EC5-9446-E810C8792EE2}"/>
              </a:ext>
            </a:extLst>
          </p:cNvPr>
          <p:cNvPicPr>
            <a:picLocks noChangeAspect="1"/>
          </p:cNvPicPr>
          <p:nvPr/>
        </p:nvPicPr>
        <p:blipFill>
          <a:blip r:embed="rId4"/>
          <a:stretch>
            <a:fillRect/>
          </a:stretch>
        </p:blipFill>
        <p:spPr>
          <a:xfrm>
            <a:off x="2147316" y="5610606"/>
            <a:ext cx="1373124" cy="1092708"/>
          </a:xfrm>
          <a:prstGeom prst="rect">
            <a:avLst/>
          </a:prstGeom>
        </p:spPr>
      </p:pic>
      <p:pic>
        <p:nvPicPr>
          <p:cNvPr id="8" name="Picture 7">
            <a:extLst>
              <a:ext uri="{FF2B5EF4-FFF2-40B4-BE49-F238E27FC236}">
                <a16:creationId xmlns:a16="http://schemas.microsoft.com/office/drawing/2014/main" id="{59C6953D-66AF-4E23-BE17-D5A9B51858AB}"/>
              </a:ext>
            </a:extLst>
          </p:cNvPr>
          <p:cNvPicPr>
            <a:picLocks noChangeAspect="1"/>
          </p:cNvPicPr>
          <p:nvPr/>
        </p:nvPicPr>
        <p:blipFill>
          <a:blip r:embed="rId5"/>
          <a:stretch>
            <a:fillRect/>
          </a:stretch>
        </p:blipFill>
        <p:spPr>
          <a:xfrm>
            <a:off x="7687627" y="4446270"/>
            <a:ext cx="3857625" cy="1451610"/>
          </a:xfrm>
          <a:prstGeom prst="rect">
            <a:avLst/>
          </a:prstGeom>
        </p:spPr>
      </p:pic>
      <p:pic>
        <p:nvPicPr>
          <p:cNvPr id="10" name="Picture 9">
            <a:extLst>
              <a:ext uri="{FF2B5EF4-FFF2-40B4-BE49-F238E27FC236}">
                <a16:creationId xmlns:a16="http://schemas.microsoft.com/office/drawing/2014/main" id="{EE482614-C3A9-4785-8F91-C9DA20FD61C1}"/>
              </a:ext>
            </a:extLst>
          </p:cNvPr>
          <p:cNvPicPr>
            <a:picLocks noChangeAspect="1"/>
          </p:cNvPicPr>
          <p:nvPr/>
        </p:nvPicPr>
        <p:blipFill>
          <a:blip r:embed="rId6"/>
          <a:stretch>
            <a:fillRect/>
          </a:stretch>
        </p:blipFill>
        <p:spPr>
          <a:xfrm>
            <a:off x="7862714" y="1828800"/>
            <a:ext cx="3912350" cy="1704109"/>
          </a:xfrm>
          <a:prstGeom prst="rect">
            <a:avLst/>
          </a:prstGeom>
          <a:ln>
            <a:solidFill>
              <a:schemeClr val="tx1"/>
            </a:solidFill>
          </a:ln>
        </p:spPr>
      </p:pic>
      <p:pic>
        <p:nvPicPr>
          <p:cNvPr id="9" name="Picture 8">
            <a:extLst>
              <a:ext uri="{FF2B5EF4-FFF2-40B4-BE49-F238E27FC236}">
                <a16:creationId xmlns:a16="http://schemas.microsoft.com/office/drawing/2014/main" id="{880E229E-0CA3-4D6A-81FF-F1ED2230D2CF}"/>
              </a:ext>
            </a:extLst>
          </p:cNvPr>
          <p:cNvPicPr>
            <a:picLocks noChangeAspect="1"/>
          </p:cNvPicPr>
          <p:nvPr/>
        </p:nvPicPr>
        <p:blipFill>
          <a:blip r:embed="rId7"/>
          <a:stretch>
            <a:fillRect/>
          </a:stretch>
        </p:blipFill>
        <p:spPr>
          <a:xfrm>
            <a:off x="9374411" y="5415634"/>
            <a:ext cx="998220" cy="403860"/>
          </a:xfrm>
          <a:prstGeom prst="rect">
            <a:avLst/>
          </a:prstGeom>
        </p:spPr>
      </p:pic>
    </p:spTree>
    <p:extLst>
      <p:ext uri="{BB962C8B-B14F-4D97-AF65-F5344CB8AC3E}">
        <p14:creationId xmlns:p14="http://schemas.microsoft.com/office/powerpoint/2010/main" val="17117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68F7-1043-4568-AAF6-501EF79BC650}"/>
              </a:ext>
            </a:extLst>
          </p:cNvPr>
          <p:cNvSpPr>
            <a:spLocks noGrp="1"/>
          </p:cNvSpPr>
          <p:nvPr>
            <p:ph type="title"/>
          </p:nvPr>
        </p:nvSpPr>
        <p:spPr>
          <a:xfrm>
            <a:off x="324851" y="252831"/>
            <a:ext cx="11417969" cy="983990"/>
          </a:xfrm>
          <a:solidFill>
            <a:schemeClr val="bg2"/>
          </a:solidFill>
          <a:ln>
            <a:solidFill>
              <a:schemeClr val="tx1"/>
            </a:solidFill>
          </a:ln>
        </p:spPr>
        <p:txBody>
          <a:bodyPr>
            <a:normAutofit fontScale="90000"/>
          </a:bodyPr>
          <a:lstStyle/>
          <a:p>
            <a:pPr algn="ctr"/>
            <a:r>
              <a:rPr lang="en-US" dirty="0"/>
              <a:t>Pervious Pavements as Retention </a:t>
            </a:r>
            <a:br>
              <a:rPr lang="en-US" dirty="0"/>
            </a:br>
            <a:r>
              <a:rPr lang="en-US" sz="4000" dirty="0"/>
              <a:t>(used to meet net improvement or “advanced treatment”)</a:t>
            </a:r>
            <a:endParaRPr lang="en-US" dirty="0"/>
          </a:p>
        </p:txBody>
      </p:sp>
      <p:sp>
        <p:nvSpPr>
          <p:cNvPr id="3" name="Slide Number Placeholder 2">
            <a:extLst>
              <a:ext uri="{FF2B5EF4-FFF2-40B4-BE49-F238E27FC236}">
                <a16:creationId xmlns:a16="http://schemas.microsoft.com/office/drawing/2014/main" id="{943C5214-C4E7-420F-B968-FE17F3533C22}"/>
              </a:ext>
            </a:extLst>
          </p:cNvPr>
          <p:cNvSpPr>
            <a:spLocks noGrp="1"/>
          </p:cNvSpPr>
          <p:nvPr>
            <p:ph type="sldNum" sz="quarter" idx="12"/>
          </p:nvPr>
        </p:nvSpPr>
        <p:spPr/>
        <p:txBody>
          <a:bodyPr/>
          <a:lstStyle/>
          <a:p>
            <a:fld id="{58002290-9732-4F20-B570-A4AA794D7C1E}" type="slidenum">
              <a:rPr lang="en-US" smtClean="0"/>
              <a:t>32</a:t>
            </a:fld>
            <a:endParaRPr lang="en-US"/>
          </a:p>
        </p:txBody>
      </p:sp>
      <p:sp>
        <p:nvSpPr>
          <p:cNvPr id="4" name="TextBox 3">
            <a:extLst>
              <a:ext uri="{FF2B5EF4-FFF2-40B4-BE49-F238E27FC236}">
                <a16:creationId xmlns:a16="http://schemas.microsoft.com/office/drawing/2014/main" id="{10042644-23F2-4A51-B068-DE07E8E8A56D}"/>
              </a:ext>
            </a:extLst>
          </p:cNvPr>
          <p:cNvSpPr txBox="1"/>
          <p:nvPr/>
        </p:nvSpPr>
        <p:spPr>
          <a:xfrm>
            <a:off x="824459" y="1364105"/>
            <a:ext cx="9751709" cy="461665"/>
          </a:xfrm>
          <a:prstGeom prst="rect">
            <a:avLst/>
          </a:prstGeom>
          <a:noFill/>
          <a:ln>
            <a:solidFill>
              <a:schemeClr val="tx1"/>
            </a:solidFill>
          </a:ln>
        </p:spPr>
        <p:txBody>
          <a:bodyPr wrap="none" rtlCol="0">
            <a:spAutoFit/>
          </a:bodyPr>
          <a:lstStyle/>
          <a:p>
            <a:r>
              <a:rPr lang="en-US" sz="2400" dirty="0"/>
              <a:t>First retention: then for rainfall after retention volume, rainfall goes to runoff.</a:t>
            </a:r>
          </a:p>
        </p:txBody>
      </p:sp>
      <p:pic>
        <p:nvPicPr>
          <p:cNvPr id="5" name="Picture 4">
            <a:extLst>
              <a:ext uri="{FF2B5EF4-FFF2-40B4-BE49-F238E27FC236}">
                <a16:creationId xmlns:a16="http://schemas.microsoft.com/office/drawing/2014/main" id="{2864FE85-2E98-4E13-9179-CE189F7136C5}"/>
              </a:ext>
            </a:extLst>
          </p:cNvPr>
          <p:cNvPicPr>
            <a:picLocks noChangeAspect="1"/>
          </p:cNvPicPr>
          <p:nvPr/>
        </p:nvPicPr>
        <p:blipFill>
          <a:blip r:embed="rId2"/>
          <a:stretch>
            <a:fillRect/>
          </a:stretch>
        </p:blipFill>
        <p:spPr>
          <a:xfrm>
            <a:off x="158255" y="1897037"/>
            <a:ext cx="5373115" cy="3651494"/>
          </a:xfrm>
          <a:prstGeom prst="rect">
            <a:avLst/>
          </a:prstGeom>
          <a:ln>
            <a:solidFill>
              <a:schemeClr val="tx1"/>
            </a:solidFill>
          </a:ln>
        </p:spPr>
      </p:pic>
      <p:pic>
        <p:nvPicPr>
          <p:cNvPr id="6" name="Picture 5">
            <a:extLst>
              <a:ext uri="{FF2B5EF4-FFF2-40B4-BE49-F238E27FC236}">
                <a16:creationId xmlns:a16="http://schemas.microsoft.com/office/drawing/2014/main" id="{442C0769-A324-4D99-A3EB-A6CC9D922835}"/>
              </a:ext>
            </a:extLst>
          </p:cNvPr>
          <p:cNvPicPr>
            <a:picLocks noChangeAspect="1"/>
          </p:cNvPicPr>
          <p:nvPr/>
        </p:nvPicPr>
        <p:blipFill>
          <a:blip r:embed="rId3"/>
          <a:stretch>
            <a:fillRect/>
          </a:stretch>
        </p:blipFill>
        <p:spPr>
          <a:xfrm>
            <a:off x="5651682" y="1970660"/>
            <a:ext cx="6336309" cy="4310219"/>
          </a:xfrm>
          <a:prstGeom prst="rect">
            <a:avLst/>
          </a:prstGeom>
          <a:ln>
            <a:solidFill>
              <a:schemeClr val="tx1"/>
            </a:solidFill>
          </a:ln>
        </p:spPr>
      </p:pic>
      <p:pic>
        <p:nvPicPr>
          <p:cNvPr id="7" name="Picture 6">
            <a:extLst>
              <a:ext uri="{FF2B5EF4-FFF2-40B4-BE49-F238E27FC236}">
                <a16:creationId xmlns:a16="http://schemas.microsoft.com/office/drawing/2014/main" id="{17C305C2-4452-496F-B43A-48EEDE615A39}"/>
              </a:ext>
            </a:extLst>
          </p:cNvPr>
          <p:cNvPicPr>
            <a:picLocks noChangeAspect="1"/>
          </p:cNvPicPr>
          <p:nvPr/>
        </p:nvPicPr>
        <p:blipFill>
          <a:blip r:embed="rId4"/>
          <a:stretch>
            <a:fillRect/>
          </a:stretch>
        </p:blipFill>
        <p:spPr>
          <a:xfrm>
            <a:off x="368968" y="3660207"/>
            <a:ext cx="5133474" cy="403860"/>
          </a:xfrm>
          <a:prstGeom prst="rect">
            <a:avLst/>
          </a:prstGeom>
        </p:spPr>
      </p:pic>
      <p:pic>
        <p:nvPicPr>
          <p:cNvPr id="9" name="Picture 8">
            <a:extLst>
              <a:ext uri="{FF2B5EF4-FFF2-40B4-BE49-F238E27FC236}">
                <a16:creationId xmlns:a16="http://schemas.microsoft.com/office/drawing/2014/main" id="{7ED80DDF-A142-4585-8B2D-AA7D10A566E3}"/>
              </a:ext>
            </a:extLst>
          </p:cNvPr>
          <p:cNvPicPr>
            <a:picLocks noChangeAspect="1"/>
          </p:cNvPicPr>
          <p:nvPr/>
        </p:nvPicPr>
        <p:blipFill>
          <a:blip r:embed="rId4"/>
          <a:stretch>
            <a:fillRect/>
          </a:stretch>
        </p:blipFill>
        <p:spPr>
          <a:xfrm>
            <a:off x="441157" y="4807218"/>
            <a:ext cx="5125453" cy="403860"/>
          </a:xfrm>
          <a:prstGeom prst="rect">
            <a:avLst/>
          </a:prstGeom>
        </p:spPr>
      </p:pic>
      <p:pic>
        <p:nvPicPr>
          <p:cNvPr id="10" name="Picture 9">
            <a:extLst>
              <a:ext uri="{FF2B5EF4-FFF2-40B4-BE49-F238E27FC236}">
                <a16:creationId xmlns:a16="http://schemas.microsoft.com/office/drawing/2014/main" id="{016199E5-39B0-45C5-B5F7-7F6D6B66774E}"/>
              </a:ext>
            </a:extLst>
          </p:cNvPr>
          <p:cNvPicPr>
            <a:picLocks noChangeAspect="1"/>
          </p:cNvPicPr>
          <p:nvPr/>
        </p:nvPicPr>
        <p:blipFill>
          <a:blip r:embed="rId4"/>
          <a:stretch>
            <a:fillRect/>
          </a:stretch>
        </p:blipFill>
        <p:spPr>
          <a:xfrm>
            <a:off x="7120890" y="4494396"/>
            <a:ext cx="998220" cy="943878"/>
          </a:xfrm>
          <a:prstGeom prst="rect">
            <a:avLst/>
          </a:prstGeom>
        </p:spPr>
      </p:pic>
      <p:sp>
        <p:nvSpPr>
          <p:cNvPr id="11" name="TextBox 10">
            <a:extLst>
              <a:ext uri="{FF2B5EF4-FFF2-40B4-BE49-F238E27FC236}">
                <a16:creationId xmlns:a16="http://schemas.microsoft.com/office/drawing/2014/main" id="{1327B15A-A260-4FB1-BD1E-5C352FC10C81}"/>
              </a:ext>
            </a:extLst>
          </p:cNvPr>
          <p:cNvSpPr txBox="1"/>
          <p:nvPr/>
        </p:nvSpPr>
        <p:spPr>
          <a:xfrm>
            <a:off x="5582653" y="5855368"/>
            <a:ext cx="2972480" cy="461665"/>
          </a:xfrm>
          <a:prstGeom prst="rect">
            <a:avLst/>
          </a:prstGeom>
          <a:solidFill>
            <a:schemeClr val="bg2"/>
          </a:solidFill>
          <a:ln>
            <a:solidFill>
              <a:schemeClr val="tx1"/>
            </a:solidFill>
          </a:ln>
        </p:spPr>
        <p:txBody>
          <a:bodyPr wrap="none" rtlCol="0">
            <a:spAutoFit/>
          </a:bodyPr>
          <a:lstStyle/>
          <a:p>
            <a:r>
              <a:rPr lang="en-US" sz="2400" dirty="0"/>
              <a:t>Only 3% annual runoff</a:t>
            </a:r>
          </a:p>
        </p:txBody>
      </p:sp>
      <p:pic>
        <p:nvPicPr>
          <p:cNvPr id="12" name="Picture 11">
            <a:extLst>
              <a:ext uri="{FF2B5EF4-FFF2-40B4-BE49-F238E27FC236}">
                <a16:creationId xmlns:a16="http://schemas.microsoft.com/office/drawing/2014/main" id="{4010CB82-65FD-48BF-A06F-2AC2A155EB98}"/>
              </a:ext>
            </a:extLst>
          </p:cNvPr>
          <p:cNvPicPr>
            <a:picLocks noChangeAspect="1"/>
          </p:cNvPicPr>
          <p:nvPr/>
        </p:nvPicPr>
        <p:blipFill>
          <a:blip r:embed="rId5"/>
          <a:stretch>
            <a:fillRect/>
          </a:stretch>
        </p:blipFill>
        <p:spPr>
          <a:xfrm>
            <a:off x="1540042" y="5670633"/>
            <a:ext cx="3753351" cy="890588"/>
          </a:xfrm>
          <a:prstGeom prst="rect">
            <a:avLst/>
          </a:prstGeom>
          <a:ln>
            <a:solidFill>
              <a:schemeClr val="tx1"/>
            </a:solidFill>
          </a:ln>
        </p:spPr>
      </p:pic>
    </p:spTree>
    <p:extLst>
      <p:ext uri="{BB962C8B-B14F-4D97-AF65-F5344CB8AC3E}">
        <p14:creationId xmlns:p14="http://schemas.microsoft.com/office/powerpoint/2010/main" val="30087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31240" y="1985963"/>
            <a:ext cx="5313362" cy="823912"/>
          </a:xfrm>
        </p:spPr>
        <p:txBody>
          <a:bodyPr>
            <a:noAutofit/>
          </a:bodyPr>
          <a:lstStyle/>
          <a:p>
            <a:r>
              <a:rPr lang="en-US" sz="3200" dirty="0"/>
              <a:t>BMP Efficiency Determination</a:t>
            </a:r>
          </a:p>
        </p:txBody>
      </p:sp>
      <p:sp>
        <p:nvSpPr>
          <p:cNvPr id="6" name="Text Placeholder 5"/>
          <p:cNvSpPr>
            <a:spLocks noGrp="1"/>
          </p:cNvSpPr>
          <p:nvPr>
            <p:ph type="body" sz="half" idx="3"/>
          </p:nvPr>
        </p:nvSpPr>
        <p:spPr>
          <a:xfrm>
            <a:off x="6158552" y="1858584"/>
            <a:ext cx="5183188" cy="823912"/>
          </a:xfrm>
        </p:spPr>
        <p:txBody>
          <a:bodyPr>
            <a:normAutofit/>
          </a:bodyPr>
          <a:lstStyle/>
          <a:p>
            <a:r>
              <a:rPr lang="en-US" sz="3200" dirty="0"/>
              <a:t>Detention Efficiency Plot</a:t>
            </a:r>
          </a:p>
        </p:txBody>
      </p:sp>
      <p:sp>
        <p:nvSpPr>
          <p:cNvPr id="3" name="Content Placeholder 2"/>
          <p:cNvSpPr>
            <a:spLocks noGrp="1"/>
          </p:cNvSpPr>
          <p:nvPr>
            <p:ph sz="quarter" idx="2"/>
          </p:nvPr>
        </p:nvSpPr>
        <p:spPr>
          <a:xfrm>
            <a:off x="839788" y="2681539"/>
            <a:ext cx="5157787" cy="3684588"/>
          </a:xfrm>
        </p:spPr>
        <p:txBody>
          <a:bodyPr>
            <a:normAutofit/>
          </a:bodyPr>
          <a:lstStyle/>
          <a:p>
            <a:r>
              <a:rPr lang="en-US" sz="3200" dirty="0"/>
              <a:t>Based on the residence time a treatment efficiency can be determined  and note </a:t>
            </a:r>
            <a:r>
              <a:rPr lang="en-US" dirty="0"/>
              <a:t>different removals for N &amp; P</a:t>
            </a:r>
          </a:p>
          <a:p>
            <a:r>
              <a:rPr lang="en-US" sz="3200" dirty="0"/>
              <a:t>At 50 days average annual residence time,  N removal is 40%, P removal is 70%.</a:t>
            </a:r>
          </a:p>
        </p:txBody>
      </p:sp>
      <p:pic>
        <p:nvPicPr>
          <p:cNvPr id="205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590800"/>
            <a:ext cx="4648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FE54D71B-3701-4764-9A37-031147B36170}" type="slidenum">
              <a:rPr lang="en-US" smtClean="0"/>
              <a:t>33</a:t>
            </a:fld>
            <a:endParaRPr lang="en-US"/>
          </a:p>
        </p:txBody>
      </p:sp>
      <p:sp>
        <p:nvSpPr>
          <p:cNvPr id="8" name="Title 3">
            <a:extLst>
              <a:ext uri="{FF2B5EF4-FFF2-40B4-BE49-F238E27FC236}">
                <a16:creationId xmlns:a16="http://schemas.microsoft.com/office/drawing/2014/main" id="{5B41FC5E-937F-423D-B7E2-30F3D7B0468B}"/>
              </a:ext>
            </a:extLst>
          </p:cNvPr>
          <p:cNvSpPr>
            <a:spLocks noGrp="1"/>
          </p:cNvSpPr>
          <p:nvPr>
            <p:ph type="title"/>
          </p:nvPr>
        </p:nvSpPr>
        <p:spPr>
          <a:xfrm>
            <a:off x="839788" y="365125"/>
            <a:ext cx="10515600" cy="1325563"/>
          </a:xfrm>
          <a:solidFill>
            <a:schemeClr val="bg1">
              <a:lumMod val="95000"/>
            </a:schemeClr>
          </a:solidFill>
          <a:ln>
            <a:solidFill>
              <a:schemeClr val="tx1"/>
            </a:solidFill>
          </a:ln>
        </p:spPr>
        <p:txBody>
          <a:bodyPr>
            <a:noAutofit/>
          </a:bodyPr>
          <a:lstStyle/>
          <a:p>
            <a:pPr algn="ctr"/>
            <a:r>
              <a:rPr lang="en-US" b="1" dirty="0"/>
              <a:t>b. Detention BMPs Treating Runoff from the Same Catchment Area</a:t>
            </a:r>
          </a:p>
        </p:txBody>
      </p:sp>
      <p:sp>
        <p:nvSpPr>
          <p:cNvPr id="9" name="TextBox 8">
            <a:extLst>
              <a:ext uri="{FF2B5EF4-FFF2-40B4-BE49-F238E27FC236}">
                <a16:creationId xmlns:a16="http://schemas.microsoft.com/office/drawing/2014/main" id="{2EFE7101-D865-42A2-A6E3-C8EF901683D7}"/>
              </a:ext>
            </a:extLst>
          </p:cNvPr>
          <p:cNvSpPr txBox="1"/>
          <p:nvPr/>
        </p:nvSpPr>
        <p:spPr>
          <a:xfrm>
            <a:off x="5563155" y="5872891"/>
            <a:ext cx="5345374" cy="461665"/>
          </a:xfrm>
          <a:prstGeom prst="rect">
            <a:avLst/>
          </a:prstGeom>
          <a:solidFill>
            <a:schemeClr val="bg1">
              <a:lumMod val="95000"/>
            </a:schemeClr>
          </a:solidFill>
          <a:ln>
            <a:solidFill>
              <a:schemeClr val="tx1"/>
            </a:solidFill>
          </a:ln>
        </p:spPr>
        <p:txBody>
          <a:bodyPr wrap="none" rtlCol="0">
            <a:spAutoFit/>
          </a:bodyPr>
          <a:lstStyle/>
          <a:p>
            <a:r>
              <a:rPr lang="en-US" sz="2400" dirty="0"/>
              <a:t>BMP Trains gives you this efficiency curve</a:t>
            </a:r>
          </a:p>
        </p:txBody>
      </p:sp>
      <p:sp>
        <p:nvSpPr>
          <p:cNvPr id="4" name="TextBox 3">
            <a:extLst>
              <a:ext uri="{FF2B5EF4-FFF2-40B4-BE49-F238E27FC236}">
                <a16:creationId xmlns:a16="http://schemas.microsoft.com/office/drawing/2014/main" id="{27E97712-205A-4AA0-A3F8-43B1D90C8AD0}"/>
              </a:ext>
            </a:extLst>
          </p:cNvPr>
          <p:cNvSpPr txBox="1"/>
          <p:nvPr/>
        </p:nvSpPr>
        <p:spPr>
          <a:xfrm>
            <a:off x="2265528" y="1719618"/>
            <a:ext cx="7028719" cy="461665"/>
          </a:xfrm>
          <a:prstGeom prst="rect">
            <a:avLst/>
          </a:prstGeom>
          <a:noFill/>
        </p:spPr>
        <p:txBody>
          <a:bodyPr wrap="none" rtlCol="0">
            <a:spAutoFit/>
          </a:bodyPr>
          <a:lstStyle/>
          <a:p>
            <a:r>
              <a:rPr lang="en-US" sz="2400" dirty="0"/>
              <a:t>References:  Harper, 2007, pages 208-209 User Manual</a:t>
            </a:r>
          </a:p>
        </p:txBody>
      </p:sp>
    </p:spTree>
    <p:extLst>
      <p:ext uri="{BB962C8B-B14F-4D97-AF65-F5344CB8AC3E}">
        <p14:creationId xmlns:p14="http://schemas.microsoft.com/office/powerpoint/2010/main" val="14189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4E6A-5E0A-47D0-B67B-FB08BCC507D6}"/>
              </a:ext>
            </a:extLst>
          </p:cNvPr>
          <p:cNvSpPr>
            <a:spLocks noGrp="1"/>
          </p:cNvSpPr>
          <p:nvPr>
            <p:ph type="title"/>
          </p:nvPr>
        </p:nvSpPr>
        <p:spPr>
          <a:xfrm>
            <a:off x="838200" y="365125"/>
            <a:ext cx="10515600" cy="970189"/>
          </a:xfrm>
          <a:solidFill>
            <a:schemeClr val="bg2"/>
          </a:solidFill>
          <a:ln>
            <a:solidFill>
              <a:schemeClr val="tx1">
                <a:lumMod val="50000"/>
                <a:lumOff val="50000"/>
              </a:schemeClr>
            </a:solidFill>
          </a:ln>
        </p:spPr>
        <p:txBody>
          <a:bodyPr>
            <a:normAutofit/>
          </a:bodyPr>
          <a:lstStyle/>
          <a:p>
            <a:r>
              <a:rPr lang="en-US" sz="3600" dirty="0"/>
              <a:t>Credit for Removal based on annual residence time (RT)</a:t>
            </a:r>
          </a:p>
        </p:txBody>
      </p:sp>
      <p:sp>
        <p:nvSpPr>
          <p:cNvPr id="3" name="Slide Number Placeholder 2">
            <a:extLst>
              <a:ext uri="{FF2B5EF4-FFF2-40B4-BE49-F238E27FC236}">
                <a16:creationId xmlns:a16="http://schemas.microsoft.com/office/drawing/2014/main" id="{A6AD16A4-ED2E-41FA-AA3A-904FFFC41724}"/>
              </a:ext>
            </a:extLst>
          </p:cNvPr>
          <p:cNvSpPr>
            <a:spLocks noGrp="1"/>
          </p:cNvSpPr>
          <p:nvPr>
            <p:ph type="sldNum" sz="quarter" idx="12"/>
          </p:nvPr>
        </p:nvSpPr>
        <p:spPr/>
        <p:txBody>
          <a:bodyPr/>
          <a:lstStyle/>
          <a:p>
            <a:fld id="{58002290-9732-4F20-B570-A4AA794D7C1E}" type="slidenum">
              <a:rPr lang="en-US" smtClean="0"/>
              <a:t>34</a:t>
            </a:fld>
            <a:endParaRPr lang="en-US"/>
          </a:p>
        </p:txBody>
      </p:sp>
      <p:pic>
        <p:nvPicPr>
          <p:cNvPr id="4" name="Picture 3">
            <a:extLst>
              <a:ext uri="{FF2B5EF4-FFF2-40B4-BE49-F238E27FC236}">
                <a16:creationId xmlns:a16="http://schemas.microsoft.com/office/drawing/2014/main" id="{9D8D2014-2D49-4A8B-8DBA-CC1643C73D99}"/>
              </a:ext>
            </a:extLst>
          </p:cNvPr>
          <p:cNvPicPr>
            <a:picLocks noChangeAspect="1"/>
          </p:cNvPicPr>
          <p:nvPr/>
        </p:nvPicPr>
        <p:blipFill>
          <a:blip r:embed="rId2"/>
          <a:stretch>
            <a:fillRect/>
          </a:stretch>
        </p:blipFill>
        <p:spPr>
          <a:xfrm>
            <a:off x="6531428" y="1596572"/>
            <a:ext cx="4452937" cy="3018971"/>
          </a:xfrm>
          <a:prstGeom prst="rect">
            <a:avLst/>
          </a:prstGeom>
          <a:ln>
            <a:solidFill>
              <a:schemeClr val="tx1"/>
            </a:solidFill>
          </a:ln>
        </p:spPr>
      </p:pic>
      <p:sp>
        <p:nvSpPr>
          <p:cNvPr id="6" name="TextBox 5">
            <a:extLst>
              <a:ext uri="{FF2B5EF4-FFF2-40B4-BE49-F238E27FC236}">
                <a16:creationId xmlns:a16="http://schemas.microsoft.com/office/drawing/2014/main" id="{BEBFC027-37B0-4B92-9A10-47210131FFDC}"/>
              </a:ext>
            </a:extLst>
          </p:cNvPr>
          <p:cNvSpPr txBox="1"/>
          <p:nvPr/>
        </p:nvSpPr>
        <p:spPr>
          <a:xfrm>
            <a:off x="866275" y="1511596"/>
            <a:ext cx="4949371" cy="2246769"/>
          </a:xfrm>
          <a:prstGeom prst="rect">
            <a:avLst/>
          </a:prstGeom>
          <a:noFill/>
        </p:spPr>
        <p:txBody>
          <a:bodyPr wrap="square">
            <a:spAutoFit/>
          </a:bodyPr>
          <a:lstStyle/>
          <a:p>
            <a:r>
              <a:rPr lang="en-US" sz="2800" dirty="0"/>
              <a:t>RT=PP/Annual flow</a:t>
            </a:r>
          </a:p>
          <a:p>
            <a:r>
              <a:rPr lang="en-US" sz="2800" dirty="0"/>
              <a:t>Where: PP = perm pool volume</a:t>
            </a:r>
          </a:p>
          <a:p>
            <a:r>
              <a:rPr lang="en-US" sz="2800" dirty="0"/>
              <a:t>Example units:</a:t>
            </a:r>
          </a:p>
          <a:p>
            <a:r>
              <a:rPr lang="en-US" sz="2800" dirty="0"/>
              <a:t>Days = Ac-ft x 365 d/yr/(Ac-ft/yr)</a:t>
            </a:r>
          </a:p>
          <a:p>
            <a:r>
              <a:rPr lang="en-US" sz="2800" dirty="0"/>
              <a:t>Ex Plot for 31 days RT  </a:t>
            </a:r>
          </a:p>
        </p:txBody>
      </p:sp>
      <p:sp>
        <p:nvSpPr>
          <p:cNvPr id="7" name="TextBox 6">
            <a:extLst>
              <a:ext uri="{FF2B5EF4-FFF2-40B4-BE49-F238E27FC236}">
                <a16:creationId xmlns:a16="http://schemas.microsoft.com/office/drawing/2014/main" id="{9521C3C1-703E-400F-B752-590A100AF71F}"/>
              </a:ext>
            </a:extLst>
          </p:cNvPr>
          <p:cNvSpPr txBox="1"/>
          <p:nvPr/>
        </p:nvSpPr>
        <p:spPr>
          <a:xfrm>
            <a:off x="864745" y="3742393"/>
            <a:ext cx="4383315" cy="1200329"/>
          </a:xfrm>
          <a:prstGeom prst="rect">
            <a:avLst/>
          </a:prstGeom>
          <a:noFill/>
        </p:spPr>
        <p:txBody>
          <a:bodyPr wrap="square" rtlCol="0">
            <a:spAutoFit/>
          </a:bodyPr>
          <a:lstStyle/>
          <a:p>
            <a:r>
              <a:rPr lang="en-US" sz="2400" dirty="0"/>
              <a:t>Program allows for RT &gt; 31 days</a:t>
            </a:r>
          </a:p>
          <a:p>
            <a:r>
              <a:rPr lang="en-US" sz="2400" dirty="0"/>
              <a:t>Some review agencies limit the choice to 31 days.  </a:t>
            </a:r>
          </a:p>
        </p:txBody>
      </p:sp>
      <p:pic>
        <p:nvPicPr>
          <p:cNvPr id="8" name="Picture 7">
            <a:extLst>
              <a:ext uri="{FF2B5EF4-FFF2-40B4-BE49-F238E27FC236}">
                <a16:creationId xmlns:a16="http://schemas.microsoft.com/office/drawing/2014/main" id="{9EA50E27-E67A-4E62-B7FA-FC9B454BCB1E}"/>
              </a:ext>
            </a:extLst>
          </p:cNvPr>
          <p:cNvPicPr>
            <a:picLocks noChangeAspect="1"/>
          </p:cNvPicPr>
          <p:nvPr/>
        </p:nvPicPr>
        <p:blipFill>
          <a:blip r:embed="rId3"/>
          <a:stretch>
            <a:fillRect/>
          </a:stretch>
        </p:blipFill>
        <p:spPr>
          <a:xfrm>
            <a:off x="923244" y="4926465"/>
            <a:ext cx="4374470" cy="1611647"/>
          </a:xfrm>
          <a:prstGeom prst="rect">
            <a:avLst/>
          </a:prstGeom>
          <a:ln>
            <a:solidFill>
              <a:schemeClr val="tx1"/>
            </a:solidFill>
          </a:ln>
        </p:spPr>
      </p:pic>
      <p:pic>
        <p:nvPicPr>
          <p:cNvPr id="9" name="Picture 8">
            <a:extLst>
              <a:ext uri="{FF2B5EF4-FFF2-40B4-BE49-F238E27FC236}">
                <a16:creationId xmlns:a16="http://schemas.microsoft.com/office/drawing/2014/main" id="{A3D17F5A-681A-4605-AE27-47165636EAB3}"/>
              </a:ext>
            </a:extLst>
          </p:cNvPr>
          <p:cNvPicPr>
            <a:picLocks noChangeAspect="1"/>
          </p:cNvPicPr>
          <p:nvPr/>
        </p:nvPicPr>
        <p:blipFill rotWithShape="1">
          <a:blip r:embed="rId4"/>
          <a:srcRect b="4585"/>
          <a:stretch/>
        </p:blipFill>
        <p:spPr>
          <a:xfrm>
            <a:off x="5482544" y="4905829"/>
            <a:ext cx="4140427" cy="1640113"/>
          </a:xfrm>
          <a:prstGeom prst="rect">
            <a:avLst/>
          </a:prstGeom>
          <a:ln>
            <a:solidFill>
              <a:schemeClr val="tx1"/>
            </a:solidFill>
          </a:ln>
        </p:spPr>
      </p:pic>
      <p:sp>
        <p:nvSpPr>
          <p:cNvPr id="10" name="Rectangle 9">
            <a:extLst>
              <a:ext uri="{FF2B5EF4-FFF2-40B4-BE49-F238E27FC236}">
                <a16:creationId xmlns:a16="http://schemas.microsoft.com/office/drawing/2014/main" id="{5F7AD8B0-45D2-4FA4-8B9D-D9F1A8C038B4}"/>
              </a:ext>
              <a:ext uri="{C183D7F6-B498-43B3-948B-1728B52AA6E4}">
                <adec:decorative xmlns:adec="http://schemas.microsoft.com/office/drawing/2017/decorative" val="1"/>
              </a:ext>
            </a:extLst>
          </p:cNvPr>
          <p:cNvSpPr/>
          <p:nvPr/>
        </p:nvSpPr>
        <p:spPr>
          <a:xfrm>
            <a:off x="3112168" y="5935578"/>
            <a:ext cx="1750119" cy="419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02446C-B15C-4305-BBAC-3E30FDFC4A1B}"/>
              </a:ext>
              <a:ext uri="{C183D7F6-B498-43B3-948B-1728B52AA6E4}">
                <adec:decorative xmlns:adec="http://schemas.microsoft.com/office/drawing/2017/decorative" val="1"/>
              </a:ext>
            </a:extLst>
          </p:cNvPr>
          <p:cNvSpPr/>
          <p:nvPr/>
        </p:nvSpPr>
        <p:spPr>
          <a:xfrm>
            <a:off x="8890001" y="5595257"/>
            <a:ext cx="55154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B1218A-ED63-4C3B-8790-3A021827D966}"/>
              </a:ext>
              <a:ext uri="{C183D7F6-B498-43B3-948B-1728B52AA6E4}">
                <adec:decorative xmlns:adec="http://schemas.microsoft.com/office/drawing/2017/decorative" val="1"/>
              </a:ext>
            </a:extLst>
          </p:cNvPr>
          <p:cNvSpPr/>
          <p:nvPr/>
        </p:nvSpPr>
        <p:spPr>
          <a:xfrm>
            <a:off x="4302722" y="5686926"/>
            <a:ext cx="55154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0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1"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9788" y="1681163"/>
            <a:ext cx="5332412" cy="823912"/>
          </a:xfrm>
        </p:spPr>
        <p:txBody>
          <a:bodyPr>
            <a:noAutofit/>
          </a:bodyPr>
          <a:lstStyle/>
          <a:p>
            <a:r>
              <a:rPr lang="en-US" sz="3200" dirty="0"/>
              <a:t>BMP Efficiency Determination</a:t>
            </a:r>
          </a:p>
        </p:txBody>
      </p:sp>
      <p:sp>
        <p:nvSpPr>
          <p:cNvPr id="6" name="Text Placeholder 5"/>
          <p:cNvSpPr>
            <a:spLocks noGrp="1"/>
          </p:cNvSpPr>
          <p:nvPr>
            <p:ph type="body" sz="half" idx="3"/>
          </p:nvPr>
        </p:nvSpPr>
        <p:spPr>
          <a:xfrm>
            <a:off x="6063017" y="1844936"/>
            <a:ext cx="5183188" cy="823912"/>
          </a:xfrm>
        </p:spPr>
        <p:txBody>
          <a:bodyPr>
            <a:normAutofit/>
          </a:bodyPr>
          <a:lstStyle/>
          <a:p>
            <a:r>
              <a:rPr lang="en-US" sz="3200" dirty="0"/>
              <a:t>Detention Efficiency Plot</a:t>
            </a:r>
          </a:p>
        </p:txBody>
      </p:sp>
      <p:sp>
        <p:nvSpPr>
          <p:cNvPr id="3" name="Content Placeholder 2"/>
          <p:cNvSpPr>
            <a:spLocks noGrp="1"/>
          </p:cNvSpPr>
          <p:nvPr>
            <p:ph sz="quarter" idx="2"/>
          </p:nvPr>
        </p:nvSpPr>
        <p:spPr>
          <a:xfrm>
            <a:off x="706438" y="2590799"/>
            <a:ext cx="5157787" cy="3579813"/>
          </a:xfrm>
        </p:spPr>
        <p:txBody>
          <a:bodyPr>
            <a:normAutofit/>
          </a:bodyPr>
          <a:lstStyle/>
          <a:p>
            <a:r>
              <a:rPr lang="en-US" dirty="0"/>
              <a:t>Assume two detention BMPs in series – each have a 50-day residence time N=40%; P=70%</a:t>
            </a:r>
          </a:p>
          <a:p>
            <a:pPr lvl="1"/>
            <a:r>
              <a:rPr lang="en-US" dirty="0"/>
              <a:t>N – 40% + 40% = 80%  </a:t>
            </a:r>
            <a:r>
              <a:rPr lang="en-US" b="1" dirty="0">
                <a:solidFill>
                  <a:srgbClr val="FF0000"/>
                </a:solidFill>
              </a:rPr>
              <a:t>X</a:t>
            </a:r>
          </a:p>
          <a:p>
            <a:pPr lvl="1"/>
            <a:r>
              <a:rPr lang="en-US" dirty="0"/>
              <a:t>P – 70% + 70% = 140%  </a:t>
            </a:r>
            <a:r>
              <a:rPr lang="en-US" b="1" dirty="0">
                <a:solidFill>
                  <a:srgbClr val="FF0000"/>
                </a:solidFill>
              </a:rPr>
              <a:t>X</a:t>
            </a:r>
          </a:p>
          <a:p>
            <a:pPr lvl="1"/>
            <a:r>
              <a:rPr lang="en-US" dirty="0"/>
              <a:t>N – 50d + 50d = 100d ~ 43%</a:t>
            </a:r>
          </a:p>
          <a:p>
            <a:pPr lvl="1"/>
            <a:r>
              <a:rPr lang="en-US" dirty="0"/>
              <a:t>P – 50d + 50d = 100d ~ 74%</a:t>
            </a:r>
          </a:p>
          <a:p>
            <a:endParaRPr lang="en-US" dirty="0"/>
          </a:p>
        </p:txBody>
      </p:sp>
      <p:pic>
        <p:nvPicPr>
          <p:cNvPr id="205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013939" y="2562665"/>
            <a:ext cx="4648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a:extLst>
              <a:ext uri="{C183D7F6-B498-43B3-948B-1728B52AA6E4}">
                <adec:decorative xmlns:adec="http://schemas.microsoft.com/office/drawing/2017/decorative" val="1"/>
              </a:ext>
            </a:extLst>
          </p:cNvPr>
          <p:cNvCxnSpPr/>
          <p:nvPr/>
        </p:nvCxnSpPr>
        <p:spPr>
          <a:xfrm flipV="1">
            <a:off x="6858000" y="4267200"/>
            <a:ext cx="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p:nvPr/>
        </p:nvCxnSpPr>
        <p:spPr>
          <a:xfrm flipV="1">
            <a:off x="6866878" y="3505200"/>
            <a:ext cx="0" cy="1752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p:nvPr/>
        </p:nvCxnSpPr>
        <p:spPr>
          <a:xfrm flipH="1">
            <a:off x="6542104" y="4267201"/>
            <a:ext cx="315897" cy="3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p:nvPr/>
        </p:nvCxnSpPr>
        <p:spPr>
          <a:xfrm flipH="1">
            <a:off x="6550982" y="3505201"/>
            <a:ext cx="315897" cy="3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V="1">
            <a:off x="7173897" y="4194700"/>
            <a:ext cx="0" cy="10682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V="1">
            <a:off x="7216980" y="3344292"/>
            <a:ext cx="0" cy="18805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C183D7F6-B498-43B3-948B-1728B52AA6E4}">
                <adec:decorative xmlns:adec="http://schemas.microsoft.com/office/drawing/2017/decorative" val="1"/>
              </a:ext>
            </a:extLst>
          </p:cNvPr>
          <p:cNvCxnSpPr/>
          <p:nvPr/>
        </p:nvCxnSpPr>
        <p:spPr>
          <a:xfrm flipH="1">
            <a:off x="6550981" y="4191001"/>
            <a:ext cx="611820" cy="3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flipH="1">
            <a:off x="6550981" y="3382392"/>
            <a:ext cx="6229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230057" y="4462878"/>
            <a:ext cx="200857" cy="228600"/>
            <a:chOff x="1752600" y="5257800"/>
            <a:chExt cx="200857" cy="228600"/>
          </a:xfrm>
        </p:grpSpPr>
        <p:cxnSp>
          <p:nvCxnSpPr>
            <p:cNvPr id="28" name="Straight Connector 27"/>
            <p:cNvCxnSpPr/>
            <p:nvPr/>
          </p:nvCxnSpPr>
          <p:spPr>
            <a:xfrm>
              <a:off x="1752600" y="5410200"/>
              <a:ext cx="76200" cy="762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801057" y="5257800"/>
              <a:ext cx="152400" cy="2286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217109" y="4991100"/>
            <a:ext cx="200857" cy="228600"/>
            <a:chOff x="1752600" y="5257800"/>
            <a:chExt cx="200857" cy="228600"/>
          </a:xfrm>
        </p:grpSpPr>
        <p:cxnSp>
          <p:nvCxnSpPr>
            <p:cNvPr id="31" name="Straight Connector 30"/>
            <p:cNvCxnSpPr/>
            <p:nvPr/>
          </p:nvCxnSpPr>
          <p:spPr>
            <a:xfrm>
              <a:off x="1752600" y="5410200"/>
              <a:ext cx="76200" cy="762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801057" y="5257800"/>
              <a:ext cx="152400" cy="2286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FE54D71B-3701-4764-9A37-031147B36170}" type="slidenum">
              <a:rPr lang="en-US" smtClean="0"/>
              <a:t>35</a:t>
            </a:fld>
            <a:endParaRPr lang="en-US"/>
          </a:p>
        </p:txBody>
      </p:sp>
      <p:sp>
        <p:nvSpPr>
          <p:cNvPr id="24" name="Title 3">
            <a:extLst>
              <a:ext uri="{FF2B5EF4-FFF2-40B4-BE49-F238E27FC236}">
                <a16:creationId xmlns:a16="http://schemas.microsoft.com/office/drawing/2014/main" id="{3A233802-E9D4-4AB1-B75E-C186D5D7426A}"/>
              </a:ext>
            </a:extLst>
          </p:cNvPr>
          <p:cNvSpPr txBox="1">
            <a:spLocks/>
          </p:cNvSpPr>
          <p:nvPr/>
        </p:nvSpPr>
        <p:spPr>
          <a:xfrm>
            <a:off x="507999" y="346075"/>
            <a:ext cx="11205029" cy="1325563"/>
          </a:xfrm>
          <a:prstGeom prst="rect">
            <a:avLst/>
          </a:prstGeom>
          <a:solidFill>
            <a:schemeClr val="bg1">
              <a:lumMod val="9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Example for Detention BMPs in Series</a:t>
            </a:r>
          </a:p>
          <a:p>
            <a:pPr algn="ctr"/>
            <a:r>
              <a:rPr lang="en-US" b="1" dirty="0"/>
              <a:t>Double the PP does not double the removal</a:t>
            </a:r>
          </a:p>
        </p:txBody>
      </p:sp>
      <p:sp>
        <p:nvSpPr>
          <p:cNvPr id="4" name="TextBox 3">
            <a:extLst>
              <a:ext uri="{FF2B5EF4-FFF2-40B4-BE49-F238E27FC236}">
                <a16:creationId xmlns:a16="http://schemas.microsoft.com/office/drawing/2014/main" id="{A7B579AB-8C92-40A3-A8A3-9172AADA8A7F}"/>
              </a:ext>
            </a:extLst>
          </p:cNvPr>
          <p:cNvSpPr txBox="1"/>
          <p:nvPr/>
        </p:nvSpPr>
        <p:spPr>
          <a:xfrm>
            <a:off x="2425949" y="1655450"/>
            <a:ext cx="5271058" cy="461665"/>
          </a:xfrm>
          <a:prstGeom prst="rect">
            <a:avLst/>
          </a:prstGeom>
          <a:noFill/>
        </p:spPr>
        <p:txBody>
          <a:bodyPr wrap="none" rtlCol="0">
            <a:spAutoFit/>
          </a:bodyPr>
          <a:lstStyle/>
          <a:p>
            <a:r>
              <a:rPr lang="en-US" sz="2400" dirty="0"/>
              <a:t>References:  pages 209-210 User Manual</a:t>
            </a:r>
          </a:p>
        </p:txBody>
      </p:sp>
      <p:sp>
        <p:nvSpPr>
          <p:cNvPr id="8" name="TextBox 7">
            <a:extLst>
              <a:ext uri="{FF2B5EF4-FFF2-40B4-BE49-F238E27FC236}">
                <a16:creationId xmlns:a16="http://schemas.microsoft.com/office/drawing/2014/main" id="{6959C0B2-7AF9-4568-A30D-3CB96A7A25AA}"/>
              </a:ext>
            </a:extLst>
          </p:cNvPr>
          <p:cNvSpPr txBox="1"/>
          <p:nvPr/>
        </p:nvSpPr>
        <p:spPr>
          <a:xfrm>
            <a:off x="873662" y="5871210"/>
            <a:ext cx="10426059" cy="461665"/>
          </a:xfrm>
          <a:prstGeom prst="rect">
            <a:avLst/>
          </a:prstGeom>
          <a:solidFill>
            <a:schemeClr val="bg1"/>
          </a:solidFill>
          <a:ln>
            <a:solidFill>
              <a:schemeClr val="tx1"/>
            </a:solidFill>
          </a:ln>
        </p:spPr>
        <p:txBody>
          <a:bodyPr wrap="none" rtlCol="0">
            <a:spAutoFit/>
          </a:bodyPr>
          <a:lstStyle/>
          <a:p>
            <a:r>
              <a:rPr lang="en-US" sz="2400" dirty="0"/>
              <a:t>Note: A general principle, cannot remove the same pollutants more than one time</a:t>
            </a:r>
          </a:p>
        </p:txBody>
      </p:sp>
    </p:spTree>
    <p:extLst>
      <p:ext uri="{BB962C8B-B14F-4D97-AF65-F5344CB8AC3E}">
        <p14:creationId xmlns:p14="http://schemas.microsoft.com/office/powerpoint/2010/main" val="144977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81300" y="365125"/>
            <a:ext cx="5734050" cy="999441"/>
          </a:xfrm>
          <a:solidFill>
            <a:schemeClr val="bg1">
              <a:lumMod val="95000"/>
            </a:schemeClr>
          </a:solidFill>
          <a:ln>
            <a:solidFill>
              <a:schemeClr val="tx1"/>
            </a:solidFill>
          </a:ln>
        </p:spPr>
        <p:txBody>
          <a:bodyPr>
            <a:noAutofit/>
          </a:bodyPr>
          <a:lstStyle/>
          <a:p>
            <a:pPr algn="ctr"/>
            <a:r>
              <a:rPr lang="en-US" dirty="0"/>
              <a:t>c. BMPs not Related</a:t>
            </a:r>
          </a:p>
        </p:txBody>
      </p:sp>
      <p:sp>
        <p:nvSpPr>
          <p:cNvPr id="8" name="Content Placeholder 7"/>
          <p:cNvSpPr>
            <a:spLocks noGrp="1"/>
          </p:cNvSpPr>
          <p:nvPr>
            <p:ph sz="quarter" idx="1"/>
          </p:nvPr>
        </p:nvSpPr>
        <p:spPr>
          <a:xfrm>
            <a:off x="323557" y="1447895"/>
            <a:ext cx="11577711" cy="5290530"/>
          </a:xfrm>
        </p:spPr>
        <p:txBody>
          <a:bodyPr>
            <a:normAutofit lnSpcReduction="10000"/>
          </a:bodyPr>
          <a:lstStyle/>
          <a:p>
            <a:r>
              <a:rPr lang="en-US" dirty="0"/>
              <a:t>Example: Nitrogen removal with wet detention followed by filtration</a:t>
            </a:r>
          </a:p>
          <a:p>
            <a:endParaRPr lang="en-US" dirty="0"/>
          </a:p>
          <a:p>
            <a:endParaRPr lang="en-US" dirty="0"/>
          </a:p>
          <a:p>
            <a:pPr marL="0" indent="0">
              <a:buNone/>
            </a:pPr>
            <a:endParaRPr lang="en-US" dirty="0"/>
          </a:p>
          <a:p>
            <a:endParaRPr lang="en-US" dirty="0"/>
          </a:p>
          <a:p>
            <a:endParaRPr lang="en-US" dirty="0"/>
          </a:p>
          <a:p>
            <a:r>
              <a:rPr lang="en-US" dirty="0"/>
              <a:t>for the example: 80.2% (38+42.2)removal, not 106% (38+68).</a:t>
            </a:r>
          </a:p>
          <a:p>
            <a:r>
              <a:rPr lang="en-US" dirty="0"/>
              <a:t>Overall % Removal =100-100*(1-BMP1/100)*(1-BMP2/100)  </a:t>
            </a:r>
            <a:r>
              <a:rPr lang="en-US" dirty="0" err="1"/>
              <a:t>BMPi</a:t>
            </a:r>
            <a:r>
              <a:rPr lang="en-US" dirty="0"/>
              <a:t>=%removal </a:t>
            </a:r>
          </a:p>
          <a:p>
            <a:r>
              <a:rPr lang="en-US" dirty="0"/>
              <a:t>or Remaining Fraction = (1-.38)x(1-.68)=0.198 </a:t>
            </a:r>
          </a:p>
          <a:p>
            <a:r>
              <a:rPr lang="en-US" dirty="0"/>
              <a:t>Equation also used with new BMPs under review (user input). Once approved added to BMP Trains. </a:t>
            </a:r>
          </a:p>
          <a:p>
            <a:endParaRPr lang="en-US" dirty="0"/>
          </a:p>
        </p:txBody>
      </p:sp>
      <p:grpSp>
        <p:nvGrpSpPr>
          <p:cNvPr id="3" name="Group 2">
            <a:extLst>
              <a:ext uri="{FF2B5EF4-FFF2-40B4-BE49-F238E27FC236}">
                <a16:creationId xmlns:a16="http://schemas.microsoft.com/office/drawing/2014/main" id="{0126693C-FB05-4604-AFA6-E64A2A5A0988}"/>
              </a:ext>
            </a:extLst>
          </p:cNvPr>
          <p:cNvGrpSpPr/>
          <p:nvPr/>
        </p:nvGrpSpPr>
        <p:grpSpPr>
          <a:xfrm>
            <a:off x="1921413" y="2041548"/>
            <a:ext cx="6477000" cy="2110760"/>
            <a:chOff x="1752600" y="2435442"/>
            <a:chExt cx="6477000" cy="2437957"/>
          </a:xfrm>
        </p:grpSpPr>
        <p:sp>
          <p:nvSpPr>
            <p:cNvPr id="13" name="TextBox 12"/>
            <p:cNvSpPr txBox="1"/>
            <p:nvPr/>
          </p:nvSpPr>
          <p:spPr>
            <a:xfrm>
              <a:off x="1752600" y="2915335"/>
              <a:ext cx="685800" cy="646331"/>
            </a:xfrm>
            <a:prstGeom prst="rect">
              <a:avLst/>
            </a:prstGeom>
            <a:noFill/>
            <a:ln>
              <a:solidFill>
                <a:schemeClr val="tx1"/>
              </a:solidFill>
            </a:ln>
          </p:spPr>
          <p:txBody>
            <a:bodyPr wrap="square" rtlCol="0">
              <a:spAutoFit/>
            </a:bodyPr>
            <a:lstStyle/>
            <a:p>
              <a:pPr algn="ctr"/>
              <a:r>
                <a:rPr lang="en-US" dirty="0"/>
                <a:t>100 mg</a:t>
              </a:r>
            </a:p>
          </p:txBody>
        </p:sp>
        <p:cxnSp>
          <p:nvCxnSpPr>
            <p:cNvPr id="15" name="Straight Arrow Connector 14"/>
            <p:cNvCxnSpPr>
              <a:endCxn id="9" idx="1"/>
            </p:cNvCxnSpPr>
            <p:nvPr/>
          </p:nvCxnSpPr>
          <p:spPr>
            <a:xfrm>
              <a:off x="2438400" y="3238500"/>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76800" y="3217014"/>
              <a:ext cx="838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956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24200" y="2819401"/>
              <a:ext cx="762000" cy="426584"/>
            </a:xfrm>
            <a:prstGeom prst="rect">
              <a:avLst/>
            </a:prstGeom>
            <a:noFill/>
            <a:ln>
              <a:solidFill>
                <a:schemeClr val="tx1"/>
              </a:solidFill>
            </a:ln>
          </p:spPr>
          <p:txBody>
            <a:bodyPr wrap="square" rtlCol="0">
              <a:spAutoFit/>
            </a:bodyPr>
            <a:lstStyle/>
            <a:p>
              <a:pPr algn="ctr"/>
              <a:r>
                <a:rPr lang="en-US" dirty="0"/>
                <a:t>38%</a:t>
              </a:r>
            </a:p>
          </p:txBody>
        </p:sp>
        <p:sp>
          <p:nvSpPr>
            <p:cNvPr id="12" name="TextBox 11"/>
            <p:cNvSpPr txBox="1"/>
            <p:nvPr/>
          </p:nvSpPr>
          <p:spPr>
            <a:xfrm>
              <a:off x="3048000" y="2435442"/>
              <a:ext cx="914400" cy="369332"/>
            </a:xfrm>
            <a:prstGeom prst="rect">
              <a:avLst/>
            </a:prstGeom>
            <a:noFill/>
            <a:ln>
              <a:solidFill>
                <a:schemeClr val="tx1"/>
              </a:solidFill>
            </a:ln>
          </p:spPr>
          <p:txBody>
            <a:bodyPr wrap="square" rtlCol="0">
              <a:spAutoFit/>
            </a:bodyPr>
            <a:lstStyle/>
            <a:p>
              <a:pPr algn="ctr"/>
              <a:r>
                <a:rPr lang="en-US" dirty="0"/>
                <a:t>BMP 1</a:t>
              </a:r>
            </a:p>
          </p:txBody>
        </p:sp>
        <p:cxnSp>
          <p:nvCxnSpPr>
            <p:cNvPr id="20" name="Straight Arrow Connector 19"/>
            <p:cNvCxnSpPr/>
            <p:nvPr/>
          </p:nvCxnSpPr>
          <p:spPr>
            <a:xfrm>
              <a:off x="34992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56381" y="4126878"/>
              <a:ext cx="685800" cy="746521"/>
            </a:xfrm>
            <a:prstGeom prst="rect">
              <a:avLst/>
            </a:prstGeom>
            <a:noFill/>
            <a:ln>
              <a:solidFill>
                <a:schemeClr val="tx1"/>
              </a:solidFill>
            </a:ln>
          </p:spPr>
          <p:txBody>
            <a:bodyPr wrap="square" rtlCol="0">
              <a:spAutoFit/>
            </a:bodyPr>
            <a:lstStyle/>
            <a:p>
              <a:pPr algn="ctr"/>
              <a:r>
                <a:rPr lang="en-US" dirty="0"/>
                <a:t>38 mg</a:t>
              </a:r>
            </a:p>
          </p:txBody>
        </p:sp>
        <p:sp>
          <p:nvSpPr>
            <p:cNvPr id="23" name="TextBox 22"/>
            <p:cNvSpPr txBox="1"/>
            <p:nvPr/>
          </p:nvSpPr>
          <p:spPr>
            <a:xfrm>
              <a:off x="4142873" y="2875320"/>
              <a:ext cx="685800" cy="746521"/>
            </a:xfrm>
            <a:prstGeom prst="rect">
              <a:avLst/>
            </a:prstGeom>
            <a:noFill/>
            <a:ln>
              <a:solidFill>
                <a:schemeClr val="tx1"/>
              </a:solidFill>
            </a:ln>
          </p:spPr>
          <p:txBody>
            <a:bodyPr wrap="square" rtlCol="0">
              <a:spAutoFit/>
            </a:bodyPr>
            <a:lstStyle/>
            <a:p>
              <a:pPr algn="ctr"/>
              <a:r>
                <a:rPr lang="en-US" dirty="0"/>
                <a:t>62 mg</a:t>
              </a:r>
            </a:p>
          </p:txBody>
        </p:sp>
        <p:sp>
          <p:nvSpPr>
            <p:cNvPr id="26" name="Rectangle 25"/>
            <p:cNvSpPr/>
            <p:nvPr/>
          </p:nvSpPr>
          <p:spPr>
            <a:xfrm>
              <a:off x="57912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019800" y="2819401"/>
              <a:ext cx="762000" cy="426584"/>
            </a:xfrm>
            <a:prstGeom prst="rect">
              <a:avLst/>
            </a:prstGeom>
            <a:noFill/>
            <a:ln>
              <a:solidFill>
                <a:schemeClr val="tx1"/>
              </a:solidFill>
            </a:ln>
          </p:spPr>
          <p:txBody>
            <a:bodyPr wrap="square" rtlCol="0">
              <a:spAutoFit/>
            </a:bodyPr>
            <a:lstStyle/>
            <a:p>
              <a:pPr algn="ctr"/>
              <a:r>
                <a:rPr lang="en-US" dirty="0"/>
                <a:t>68%</a:t>
              </a:r>
            </a:p>
          </p:txBody>
        </p:sp>
        <p:sp>
          <p:nvSpPr>
            <p:cNvPr id="28" name="TextBox 27"/>
            <p:cNvSpPr txBox="1"/>
            <p:nvPr/>
          </p:nvSpPr>
          <p:spPr>
            <a:xfrm>
              <a:off x="5943600" y="2435442"/>
              <a:ext cx="914400" cy="369332"/>
            </a:xfrm>
            <a:prstGeom prst="rect">
              <a:avLst/>
            </a:prstGeom>
            <a:noFill/>
            <a:ln>
              <a:solidFill>
                <a:schemeClr val="tx1"/>
              </a:solidFill>
            </a:ln>
          </p:spPr>
          <p:txBody>
            <a:bodyPr wrap="square" rtlCol="0">
              <a:spAutoFit/>
            </a:bodyPr>
            <a:lstStyle/>
            <a:p>
              <a:pPr algn="ctr"/>
              <a:r>
                <a:rPr lang="en-US" dirty="0"/>
                <a:t>BMP 2</a:t>
              </a:r>
            </a:p>
          </p:txBody>
        </p:sp>
        <p:cxnSp>
          <p:nvCxnSpPr>
            <p:cNvPr id="29" name="Straight Arrow Connector 28"/>
            <p:cNvCxnSpPr/>
            <p:nvPr/>
          </p:nvCxnSpPr>
          <p:spPr>
            <a:xfrm>
              <a:off x="63948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51981" y="4126878"/>
              <a:ext cx="685800" cy="746521"/>
            </a:xfrm>
            <a:prstGeom prst="rect">
              <a:avLst/>
            </a:prstGeom>
            <a:noFill/>
            <a:ln>
              <a:solidFill>
                <a:schemeClr val="tx1"/>
              </a:solidFill>
            </a:ln>
          </p:spPr>
          <p:txBody>
            <a:bodyPr wrap="square" rtlCol="0">
              <a:spAutoFit/>
            </a:bodyPr>
            <a:lstStyle/>
            <a:p>
              <a:pPr algn="ctr"/>
              <a:r>
                <a:rPr lang="en-US" dirty="0"/>
                <a:t>42.2 mg</a:t>
              </a:r>
            </a:p>
          </p:txBody>
        </p:sp>
        <p:sp>
          <p:nvSpPr>
            <p:cNvPr id="31" name="TextBox 30"/>
            <p:cNvSpPr txBox="1"/>
            <p:nvPr/>
          </p:nvSpPr>
          <p:spPr>
            <a:xfrm>
              <a:off x="7543800" y="2915335"/>
              <a:ext cx="685800" cy="746521"/>
            </a:xfrm>
            <a:prstGeom prst="rect">
              <a:avLst/>
            </a:prstGeom>
            <a:noFill/>
            <a:ln>
              <a:solidFill>
                <a:schemeClr val="tx1"/>
              </a:solidFill>
            </a:ln>
          </p:spPr>
          <p:txBody>
            <a:bodyPr wrap="square" rtlCol="0">
              <a:spAutoFit/>
            </a:bodyPr>
            <a:lstStyle/>
            <a:p>
              <a:pPr algn="ctr"/>
              <a:r>
                <a:rPr lang="en-US" dirty="0"/>
                <a:t>19.8 mg</a:t>
              </a:r>
            </a:p>
          </p:txBody>
        </p:sp>
        <p:cxnSp>
          <p:nvCxnSpPr>
            <p:cNvPr id="32" name="Straight Arrow Connector 31"/>
            <p:cNvCxnSpPr/>
            <p:nvPr/>
          </p:nvCxnSpPr>
          <p:spPr>
            <a:xfrm>
              <a:off x="7086600" y="3220375"/>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FE54D71B-3701-4764-9A37-031147B36170}" type="slidenum">
              <a:rPr lang="en-US" smtClean="0"/>
              <a:t>36</a:t>
            </a:fld>
            <a:endParaRPr lang="en-US"/>
          </a:p>
        </p:txBody>
      </p:sp>
      <p:sp>
        <p:nvSpPr>
          <p:cNvPr id="25" name="TextBox 24">
            <a:extLst>
              <a:ext uri="{FF2B5EF4-FFF2-40B4-BE49-F238E27FC236}">
                <a16:creationId xmlns:a16="http://schemas.microsoft.com/office/drawing/2014/main" id="{D1B96820-AC73-4F6B-9565-ACBC449B9F61}"/>
              </a:ext>
            </a:extLst>
          </p:cNvPr>
          <p:cNvSpPr txBox="1"/>
          <p:nvPr/>
        </p:nvSpPr>
        <p:spPr>
          <a:xfrm>
            <a:off x="4051942" y="6079029"/>
            <a:ext cx="6126870" cy="461665"/>
          </a:xfrm>
          <a:prstGeom prst="rect">
            <a:avLst/>
          </a:prstGeom>
          <a:solidFill>
            <a:schemeClr val="bg1"/>
          </a:solidFill>
          <a:ln>
            <a:solidFill>
              <a:schemeClr val="tx1"/>
            </a:solidFill>
          </a:ln>
        </p:spPr>
        <p:txBody>
          <a:bodyPr wrap="none" rtlCol="0">
            <a:spAutoFit/>
          </a:bodyPr>
          <a:lstStyle/>
          <a:p>
            <a:r>
              <a:rPr lang="en-US" sz="2400" dirty="0"/>
              <a:t>Note: cannot remove the same pollutants twice</a:t>
            </a:r>
          </a:p>
        </p:txBody>
      </p:sp>
    </p:spTree>
    <p:extLst>
      <p:ext uri="{BB962C8B-B14F-4D97-AF65-F5344CB8AC3E}">
        <p14:creationId xmlns:p14="http://schemas.microsoft.com/office/powerpoint/2010/main" val="32276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1DB5-2484-4E44-B401-F090CC7BDA0A}"/>
              </a:ext>
            </a:extLst>
          </p:cNvPr>
          <p:cNvSpPr>
            <a:spLocks noGrp="1"/>
          </p:cNvSpPr>
          <p:nvPr>
            <p:ph type="title"/>
          </p:nvPr>
        </p:nvSpPr>
        <p:spPr>
          <a:xfrm>
            <a:off x="838200" y="365125"/>
            <a:ext cx="11063514" cy="1325563"/>
          </a:xfrm>
          <a:solidFill>
            <a:schemeClr val="bg1">
              <a:lumMod val="95000"/>
            </a:schemeClr>
          </a:solidFill>
          <a:ln w="28575">
            <a:solidFill>
              <a:schemeClr val="tx1"/>
            </a:solidFill>
          </a:ln>
        </p:spPr>
        <p:txBody>
          <a:bodyPr/>
          <a:lstStyle/>
          <a:p>
            <a:pPr algn="ctr"/>
            <a:r>
              <a:rPr lang="en-US" dirty="0"/>
              <a:t>Pre-treatment (ex inlet basket) before retention</a:t>
            </a:r>
            <a:br>
              <a:rPr lang="en-US" dirty="0"/>
            </a:br>
            <a:r>
              <a:rPr lang="en-US" dirty="0"/>
              <a:t> </a:t>
            </a:r>
            <a:r>
              <a:rPr lang="en-US" sz="3600" dirty="0"/>
              <a:t>volume of retention= 25,592 CF or 0.5875 Ac-Ft</a:t>
            </a:r>
            <a:endParaRPr lang="en-US" dirty="0"/>
          </a:p>
        </p:txBody>
      </p:sp>
      <p:sp>
        <p:nvSpPr>
          <p:cNvPr id="3" name="Slide Number Placeholder 2">
            <a:extLst>
              <a:ext uri="{FF2B5EF4-FFF2-40B4-BE49-F238E27FC236}">
                <a16:creationId xmlns:a16="http://schemas.microsoft.com/office/drawing/2014/main" id="{31DABC23-2BAB-4FA4-9DD7-48E1B9DEF9B5}"/>
              </a:ext>
            </a:extLst>
          </p:cNvPr>
          <p:cNvSpPr>
            <a:spLocks noGrp="1"/>
          </p:cNvSpPr>
          <p:nvPr>
            <p:ph type="sldNum" sz="quarter" idx="12"/>
          </p:nvPr>
        </p:nvSpPr>
        <p:spPr/>
        <p:txBody>
          <a:bodyPr/>
          <a:lstStyle/>
          <a:p>
            <a:fld id="{58002290-9732-4F20-B570-A4AA794D7C1E}" type="slidenum">
              <a:rPr lang="en-US" smtClean="0"/>
              <a:t>37</a:t>
            </a:fld>
            <a:endParaRPr lang="en-US"/>
          </a:p>
        </p:txBody>
      </p:sp>
      <p:grpSp>
        <p:nvGrpSpPr>
          <p:cNvPr id="4" name="Group 3">
            <a:extLst>
              <a:ext uri="{FF2B5EF4-FFF2-40B4-BE49-F238E27FC236}">
                <a16:creationId xmlns:a16="http://schemas.microsoft.com/office/drawing/2014/main" id="{00C5A024-A925-4768-A7BC-E1576670B3D3}"/>
              </a:ext>
            </a:extLst>
          </p:cNvPr>
          <p:cNvGrpSpPr/>
          <p:nvPr/>
        </p:nvGrpSpPr>
        <p:grpSpPr>
          <a:xfrm>
            <a:off x="5317755" y="3178628"/>
            <a:ext cx="6569444" cy="2268433"/>
            <a:chOff x="1752600" y="2435442"/>
            <a:chExt cx="6569444" cy="2365393"/>
          </a:xfrm>
        </p:grpSpPr>
        <p:sp>
          <p:nvSpPr>
            <p:cNvPr id="5" name="TextBox 4">
              <a:extLst>
                <a:ext uri="{FF2B5EF4-FFF2-40B4-BE49-F238E27FC236}">
                  <a16:creationId xmlns:a16="http://schemas.microsoft.com/office/drawing/2014/main" id="{2CB33A88-0EF1-4237-B289-CB1C891FA4C5}"/>
                </a:ext>
              </a:extLst>
            </p:cNvPr>
            <p:cNvSpPr txBox="1"/>
            <p:nvPr/>
          </p:nvSpPr>
          <p:spPr>
            <a:xfrm>
              <a:off x="1752600" y="2915335"/>
              <a:ext cx="685800" cy="646331"/>
            </a:xfrm>
            <a:prstGeom prst="rect">
              <a:avLst/>
            </a:prstGeom>
            <a:noFill/>
            <a:ln>
              <a:solidFill>
                <a:schemeClr val="tx1"/>
              </a:solidFill>
            </a:ln>
          </p:spPr>
          <p:txBody>
            <a:bodyPr wrap="square" rtlCol="0">
              <a:spAutoFit/>
            </a:bodyPr>
            <a:lstStyle/>
            <a:p>
              <a:pPr algn="ctr"/>
              <a:r>
                <a:rPr lang="en-US" dirty="0"/>
                <a:t>100 mg</a:t>
              </a:r>
            </a:p>
          </p:txBody>
        </p:sp>
        <p:cxnSp>
          <p:nvCxnSpPr>
            <p:cNvPr id="6" name="Straight Arrow Connector 5">
              <a:extLst>
                <a:ext uri="{FF2B5EF4-FFF2-40B4-BE49-F238E27FC236}">
                  <a16:creationId xmlns:a16="http://schemas.microsoft.com/office/drawing/2014/main" id="{2BAC4D7B-D76C-4F37-82DE-C4BA446EE8DE}"/>
                </a:ext>
              </a:extLst>
            </p:cNvPr>
            <p:cNvCxnSpPr>
              <a:endCxn id="8" idx="1"/>
            </p:cNvCxnSpPr>
            <p:nvPr/>
          </p:nvCxnSpPr>
          <p:spPr>
            <a:xfrm>
              <a:off x="2438400" y="3238500"/>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9ABCC4F-7B58-4F15-8EB1-395AF76EB5C0}"/>
                </a:ext>
              </a:extLst>
            </p:cNvPr>
            <p:cNvCxnSpPr/>
            <p:nvPr/>
          </p:nvCxnSpPr>
          <p:spPr>
            <a:xfrm>
              <a:off x="4876800" y="3217014"/>
              <a:ext cx="838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410F7DD-D17A-476B-A97E-6E99B82AEE86}"/>
                </a:ext>
              </a:extLst>
            </p:cNvPr>
            <p:cNvSpPr/>
            <p:nvPr/>
          </p:nvSpPr>
          <p:spPr>
            <a:xfrm>
              <a:off x="28956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E47AC-7340-4ED1-890F-F53C35A412F2}"/>
                </a:ext>
              </a:extLst>
            </p:cNvPr>
            <p:cNvSpPr txBox="1"/>
            <p:nvPr/>
          </p:nvSpPr>
          <p:spPr>
            <a:xfrm>
              <a:off x="3124200" y="2819401"/>
              <a:ext cx="762000" cy="385118"/>
            </a:xfrm>
            <a:prstGeom prst="rect">
              <a:avLst/>
            </a:prstGeom>
            <a:noFill/>
            <a:ln>
              <a:solidFill>
                <a:schemeClr val="tx1"/>
              </a:solidFill>
            </a:ln>
          </p:spPr>
          <p:txBody>
            <a:bodyPr wrap="square" rtlCol="0">
              <a:spAutoFit/>
            </a:bodyPr>
            <a:lstStyle/>
            <a:p>
              <a:pPr algn="ctr"/>
              <a:r>
                <a:rPr lang="en-US" dirty="0"/>
                <a:t>10%</a:t>
              </a:r>
            </a:p>
          </p:txBody>
        </p:sp>
        <p:sp>
          <p:nvSpPr>
            <p:cNvPr id="10" name="TextBox 9">
              <a:extLst>
                <a:ext uri="{FF2B5EF4-FFF2-40B4-BE49-F238E27FC236}">
                  <a16:creationId xmlns:a16="http://schemas.microsoft.com/office/drawing/2014/main" id="{7D69189B-6A53-4968-A680-B9A6CC5C43D6}"/>
                </a:ext>
              </a:extLst>
            </p:cNvPr>
            <p:cNvSpPr txBox="1"/>
            <p:nvPr/>
          </p:nvSpPr>
          <p:spPr>
            <a:xfrm>
              <a:off x="3048000" y="2435442"/>
              <a:ext cx="914400" cy="369332"/>
            </a:xfrm>
            <a:prstGeom prst="rect">
              <a:avLst/>
            </a:prstGeom>
            <a:noFill/>
            <a:ln>
              <a:solidFill>
                <a:schemeClr val="tx1"/>
              </a:solidFill>
            </a:ln>
          </p:spPr>
          <p:txBody>
            <a:bodyPr wrap="square" rtlCol="0">
              <a:spAutoFit/>
            </a:bodyPr>
            <a:lstStyle/>
            <a:p>
              <a:pPr algn="ctr"/>
              <a:r>
                <a:rPr lang="en-US" dirty="0"/>
                <a:t>BMP 1</a:t>
              </a:r>
            </a:p>
          </p:txBody>
        </p:sp>
        <p:cxnSp>
          <p:nvCxnSpPr>
            <p:cNvPr id="11" name="Straight Arrow Connector 10">
              <a:extLst>
                <a:ext uri="{FF2B5EF4-FFF2-40B4-BE49-F238E27FC236}">
                  <a16:creationId xmlns:a16="http://schemas.microsoft.com/office/drawing/2014/main" id="{4DB2B518-6C38-489C-AA7C-56BBCD33E693}"/>
                </a:ext>
              </a:extLst>
            </p:cNvPr>
            <p:cNvCxnSpPr/>
            <p:nvPr/>
          </p:nvCxnSpPr>
          <p:spPr>
            <a:xfrm>
              <a:off x="34992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BB678C-A11E-4F0F-B469-5F77833A4EE8}"/>
                </a:ext>
              </a:extLst>
            </p:cNvPr>
            <p:cNvSpPr txBox="1"/>
            <p:nvPr/>
          </p:nvSpPr>
          <p:spPr>
            <a:xfrm>
              <a:off x="3156381" y="4126878"/>
              <a:ext cx="685800" cy="673957"/>
            </a:xfrm>
            <a:prstGeom prst="rect">
              <a:avLst/>
            </a:prstGeom>
            <a:noFill/>
            <a:ln>
              <a:solidFill>
                <a:schemeClr val="tx1"/>
              </a:solidFill>
            </a:ln>
          </p:spPr>
          <p:txBody>
            <a:bodyPr wrap="square" rtlCol="0">
              <a:spAutoFit/>
            </a:bodyPr>
            <a:lstStyle/>
            <a:p>
              <a:pPr algn="ctr"/>
              <a:r>
                <a:rPr lang="en-US" dirty="0"/>
                <a:t>10 mg</a:t>
              </a:r>
            </a:p>
          </p:txBody>
        </p:sp>
        <p:sp>
          <p:nvSpPr>
            <p:cNvPr id="13" name="TextBox 12">
              <a:extLst>
                <a:ext uri="{FF2B5EF4-FFF2-40B4-BE49-F238E27FC236}">
                  <a16:creationId xmlns:a16="http://schemas.microsoft.com/office/drawing/2014/main" id="{F7143387-E5C4-4053-801C-18ACC98CFBD5}"/>
                </a:ext>
              </a:extLst>
            </p:cNvPr>
            <p:cNvSpPr txBox="1"/>
            <p:nvPr/>
          </p:nvSpPr>
          <p:spPr>
            <a:xfrm>
              <a:off x="4191000" y="2893848"/>
              <a:ext cx="685800" cy="673957"/>
            </a:xfrm>
            <a:prstGeom prst="rect">
              <a:avLst/>
            </a:prstGeom>
            <a:noFill/>
            <a:ln>
              <a:solidFill>
                <a:schemeClr val="tx1"/>
              </a:solidFill>
            </a:ln>
          </p:spPr>
          <p:txBody>
            <a:bodyPr wrap="square" rtlCol="0">
              <a:spAutoFit/>
            </a:bodyPr>
            <a:lstStyle/>
            <a:p>
              <a:pPr algn="ctr"/>
              <a:r>
                <a:rPr lang="en-US" dirty="0"/>
                <a:t>90 mg</a:t>
              </a:r>
            </a:p>
          </p:txBody>
        </p:sp>
        <p:sp>
          <p:nvSpPr>
            <p:cNvPr id="14" name="Rectangle 13">
              <a:extLst>
                <a:ext uri="{FF2B5EF4-FFF2-40B4-BE49-F238E27FC236}">
                  <a16:creationId xmlns:a16="http://schemas.microsoft.com/office/drawing/2014/main" id="{304A2356-EDCB-4F68-92AE-168E92701BAC}"/>
                </a:ext>
              </a:extLst>
            </p:cNvPr>
            <p:cNvSpPr/>
            <p:nvPr/>
          </p:nvSpPr>
          <p:spPr>
            <a:xfrm>
              <a:off x="57912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763FD7-B5C6-4C2B-9EC8-BA35731D40CB}"/>
                </a:ext>
              </a:extLst>
            </p:cNvPr>
            <p:cNvSpPr txBox="1"/>
            <p:nvPr/>
          </p:nvSpPr>
          <p:spPr>
            <a:xfrm>
              <a:off x="6019800" y="2819401"/>
              <a:ext cx="762000" cy="385118"/>
            </a:xfrm>
            <a:prstGeom prst="rect">
              <a:avLst/>
            </a:prstGeom>
            <a:noFill/>
            <a:ln>
              <a:solidFill>
                <a:schemeClr val="tx1"/>
              </a:solidFill>
            </a:ln>
          </p:spPr>
          <p:txBody>
            <a:bodyPr wrap="square" rtlCol="0">
              <a:spAutoFit/>
            </a:bodyPr>
            <a:lstStyle/>
            <a:p>
              <a:pPr algn="ctr"/>
              <a:r>
                <a:rPr lang="en-US" dirty="0"/>
                <a:t>78%</a:t>
              </a:r>
            </a:p>
          </p:txBody>
        </p:sp>
        <p:sp>
          <p:nvSpPr>
            <p:cNvPr id="16" name="TextBox 15">
              <a:extLst>
                <a:ext uri="{FF2B5EF4-FFF2-40B4-BE49-F238E27FC236}">
                  <a16:creationId xmlns:a16="http://schemas.microsoft.com/office/drawing/2014/main" id="{BF1A8D6B-6ED1-43BD-AE98-469B1D5F6AA1}"/>
                </a:ext>
              </a:extLst>
            </p:cNvPr>
            <p:cNvSpPr txBox="1"/>
            <p:nvPr/>
          </p:nvSpPr>
          <p:spPr>
            <a:xfrm>
              <a:off x="5943600" y="2435442"/>
              <a:ext cx="914400" cy="369332"/>
            </a:xfrm>
            <a:prstGeom prst="rect">
              <a:avLst/>
            </a:prstGeom>
            <a:noFill/>
            <a:ln>
              <a:solidFill>
                <a:schemeClr val="tx1"/>
              </a:solidFill>
            </a:ln>
          </p:spPr>
          <p:txBody>
            <a:bodyPr wrap="square" rtlCol="0">
              <a:spAutoFit/>
            </a:bodyPr>
            <a:lstStyle/>
            <a:p>
              <a:pPr algn="ctr"/>
              <a:r>
                <a:rPr lang="en-US" dirty="0"/>
                <a:t>BMP 2</a:t>
              </a:r>
            </a:p>
          </p:txBody>
        </p:sp>
        <p:cxnSp>
          <p:nvCxnSpPr>
            <p:cNvPr id="17" name="Straight Arrow Connector 16">
              <a:extLst>
                <a:ext uri="{FF2B5EF4-FFF2-40B4-BE49-F238E27FC236}">
                  <a16:creationId xmlns:a16="http://schemas.microsoft.com/office/drawing/2014/main" id="{DC028327-1DCC-4AE8-91BF-1DFFF63CE4BC}"/>
                </a:ext>
              </a:extLst>
            </p:cNvPr>
            <p:cNvCxnSpPr/>
            <p:nvPr/>
          </p:nvCxnSpPr>
          <p:spPr>
            <a:xfrm>
              <a:off x="63948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E4C4332-4471-4834-A771-6399C9063E90}"/>
                </a:ext>
              </a:extLst>
            </p:cNvPr>
            <p:cNvSpPr txBox="1"/>
            <p:nvPr/>
          </p:nvSpPr>
          <p:spPr>
            <a:xfrm>
              <a:off x="6051981" y="4126878"/>
              <a:ext cx="685800" cy="673957"/>
            </a:xfrm>
            <a:prstGeom prst="rect">
              <a:avLst/>
            </a:prstGeom>
            <a:noFill/>
            <a:ln>
              <a:solidFill>
                <a:schemeClr val="tx1"/>
              </a:solidFill>
            </a:ln>
          </p:spPr>
          <p:txBody>
            <a:bodyPr wrap="square" rtlCol="0">
              <a:spAutoFit/>
            </a:bodyPr>
            <a:lstStyle/>
            <a:p>
              <a:pPr algn="ctr"/>
              <a:r>
                <a:rPr lang="en-US" dirty="0"/>
                <a:t>70.2 mg</a:t>
              </a:r>
            </a:p>
          </p:txBody>
        </p:sp>
        <p:sp>
          <p:nvSpPr>
            <p:cNvPr id="19" name="TextBox 18">
              <a:extLst>
                <a:ext uri="{FF2B5EF4-FFF2-40B4-BE49-F238E27FC236}">
                  <a16:creationId xmlns:a16="http://schemas.microsoft.com/office/drawing/2014/main" id="{1DBD690D-0EBE-4215-AFD4-75A14DD535F5}"/>
                </a:ext>
              </a:extLst>
            </p:cNvPr>
            <p:cNvSpPr txBox="1"/>
            <p:nvPr/>
          </p:nvSpPr>
          <p:spPr>
            <a:xfrm>
              <a:off x="7543799" y="2915335"/>
              <a:ext cx="778245" cy="673957"/>
            </a:xfrm>
            <a:prstGeom prst="rect">
              <a:avLst/>
            </a:prstGeom>
            <a:noFill/>
            <a:ln>
              <a:solidFill>
                <a:schemeClr val="tx1"/>
              </a:solidFill>
            </a:ln>
          </p:spPr>
          <p:txBody>
            <a:bodyPr wrap="square" rtlCol="0">
              <a:spAutoFit/>
            </a:bodyPr>
            <a:lstStyle/>
            <a:p>
              <a:pPr algn="ctr"/>
              <a:r>
                <a:rPr lang="en-US" dirty="0"/>
                <a:t>19.8 mg</a:t>
              </a:r>
            </a:p>
          </p:txBody>
        </p:sp>
        <p:cxnSp>
          <p:nvCxnSpPr>
            <p:cNvPr id="20" name="Straight Arrow Connector 19">
              <a:extLst>
                <a:ext uri="{FF2B5EF4-FFF2-40B4-BE49-F238E27FC236}">
                  <a16:creationId xmlns:a16="http://schemas.microsoft.com/office/drawing/2014/main" id="{A29B3840-DF23-402D-8BD2-A7ACECFEC564}"/>
                </a:ext>
              </a:extLst>
            </p:cNvPr>
            <p:cNvCxnSpPr/>
            <p:nvPr/>
          </p:nvCxnSpPr>
          <p:spPr>
            <a:xfrm>
              <a:off x="7086600" y="3220375"/>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0038D0C3-B5FB-4FBC-B8A7-B10196334062}"/>
              </a:ext>
            </a:extLst>
          </p:cNvPr>
          <p:cNvPicPr>
            <a:picLocks noChangeAspect="1"/>
          </p:cNvPicPr>
          <p:nvPr/>
        </p:nvPicPr>
        <p:blipFill>
          <a:blip r:embed="rId2"/>
          <a:stretch>
            <a:fillRect/>
          </a:stretch>
        </p:blipFill>
        <p:spPr>
          <a:xfrm>
            <a:off x="1535342" y="4643439"/>
            <a:ext cx="4125231" cy="1228725"/>
          </a:xfrm>
          <a:prstGeom prst="rect">
            <a:avLst/>
          </a:prstGeom>
        </p:spPr>
      </p:pic>
      <p:pic>
        <p:nvPicPr>
          <p:cNvPr id="22" name="Picture 21">
            <a:extLst>
              <a:ext uri="{FF2B5EF4-FFF2-40B4-BE49-F238E27FC236}">
                <a16:creationId xmlns:a16="http://schemas.microsoft.com/office/drawing/2014/main" id="{DFAC46F3-0B6A-4195-B99A-4EA5556FE2D7}"/>
              </a:ext>
            </a:extLst>
          </p:cNvPr>
          <p:cNvPicPr>
            <a:picLocks noChangeAspect="1"/>
          </p:cNvPicPr>
          <p:nvPr/>
        </p:nvPicPr>
        <p:blipFill>
          <a:blip r:embed="rId3"/>
          <a:stretch>
            <a:fillRect/>
          </a:stretch>
        </p:blipFill>
        <p:spPr>
          <a:xfrm>
            <a:off x="112940" y="4644117"/>
            <a:ext cx="1428750" cy="704850"/>
          </a:xfrm>
          <a:prstGeom prst="rect">
            <a:avLst/>
          </a:prstGeom>
        </p:spPr>
      </p:pic>
      <p:pic>
        <p:nvPicPr>
          <p:cNvPr id="24" name="Picture 23">
            <a:extLst>
              <a:ext uri="{FF2B5EF4-FFF2-40B4-BE49-F238E27FC236}">
                <a16:creationId xmlns:a16="http://schemas.microsoft.com/office/drawing/2014/main" id="{17049812-399B-4E24-BD9E-783703D85246}"/>
              </a:ext>
            </a:extLst>
          </p:cNvPr>
          <p:cNvPicPr>
            <a:picLocks noChangeAspect="1"/>
          </p:cNvPicPr>
          <p:nvPr/>
        </p:nvPicPr>
        <p:blipFill>
          <a:blip r:embed="rId4"/>
          <a:stretch>
            <a:fillRect/>
          </a:stretch>
        </p:blipFill>
        <p:spPr>
          <a:xfrm>
            <a:off x="1549399" y="1721076"/>
            <a:ext cx="1371600" cy="600075"/>
          </a:xfrm>
          <a:prstGeom prst="rect">
            <a:avLst/>
          </a:prstGeom>
        </p:spPr>
      </p:pic>
      <p:sp>
        <p:nvSpPr>
          <p:cNvPr id="25" name="TextBox 24">
            <a:extLst>
              <a:ext uri="{FF2B5EF4-FFF2-40B4-BE49-F238E27FC236}">
                <a16:creationId xmlns:a16="http://schemas.microsoft.com/office/drawing/2014/main" id="{9F719D3E-109D-445C-A64F-ECC00AC97516}"/>
              </a:ext>
            </a:extLst>
          </p:cNvPr>
          <p:cNvSpPr txBox="1"/>
          <p:nvPr/>
        </p:nvSpPr>
        <p:spPr>
          <a:xfrm>
            <a:off x="7431313" y="5558971"/>
            <a:ext cx="3483429" cy="830997"/>
          </a:xfrm>
          <a:prstGeom prst="rect">
            <a:avLst/>
          </a:prstGeom>
          <a:solidFill>
            <a:schemeClr val="bg1">
              <a:lumMod val="95000"/>
            </a:schemeClr>
          </a:solidFill>
          <a:ln>
            <a:solidFill>
              <a:schemeClr val="tx1"/>
            </a:solidFill>
          </a:ln>
        </p:spPr>
        <p:txBody>
          <a:bodyPr wrap="square" rtlCol="0">
            <a:spAutoFit/>
          </a:bodyPr>
          <a:lstStyle/>
          <a:p>
            <a:r>
              <a:rPr lang="en-US" sz="2400" dirty="0"/>
              <a:t>Overall = 10+70.2 = 80.2% note not  10+78 = 88%</a:t>
            </a:r>
          </a:p>
        </p:txBody>
      </p:sp>
      <p:sp>
        <p:nvSpPr>
          <p:cNvPr id="26" name="TextBox 25">
            <a:extLst>
              <a:ext uri="{FF2B5EF4-FFF2-40B4-BE49-F238E27FC236}">
                <a16:creationId xmlns:a16="http://schemas.microsoft.com/office/drawing/2014/main" id="{02D96F12-7910-4810-BB61-695354870E0F}"/>
              </a:ext>
            </a:extLst>
          </p:cNvPr>
          <p:cNvSpPr txBox="1"/>
          <p:nvPr/>
        </p:nvSpPr>
        <p:spPr>
          <a:xfrm>
            <a:off x="5176911" y="1872342"/>
            <a:ext cx="6884461" cy="1200329"/>
          </a:xfrm>
          <a:prstGeom prst="rect">
            <a:avLst/>
          </a:prstGeom>
          <a:solidFill>
            <a:schemeClr val="bg1">
              <a:lumMod val="95000"/>
            </a:schemeClr>
          </a:solidFill>
          <a:ln>
            <a:solidFill>
              <a:schemeClr val="tx1"/>
            </a:solidFill>
          </a:ln>
        </p:spPr>
        <p:txBody>
          <a:bodyPr wrap="square" rtlCol="0">
            <a:spAutoFit/>
          </a:bodyPr>
          <a:lstStyle/>
          <a:p>
            <a:pPr algn="ctr"/>
            <a:r>
              <a:rPr lang="en-US" sz="2400" dirty="0"/>
              <a:t>Treatment (in) = Retention Volume/Catchment Area</a:t>
            </a:r>
          </a:p>
          <a:p>
            <a:pPr algn="ctr"/>
            <a:r>
              <a:rPr lang="en-US" sz="2400" dirty="0"/>
              <a:t> = 0.5875 ac-ft  x 12 in/ft / 10 acre  = 0.705 in</a:t>
            </a:r>
          </a:p>
          <a:p>
            <a:pPr algn="ctr"/>
            <a:r>
              <a:rPr lang="en-US" sz="2400" dirty="0"/>
              <a:t>From BMP Trains Annual removal = 78%</a:t>
            </a:r>
          </a:p>
        </p:txBody>
      </p:sp>
      <p:pic>
        <p:nvPicPr>
          <p:cNvPr id="27" name="Picture 26">
            <a:extLst>
              <a:ext uri="{FF2B5EF4-FFF2-40B4-BE49-F238E27FC236}">
                <a16:creationId xmlns:a16="http://schemas.microsoft.com/office/drawing/2014/main" id="{DDDDA887-1889-4937-9582-4B1745C849F7}"/>
              </a:ext>
            </a:extLst>
          </p:cNvPr>
          <p:cNvPicPr>
            <a:picLocks noChangeAspect="1"/>
          </p:cNvPicPr>
          <p:nvPr/>
        </p:nvPicPr>
        <p:blipFill>
          <a:blip r:embed="rId5"/>
          <a:stretch>
            <a:fillRect/>
          </a:stretch>
        </p:blipFill>
        <p:spPr>
          <a:xfrm>
            <a:off x="146730" y="2324554"/>
            <a:ext cx="4962299" cy="1913618"/>
          </a:xfrm>
          <a:prstGeom prst="rect">
            <a:avLst/>
          </a:prstGeom>
        </p:spPr>
      </p:pic>
      <p:sp>
        <p:nvSpPr>
          <p:cNvPr id="28" name="Rectangle 27">
            <a:extLst>
              <a:ext uri="{FF2B5EF4-FFF2-40B4-BE49-F238E27FC236}">
                <a16:creationId xmlns:a16="http://schemas.microsoft.com/office/drawing/2014/main" id="{E96561A3-18D5-424F-8C95-3F9C1096F201}"/>
              </a:ext>
              <a:ext uri="{C183D7F6-B498-43B3-948B-1728B52AA6E4}">
                <adec:decorative xmlns:adec="http://schemas.microsoft.com/office/drawing/2017/decorative" val="1"/>
              </a:ext>
            </a:extLst>
          </p:cNvPr>
          <p:cNvSpPr/>
          <p:nvPr/>
        </p:nvSpPr>
        <p:spPr>
          <a:xfrm>
            <a:off x="261257" y="3445045"/>
            <a:ext cx="2130367" cy="80764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723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allAtOnce" animBg="1"/>
      <p:bldP spid="26"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9827-86EC-498A-B96C-2D83248E3FE4}"/>
              </a:ext>
            </a:extLst>
          </p:cNvPr>
          <p:cNvSpPr>
            <a:spLocks noGrp="1"/>
          </p:cNvSpPr>
          <p:nvPr>
            <p:ph type="title"/>
          </p:nvPr>
        </p:nvSpPr>
        <p:spPr>
          <a:xfrm>
            <a:off x="551545" y="161927"/>
            <a:ext cx="7084498" cy="1086304"/>
          </a:xfrm>
          <a:solidFill>
            <a:schemeClr val="bg1">
              <a:lumMod val="95000"/>
            </a:schemeClr>
          </a:solidFill>
          <a:ln>
            <a:solidFill>
              <a:schemeClr val="tx1"/>
            </a:solidFill>
          </a:ln>
        </p:spPr>
        <p:txBody>
          <a:bodyPr>
            <a:normAutofit fontScale="90000"/>
          </a:bodyPr>
          <a:lstStyle/>
          <a:p>
            <a:pPr algn="ctr"/>
            <a:r>
              <a:rPr lang="en-US" dirty="0"/>
              <a:t>BMP Trains Series Option </a:t>
            </a:r>
            <a:br>
              <a:rPr lang="en-US" dirty="0"/>
            </a:br>
            <a:r>
              <a:rPr lang="en-US" dirty="0"/>
              <a:t>Example: Inlet + Retention</a:t>
            </a:r>
          </a:p>
        </p:txBody>
      </p:sp>
      <p:sp>
        <p:nvSpPr>
          <p:cNvPr id="3" name="Slide Number Placeholder 2">
            <a:extLst>
              <a:ext uri="{FF2B5EF4-FFF2-40B4-BE49-F238E27FC236}">
                <a16:creationId xmlns:a16="http://schemas.microsoft.com/office/drawing/2014/main" id="{E6EF758D-A1F8-42A5-91E8-20C18927CB8D}"/>
              </a:ext>
            </a:extLst>
          </p:cNvPr>
          <p:cNvSpPr>
            <a:spLocks noGrp="1"/>
          </p:cNvSpPr>
          <p:nvPr>
            <p:ph type="sldNum" sz="quarter" idx="12"/>
          </p:nvPr>
        </p:nvSpPr>
        <p:spPr/>
        <p:txBody>
          <a:bodyPr/>
          <a:lstStyle/>
          <a:p>
            <a:fld id="{58002290-9732-4F20-B570-A4AA794D7C1E}" type="slidenum">
              <a:rPr lang="en-US" smtClean="0"/>
              <a:t>38</a:t>
            </a:fld>
            <a:endParaRPr lang="en-US"/>
          </a:p>
        </p:txBody>
      </p:sp>
      <p:pic>
        <p:nvPicPr>
          <p:cNvPr id="5" name="Picture 4">
            <a:extLst>
              <a:ext uri="{FF2B5EF4-FFF2-40B4-BE49-F238E27FC236}">
                <a16:creationId xmlns:a16="http://schemas.microsoft.com/office/drawing/2014/main" id="{F2A36CB4-AA12-43B3-9561-FD1810A3411B}"/>
              </a:ext>
            </a:extLst>
          </p:cNvPr>
          <p:cNvPicPr>
            <a:picLocks noChangeAspect="1"/>
          </p:cNvPicPr>
          <p:nvPr/>
        </p:nvPicPr>
        <p:blipFill>
          <a:blip r:embed="rId2"/>
          <a:stretch>
            <a:fillRect/>
          </a:stretch>
        </p:blipFill>
        <p:spPr>
          <a:xfrm>
            <a:off x="5021943" y="1354591"/>
            <a:ext cx="2588757" cy="4915579"/>
          </a:xfrm>
          <a:prstGeom prst="rect">
            <a:avLst/>
          </a:prstGeom>
          <a:ln>
            <a:solidFill>
              <a:schemeClr val="tx1"/>
            </a:solidFill>
          </a:ln>
        </p:spPr>
      </p:pic>
      <p:pic>
        <p:nvPicPr>
          <p:cNvPr id="6" name="Picture 5">
            <a:extLst>
              <a:ext uri="{FF2B5EF4-FFF2-40B4-BE49-F238E27FC236}">
                <a16:creationId xmlns:a16="http://schemas.microsoft.com/office/drawing/2014/main" id="{4D758D8D-BB02-4DFE-992C-080F38ADBF42}"/>
              </a:ext>
            </a:extLst>
          </p:cNvPr>
          <p:cNvPicPr>
            <a:picLocks noChangeAspect="1"/>
          </p:cNvPicPr>
          <p:nvPr/>
        </p:nvPicPr>
        <p:blipFill>
          <a:blip r:embed="rId3"/>
          <a:stretch>
            <a:fillRect/>
          </a:stretch>
        </p:blipFill>
        <p:spPr>
          <a:xfrm>
            <a:off x="7707086" y="1327605"/>
            <a:ext cx="4181475" cy="4971596"/>
          </a:xfrm>
          <a:prstGeom prst="rect">
            <a:avLst/>
          </a:prstGeom>
          <a:ln>
            <a:solidFill>
              <a:schemeClr val="tx1"/>
            </a:solidFill>
          </a:ln>
        </p:spPr>
      </p:pic>
      <p:pic>
        <p:nvPicPr>
          <p:cNvPr id="8" name="Picture 7">
            <a:extLst>
              <a:ext uri="{FF2B5EF4-FFF2-40B4-BE49-F238E27FC236}">
                <a16:creationId xmlns:a16="http://schemas.microsoft.com/office/drawing/2014/main" id="{1F62EA2E-30FF-4663-BCC2-B0A4F12804D1}"/>
              </a:ext>
            </a:extLst>
          </p:cNvPr>
          <p:cNvPicPr>
            <a:picLocks noChangeAspect="1"/>
          </p:cNvPicPr>
          <p:nvPr/>
        </p:nvPicPr>
        <p:blipFill>
          <a:blip r:embed="rId4"/>
          <a:stretch>
            <a:fillRect/>
          </a:stretch>
        </p:blipFill>
        <p:spPr>
          <a:xfrm>
            <a:off x="554491" y="2722108"/>
            <a:ext cx="4336824" cy="3590925"/>
          </a:xfrm>
          <a:prstGeom prst="rect">
            <a:avLst/>
          </a:prstGeom>
          <a:ln>
            <a:solidFill>
              <a:schemeClr val="tx1"/>
            </a:solidFill>
          </a:ln>
        </p:spPr>
      </p:pic>
      <p:pic>
        <p:nvPicPr>
          <p:cNvPr id="10" name="Picture 9">
            <a:extLst>
              <a:ext uri="{FF2B5EF4-FFF2-40B4-BE49-F238E27FC236}">
                <a16:creationId xmlns:a16="http://schemas.microsoft.com/office/drawing/2014/main" id="{AC3C9191-9F68-4E28-A040-1A336BE089FA}"/>
              </a:ext>
            </a:extLst>
          </p:cNvPr>
          <p:cNvPicPr>
            <a:picLocks noChangeAspect="1"/>
          </p:cNvPicPr>
          <p:nvPr/>
        </p:nvPicPr>
        <p:blipFill>
          <a:blip r:embed="rId5"/>
          <a:stretch>
            <a:fillRect/>
          </a:stretch>
        </p:blipFill>
        <p:spPr>
          <a:xfrm>
            <a:off x="599621" y="1339169"/>
            <a:ext cx="4277179" cy="1247775"/>
          </a:xfrm>
          <a:prstGeom prst="rect">
            <a:avLst/>
          </a:prstGeom>
          <a:ln>
            <a:solidFill>
              <a:schemeClr val="tx1"/>
            </a:solidFill>
          </a:ln>
        </p:spPr>
      </p:pic>
      <p:sp>
        <p:nvSpPr>
          <p:cNvPr id="9" name="Rectangle 8">
            <a:extLst>
              <a:ext uri="{FF2B5EF4-FFF2-40B4-BE49-F238E27FC236}">
                <a16:creationId xmlns:a16="http://schemas.microsoft.com/office/drawing/2014/main" id="{069F1C68-F47C-4E1C-8EFC-9C547CC0C37C}"/>
              </a:ext>
            </a:extLst>
          </p:cNvPr>
          <p:cNvSpPr/>
          <p:nvPr/>
        </p:nvSpPr>
        <p:spPr>
          <a:xfrm>
            <a:off x="5098381" y="6259429"/>
            <a:ext cx="5633787"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two or more different BMPs in the same catchment </a:t>
            </a:r>
          </a:p>
        </p:txBody>
      </p:sp>
    </p:spTree>
    <p:extLst>
      <p:ext uri="{BB962C8B-B14F-4D97-AF65-F5344CB8AC3E}">
        <p14:creationId xmlns:p14="http://schemas.microsoft.com/office/powerpoint/2010/main" val="8630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0724-3CBC-4B5C-8EA4-EEC6B3524553}"/>
              </a:ext>
            </a:extLst>
          </p:cNvPr>
          <p:cNvSpPr>
            <a:spLocks noGrp="1"/>
          </p:cNvSpPr>
          <p:nvPr>
            <p:ph type="title"/>
          </p:nvPr>
        </p:nvSpPr>
        <p:spPr>
          <a:xfrm>
            <a:off x="822158" y="124495"/>
            <a:ext cx="8065168" cy="934286"/>
          </a:xfrm>
          <a:solidFill>
            <a:schemeClr val="bg2"/>
          </a:solidFill>
          <a:ln>
            <a:solidFill>
              <a:schemeClr val="accent1"/>
            </a:solidFill>
          </a:ln>
        </p:spPr>
        <p:txBody>
          <a:bodyPr>
            <a:normAutofit fontScale="90000"/>
          </a:bodyPr>
          <a:lstStyle/>
          <a:p>
            <a:pPr algn="ctr"/>
            <a:r>
              <a:rPr lang="en-US" dirty="0"/>
              <a:t>Example of same type BMPs in series </a:t>
            </a:r>
            <a:br>
              <a:rPr lang="en-US" dirty="0"/>
            </a:br>
            <a:r>
              <a:rPr lang="en-US" dirty="0"/>
              <a:t>(example: both user defined)</a:t>
            </a:r>
          </a:p>
        </p:txBody>
      </p:sp>
      <p:sp>
        <p:nvSpPr>
          <p:cNvPr id="3" name="Slide Number Placeholder 2">
            <a:extLst>
              <a:ext uri="{FF2B5EF4-FFF2-40B4-BE49-F238E27FC236}">
                <a16:creationId xmlns:a16="http://schemas.microsoft.com/office/drawing/2014/main" id="{7B1A7832-74A4-4C86-AC28-5B4A18365A1D}"/>
              </a:ext>
            </a:extLst>
          </p:cNvPr>
          <p:cNvSpPr>
            <a:spLocks noGrp="1"/>
          </p:cNvSpPr>
          <p:nvPr>
            <p:ph type="sldNum" sz="quarter" idx="12"/>
          </p:nvPr>
        </p:nvSpPr>
        <p:spPr/>
        <p:txBody>
          <a:bodyPr/>
          <a:lstStyle/>
          <a:p>
            <a:fld id="{58002290-9732-4F20-B570-A4AA794D7C1E}" type="slidenum">
              <a:rPr lang="en-US" smtClean="0"/>
              <a:t>39</a:t>
            </a:fld>
            <a:endParaRPr lang="en-US"/>
          </a:p>
        </p:txBody>
      </p:sp>
      <p:grpSp>
        <p:nvGrpSpPr>
          <p:cNvPr id="4" name="Group 3">
            <a:extLst>
              <a:ext uri="{FF2B5EF4-FFF2-40B4-BE49-F238E27FC236}">
                <a16:creationId xmlns:a16="http://schemas.microsoft.com/office/drawing/2014/main" id="{A2B3C584-39F3-41A4-B5C3-F8DD7DDE1B1A}"/>
              </a:ext>
            </a:extLst>
          </p:cNvPr>
          <p:cNvGrpSpPr/>
          <p:nvPr/>
        </p:nvGrpSpPr>
        <p:grpSpPr>
          <a:xfrm>
            <a:off x="791008" y="1564841"/>
            <a:ext cx="6569444" cy="2268433"/>
            <a:chOff x="1752600" y="2435442"/>
            <a:chExt cx="6569444" cy="2365393"/>
          </a:xfrm>
        </p:grpSpPr>
        <p:sp>
          <p:nvSpPr>
            <p:cNvPr id="5" name="TextBox 4">
              <a:extLst>
                <a:ext uri="{FF2B5EF4-FFF2-40B4-BE49-F238E27FC236}">
                  <a16:creationId xmlns:a16="http://schemas.microsoft.com/office/drawing/2014/main" id="{97886E3C-971D-4627-9A8C-AD07269B632D}"/>
                </a:ext>
              </a:extLst>
            </p:cNvPr>
            <p:cNvSpPr txBox="1"/>
            <p:nvPr/>
          </p:nvSpPr>
          <p:spPr>
            <a:xfrm>
              <a:off x="1752600" y="2915335"/>
              <a:ext cx="685800" cy="646331"/>
            </a:xfrm>
            <a:prstGeom prst="rect">
              <a:avLst/>
            </a:prstGeom>
            <a:noFill/>
            <a:ln>
              <a:solidFill>
                <a:schemeClr val="tx1"/>
              </a:solidFill>
            </a:ln>
          </p:spPr>
          <p:txBody>
            <a:bodyPr wrap="square" rtlCol="0">
              <a:spAutoFit/>
            </a:bodyPr>
            <a:lstStyle/>
            <a:p>
              <a:pPr algn="ctr"/>
              <a:r>
                <a:rPr lang="en-US" dirty="0"/>
                <a:t>100 mg</a:t>
              </a:r>
            </a:p>
          </p:txBody>
        </p:sp>
        <p:cxnSp>
          <p:nvCxnSpPr>
            <p:cNvPr id="6" name="Straight Arrow Connector 5">
              <a:extLst>
                <a:ext uri="{FF2B5EF4-FFF2-40B4-BE49-F238E27FC236}">
                  <a16:creationId xmlns:a16="http://schemas.microsoft.com/office/drawing/2014/main" id="{069F9C58-4A59-471C-A6E1-71B38A62D3C3}"/>
                </a:ext>
              </a:extLst>
            </p:cNvPr>
            <p:cNvCxnSpPr>
              <a:endCxn id="8" idx="1"/>
            </p:cNvCxnSpPr>
            <p:nvPr/>
          </p:nvCxnSpPr>
          <p:spPr>
            <a:xfrm>
              <a:off x="2438400" y="3238500"/>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5D80F90-91C5-4C5A-B04A-CDC5CCB9E931}"/>
                </a:ext>
              </a:extLst>
            </p:cNvPr>
            <p:cNvCxnSpPr/>
            <p:nvPr/>
          </p:nvCxnSpPr>
          <p:spPr>
            <a:xfrm>
              <a:off x="4876800" y="3217014"/>
              <a:ext cx="9144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0B14ED0-B651-45E6-9157-EC83D7A6FB4C}"/>
                </a:ext>
              </a:extLst>
            </p:cNvPr>
            <p:cNvSpPr/>
            <p:nvPr/>
          </p:nvSpPr>
          <p:spPr>
            <a:xfrm>
              <a:off x="28956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48B85B-571E-441A-8A0D-E5A8BB94DC5B}"/>
                </a:ext>
              </a:extLst>
            </p:cNvPr>
            <p:cNvSpPr txBox="1"/>
            <p:nvPr/>
          </p:nvSpPr>
          <p:spPr>
            <a:xfrm>
              <a:off x="3124200" y="2819401"/>
              <a:ext cx="762000" cy="385118"/>
            </a:xfrm>
            <a:prstGeom prst="rect">
              <a:avLst/>
            </a:prstGeom>
            <a:noFill/>
            <a:ln>
              <a:solidFill>
                <a:schemeClr val="tx1"/>
              </a:solidFill>
            </a:ln>
          </p:spPr>
          <p:txBody>
            <a:bodyPr wrap="square" rtlCol="0">
              <a:spAutoFit/>
            </a:bodyPr>
            <a:lstStyle/>
            <a:p>
              <a:pPr algn="ctr"/>
              <a:r>
                <a:rPr lang="en-US" dirty="0"/>
                <a:t>20%</a:t>
              </a:r>
            </a:p>
          </p:txBody>
        </p:sp>
        <p:sp>
          <p:nvSpPr>
            <p:cNvPr id="10" name="TextBox 9">
              <a:extLst>
                <a:ext uri="{FF2B5EF4-FFF2-40B4-BE49-F238E27FC236}">
                  <a16:creationId xmlns:a16="http://schemas.microsoft.com/office/drawing/2014/main" id="{96923BCD-ECD1-40AF-9AD6-00A7133C604E}"/>
                </a:ext>
              </a:extLst>
            </p:cNvPr>
            <p:cNvSpPr txBox="1"/>
            <p:nvPr/>
          </p:nvSpPr>
          <p:spPr>
            <a:xfrm>
              <a:off x="3048000" y="2435442"/>
              <a:ext cx="914400" cy="369332"/>
            </a:xfrm>
            <a:prstGeom prst="rect">
              <a:avLst/>
            </a:prstGeom>
            <a:noFill/>
            <a:ln>
              <a:solidFill>
                <a:schemeClr val="tx1"/>
              </a:solidFill>
            </a:ln>
          </p:spPr>
          <p:txBody>
            <a:bodyPr wrap="square" rtlCol="0">
              <a:spAutoFit/>
            </a:bodyPr>
            <a:lstStyle/>
            <a:p>
              <a:pPr algn="ctr"/>
              <a:r>
                <a:rPr lang="en-US" dirty="0"/>
                <a:t>BMP 1</a:t>
              </a:r>
            </a:p>
          </p:txBody>
        </p:sp>
        <p:cxnSp>
          <p:nvCxnSpPr>
            <p:cNvPr id="11" name="Straight Arrow Connector 10">
              <a:extLst>
                <a:ext uri="{FF2B5EF4-FFF2-40B4-BE49-F238E27FC236}">
                  <a16:creationId xmlns:a16="http://schemas.microsoft.com/office/drawing/2014/main" id="{615AA8F8-390E-4806-B122-CA676D0A1E0F}"/>
                </a:ext>
              </a:extLst>
            </p:cNvPr>
            <p:cNvCxnSpPr/>
            <p:nvPr/>
          </p:nvCxnSpPr>
          <p:spPr>
            <a:xfrm>
              <a:off x="34992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6D4342-7211-43C8-81B4-029C74564B65}"/>
                </a:ext>
              </a:extLst>
            </p:cNvPr>
            <p:cNvSpPr txBox="1"/>
            <p:nvPr/>
          </p:nvSpPr>
          <p:spPr>
            <a:xfrm>
              <a:off x="3156381" y="4126878"/>
              <a:ext cx="724874" cy="673957"/>
            </a:xfrm>
            <a:prstGeom prst="rect">
              <a:avLst/>
            </a:prstGeom>
            <a:noFill/>
            <a:ln>
              <a:solidFill>
                <a:schemeClr val="tx1"/>
              </a:solidFill>
            </a:ln>
          </p:spPr>
          <p:txBody>
            <a:bodyPr wrap="square" rtlCol="0">
              <a:spAutoFit/>
            </a:bodyPr>
            <a:lstStyle/>
            <a:p>
              <a:pPr algn="ctr"/>
              <a:r>
                <a:rPr lang="en-US" dirty="0"/>
                <a:t>20 mg</a:t>
              </a:r>
            </a:p>
          </p:txBody>
        </p:sp>
        <p:sp>
          <p:nvSpPr>
            <p:cNvPr id="13" name="TextBox 12">
              <a:extLst>
                <a:ext uri="{FF2B5EF4-FFF2-40B4-BE49-F238E27FC236}">
                  <a16:creationId xmlns:a16="http://schemas.microsoft.com/office/drawing/2014/main" id="{E4AAD59D-6065-4831-A193-D2985562E492}"/>
                </a:ext>
              </a:extLst>
            </p:cNvPr>
            <p:cNvSpPr txBox="1"/>
            <p:nvPr/>
          </p:nvSpPr>
          <p:spPr>
            <a:xfrm>
              <a:off x="4142874" y="2877120"/>
              <a:ext cx="685800" cy="673957"/>
            </a:xfrm>
            <a:prstGeom prst="rect">
              <a:avLst/>
            </a:prstGeom>
            <a:noFill/>
            <a:ln>
              <a:solidFill>
                <a:schemeClr val="tx1"/>
              </a:solidFill>
            </a:ln>
          </p:spPr>
          <p:txBody>
            <a:bodyPr wrap="square" rtlCol="0">
              <a:spAutoFit/>
            </a:bodyPr>
            <a:lstStyle/>
            <a:p>
              <a:pPr algn="ctr"/>
              <a:r>
                <a:rPr lang="en-US" dirty="0"/>
                <a:t>80 mg</a:t>
              </a:r>
            </a:p>
          </p:txBody>
        </p:sp>
        <p:sp>
          <p:nvSpPr>
            <p:cNvPr id="14" name="Rectangle 13">
              <a:extLst>
                <a:ext uri="{FF2B5EF4-FFF2-40B4-BE49-F238E27FC236}">
                  <a16:creationId xmlns:a16="http://schemas.microsoft.com/office/drawing/2014/main" id="{532ADF51-7EEE-433B-A849-9EE402891054}"/>
                </a:ext>
              </a:extLst>
            </p:cNvPr>
            <p:cNvSpPr/>
            <p:nvPr/>
          </p:nvSpPr>
          <p:spPr>
            <a:xfrm>
              <a:off x="57912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BDEC40-F5F0-427B-AAD4-03F70A9FA79C}"/>
                </a:ext>
              </a:extLst>
            </p:cNvPr>
            <p:cNvSpPr txBox="1"/>
            <p:nvPr/>
          </p:nvSpPr>
          <p:spPr>
            <a:xfrm>
              <a:off x="6019800" y="2819401"/>
              <a:ext cx="762000" cy="385118"/>
            </a:xfrm>
            <a:prstGeom prst="rect">
              <a:avLst/>
            </a:prstGeom>
            <a:noFill/>
            <a:ln>
              <a:solidFill>
                <a:schemeClr val="tx1"/>
              </a:solidFill>
            </a:ln>
          </p:spPr>
          <p:txBody>
            <a:bodyPr wrap="square" rtlCol="0">
              <a:spAutoFit/>
            </a:bodyPr>
            <a:lstStyle/>
            <a:p>
              <a:pPr algn="ctr"/>
              <a:r>
                <a:rPr lang="en-US" dirty="0"/>
                <a:t>20%</a:t>
              </a:r>
            </a:p>
          </p:txBody>
        </p:sp>
        <p:sp>
          <p:nvSpPr>
            <p:cNvPr id="16" name="TextBox 15">
              <a:extLst>
                <a:ext uri="{FF2B5EF4-FFF2-40B4-BE49-F238E27FC236}">
                  <a16:creationId xmlns:a16="http://schemas.microsoft.com/office/drawing/2014/main" id="{37A5AFAA-9F2B-4D20-B719-4F59752BF9B5}"/>
                </a:ext>
              </a:extLst>
            </p:cNvPr>
            <p:cNvSpPr txBox="1"/>
            <p:nvPr/>
          </p:nvSpPr>
          <p:spPr>
            <a:xfrm>
              <a:off x="5943600" y="2435442"/>
              <a:ext cx="914400" cy="369332"/>
            </a:xfrm>
            <a:prstGeom prst="rect">
              <a:avLst/>
            </a:prstGeom>
            <a:noFill/>
            <a:ln>
              <a:solidFill>
                <a:schemeClr val="tx1"/>
              </a:solidFill>
            </a:ln>
          </p:spPr>
          <p:txBody>
            <a:bodyPr wrap="square" rtlCol="0">
              <a:spAutoFit/>
            </a:bodyPr>
            <a:lstStyle/>
            <a:p>
              <a:pPr algn="ctr"/>
              <a:r>
                <a:rPr lang="en-US" dirty="0"/>
                <a:t>BMP 2</a:t>
              </a:r>
            </a:p>
          </p:txBody>
        </p:sp>
        <p:cxnSp>
          <p:nvCxnSpPr>
            <p:cNvPr id="17" name="Straight Arrow Connector 16">
              <a:extLst>
                <a:ext uri="{FF2B5EF4-FFF2-40B4-BE49-F238E27FC236}">
                  <a16:creationId xmlns:a16="http://schemas.microsoft.com/office/drawing/2014/main" id="{B23D399C-0C37-46FE-9704-00D8AC4F7B94}"/>
                </a:ext>
              </a:extLst>
            </p:cNvPr>
            <p:cNvCxnSpPr/>
            <p:nvPr/>
          </p:nvCxnSpPr>
          <p:spPr>
            <a:xfrm>
              <a:off x="63948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FBB24B4-CD62-4E5E-A1BA-008C1FB2FCE2}"/>
                </a:ext>
              </a:extLst>
            </p:cNvPr>
            <p:cNvSpPr txBox="1"/>
            <p:nvPr/>
          </p:nvSpPr>
          <p:spPr>
            <a:xfrm>
              <a:off x="6051981" y="4126878"/>
              <a:ext cx="685800" cy="673957"/>
            </a:xfrm>
            <a:prstGeom prst="rect">
              <a:avLst/>
            </a:prstGeom>
            <a:noFill/>
            <a:ln>
              <a:solidFill>
                <a:schemeClr val="tx1"/>
              </a:solidFill>
            </a:ln>
          </p:spPr>
          <p:txBody>
            <a:bodyPr wrap="square" rtlCol="0">
              <a:spAutoFit/>
            </a:bodyPr>
            <a:lstStyle/>
            <a:p>
              <a:pPr algn="ctr"/>
              <a:r>
                <a:rPr lang="en-US" dirty="0"/>
                <a:t>16 mg</a:t>
              </a:r>
            </a:p>
          </p:txBody>
        </p:sp>
        <p:sp>
          <p:nvSpPr>
            <p:cNvPr id="19" name="TextBox 18">
              <a:extLst>
                <a:ext uri="{FF2B5EF4-FFF2-40B4-BE49-F238E27FC236}">
                  <a16:creationId xmlns:a16="http://schemas.microsoft.com/office/drawing/2014/main" id="{1224E00E-0AD2-421A-A635-3C770B68F996}"/>
                </a:ext>
              </a:extLst>
            </p:cNvPr>
            <p:cNvSpPr txBox="1"/>
            <p:nvPr/>
          </p:nvSpPr>
          <p:spPr>
            <a:xfrm>
              <a:off x="7543799" y="2915335"/>
              <a:ext cx="778245" cy="385118"/>
            </a:xfrm>
            <a:prstGeom prst="rect">
              <a:avLst/>
            </a:prstGeom>
            <a:noFill/>
            <a:ln>
              <a:solidFill>
                <a:schemeClr val="tx1"/>
              </a:solidFill>
            </a:ln>
          </p:spPr>
          <p:txBody>
            <a:bodyPr wrap="square" rtlCol="0">
              <a:spAutoFit/>
            </a:bodyPr>
            <a:lstStyle/>
            <a:p>
              <a:pPr algn="ctr"/>
              <a:r>
                <a:rPr lang="en-US" dirty="0"/>
                <a:t>64mg</a:t>
              </a:r>
            </a:p>
          </p:txBody>
        </p:sp>
        <p:cxnSp>
          <p:nvCxnSpPr>
            <p:cNvPr id="20" name="Straight Arrow Connector 19">
              <a:extLst>
                <a:ext uri="{FF2B5EF4-FFF2-40B4-BE49-F238E27FC236}">
                  <a16:creationId xmlns:a16="http://schemas.microsoft.com/office/drawing/2014/main" id="{DC60134F-0FB3-4853-AF80-8ED2192A76C6}"/>
                </a:ext>
              </a:extLst>
            </p:cNvPr>
            <p:cNvCxnSpPr/>
            <p:nvPr/>
          </p:nvCxnSpPr>
          <p:spPr>
            <a:xfrm>
              <a:off x="7086600" y="3220375"/>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EAC3EF99-0ECB-4738-835A-60A57F296CE6}"/>
              </a:ext>
            </a:extLst>
          </p:cNvPr>
          <p:cNvSpPr txBox="1"/>
          <p:nvPr/>
        </p:nvSpPr>
        <p:spPr>
          <a:xfrm>
            <a:off x="7463397" y="1548443"/>
            <a:ext cx="4616308" cy="2308324"/>
          </a:xfrm>
          <a:prstGeom prst="rect">
            <a:avLst/>
          </a:prstGeom>
          <a:solidFill>
            <a:schemeClr val="bg1">
              <a:lumMod val="95000"/>
            </a:schemeClr>
          </a:solidFill>
          <a:ln>
            <a:solidFill>
              <a:schemeClr val="tx1"/>
            </a:solidFill>
          </a:ln>
        </p:spPr>
        <p:txBody>
          <a:bodyPr wrap="square" rtlCol="0">
            <a:spAutoFit/>
          </a:bodyPr>
          <a:lstStyle/>
          <a:p>
            <a:r>
              <a:rPr lang="en-US" sz="2400" dirty="0"/>
              <a:t>No additional input between BMPs Overall = (20+16)/100 = .36 (36%) </a:t>
            </a:r>
          </a:p>
          <a:p>
            <a:r>
              <a:rPr lang="en-US" sz="2400" dirty="0"/>
              <a:t>note not:  20+20 = 40%</a:t>
            </a:r>
          </a:p>
          <a:p>
            <a:r>
              <a:rPr lang="en-US" sz="2400" dirty="0"/>
              <a:t>For 2</a:t>
            </a:r>
            <a:r>
              <a:rPr lang="en-US" sz="2400" baseline="30000" dirty="0"/>
              <a:t>nd</a:t>
            </a:r>
            <a:r>
              <a:rPr lang="en-US" sz="2400" dirty="0"/>
              <a:t> BMP, use a 2nd catchment with minor input , example is 0.01-acre area or minor EMCs.</a:t>
            </a:r>
          </a:p>
        </p:txBody>
      </p:sp>
      <p:grpSp>
        <p:nvGrpSpPr>
          <p:cNvPr id="22" name="Group 21">
            <a:extLst>
              <a:ext uri="{FF2B5EF4-FFF2-40B4-BE49-F238E27FC236}">
                <a16:creationId xmlns:a16="http://schemas.microsoft.com/office/drawing/2014/main" id="{9C73B4A1-0F68-4570-B400-FD4BC259EF4F}"/>
              </a:ext>
            </a:extLst>
          </p:cNvPr>
          <p:cNvGrpSpPr/>
          <p:nvPr/>
        </p:nvGrpSpPr>
        <p:grpSpPr>
          <a:xfrm>
            <a:off x="793881" y="4204557"/>
            <a:ext cx="6569444" cy="2268433"/>
            <a:chOff x="1752600" y="2435442"/>
            <a:chExt cx="6569444" cy="2365393"/>
          </a:xfrm>
        </p:grpSpPr>
        <p:sp>
          <p:nvSpPr>
            <p:cNvPr id="23" name="TextBox 22">
              <a:extLst>
                <a:ext uri="{FF2B5EF4-FFF2-40B4-BE49-F238E27FC236}">
                  <a16:creationId xmlns:a16="http://schemas.microsoft.com/office/drawing/2014/main" id="{415EF0ED-1409-4191-A967-4051F62E4D17}"/>
                </a:ext>
              </a:extLst>
            </p:cNvPr>
            <p:cNvSpPr txBox="1"/>
            <p:nvPr/>
          </p:nvSpPr>
          <p:spPr>
            <a:xfrm>
              <a:off x="1752600" y="2915335"/>
              <a:ext cx="685800" cy="646331"/>
            </a:xfrm>
            <a:prstGeom prst="rect">
              <a:avLst/>
            </a:prstGeom>
            <a:noFill/>
            <a:ln>
              <a:solidFill>
                <a:schemeClr val="tx1"/>
              </a:solidFill>
            </a:ln>
          </p:spPr>
          <p:txBody>
            <a:bodyPr wrap="square" rtlCol="0">
              <a:spAutoFit/>
            </a:bodyPr>
            <a:lstStyle/>
            <a:p>
              <a:pPr algn="ctr"/>
              <a:r>
                <a:rPr lang="en-US" dirty="0"/>
                <a:t>100 mg</a:t>
              </a:r>
            </a:p>
          </p:txBody>
        </p:sp>
        <p:cxnSp>
          <p:nvCxnSpPr>
            <p:cNvPr id="24" name="Straight Arrow Connector 23">
              <a:extLst>
                <a:ext uri="{FF2B5EF4-FFF2-40B4-BE49-F238E27FC236}">
                  <a16:creationId xmlns:a16="http://schemas.microsoft.com/office/drawing/2014/main" id="{0F5CF010-0ED4-4ADD-A4AF-DE57B3589000}"/>
                </a:ext>
              </a:extLst>
            </p:cNvPr>
            <p:cNvCxnSpPr>
              <a:endCxn id="26" idx="1"/>
            </p:cNvCxnSpPr>
            <p:nvPr/>
          </p:nvCxnSpPr>
          <p:spPr>
            <a:xfrm>
              <a:off x="2438400" y="3238500"/>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CD1CB26-21C2-419A-B49D-4F48DE09AF9F}"/>
                </a:ext>
              </a:extLst>
            </p:cNvPr>
            <p:cNvCxnSpPr/>
            <p:nvPr/>
          </p:nvCxnSpPr>
          <p:spPr>
            <a:xfrm>
              <a:off x="4876800" y="3217014"/>
              <a:ext cx="838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F321003-3EE4-4BA7-B5D1-088E87803A1F}"/>
                </a:ext>
              </a:extLst>
            </p:cNvPr>
            <p:cNvSpPr/>
            <p:nvPr/>
          </p:nvSpPr>
          <p:spPr>
            <a:xfrm>
              <a:off x="28956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EB45FF7-CEE8-4CEF-903B-D95729E78B42}"/>
                </a:ext>
              </a:extLst>
            </p:cNvPr>
            <p:cNvSpPr txBox="1"/>
            <p:nvPr/>
          </p:nvSpPr>
          <p:spPr>
            <a:xfrm>
              <a:off x="3124200" y="2819401"/>
              <a:ext cx="762000" cy="385118"/>
            </a:xfrm>
            <a:prstGeom prst="rect">
              <a:avLst/>
            </a:prstGeom>
            <a:noFill/>
            <a:ln>
              <a:solidFill>
                <a:schemeClr val="tx1"/>
              </a:solidFill>
            </a:ln>
          </p:spPr>
          <p:txBody>
            <a:bodyPr wrap="square" rtlCol="0">
              <a:spAutoFit/>
            </a:bodyPr>
            <a:lstStyle/>
            <a:p>
              <a:pPr algn="ctr"/>
              <a:r>
                <a:rPr lang="en-US" dirty="0"/>
                <a:t>20%</a:t>
              </a:r>
            </a:p>
          </p:txBody>
        </p:sp>
        <p:sp>
          <p:nvSpPr>
            <p:cNvPr id="28" name="TextBox 27">
              <a:extLst>
                <a:ext uri="{FF2B5EF4-FFF2-40B4-BE49-F238E27FC236}">
                  <a16:creationId xmlns:a16="http://schemas.microsoft.com/office/drawing/2014/main" id="{83F9DFF3-5212-4CFF-8378-CD70CC563DA5}"/>
                </a:ext>
              </a:extLst>
            </p:cNvPr>
            <p:cNvSpPr txBox="1"/>
            <p:nvPr/>
          </p:nvSpPr>
          <p:spPr>
            <a:xfrm>
              <a:off x="3048000" y="2435442"/>
              <a:ext cx="914400" cy="369332"/>
            </a:xfrm>
            <a:prstGeom prst="rect">
              <a:avLst/>
            </a:prstGeom>
            <a:noFill/>
            <a:ln>
              <a:solidFill>
                <a:schemeClr val="tx1"/>
              </a:solidFill>
            </a:ln>
          </p:spPr>
          <p:txBody>
            <a:bodyPr wrap="square" rtlCol="0">
              <a:spAutoFit/>
            </a:bodyPr>
            <a:lstStyle/>
            <a:p>
              <a:pPr algn="ctr"/>
              <a:r>
                <a:rPr lang="en-US" dirty="0"/>
                <a:t>BMP 1</a:t>
              </a:r>
            </a:p>
          </p:txBody>
        </p:sp>
        <p:cxnSp>
          <p:nvCxnSpPr>
            <p:cNvPr id="29" name="Straight Arrow Connector 28">
              <a:extLst>
                <a:ext uri="{FF2B5EF4-FFF2-40B4-BE49-F238E27FC236}">
                  <a16:creationId xmlns:a16="http://schemas.microsoft.com/office/drawing/2014/main" id="{3AD0CB6C-D25E-45ED-A450-7EF79DD597CD}"/>
                </a:ext>
              </a:extLst>
            </p:cNvPr>
            <p:cNvCxnSpPr/>
            <p:nvPr/>
          </p:nvCxnSpPr>
          <p:spPr>
            <a:xfrm>
              <a:off x="34992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99B90F8-A0E5-4E9D-9216-EBF23392D7F5}"/>
                </a:ext>
              </a:extLst>
            </p:cNvPr>
            <p:cNvSpPr txBox="1"/>
            <p:nvPr/>
          </p:nvSpPr>
          <p:spPr>
            <a:xfrm>
              <a:off x="3156381" y="4126878"/>
              <a:ext cx="685800" cy="673957"/>
            </a:xfrm>
            <a:prstGeom prst="rect">
              <a:avLst/>
            </a:prstGeom>
            <a:noFill/>
            <a:ln>
              <a:solidFill>
                <a:schemeClr val="tx1"/>
              </a:solidFill>
            </a:ln>
          </p:spPr>
          <p:txBody>
            <a:bodyPr wrap="square" rtlCol="0">
              <a:spAutoFit/>
            </a:bodyPr>
            <a:lstStyle/>
            <a:p>
              <a:pPr algn="ctr"/>
              <a:r>
                <a:rPr lang="en-US" dirty="0"/>
                <a:t>20 mg</a:t>
              </a:r>
            </a:p>
          </p:txBody>
        </p:sp>
        <p:sp>
          <p:nvSpPr>
            <p:cNvPr id="31" name="TextBox 30">
              <a:extLst>
                <a:ext uri="{FF2B5EF4-FFF2-40B4-BE49-F238E27FC236}">
                  <a16:creationId xmlns:a16="http://schemas.microsoft.com/office/drawing/2014/main" id="{13457BE9-9FD4-4C58-8A01-4B4478D74584}"/>
                </a:ext>
              </a:extLst>
            </p:cNvPr>
            <p:cNvSpPr txBox="1"/>
            <p:nvPr/>
          </p:nvSpPr>
          <p:spPr>
            <a:xfrm>
              <a:off x="4191000" y="2893848"/>
              <a:ext cx="685800" cy="673957"/>
            </a:xfrm>
            <a:prstGeom prst="rect">
              <a:avLst/>
            </a:prstGeom>
            <a:noFill/>
            <a:ln>
              <a:solidFill>
                <a:schemeClr val="tx1"/>
              </a:solidFill>
            </a:ln>
          </p:spPr>
          <p:txBody>
            <a:bodyPr wrap="square" rtlCol="0">
              <a:spAutoFit/>
            </a:bodyPr>
            <a:lstStyle/>
            <a:p>
              <a:pPr algn="ctr"/>
              <a:r>
                <a:rPr lang="en-US" dirty="0"/>
                <a:t>80 mg</a:t>
              </a:r>
            </a:p>
          </p:txBody>
        </p:sp>
        <p:sp>
          <p:nvSpPr>
            <p:cNvPr id="32" name="Rectangle 31">
              <a:extLst>
                <a:ext uri="{FF2B5EF4-FFF2-40B4-BE49-F238E27FC236}">
                  <a16:creationId xmlns:a16="http://schemas.microsoft.com/office/drawing/2014/main" id="{EA98AF68-8B09-4087-834E-442F520B86A2}"/>
                </a:ext>
              </a:extLst>
            </p:cNvPr>
            <p:cNvSpPr/>
            <p:nvPr/>
          </p:nvSpPr>
          <p:spPr>
            <a:xfrm>
              <a:off x="57912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B417567-D60C-42BA-A976-02C54CC9A43F}"/>
                </a:ext>
              </a:extLst>
            </p:cNvPr>
            <p:cNvSpPr txBox="1"/>
            <p:nvPr/>
          </p:nvSpPr>
          <p:spPr>
            <a:xfrm>
              <a:off x="6019800" y="2819401"/>
              <a:ext cx="762000" cy="385118"/>
            </a:xfrm>
            <a:prstGeom prst="rect">
              <a:avLst/>
            </a:prstGeom>
            <a:noFill/>
            <a:ln>
              <a:solidFill>
                <a:schemeClr val="tx1"/>
              </a:solidFill>
            </a:ln>
          </p:spPr>
          <p:txBody>
            <a:bodyPr wrap="square" rtlCol="0">
              <a:spAutoFit/>
            </a:bodyPr>
            <a:lstStyle/>
            <a:p>
              <a:pPr algn="ctr"/>
              <a:r>
                <a:rPr lang="en-US" dirty="0"/>
                <a:t>20%</a:t>
              </a:r>
            </a:p>
          </p:txBody>
        </p:sp>
        <p:sp>
          <p:nvSpPr>
            <p:cNvPr id="34" name="TextBox 33">
              <a:extLst>
                <a:ext uri="{FF2B5EF4-FFF2-40B4-BE49-F238E27FC236}">
                  <a16:creationId xmlns:a16="http://schemas.microsoft.com/office/drawing/2014/main" id="{F893D568-1221-46B5-9F1E-BC8AA2904159}"/>
                </a:ext>
              </a:extLst>
            </p:cNvPr>
            <p:cNvSpPr txBox="1"/>
            <p:nvPr/>
          </p:nvSpPr>
          <p:spPr>
            <a:xfrm>
              <a:off x="5943600" y="2435442"/>
              <a:ext cx="914400" cy="369332"/>
            </a:xfrm>
            <a:prstGeom prst="rect">
              <a:avLst/>
            </a:prstGeom>
            <a:noFill/>
            <a:ln>
              <a:solidFill>
                <a:schemeClr val="tx1"/>
              </a:solidFill>
            </a:ln>
          </p:spPr>
          <p:txBody>
            <a:bodyPr wrap="square" rtlCol="0">
              <a:spAutoFit/>
            </a:bodyPr>
            <a:lstStyle/>
            <a:p>
              <a:pPr algn="ctr"/>
              <a:r>
                <a:rPr lang="en-US" dirty="0"/>
                <a:t>BMP 2</a:t>
              </a:r>
            </a:p>
          </p:txBody>
        </p:sp>
        <p:cxnSp>
          <p:nvCxnSpPr>
            <p:cNvPr id="35" name="Straight Arrow Connector 34">
              <a:extLst>
                <a:ext uri="{FF2B5EF4-FFF2-40B4-BE49-F238E27FC236}">
                  <a16:creationId xmlns:a16="http://schemas.microsoft.com/office/drawing/2014/main" id="{78816A48-53D7-4FB9-935B-38E80E26F578}"/>
                </a:ext>
              </a:extLst>
            </p:cNvPr>
            <p:cNvCxnSpPr/>
            <p:nvPr/>
          </p:nvCxnSpPr>
          <p:spPr>
            <a:xfrm>
              <a:off x="63948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3333DBC-8638-41FD-8DFD-70B993A9E488}"/>
                </a:ext>
              </a:extLst>
            </p:cNvPr>
            <p:cNvSpPr txBox="1"/>
            <p:nvPr/>
          </p:nvSpPr>
          <p:spPr>
            <a:xfrm>
              <a:off x="6051981" y="4126878"/>
              <a:ext cx="685800" cy="673957"/>
            </a:xfrm>
            <a:prstGeom prst="rect">
              <a:avLst/>
            </a:prstGeom>
            <a:noFill/>
            <a:ln>
              <a:solidFill>
                <a:schemeClr val="tx1"/>
              </a:solidFill>
            </a:ln>
          </p:spPr>
          <p:txBody>
            <a:bodyPr wrap="square" rtlCol="0">
              <a:spAutoFit/>
            </a:bodyPr>
            <a:lstStyle/>
            <a:p>
              <a:pPr algn="ctr"/>
              <a:r>
                <a:rPr lang="en-US" dirty="0"/>
                <a:t>36 mg</a:t>
              </a:r>
            </a:p>
          </p:txBody>
        </p:sp>
        <p:sp>
          <p:nvSpPr>
            <p:cNvPr id="37" name="TextBox 36">
              <a:extLst>
                <a:ext uri="{FF2B5EF4-FFF2-40B4-BE49-F238E27FC236}">
                  <a16:creationId xmlns:a16="http://schemas.microsoft.com/office/drawing/2014/main" id="{433860A9-D333-4159-9069-0A058593401B}"/>
                </a:ext>
              </a:extLst>
            </p:cNvPr>
            <p:cNvSpPr txBox="1"/>
            <p:nvPr/>
          </p:nvSpPr>
          <p:spPr>
            <a:xfrm>
              <a:off x="7543799" y="2915335"/>
              <a:ext cx="778245" cy="673957"/>
            </a:xfrm>
            <a:prstGeom prst="rect">
              <a:avLst/>
            </a:prstGeom>
            <a:noFill/>
            <a:ln>
              <a:solidFill>
                <a:schemeClr val="tx1"/>
              </a:solidFill>
            </a:ln>
          </p:spPr>
          <p:txBody>
            <a:bodyPr wrap="square" rtlCol="0">
              <a:spAutoFit/>
            </a:bodyPr>
            <a:lstStyle/>
            <a:p>
              <a:pPr algn="ctr"/>
              <a:r>
                <a:rPr lang="en-US" dirty="0"/>
                <a:t>144 mg</a:t>
              </a:r>
            </a:p>
          </p:txBody>
        </p:sp>
        <p:cxnSp>
          <p:nvCxnSpPr>
            <p:cNvPr id="38" name="Straight Arrow Connector 37">
              <a:extLst>
                <a:ext uri="{FF2B5EF4-FFF2-40B4-BE49-F238E27FC236}">
                  <a16:creationId xmlns:a16="http://schemas.microsoft.com/office/drawing/2014/main" id="{8F80CF05-AEEE-4B2D-86B4-1EC03459E74B}"/>
                </a:ext>
              </a:extLst>
            </p:cNvPr>
            <p:cNvCxnSpPr/>
            <p:nvPr/>
          </p:nvCxnSpPr>
          <p:spPr>
            <a:xfrm>
              <a:off x="7086600" y="3220375"/>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A7DF5F9-C1FD-4E43-93BD-AC42CB16F208}"/>
              </a:ext>
            </a:extLst>
          </p:cNvPr>
          <p:cNvSpPr txBox="1"/>
          <p:nvPr/>
        </p:nvSpPr>
        <p:spPr>
          <a:xfrm>
            <a:off x="3994281" y="4079242"/>
            <a:ext cx="685800" cy="619837"/>
          </a:xfrm>
          <a:prstGeom prst="rect">
            <a:avLst/>
          </a:prstGeom>
          <a:noFill/>
          <a:ln>
            <a:solidFill>
              <a:schemeClr val="tx1"/>
            </a:solidFill>
          </a:ln>
        </p:spPr>
        <p:txBody>
          <a:bodyPr wrap="square" rtlCol="0">
            <a:spAutoFit/>
          </a:bodyPr>
          <a:lstStyle/>
          <a:p>
            <a:pPr algn="ctr"/>
            <a:r>
              <a:rPr lang="en-US" dirty="0"/>
              <a:t>100 mg</a:t>
            </a:r>
          </a:p>
        </p:txBody>
      </p:sp>
      <p:cxnSp>
        <p:nvCxnSpPr>
          <p:cNvPr id="41" name="Straight Arrow Connector 40">
            <a:extLst>
              <a:ext uri="{FF2B5EF4-FFF2-40B4-BE49-F238E27FC236}">
                <a16:creationId xmlns:a16="http://schemas.microsoft.com/office/drawing/2014/main" id="{28D1D1E6-3A56-4D4D-8042-0C6EF8163AA2}"/>
              </a:ext>
              <a:ext uri="{C183D7F6-B498-43B3-948B-1728B52AA6E4}">
                <adec:decorative xmlns:adec="http://schemas.microsoft.com/office/drawing/2017/decorative" val="1"/>
              </a:ext>
            </a:extLst>
          </p:cNvPr>
          <p:cNvCxnSpPr/>
          <p:nvPr/>
        </p:nvCxnSpPr>
        <p:spPr>
          <a:xfrm>
            <a:off x="4423407" y="4677918"/>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425953-736F-4B70-82E1-19DF3EF36C5E}"/>
              </a:ext>
              <a:ext uri="{C183D7F6-B498-43B3-948B-1728B52AA6E4}">
                <adec:decorative xmlns:adec="http://schemas.microsoft.com/office/drawing/2017/decorative" val="1"/>
              </a:ext>
            </a:extLst>
          </p:cNvPr>
          <p:cNvCxnSpPr/>
          <p:nvPr/>
        </p:nvCxnSpPr>
        <p:spPr>
          <a:xfrm>
            <a:off x="657726" y="3978442"/>
            <a:ext cx="11325727"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A0D6776-6C39-48E1-8460-BD0EFAE5ED58}"/>
              </a:ext>
            </a:extLst>
          </p:cNvPr>
          <p:cNvSpPr txBox="1"/>
          <p:nvPr/>
        </p:nvSpPr>
        <p:spPr>
          <a:xfrm>
            <a:off x="7455376" y="4235496"/>
            <a:ext cx="4536097" cy="1569660"/>
          </a:xfrm>
          <a:prstGeom prst="rect">
            <a:avLst/>
          </a:prstGeom>
          <a:solidFill>
            <a:schemeClr val="bg1">
              <a:lumMod val="95000"/>
            </a:schemeClr>
          </a:solidFill>
          <a:ln>
            <a:solidFill>
              <a:schemeClr val="tx1"/>
            </a:solidFill>
          </a:ln>
        </p:spPr>
        <p:txBody>
          <a:bodyPr wrap="square" rtlCol="0">
            <a:spAutoFit/>
          </a:bodyPr>
          <a:lstStyle/>
          <a:p>
            <a:r>
              <a:rPr lang="en-US" sz="2400" dirty="0"/>
              <a:t>Additional input between BMPs Overall = (20+36)/200 = .28 (28%) </a:t>
            </a:r>
          </a:p>
          <a:p>
            <a:r>
              <a:rPr lang="en-US" sz="2400" dirty="0"/>
              <a:t>note again not:  20+20 = 40%</a:t>
            </a:r>
          </a:p>
          <a:p>
            <a:r>
              <a:rPr lang="en-US" sz="2400" dirty="0"/>
              <a:t>For 2</a:t>
            </a:r>
            <a:r>
              <a:rPr lang="en-US" sz="2400" baseline="30000" dirty="0"/>
              <a:t>nd</a:t>
            </a:r>
            <a:r>
              <a:rPr lang="en-US" sz="2400" dirty="0"/>
              <a:t> BMP, define site conditions.</a:t>
            </a:r>
          </a:p>
        </p:txBody>
      </p:sp>
      <p:pic>
        <p:nvPicPr>
          <p:cNvPr id="45" name="Picture 44">
            <a:extLst>
              <a:ext uri="{FF2B5EF4-FFF2-40B4-BE49-F238E27FC236}">
                <a16:creationId xmlns:a16="http://schemas.microsoft.com/office/drawing/2014/main" id="{E1D9F2CC-5C84-4652-863A-CE4A2B37451D}"/>
              </a:ext>
            </a:extLst>
          </p:cNvPr>
          <p:cNvPicPr>
            <a:picLocks noChangeAspect="1"/>
          </p:cNvPicPr>
          <p:nvPr/>
        </p:nvPicPr>
        <p:blipFill>
          <a:blip r:embed="rId2"/>
          <a:stretch>
            <a:fillRect/>
          </a:stretch>
        </p:blipFill>
        <p:spPr>
          <a:xfrm>
            <a:off x="474244" y="2777289"/>
            <a:ext cx="4152900" cy="1143000"/>
          </a:xfrm>
          <a:prstGeom prst="rect">
            <a:avLst/>
          </a:prstGeom>
        </p:spPr>
      </p:pic>
      <p:pic>
        <p:nvPicPr>
          <p:cNvPr id="46" name="Picture 45">
            <a:extLst>
              <a:ext uri="{FF2B5EF4-FFF2-40B4-BE49-F238E27FC236}">
                <a16:creationId xmlns:a16="http://schemas.microsoft.com/office/drawing/2014/main" id="{EF77913E-032F-46DF-AA41-E91ACF61C2AD}"/>
              </a:ext>
            </a:extLst>
          </p:cNvPr>
          <p:cNvPicPr>
            <a:picLocks noChangeAspect="1"/>
          </p:cNvPicPr>
          <p:nvPr/>
        </p:nvPicPr>
        <p:blipFill>
          <a:blip r:embed="rId3"/>
          <a:stretch>
            <a:fillRect/>
          </a:stretch>
        </p:blipFill>
        <p:spPr>
          <a:xfrm>
            <a:off x="504573" y="5578141"/>
            <a:ext cx="4124325" cy="1123950"/>
          </a:xfrm>
          <a:prstGeom prst="rect">
            <a:avLst/>
          </a:prstGeom>
        </p:spPr>
      </p:pic>
      <p:sp>
        <p:nvSpPr>
          <p:cNvPr id="47" name="Rectangle 46">
            <a:extLst>
              <a:ext uri="{FF2B5EF4-FFF2-40B4-BE49-F238E27FC236}">
                <a16:creationId xmlns:a16="http://schemas.microsoft.com/office/drawing/2014/main" id="{BABC0061-76C1-4B57-9A98-8BA34DA7CE01}"/>
              </a:ext>
            </a:extLst>
          </p:cNvPr>
          <p:cNvSpPr/>
          <p:nvPr/>
        </p:nvSpPr>
        <p:spPr>
          <a:xfrm>
            <a:off x="799097" y="1109914"/>
            <a:ext cx="10606840"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Can not use series analysis in one catchment:  NOTE For two or more different BMPs in the same catchment </a:t>
            </a:r>
          </a:p>
        </p:txBody>
      </p:sp>
    </p:spTree>
    <p:extLst>
      <p:ext uri="{BB962C8B-B14F-4D97-AF65-F5344CB8AC3E}">
        <p14:creationId xmlns:p14="http://schemas.microsoft.com/office/powerpoint/2010/main" val="28935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21">
                                            <p:bg/>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xEl>
                                              <p:pRg st="1" end="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animBg="1"/>
      <p:bldP spid="21" grpId="1" build="allAtOnce" animBg="1"/>
      <p:bldP spid="40" grpId="0" animBg="1"/>
      <p:bldP spid="44" grpId="0" uiExpand="1" build="allAtOnce" animBg="1"/>
      <p:bldP spid="47" grpId="0" animBg="1"/>
      <p:bldP spid="4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349623"/>
            <a:ext cx="10515600" cy="733589"/>
          </a:xfrm>
          <a:solidFill>
            <a:schemeClr val="bg1"/>
          </a:solidFill>
          <a:ln>
            <a:solidFill>
              <a:schemeClr val="tx1"/>
            </a:solidFill>
          </a:ln>
        </p:spPr>
        <p:txBody>
          <a:bodyPr>
            <a:normAutofit/>
          </a:bodyPr>
          <a:lstStyle/>
          <a:p>
            <a:pPr algn="ctr"/>
            <a:r>
              <a:rPr lang="en-US" b="1" dirty="0"/>
              <a:t>What is BMP Trains 2020?</a:t>
            </a:r>
          </a:p>
        </p:txBody>
      </p:sp>
      <p:pic>
        <p:nvPicPr>
          <p:cNvPr id="10" name="Picture 31" descr="A cartoon of a water drop wearing sunglass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26241" y="4733383"/>
            <a:ext cx="1106874" cy="154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9913" y="1291496"/>
            <a:ext cx="11364686" cy="2185214"/>
          </a:xfrm>
          <a:prstGeom prst="rect">
            <a:avLst/>
          </a:prstGeom>
          <a:solidFill>
            <a:schemeClr val="bg2">
              <a:lumMod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BMP Trains 2020</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C++ and VB based model for estimating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annual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removal effectiveness.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acronym is derived for the analysis of stormwater BMPs in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model is used to evaluate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est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anagement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ractice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reatment options based on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emoval using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nnual loadings by those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nterested in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utrients in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tormwater.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TextBox 5"/>
          <p:cNvSpPr txBox="1">
            <a:spLocks noChangeArrowheads="1"/>
          </p:cNvSpPr>
          <p:nvPr/>
        </p:nvSpPr>
        <p:spPr bwMode="auto">
          <a:xfrm>
            <a:off x="703386" y="5989837"/>
            <a:ext cx="9917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Credit and thanks for the programming and technical skills of:  Dr. Ron Eaglin, Dr. Mike Hardin, Dr. Harvey Harper, Dr. Ikiensinma Gogo-Abite, Eric Livingston, Rich Magee and Chris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Kuzlo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A9BED7BB-6E41-4924-9206-5142BBA6842F}"/>
              </a:ext>
            </a:extLst>
          </p:cNvPr>
          <p:cNvSpPr/>
          <p:nvPr/>
        </p:nvSpPr>
        <p:spPr>
          <a:xfrm>
            <a:off x="971912" y="3631191"/>
            <a:ext cx="9604603" cy="2062103"/>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Mailing list for updates: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https://stars.library.ucf.edu/bmptrains/announcements.html</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Locations for the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manual</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the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program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hlinkClick r:id="rId4"/>
              </a:rPr>
              <a:t>http://www.stormwater.ucf.edu</a:t>
            </a:r>
            <a:endPar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hlinkClick r:id="rId5"/>
              </a:rPr>
              <a:t>https://stars.library.ucf.edu/bmptrains/</a:t>
            </a:r>
            <a:endPar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B8C6AD8-124F-44E6-A1AE-4125513473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02290-9732-4F20-B570-A4AA794D7C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C4C3-C047-480A-9008-E6681DBE3265}"/>
              </a:ext>
            </a:extLst>
          </p:cNvPr>
          <p:cNvSpPr>
            <a:spLocks noGrp="1"/>
          </p:cNvSpPr>
          <p:nvPr>
            <p:ph type="title"/>
          </p:nvPr>
        </p:nvSpPr>
        <p:spPr>
          <a:xfrm>
            <a:off x="160421" y="365125"/>
            <a:ext cx="11823032" cy="1042761"/>
          </a:xfrm>
          <a:solidFill>
            <a:schemeClr val="bg1">
              <a:lumMod val="95000"/>
            </a:schemeClr>
          </a:solidFill>
          <a:ln>
            <a:solidFill>
              <a:schemeClr val="tx1"/>
            </a:solidFill>
          </a:ln>
        </p:spPr>
        <p:txBody>
          <a:bodyPr>
            <a:normAutofit fontScale="90000"/>
          </a:bodyPr>
          <a:lstStyle/>
          <a:p>
            <a:r>
              <a:rPr lang="en-US" dirty="0"/>
              <a:t>Analyze a net improvement with a BMP in pre-condition                                    </a:t>
            </a:r>
          </a:p>
        </p:txBody>
      </p:sp>
      <p:sp>
        <p:nvSpPr>
          <p:cNvPr id="3" name="Slide Number Placeholder 2">
            <a:extLst>
              <a:ext uri="{FF2B5EF4-FFF2-40B4-BE49-F238E27FC236}">
                <a16:creationId xmlns:a16="http://schemas.microsoft.com/office/drawing/2014/main" id="{29DC6FB4-CE59-41BE-A7F1-12D7CA1ADF4C}"/>
              </a:ext>
            </a:extLst>
          </p:cNvPr>
          <p:cNvSpPr>
            <a:spLocks noGrp="1"/>
          </p:cNvSpPr>
          <p:nvPr>
            <p:ph type="sldNum" sz="quarter" idx="12"/>
          </p:nvPr>
        </p:nvSpPr>
        <p:spPr>
          <a:xfrm>
            <a:off x="10629900" y="6356350"/>
            <a:ext cx="723900" cy="365125"/>
          </a:xfrm>
        </p:spPr>
        <p:txBody>
          <a:bodyPr/>
          <a:lstStyle/>
          <a:p>
            <a:fld id="{58002290-9732-4F20-B570-A4AA794D7C1E}" type="slidenum">
              <a:rPr lang="en-US" smtClean="0"/>
              <a:t>40</a:t>
            </a:fld>
            <a:endParaRPr lang="en-US"/>
          </a:p>
        </p:txBody>
      </p:sp>
      <p:sp>
        <p:nvSpPr>
          <p:cNvPr id="4" name="TextBox 3">
            <a:extLst>
              <a:ext uri="{FF2B5EF4-FFF2-40B4-BE49-F238E27FC236}">
                <a16:creationId xmlns:a16="http://schemas.microsoft.com/office/drawing/2014/main" id="{0DA6B2DD-2188-4AAA-B6BB-61DC5E78207D}"/>
              </a:ext>
            </a:extLst>
          </p:cNvPr>
          <p:cNvSpPr txBox="1"/>
          <p:nvPr/>
        </p:nvSpPr>
        <p:spPr>
          <a:xfrm>
            <a:off x="311819" y="1534026"/>
            <a:ext cx="9671174" cy="461665"/>
          </a:xfrm>
          <a:prstGeom prst="rect">
            <a:avLst/>
          </a:prstGeom>
          <a:solidFill>
            <a:schemeClr val="bg1">
              <a:lumMod val="95000"/>
            </a:schemeClr>
          </a:solidFill>
          <a:ln>
            <a:solidFill>
              <a:schemeClr val="tx1"/>
            </a:solidFill>
          </a:ln>
        </p:spPr>
        <p:txBody>
          <a:bodyPr wrap="none" rtlCol="0">
            <a:spAutoFit/>
          </a:bodyPr>
          <a:lstStyle/>
          <a:p>
            <a:r>
              <a:rPr lang="en-US" sz="2400" dirty="0"/>
              <a:t>Detailed example provided in example problem  15, BMP Trains User Manual</a:t>
            </a:r>
          </a:p>
        </p:txBody>
      </p:sp>
      <p:sp>
        <p:nvSpPr>
          <p:cNvPr id="8" name="TextBox 7">
            <a:extLst>
              <a:ext uri="{FF2B5EF4-FFF2-40B4-BE49-F238E27FC236}">
                <a16:creationId xmlns:a16="http://schemas.microsoft.com/office/drawing/2014/main" id="{17D721A5-6509-42A3-82B0-90904E713BA3}"/>
              </a:ext>
            </a:extLst>
          </p:cNvPr>
          <p:cNvSpPr txBox="1"/>
          <p:nvPr/>
        </p:nvSpPr>
        <p:spPr>
          <a:xfrm>
            <a:off x="280736" y="2105526"/>
            <a:ext cx="10662987" cy="1938992"/>
          </a:xfrm>
          <a:prstGeom prst="rect">
            <a:avLst/>
          </a:prstGeom>
          <a:solidFill>
            <a:schemeClr val="bg2">
              <a:lumMod val="95000"/>
            </a:schemeClr>
          </a:solidFill>
          <a:ln>
            <a:solidFill>
              <a:schemeClr val="tx1"/>
            </a:solidFill>
          </a:ln>
        </p:spPr>
        <p:txBody>
          <a:bodyPr wrap="square" rtlCol="0">
            <a:spAutoFit/>
          </a:bodyPr>
          <a:lstStyle/>
          <a:p>
            <a:pPr algn="ctr"/>
            <a:r>
              <a:rPr lang="en-US" sz="2400" dirty="0">
                <a:latin typeface="Times New Roman" panose="02020603050405020304" pitchFamily="18" charset="0"/>
                <a:ea typeface="Times New Roman" panose="02020603050405020304" pitchFamily="18" charset="0"/>
              </a:rPr>
              <a:t>Target: P</a:t>
            </a:r>
            <a:r>
              <a:rPr lang="en-US" sz="2400" dirty="0">
                <a:effectLst/>
                <a:latin typeface="Times New Roman" panose="02020603050405020304" pitchFamily="18" charset="0"/>
                <a:ea typeface="Times New Roman" panose="02020603050405020304" pitchFamily="18" charset="0"/>
              </a:rPr>
              <a:t>ost discharge annual mass equals or is lower than pre discharge annual mass  including the mass removed with the existing BMP. </a:t>
            </a:r>
          </a:p>
          <a:p>
            <a:pPr algn="ctr"/>
            <a:r>
              <a:rPr lang="en-US" sz="2400" dirty="0">
                <a:effectLst/>
                <a:latin typeface="Times New Roman" panose="02020603050405020304" pitchFamily="18" charset="0"/>
                <a:ea typeface="Times New Roman" panose="02020603050405020304" pitchFamily="18" charset="0"/>
              </a:rPr>
              <a:t>The analysis is performed by running the model in the pre-condition with BMP and then to reduce transfer errors, the input and output for the pre-condition with BMP is transferred digitally to the new post condition </a:t>
            </a:r>
            <a:r>
              <a:rPr lang="en-US" sz="2400" b="1" dirty="0">
                <a:effectLst/>
                <a:latin typeface="Times New Roman" panose="02020603050405020304" pitchFamily="18" charset="0"/>
                <a:ea typeface="Times New Roman" panose="02020603050405020304" pitchFamily="18" charset="0"/>
              </a:rPr>
              <a:t>BMP Trains 2020</a:t>
            </a:r>
            <a:r>
              <a:rPr lang="en-US" sz="2400" dirty="0">
                <a:effectLst/>
                <a:latin typeface="Times New Roman" panose="02020603050405020304" pitchFamily="18" charset="0"/>
                <a:ea typeface="Times New Roman" panose="02020603050405020304" pitchFamily="18" charset="0"/>
              </a:rPr>
              <a:t> run.</a:t>
            </a:r>
            <a:endParaRPr lang="en-US" sz="4000" dirty="0"/>
          </a:p>
        </p:txBody>
      </p:sp>
      <p:pic>
        <p:nvPicPr>
          <p:cNvPr id="9" name="Picture 8">
            <a:extLst>
              <a:ext uri="{FF2B5EF4-FFF2-40B4-BE49-F238E27FC236}">
                <a16:creationId xmlns:a16="http://schemas.microsoft.com/office/drawing/2014/main" id="{F5AB7339-95F4-462A-9B51-866DE6BCA313}"/>
              </a:ext>
            </a:extLst>
          </p:cNvPr>
          <p:cNvPicPr>
            <a:picLocks noChangeAspect="1"/>
          </p:cNvPicPr>
          <p:nvPr/>
        </p:nvPicPr>
        <p:blipFill>
          <a:blip r:embed="rId2"/>
          <a:stretch>
            <a:fillRect/>
          </a:stretch>
        </p:blipFill>
        <p:spPr>
          <a:xfrm>
            <a:off x="300791" y="4162927"/>
            <a:ext cx="5803900" cy="1547812"/>
          </a:xfrm>
          <a:prstGeom prst="rect">
            <a:avLst/>
          </a:prstGeom>
        </p:spPr>
      </p:pic>
      <p:sp>
        <p:nvSpPr>
          <p:cNvPr id="10" name="Rectangle 9">
            <a:extLst>
              <a:ext uri="{FF2B5EF4-FFF2-40B4-BE49-F238E27FC236}">
                <a16:creationId xmlns:a16="http://schemas.microsoft.com/office/drawing/2014/main" id="{55F89139-7A8D-44C2-BB5A-B24A5AE1B9CC}"/>
              </a:ext>
              <a:ext uri="{C183D7F6-B498-43B3-948B-1728B52AA6E4}">
                <adec:decorative xmlns:adec="http://schemas.microsoft.com/office/drawing/2017/decorative" val="1"/>
              </a:ext>
            </a:extLst>
          </p:cNvPr>
          <p:cNvSpPr/>
          <p:nvPr/>
        </p:nvSpPr>
        <p:spPr>
          <a:xfrm>
            <a:off x="3552229" y="5385184"/>
            <a:ext cx="1841595" cy="40601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2">
            <a:extLst>
              <a:ext uri="{FF2B5EF4-FFF2-40B4-BE49-F238E27FC236}">
                <a16:creationId xmlns:a16="http://schemas.microsoft.com/office/drawing/2014/main" id="{B3BE17AB-3FE3-4620-AF78-8545E9968780}"/>
              </a:ext>
            </a:extLst>
          </p:cNvPr>
          <p:cNvSpPr>
            <a:spLocks noChangeArrowheads="1"/>
          </p:cNvSpPr>
          <p:nvPr/>
        </p:nvSpPr>
        <p:spPr bwMode="auto">
          <a:xfrm>
            <a:off x="6253748" y="4092199"/>
            <a:ext cx="4851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Save the project file, in this case the name of the .bmpt file is:</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6330BFBD-0E59-4244-864A-D84BD3FF8655}"/>
              </a:ext>
              <a:ext uri="{C183D7F6-B498-43B3-948B-1728B52AA6E4}">
                <adec:decorative xmlns:adec="http://schemas.microsoft.com/office/drawing/2017/decorative" val="1"/>
              </a:ext>
            </a:extLst>
          </p:cNvPr>
          <p:cNvSpPr>
            <a:spLocks noChangeArrowheads="1"/>
          </p:cNvSpPr>
          <p:nvPr/>
        </p:nvSpPr>
        <p:spPr bwMode="auto">
          <a:xfrm>
            <a:off x="1638300" y="5461000"/>
            <a:ext cx="7454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E81CE854-2EFB-4586-9EF5-576E02387EEF}"/>
              </a:ext>
            </a:extLst>
          </p:cNvPr>
          <p:cNvPicPr/>
          <p:nvPr/>
        </p:nvPicPr>
        <p:blipFill>
          <a:blip r:embed="rId3"/>
          <a:stretch>
            <a:fillRect/>
          </a:stretch>
        </p:blipFill>
        <p:spPr>
          <a:xfrm>
            <a:off x="6198703" y="4828674"/>
            <a:ext cx="5739130" cy="571500"/>
          </a:xfrm>
          <a:prstGeom prst="rect">
            <a:avLst/>
          </a:prstGeom>
          <a:ln>
            <a:solidFill>
              <a:schemeClr val="accent1"/>
            </a:solidFill>
          </a:ln>
        </p:spPr>
      </p:pic>
      <p:pic>
        <p:nvPicPr>
          <p:cNvPr id="13" name="Picture 12">
            <a:extLst>
              <a:ext uri="{FF2B5EF4-FFF2-40B4-BE49-F238E27FC236}">
                <a16:creationId xmlns:a16="http://schemas.microsoft.com/office/drawing/2014/main" id="{00F68319-D139-4656-90A0-916492A853E6}"/>
              </a:ext>
            </a:extLst>
          </p:cNvPr>
          <p:cNvPicPr>
            <a:picLocks noChangeAspect="1"/>
          </p:cNvPicPr>
          <p:nvPr/>
        </p:nvPicPr>
        <p:blipFill rotWithShape="1">
          <a:blip r:embed="rId4"/>
          <a:srcRect t="25076"/>
          <a:stretch/>
        </p:blipFill>
        <p:spPr>
          <a:xfrm>
            <a:off x="6139614" y="5487904"/>
            <a:ext cx="3854617" cy="1241759"/>
          </a:xfrm>
          <a:prstGeom prst="rect">
            <a:avLst/>
          </a:prstGeom>
        </p:spPr>
      </p:pic>
      <p:sp>
        <p:nvSpPr>
          <p:cNvPr id="16" name="Rectangle 15">
            <a:extLst>
              <a:ext uri="{FF2B5EF4-FFF2-40B4-BE49-F238E27FC236}">
                <a16:creationId xmlns:a16="http://schemas.microsoft.com/office/drawing/2014/main" id="{1911BB30-3472-4693-80C7-7914303AEE10}"/>
              </a:ext>
              <a:ext uri="{C183D7F6-B498-43B3-948B-1728B52AA6E4}">
                <adec:decorative xmlns:adec="http://schemas.microsoft.com/office/drawing/2017/decorative" val="1"/>
              </a:ext>
            </a:extLst>
          </p:cNvPr>
          <p:cNvSpPr/>
          <p:nvPr/>
        </p:nvSpPr>
        <p:spPr>
          <a:xfrm>
            <a:off x="7739031" y="6302974"/>
            <a:ext cx="966597" cy="28070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765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D556DB-1D27-4772-9086-7EB3227E2788}"/>
              </a:ext>
            </a:extLst>
          </p:cNvPr>
          <p:cNvSpPr>
            <a:spLocks noGrp="1"/>
          </p:cNvSpPr>
          <p:nvPr>
            <p:ph type="sldNum" sz="quarter" idx="12"/>
          </p:nvPr>
        </p:nvSpPr>
        <p:spPr/>
        <p:txBody>
          <a:bodyPr/>
          <a:lstStyle/>
          <a:p>
            <a:fld id="{58002290-9732-4F20-B570-A4AA794D7C1E}" type="slidenum">
              <a:rPr lang="en-US" smtClean="0"/>
              <a:t>41</a:t>
            </a:fld>
            <a:endParaRPr lang="en-US"/>
          </a:p>
        </p:txBody>
      </p:sp>
      <p:sp>
        <p:nvSpPr>
          <p:cNvPr id="4" name="Title 1">
            <a:extLst>
              <a:ext uri="{FF2B5EF4-FFF2-40B4-BE49-F238E27FC236}">
                <a16:creationId xmlns:a16="http://schemas.microsoft.com/office/drawing/2014/main" id="{FAE681D4-3C67-4BBF-A656-F82CC0FB7C3D}"/>
              </a:ext>
            </a:extLst>
          </p:cNvPr>
          <p:cNvSpPr>
            <a:spLocks noGrp="1"/>
          </p:cNvSpPr>
          <p:nvPr>
            <p:ph type="title"/>
          </p:nvPr>
        </p:nvSpPr>
        <p:spPr>
          <a:xfrm>
            <a:off x="288758" y="365125"/>
            <a:ext cx="11065042" cy="1325563"/>
          </a:xfrm>
          <a:solidFill>
            <a:schemeClr val="bg1">
              <a:lumMod val="95000"/>
            </a:schemeClr>
          </a:solidFill>
          <a:ln>
            <a:solidFill>
              <a:schemeClr val="tx1"/>
            </a:solidFill>
          </a:ln>
        </p:spPr>
        <p:txBody>
          <a:bodyPr>
            <a:normAutofit/>
          </a:bodyPr>
          <a:lstStyle/>
          <a:p>
            <a:r>
              <a:rPr lang="en-US" sz="3600" dirty="0"/>
              <a:t>Analyze a net improvement with a BMP in pre-condition                                    </a:t>
            </a:r>
          </a:p>
        </p:txBody>
      </p:sp>
      <p:pic>
        <p:nvPicPr>
          <p:cNvPr id="5" name="Picture 4">
            <a:extLst>
              <a:ext uri="{FF2B5EF4-FFF2-40B4-BE49-F238E27FC236}">
                <a16:creationId xmlns:a16="http://schemas.microsoft.com/office/drawing/2014/main" id="{DE79E25F-3A6F-436C-895E-FC5346CB51B2}"/>
              </a:ext>
            </a:extLst>
          </p:cNvPr>
          <p:cNvPicPr/>
          <p:nvPr/>
        </p:nvPicPr>
        <p:blipFill>
          <a:blip r:embed="rId2"/>
          <a:stretch>
            <a:fillRect/>
          </a:stretch>
        </p:blipFill>
        <p:spPr>
          <a:xfrm>
            <a:off x="269022" y="1796565"/>
            <a:ext cx="5942965" cy="3232785"/>
          </a:xfrm>
          <a:prstGeom prst="rect">
            <a:avLst/>
          </a:prstGeom>
          <a:ln>
            <a:solidFill>
              <a:schemeClr val="accent1"/>
            </a:solidFill>
          </a:ln>
        </p:spPr>
      </p:pic>
      <p:sp>
        <p:nvSpPr>
          <p:cNvPr id="6" name="Rectangle 5">
            <a:extLst>
              <a:ext uri="{FF2B5EF4-FFF2-40B4-BE49-F238E27FC236}">
                <a16:creationId xmlns:a16="http://schemas.microsoft.com/office/drawing/2014/main" id="{91CE1D84-0E3D-47A1-B1A1-74E79603C3A5}"/>
              </a:ext>
              <a:ext uri="{C183D7F6-B498-43B3-948B-1728B52AA6E4}">
                <adec:decorative xmlns:adec="http://schemas.microsoft.com/office/drawing/2017/decorative" val="1"/>
              </a:ext>
            </a:extLst>
          </p:cNvPr>
          <p:cNvSpPr/>
          <p:nvPr/>
        </p:nvSpPr>
        <p:spPr>
          <a:xfrm>
            <a:off x="507570" y="2175426"/>
            <a:ext cx="4994871" cy="93373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8BBFD9D-D672-4BAB-BAF4-4F1A0CA72E4B}"/>
              </a:ext>
            </a:extLst>
          </p:cNvPr>
          <p:cNvPicPr>
            <a:picLocks noChangeAspect="1"/>
          </p:cNvPicPr>
          <p:nvPr/>
        </p:nvPicPr>
        <p:blipFill rotWithShape="1">
          <a:blip r:embed="rId3"/>
          <a:srcRect l="981" t="-1996" r="2675" b="38300"/>
          <a:stretch/>
        </p:blipFill>
        <p:spPr>
          <a:xfrm>
            <a:off x="6313568" y="1705309"/>
            <a:ext cx="4530895" cy="2953776"/>
          </a:xfrm>
          <a:prstGeom prst="rect">
            <a:avLst/>
          </a:prstGeom>
        </p:spPr>
      </p:pic>
      <p:pic>
        <p:nvPicPr>
          <p:cNvPr id="9" name="Picture 8">
            <a:extLst>
              <a:ext uri="{FF2B5EF4-FFF2-40B4-BE49-F238E27FC236}">
                <a16:creationId xmlns:a16="http://schemas.microsoft.com/office/drawing/2014/main" id="{155768C2-0E5C-424B-B023-5CF5B4C33A75}"/>
              </a:ext>
            </a:extLst>
          </p:cNvPr>
          <p:cNvPicPr>
            <a:picLocks noChangeAspect="1"/>
          </p:cNvPicPr>
          <p:nvPr/>
        </p:nvPicPr>
        <p:blipFill rotWithShape="1">
          <a:blip r:embed="rId4"/>
          <a:srcRect t="25076"/>
          <a:stretch/>
        </p:blipFill>
        <p:spPr>
          <a:xfrm>
            <a:off x="6313786" y="4762189"/>
            <a:ext cx="4571928" cy="1870839"/>
          </a:xfrm>
          <a:prstGeom prst="rect">
            <a:avLst/>
          </a:prstGeom>
        </p:spPr>
      </p:pic>
      <p:sp>
        <p:nvSpPr>
          <p:cNvPr id="10" name="Rectangle 9">
            <a:extLst>
              <a:ext uri="{FF2B5EF4-FFF2-40B4-BE49-F238E27FC236}">
                <a16:creationId xmlns:a16="http://schemas.microsoft.com/office/drawing/2014/main" id="{9114AF49-9429-4D8A-A64E-030D8EBD95F2}"/>
              </a:ext>
              <a:ext uri="{C183D7F6-B498-43B3-948B-1728B52AA6E4}">
                <adec:decorative xmlns:adec="http://schemas.microsoft.com/office/drawing/2017/decorative" val="1"/>
              </a:ext>
            </a:extLst>
          </p:cNvPr>
          <p:cNvSpPr/>
          <p:nvPr/>
        </p:nvSpPr>
        <p:spPr>
          <a:xfrm>
            <a:off x="8391883" y="6066971"/>
            <a:ext cx="966597" cy="271235"/>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441892B-C875-4F24-8266-B4A503A882A6}"/>
              </a:ext>
              <a:ext uri="{C183D7F6-B498-43B3-948B-1728B52AA6E4}">
                <adec:decorative xmlns:adec="http://schemas.microsoft.com/office/drawing/2017/decorative" val="1"/>
              </a:ext>
            </a:extLst>
          </p:cNvPr>
          <p:cNvSpPr/>
          <p:nvPr/>
        </p:nvSpPr>
        <p:spPr>
          <a:xfrm>
            <a:off x="8065312" y="4151087"/>
            <a:ext cx="966597" cy="30752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A7F24E71-1324-4C64-85EE-EE484F8D323F}"/>
              </a:ext>
            </a:extLst>
          </p:cNvPr>
          <p:cNvSpPr txBox="1"/>
          <p:nvPr/>
        </p:nvSpPr>
        <p:spPr>
          <a:xfrm>
            <a:off x="8984343" y="4992914"/>
            <a:ext cx="1124026" cy="369332"/>
          </a:xfrm>
          <a:prstGeom prst="rect">
            <a:avLst/>
          </a:prstGeom>
          <a:solidFill>
            <a:schemeClr val="bg1">
              <a:lumMod val="95000"/>
            </a:schemeClr>
          </a:solidFill>
          <a:ln>
            <a:solidFill>
              <a:schemeClr val="tx1"/>
            </a:solidFill>
          </a:ln>
        </p:spPr>
        <p:txBody>
          <a:bodyPr wrap="none" rtlCol="0">
            <a:spAutoFit/>
          </a:bodyPr>
          <a:lstStyle/>
          <a:p>
            <a:r>
              <a:rPr lang="en-US" dirty="0"/>
              <a:t>PRE /BMP</a:t>
            </a:r>
          </a:p>
        </p:txBody>
      </p:sp>
      <p:pic>
        <p:nvPicPr>
          <p:cNvPr id="13" name="Picture 12">
            <a:extLst>
              <a:ext uri="{FF2B5EF4-FFF2-40B4-BE49-F238E27FC236}">
                <a16:creationId xmlns:a16="http://schemas.microsoft.com/office/drawing/2014/main" id="{AC7FDDC9-5242-4AB4-99FD-71DA9B890D08}"/>
              </a:ext>
            </a:extLst>
          </p:cNvPr>
          <p:cNvPicPr>
            <a:picLocks noChangeAspect="1"/>
          </p:cNvPicPr>
          <p:nvPr/>
        </p:nvPicPr>
        <p:blipFill>
          <a:blip r:embed="rId5"/>
          <a:stretch>
            <a:fillRect/>
          </a:stretch>
        </p:blipFill>
        <p:spPr>
          <a:xfrm>
            <a:off x="2605314" y="5642655"/>
            <a:ext cx="3352800" cy="942975"/>
          </a:xfrm>
          <a:prstGeom prst="rect">
            <a:avLst/>
          </a:prstGeom>
        </p:spPr>
      </p:pic>
      <p:pic>
        <p:nvPicPr>
          <p:cNvPr id="2" name="Picture 1">
            <a:extLst>
              <a:ext uri="{FF2B5EF4-FFF2-40B4-BE49-F238E27FC236}">
                <a16:creationId xmlns:a16="http://schemas.microsoft.com/office/drawing/2014/main" id="{F43A7935-13FE-462C-87CC-F3C169273646}"/>
              </a:ext>
            </a:extLst>
          </p:cNvPr>
          <p:cNvPicPr>
            <a:picLocks noChangeAspect="1"/>
          </p:cNvPicPr>
          <p:nvPr/>
        </p:nvPicPr>
        <p:blipFill>
          <a:blip r:embed="rId6"/>
          <a:stretch>
            <a:fillRect/>
          </a:stretch>
        </p:blipFill>
        <p:spPr>
          <a:xfrm>
            <a:off x="6128085" y="2601428"/>
            <a:ext cx="4957010" cy="403860"/>
          </a:xfrm>
          <a:prstGeom prst="rect">
            <a:avLst/>
          </a:prstGeom>
        </p:spPr>
      </p:pic>
    </p:spTree>
    <p:extLst>
      <p:ext uri="{BB962C8B-B14F-4D97-AF65-F5344CB8AC3E}">
        <p14:creationId xmlns:p14="http://schemas.microsoft.com/office/powerpoint/2010/main" val="156998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310D-34A4-403D-B0CB-9C9D114CECE5}"/>
              </a:ext>
            </a:extLst>
          </p:cNvPr>
          <p:cNvSpPr>
            <a:spLocks noGrp="1"/>
          </p:cNvSpPr>
          <p:nvPr>
            <p:ph type="title"/>
          </p:nvPr>
        </p:nvSpPr>
        <p:spPr>
          <a:xfrm>
            <a:off x="0" y="210380"/>
            <a:ext cx="11771085" cy="1325563"/>
          </a:xfrm>
          <a:solidFill>
            <a:schemeClr val="bg2"/>
          </a:solidFill>
          <a:ln>
            <a:solidFill>
              <a:schemeClr val="tx1"/>
            </a:solidFill>
          </a:ln>
        </p:spPr>
        <p:txBody>
          <a:bodyPr/>
          <a:lstStyle/>
          <a:p>
            <a:pPr algn="ctr"/>
            <a:r>
              <a:rPr lang="en-US" b="1" dirty="0">
                <a:solidFill>
                  <a:srgbClr val="8A0000"/>
                </a:solidFill>
              </a:rPr>
              <a:t>Filters after a wet pond</a:t>
            </a:r>
            <a:br>
              <a:rPr lang="en-US" b="1" dirty="0">
                <a:solidFill>
                  <a:srgbClr val="8A0000"/>
                </a:solidFill>
              </a:rPr>
            </a:br>
            <a:r>
              <a:rPr lang="en-US" b="1" dirty="0">
                <a:solidFill>
                  <a:srgbClr val="8A0000"/>
                </a:solidFill>
              </a:rPr>
              <a:t>(Typical design examples: up-flow and side bank)</a:t>
            </a:r>
            <a:endParaRPr lang="en-US" dirty="0"/>
          </a:p>
        </p:txBody>
      </p:sp>
      <p:sp>
        <p:nvSpPr>
          <p:cNvPr id="4" name="Slide Number Placeholder 3">
            <a:extLst>
              <a:ext uri="{FF2B5EF4-FFF2-40B4-BE49-F238E27FC236}">
                <a16:creationId xmlns:a16="http://schemas.microsoft.com/office/drawing/2014/main" id="{3B63022C-9AC8-460F-B75E-51C38673C2A3}"/>
              </a:ext>
            </a:extLst>
          </p:cNvPr>
          <p:cNvSpPr>
            <a:spLocks noGrp="1"/>
          </p:cNvSpPr>
          <p:nvPr>
            <p:ph type="sldNum" sz="quarter" idx="12"/>
          </p:nvPr>
        </p:nvSpPr>
        <p:spPr/>
        <p:txBody>
          <a:bodyPr/>
          <a:lstStyle/>
          <a:p>
            <a:fld id="{58002290-9732-4F20-B570-A4AA794D7C1E}" type="slidenum">
              <a:rPr lang="en-US" smtClean="0"/>
              <a:t>42</a:t>
            </a:fld>
            <a:endParaRPr lang="en-US"/>
          </a:p>
        </p:txBody>
      </p:sp>
      <p:pic>
        <p:nvPicPr>
          <p:cNvPr id="8" name="Picture 7">
            <a:extLst>
              <a:ext uri="{FF2B5EF4-FFF2-40B4-BE49-F238E27FC236}">
                <a16:creationId xmlns:a16="http://schemas.microsoft.com/office/drawing/2014/main" id="{506F4404-F508-4894-8D4B-F38AB3853C33}"/>
              </a:ext>
            </a:extLst>
          </p:cNvPr>
          <p:cNvPicPr>
            <a:picLocks noChangeAspect="1"/>
          </p:cNvPicPr>
          <p:nvPr/>
        </p:nvPicPr>
        <p:blipFill>
          <a:blip r:embed="rId2"/>
          <a:stretch>
            <a:fillRect/>
          </a:stretch>
        </p:blipFill>
        <p:spPr>
          <a:xfrm>
            <a:off x="6079958" y="1812758"/>
            <a:ext cx="4299284" cy="2157510"/>
          </a:xfrm>
          <a:prstGeom prst="rect">
            <a:avLst/>
          </a:prstGeom>
          <a:noFill/>
        </p:spPr>
      </p:pic>
      <p:pic>
        <p:nvPicPr>
          <p:cNvPr id="12" name="Picture 11">
            <a:extLst>
              <a:ext uri="{FF2B5EF4-FFF2-40B4-BE49-F238E27FC236}">
                <a16:creationId xmlns:a16="http://schemas.microsoft.com/office/drawing/2014/main" id="{B413C2F1-40AD-4D6B-B4C7-16E479D30B45}"/>
              </a:ext>
            </a:extLst>
          </p:cNvPr>
          <p:cNvPicPr>
            <a:picLocks noChangeAspect="1"/>
          </p:cNvPicPr>
          <p:nvPr/>
        </p:nvPicPr>
        <p:blipFill>
          <a:blip r:embed="rId3"/>
          <a:stretch>
            <a:fillRect/>
          </a:stretch>
        </p:blipFill>
        <p:spPr>
          <a:xfrm>
            <a:off x="441932" y="1764200"/>
            <a:ext cx="5241416" cy="2895688"/>
          </a:xfrm>
          <a:prstGeom prst="rect">
            <a:avLst/>
          </a:prstGeom>
          <a:noFill/>
        </p:spPr>
      </p:pic>
      <p:pic>
        <p:nvPicPr>
          <p:cNvPr id="3" name="Picture 2">
            <a:extLst>
              <a:ext uri="{FF2B5EF4-FFF2-40B4-BE49-F238E27FC236}">
                <a16:creationId xmlns:a16="http://schemas.microsoft.com/office/drawing/2014/main" id="{F5ACDCAD-9D3C-4363-BBD1-265E8E31E0F7}"/>
              </a:ext>
            </a:extLst>
          </p:cNvPr>
          <p:cNvPicPr>
            <a:picLocks noChangeAspect="1"/>
          </p:cNvPicPr>
          <p:nvPr/>
        </p:nvPicPr>
        <p:blipFill>
          <a:blip r:embed="rId4"/>
          <a:stretch>
            <a:fillRect/>
          </a:stretch>
        </p:blipFill>
        <p:spPr>
          <a:xfrm>
            <a:off x="6132345" y="4106780"/>
            <a:ext cx="4166687" cy="2486526"/>
          </a:xfrm>
          <a:prstGeom prst="rect">
            <a:avLst/>
          </a:prstGeom>
          <a:ln>
            <a:solidFill>
              <a:schemeClr val="tx1"/>
            </a:solidFill>
          </a:ln>
        </p:spPr>
      </p:pic>
    </p:spTree>
    <p:extLst>
      <p:ext uri="{BB962C8B-B14F-4D97-AF65-F5344CB8AC3E}">
        <p14:creationId xmlns:p14="http://schemas.microsoft.com/office/powerpoint/2010/main" val="2990879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B6F4-0542-4B8F-8AC7-81E153F29E55}"/>
              </a:ext>
            </a:extLst>
          </p:cNvPr>
          <p:cNvSpPr>
            <a:spLocks noGrp="1"/>
          </p:cNvSpPr>
          <p:nvPr>
            <p:ph type="title"/>
          </p:nvPr>
        </p:nvSpPr>
        <p:spPr>
          <a:xfrm>
            <a:off x="415636" y="316800"/>
            <a:ext cx="10854047" cy="775730"/>
          </a:xfrm>
          <a:solidFill>
            <a:schemeClr val="bg2">
              <a:lumMod val="95000"/>
            </a:schemeClr>
          </a:solidFill>
          <a:ln>
            <a:solidFill>
              <a:srgbClr val="8A0000"/>
            </a:solidFill>
          </a:ln>
        </p:spPr>
        <p:txBody>
          <a:bodyPr anchor="ctr">
            <a:normAutofit/>
          </a:bodyPr>
          <a:lstStyle/>
          <a:p>
            <a:pPr algn="ctr"/>
            <a:r>
              <a:rPr lang="en-US" b="1" dirty="0">
                <a:solidFill>
                  <a:srgbClr val="8A0000"/>
                </a:solidFill>
              </a:rPr>
              <a:t>Filter data</a:t>
            </a:r>
          </a:p>
        </p:txBody>
      </p:sp>
      <p:sp>
        <p:nvSpPr>
          <p:cNvPr id="5" name="Slide Number Placeholder 4">
            <a:extLst>
              <a:ext uri="{FF2B5EF4-FFF2-40B4-BE49-F238E27FC236}">
                <a16:creationId xmlns:a16="http://schemas.microsoft.com/office/drawing/2014/main" id="{2F0B5429-6870-43FC-800C-D60F360B1228}"/>
              </a:ext>
            </a:extLst>
          </p:cNvPr>
          <p:cNvSpPr>
            <a:spLocks noGrp="1"/>
          </p:cNvSpPr>
          <p:nvPr>
            <p:ph type="sldNum" sz="quarter" idx="12"/>
          </p:nvPr>
        </p:nvSpPr>
        <p:spPr/>
        <p:txBody>
          <a:bodyPr/>
          <a:lstStyle/>
          <a:p>
            <a:fld id="{176D42AD-1083-4040-A350-B262F26E2DDE}" type="slidenum">
              <a:rPr lang="en-GB" smtClean="0">
                <a:solidFill>
                  <a:srgbClr val="FFFFFF"/>
                </a:solidFill>
              </a:rPr>
              <a:pPr/>
              <a:t>43</a:t>
            </a:fld>
            <a:endParaRPr lang="en-GB">
              <a:solidFill>
                <a:srgbClr val="FFFFFF"/>
              </a:solidFill>
            </a:endParaRPr>
          </a:p>
        </p:txBody>
      </p:sp>
      <p:sp>
        <p:nvSpPr>
          <p:cNvPr id="3" name="TextBox 2">
            <a:extLst>
              <a:ext uri="{FF2B5EF4-FFF2-40B4-BE49-F238E27FC236}">
                <a16:creationId xmlns:a16="http://schemas.microsoft.com/office/drawing/2014/main" id="{5D22E1C5-304E-4C69-868A-1E11337332D3}"/>
              </a:ext>
            </a:extLst>
          </p:cNvPr>
          <p:cNvSpPr txBox="1"/>
          <p:nvPr/>
        </p:nvSpPr>
        <p:spPr>
          <a:xfrm>
            <a:off x="492517" y="1061412"/>
            <a:ext cx="6657464" cy="461665"/>
          </a:xfrm>
          <a:prstGeom prst="rect">
            <a:avLst/>
          </a:prstGeom>
          <a:noFill/>
        </p:spPr>
        <p:txBody>
          <a:bodyPr wrap="none" rtlCol="0">
            <a:spAutoFit/>
          </a:bodyPr>
          <a:lstStyle/>
          <a:p>
            <a:r>
              <a:rPr lang="en-US" sz="2400" dirty="0"/>
              <a:t>References:  Pages 203-204,207-208, User Manual</a:t>
            </a:r>
          </a:p>
        </p:txBody>
      </p:sp>
      <p:pic>
        <p:nvPicPr>
          <p:cNvPr id="10" name="Picture 9">
            <a:extLst>
              <a:ext uri="{FF2B5EF4-FFF2-40B4-BE49-F238E27FC236}">
                <a16:creationId xmlns:a16="http://schemas.microsoft.com/office/drawing/2014/main" id="{A8F35305-5966-4F56-BB58-2BE908E275E8}"/>
              </a:ext>
            </a:extLst>
          </p:cNvPr>
          <p:cNvPicPr>
            <a:picLocks noChangeAspect="1"/>
          </p:cNvPicPr>
          <p:nvPr/>
        </p:nvPicPr>
        <p:blipFill>
          <a:blip r:embed="rId3"/>
          <a:stretch>
            <a:fillRect/>
          </a:stretch>
        </p:blipFill>
        <p:spPr>
          <a:xfrm>
            <a:off x="483812" y="1548697"/>
            <a:ext cx="8646120" cy="5062187"/>
          </a:xfrm>
          <a:prstGeom prst="rect">
            <a:avLst/>
          </a:prstGeom>
        </p:spPr>
      </p:pic>
      <p:sp>
        <p:nvSpPr>
          <p:cNvPr id="7" name="TextBox 6">
            <a:extLst>
              <a:ext uri="{FF2B5EF4-FFF2-40B4-BE49-F238E27FC236}">
                <a16:creationId xmlns:a16="http://schemas.microsoft.com/office/drawing/2014/main" id="{E67EB731-9115-498B-BC35-0990AF010120}"/>
              </a:ext>
            </a:extLst>
          </p:cNvPr>
          <p:cNvSpPr txBox="1"/>
          <p:nvPr/>
        </p:nvSpPr>
        <p:spPr>
          <a:xfrm>
            <a:off x="2547145" y="1494301"/>
            <a:ext cx="1658787" cy="369332"/>
          </a:xfrm>
          <a:prstGeom prst="rect">
            <a:avLst/>
          </a:prstGeom>
          <a:solidFill>
            <a:schemeClr val="bg1"/>
          </a:solidFill>
          <a:ln>
            <a:solidFill>
              <a:schemeClr val="tx1"/>
            </a:solidFill>
          </a:ln>
        </p:spPr>
        <p:txBody>
          <a:bodyPr wrap="none" rtlCol="0">
            <a:spAutoFit/>
          </a:bodyPr>
          <a:lstStyle/>
          <a:p>
            <a:r>
              <a:rPr lang="en-US" dirty="0"/>
              <a:t>W/Safety factor</a:t>
            </a:r>
          </a:p>
        </p:txBody>
      </p:sp>
      <p:sp>
        <p:nvSpPr>
          <p:cNvPr id="8" name="Rectangle 7">
            <a:extLst>
              <a:ext uri="{FF2B5EF4-FFF2-40B4-BE49-F238E27FC236}">
                <a16:creationId xmlns:a16="http://schemas.microsoft.com/office/drawing/2014/main" id="{162383B8-4306-466B-A929-4DB42ABD4068}"/>
              </a:ext>
              <a:ext uri="{C183D7F6-B498-43B3-948B-1728B52AA6E4}">
                <adec:decorative xmlns:adec="http://schemas.microsoft.com/office/drawing/2017/decorative" val="1"/>
              </a:ext>
            </a:extLst>
          </p:cNvPr>
          <p:cNvSpPr/>
          <p:nvPr/>
        </p:nvSpPr>
        <p:spPr>
          <a:xfrm>
            <a:off x="3965563" y="2373222"/>
            <a:ext cx="966597" cy="38548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descr="ft">
            <a:extLst>
              <a:ext uri="{FF2B5EF4-FFF2-40B4-BE49-F238E27FC236}">
                <a16:creationId xmlns:a16="http://schemas.microsoft.com/office/drawing/2014/main" id="{814EE878-1508-4E55-97F1-F7C81E516609}"/>
              </a:ext>
            </a:extLst>
          </p:cNvPr>
          <p:cNvSpPr txBox="1"/>
          <p:nvPr/>
        </p:nvSpPr>
        <p:spPr>
          <a:xfrm>
            <a:off x="121461" y="6149591"/>
            <a:ext cx="11371844" cy="461665"/>
          </a:xfrm>
          <a:prstGeom prst="rect">
            <a:avLst/>
          </a:prstGeom>
          <a:solidFill>
            <a:schemeClr val="bg1">
              <a:lumMod val="95000"/>
            </a:schemeClr>
          </a:solidFill>
          <a:ln>
            <a:solidFill>
              <a:schemeClr val="tx1"/>
            </a:solidFill>
          </a:ln>
        </p:spPr>
        <p:txBody>
          <a:bodyPr wrap="square" rtlCol="0">
            <a:spAutoFit/>
          </a:bodyPr>
          <a:lstStyle/>
          <a:p>
            <a:r>
              <a:rPr lang="en-US" sz="2400" dirty="0"/>
              <a:t>45/25 as stand alone/after wet detention and SAT effectiveness only as a stand-alone</a:t>
            </a:r>
          </a:p>
        </p:txBody>
      </p:sp>
      <p:sp>
        <p:nvSpPr>
          <p:cNvPr id="12" name="TextBox 11">
            <a:extLst>
              <a:ext uri="{FF2B5EF4-FFF2-40B4-BE49-F238E27FC236}">
                <a16:creationId xmlns:a16="http://schemas.microsoft.com/office/drawing/2014/main" id="{6F819349-4369-4A35-8056-DE148E5A4807}"/>
              </a:ext>
            </a:extLst>
          </p:cNvPr>
          <p:cNvSpPr txBox="1"/>
          <p:nvPr/>
        </p:nvSpPr>
        <p:spPr>
          <a:xfrm>
            <a:off x="6546274" y="4117171"/>
            <a:ext cx="4570905" cy="954107"/>
          </a:xfrm>
          <a:prstGeom prst="rect">
            <a:avLst/>
          </a:prstGeom>
          <a:solidFill>
            <a:schemeClr val="bg1"/>
          </a:solidFill>
          <a:ln w="38100">
            <a:solidFill>
              <a:schemeClr val="tx1"/>
            </a:solidFill>
          </a:ln>
        </p:spPr>
        <p:txBody>
          <a:bodyPr wrap="square">
            <a:spAutoFit/>
          </a:bodyPr>
          <a:lstStyle/>
          <a:p>
            <a:r>
              <a:rPr lang="en-US" sz="2800" b="1" dirty="0">
                <a:solidFill>
                  <a:srgbClr val="8A0000"/>
                </a:solidFill>
              </a:rPr>
              <a:t>Seek authenticity certificate</a:t>
            </a:r>
          </a:p>
          <a:p>
            <a:r>
              <a:rPr lang="en-US" sz="2800" b="1" dirty="0">
                <a:solidFill>
                  <a:srgbClr val="8A0000"/>
                </a:solidFill>
              </a:rPr>
              <a:t>Seek performance data</a:t>
            </a:r>
            <a:endParaRPr lang="en-US" dirty="0"/>
          </a:p>
        </p:txBody>
      </p:sp>
      <p:pic>
        <p:nvPicPr>
          <p:cNvPr id="6" name="Picture 5">
            <a:extLst>
              <a:ext uri="{FF2B5EF4-FFF2-40B4-BE49-F238E27FC236}">
                <a16:creationId xmlns:a16="http://schemas.microsoft.com/office/drawing/2014/main" id="{E330ADC8-B742-47AC-8E47-9A3B8D0DF9D9}"/>
              </a:ext>
            </a:extLst>
          </p:cNvPr>
          <p:cNvPicPr>
            <a:picLocks noChangeAspect="1"/>
          </p:cNvPicPr>
          <p:nvPr/>
        </p:nvPicPr>
        <p:blipFill>
          <a:blip r:embed="rId4"/>
          <a:stretch>
            <a:fillRect/>
          </a:stretch>
        </p:blipFill>
        <p:spPr>
          <a:xfrm>
            <a:off x="319036" y="4157512"/>
            <a:ext cx="3996289" cy="403860"/>
          </a:xfrm>
          <a:prstGeom prst="rect">
            <a:avLst/>
          </a:prstGeom>
        </p:spPr>
      </p:pic>
      <p:sp>
        <p:nvSpPr>
          <p:cNvPr id="9" name="TextBox 8">
            <a:extLst>
              <a:ext uri="{FF2B5EF4-FFF2-40B4-BE49-F238E27FC236}">
                <a16:creationId xmlns:a16="http://schemas.microsoft.com/office/drawing/2014/main" id="{85DF555D-43A2-4EB1-A341-6BE6BC8341DD}"/>
              </a:ext>
            </a:extLst>
          </p:cNvPr>
          <p:cNvSpPr txBox="1"/>
          <p:nvPr/>
        </p:nvSpPr>
        <p:spPr>
          <a:xfrm>
            <a:off x="6577263" y="5293895"/>
            <a:ext cx="4426020" cy="646331"/>
          </a:xfrm>
          <a:prstGeom prst="rect">
            <a:avLst/>
          </a:prstGeom>
          <a:solidFill>
            <a:schemeClr val="bg1">
              <a:lumMod val="85000"/>
            </a:schemeClr>
          </a:solidFill>
          <a:ln>
            <a:solidFill>
              <a:schemeClr val="tx1"/>
            </a:solidFill>
          </a:ln>
        </p:spPr>
        <p:txBody>
          <a:bodyPr wrap="none" rtlCol="0">
            <a:spAutoFit/>
          </a:bodyPr>
          <a:lstStyle/>
          <a:p>
            <a:r>
              <a:rPr lang="en-US" dirty="0"/>
              <a:t>Over 200 stormwater BMPs using B&amp;G media</a:t>
            </a:r>
          </a:p>
          <a:p>
            <a:r>
              <a:rPr lang="en-US" dirty="0"/>
              <a:t>Largest is ~ 3 acres in Marion County</a:t>
            </a:r>
          </a:p>
        </p:txBody>
      </p:sp>
    </p:spTree>
    <p:extLst>
      <p:ext uri="{BB962C8B-B14F-4D97-AF65-F5344CB8AC3E}">
        <p14:creationId xmlns:p14="http://schemas.microsoft.com/office/powerpoint/2010/main" val="365769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12"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471C7F-D0C6-42C5-A266-E49EB929B553}"/>
              </a:ext>
            </a:extLst>
          </p:cNvPr>
          <p:cNvPicPr>
            <a:picLocks noChangeAspect="1"/>
          </p:cNvPicPr>
          <p:nvPr/>
        </p:nvPicPr>
        <p:blipFill>
          <a:blip r:embed="rId3"/>
          <a:stretch>
            <a:fillRect/>
          </a:stretch>
        </p:blipFill>
        <p:spPr>
          <a:xfrm>
            <a:off x="4164" y="22513"/>
            <a:ext cx="7918851" cy="6835487"/>
          </a:xfrm>
          <a:prstGeom prst="rect">
            <a:avLst/>
          </a:prstGeom>
          <a:ln w="28575">
            <a:solidFill>
              <a:schemeClr val="tx1"/>
            </a:solidFill>
          </a:ln>
        </p:spPr>
      </p:pic>
      <p:sp>
        <p:nvSpPr>
          <p:cNvPr id="2" name="Title 1">
            <a:extLst>
              <a:ext uri="{FF2B5EF4-FFF2-40B4-BE49-F238E27FC236}">
                <a16:creationId xmlns:a16="http://schemas.microsoft.com/office/drawing/2014/main" id="{F29E4D27-EEF5-4B9C-85AF-137FE714E2D7}"/>
              </a:ext>
            </a:extLst>
          </p:cNvPr>
          <p:cNvSpPr txBox="1">
            <a:spLocks/>
          </p:cNvSpPr>
          <p:nvPr/>
        </p:nvSpPr>
        <p:spPr>
          <a:xfrm>
            <a:off x="0" y="280872"/>
            <a:ext cx="7586279" cy="1130833"/>
          </a:xfrm>
          <a:prstGeom prst="rect">
            <a:avLst/>
          </a:prstGeom>
          <a:solidFill>
            <a:schemeClr val="bg1"/>
          </a:solidFill>
          <a:ln w="12700">
            <a:noFill/>
          </a:ln>
        </p:spPr>
        <p:txBody>
          <a:bodyPr>
            <a:noAutofit/>
          </a:bodyPr>
          <a:lstStyle>
            <a:lvl1pPr algn="ctr" defTabSz="914400" rtl="0" eaLnBrk="1" latinLnBrk="0" hangingPunct="1">
              <a:spcBef>
                <a:spcPct val="0"/>
              </a:spcBef>
              <a:buNone/>
              <a:defRPr sz="3600" b="1" kern="1200">
                <a:solidFill>
                  <a:schemeClr val="tx1"/>
                </a:solidFill>
                <a:latin typeface="Arial"/>
                <a:ea typeface="+mj-ea"/>
                <a:cs typeface="Arial"/>
              </a:defRPr>
            </a:lvl1pPr>
          </a:lstStyle>
          <a:p>
            <a:r>
              <a:rPr lang="en-US" u="sng" dirty="0"/>
              <a:t>Validation Testing  State Road 26</a:t>
            </a:r>
          </a:p>
          <a:p>
            <a:r>
              <a:rPr lang="en-US" u="sng" dirty="0"/>
              <a:t>SRWMD, AECOM, DOT project</a:t>
            </a:r>
          </a:p>
        </p:txBody>
      </p:sp>
      <p:pic>
        <p:nvPicPr>
          <p:cNvPr id="4" name="图片 7" descr="IMG_2291">
            <a:extLst>
              <a:ext uri="{FF2B5EF4-FFF2-40B4-BE49-F238E27FC236}">
                <a16:creationId xmlns:a16="http://schemas.microsoft.com/office/drawing/2014/main" id="{5F28CC02-DF2B-45FF-B721-30C6EB282F7F}"/>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7624194" y="1263142"/>
            <a:ext cx="3860334" cy="2324100"/>
          </a:xfrm>
          <a:prstGeom prst="rect">
            <a:avLst/>
          </a:prstGeom>
          <a:noFill/>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5897E4B-FE80-4339-B061-5E8A604AE21B}"/>
              </a:ext>
            </a:extLst>
          </p:cNvPr>
          <p:cNvSpPr txBox="1"/>
          <p:nvPr/>
        </p:nvSpPr>
        <p:spPr>
          <a:xfrm>
            <a:off x="4689149" y="1459468"/>
            <a:ext cx="1680588" cy="369332"/>
          </a:xfrm>
          <a:prstGeom prst="rect">
            <a:avLst/>
          </a:prstGeom>
          <a:solidFill>
            <a:schemeClr val="bg1">
              <a:lumMod val="85000"/>
            </a:schemeClr>
          </a:solidFill>
          <a:ln w="12700">
            <a:solidFill>
              <a:schemeClr val="tx1"/>
            </a:solidFill>
          </a:ln>
        </p:spPr>
        <p:txBody>
          <a:bodyPr wrap="none" rtlCol="0">
            <a:spAutoFit/>
          </a:bodyPr>
          <a:lstStyle/>
          <a:p>
            <a:r>
              <a:rPr lang="en-US" dirty="0"/>
              <a:t>Dual use Swales</a:t>
            </a:r>
          </a:p>
        </p:txBody>
      </p:sp>
      <p:sp>
        <p:nvSpPr>
          <p:cNvPr id="7" name="Arrow: Down 6">
            <a:extLst>
              <a:ext uri="{FF2B5EF4-FFF2-40B4-BE49-F238E27FC236}">
                <a16:creationId xmlns:a16="http://schemas.microsoft.com/office/drawing/2014/main" id="{4C4F0D7D-590F-49DB-9C26-5E87B0B11BEB}"/>
              </a:ext>
              <a:ext uri="{C183D7F6-B498-43B3-948B-1728B52AA6E4}">
                <adec:decorative xmlns:adec="http://schemas.microsoft.com/office/drawing/2017/decorative" val="1"/>
              </a:ext>
            </a:extLst>
          </p:cNvPr>
          <p:cNvSpPr/>
          <p:nvPr/>
        </p:nvSpPr>
        <p:spPr>
          <a:xfrm>
            <a:off x="5415143" y="1828799"/>
            <a:ext cx="228600" cy="591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62E6ECE-DAF9-4C3B-BA96-3E27CC8FC4F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4194" y="4274473"/>
            <a:ext cx="3941838" cy="2300399"/>
          </a:xfrm>
          <a:prstGeom prst="rect">
            <a:avLst/>
          </a:prstGeom>
          <a:noFill/>
          <a:ln>
            <a:noFill/>
          </a:ln>
        </p:spPr>
      </p:pic>
      <p:sp>
        <p:nvSpPr>
          <p:cNvPr id="9" name="TextBox 8">
            <a:extLst>
              <a:ext uri="{FF2B5EF4-FFF2-40B4-BE49-F238E27FC236}">
                <a16:creationId xmlns:a16="http://schemas.microsoft.com/office/drawing/2014/main" id="{51896CCC-A747-4507-B0B8-BC53DE177405}"/>
              </a:ext>
            </a:extLst>
          </p:cNvPr>
          <p:cNvSpPr txBox="1"/>
          <p:nvPr/>
        </p:nvSpPr>
        <p:spPr>
          <a:xfrm>
            <a:off x="128337" y="5529334"/>
            <a:ext cx="8710863" cy="1200329"/>
          </a:xfrm>
          <a:prstGeom prst="rect">
            <a:avLst/>
          </a:prstGeom>
          <a:solidFill>
            <a:schemeClr val="bg1"/>
          </a:solidFill>
          <a:ln w="28575">
            <a:solidFill>
              <a:schemeClr val="tx1"/>
            </a:solidFill>
          </a:ln>
        </p:spPr>
        <p:txBody>
          <a:bodyPr wrap="square" rtlCol="0">
            <a:spAutoFit/>
          </a:bodyPr>
          <a:lstStyle/>
          <a:p>
            <a:pPr algn="ctr"/>
            <a:r>
              <a:rPr lang="en-US" sz="2400" dirty="0"/>
              <a:t>Very sandy native soils, no NOx removal expected, Max nitrate in Groundwater is about 7.5 mg/L, Fanning springs on Suwannee River</a:t>
            </a:r>
          </a:p>
          <a:p>
            <a:pPr algn="ctr"/>
            <a:r>
              <a:rPr lang="en-US" sz="2400" dirty="0"/>
              <a:t>Low water table (greater than 20 feet).  Agricultural Area</a:t>
            </a:r>
          </a:p>
        </p:txBody>
      </p:sp>
      <p:sp>
        <p:nvSpPr>
          <p:cNvPr id="10" name="TextBox 9">
            <a:extLst>
              <a:ext uri="{FF2B5EF4-FFF2-40B4-BE49-F238E27FC236}">
                <a16:creationId xmlns:a16="http://schemas.microsoft.com/office/drawing/2014/main" id="{BDA7F6FE-B8A1-43F1-BD73-EBEA7B8B29D7}"/>
              </a:ext>
            </a:extLst>
          </p:cNvPr>
          <p:cNvSpPr txBox="1"/>
          <p:nvPr/>
        </p:nvSpPr>
        <p:spPr>
          <a:xfrm>
            <a:off x="8032577" y="3613043"/>
            <a:ext cx="3273362" cy="646331"/>
          </a:xfrm>
          <a:prstGeom prst="rect">
            <a:avLst/>
          </a:prstGeom>
          <a:solidFill>
            <a:schemeClr val="bg1"/>
          </a:solidFill>
          <a:ln w="28575">
            <a:solidFill>
              <a:schemeClr val="tx1"/>
            </a:solidFill>
          </a:ln>
        </p:spPr>
        <p:txBody>
          <a:bodyPr wrap="square" rtlCol="0">
            <a:spAutoFit/>
          </a:bodyPr>
          <a:lstStyle/>
          <a:p>
            <a:pPr algn="ctr"/>
            <a:r>
              <a:rPr lang="en-US" dirty="0"/>
              <a:t>SWALE </a:t>
            </a:r>
          </a:p>
          <a:p>
            <a:pPr algn="ctr"/>
            <a:r>
              <a:rPr lang="en-US" dirty="0"/>
              <a:t>Sometimes called a linear ditch</a:t>
            </a:r>
          </a:p>
        </p:txBody>
      </p:sp>
      <p:sp>
        <p:nvSpPr>
          <p:cNvPr id="12" name="Star: 5 Points 11">
            <a:extLst>
              <a:ext uri="{FF2B5EF4-FFF2-40B4-BE49-F238E27FC236}">
                <a16:creationId xmlns:a16="http://schemas.microsoft.com/office/drawing/2014/main" id="{6B1526C2-B76D-4701-AC8C-1E2CBD594F89}"/>
              </a:ext>
              <a:ext uri="{C183D7F6-B498-43B3-948B-1728B52AA6E4}">
                <adec:decorative xmlns:adec="http://schemas.microsoft.com/office/drawing/2017/decorative" val="1"/>
              </a:ext>
            </a:extLst>
          </p:cNvPr>
          <p:cNvSpPr/>
          <p:nvPr/>
        </p:nvSpPr>
        <p:spPr>
          <a:xfrm>
            <a:off x="3278909" y="2672842"/>
            <a:ext cx="914400" cy="914400"/>
          </a:xfrm>
          <a:prstGeom prst="star5">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17A468-E84A-4EFB-B7E3-E8EF26B0A645}"/>
              </a:ext>
              <a:ext uri="{C183D7F6-B498-43B3-948B-1728B52AA6E4}">
                <adec:decorative xmlns:adec="http://schemas.microsoft.com/office/drawing/2017/decorative" val="1"/>
              </a:ext>
            </a:extLst>
          </p:cNvPr>
          <p:cNvCxnSpPr/>
          <p:nvPr/>
        </p:nvCxnSpPr>
        <p:spPr>
          <a:xfrm>
            <a:off x="3962400" y="300181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BD14C6-F82F-47B9-8BD7-291EC01C1DA7}"/>
              </a:ext>
            </a:extLst>
          </p:cNvPr>
          <p:cNvSpPr txBox="1"/>
          <p:nvPr/>
        </p:nvSpPr>
        <p:spPr>
          <a:xfrm>
            <a:off x="0" y="3545306"/>
            <a:ext cx="4588043" cy="2400657"/>
          </a:xfrm>
          <a:prstGeom prst="rect">
            <a:avLst/>
          </a:prstGeom>
          <a:noFill/>
        </p:spPr>
        <p:txBody>
          <a:bodyPr wrap="square" rtlCol="0">
            <a:spAutoFit/>
          </a:bodyPr>
          <a:lstStyle/>
          <a:p>
            <a:pPr marL="0" marR="0" algn="ctr">
              <a:spcBef>
                <a:spcPts val="0"/>
              </a:spcBef>
              <a:spcAft>
                <a:spcPts val="0"/>
              </a:spcAft>
            </a:pPr>
            <a:r>
              <a:rPr lang="en-US" sz="1800" b="1" kern="50" dirty="0">
                <a:effectLst/>
                <a:latin typeface="Times New Roman" panose="02020603050405020304" pitchFamily="18" charset="0"/>
                <a:ea typeface="Calibri" panose="020F0502020204030204" pitchFamily="34" charset="0"/>
              </a:rPr>
              <a:t>Comparative Nitrogen and Pesticide Removal with Sorption Media in Linear Ditch for Groundwater and Stormwater Treatment</a:t>
            </a:r>
            <a:endParaRPr lang="en-US" sz="1800" kern="5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b="1" kern="50" dirty="0">
                <a:effectLst/>
                <a:latin typeface="Times New Roman" panose="02020603050405020304" pitchFamily="18" charset="0"/>
                <a:ea typeface="Calibri" panose="020F0502020204030204" pitchFamily="34" charset="0"/>
              </a:rPr>
              <a:t>FDOT/SRWMD </a:t>
            </a:r>
            <a:endParaRPr lang="en-US" sz="1800" kern="5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kern="50" dirty="0">
                <a:effectLst/>
                <a:latin typeface="Times New Roman" panose="02020603050405020304" pitchFamily="18" charset="0"/>
                <a:ea typeface="Calibri" panose="020F0502020204030204" pitchFamily="34" charset="0"/>
              </a:rPr>
              <a:t>Final Report</a:t>
            </a:r>
            <a:endParaRPr lang="en-US" sz="1800" kern="5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kern="50" dirty="0">
                <a:effectLst/>
                <a:latin typeface="Times New Roman" panose="02020603050405020304" pitchFamily="18" charset="0"/>
                <a:ea typeface="Calibri" panose="020F0502020204030204" pitchFamily="34" charset="0"/>
              </a:rPr>
              <a:t>September 2018</a:t>
            </a:r>
          </a:p>
          <a:p>
            <a:endParaRPr lang="en-US" sz="2400" dirty="0"/>
          </a:p>
        </p:txBody>
      </p:sp>
      <p:sp>
        <p:nvSpPr>
          <p:cNvPr id="5" name="TextBox 4">
            <a:extLst>
              <a:ext uri="{FF2B5EF4-FFF2-40B4-BE49-F238E27FC236}">
                <a16:creationId xmlns:a16="http://schemas.microsoft.com/office/drawing/2014/main" id="{95AD82DB-A499-48E4-856E-C74242D22F17}"/>
              </a:ext>
            </a:extLst>
          </p:cNvPr>
          <p:cNvSpPr txBox="1"/>
          <p:nvPr/>
        </p:nvSpPr>
        <p:spPr>
          <a:xfrm>
            <a:off x="8165432" y="160422"/>
            <a:ext cx="3288632" cy="1015663"/>
          </a:xfrm>
          <a:prstGeom prst="rect">
            <a:avLst/>
          </a:prstGeom>
          <a:noFill/>
          <a:ln w="38100">
            <a:solidFill>
              <a:schemeClr val="accent2"/>
            </a:solidFill>
          </a:ln>
        </p:spPr>
        <p:txBody>
          <a:bodyPr wrap="square" rtlCol="0">
            <a:spAutoFit/>
          </a:bodyPr>
          <a:lstStyle/>
          <a:p>
            <a:r>
              <a:rPr lang="en-US" sz="2000" dirty="0"/>
              <a:t>Field Removal Monitoring  (mainly to evaluate influent and design conditions)</a:t>
            </a:r>
          </a:p>
        </p:txBody>
      </p:sp>
    </p:spTree>
    <p:extLst>
      <p:ext uri="{BB962C8B-B14F-4D97-AF65-F5344CB8AC3E}">
        <p14:creationId xmlns:p14="http://schemas.microsoft.com/office/powerpoint/2010/main" val="322604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CEEE-802B-483A-B13E-8FDD951E5184}"/>
              </a:ext>
            </a:extLst>
          </p:cNvPr>
          <p:cNvSpPr txBox="1">
            <a:spLocks/>
          </p:cNvSpPr>
          <p:nvPr/>
        </p:nvSpPr>
        <p:spPr>
          <a:xfrm>
            <a:off x="689811" y="228600"/>
            <a:ext cx="10635915" cy="1143000"/>
          </a:xfrm>
          <a:prstGeom prst="rect">
            <a:avLst/>
          </a:prstGeom>
          <a:solidFill>
            <a:schemeClr val="bg2"/>
          </a:solidFill>
          <a:ln w="12700">
            <a:solidFill>
              <a:schemeClr val="tx1"/>
            </a:solidFill>
          </a:ln>
        </p:spPr>
        <p:txBody>
          <a:bodyPr>
            <a:noAutofit/>
          </a:bodyPr>
          <a:lstStyle>
            <a:lvl1pPr algn="ctr" defTabSz="914400" rtl="0" eaLnBrk="1" latinLnBrk="0" hangingPunct="1">
              <a:spcBef>
                <a:spcPct val="0"/>
              </a:spcBef>
              <a:buNone/>
              <a:defRPr sz="3600" b="1" kern="1200">
                <a:solidFill>
                  <a:schemeClr val="tx1"/>
                </a:solidFill>
                <a:latin typeface="Arial"/>
                <a:ea typeface="+mj-ea"/>
                <a:cs typeface="Arial"/>
              </a:defRPr>
            </a:lvl1pPr>
          </a:lstStyle>
          <a:p>
            <a:r>
              <a:rPr lang="en-US" dirty="0"/>
              <a:t>Two Types of Media </a:t>
            </a:r>
          </a:p>
          <a:p>
            <a:r>
              <a:rPr lang="en-US" sz="3200" dirty="0"/>
              <a:t>B&amp;G Clay/Tire/Sand (CTS) and Woodchips (WC)</a:t>
            </a:r>
          </a:p>
        </p:txBody>
      </p:sp>
      <p:pic>
        <p:nvPicPr>
          <p:cNvPr id="3" name="图片 5">
            <a:extLst>
              <a:ext uri="{FF2B5EF4-FFF2-40B4-BE49-F238E27FC236}">
                <a16:creationId xmlns:a16="http://schemas.microsoft.com/office/drawing/2014/main" id="{F8068DF0-0E61-4059-A951-62DEDDAC5332}"/>
              </a:ext>
            </a:extLst>
          </p:cNvPr>
          <p:cNvPicPr/>
          <p:nvPr/>
        </p:nvPicPr>
        <p:blipFill>
          <a:blip r:embed="rId3">
            <a:extLst>
              <a:ext uri="{28A0092B-C50C-407E-A947-70E740481C1C}">
                <a14:useLocalDpi xmlns:a14="http://schemas.microsoft.com/office/drawing/2010/main" val="0"/>
              </a:ext>
            </a:extLst>
          </a:blip>
          <a:stretch>
            <a:fillRect/>
          </a:stretch>
        </p:blipFill>
        <p:spPr>
          <a:xfrm>
            <a:off x="1883790" y="1953490"/>
            <a:ext cx="8306640" cy="4281055"/>
          </a:xfrm>
          <a:prstGeom prst="rect">
            <a:avLst/>
          </a:prstGeom>
          <a:ln w="19050">
            <a:solidFill>
              <a:schemeClr val="tx1"/>
            </a:solidFill>
          </a:ln>
        </p:spPr>
      </p:pic>
      <p:sp>
        <p:nvSpPr>
          <p:cNvPr id="6" name="TextBox 5">
            <a:extLst>
              <a:ext uri="{FF2B5EF4-FFF2-40B4-BE49-F238E27FC236}">
                <a16:creationId xmlns:a16="http://schemas.microsoft.com/office/drawing/2014/main" id="{B75F5571-621F-401C-82E6-FD48069AEC92}"/>
              </a:ext>
            </a:extLst>
          </p:cNvPr>
          <p:cNvSpPr txBox="1"/>
          <p:nvPr/>
        </p:nvSpPr>
        <p:spPr>
          <a:xfrm>
            <a:off x="9679709" y="5440371"/>
            <a:ext cx="2019720" cy="923330"/>
          </a:xfrm>
          <a:prstGeom prst="rect">
            <a:avLst/>
          </a:prstGeom>
          <a:solidFill>
            <a:schemeClr val="bg1">
              <a:lumMod val="95000"/>
            </a:schemeClr>
          </a:solidFill>
          <a:ln w="28575">
            <a:solidFill>
              <a:schemeClr val="tx1"/>
            </a:solidFill>
          </a:ln>
        </p:spPr>
        <p:txBody>
          <a:bodyPr wrap="none" rtlCol="0">
            <a:spAutoFit/>
          </a:bodyPr>
          <a:lstStyle/>
          <a:p>
            <a:r>
              <a:rPr lang="en-US" dirty="0"/>
              <a:t>50/50 blend of</a:t>
            </a:r>
          </a:p>
          <a:p>
            <a:r>
              <a:rPr lang="en-US" dirty="0"/>
              <a:t>2 different sizes</a:t>
            </a:r>
          </a:p>
          <a:p>
            <a:r>
              <a:rPr lang="en-US" dirty="0"/>
              <a:t>to get more density</a:t>
            </a:r>
          </a:p>
        </p:txBody>
      </p:sp>
      <p:sp>
        <p:nvSpPr>
          <p:cNvPr id="8" name="TextBox 7">
            <a:extLst>
              <a:ext uri="{FF2B5EF4-FFF2-40B4-BE49-F238E27FC236}">
                <a16:creationId xmlns:a16="http://schemas.microsoft.com/office/drawing/2014/main" id="{56BE8900-57CB-45E7-A3C6-003EF7751005}"/>
              </a:ext>
            </a:extLst>
          </p:cNvPr>
          <p:cNvSpPr txBox="1"/>
          <p:nvPr/>
        </p:nvSpPr>
        <p:spPr>
          <a:xfrm>
            <a:off x="6595788" y="2110264"/>
            <a:ext cx="3126305" cy="369332"/>
          </a:xfrm>
          <a:prstGeom prst="rect">
            <a:avLst/>
          </a:prstGeom>
          <a:solidFill>
            <a:schemeClr val="bg2">
              <a:lumMod val="90000"/>
            </a:schemeClr>
          </a:solidFill>
        </p:spPr>
        <p:txBody>
          <a:bodyPr wrap="none" rtlCol="0">
            <a:spAutoFit/>
          </a:bodyPr>
          <a:lstStyle/>
          <a:p>
            <a:r>
              <a:rPr lang="en-US" b="1" dirty="0"/>
              <a:t>Suwannee Lumber Woodchips </a:t>
            </a:r>
          </a:p>
        </p:txBody>
      </p:sp>
      <p:sp>
        <p:nvSpPr>
          <p:cNvPr id="9" name="TextBox 8">
            <a:extLst>
              <a:ext uri="{FF2B5EF4-FFF2-40B4-BE49-F238E27FC236}">
                <a16:creationId xmlns:a16="http://schemas.microsoft.com/office/drawing/2014/main" id="{932D0360-EDE2-4DC2-8AA7-7BFA1B456C20}"/>
              </a:ext>
            </a:extLst>
          </p:cNvPr>
          <p:cNvSpPr txBox="1"/>
          <p:nvPr/>
        </p:nvSpPr>
        <p:spPr>
          <a:xfrm>
            <a:off x="2742772" y="2114576"/>
            <a:ext cx="2244717" cy="369332"/>
          </a:xfrm>
          <a:prstGeom prst="rect">
            <a:avLst/>
          </a:prstGeom>
          <a:solidFill>
            <a:schemeClr val="bg2">
              <a:lumMod val="90000"/>
            </a:schemeClr>
          </a:solidFill>
        </p:spPr>
        <p:txBody>
          <a:bodyPr wrap="none" rtlCol="0">
            <a:spAutoFit/>
          </a:bodyPr>
          <a:lstStyle>
            <a:defPPr>
              <a:defRPr lang="en-US"/>
            </a:defPPr>
            <a:lvl1pPr>
              <a:defRPr b="1"/>
            </a:lvl1pPr>
          </a:lstStyle>
          <a:p>
            <a:r>
              <a:rPr lang="en-US" dirty="0"/>
              <a:t>Bold &amp; Gold from ECS</a:t>
            </a:r>
          </a:p>
        </p:txBody>
      </p:sp>
      <p:sp>
        <p:nvSpPr>
          <p:cNvPr id="4" name="TextBox 3">
            <a:extLst>
              <a:ext uri="{FF2B5EF4-FFF2-40B4-BE49-F238E27FC236}">
                <a16:creationId xmlns:a16="http://schemas.microsoft.com/office/drawing/2014/main" id="{5433F374-26A9-4255-B36D-DA502F5C542A}"/>
              </a:ext>
            </a:extLst>
          </p:cNvPr>
          <p:cNvSpPr txBox="1"/>
          <p:nvPr/>
        </p:nvSpPr>
        <p:spPr>
          <a:xfrm>
            <a:off x="2213811" y="3176337"/>
            <a:ext cx="1970668" cy="461665"/>
          </a:xfrm>
          <a:prstGeom prst="rect">
            <a:avLst/>
          </a:prstGeom>
          <a:solidFill>
            <a:schemeClr val="bg1"/>
          </a:solidFill>
          <a:ln>
            <a:solidFill>
              <a:schemeClr val="tx1"/>
            </a:solidFill>
          </a:ln>
        </p:spPr>
        <p:txBody>
          <a:bodyPr wrap="none" rtlCol="0">
            <a:spAutoFit/>
          </a:bodyPr>
          <a:lstStyle/>
          <a:p>
            <a:r>
              <a:rPr lang="en-US" sz="2400" dirty="0"/>
              <a:t>Traffic Bearing</a:t>
            </a:r>
          </a:p>
        </p:txBody>
      </p:sp>
    </p:spTree>
    <p:extLst>
      <p:ext uri="{BB962C8B-B14F-4D97-AF65-F5344CB8AC3E}">
        <p14:creationId xmlns:p14="http://schemas.microsoft.com/office/powerpoint/2010/main" val="10908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54E2-04F7-4A02-A89F-00A53B851F9F}"/>
              </a:ext>
            </a:extLst>
          </p:cNvPr>
          <p:cNvSpPr txBox="1">
            <a:spLocks/>
          </p:cNvSpPr>
          <p:nvPr/>
        </p:nvSpPr>
        <p:spPr>
          <a:xfrm>
            <a:off x="1676400" y="304800"/>
            <a:ext cx="8839200" cy="1143000"/>
          </a:xfrm>
          <a:prstGeom prst="rect">
            <a:avLst/>
          </a:prstGeom>
          <a:solidFill>
            <a:schemeClr val="bg2"/>
          </a:solidFill>
          <a:ln w="12700">
            <a:solidFill>
              <a:schemeClr val="tx1"/>
            </a:solidFill>
          </a:ln>
        </p:spPr>
        <p:txBody>
          <a:bodyPr>
            <a:noAutofit/>
          </a:bodyPr>
          <a:lstStyle>
            <a:lvl1pPr algn="ctr" defTabSz="914400" rtl="0" eaLnBrk="1" latinLnBrk="0" hangingPunct="1">
              <a:spcBef>
                <a:spcPct val="0"/>
              </a:spcBef>
              <a:buNone/>
              <a:defRPr sz="3600" b="1" kern="1200">
                <a:solidFill>
                  <a:schemeClr val="tx1"/>
                </a:solidFill>
                <a:latin typeface="Arial"/>
                <a:ea typeface="+mj-ea"/>
                <a:cs typeface="Arial"/>
              </a:defRPr>
            </a:lvl1pPr>
          </a:lstStyle>
          <a:p>
            <a:r>
              <a:rPr lang="en-US" dirty="0"/>
              <a:t>Field Data Media Comparison by</a:t>
            </a:r>
          </a:p>
          <a:p>
            <a:r>
              <a:rPr lang="en-US" dirty="0"/>
              <a:t> Depth and Nitrogen Species</a:t>
            </a:r>
          </a:p>
        </p:txBody>
      </p:sp>
      <p:graphicFrame>
        <p:nvGraphicFramePr>
          <p:cNvPr id="3" name="Chart 2">
            <a:extLst>
              <a:ext uri="{FF2B5EF4-FFF2-40B4-BE49-F238E27FC236}">
                <a16:creationId xmlns:a16="http://schemas.microsoft.com/office/drawing/2014/main" id="{BD3DFBCC-47AA-4B2D-B7D4-62A9D9A72CE4}"/>
              </a:ext>
            </a:extLst>
          </p:cNvPr>
          <p:cNvGraphicFramePr/>
          <p:nvPr/>
        </p:nvGraphicFramePr>
        <p:xfrm>
          <a:off x="6019800" y="1524000"/>
          <a:ext cx="35052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6">
            <a:extLst>
              <a:ext uri="{FF2B5EF4-FFF2-40B4-BE49-F238E27FC236}">
                <a16:creationId xmlns:a16="http://schemas.microsoft.com/office/drawing/2014/main" id="{715AAF3F-B192-4E2E-8925-65D5E6616C1B}"/>
              </a:ext>
            </a:extLst>
          </p:cNvPr>
          <p:cNvGraphicFramePr/>
          <p:nvPr>
            <p:extLst>
              <p:ext uri="{D42A27DB-BD31-4B8C-83A1-F6EECF244321}">
                <p14:modId xmlns:p14="http://schemas.microsoft.com/office/powerpoint/2010/main" val="1649580457"/>
              </p:ext>
            </p:extLst>
          </p:nvPr>
        </p:nvGraphicFramePr>
        <p:xfrm>
          <a:off x="2500805" y="4219074"/>
          <a:ext cx="33528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4A5E2A3-EEE8-4492-9051-9034909BCDBF}"/>
              </a:ext>
            </a:extLst>
          </p:cNvPr>
          <p:cNvSpPr txBox="1"/>
          <p:nvPr/>
        </p:nvSpPr>
        <p:spPr>
          <a:xfrm>
            <a:off x="7391400" y="1981201"/>
            <a:ext cx="1574470" cy="461665"/>
          </a:xfrm>
          <a:prstGeom prst="rect">
            <a:avLst/>
          </a:prstGeom>
          <a:solidFill>
            <a:schemeClr val="bg1">
              <a:lumMod val="95000"/>
            </a:schemeClr>
          </a:solidFill>
          <a:ln w="12700">
            <a:solidFill>
              <a:schemeClr val="tx1"/>
            </a:solidFill>
          </a:ln>
        </p:spPr>
        <p:txBody>
          <a:bodyPr wrap="none" rtlCol="0">
            <a:spAutoFit/>
          </a:bodyPr>
          <a:lstStyle/>
          <a:p>
            <a:r>
              <a:rPr lang="en-US" sz="2400" dirty="0"/>
              <a:t>Woodchips</a:t>
            </a:r>
          </a:p>
        </p:txBody>
      </p:sp>
      <p:sp>
        <p:nvSpPr>
          <p:cNvPr id="8" name="TextBox 7">
            <a:extLst>
              <a:ext uri="{FF2B5EF4-FFF2-40B4-BE49-F238E27FC236}">
                <a16:creationId xmlns:a16="http://schemas.microsoft.com/office/drawing/2014/main" id="{CDD261F5-66D8-48B6-8635-D0DB3CF03A64}"/>
              </a:ext>
            </a:extLst>
          </p:cNvPr>
          <p:cNvSpPr txBox="1"/>
          <p:nvPr/>
        </p:nvSpPr>
        <p:spPr>
          <a:xfrm>
            <a:off x="3171498" y="4137599"/>
            <a:ext cx="639919" cy="461665"/>
          </a:xfrm>
          <a:prstGeom prst="rect">
            <a:avLst/>
          </a:prstGeom>
          <a:solidFill>
            <a:schemeClr val="bg1">
              <a:lumMod val="95000"/>
            </a:schemeClr>
          </a:solidFill>
          <a:ln w="12700">
            <a:solidFill>
              <a:schemeClr val="tx1"/>
            </a:solidFill>
          </a:ln>
        </p:spPr>
        <p:txBody>
          <a:bodyPr wrap="none" rtlCol="0">
            <a:spAutoFit/>
          </a:bodyPr>
          <a:lstStyle/>
          <a:p>
            <a:r>
              <a:rPr lang="en-US" sz="2400" dirty="0"/>
              <a:t>CTS</a:t>
            </a:r>
          </a:p>
        </p:txBody>
      </p:sp>
      <p:sp>
        <p:nvSpPr>
          <p:cNvPr id="6" name="TextBox 5">
            <a:extLst>
              <a:ext uri="{FF2B5EF4-FFF2-40B4-BE49-F238E27FC236}">
                <a16:creationId xmlns:a16="http://schemas.microsoft.com/office/drawing/2014/main" id="{0960DAED-886A-492F-B127-0456E067A8E7}"/>
              </a:ext>
            </a:extLst>
          </p:cNvPr>
          <p:cNvSpPr txBox="1"/>
          <p:nvPr/>
        </p:nvSpPr>
        <p:spPr>
          <a:xfrm>
            <a:off x="5125757" y="2820451"/>
            <a:ext cx="615553" cy="1109791"/>
          </a:xfrm>
          <a:prstGeom prst="rect">
            <a:avLst/>
          </a:prstGeom>
          <a:solidFill>
            <a:schemeClr val="accent2">
              <a:lumMod val="20000"/>
              <a:lumOff val="80000"/>
            </a:schemeClr>
          </a:solidFill>
          <a:ln w="9525">
            <a:solidFill>
              <a:schemeClr val="tx1"/>
            </a:solidFill>
          </a:ln>
        </p:spPr>
        <p:txBody>
          <a:bodyPr vert="vert270" wrap="none" rtlCol="0">
            <a:spAutoFit/>
          </a:bodyPr>
          <a:lstStyle/>
          <a:p>
            <a:r>
              <a:rPr lang="en-US" sz="1400" dirty="0"/>
              <a:t>Groundwater</a:t>
            </a:r>
          </a:p>
          <a:p>
            <a:r>
              <a:rPr lang="en-US" sz="1400" dirty="0"/>
              <a:t>concentration</a:t>
            </a:r>
          </a:p>
        </p:txBody>
      </p:sp>
      <p:sp>
        <p:nvSpPr>
          <p:cNvPr id="13" name="TextBox 12">
            <a:extLst>
              <a:ext uri="{FF2B5EF4-FFF2-40B4-BE49-F238E27FC236}">
                <a16:creationId xmlns:a16="http://schemas.microsoft.com/office/drawing/2014/main" id="{FAE6163E-EB83-431A-B017-9F16ECF49CE9}"/>
              </a:ext>
            </a:extLst>
          </p:cNvPr>
          <p:cNvSpPr txBox="1"/>
          <p:nvPr/>
        </p:nvSpPr>
        <p:spPr>
          <a:xfrm>
            <a:off x="8763001" y="3184911"/>
            <a:ext cx="615553" cy="1109791"/>
          </a:xfrm>
          <a:prstGeom prst="rect">
            <a:avLst/>
          </a:prstGeom>
          <a:solidFill>
            <a:schemeClr val="accent2">
              <a:lumMod val="20000"/>
              <a:lumOff val="80000"/>
            </a:schemeClr>
          </a:solidFill>
          <a:ln w="9525">
            <a:solidFill>
              <a:schemeClr val="tx1"/>
            </a:solidFill>
          </a:ln>
        </p:spPr>
        <p:txBody>
          <a:bodyPr vert="vert270" wrap="none" rtlCol="0">
            <a:spAutoFit/>
          </a:bodyPr>
          <a:lstStyle/>
          <a:p>
            <a:r>
              <a:rPr lang="en-US" sz="1400" dirty="0"/>
              <a:t>Groundwater</a:t>
            </a:r>
          </a:p>
          <a:p>
            <a:r>
              <a:rPr lang="en-US" sz="1400" dirty="0"/>
              <a:t>concentration</a:t>
            </a:r>
          </a:p>
        </p:txBody>
      </p:sp>
      <p:sp>
        <p:nvSpPr>
          <p:cNvPr id="9" name="TextBox 8">
            <a:extLst>
              <a:ext uri="{FF2B5EF4-FFF2-40B4-BE49-F238E27FC236}">
                <a16:creationId xmlns:a16="http://schemas.microsoft.com/office/drawing/2014/main" id="{33C6EBE3-0B13-4BBA-9631-A9FCD56831A0}"/>
              </a:ext>
            </a:extLst>
          </p:cNvPr>
          <p:cNvSpPr txBox="1"/>
          <p:nvPr/>
        </p:nvSpPr>
        <p:spPr>
          <a:xfrm>
            <a:off x="2286001" y="1828801"/>
            <a:ext cx="2840073" cy="1200329"/>
          </a:xfrm>
          <a:prstGeom prst="rect">
            <a:avLst/>
          </a:prstGeom>
          <a:solidFill>
            <a:schemeClr val="tx2">
              <a:lumMod val="20000"/>
              <a:lumOff val="80000"/>
            </a:schemeClr>
          </a:solidFill>
        </p:spPr>
        <p:txBody>
          <a:bodyPr wrap="none" rtlCol="0">
            <a:spAutoFit/>
          </a:bodyPr>
          <a:lstStyle/>
          <a:p>
            <a:r>
              <a:rPr lang="en-US" sz="2400" dirty="0"/>
              <a:t>Unsaturated Media</a:t>
            </a:r>
          </a:p>
          <a:p>
            <a:r>
              <a:rPr lang="en-US" sz="2400" dirty="0"/>
              <a:t>Downflow infiltration</a:t>
            </a:r>
          </a:p>
          <a:p>
            <a:r>
              <a:rPr lang="en-US" sz="2400" dirty="0"/>
              <a:t>Average values</a:t>
            </a:r>
          </a:p>
        </p:txBody>
      </p:sp>
      <p:pic>
        <p:nvPicPr>
          <p:cNvPr id="7" name="Picture 6">
            <a:extLst>
              <a:ext uri="{FF2B5EF4-FFF2-40B4-BE49-F238E27FC236}">
                <a16:creationId xmlns:a16="http://schemas.microsoft.com/office/drawing/2014/main" id="{C2D85D1C-691D-4298-9128-224076D903BE}"/>
              </a:ext>
            </a:extLst>
          </p:cNvPr>
          <p:cNvPicPr>
            <a:picLocks noChangeAspect="1"/>
          </p:cNvPicPr>
          <p:nvPr/>
        </p:nvPicPr>
        <p:blipFill>
          <a:blip r:embed="rId5"/>
          <a:stretch>
            <a:fillRect/>
          </a:stretch>
        </p:blipFill>
        <p:spPr>
          <a:xfrm>
            <a:off x="2693270" y="3866147"/>
            <a:ext cx="1654141" cy="2133599"/>
          </a:xfrm>
          <a:prstGeom prst="rect">
            <a:avLst/>
          </a:prstGeom>
        </p:spPr>
      </p:pic>
      <p:sp>
        <p:nvSpPr>
          <p:cNvPr id="10" name="TextBox 9">
            <a:extLst>
              <a:ext uri="{FF2B5EF4-FFF2-40B4-BE49-F238E27FC236}">
                <a16:creationId xmlns:a16="http://schemas.microsoft.com/office/drawing/2014/main" id="{7EDCB0DB-1BBA-41A4-A74E-BDA48AF5B9A3}"/>
              </a:ext>
            </a:extLst>
          </p:cNvPr>
          <p:cNvSpPr txBox="1"/>
          <p:nvPr/>
        </p:nvSpPr>
        <p:spPr>
          <a:xfrm>
            <a:off x="6882064" y="2791326"/>
            <a:ext cx="3162019" cy="369332"/>
          </a:xfrm>
          <a:prstGeom prst="rect">
            <a:avLst/>
          </a:prstGeom>
          <a:noFill/>
        </p:spPr>
        <p:txBody>
          <a:bodyPr wrap="none" rtlCol="0">
            <a:spAutoFit/>
          </a:bodyPr>
          <a:lstStyle/>
          <a:p>
            <a:r>
              <a:rPr lang="en-US" dirty="0"/>
              <a:t>Creates ammonia (un intended)</a:t>
            </a:r>
          </a:p>
        </p:txBody>
      </p:sp>
    </p:spTree>
    <p:extLst>
      <p:ext uri="{BB962C8B-B14F-4D97-AF65-F5344CB8AC3E}">
        <p14:creationId xmlns:p14="http://schemas.microsoft.com/office/powerpoint/2010/main" val="6326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8FB8-A956-45F9-84CC-9D5AB6FE1376}"/>
              </a:ext>
            </a:extLst>
          </p:cNvPr>
          <p:cNvSpPr txBox="1">
            <a:spLocks/>
          </p:cNvSpPr>
          <p:nvPr/>
        </p:nvSpPr>
        <p:spPr>
          <a:xfrm>
            <a:off x="192506" y="304800"/>
            <a:ext cx="11999494" cy="1143000"/>
          </a:xfrm>
          <a:prstGeom prst="rect">
            <a:avLst/>
          </a:prstGeom>
          <a:solidFill>
            <a:schemeClr val="bg2"/>
          </a:solidFill>
          <a:ln w="12700">
            <a:solidFill>
              <a:schemeClr val="tx1"/>
            </a:solidFill>
          </a:ln>
        </p:spPr>
        <p:txBody>
          <a:bodyPr>
            <a:noAutofit/>
          </a:bodyPr>
          <a:lstStyle>
            <a:lvl1pPr algn="ctr" defTabSz="914400" rtl="0" eaLnBrk="1" latinLnBrk="0" hangingPunct="1">
              <a:spcBef>
                <a:spcPct val="0"/>
              </a:spcBef>
              <a:buNone/>
              <a:defRPr sz="3600" b="1" kern="1200">
                <a:solidFill>
                  <a:schemeClr val="tx1"/>
                </a:solidFill>
                <a:latin typeface="Arial"/>
                <a:ea typeface="+mj-ea"/>
                <a:cs typeface="Arial"/>
              </a:defRPr>
            </a:lvl1pPr>
          </a:lstStyle>
          <a:p>
            <a:r>
              <a:rPr lang="en-US" dirty="0"/>
              <a:t>Validation Field Site Testing (Different sampling dates)</a:t>
            </a:r>
          </a:p>
          <a:p>
            <a:r>
              <a:rPr lang="en-US" sz="2400" dirty="0"/>
              <a:t>B&amp;G CTS Effectiveness by TN and NOx</a:t>
            </a:r>
          </a:p>
        </p:txBody>
      </p:sp>
      <p:graphicFrame>
        <p:nvGraphicFramePr>
          <p:cNvPr id="3" name="Object 2">
            <a:extLst>
              <a:ext uri="{FF2B5EF4-FFF2-40B4-BE49-F238E27FC236}">
                <a16:creationId xmlns:a16="http://schemas.microsoft.com/office/drawing/2014/main" id="{B501102E-ED5F-44A3-AAB7-2DA694DEB95E}"/>
              </a:ext>
            </a:extLst>
          </p:cNvPr>
          <p:cNvGraphicFramePr>
            <a:graphicFrameLocks noChangeAspect="1"/>
          </p:cNvGraphicFramePr>
          <p:nvPr>
            <p:extLst>
              <p:ext uri="{D42A27DB-BD31-4B8C-83A1-F6EECF244321}">
                <p14:modId xmlns:p14="http://schemas.microsoft.com/office/powerpoint/2010/main" val="1435402213"/>
              </p:ext>
            </p:extLst>
          </p:nvPr>
        </p:nvGraphicFramePr>
        <p:xfrm>
          <a:off x="2133601" y="1638398"/>
          <a:ext cx="8309810" cy="4533802"/>
        </p:xfrm>
        <a:graphic>
          <a:graphicData uri="http://schemas.openxmlformats.org/presentationml/2006/ole">
            <mc:AlternateContent xmlns:mc="http://schemas.openxmlformats.org/markup-compatibility/2006">
              <mc:Choice xmlns:v="urn:schemas-microsoft-com:vml" Requires="v">
                <p:oleObj name="Worksheet" r:id="rId3" imgW="3762321" imgH="2105012" progId="Excel.Sheet.12">
                  <p:embed/>
                </p:oleObj>
              </mc:Choice>
              <mc:Fallback>
                <p:oleObj name="Worksheet" r:id="rId3" imgW="3762321" imgH="2105012" progId="Excel.Sheet.12">
                  <p:embed/>
                  <p:pic>
                    <p:nvPicPr>
                      <p:cNvPr id="3" name="Object 2">
                        <a:extLst>
                          <a:ext uri="{FF2B5EF4-FFF2-40B4-BE49-F238E27FC236}">
                            <a16:creationId xmlns:a16="http://schemas.microsoft.com/office/drawing/2014/main" id="{B501102E-ED5F-44A3-AAB7-2DA694DEB95E}"/>
                          </a:ext>
                        </a:extLst>
                      </p:cNvPr>
                      <p:cNvPicPr/>
                      <p:nvPr/>
                    </p:nvPicPr>
                    <p:blipFill>
                      <a:blip r:embed="rId4"/>
                      <a:stretch>
                        <a:fillRect/>
                      </a:stretch>
                    </p:blipFill>
                    <p:spPr>
                      <a:xfrm>
                        <a:off x="2133601" y="1638398"/>
                        <a:ext cx="8309810" cy="453380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E3F6E9E-977F-4646-B5CD-7ED2B19B9EBD}"/>
              </a:ext>
            </a:extLst>
          </p:cNvPr>
          <p:cNvSpPr txBox="1"/>
          <p:nvPr/>
        </p:nvSpPr>
        <p:spPr>
          <a:xfrm>
            <a:off x="370513" y="2274838"/>
            <a:ext cx="1650791" cy="2308324"/>
          </a:xfrm>
          <a:prstGeom prst="rect">
            <a:avLst/>
          </a:prstGeom>
          <a:solidFill>
            <a:schemeClr val="bg2"/>
          </a:solidFill>
          <a:ln w="28575">
            <a:solidFill>
              <a:schemeClr val="tx1"/>
            </a:solidFill>
          </a:ln>
        </p:spPr>
        <p:txBody>
          <a:bodyPr wrap="square" rtlCol="0">
            <a:spAutoFit/>
          </a:bodyPr>
          <a:lstStyle/>
          <a:p>
            <a:r>
              <a:rPr lang="en-US" sz="2400" dirty="0"/>
              <a:t>Note: CTS Media always moist at 2’ during site visits.</a:t>
            </a:r>
          </a:p>
        </p:txBody>
      </p:sp>
      <p:sp>
        <p:nvSpPr>
          <p:cNvPr id="6" name="TextBox 5">
            <a:extLst>
              <a:ext uri="{FF2B5EF4-FFF2-40B4-BE49-F238E27FC236}">
                <a16:creationId xmlns:a16="http://schemas.microsoft.com/office/drawing/2014/main" id="{18311360-A870-47A5-B18F-54D92475EBF0}"/>
              </a:ext>
            </a:extLst>
          </p:cNvPr>
          <p:cNvSpPr txBox="1"/>
          <p:nvPr/>
        </p:nvSpPr>
        <p:spPr>
          <a:xfrm>
            <a:off x="2129589" y="6156157"/>
            <a:ext cx="8293745" cy="369332"/>
          </a:xfrm>
          <a:prstGeom prst="rect">
            <a:avLst/>
          </a:prstGeom>
          <a:solidFill>
            <a:schemeClr val="bg2"/>
          </a:solidFill>
          <a:ln>
            <a:solidFill>
              <a:schemeClr val="tx1"/>
            </a:solidFill>
          </a:ln>
        </p:spPr>
        <p:txBody>
          <a:bodyPr wrap="none" rtlCol="0">
            <a:spAutoFit/>
          </a:bodyPr>
          <a:lstStyle/>
          <a:p>
            <a:r>
              <a:rPr lang="en-US" dirty="0"/>
              <a:t>Note: B&amp;G CTS treatment rate =&gt; 0.10 gpm/SF (10 inches/hour), but safety factor used</a:t>
            </a:r>
          </a:p>
        </p:txBody>
      </p:sp>
      <p:pic>
        <p:nvPicPr>
          <p:cNvPr id="4" name="Picture 3">
            <a:extLst>
              <a:ext uri="{FF2B5EF4-FFF2-40B4-BE49-F238E27FC236}">
                <a16:creationId xmlns:a16="http://schemas.microsoft.com/office/drawing/2014/main" id="{8ADB0B7E-E9E6-4E1F-9C4B-747EFF2EED7F}"/>
              </a:ext>
            </a:extLst>
          </p:cNvPr>
          <p:cNvPicPr>
            <a:picLocks noChangeAspect="1"/>
          </p:cNvPicPr>
          <p:nvPr/>
        </p:nvPicPr>
        <p:blipFill>
          <a:blip r:embed="rId5"/>
          <a:stretch>
            <a:fillRect/>
          </a:stretch>
        </p:blipFill>
        <p:spPr>
          <a:xfrm>
            <a:off x="6639627" y="4141470"/>
            <a:ext cx="998220" cy="403860"/>
          </a:xfrm>
          <a:prstGeom prst="rect">
            <a:avLst/>
          </a:prstGeom>
        </p:spPr>
      </p:pic>
      <p:pic>
        <p:nvPicPr>
          <p:cNvPr id="7" name="Picture 6">
            <a:extLst>
              <a:ext uri="{FF2B5EF4-FFF2-40B4-BE49-F238E27FC236}">
                <a16:creationId xmlns:a16="http://schemas.microsoft.com/office/drawing/2014/main" id="{2310CF97-BAFC-4AF8-829B-0B0A395C3B1E}"/>
              </a:ext>
            </a:extLst>
          </p:cNvPr>
          <p:cNvPicPr>
            <a:picLocks noChangeAspect="1"/>
          </p:cNvPicPr>
          <p:nvPr/>
        </p:nvPicPr>
        <p:blipFill>
          <a:blip r:embed="rId5"/>
          <a:stretch>
            <a:fillRect/>
          </a:stretch>
        </p:blipFill>
        <p:spPr>
          <a:xfrm>
            <a:off x="6575458" y="5761723"/>
            <a:ext cx="998220" cy="403860"/>
          </a:xfrm>
          <a:prstGeom prst="rect">
            <a:avLst/>
          </a:prstGeom>
        </p:spPr>
      </p:pic>
      <p:pic>
        <p:nvPicPr>
          <p:cNvPr id="8" name="Picture 7">
            <a:extLst>
              <a:ext uri="{FF2B5EF4-FFF2-40B4-BE49-F238E27FC236}">
                <a16:creationId xmlns:a16="http://schemas.microsoft.com/office/drawing/2014/main" id="{81A201C7-12E5-40D3-8FE0-E4FF57F0BCCA}"/>
              </a:ext>
            </a:extLst>
          </p:cNvPr>
          <p:cNvPicPr>
            <a:picLocks noChangeAspect="1"/>
          </p:cNvPicPr>
          <p:nvPr/>
        </p:nvPicPr>
        <p:blipFill>
          <a:blip r:embed="rId5"/>
          <a:stretch>
            <a:fillRect/>
          </a:stretch>
        </p:blipFill>
        <p:spPr>
          <a:xfrm>
            <a:off x="5235943" y="4133449"/>
            <a:ext cx="998220" cy="403860"/>
          </a:xfrm>
          <a:prstGeom prst="rect">
            <a:avLst/>
          </a:prstGeom>
        </p:spPr>
      </p:pic>
      <p:pic>
        <p:nvPicPr>
          <p:cNvPr id="9" name="Picture 8">
            <a:extLst>
              <a:ext uri="{FF2B5EF4-FFF2-40B4-BE49-F238E27FC236}">
                <a16:creationId xmlns:a16="http://schemas.microsoft.com/office/drawing/2014/main" id="{00D1ECE1-169A-4CBC-9EF9-DD15E76EBEDE}"/>
              </a:ext>
            </a:extLst>
          </p:cNvPr>
          <p:cNvPicPr>
            <a:picLocks noChangeAspect="1"/>
          </p:cNvPicPr>
          <p:nvPr/>
        </p:nvPicPr>
        <p:blipFill>
          <a:blip r:embed="rId5"/>
          <a:stretch>
            <a:fillRect/>
          </a:stretch>
        </p:blipFill>
        <p:spPr>
          <a:xfrm>
            <a:off x="5332196" y="5769744"/>
            <a:ext cx="998220" cy="403860"/>
          </a:xfrm>
          <a:prstGeom prst="rect">
            <a:avLst/>
          </a:prstGeom>
        </p:spPr>
      </p:pic>
      <p:pic>
        <p:nvPicPr>
          <p:cNvPr id="11" name="Picture 10" descr="A small animal on a beach&#10;&#10;Description automatically generated">
            <a:extLst>
              <a:ext uri="{FF2B5EF4-FFF2-40B4-BE49-F238E27FC236}">
                <a16:creationId xmlns:a16="http://schemas.microsoft.com/office/drawing/2014/main" id="{D222D32F-BFCC-4F82-8450-58C05E4962DA}"/>
              </a:ext>
            </a:extLst>
          </p:cNvPr>
          <p:cNvPicPr>
            <a:picLocks noChangeAspect="1"/>
          </p:cNvPicPr>
          <p:nvPr/>
        </p:nvPicPr>
        <p:blipFill rotWithShape="1">
          <a:blip r:embed="rId6">
            <a:extLst>
              <a:ext uri="{28A0092B-C50C-407E-A947-70E740481C1C}">
                <a14:useLocalDpi xmlns:a14="http://schemas.microsoft.com/office/drawing/2010/main" val="0"/>
              </a:ext>
            </a:extLst>
          </a:blip>
          <a:srcRect t="18592" r="2" b="17095"/>
          <a:stretch/>
        </p:blipFill>
        <p:spPr>
          <a:xfrm>
            <a:off x="352927" y="4889705"/>
            <a:ext cx="2502568" cy="1231281"/>
          </a:xfrm>
          <a:prstGeom prst="rect">
            <a:avLst/>
          </a:prstGeom>
        </p:spPr>
      </p:pic>
      <p:cxnSp>
        <p:nvCxnSpPr>
          <p:cNvPr id="13" name="Straight Arrow Connector 12">
            <a:extLst>
              <a:ext uri="{FF2B5EF4-FFF2-40B4-BE49-F238E27FC236}">
                <a16:creationId xmlns:a16="http://schemas.microsoft.com/office/drawing/2014/main" id="{5C6F13A4-6DE2-4697-B4E7-3BD2B4D699C0}"/>
              </a:ext>
              <a:ext uri="{C183D7F6-B498-43B3-948B-1728B52AA6E4}">
                <adec:decorative xmlns:adec="http://schemas.microsoft.com/office/drawing/2017/decorative" val="1"/>
              </a:ext>
            </a:extLst>
          </p:cNvPr>
          <p:cNvCxnSpPr/>
          <p:nvPr/>
        </p:nvCxnSpPr>
        <p:spPr>
          <a:xfrm>
            <a:off x="8907175" y="3081728"/>
            <a:ext cx="64008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43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7F1C-4686-478D-B65C-641BCA0ACCB7}"/>
              </a:ext>
            </a:extLst>
          </p:cNvPr>
          <p:cNvSpPr>
            <a:spLocks noGrp="1"/>
          </p:cNvSpPr>
          <p:nvPr>
            <p:ph type="title"/>
          </p:nvPr>
        </p:nvSpPr>
        <p:spPr>
          <a:solidFill>
            <a:schemeClr val="bg1">
              <a:lumMod val="95000"/>
            </a:schemeClr>
          </a:solidFill>
          <a:ln>
            <a:solidFill>
              <a:schemeClr val="tx1"/>
            </a:solidFill>
          </a:ln>
        </p:spPr>
        <p:txBody>
          <a:bodyPr/>
          <a:lstStyle/>
          <a:p>
            <a:r>
              <a:rPr lang="en-US" dirty="0"/>
              <a:t>Does Filter Media have to be saturated to remove pollutants via denitrification (NOx)</a:t>
            </a:r>
          </a:p>
        </p:txBody>
      </p:sp>
      <p:sp>
        <p:nvSpPr>
          <p:cNvPr id="3" name="Content Placeholder 2">
            <a:extLst>
              <a:ext uri="{FF2B5EF4-FFF2-40B4-BE49-F238E27FC236}">
                <a16:creationId xmlns:a16="http://schemas.microsoft.com/office/drawing/2014/main" id="{2E041F38-9448-45D0-84E4-19CE23D24D54}"/>
              </a:ext>
            </a:extLst>
          </p:cNvPr>
          <p:cNvSpPr>
            <a:spLocks noGrp="1"/>
          </p:cNvSpPr>
          <p:nvPr>
            <p:ph idx="1"/>
          </p:nvPr>
        </p:nvSpPr>
        <p:spPr>
          <a:xfrm>
            <a:off x="217714" y="1753053"/>
            <a:ext cx="7257143" cy="3965575"/>
          </a:xfrm>
        </p:spPr>
        <p:txBody>
          <a:bodyPr>
            <a:normAutofit/>
          </a:bodyPr>
          <a:lstStyle/>
          <a:p>
            <a:r>
              <a:rPr lang="en-US" dirty="0"/>
              <a:t>Need to have a residual moisture content. Usually standard is 21 days to retain more than 20% moisture.</a:t>
            </a:r>
          </a:p>
          <a:p>
            <a:r>
              <a:rPr lang="en-US" dirty="0"/>
              <a:t>Clay and other sorbents (organics &amp; high surface area solids) help in moisture retention.</a:t>
            </a:r>
          </a:p>
          <a:p>
            <a:r>
              <a:rPr lang="en-US" dirty="0"/>
              <a:t>B&amp;G (CTS) is a homogeneous mix that is shown to retain water.</a:t>
            </a:r>
          </a:p>
          <a:p>
            <a:r>
              <a:rPr lang="en-US" b="1" dirty="0"/>
              <a:t>Does not have to be saturated but must retain water for microbial activity</a:t>
            </a:r>
            <a:r>
              <a:rPr lang="en-US" dirty="0"/>
              <a:t>.</a:t>
            </a:r>
          </a:p>
          <a:p>
            <a:endParaRPr lang="en-US" dirty="0"/>
          </a:p>
        </p:txBody>
      </p:sp>
      <p:sp>
        <p:nvSpPr>
          <p:cNvPr id="4" name="Slide Number Placeholder 3">
            <a:extLst>
              <a:ext uri="{FF2B5EF4-FFF2-40B4-BE49-F238E27FC236}">
                <a16:creationId xmlns:a16="http://schemas.microsoft.com/office/drawing/2014/main" id="{31F15480-BCD4-4032-A8EF-DC5C0DEDE101}"/>
              </a:ext>
            </a:extLst>
          </p:cNvPr>
          <p:cNvSpPr>
            <a:spLocks noGrp="1"/>
          </p:cNvSpPr>
          <p:nvPr>
            <p:ph type="sldNum" sz="quarter" idx="12"/>
          </p:nvPr>
        </p:nvSpPr>
        <p:spPr/>
        <p:txBody>
          <a:bodyPr/>
          <a:lstStyle/>
          <a:p>
            <a:fld id="{58002290-9732-4F20-B570-A4AA794D7C1E}" type="slidenum">
              <a:rPr lang="en-US" smtClean="0"/>
              <a:t>48</a:t>
            </a:fld>
            <a:endParaRPr lang="en-US"/>
          </a:p>
        </p:txBody>
      </p:sp>
      <p:pic>
        <p:nvPicPr>
          <p:cNvPr id="8" name="Content Placeholder 3">
            <a:extLst>
              <a:ext uri="{FF2B5EF4-FFF2-40B4-BE49-F238E27FC236}">
                <a16:creationId xmlns:a16="http://schemas.microsoft.com/office/drawing/2014/main" id="{3BBD26A8-11B5-4707-8E86-55E7F82021E2}"/>
              </a:ext>
            </a:extLst>
          </p:cNvPr>
          <p:cNvPicPr>
            <a:picLocks/>
          </p:cNvPicPr>
          <p:nvPr/>
        </p:nvPicPr>
        <p:blipFill>
          <a:blip r:embed="rId2">
            <a:extLst>
              <a:ext uri="{28A0092B-C50C-407E-A947-70E740481C1C}">
                <a14:useLocalDpi xmlns:a14="http://schemas.microsoft.com/office/drawing/2010/main" val="0"/>
              </a:ext>
            </a:extLst>
          </a:blip>
          <a:srcRect l="12981" t="8669" r="51923" b="47742"/>
          <a:stretch>
            <a:fillRect/>
          </a:stretch>
        </p:blipFill>
        <p:spPr bwMode="auto">
          <a:xfrm>
            <a:off x="7910521" y="1846943"/>
            <a:ext cx="3947884" cy="46328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C44FF8B-C4DE-43FA-A223-11DE8F8732D6}"/>
              </a:ext>
            </a:extLst>
          </p:cNvPr>
          <p:cNvSpPr txBox="1"/>
          <p:nvPr/>
        </p:nvSpPr>
        <p:spPr>
          <a:xfrm>
            <a:off x="130628" y="5657671"/>
            <a:ext cx="7721602" cy="830997"/>
          </a:xfrm>
          <a:prstGeom prst="rect">
            <a:avLst/>
          </a:prstGeom>
          <a:solidFill>
            <a:schemeClr val="bg1"/>
          </a:solidFill>
          <a:ln>
            <a:solidFill>
              <a:schemeClr val="tx1"/>
            </a:solidFill>
          </a:ln>
        </p:spPr>
        <p:txBody>
          <a:bodyPr wrap="square" rtlCol="0">
            <a:spAutoFit/>
          </a:bodyPr>
          <a:lstStyle/>
          <a:p>
            <a:r>
              <a:rPr lang="en-US" sz="2400" dirty="0"/>
              <a:t>Due Diligence:  Use of the specified media. </a:t>
            </a:r>
            <a:r>
              <a:rPr lang="en-US" sz="2400" b="1" dirty="0"/>
              <a:t>Show certificate of authenticity (right media right place).</a:t>
            </a:r>
          </a:p>
        </p:txBody>
      </p:sp>
      <p:sp>
        <p:nvSpPr>
          <p:cNvPr id="6" name="TextBox 5">
            <a:extLst>
              <a:ext uri="{FF2B5EF4-FFF2-40B4-BE49-F238E27FC236}">
                <a16:creationId xmlns:a16="http://schemas.microsoft.com/office/drawing/2014/main" id="{18C61DBB-6598-4A15-BD0E-B867B4647685}"/>
              </a:ext>
            </a:extLst>
          </p:cNvPr>
          <p:cNvSpPr txBox="1"/>
          <p:nvPr/>
        </p:nvSpPr>
        <p:spPr>
          <a:xfrm>
            <a:off x="10633588" y="5294670"/>
            <a:ext cx="1251818" cy="369332"/>
          </a:xfrm>
          <a:prstGeom prst="rect">
            <a:avLst/>
          </a:prstGeom>
          <a:solidFill>
            <a:schemeClr val="bg2"/>
          </a:solidFill>
          <a:ln>
            <a:solidFill>
              <a:schemeClr val="tx1"/>
            </a:solidFill>
          </a:ln>
        </p:spPr>
        <p:txBody>
          <a:bodyPr wrap="none" rtlCol="0">
            <a:spAutoFit/>
          </a:bodyPr>
          <a:lstStyle/>
          <a:p>
            <a:r>
              <a:rPr lang="en-US" dirty="0"/>
              <a:t>21 dry days</a:t>
            </a:r>
          </a:p>
        </p:txBody>
      </p:sp>
      <p:sp>
        <p:nvSpPr>
          <p:cNvPr id="9" name="Arrow: Right 8">
            <a:extLst>
              <a:ext uri="{FF2B5EF4-FFF2-40B4-BE49-F238E27FC236}">
                <a16:creationId xmlns:a16="http://schemas.microsoft.com/office/drawing/2014/main" id="{CE54B0E3-0655-46ED-B1B3-B1B54F9FBF24}"/>
              </a:ext>
              <a:ext uri="{C183D7F6-B498-43B3-948B-1728B52AA6E4}">
                <adec:decorative xmlns:adec="http://schemas.microsoft.com/office/drawing/2017/decorative" val="1"/>
              </a:ext>
            </a:extLst>
          </p:cNvPr>
          <p:cNvSpPr/>
          <p:nvPr/>
        </p:nvSpPr>
        <p:spPr>
          <a:xfrm flipH="1">
            <a:off x="10013745" y="5442156"/>
            <a:ext cx="590345" cy="176980"/>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FCE0A5-76AB-43CC-8532-91D7B3E36CEC}"/>
              </a:ext>
            </a:extLst>
          </p:cNvPr>
          <p:cNvSpPr txBox="1"/>
          <p:nvPr/>
        </p:nvSpPr>
        <p:spPr>
          <a:xfrm>
            <a:off x="9985828" y="3570514"/>
            <a:ext cx="1612942" cy="461665"/>
          </a:xfrm>
          <a:prstGeom prst="rect">
            <a:avLst/>
          </a:prstGeom>
          <a:solidFill>
            <a:schemeClr val="bg2">
              <a:lumMod val="90000"/>
            </a:schemeClr>
          </a:solidFill>
          <a:ln>
            <a:solidFill>
              <a:schemeClr val="tx1"/>
            </a:solidFill>
          </a:ln>
        </p:spPr>
        <p:txBody>
          <a:bodyPr wrap="none" rtlCol="0">
            <a:spAutoFit/>
          </a:bodyPr>
          <a:lstStyle/>
          <a:p>
            <a:r>
              <a:rPr lang="en-US" sz="2400" dirty="0"/>
              <a:t>CTS 24 inch</a:t>
            </a:r>
          </a:p>
        </p:txBody>
      </p:sp>
    </p:spTree>
    <p:extLst>
      <p:ext uri="{BB962C8B-B14F-4D97-AF65-F5344CB8AC3E}">
        <p14:creationId xmlns:p14="http://schemas.microsoft.com/office/powerpoint/2010/main" val="30845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8614-ECED-4781-8D7D-CAA2F2FA214D}"/>
              </a:ext>
            </a:extLst>
          </p:cNvPr>
          <p:cNvSpPr>
            <a:spLocks noGrp="1"/>
          </p:cNvSpPr>
          <p:nvPr>
            <p:ph type="title"/>
          </p:nvPr>
        </p:nvSpPr>
        <p:spPr>
          <a:solidFill>
            <a:schemeClr val="bg1">
              <a:lumMod val="95000"/>
            </a:schemeClr>
          </a:solidFill>
          <a:ln>
            <a:solidFill>
              <a:schemeClr val="tx1"/>
            </a:solidFill>
          </a:ln>
        </p:spPr>
        <p:txBody>
          <a:bodyPr/>
          <a:lstStyle/>
          <a:p>
            <a:r>
              <a:rPr lang="en-US" dirty="0"/>
              <a:t>Wet Detention plus Effluent Filtration</a:t>
            </a:r>
          </a:p>
        </p:txBody>
      </p:sp>
      <p:sp>
        <p:nvSpPr>
          <p:cNvPr id="4" name="Slide Number Placeholder 3">
            <a:extLst>
              <a:ext uri="{FF2B5EF4-FFF2-40B4-BE49-F238E27FC236}">
                <a16:creationId xmlns:a16="http://schemas.microsoft.com/office/drawing/2014/main" id="{3A52F41A-DD4C-4CAB-A9D9-93D953976A6A}"/>
              </a:ext>
            </a:extLst>
          </p:cNvPr>
          <p:cNvSpPr>
            <a:spLocks noGrp="1"/>
          </p:cNvSpPr>
          <p:nvPr>
            <p:ph type="sldNum" sz="quarter" idx="12"/>
          </p:nvPr>
        </p:nvSpPr>
        <p:spPr/>
        <p:txBody>
          <a:bodyPr/>
          <a:lstStyle/>
          <a:p>
            <a:fld id="{58002290-9732-4F20-B570-A4AA794D7C1E}" type="slidenum">
              <a:rPr lang="en-US" smtClean="0"/>
              <a:t>49</a:t>
            </a:fld>
            <a:endParaRPr lang="en-US"/>
          </a:p>
        </p:txBody>
      </p:sp>
      <p:pic>
        <p:nvPicPr>
          <p:cNvPr id="3" name="Picture 2">
            <a:extLst>
              <a:ext uri="{FF2B5EF4-FFF2-40B4-BE49-F238E27FC236}">
                <a16:creationId xmlns:a16="http://schemas.microsoft.com/office/drawing/2014/main" id="{FB2593BA-D827-45AE-9D5E-86E4443C0F27}"/>
              </a:ext>
            </a:extLst>
          </p:cNvPr>
          <p:cNvPicPr>
            <a:picLocks noChangeAspect="1"/>
          </p:cNvPicPr>
          <p:nvPr/>
        </p:nvPicPr>
        <p:blipFill>
          <a:blip r:embed="rId2"/>
          <a:stretch>
            <a:fillRect/>
          </a:stretch>
        </p:blipFill>
        <p:spPr>
          <a:xfrm>
            <a:off x="304799" y="1834014"/>
            <a:ext cx="5515429" cy="4784499"/>
          </a:xfrm>
          <a:prstGeom prst="rect">
            <a:avLst/>
          </a:prstGeom>
        </p:spPr>
      </p:pic>
      <p:sp>
        <p:nvSpPr>
          <p:cNvPr id="10" name="Rectangle 9">
            <a:extLst>
              <a:ext uri="{FF2B5EF4-FFF2-40B4-BE49-F238E27FC236}">
                <a16:creationId xmlns:a16="http://schemas.microsoft.com/office/drawing/2014/main" id="{1BCA47A7-2560-4976-8791-F6F4736BB532}"/>
              </a:ext>
              <a:ext uri="{C183D7F6-B498-43B3-948B-1728B52AA6E4}">
                <adec:decorative xmlns:adec="http://schemas.microsoft.com/office/drawing/2017/decorative" val="1"/>
              </a:ext>
            </a:extLst>
          </p:cNvPr>
          <p:cNvSpPr/>
          <p:nvPr/>
        </p:nvSpPr>
        <p:spPr>
          <a:xfrm>
            <a:off x="1248636" y="4646130"/>
            <a:ext cx="966597" cy="99088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015E9CC1-39C3-434E-9614-DAB5D41D37D5}"/>
              </a:ext>
            </a:extLst>
          </p:cNvPr>
          <p:cNvPicPr>
            <a:picLocks noChangeAspect="1"/>
          </p:cNvPicPr>
          <p:nvPr/>
        </p:nvPicPr>
        <p:blipFill>
          <a:blip r:embed="rId3"/>
          <a:stretch>
            <a:fillRect/>
          </a:stretch>
        </p:blipFill>
        <p:spPr>
          <a:xfrm>
            <a:off x="5994400" y="1857375"/>
            <a:ext cx="5508851" cy="4746625"/>
          </a:xfrm>
          <a:prstGeom prst="rect">
            <a:avLst/>
          </a:prstGeom>
        </p:spPr>
      </p:pic>
      <p:sp>
        <p:nvSpPr>
          <p:cNvPr id="7" name="Rectangle 6">
            <a:extLst>
              <a:ext uri="{FF2B5EF4-FFF2-40B4-BE49-F238E27FC236}">
                <a16:creationId xmlns:a16="http://schemas.microsoft.com/office/drawing/2014/main" id="{89154B16-33B9-4FDC-9D74-B0DC57A94371}"/>
              </a:ext>
              <a:ext uri="{C183D7F6-B498-43B3-948B-1728B52AA6E4}">
                <adec:decorative xmlns:adec="http://schemas.microsoft.com/office/drawing/2017/decorative" val="1"/>
              </a:ext>
            </a:extLst>
          </p:cNvPr>
          <p:cNvSpPr/>
          <p:nvPr/>
        </p:nvSpPr>
        <p:spPr>
          <a:xfrm>
            <a:off x="10122044" y="2186263"/>
            <a:ext cx="1283129" cy="38548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937F1E7-8405-4FD8-A018-B065FFD0F2B4}"/>
              </a:ext>
              <a:ext uri="{C183D7F6-B498-43B3-948B-1728B52AA6E4}">
                <adec:decorative xmlns:adec="http://schemas.microsoft.com/office/drawing/2017/decorative" val="1"/>
              </a:ext>
            </a:extLst>
          </p:cNvPr>
          <p:cNvSpPr/>
          <p:nvPr/>
        </p:nvSpPr>
        <p:spPr>
          <a:xfrm>
            <a:off x="10595667" y="2603359"/>
            <a:ext cx="966597" cy="38548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29D4165-1E05-439B-ABDB-24731802556E}"/>
              </a:ext>
              <a:ext uri="{C183D7F6-B498-43B3-948B-1728B52AA6E4}">
                <adec:decorative xmlns:adec="http://schemas.microsoft.com/office/drawing/2017/decorative" val="1"/>
              </a:ext>
            </a:extLst>
          </p:cNvPr>
          <p:cNvSpPr/>
          <p:nvPr/>
        </p:nvSpPr>
        <p:spPr>
          <a:xfrm>
            <a:off x="7204672" y="4777447"/>
            <a:ext cx="966597" cy="110618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215047F-F60D-4FDD-B9CC-395203F025E7}"/>
              </a:ext>
              <a:ext uri="{C183D7F6-B498-43B3-948B-1728B52AA6E4}">
                <adec:decorative xmlns:adec="http://schemas.microsoft.com/office/drawing/2017/decorative" val="1"/>
              </a:ext>
            </a:extLst>
          </p:cNvPr>
          <p:cNvSpPr/>
          <p:nvPr/>
        </p:nvSpPr>
        <p:spPr>
          <a:xfrm>
            <a:off x="1459833" y="2434916"/>
            <a:ext cx="3424226" cy="38548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85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9" grpId="0"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1"/>
            </a:solidFill>
          </a:ln>
        </p:spPr>
        <p:txBody>
          <a:bodyPr>
            <a:normAutofit/>
          </a:bodyPr>
          <a:lstStyle/>
          <a:p>
            <a:r>
              <a:rPr lang="en-US" b="1" dirty="0">
                <a:solidFill>
                  <a:schemeClr val="tx1"/>
                </a:solidFill>
              </a:rPr>
              <a:t>Some considerations in the choice of a </a:t>
            </a:r>
            <a:r>
              <a:rPr lang="en-US" sz="4400" b="1" dirty="0">
                <a:solidFill>
                  <a:schemeClr val="tx1"/>
                </a:solidFill>
                <a:effectLst>
                  <a:outerShdw blurRad="38100" dist="38100" dir="2700000" algn="tl">
                    <a:srgbClr val="000000">
                      <a:alpha val="43137"/>
                    </a:srgbClr>
                  </a:outerShdw>
                </a:effectLst>
              </a:rPr>
              <a:t>model</a:t>
            </a:r>
            <a:r>
              <a:rPr lang="en-US" b="1" dirty="0">
                <a:solidFill>
                  <a:schemeClr val="tx1"/>
                </a:solidFill>
              </a:rPr>
              <a:t> to evaluate BMP systems</a:t>
            </a:r>
          </a:p>
        </p:txBody>
      </p:sp>
      <p:sp>
        <p:nvSpPr>
          <p:cNvPr id="3" name="Content Placeholder 2"/>
          <p:cNvSpPr>
            <a:spLocks noGrp="1"/>
          </p:cNvSpPr>
          <p:nvPr>
            <p:ph idx="1"/>
          </p:nvPr>
        </p:nvSpPr>
        <p:spPr/>
        <p:txBody>
          <a:bodyPr>
            <a:normAutofit fontScale="92500" lnSpcReduction="20000"/>
          </a:bodyPr>
          <a:lstStyle/>
          <a:p>
            <a:r>
              <a:rPr lang="en-US" dirty="0"/>
              <a:t>Uses </a:t>
            </a:r>
            <a:r>
              <a:rPr lang="en-US" b="1" dirty="0"/>
              <a:t>Florida</a:t>
            </a:r>
            <a:r>
              <a:rPr lang="en-US" dirty="0"/>
              <a:t> Rainfall.</a:t>
            </a:r>
          </a:p>
          <a:p>
            <a:r>
              <a:rPr lang="en-US" dirty="0"/>
              <a:t>Uses </a:t>
            </a:r>
            <a:r>
              <a:rPr lang="en-US" b="1" dirty="0"/>
              <a:t>Florida</a:t>
            </a:r>
            <a:r>
              <a:rPr lang="en-US" dirty="0"/>
              <a:t> soils and physical land use conditions.</a:t>
            </a:r>
          </a:p>
          <a:p>
            <a:r>
              <a:rPr lang="en-US" dirty="0"/>
              <a:t>Uses event mean concentration data from </a:t>
            </a:r>
            <a:r>
              <a:rPr lang="en-US" b="1" dirty="0"/>
              <a:t>Florida</a:t>
            </a:r>
            <a:r>
              <a:rPr lang="en-US" dirty="0"/>
              <a:t> based studies.</a:t>
            </a:r>
          </a:p>
          <a:p>
            <a:r>
              <a:rPr lang="en-US" dirty="0"/>
              <a:t>Incorporates </a:t>
            </a:r>
            <a:r>
              <a:rPr lang="en-US" b="1" dirty="0"/>
              <a:t>removal effectiveness </a:t>
            </a:r>
            <a:r>
              <a:rPr lang="en-US" dirty="0"/>
              <a:t>for many structural BMPs and LIDs.</a:t>
            </a:r>
          </a:p>
          <a:p>
            <a:r>
              <a:rPr lang="en-US" dirty="0"/>
              <a:t>Evaluates the effectiveness of BMPs </a:t>
            </a:r>
            <a:r>
              <a:rPr lang="en-US" b="1" dirty="0"/>
              <a:t>in series and parallel</a:t>
            </a:r>
            <a:r>
              <a:rPr lang="en-US" dirty="0"/>
              <a:t>.</a:t>
            </a:r>
          </a:p>
          <a:p>
            <a:r>
              <a:rPr lang="en-US" b="1" dirty="0"/>
              <a:t>Peer reviewed </a:t>
            </a:r>
            <a:r>
              <a:rPr lang="en-US" dirty="0"/>
              <a:t>by professionals and “</a:t>
            </a:r>
            <a:r>
              <a:rPr lang="en-US" b="1" dirty="0"/>
              <a:t>passed” administrative hearings</a:t>
            </a:r>
            <a:r>
              <a:rPr lang="en-US" dirty="0"/>
              <a:t>.</a:t>
            </a:r>
          </a:p>
          <a:p>
            <a:r>
              <a:rPr lang="en-US" dirty="0"/>
              <a:t>Be available in the </a:t>
            </a:r>
            <a:r>
              <a:rPr lang="en-US" b="1" dirty="0"/>
              <a:t>open literature </a:t>
            </a:r>
            <a:r>
              <a:rPr lang="en-US" dirty="0"/>
              <a:t>(no cost to purchase).</a:t>
            </a:r>
          </a:p>
          <a:p>
            <a:r>
              <a:rPr lang="en-US" b="1" dirty="0"/>
              <a:t>Acceptable</a:t>
            </a:r>
            <a:r>
              <a:rPr lang="en-US" dirty="0"/>
              <a:t> to many practicing professionals.</a:t>
            </a:r>
          </a:p>
          <a:p>
            <a:r>
              <a:rPr lang="en-US" b="1" dirty="0"/>
              <a:t>Acceptable</a:t>
            </a:r>
            <a:r>
              <a:rPr lang="en-US" dirty="0"/>
              <a:t> and </a:t>
            </a:r>
            <a:r>
              <a:rPr lang="en-US" b="1" dirty="0"/>
              <a:t>updated</a:t>
            </a:r>
            <a:r>
              <a:rPr lang="en-US" dirty="0"/>
              <a:t> by local, regional (WMD), Department of Transportation (FDOT), and FDEP regulatory and review professionals.</a:t>
            </a:r>
          </a:p>
          <a:p>
            <a:r>
              <a:rPr lang="en-US" b="1" dirty="0"/>
              <a:t>BMP Trains provides all of the above</a:t>
            </a:r>
            <a:r>
              <a:rPr lang="en-US"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2C8B25-AC6F-4EF3-A027-C9B88F4BDF6B}" type="slidenum">
              <a:rPr kumimoji="0" lang="en-US" sz="1200" b="0" i="0" u="none" strike="noStrike" kern="1200" cap="none" spc="0" normalizeH="0" baseline="0" noProof="0" smtClean="0">
                <a:ln>
                  <a:noFill/>
                </a:ln>
                <a:solidFill>
                  <a:srgbClr val="564B3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64B3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9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8AA-377F-4F25-8CC6-5E68961C9C0A}"/>
              </a:ext>
            </a:extLst>
          </p:cNvPr>
          <p:cNvSpPr>
            <a:spLocks noGrp="1"/>
          </p:cNvSpPr>
          <p:nvPr>
            <p:ph type="title"/>
          </p:nvPr>
        </p:nvSpPr>
        <p:spPr>
          <a:xfrm>
            <a:off x="711200" y="365125"/>
            <a:ext cx="10802257" cy="1325563"/>
          </a:xfrm>
          <a:solidFill>
            <a:schemeClr val="bg1">
              <a:lumMod val="95000"/>
            </a:schemeClr>
          </a:solidFill>
          <a:ln>
            <a:solidFill>
              <a:schemeClr val="tx1"/>
            </a:solidFill>
          </a:ln>
        </p:spPr>
        <p:txBody>
          <a:bodyPr/>
          <a:lstStyle/>
          <a:p>
            <a:r>
              <a:rPr lang="en-US" dirty="0"/>
              <a:t>Series Configuration for Wet Detention + Filter</a:t>
            </a:r>
          </a:p>
        </p:txBody>
      </p:sp>
      <p:pic>
        <p:nvPicPr>
          <p:cNvPr id="5" name="Content Placeholder 4">
            <a:extLst>
              <a:ext uri="{FF2B5EF4-FFF2-40B4-BE49-F238E27FC236}">
                <a16:creationId xmlns:a16="http://schemas.microsoft.com/office/drawing/2014/main" id="{C37ECD21-F4A6-44A4-B07A-009A4ABD2175}"/>
              </a:ext>
            </a:extLst>
          </p:cNvPr>
          <p:cNvPicPr>
            <a:picLocks noGrp="1" noChangeAspect="1"/>
          </p:cNvPicPr>
          <p:nvPr>
            <p:ph idx="1"/>
          </p:nvPr>
        </p:nvPicPr>
        <p:blipFill>
          <a:blip r:embed="rId2"/>
          <a:stretch>
            <a:fillRect/>
          </a:stretch>
        </p:blipFill>
        <p:spPr>
          <a:xfrm>
            <a:off x="878705" y="1873750"/>
            <a:ext cx="2810979" cy="4873525"/>
          </a:xfrm>
          <a:prstGeom prst="rect">
            <a:avLst/>
          </a:prstGeom>
        </p:spPr>
      </p:pic>
      <p:sp>
        <p:nvSpPr>
          <p:cNvPr id="4" name="Slide Number Placeholder 3">
            <a:extLst>
              <a:ext uri="{FF2B5EF4-FFF2-40B4-BE49-F238E27FC236}">
                <a16:creationId xmlns:a16="http://schemas.microsoft.com/office/drawing/2014/main" id="{57C3A65D-593F-451E-877A-2B05C7D79B40}"/>
              </a:ext>
            </a:extLst>
          </p:cNvPr>
          <p:cNvSpPr>
            <a:spLocks noGrp="1"/>
          </p:cNvSpPr>
          <p:nvPr>
            <p:ph type="sldNum" sz="quarter" idx="12"/>
          </p:nvPr>
        </p:nvSpPr>
        <p:spPr/>
        <p:txBody>
          <a:bodyPr/>
          <a:lstStyle/>
          <a:p>
            <a:fld id="{58002290-9732-4F20-B570-A4AA794D7C1E}" type="slidenum">
              <a:rPr lang="en-US" smtClean="0"/>
              <a:t>50</a:t>
            </a:fld>
            <a:endParaRPr lang="en-US"/>
          </a:p>
        </p:txBody>
      </p:sp>
      <p:sp>
        <p:nvSpPr>
          <p:cNvPr id="6" name="Arrow: Right 5">
            <a:extLst>
              <a:ext uri="{FF2B5EF4-FFF2-40B4-BE49-F238E27FC236}">
                <a16:creationId xmlns:a16="http://schemas.microsoft.com/office/drawing/2014/main" id="{4B74FDBB-BC92-4516-A80D-5B046A8C54CA}"/>
              </a:ext>
              <a:ext uri="{C183D7F6-B498-43B3-948B-1728B52AA6E4}">
                <adec:decorative xmlns:adec="http://schemas.microsoft.com/office/drawing/2017/decorative" val="1"/>
              </a:ext>
            </a:extLst>
          </p:cNvPr>
          <p:cNvSpPr/>
          <p:nvPr/>
        </p:nvSpPr>
        <p:spPr>
          <a:xfrm flipH="1">
            <a:off x="2336402" y="6153465"/>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094757-2897-420A-86A7-111DDB5C22F8}"/>
              </a:ext>
            </a:extLst>
          </p:cNvPr>
          <p:cNvPicPr>
            <a:picLocks noChangeAspect="1"/>
          </p:cNvPicPr>
          <p:nvPr/>
        </p:nvPicPr>
        <p:blipFill>
          <a:blip r:embed="rId3"/>
          <a:stretch>
            <a:fillRect/>
          </a:stretch>
        </p:blipFill>
        <p:spPr>
          <a:xfrm>
            <a:off x="4359727" y="1915886"/>
            <a:ext cx="6946901" cy="4758416"/>
          </a:xfrm>
          <a:prstGeom prst="rect">
            <a:avLst/>
          </a:prstGeom>
          <a:ln>
            <a:solidFill>
              <a:schemeClr val="tx1"/>
            </a:solidFill>
          </a:ln>
        </p:spPr>
      </p:pic>
      <p:sp>
        <p:nvSpPr>
          <p:cNvPr id="8" name="Rectangle 7">
            <a:extLst>
              <a:ext uri="{FF2B5EF4-FFF2-40B4-BE49-F238E27FC236}">
                <a16:creationId xmlns:a16="http://schemas.microsoft.com/office/drawing/2014/main" id="{12E13656-FC11-4212-904F-EBE54DB750B6}"/>
              </a:ext>
              <a:ext uri="{C183D7F6-B498-43B3-948B-1728B52AA6E4}">
                <adec:decorative xmlns:adec="http://schemas.microsoft.com/office/drawing/2017/decorative" val="1"/>
              </a:ext>
            </a:extLst>
          </p:cNvPr>
          <p:cNvSpPr/>
          <p:nvPr/>
        </p:nvSpPr>
        <p:spPr>
          <a:xfrm>
            <a:off x="6522262" y="5045242"/>
            <a:ext cx="1866995" cy="89835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26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118B-AE3D-4129-B645-E892AB27468B}"/>
              </a:ext>
            </a:extLst>
          </p:cNvPr>
          <p:cNvSpPr>
            <a:spLocks noGrp="1"/>
          </p:cNvSpPr>
          <p:nvPr>
            <p:ph type="title"/>
          </p:nvPr>
        </p:nvSpPr>
        <p:spPr>
          <a:xfrm>
            <a:off x="422031" y="321582"/>
            <a:ext cx="10815655" cy="1325563"/>
          </a:xfrm>
          <a:solidFill>
            <a:schemeClr val="bg1">
              <a:lumMod val="95000"/>
            </a:schemeClr>
          </a:solidFill>
          <a:ln>
            <a:solidFill>
              <a:schemeClr val="tx1"/>
            </a:solidFill>
          </a:ln>
        </p:spPr>
        <p:txBody>
          <a:bodyPr/>
          <a:lstStyle/>
          <a:p>
            <a:r>
              <a:rPr lang="en-US" dirty="0"/>
              <a:t>Calculations: Removal for Wet Pond with Filter</a:t>
            </a:r>
          </a:p>
        </p:txBody>
      </p:sp>
      <p:sp>
        <p:nvSpPr>
          <p:cNvPr id="4" name="Slide Number Placeholder 3">
            <a:extLst>
              <a:ext uri="{FF2B5EF4-FFF2-40B4-BE49-F238E27FC236}">
                <a16:creationId xmlns:a16="http://schemas.microsoft.com/office/drawing/2014/main" id="{E18A300C-837C-434A-B564-4E9EE7783D43}"/>
              </a:ext>
            </a:extLst>
          </p:cNvPr>
          <p:cNvSpPr>
            <a:spLocks noGrp="1"/>
          </p:cNvSpPr>
          <p:nvPr>
            <p:ph type="sldNum" sz="quarter" idx="12"/>
          </p:nvPr>
        </p:nvSpPr>
        <p:spPr/>
        <p:txBody>
          <a:bodyPr/>
          <a:lstStyle/>
          <a:p>
            <a:fld id="{58002290-9732-4F20-B570-A4AA794D7C1E}" type="slidenum">
              <a:rPr lang="en-US" smtClean="0"/>
              <a:t>51</a:t>
            </a:fld>
            <a:endParaRPr lang="en-US"/>
          </a:p>
        </p:txBody>
      </p:sp>
      <p:grpSp>
        <p:nvGrpSpPr>
          <p:cNvPr id="5" name="Group 4">
            <a:extLst>
              <a:ext uri="{FF2B5EF4-FFF2-40B4-BE49-F238E27FC236}">
                <a16:creationId xmlns:a16="http://schemas.microsoft.com/office/drawing/2014/main" id="{9E4A01DE-75A5-424B-8463-81885F08F597}"/>
              </a:ext>
            </a:extLst>
          </p:cNvPr>
          <p:cNvGrpSpPr/>
          <p:nvPr/>
        </p:nvGrpSpPr>
        <p:grpSpPr>
          <a:xfrm>
            <a:off x="2327813" y="1910920"/>
            <a:ext cx="6477000" cy="2110760"/>
            <a:chOff x="1752600" y="2435442"/>
            <a:chExt cx="6477000" cy="2437957"/>
          </a:xfrm>
        </p:grpSpPr>
        <p:sp>
          <p:nvSpPr>
            <p:cNvPr id="6" name="TextBox 5">
              <a:extLst>
                <a:ext uri="{FF2B5EF4-FFF2-40B4-BE49-F238E27FC236}">
                  <a16:creationId xmlns:a16="http://schemas.microsoft.com/office/drawing/2014/main" id="{6B7A96AF-9D77-44E0-B690-F5DF97D31903}"/>
                </a:ext>
              </a:extLst>
            </p:cNvPr>
            <p:cNvSpPr txBox="1"/>
            <p:nvPr/>
          </p:nvSpPr>
          <p:spPr>
            <a:xfrm>
              <a:off x="1752600" y="2915335"/>
              <a:ext cx="685800" cy="646331"/>
            </a:xfrm>
            <a:prstGeom prst="rect">
              <a:avLst/>
            </a:prstGeom>
            <a:noFill/>
            <a:ln>
              <a:solidFill>
                <a:schemeClr val="tx1"/>
              </a:solidFill>
            </a:ln>
          </p:spPr>
          <p:txBody>
            <a:bodyPr wrap="square" rtlCol="0">
              <a:spAutoFit/>
            </a:bodyPr>
            <a:lstStyle/>
            <a:p>
              <a:pPr algn="ctr"/>
              <a:r>
                <a:rPr lang="en-US" dirty="0"/>
                <a:t>100 mg</a:t>
              </a:r>
            </a:p>
          </p:txBody>
        </p:sp>
        <p:cxnSp>
          <p:nvCxnSpPr>
            <p:cNvPr id="7" name="Straight Arrow Connector 6">
              <a:extLst>
                <a:ext uri="{FF2B5EF4-FFF2-40B4-BE49-F238E27FC236}">
                  <a16:creationId xmlns:a16="http://schemas.microsoft.com/office/drawing/2014/main" id="{310DB9D1-9F27-4AB6-88D6-44D2064543BE}"/>
                </a:ext>
              </a:extLst>
            </p:cNvPr>
            <p:cNvCxnSpPr>
              <a:endCxn id="9" idx="1"/>
            </p:cNvCxnSpPr>
            <p:nvPr/>
          </p:nvCxnSpPr>
          <p:spPr>
            <a:xfrm>
              <a:off x="2438400" y="3238500"/>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9206087-CBED-43F2-972B-8E454F54F4E4}"/>
                </a:ext>
              </a:extLst>
            </p:cNvPr>
            <p:cNvCxnSpPr/>
            <p:nvPr/>
          </p:nvCxnSpPr>
          <p:spPr>
            <a:xfrm>
              <a:off x="4876800" y="3217014"/>
              <a:ext cx="838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BC779FF-0968-4A5A-A5C8-15CFD1E56040}"/>
                </a:ext>
              </a:extLst>
            </p:cNvPr>
            <p:cNvSpPr/>
            <p:nvPr/>
          </p:nvSpPr>
          <p:spPr>
            <a:xfrm>
              <a:off x="28956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E125C1-BE39-4BC8-809D-89EC7A3F252E}"/>
                </a:ext>
              </a:extLst>
            </p:cNvPr>
            <p:cNvSpPr txBox="1"/>
            <p:nvPr/>
          </p:nvSpPr>
          <p:spPr>
            <a:xfrm>
              <a:off x="3124200" y="2819401"/>
              <a:ext cx="762000" cy="426584"/>
            </a:xfrm>
            <a:prstGeom prst="rect">
              <a:avLst/>
            </a:prstGeom>
            <a:noFill/>
            <a:ln>
              <a:solidFill>
                <a:schemeClr val="tx1"/>
              </a:solidFill>
            </a:ln>
          </p:spPr>
          <p:txBody>
            <a:bodyPr wrap="square" rtlCol="0">
              <a:spAutoFit/>
            </a:bodyPr>
            <a:lstStyle/>
            <a:p>
              <a:pPr algn="ctr"/>
              <a:r>
                <a:rPr lang="en-US" dirty="0"/>
                <a:t>38%</a:t>
              </a:r>
            </a:p>
          </p:txBody>
        </p:sp>
        <p:sp>
          <p:nvSpPr>
            <p:cNvPr id="11" name="TextBox 10">
              <a:extLst>
                <a:ext uri="{FF2B5EF4-FFF2-40B4-BE49-F238E27FC236}">
                  <a16:creationId xmlns:a16="http://schemas.microsoft.com/office/drawing/2014/main" id="{35BDA8CB-3FC2-419B-A500-4DC259632493}"/>
                </a:ext>
              </a:extLst>
            </p:cNvPr>
            <p:cNvSpPr txBox="1"/>
            <p:nvPr/>
          </p:nvSpPr>
          <p:spPr>
            <a:xfrm>
              <a:off x="3048000" y="2435442"/>
              <a:ext cx="914400" cy="426584"/>
            </a:xfrm>
            <a:prstGeom prst="rect">
              <a:avLst/>
            </a:prstGeom>
            <a:noFill/>
            <a:ln>
              <a:solidFill>
                <a:schemeClr val="tx1"/>
              </a:solidFill>
            </a:ln>
          </p:spPr>
          <p:txBody>
            <a:bodyPr wrap="square" rtlCol="0">
              <a:spAutoFit/>
            </a:bodyPr>
            <a:lstStyle/>
            <a:p>
              <a:pPr algn="ctr"/>
              <a:r>
                <a:rPr lang="en-US" dirty="0"/>
                <a:t>Pond</a:t>
              </a:r>
            </a:p>
          </p:txBody>
        </p:sp>
        <p:cxnSp>
          <p:nvCxnSpPr>
            <p:cNvPr id="12" name="Straight Arrow Connector 11">
              <a:extLst>
                <a:ext uri="{FF2B5EF4-FFF2-40B4-BE49-F238E27FC236}">
                  <a16:creationId xmlns:a16="http://schemas.microsoft.com/office/drawing/2014/main" id="{00C20019-A850-4CE0-A82D-A33C3448C244}"/>
                </a:ext>
              </a:extLst>
            </p:cNvPr>
            <p:cNvCxnSpPr/>
            <p:nvPr/>
          </p:nvCxnSpPr>
          <p:spPr>
            <a:xfrm>
              <a:off x="34992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430900-6353-4A8F-B86E-DA66414FA6C9}"/>
                </a:ext>
              </a:extLst>
            </p:cNvPr>
            <p:cNvSpPr txBox="1"/>
            <p:nvPr/>
          </p:nvSpPr>
          <p:spPr>
            <a:xfrm>
              <a:off x="3156381" y="4126878"/>
              <a:ext cx="685800" cy="746521"/>
            </a:xfrm>
            <a:prstGeom prst="rect">
              <a:avLst/>
            </a:prstGeom>
            <a:noFill/>
            <a:ln>
              <a:solidFill>
                <a:schemeClr val="tx1"/>
              </a:solidFill>
            </a:ln>
          </p:spPr>
          <p:txBody>
            <a:bodyPr wrap="square" rtlCol="0">
              <a:spAutoFit/>
            </a:bodyPr>
            <a:lstStyle/>
            <a:p>
              <a:pPr algn="ctr"/>
              <a:r>
                <a:rPr lang="en-US" dirty="0"/>
                <a:t>38 mg</a:t>
              </a:r>
            </a:p>
          </p:txBody>
        </p:sp>
        <p:sp>
          <p:nvSpPr>
            <p:cNvPr id="14" name="TextBox 13">
              <a:extLst>
                <a:ext uri="{FF2B5EF4-FFF2-40B4-BE49-F238E27FC236}">
                  <a16:creationId xmlns:a16="http://schemas.microsoft.com/office/drawing/2014/main" id="{F66D3B92-1C74-4F13-85BF-2DBA4E959C3C}"/>
                </a:ext>
              </a:extLst>
            </p:cNvPr>
            <p:cNvSpPr txBox="1"/>
            <p:nvPr/>
          </p:nvSpPr>
          <p:spPr>
            <a:xfrm>
              <a:off x="4191000" y="2893849"/>
              <a:ext cx="685800" cy="746521"/>
            </a:xfrm>
            <a:prstGeom prst="rect">
              <a:avLst/>
            </a:prstGeom>
            <a:noFill/>
            <a:ln>
              <a:solidFill>
                <a:schemeClr val="tx1"/>
              </a:solidFill>
            </a:ln>
          </p:spPr>
          <p:txBody>
            <a:bodyPr wrap="square" rtlCol="0">
              <a:spAutoFit/>
            </a:bodyPr>
            <a:lstStyle/>
            <a:p>
              <a:pPr algn="ctr"/>
              <a:r>
                <a:rPr lang="en-US" dirty="0"/>
                <a:t>62 mg</a:t>
              </a:r>
            </a:p>
          </p:txBody>
        </p:sp>
        <p:sp>
          <p:nvSpPr>
            <p:cNvPr id="15" name="Rectangle 14">
              <a:extLst>
                <a:ext uri="{FF2B5EF4-FFF2-40B4-BE49-F238E27FC236}">
                  <a16:creationId xmlns:a16="http://schemas.microsoft.com/office/drawing/2014/main" id="{80882F37-B5CF-4976-BE1F-E6833030E9DE}"/>
                </a:ext>
              </a:extLst>
            </p:cNvPr>
            <p:cNvSpPr/>
            <p:nvPr/>
          </p:nvSpPr>
          <p:spPr>
            <a:xfrm>
              <a:off x="57912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A9B50E8-F125-4221-BEFB-3328D83DDA45}"/>
                </a:ext>
              </a:extLst>
            </p:cNvPr>
            <p:cNvSpPr txBox="1"/>
            <p:nvPr/>
          </p:nvSpPr>
          <p:spPr>
            <a:xfrm>
              <a:off x="6019800" y="2819401"/>
              <a:ext cx="762000" cy="426584"/>
            </a:xfrm>
            <a:prstGeom prst="rect">
              <a:avLst/>
            </a:prstGeom>
            <a:noFill/>
            <a:ln>
              <a:solidFill>
                <a:schemeClr val="tx1"/>
              </a:solidFill>
            </a:ln>
          </p:spPr>
          <p:txBody>
            <a:bodyPr wrap="square" rtlCol="0">
              <a:spAutoFit/>
            </a:bodyPr>
            <a:lstStyle/>
            <a:p>
              <a:pPr algn="ctr"/>
              <a:r>
                <a:rPr lang="en-US" dirty="0"/>
                <a:t>68%</a:t>
              </a:r>
            </a:p>
          </p:txBody>
        </p:sp>
        <p:sp>
          <p:nvSpPr>
            <p:cNvPr id="17" name="TextBox 16">
              <a:extLst>
                <a:ext uri="{FF2B5EF4-FFF2-40B4-BE49-F238E27FC236}">
                  <a16:creationId xmlns:a16="http://schemas.microsoft.com/office/drawing/2014/main" id="{21F4F992-3BE8-47BD-8CD5-294AFFDD59A8}"/>
                </a:ext>
              </a:extLst>
            </p:cNvPr>
            <p:cNvSpPr txBox="1"/>
            <p:nvPr/>
          </p:nvSpPr>
          <p:spPr>
            <a:xfrm>
              <a:off x="5943600" y="2435442"/>
              <a:ext cx="914400" cy="426584"/>
            </a:xfrm>
            <a:prstGeom prst="rect">
              <a:avLst/>
            </a:prstGeom>
            <a:noFill/>
            <a:ln>
              <a:solidFill>
                <a:schemeClr val="tx1"/>
              </a:solidFill>
            </a:ln>
          </p:spPr>
          <p:txBody>
            <a:bodyPr wrap="square" rtlCol="0">
              <a:spAutoFit/>
            </a:bodyPr>
            <a:lstStyle/>
            <a:p>
              <a:pPr algn="ctr"/>
              <a:r>
                <a:rPr lang="en-US" dirty="0"/>
                <a:t>Filter</a:t>
              </a:r>
            </a:p>
          </p:txBody>
        </p:sp>
        <p:cxnSp>
          <p:nvCxnSpPr>
            <p:cNvPr id="18" name="Straight Arrow Connector 17">
              <a:extLst>
                <a:ext uri="{FF2B5EF4-FFF2-40B4-BE49-F238E27FC236}">
                  <a16:creationId xmlns:a16="http://schemas.microsoft.com/office/drawing/2014/main" id="{5EF12EAB-0E69-45D0-835E-D9657DD4A6BA}"/>
                </a:ext>
              </a:extLst>
            </p:cNvPr>
            <p:cNvCxnSpPr/>
            <p:nvPr/>
          </p:nvCxnSpPr>
          <p:spPr>
            <a:xfrm>
              <a:off x="63948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3842BFD-486E-4788-9930-A379534F582B}"/>
                </a:ext>
              </a:extLst>
            </p:cNvPr>
            <p:cNvSpPr txBox="1"/>
            <p:nvPr/>
          </p:nvSpPr>
          <p:spPr>
            <a:xfrm>
              <a:off x="6051981" y="4126878"/>
              <a:ext cx="685800" cy="746521"/>
            </a:xfrm>
            <a:prstGeom prst="rect">
              <a:avLst/>
            </a:prstGeom>
            <a:noFill/>
            <a:ln>
              <a:solidFill>
                <a:schemeClr val="tx1"/>
              </a:solidFill>
            </a:ln>
          </p:spPr>
          <p:txBody>
            <a:bodyPr wrap="square" rtlCol="0">
              <a:spAutoFit/>
            </a:bodyPr>
            <a:lstStyle/>
            <a:p>
              <a:pPr algn="ctr"/>
              <a:r>
                <a:rPr lang="en-US" dirty="0"/>
                <a:t>42.2 mg</a:t>
              </a:r>
            </a:p>
          </p:txBody>
        </p:sp>
        <p:sp>
          <p:nvSpPr>
            <p:cNvPr id="20" name="TextBox 19">
              <a:extLst>
                <a:ext uri="{FF2B5EF4-FFF2-40B4-BE49-F238E27FC236}">
                  <a16:creationId xmlns:a16="http://schemas.microsoft.com/office/drawing/2014/main" id="{BD443CCE-77A9-4C42-BEE2-8493AFB5808F}"/>
                </a:ext>
              </a:extLst>
            </p:cNvPr>
            <p:cNvSpPr txBox="1"/>
            <p:nvPr/>
          </p:nvSpPr>
          <p:spPr>
            <a:xfrm>
              <a:off x="7543800" y="2915335"/>
              <a:ext cx="685800" cy="746521"/>
            </a:xfrm>
            <a:prstGeom prst="rect">
              <a:avLst/>
            </a:prstGeom>
            <a:noFill/>
            <a:ln>
              <a:solidFill>
                <a:schemeClr val="tx1"/>
              </a:solidFill>
            </a:ln>
          </p:spPr>
          <p:txBody>
            <a:bodyPr wrap="square" rtlCol="0">
              <a:spAutoFit/>
            </a:bodyPr>
            <a:lstStyle/>
            <a:p>
              <a:pPr algn="ctr"/>
              <a:r>
                <a:rPr lang="en-US" dirty="0"/>
                <a:t>19.8 mg</a:t>
              </a:r>
            </a:p>
          </p:txBody>
        </p:sp>
        <p:cxnSp>
          <p:nvCxnSpPr>
            <p:cNvPr id="21" name="Straight Arrow Connector 20">
              <a:extLst>
                <a:ext uri="{FF2B5EF4-FFF2-40B4-BE49-F238E27FC236}">
                  <a16:creationId xmlns:a16="http://schemas.microsoft.com/office/drawing/2014/main" id="{D22C686D-A2FF-4F0B-AC34-D58488AE8D27}"/>
                </a:ext>
              </a:extLst>
            </p:cNvPr>
            <p:cNvCxnSpPr/>
            <p:nvPr/>
          </p:nvCxnSpPr>
          <p:spPr>
            <a:xfrm>
              <a:off x="7086600" y="3220375"/>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2DD1532-5544-4674-A501-F5D420CB0A36}"/>
              </a:ext>
            </a:extLst>
          </p:cNvPr>
          <p:cNvSpPr txBox="1"/>
          <p:nvPr/>
        </p:nvSpPr>
        <p:spPr>
          <a:xfrm>
            <a:off x="551543" y="2351314"/>
            <a:ext cx="1459951" cy="523220"/>
          </a:xfrm>
          <a:prstGeom prst="rect">
            <a:avLst/>
          </a:prstGeom>
          <a:noFill/>
        </p:spPr>
        <p:txBody>
          <a:bodyPr wrap="none" rtlCol="0">
            <a:spAutoFit/>
          </a:bodyPr>
          <a:lstStyle/>
          <a:p>
            <a:r>
              <a:rPr lang="en-US" sz="2800" dirty="0"/>
              <a:t>Nitrogen</a:t>
            </a:r>
          </a:p>
        </p:txBody>
      </p:sp>
      <p:sp>
        <p:nvSpPr>
          <p:cNvPr id="24" name="TextBox 23">
            <a:extLst>
              <a:ext uri="{FF2B5EF4-FFF2-40B4-BE49-F238E27FC236}">
                <a16:creationId xmlns:a16="http://schemas.microsoft.com/office/drawing/2014/main" id="{7C365011-8ED1-4107-A340-08685F8D20F6}"/>
              </a:ext>
            </a:extLst>
          </p:cNvPr>
          <p:cNvSpPr txBox="1"/>
          <p:nvPr/>
        </p:nvSpPr>
        <p:spPr>
          <a:xfrm>
            <a:off x="413657" y="4695370"/>
            <a:ext cx="1912703" cy="523220"/>
          </a:xfrm>
          <a:prstGeom prst="rect">
            <a:avLst/>
          </a:prstGeom>
          <a:noFill/>
        </p:spPr>
        <p:txBody>
          <a:bodyPr wrap="none" rtlCol="0">
            <a:spAutoFit/>
          </a:bodyPr>
          <a:lstStyle/>
          <a:p>
            <a:r>
              <a:rPr lang="en-US" sz="2800" dirty="0"/>
              <a:t>Phosphorus</a:t>
            </a:r>
          </a:p>
        </p:txBody>
      </p:sp>
      <p:grpSp>
        <p:nvGrpSpPr>
          <p:cNvPr id="25" name="Group 24">
            <a:extLst>
              <a:ext uri="{FF2B5EF4-FFF2-40B4-BE49-F238E27FC236}">
                <a16:creationId xmlns:a16="http://schemas.microsoft.com/office/drawing/2014/main" id="{360434BB-D62C-4C41-A7A5-31DB9463F961}"/>
              </a:ext>
            </a:extLst>
          </p:cNvPr>
          <p:cNvGrpSpPr/>
          <p:nvPr/>
        </p:nvGrpSpPr>
        <p:grpSpPr>
          <a:xfrm>
            <a:off x="2661642" y="4291262"/>
            <a:ext cx="6477000" cy="2110760"/>
            <a:chOff x="1752600" y="2435442"/>
            <a:chExt cx="6477000" cy="2437957"/>
          </a:xfrm>
        </p:grpSpPr>
        <p:sp>
          <p:nvSpPr>
            <p:cNvPr id="26" name="TextBox 25">
              <a:extLst>
                <a:ext uri="{FF2B5EF4-FFF2-40B4-BE49-F238E27FC236}">
                  <a16:creationId xmlns:a16="http://schemas.microsoft.com/office/drawing/2014/main" id="{9AE9DD78-A484-4845-80A3-674181CD8E39}"/>
                </a:ext>
              </a:extLst>
            </p:cNvPr>
            <p:cNvSpPr txBox="1"/>
            <p:nvPr/>
          </p:nvSpPr>
          <p:spPr>
            <a:xfrm>
              <a:off x="1752600" y="2915335"/>
              <a:ext cx="685800" cy="646331"/>
            </a:xfrm>
            <a:prstGeom prst="rect">
              <a:avLst/>
            </a:prstGeom>
            <a:noFill/>
            <a:ln>
              <a:solidFill>
                <a:schemeClr val="tx1"/>
              </a:solidFill>
            </a:ln>
          </p:spPr>
          <p:txBody>
            <a:bodyPr wrap="square" rtlCol="0">
              <a:spAutoFit/>
            </a:bodyPr>
            <a:lstStyle/>
            <a:p>
              <a:pPr algn="ctr"/>
              <a:r>
                <a:rPr lang="en-US" dirty="0"/>
                <a:t>100 mg</a:t>
              </a:r>
            </a:p>
          </p:txBody>
        </p:sp>
        <p:cxnSp>
          <p:nvCxnSpPr>
            <p:cNvPr id="27" name="Straight Arrow Connector 26">
              <a:extLst>
                <a:ext uri="{FF2B5EF4-FFF2-40B4-BE49-F238E27FC236}">
                  <a16:creationId xmlns:a16="http://schemas.microsoft.com/office/drawing/2014/main" id="{8DBBD4B1-EE02-49C0-B7B3-11E2E90B6378}"/>
                </a:ext>
              </a:extLst>
            </p:cNvPr>
            <p:cNvCxnSpPr>
              <a:endCxn id="29" idx="1"/>
            </p:cNvCxnSpPr>
            <p:nvPr/>
          </p:nvCxnSpPr>
          <p:spPr>
            <a:xfrm>
              <a:off x="2438400" y="3238500"/>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E09A72C-D9F4-4542-8A7F-B9E8A154380D}"/>
                </a:ext>
              </a:extLst>
            </p:cNvPr>
            <p:cNvCxnSpPr/>
            <p:nvPr/>
          </p:nvCxnSpPr>
          <p:spPr>
            <a:xfrm>
              <a:off x="4876800" y="3217014"/>
              <a:ext cx="838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DBF543E-E333-494D-9BE1-9CEA6385C7B7}"/>
                </a:ext>
              </a:extLst>
            </p:cNvPr>
            <p:cNvSpPr/>
            <p:nvPr/>
          </p:nvSpPr>
          <p:spPr>
            <a:xfrm>
              <a:off x="28956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F82F02F-4D2C-4D32-9C5E-B3E0A673782C}"/>
                </a:ext>
              </a:extLst>
            </p:cNvPr>
            <p:cNvSpPr txBox="1"/>
            <p:nvPr/>
          </p:nvSpPr>
          <p:spPr>
            <a:xfrm>
              <a:off x="3124200" y="2819401"/>
              <a:ext cx="762000" cy="426584"/>
            </a:xfrm>
            <a:prstGeom prst="rect">
              <a:avLst/>
            </a:prstGeom>
            <a:noFill/>
            <a:ln>
              <a:solidFill>
                <a:schemeClr val="tx1"/>
              </a:solidFill>
            </a:ln>
          </p:spPr>
          <p:txBody>
            <a:bodyPr wrap="square" rtlCol="0">
              <a:spAutoFit/>
            </a:bodyPr>
            <a:lstStyle/>
            <a:p>
              <a:pPr algn="ctr"/>
              <a:r>
                <a:rPr lang="en-US" dirty="0"/>
                <a:t>64%</a:t>
              </a:r>
            </a:p>
          </p:txBody>
        </p:sp>
        <p:sp>
          <p:nvSpPr>
            <p:cNvPr id="31" name="TextBox 30">
              <a:extLst>
                <a:ext uri="{FF2B5EF4-FFF2-40B4-BE49-F238E27FC236}">
                  <a16:creationId xmlns:a16="http://schemas.microsoft.com/office/drawing/2014/main" id="{2740BDB1-753B-441A-9398-D71F080C953B}"/>
                </a:ext>
              </a:extLst>
            </p:cNvPr>
            <p:cNvSpPr txBox="1"/>
            <p:nvPr/>
          </p:nvSpPr>
          <p:spPr>
            <a:xfrm>
              <a:off x="3048000" y="2435442"/>
              <a:ext cx="914400" cy="426584"/>
            </a:xfrm>
            <a:prstGeom prst="rect">
              <a:avLst/>
            </a:prstGeom>
            <a:noFill/>
            <a:ln>
              <a:solidFill>
                <a:schemeClr val="tx1"/>
              </a:solidFill>
            </a:ln>
          </p:spPr>
          <p:txBody>
            <a:bodyPr wrap="square" rtlCol="0">
              <a:spAutoFit/>
            </a:bodyPr>
            <a:lstStyle/>
            <a:p>
              <a:pPr algn="ctr"/>
              <a:r>
                <a:rPr lang="en-US" dirty="0"/>
                <a:t>Pond</a:t>
              </a:r>
            </a:p>
          </p:txBody>
        </p:sp>
        <p:cxnSp>
          <p:nvCxnSpPr>
            <p:cNvPr id="32" name="Straight Arrow Connector 31">
              <a:extLst>
                <a:ext uri="{FF2B5EF4-FFF2-40B4-BE49-F238E27FC236}">
                  <a16:creationId xmlns:a16="http://schemas.microsoft.com/office/drawing/2014/main" id="{794609B2-DB35-43F6-9131-E2FEE8043752}"/>
                </a:ext>
              </a:extLst>
            </p:cNvPr>
            <p:cNvCxnSpPr/>
            <p:nvPr/>
          </p:nvCxnSpPr>
          <p:spPr>
            <a:xfrm>
              <a:off x="34992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4919848-48EE-445C-A598-03BB2E084DC0}"/>
                </a:ext>
              </a:extLst>
            </p:cNvPr>
            <p:cNvSpPr txBox="1"/>
            <p:nvPr/>
          </p:nvSpPr>
          <p:spPr>
            <a:xfrm>
              <a:off x="3156381" y="4126878"/>
              <a:ext cx="685800" cy="746521"/>
            </a:xfrm>
            <a:prstGeom prst="rect">
              <a:avLst/>
            </a:prstGeom>
            <a:noFill/>
            <a:ln>
              <a:solidFill>
                <a:schemeClr val="tx1"/>
              </a:solidFill>
            </a:ln>
          </p:spPr>
          <p:txBody>
            <a:bodyPr wrap="square" rtlCol="0">
              <a:spAutoFit/>
            </a:bodyPr>
            <a:lstStyle/>
            <a:p>
              <a:pPr algn="ctr"/>
              <a:r>
                <a:rPr lang="en-US" dirty="0"/>
                <a:t>64 mg</a:t>
              </a:r>
            </a:p>
          </p:txBody>
        </p:sp>
        <p:sp>
          <p:nvSpPr>
            <p:cNvPr id="34" name="TextBox 33">
              <a:extLst>
                <a:ext uri="{FF2B5EF4-FFF2-40B4-BE49-F238E27FC236}">
                  <a16:creationId xmlns:a16="http://schemas.microsoft.com/office/drawing/2014/main" id="{2EB6E194-24B7-45D8-ACB4-A0DDD28F703D}"/>
                </a:ext>
              </a:extLst>
            </p:cNvPr>
            <p:cNvSpPr txBox="1"/>
            <p:nvPr/>
          </p:nvSpPr>
          <p:spPr>
            <a:xfrm>
              <a:off x="4191000" y="2893849"/>
              <a:ext cx="685800" cy="746521"/>
            </a:xfrm>
            <a:prstGeom prst="rect">
              <a:avLst/>
            </a:prstGeom>
            <a:noFill/>
            <a:ln>
              <a:solidFill>
                <a:schemeClr val="tx1"/>
              </a:solidFill>
            </a:ln>
          </p:spPr>
          <p:txBody>
            <a:bodyPr wrap="square" rtlCol="0">
              <a:spAutoFit/>
            </a:bodyPr>
            <a:lstStyle/>
            <a:p>
              <a:pPr algn="ctr"/>
              <a:r>
                <a:rPr lang="en-US" dirty="0"/>
                <a:t>36 mg</a:t>
              </a:r>
            </a:p>
          </p:txBody>
        </p:sp>
        <p:sp>
          <p:nvSpPr>
            <p:cNvPr id="35" name="Rectangle 34">
              <a:extLst>
                <a:ext uri="{FF2B5EF4-FFF2-40B4-BE49-F238E27FC236}">
                  <a16:creationId xmlns:a16="http://schemas.microsoft.com/office/drawing/2014/main" id="{2866A381-2F66-4B19-A1F8-47CE7F4DFCBC}"/>
                </a:ext>
              </a:extLst>
            </p:cNvPr>
            <p:cNvSpPr/>
            <p:nvPr/>
          </p:nvSpPr>
          <p:spPr>
            <a:xfrm>
              <a:off x="57912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AA68FD-7558-4B00-A907-701277A6D86E}"/>
                </a:ext>
              </a:extLst>
            </p:cNvPr>
            <p:cNvSpPr txBox="1"/>
            <p:nvPr/>
          </p:nvSpPr>
          <p:spPr>
            <a:xfrm>
              <a:off x="6019800" y="2819401"/>
              <a:ext cx="762000" cy="426584"/>
            </a:xfrm>
            <a:prstGeom prst="rect">
              <a:avLst/>
            </a:prstGeom>
            <a:noFill/>
            <a:ln>
              <a:solidFill>
                <a:schemeClr val="tx1"/>
              </a:solidFill>
            </a:ln>
          </p:spPr>
          <p:txBody>
            <a:bodyPr wrap="square" rtlCol="0">
              <a:spAutoFit/>
            </a:bodyPr>
            <a:lstStyle/>
            <a:p>
              <a:pPr algn="ctr"/>
              <a:r>
                <a:rPr lang="en-US" dirty="0"/>
                <a:t>86%</a:t>
              </a:r>
            </a:p>
          </p:txBody>
        </p:sp>
        <p:sp>
          <p:nvSpPr>
            <p:cNvPr id="37" name="TextBox 36">
              <a:extLst>
                <a:ext uri="{FF2B5EF4-FFF2-40B4-BE49-F238E27FC236}">
                  <a16:creationId xmlns:a16="http://schemas.microsoft.com/office/drawing/2014/main" id="{67C5E0AF-F230-4799-82D0-778D7133557B}"/>
                </a:ext>
              </a:extLst>
            </p:cNvPr>
            <p:cNvSpPr txBox="1"/>
            <p:nvPr/>
          </p:nvSpPr>
          <p:spPr>
            <a:xfrm>
              <a:off x="5943600" y="2435442"/>
              <a:ext cx="914400" cy="426584"/>
            </a:xfrm>
            <a:prstGeom prst="rect">
              <a:avLst/>
            </a:prstGeom>
            <a:noFill/>
            <a:ln>
              <a:solidFill>
                <a:schemeClr val="tx1"/>
              </a:solidFill>
            </a:ln>
          </p:spPr>
          <p:txBody>
            <a:bodyPr wrap="square" rtlCol="0">
              <a:spAutoFit/>
            </a:bodyPr>
            <a:lstStyle/>
            <a:p>
              <a:pPr algn="ctr"/>
              <a:r>
                <a:rPr lang="en-US" dirty="0"/>
                <a:t>Filter</a:t>
              </a:r>
            </a:p>
          </p:txBody>
        </p:sp>
        <p:cxnSp>
          <p:nvCxnSpPr>
            <p:cNvPr id="38" name="Straight Arrow Connector 37">
              <a:extLst>
                <a:ext uri="{FF2B5EF4-FFF2-40B4-BE49-F238E27FC236}">
                  <a16:creationId xmlns:a16="http://schemas.microsoft.com/office/drawing/2014/main" id="{8276798A-7C20-4014-BB6A-98C11219B9C0}"/>
                </a:ext>
              </a:extLst>
            </p:cNvPr>
            <p:cNvCxnSpPr/>
            <p:nvPr/>
          </p:nvCxnSpPr>
          <p:spPr>
            <a:xfrm>
              <a:off x="63948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1997BF0-3401-4A91-93F8-3E717E2EF705}"/>
                </a:ext>
              </a:extLst>
            </p:cNvPr>
            <p:cNvSpPr txBox="1"/>
            <p:nvPr/>
          </p:nvSpPr>
          <p:spPr>
            <a:xfrm>
              <a:off x="6051981" y="4126878"/>
              <a:ext cx="685800" cy="746521"/>
            </a:xfrm>
            <a:prstGeom prst="rect">
              <a:avLst/>
            </a:prstGeom>
            <a:noFill/>
            <a:ln>
              <a:solidFill>
                <a:schemeClr val="tx1"/>
              </a:solidFill>
            </a:ln>
          </p:spPr>
          <p:txBody>
            <a:bodyPr wrap="square" rtlCol="0">
              <a:spAutoFit/>
            </a:bodyPr>
            <a:lstStyle/>
            <a:p>
              <a:pPr algn="ctr"/>
              <a:r>
                <a:rPr lang="en-US" dirty="0"/>
                <a:t>31 mg</a:t>
              </a:r>
            </a:p>
          </p:txBody>
        </p:sp>
        <p:sp>
          <p:nvSpPr>
            <p:cNvPr id="40" name="TextBox 39">
              <a:extLst>
                <a:ext uri="{FF2B5EF4-FFF2-40B4-BE49-F238E27FC236}">
                  <a16:creationId xmlns:a16="http://schemas.microsoft.com/office/drawing/2014/main" id="{41A8C965-C52A-4BEE-BE79-5F1761A39910}"/>
                </a:ext>
              </a:extLst>
            </p:cNvPr>
            <p:cNvSpPr txBox="1"/>
            <p:nvPr/>
          </p:nvSpPr>
          <p:spPr>
            <a:xfrm>
              <a:off x="7543800" y="2915335"/>
              <a:ext cx="685800" cy="426584"/>
            </a:xfrm>
            <a:prstGeom prst="rect">
              <a:avLst/>
            </a:prstGeom>
            <a:noFill/>
            <a:ln>
              <a:solidFill>
                <a:schemeClr val="tx1"/>
              </a:solidFill>
            </a:ln>
          </p:spPr>
          <p:txBody>
            <a:bodyPr wrap="square" rtlCol="0">
              <a:spAutoFit/>
            </a:bodyPr>
            <a:lstStyle/>
            <a:p>
              <a:pPr algn="ctr"/>
              <a:r>
                <a:rPr lang="en-US" dirty="0"/>
                <a:t>5 mg</a:t>
              </a:r>
            </a:p>
          </p:txBody>
        </p:sp>
        <p:cxnSp>
          <p:nvCxnSpPr>
            <p:cNvPr id="41" name="Straight Arrow Connector 40">
              <a:extLst>
                <a:ext uri="{FF2B5EF4-FFF2-40B4-BE49-F238E27FC236}">
                  <a16:creationId xmlns:a16="http://schemas.microsoft.com/office/drawing/2014/main" id="{0C98F764-A1DE-4FE9-8519-F5FF3F4F412C}"/>
                </a:ext>
              </a:extLst>
            </p:cNvPr>
            <p:cNvCxnSpPr/>
            <p:nvPr/>
          </p:nvCxnSpPr>
          <p:spPr>
            <a:xfrm>
              <a:off x="7086600" y="3220375"/>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BD6E6BDB-C8F0-4A18-8AA5-4ECCAC503A9A}"/>
              </a:ext>
            </a:extLst>
          </p:cNvPr>
          <p:cNvSpPr txBox="1"/>
          <p:nvPr/>
        </p:nvSpPr>
        <p:spPr>
          <a:xfrm>
            <a:off x="9144000" y="3062515"/>
            <a:ext cx="1790298" cy="369332"/>
          </a:xfrm>
          <a:prstGeom prst="rect">
            <a:avLst/>
          </a:prstGeom>
          <a:solidFill>
            <a:schemeClr val="bg1"/>
          </a:solidFill>
          <a:ln>
            <a:solidFill>
              <a:schemeClr val="tx1"/>
            </a:solidFill>
          </a:ln>
        </p:spPr>
        <p:txBody>
          <a:bodyPr wrap="none" rtlCol="0">
            <a:spAutoFit/>
          </a:bodyPr>
          <a:lstStyle/>
          <a:p>
            <a:r>
              <a:rPr lang="en-US" dirty="0"/>
              <a:t>Overall TN = 80.2</a:t>
            </a:r>
          </a:p>
        </p:txBody>
      </p:sp>
      <p:sp>
        <p:nvSpPr>
          <p:cNvPr id="43" name="TextBox 42">
            <a:extLst>
              <a:ext uri="{FF2B5EF4-FFF2-40B4-BE49-F238E27FC236}">
                <a16:creationId xmlns:a16="http://schemas.microsoft.com/office/drawing/2014/main" id="{CE78CB9A-B1B3-4665-8EBE-AC96C1531D74}"/>
              </a:ext>
            </a:extLst>
          </p:cNvPr>
          <p:cNvSpPr txBox="1"/>
          <p:nvPr/>
        </p:nvSpPr>
        <p:spPr>
          <a:xfrm>
            <a:off x="9114971" y="5384800"/>
            <a:ext cx="1638013" cy="369332"/>
          </a:xfrm>
          <a:prstGeom prst="rect">
            <a:avLst/>
          </a:prstGeom>
          <a:solidFill>
            <a:schemeClr val="bg1"/>
          </a:solidFill>
          <a:ln>
            <a:solidFill>
              <a:schemeClr val="tx1"/>
            </a:solidFill>
          </a:ln>
        </p:spPr>
        <p:txBody>
          <a:bodyPr wrap="none" rtlCol="0">
            <a:spAutoFit/>
          </a:bodyPr>
          <a:lstStyle/>
          <a:p>
            <a:r>
              <a:rPr lang="en-US" dirty="0"/>
              <a:t>Overall TP = 95 </a:t>
            </a:r>
          </a:p>
        </p:txBody>
      </p:sp>
    </p:spTree>
    <p:extLst>
      <p:ext uri="{BB962C8B-B14F-4D97-AF65-F5344CB8AC3E}">
        <p14:creationId xmlns:p14="http://schemas.microsoft.com/office/powerpoint/2010/main" val="7915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8580-0E77-4941-9C92-E59ACE9E00AF}"/>
              </a:ext>
            </a:extLst>
          </p:cNvPr>
          <p:cNvSpPr>
            <a:spLocks noGrp="1"/>
          </p:cNvSpPr>
          <p:nvPr>
            <p:ph type="title"/>
          </p:nvPr>
        </p:nvSpPr>
        <p:spPr>
          <a:xfrm>
            <a:off x="464457" y="249011"/>
            <a:ext cx="10889343" cy="970189"/>
          </a:xfrm>
          <a:solidFill>
            <a:schemeClr val="bg1">
              <a:lumMod val="95000"/>
            </a:schemeClr>
          </a:solidFill>
          <a:ln>
            <a:solidFill>
              <a:schemeClr val="tx1"/>
            </a:solidFill>
          </a:ln>
        </p:spPr>
        <p:txBody>
          <a:bodyPr/>
          <a:lstStyle/>
          <a:p>
            <a:r>
              <a:rPr lang="en-US" dirty="0"/>
              <a:t>How much filter area &amp; What is the service life?</a:t>
            </a:r>
          </a:p>
        </p:txBody>
      </p:sp>
      <p:sp>
        <p:nvSpPr>
          <p:cNvPr id="4" name="Slide Number Placeholder 3">
            <a:extLst>
              <a:ext uri="{FF2B5EF4-FFF2-40B4-BE49-F238E27FC236}">
                <a16:creationId xmlns:a16="http://schemas.microsoft.com/office/drawing/2014/main" id="{0284A22C-CCEC-4F6E-BB7E-D6BDAF82D510}"/>
              </a:ext>
            </a:extLst>
          </p:cNvPr>
          <p:cNvSpPr>
            <a:spLocks noGrp="1"/>
          </p:cNvSpPr>
          <p:nvPr>
            <p:ph type="sldNum" sz="quarter" idx="12"/>
          </p:nvPr>
        </p:nvSpPr>
        <p:spPr/>
        <p:txBody>
          <a:bodyPr/>
          <a:lstStyle/>
          <a:p>
            <a:fld id="{58002290-9732-4F20-B570-A4AA794D7C1E}" type="slidenum">
              <a:rPr lang="en-US" smtClean="0"/>
              <a:t>52</a:t>
            </a:fld>
            <a:endParaRPr lang="en-US"/>
          </a:p>
        </p:txBody>
      </p:sp>
      <p:pic>
        <p:nvPicPr>
          <p:cNvPr id="7" name="Picture 6">
            <a:extLst>
              <a:ext uri="{FF2B5EF4-FFF2-40B4-BE49-F238E27FC236}">
                <a16:creationId xmlns:a16="http://schemas.microsoft.com/office/drawing/2014/main" id="{17B87DB8-4250-4CF4-94A1-93033264EAEA}"/>
              </a:ext>
            </a:extLst>
          </p:cNvPr>
          <p:cNvPicPr>
            <a:picLocks noChangeAspect="1"/>
          </p:cNvPicPr>
          <p:nvPr/>
        </p:nvPicPr>
        <p:blipFill>
          <a:blip r:embed="rId2"/>
          <a:stretch>
            <a:fillRect/>
          </a:stretch>
        </p:blipFill>
        <p:spPr>
          <a:xfrm>
            <a:off x="745672" y="1293132"/>
            <a:ext cx="8001000" cy="5200650"/>
          </a:xfrm>
          <a:prstGeom prst="rect">
            <a:avLst/>
          </a:prstGeom>
        </p:spPr>
      </p:pic>
      <p:sp>
        <p:nvSpPr>
          <p:cNvPr id="6" name="Arrow: Right 5">
            <a:extLst>
              <a:ext uri="{FF2B5EF4-FFF2-40B4-BE49-F238E27FC236}">
                <a16:creationId xmlns:a16="http://schemas.microsoft.com/office/drawing/2014/main" id="{8C966A70-AC1D-406A-8137-F65CA532A334}"/>
              </a:ext>
              <a:ext uri="{C183D7F6-B498-43B3-948B-1728B52AA6E4}">
                <adec:decorative xmlns:adec="http://schemas.microsoft.com/office/drawing/2017/decorative" val="1"/>
              </a:ext>
            </a:extLst>
          </p:cNvPr>
          <p:cNvSpPr/>
          <p:nvPr/>
        </p:nvSpPr>
        <p:spPr>
          <a:xfrm flipH="1">
            <a:off x="6783884" y="5524004"/>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8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D9F5-6E49-49DF-9D37-7CC2202994EF}"/>
              </a:ext>
            </a:extLst>
          </p:cNvPr>
          <p:cNvSpPr>
            <a:spLocks noGrp="1"/>
          </p:cNvSpPr>
          <p:nvPr>
            <p:ph type="title"/>
          </p:nvPr>
        </p:nvSpPr>
        <p:spPr>
          <a:xfrm>
            <a:off x="838200" y="365126"/>
            <a:ext cx="10515600" cy="1030538"/>
          </a:xfrm>
          <a:solidFill>
            <a:schemeClr val="bg1">
              <a:lumMod val="95000"/>
            </a:schemeClr>
          </a:solidFill>
          <a:ln>
            <a:solidFill>
              <a:schemeClr val="tx1"/>
            </a:solidFill>
          </a:ln>
        </p:spPr>
        <p:txBody>
          <a:bodyPr/>
          <a:lstStyle/>
          <a:p>
            <a:r>
              <a:rPr lang="en-US" dirty="0"/>
              <a:t>Surface Area (side bank filter)</a:t>
            </a:r>
          </a:p>
        </p:txBody>
      </p:sp>
      <p:pic>
        <p:nvPicPr>
          <p:cNvPr id="5" name="Content Placeholder 4">
            <a:extLst>
              <a:ext uri="{FF2B5EF4-FFF2-40B4-BE49-F238E27FC236}">
                <a16:creationId xmlns:a16="http://schemas.microsoft.com/office/drawing/2014/main" id="{E0137500-DFB9-4983-B700-5659D999D182}"/>
              </a:ext>
            </a:extLst>
          </p:cNvPr>
          <p:cNvPicPr>
            <a:picLocks noGrp="1" noChangeAspect="1"/>
          </p:cNvPicPr>
          <p:nvPr>
            <p:ph idx="1"/>
          </p:nvPr>
        </p:nvPicPr>
        <p:blipFill>
          <a:blip r:embed="rId2"/>
          <a:stretch>
            <a:fillRect/>
          </a:stretch>
        </p:blipFill>
        <p:spPr>
          <a:xfrm>
            <a:off x="556491" y="1601035"/>
            <a:ext cx="4609067" cy="3692860"/>
          </a:xfrm>
          <a:prstGeom prst="rect">
            <a:avLst/>
          </a:prstGeom>
          <a:ln>
            <a:solidFill>
              <a:schemeClr val="tx1"/>
            </a:solidFill>
          </a:ln>
        </p:spPr>
      </p:pic>
      <p:sp>
        <p:nvSpPr>
          <p:cNvPr id="4" name="Slide Number Placeholder 3">
            <a:extLst>
              <a:ext uri="{FF2B5EF4-FFF2-40B4-BE49-F238E27FC236}">
                <a16:creationId xmlns:a16="http://schemas.microsoft.com/office/drawing/2014/main" id="{CD64485F-B771-4665-9D13-38462DFEDA2C}"/>
              </a:ext>
            </a:extLst>
          </p:cNvPr>
          <p:cNvSpPr>
            <a:spLocks noGrp="1"/>
          </p:cNvSpPr>
          <p:nvPr>
            <p:ph type="sldNum" sz="quarter" idx="12"/>
          </p:nvPr>
        </p:nvSpPr>
        <p:spPr/>
        <p:txBody>
          <a:bodyPr/>
          <a:lstStyle/>
          <a:p>
            <a:fld id="{58002290-9732-4F20-B570-A4AA794D7C1E}" type="slidenum">
              <a:rPr lang="en-US" smtClean="0"/>
              <a:t>53</a:t>
            </a:fld>
            <a:endParaRPr lang="en-US"/>
          </a:p>
        </p:txBody>
      </p:sp>
      <p:sp>
        <p:nvSpPr>
          <p:cNvPr id="6" name="Arrow: Right 5">
            <a:extLst>
              <a:ext uri="{FF2B5EF4-FFF2-40B4-BE49-F238E27FC236}">
                <a16:creationId xmlns:a16="http://schemas.microsoft.com/office/drawing/2014/main" id="{F1634D48-5FE7-44AA-B0F4-4E8D3FA8A460}"/>
              </a:ext>
              <a:ext uri="{C183D7F6-B498-43B3-948B-1728B52AA6E4}">
                <adec:decorative xmlns:adec="http://schemas.microsoft.com/office/drawing/2017/decorative" val="1"/>
              </a:ext>
            </a:extLst>
          </p:cNvPr>
          <p:cNvSpPr/>
          <p:nvPr/>
        </p:nvSpPr>
        <p:spPr>
          <a:xfrm flipH="1">
            <a:off x="3924569" y="4420917"/>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F85256-F5CD-49E7-BA21-62EF735BCD7D}"/>
              </a:ext>
            </a:extLst>
          </p:cNvPr>
          <p:cNvSpPr txBox="1"/>
          <p:nvPr/>
        </p:nvSpPr>
        <p:spPr>
          <a:xfrm>
            <a:off x="465221" y="5422231"/>
            <a:ext cx="4819268" cy="830997"/>
          </a:xfrm>
          <a:prstGeom prst="rect">
            <a:avLst/>
          </a:prstGeom>
          <a:solidFill>
            <a:schemeClr val="bg1">
              <a:lumMod val="95000"/>
            </a:schemeClr>
          </a:solidFill>
          <a:ln>
            <a:solidFill>
              <a:schemeClr val="tx1"/>
            </a:solidFill>
          </a:ln>
        </p:spPr>
        <p:txBody>
          <a:bodyPr wrap="none" rtlCol="0">
            <a:spAutoFit/>
          </a:bodyPr>
          <a:lstStyle/>
          <a:p>
            <a:pPr algn="ctr"/>
            <a:r>
              <a:rPr lang="en-US" sz="2400" dirty="0"/>
              <a:t>Note: must check to see if drawdown</a:t>
            </a:r>
          </a:p>
          <a:p>
            <a:pPr algn="ctr"/>
            <a:r>
              <a:rPr lang="en-US" sz="2400" dirty="0"/>
              <a:t>Time can be achieved</a:t>
            </a:r>
          </a:p>
        </p:txBody>
      </p:sp>
      <p:sp>
        <p:nvSpPr>
          <p:cNvPr id="14" name="Arrow: Right 13">
            <a:extLst>
              <a:ext uri="{FF2B5EF4-FFF2-40B4-BE49-F238E27FC236}">
                <a16:creationId xmlns:a16="http://schemas.microsoft.com/office/drawing/2014/main" id="{FD36426A-724B-4F09-9DA3-CF1BBB0EAB46}"/>
              </a:ext>
              <a:ext uri="{C183D7F6-B498-43B3-948B-1728B52AA6E4}">
                <adec:decorative xmlns:adec="http://schemas.microsoft.com/office/drawing/2017/decorative" val="1"/>
              </a:ext>
            </a:extLst>
          </p:cNvPr>
          <p:cNvSpPr/>
          <p:nvPr/>
        </p:nvSpPr>
        <p:spPr>
          <a:xfrm flipH="1">
            <a:off x="3892486" y="4773844"/>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634157-8241-45D1-ACF0-89A07F2FC8D8}"/>
              </a:ext>
            </a:extLst>
          </p:cNvPr>
          <p:cNvPicPr>
            <a:picLocks noChangeAspect="1"/>
          </p:cNvPicPr>
          <p:nvPr/>
        </p:nvPicPr>
        <p:blipFill>
          <a:blip r:embed="rId3"/>
          <a:stretch>
            <a:fillRect/>
          </a:stretch>
        </p:blipFill>
        <p:spPr>
          <a:xfrm>
            <a:off x="5550128" y="1496558"/>
            <a:ext cx="5800044" cy="4759100"/>
          </a:xfrm>
          <a:prstGeom prst="rect">
            <a:avLst/>
          </a:prstGeom>
        </p:spPr>
      </p:pic>
      <p:sp>
        <p:nvSpPr>
          <p:cNvPr id="11" name="Arrow: Right 10">
            <a:extLst>
              <a:ext uri="{FF2B5EF4-FFF2-40B4-BE49-F238E27FC236}">
                <a16:creationId xmlns:a16="http://schemas.microsoft.com/office/drawing/2014/main" id="{B331429F-C912-4370-9260-85143229DB87}"/>
              </a:ext>
              <a:ext uri="{C183D7F6-B498-43B3-948B-1728B52AA6E4}">
                <adec:decorative xmlns:adec="http://schemas.microsoft.com/office/drawing/2017/decorative" val="1"/>
              </a:ext>
            </a:extLst>
          </p:cNvPr>
          <p:cNvSpPr/>
          <p:nvPr/>
        </p:nvSpPr>
        <p:spPr>
          <a:xfrm flipH="1">
            <a:off x="7902248" y="5429939"/>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AD6CB4-93BA-4045-B546-FE05D8BD5F52}"/>
              </a:ext>
              <a:ext uri="{C183D7F6-B498-43B3-948B-1728B52AA6E4}">
                <adec:decorative xmlns:adec="http://schemas.microsoft.com/office/drawing/2017/decorative" val="1"/>
              </a:ext>
            </a:extLst>
          </p:cNvPr>
          <p:cNvSpPr/>
          <p:nvPr/>
        </p:nvSpPr>
        <p:spPr>
          <a:xfrm>
            <a:off x="827721" y="3122130"/>
            <a:ext cx="3192736" cy="204495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FFAE3CB1-991B-4B02-9E44-05A826B8C8A8}"/>
              </a:ext>
              <a:ext uri="{C183D7F6-B498-43B3-948B-1728B52AA6E4}">
                <adec:decorative xmlns:adec="http://schemas.microsoft.com/office/drawing/2017/decorative" val="1"/>
              </a:ext>
            </a:extLst>
          </p:cNvPr>
          <p:cNvSpPr/>
          <p:nvPr/>
        </p:nvSpPr>
        <p:spPr>
          <a:xfrm>
            <a:off x="307200" y="1515459"/>
            <a:ext cx="1971951" cy="38128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1A18480C-7EF7-4CBD-9576-21A3A2A2EBFE}"/>
              </a:ext>
              <a:ext uri="{C183D7F6-B498-43B3-948B-1728B52AA6E4}">
                <adec:decorative xmlns:adec="http://schemas.microsoft.com/office/drawing/2017/decorative" val="1"/>
              </a:ext>
            </a:extLst>
          </p:cNvPr>
          <p:cNvSpPr/>
          <p:nvPr/>
        </p:nvSpPr>
        <p:spPr>
          <a:xfrm>
            <a:off x="5501863" y="1469739"/>
            <a:ext cx="1971951" cy="38128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079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1" grpId="0" animBg="1"/>
      <p:bldP spid="12"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0FE9-4BC3-4E54-98DE-9D9B7D989079}"/>
              </a:ext>
            </a:extLst>
          </p:cNvPr>
          <p:cNvSpPr>
            <a:spLocks noGrp="1"/>
          </p:cNvSpPr>
          <p:nvPr>
            <p:ph type="title"/>
          </p:nvPr>
        </p:nvSpPr>
        <p:spPr>
          <a:xfrm>
            <a:off x="457200" y="136525"/>
            <a:ext cx="10515600" cy="1063625"/>
          </a:xfrm>
          <a:solidFill>
            <a:schemeClr val="bg1">
              <a:lumMod val="95000"/>
            </a:schemeClr>
          </a:solidFill>
          <a:ln>
            <a:solidFill>
              <a:schemeClr val="tx1"/>
            </a:solidFill>
          </a:ln>
        </p:spPr>
        <p:txBody>
          <a:bodyPr/>
          <a:lstStyle/>
          <a:p>
            <a:r>
              <a:rPr lang="en-US" dirty="0"/>
              <a:t>Service Life (side bank filter)</a:t>
            </a:r>
          </a:p>
        </p:txBody>
      </p:sp>
      <p:sp>
        <p:nvSpPr>
          <p:cNvPr id="4" name="Slide Number Placeholder 3">
            <a:extLst>
              <a:ext uri="{FF2B5EF4-FFF2-40B4-BE49-F238E27FC236}">
                <a16:creationId xmlns:a16="http://schemas.microsoft.com/office/drawing/2014/main" id="{66A18090-AA4A-400F-BD27-FD329835E817}"/>
              </a:ext>
            </a:extLst>
          </p:cNvPr>
          <p:cNvSpPr>
            <a:spLocks noGrp="1"/>
          </p:cNvSpPr>
          <p:nvPr>
            <p:ph type="sldNum" sz="quarter" idx="12"/>
          </p:nvPr>
        </p:nvSpPr>
        <p:spPr/>
        <p:txBody>
          <a:bodyPr/>
          <a:lstStyle/>
          <a:p>
            <a:fld id="{58002290-9732-4F20-B570-A4AA794D7C1E}" type="slidenum">
              <a:rPr lang="en-US" smtClean="0"/>
              <a:t>54</a:t>
            </a:fld>
            <a:endParaRPr lang="en-US"/>
          </a:p>
        </p:txBody>
      </p:sp>
      <p:sp>
        <p:nvSpPr>
          <p:cNvPr id="7" name="TextBox 6">
            <a:extLst>
              <a:ext uri="{FF2B5EF4-FFF2-40B4-BE49-F238E27FC236}">
                <a16:creationId xmlns:a16="http://schemas.microsoft.com/office/drawing/2014/main" id="{CEC98DCA-D51C-46E2-815A-209252664CA1}"/>
              </a:ext>
            </a:extLst>
          </p:cNvPr>
          <p:cNvSpPr txBox="1"/>
          <p:nvPr/>
        </p:nvSpPr>
        <p:spPr>
          <a:xfrm>
            <a:off x="462165" y="1303230"/>
            <a:ext cx="4178708" cy="1815882"/>
          </a:xfrm>
          <a:prstGeom prst="rect">
            <a:avLst/>
          </a:prstGeom>
          <a:solidFill>
            <a:schemeClr val="bg1">
              <a:lumMod val="95000"/>
            </a:schemeClr>
          </a:solidFill>
          <a:ln>
            <a:solidFill>
              <a:schemeClr val="tx1"/>
            </a:solidFill>
          </a:ln>
        </p:spPr>
        <p:txBody>
          <a:bodyPr wrap="none" rtlCol="0">
            <a:spAutoFit/>
          </a:bodyPr>
          <a:lstStyle/>
          <a:p>
            <a:r>
              <a:rPr lang="en-US" sz="2800" dirty="0"/>
              <a:t>Need 1293 SF of filter, </a:t>
            </a:r>
          </a:p>
          <a:p>
            <a:r>
              <a:rPr lang="en-US" sz="2800" dirty="0"/>
              <a:t>Have space for 2000 SF</a:t>
            </a:r>
          </a:p>
          <a:p>
            <a:r>
              <a:rPr lang="en-US" sz="2800" dirty="0"/>
              <a:t>Minimum depth = 2 feet</a:t>
            </a:r>
          </a:p>
          <a:p>
            <a:r>
              <a:rPr lang="en-US" sz="2800" dirty="0"/>
              <a:t>Volume of media = 4000 CF</a:t>
            </a:r>
          </a:p>
        </p:txBody>
      </p:sp>
      <p:sp>
        <p:nvSpPr>
          <p:cNvPr id="8" name="Arrow: Right 7">
            <a:extLst>
              <a:ext uri="{FF2B5EF4-FFF2-40B4-BE49-F238E27FC236}">
                <a16:creationId xmlns:a16="http://schemas.microsoft.com/office/drawing/2014/main" id="{9EC029B0-4369-46F9-B374-2053EF54DA70}"/>
              </a:ext>
              <a:ext uri="{C183D7F6-B498-43B3-948B-1728B52AA6E4}">
                <adec:decorative xmlns:adec="http://schemas.microsoft.com/office/drawing/2017/decorative" val="1"/>
              </a:ext>
            </a:extLst>
          </p:cNvPr>
          <p:cNvSpPr/>
          <p:nvPr/>
        </p:nvSpPr>
        <p:spPr>
          <a:xfrm flipH="1">
            <a:off x="11010392" y="3421724"/>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1A7D10-EB6B-4369-AEA8-CFBC217BAEEF}"/>
              </a:ext>
            </a:extLst>
          </p:cNvPr>
          <p:cNvPicPr>
            <a:picLocks noChangeAspect="1"/>
          </p:cNvPicPr>
          <p:nvPr/>
        </p:nvPicPr>
        <p:blipFill>
          <a:blip r:embed="rId2"/>
          <a:stretch>
            <a:fillRect/>
          </a:stretch>
        </p:blipFill>
        <p:spPr>
          <a:xfrm>
            <a:off x="498701" y="3211739"/>
            <a:ext cx="3095625" cy="1885950"/>
          </a:xfrm>
          <a:prstGeom prst="rect">
            <a:avLst/>
          </a:prstGeom>
          <a:ln>
            <a:solidFill>
              <a:schemeClr val="tx1"/>
            </a:solidFill>
          </a:ln>
        </p:spPr>
      </p:pic>
      <p:pic>
        <p:nvPicPr>
          <p:cNvPr id="10" name="Picture 9">
            <a:extLst>
              <a:ext uri="{FF2B5EF4-FFF2-40B4-BE49-F238E27FC236}">
                <a16:creationId xmlns:a16="http://schemas.microsoft.com/office/drawing/2014/main" id="{1391FED0-2E8D-4B48-A387-F4B078B874F9}"/>
              </a:ext>
            </a:extLst>
          </p:cNvPr>
          <p:cNvPicPr>
            <a:picLocks noChangeAspect="1"/>
          </p:cNvPicPr>
          <p:nvPr/>
        </p:nvPicPr>
        <p:blipFill>
          <a:blip r:embed="rId3"/>
          <a:stretch>
            <a:fillRect/>
          </a:stretch>
        </p:blipFill>
        <p:spPr>
          <a:xfrm>
            <a:off x="4728028" y="1313543"/>
            <a:ext cx="6248400" cy="5334000"/>
          </a:xfrm>
          <a:prstGeom prst="rect">
            <a:avLst/>
          </a:prstGeom>
        </p:spPr>
      </p:pic>
      <p:sp>
        <p:nvSpPr>
          <p:cNvPr id="9" name="Arrow: Right 8">
            <a:extLst>
              <a:ext uri="{FF2B5EF4-FFF2-40B4-BE49-F238E27FC236}">
                <a16:creationId xmlns:a16="http://schemas.microsoft.com/office/drawing/2014/main" id="{19A8208A-DA05-419D-80AB-62DDB2B68B9F}"/>
              </a:ext>
              <a:ext uri="{C183D7F6-B498-43B3-948B-1728B52AA6E4}">
                <adec:decorative xmlns:adec="http://schemas.microsoft.com/office/drawing/2017/decorative" val="1"/>
              </a:ext>
            </a:extLst>
          </p:cNvPr>
          <p:cNvSpPr/>
          <p:nvPr/>
        </p:nvSpPr>
        <p:spPr>
          <a:xfrm flipH="1">
            <a:off x="6706729" y="6151938"/>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4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D9F5-6E49-49DF-9D37-7CC2202994EF}"/>
              </a:ext>
            </a:extLst>
          </p:cNvPr>
          <p:cNvSpPr>
            <a:spLocks noGrp="1"/>
          </p:cNvSpPr>
          <p:nvPr>
            <p:ph type="title"/>
          </p:nvPr>
        </p:nvSpPr>
        <p:spPr>
          <a:xfrm>
            <a:off x="333829" y="365126"/>
            <a:ext cx="11379199" cy="1030538"/>
          </a:xfrm>
          <a:solidFill>
            <a:schemeClr val="bg1">
              <a:lumMod val="95000"/>
            </a:schemeClr>
          </a:solidFill>
          <a:ln>
            <a:solidFill>
              <a:schemeClr val="tx1"/>
            </a:solidFill>
          </a:ln>
        </p:spPr>
        <p:txBody>
          <a:bodyPr>
            <a:normAutofit/>
          </a:bodyPr>
          <a:lstStyle/>
          <a:p>
            <a:r>
              <a:rPr lang="en-US" dirty="0"/>
              <a:t>Efficiency (up-flow filter used after wet detention)</a:t>
            </a:r>
          </a:p>
        </p:txBody>
      </p:sp>
      <p:sp>
        <p:nvSpPr>
          <p:cNvPr id="4" name="Slide Number Placeholder 3">
            <a:extLst>
              <a:ext uri="{FF2B5EF4-FFF2-40B4-BE49-F238E27FC236}">
                <a16:creationId xmlns:a16="http://schemas.microsoft.com/office/drawing/2014/main" id="{CD64485F-B771-4665-9D13-38462DFEDA2C}"/>
              </a:ext>
            </a:extLst>
          </p:cNvPr>
          <p:cNvSpPr>
            <a:spLocks noGrp="1"/>
          </p:cNvSpPr>
          <p:nvPr>
            <p:ph type="sldNum" sz="quarter" idx="12"/>
          </p:nvPr>
        </p:nvSpPr>
        <p:spPr/>
        <p:txBody>
          <a:bodyPr/>
          <a:lstStyle/>
          <a:p>
            <a:fld id="{58002290-9732-4F20-B570-A4AA794D7C1E}" type="slidenum">
              <a:rPr lang="en-US" smtClean="0"/>
              <a:t>55</a:t>
            </a:fld>
            <a:endParaRPr lang="en-US"/>
          </a:p>
        </p:txBody>
      </p:sp>
      <p:pic>
        <p:nvPicPr>
          <p:cNvPr id="13" name="Content Placeholder 12">
            <a:extLst>
              <a:ext uri="{FF2B5EF4-FFF2-40B4-BE49-F238E27FC236}">
                <a16:creationId xmlns:a16="http://schemas.microsoft.com/office/drawing/2014/main" id="{877641B2-A13B-44C6-B65D-74AE4BD93DFA}"/>
              </a:ext>
            </a:extLst>
          </p:cNvPr>
          <p:cNvPicPr>
            <a:picLocks noGrp="1" noChangeAspect="1"/>
          </p:cNvPicPr>
          <p:nvPr>
            <p:ph idx="1"/>
          </p:nvPr>
        </p:nvPicPr>
        <p:blipFill>
          <a:blip r:embed="rId2"/>
          <a:stretch>
            <a:fillRect/>
          </a:stretch>
        </p:blipFill>
        <p:spPr>
          <a:xfrm>
            <a:off x="433137" y="1472699"/>
            <a:ext cx="5095134" cy="4351338"/>
          </a:xfrm>
          <a:prstGeom prst="rect">
            <a:avLst/>
          </a:prstGeom>
        </p:spPr>
      </p:pic>
      <p:sp>
        <p:nvSpPr>
          <p:cNvPr id="6" name="Arrow: Right 5">
            <a:extLst>
              <a:ext uri="{FF2B5EF4-FFF2-40B4-BE49-F238E27FC236}">
                <a16:creationId xmlns:a16="http://schemas.microsoft.com/office/drawing/2014/main" id="{F1634D48-5FE7-44AA-B0F4-4E8D3FA8A460}"/>
              </a:ext>
              <a:ext uri="{C183D7F6-B498-43B3-948B-1728B52AA6E4}">
                <adec:decorative xmlns:adec="http://schemas.microsoft.com/office/drawing/2017/decorative" val="1"/>
              </a:ext>
            </a:extLst>
          </p:cNvPr>
          <p:cNvSpPr/>
          <p:nvPr/>
        </p:nvSpPr>
        <p:spPr>
          <a:xfrm flipH="1">
            <a:off x="2288274" y="4420918"/>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E0D5BDF-8467-4633-916C-C2A3B8A2DD02}"/>
              </a:ext>
            </a:extLst>
          </p:cNvPr>
          <p:cNvPicPr>
            <a:picLocks noChangeAspect="1"/>
          </p:cNvPicPr>
          <p:nvPr/>
        </p:nvPicPr>
        <p:blipFill rotWithShape="1">
          <a:blip r:embed="rId3"/>
          <a:srcRect t="4443"/>
          <a:stretch/>
        </p:blipFill>
        <p:spPr>
          <a:xfrm>
            <a:off x="5667124" y="1491915"/>
            <a:ext cx="5991225" cy="4652211"/>
          </a:xfrm>
          <a:prstGeom prst="rect">
            <a:avLst/>
          </a:prstGeom>
          <a:ln>
            <a:solidFill>
              <a:schemeClr val="tx1"/>
            </a:solidFill>
          </a:ln>
        </p:spPr>
      </p:pic>
      <p:sp>
        <p:nvSpPr>
          <p:cNvPr id="11" name="Arrow: Right 10">
            <a:extLst>
              <a:ext uri="{FF2B5EF4-FFF2-40B4-BE49-F238E27FC236}">
                <a16:creationId xmlns:a16="http://schemas.microsoft.com/office/drawing/2014/main" id="{B331429F-C912-4370-9260-85143229DB87}"/>
              </a:ext>
              <a:ext uri="{C183D7F6-B498-43B3-948B-1728B52AA6E4}">
                <adec:decorative xmlns:adec="http://schemas.microsoft.com/office/drawing/2017/decorative" val="1"/>
              </a:ext>
            </a:extLst>
          </p:cNvPr>
          <p:cNvSpPr/>
          <p:nvPr/>
        </p:nvSpPr>
        <p:spPr>
          <a:xfrm flipH="1">
            <a:off x="8560740" y="4950304"/>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45CC7E9-1BF8-4D38-8B6D-E023DB1D695E}"/>
              </a:ext>
              <a:ext uri="{C183D7F6-B498-43B3-948B-1728B52AA6E4}">
                <adec:decorative xmlns:adec="http://schemas.microsoft.com/office/drawing/2017/decorative" val="1"/>
              </a:ext>
            </a:extLst>
          </p:cNvPr>
          <p:cNvSpPr/>
          <p:nvPr/>
        </p:nvSpPr>
        <p:spPr>
          <a:xfrm>
            <a:off x="2357027" y="1706746"/>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9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FB8A-8AD2-4707-9BD1-FE2227DCE797}"/>
              </a:ext>
            </a:extLst>
          </p:cNvPr>
          <p:cNvSpPr>
            <a:spLocks noGrp="1"/>
          </p:cNvSpPr>
          <p:nvPr>
            <p:ph type="title"/>
          </p:nvPr>
        </p:nvSpPr>
        <p:spPr>
          <a:xfrm>
            <a:off x="647700" y="136525"/>
            <a:ext cx="10515600" cy="1063625"/>
          </a:xfrm>
          <a:solidFill>
            <a:schemeClr val="bg1">
              <a:lumMod val="95000"/>
            </a:schemeClr>
          </a:solidFill>
          <a:ln>
            <a:solidFill>
              <a:schemeClr val="tx1"/>
            </a:solidFill>
          </a:ln>
        </p:spPr>
        <p:txBody>
          <a:bodyPr/>
          <a:lstStyle/>
          <a:p>
            <a:r>
              <a:rPr lang="en-US" dirty="0"/>
              <a:t>Surface Area and Service Life (up-flow filter)</a:t>
            </a:r>
          </a:p>
        </p:txBody>
      </p:sp>
      <p:sp>
        <p:nvSpPr>
          <p:cNvPr id="4" name="Slide Number Placeholder 3">
            <a:extLst>
              <a:ext uri="{FF2B5EF4-FFF2-40B4-BE49-F238E27FC236}">
                <a16:creationId xmlns:a16="http://schemas.microsoft.com/office/drawing/2014/main" id="{1434FBCA-5C5E-4ED3-B019-D4AD5C6708CF}"/>
              </a:ext>
            </a:extLst>
          </p:cNvPr>
          <p:cNvSpPr>
            <a:spLocks noGrp="1"/>
          </p:cNvSpPr>
          <p:nvPr>
            <p:ph type="sldNum" sz="quarter" idx="12"/>
          </p:nvPr>
        </p:nvSpPr>
        <p:spPr/>
        <p:txBody>
          <a:bodyPr/>
          <a:lstStyle/>
          <a:p>
            <a:fld id="{58002290-9732-4F20-B570-A4AA794D7C1E}" type="slidenum">
              <a:rPr lang="en-US" smtClean="0"/>
              <a:t>56</a:t>
            </a:fld>
            <a:endParaRPr lang="en-US"/>
          </a:p>
        </p:txBody>
      </p:sp>
      <p:pic>
        <p:nvPicPr>
          <p:cNvPr id="5" name="Picture 4">
            <a:extLst>
              <a:ext uri="{FF2B5EF4-FFF2-40B4-BE49-F238E27FC236}">
                <a16:creationId xmlns:a16="http://schemas.microsoft.com/office/drawing/2014/main" id="{A4254412-26DE-4687-943A-FC25083A28AD}"/>
              </a:ext>
            </a:extLst>
          </p:cNvPr>
          <p:cNvPicPr>
            <a:picLocks noChangeAspect="1"/>
          </p:cNvPicPr>
          <p:nvPr/>
        </p:nvPicPr>
        <p:blipFill>
          <a:blip r:embed="rId2"/>
          <a:stretch>
            <a:fillRect/>
          </a:stretch>
        </p:blipFill>
        <p:spPr>
          <a:xfrm>
            <a:off x="320843" y="1395664"/>
            <a:ext cx="5374105" cy="4010525"/>
          </a:xfrm>
          <a:prstGeom prst="rect">
            <a:avLst/>
          </a:prstGeom>
        </p:spPr>
      </p:pic>
      <p:sp>
        <p:nvSpPr>
          <p:cNvPr id="6" name="Arrow: Right 5">
            <a:extLst>
              <a:ext uri="{FF2B5EF4-FFF2-40B4-BE49-F238E27FC236}">
                <a16:creationId xmlns:a16="http://schemas.microsoft.com/office/drawing/2014/main" id="{D3B0AEFE-C4A4-4DCA-A2F3-C28BE1DEFC50}"/>
              </a:ext>
              <a:ext uri="{C183D7F6-B498-43B3-948B-1728B52AA6E4}">
                <adec:decorative xmlns:adec="http://schemas.microsoft.com/office/drawing/2017/decorative" val="1"/>
              </a:ext>
            </a:extLst>
          </p:cNvPr>
          <p:cNvSpPr/>
          <p:nvPr/>
        </p:nvSpPr>
        <p:spPr>
          <a:xfrm flipH="1">
            <a:off x="2272233" y="4982389"/>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0A54032-98D1-4304-A065-DDF2AA9C1E5A}"/>
              </a:ext>
            </a:extLst>
          </p:cNvPr>
          <p:cNvPicPr>
            <a:picLocks noChangeAspect="1"/>
          </p:cNvPicPr>
          <p:nvPr/>
        </p:nvPicPr>
        <p:blipFill>
          <a:blip r:embed="rId3"/>
          <a:stretch>
            <a:fillRect/>
          </a:stretch>
        </p:blipFill>
        <p:spPr>
          <a:xfrm>
            <a:off x="5809498" y="1379121"/>
            <a:ext cx="5580398" cy="4059154"/>
          </a:xfrm>
          <a:prstGeom prst="rect">
            <a:avLst/>
          </a:prstGeom>
        </p:spPr>
      </p:pic>
      <p:sp>
        <p:nvSpPr>
          <p:cNvPr id="8" name="Arrow: Right 7">
            <a:extLst>
              <a:ext uri="{FF2B5EF4-FFF2-40B4-BE49-F238E27FC236}">
                <a16:creationId xmlns:a16="http://schemas.microsoft.com/office/drawing/2014/main" id="{859EDC5A-C0D1-40C3-B921-62C21654E329}"/>
              </a:ext>
              <a:ext uri="{C183D7F6-B498-43B3-948B-1728B52AA6E4}">
                <adec:decorative xmlns:adec="http://schemas.microsoft.com/office/drawing/2017/decorative" val="1"/>
              </a:ext>
            </a:extLst>
          </p:cNvPr>
          <p:cNvSpPr/>
          <p:nvPr/>
        </p:nvSpPr>
        <p:spPr>
          <a:xfrm flipH="1">
            <a:off x="7534043" y="5046560"/>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CCA849-9910-4700-AE53-6F7F73A938F4}"/>
              </a:ext>
            </a:extLst>
          </p:cNvPr>
          <p:cNvSpPr txBox="1"/>
          <p:nvPr/>
        </p:nvSpPr>
        <p:spPr>
          <a:xfrm>
            <a:off x="304801" y="5550568"/>
            <a:ext cx="11563807" cy="830997"/>
          </a:xfrm>
          <a:prstGeom prst="rect">
            <a:avLst/>
          </a:prstGeom>
          <a:solidFill>
            <a:schemeClr val="bg1">
              <a:lumMod val="95000"/>
            </a:schemeClr>
          </a:solidFill>
          <a:ln>
            <a:solidFill>
              <a:schemeClr val="tx1"/>
            </a:solidFill>
          </a:ln>
        </p:spPr>
        <p:txBody>
          <a:bodyPr wrap="none" rtlCol="0">
            <a:spAutoFit/>
          </a:bodyPr>
          <a:lstStyle/>
          <a:p>
            <a:r>
              <a:rPr lang="en-US" sz="2400" dirty="0"/>
              <a:t>For a 30-year service life, need 6 filters.  Note the area is 6 times greater than the minimum.</a:t>
            </a:r>
          </a:p>
          <a:p>
            <a:r>
              <a:rPr lang="en-US" sz="2400" dirty="0"/>
              <a:t>Advantage: takes less space, but removal is less</a:t>
            </a:r>
          </a:p>
        </p:txBody>
      </p:sp>
      <p:sp>
        <p:nvSpPr>
          <p:cNvPr id="10" name="Arrow: Right 9">
            <a:extLst>
              <a:ext uri="{FF2B5EF4-FFF2-40B4-BE49-F238E27FC236}">
                <a16:creationId xmlns:a16="http://schemas.microsoft.com/office/drawing/2014/main" id="{7BCA555E-0E63-4593-9881-7F792D21A7C0}"/>
              </a:ext>
              <a:ext uri="{C183D7F6-B498-43B3-948B-1728B52AA6E4}">
                <adec:decorative xmlns:adec="http://schemas.microsoft.com/office/drawing/2017/decorative" val="1"/>
              </a:ext>
            </a:extLst>
          </p:cNvPr>
          <p:cNvSpPr/>
          <p:nvPr/>
        </p:nvSpPr>
        <p:spPr>
          <a:xfrm flipH="1">
            <a:off x="3826625" y="2952263"/>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081EDB-0303-483A-A023-E984A3959D61}"/>
              </a:ext>
            </a:extLst>
          </p:cNvPr>
          <p:cNvSpPr txBox="1"/>
          <p:nvPr/>
        </p:nvSpPr>
        <p:spPr>
          <a:xfrm>
            <a:off x="3860800" y="3483429"/>
            <a:ext cx="1885773" cy="1200329"/>
          </a:xfrm>
          <a:prstGeom prst="rect">
            <a:avLst/>
          </a:prstGeom>
          <a:solidFill>
            <a:schemeClr val="bg1"/>
          </a:solidFill>
          <a:ln>
            <a:solidFill>
              <a:schemeClr val="tx1"/>
            </a:solidFill>
          </a:ln>
        </p:spPr>
        <p:txBody>
          <a:bodyPr wrap="none" rtlCol="0">
            <a:spAutoFit/>
          </a:bodyPr>
          <a:lstStyle/>
          <a:p>
            <a:r>
              <a:rPr lang="en-US" sz="2400" dirty="0"/>
              <a:t>Commercially</a:t>
            </a:r>
          </a:p>
          <a:p>
            <a:r>
              <a:rPr lang="en-US" sz="2400" dirty="0"/>
              <a:t>Available size</a:t>
            </a:r>
          </a:p>
          <a:p>
            <a:r>
              <a:rPr lang="en-US" sz="2400" dirty="0"/>
              <a:t>Is 132.5 SF</a:t>
            </a:r>
          </a:p>
        </p:txBody>
      </p:sp>
      <p:sp>
        <p:nvSpPr>
          <p:cNvPr id="12" name="Rectangle 11">
            <a:extLst>
              <a:ext uri="{FF2B5EF4-FFF2-40B4-BE49-F238E27FC236}">
                <a16:creationId xmlns:a16="http://schemas.microsoft.com/office/drawing/2014/main" id="{F66E057E-FA9D-412A-A4A3-1FD10328E78E}"/>
              </a:ext>
              <a:ext uri="{C183D7F6-B498-43B3-948B-1728B52AA6E4}">
                <adec:decorative xmlns:adec="http://schemas.microsoft.com/office/drawing/2017/decorative" val="1"/>
              </a:ext>
            </a:extLst>
          </p:cNvPr>
          <p:cNvSpPr/>
          <p:nvPr/>
        </p:nvSpPr>
        <p:spPr>
          <a:xfrm>
            <a:off x="10334171" y="2612571"/>
            <a:ext cx="914400" cy="136434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82580E12-8A5D-4195-B3D4-ABE9C4022614}"/>
              </a:ext>
              <a:ext uri="{C183D7F6-B498-43B3-948B-1728B52AA6E4}">
                <adec:decorative xmlns:adec="http://schemas.microsoft.com/office/drawing/2017/decorative" val="1"/>
              </a:ext>
            </a:extLst>
          </p:cNvPr>
          <p:cNvSpPr/>
          <p:nvPr/>
        </p:nvSpPr>
        <p:spPr>
          <a:xfrm flipH="1">
            <a:off x="10949485" y="3506517"/>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3EA2AB-C9A5-44A6-8C41-EFF4258260E7}"/>
              </a:ext>
              <a:ext uri="{C183D7F6-B498-43B3-948B-1728B52AA6E4}">
                <adec:decorative xmlns:adec="http://schemas.microsoft.com/office/drawing/2017/decorative" val="1"/>
              </a:ext>
            </a:extLst>
          </p:cNvPr>
          <p:cNvSpPr/>
          <p:nvPr/>
        </p:nvSpPr>
        <p:spPr>
          <a:xfrm>
            <a:off x="261480" y="1286859"/>
            <a:ext cx="1971951" cy="38128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8D266DC1-9991-4E39-A224-B08282870494}"/>
              </a:ext>
              <a:ext uri="{C183D7F6-B498-43B3-948B-1728B52AA6E4}">
                <adec:decorative xmlns:adec="http://schemas.microsoft.com/office/drawing/2017/decorative" val="1"/>
              </a:ext>
            </a:extLst>
          </p:cNvPr>
          <p:cNvSpPr/>
          <p:nvPr/>
        </p:nvSpPr>
        <p:spPr>
          <a:xfrm>
            <a:off x="5791423" y="1286859"/>
            <a:ext cx="1971951" cy="38128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F093278F-F68A-4759-89A6-1AF0CE0BC276}"/>
              </a:ext>
              <a:ext uri="{C183D7F6-B498-43B3-948B-1728B52AA6E4}">
                <adec:decorative xmlns:adec="http://schemas.microsoft.com/office/drawing/2017/decorative" val="1"/>
              </a:ext>
            </a:extLst>
          </p:cNvPr>
          <p:cNvSpPr/>
          <p:nvPr/>
        </p:nvSpPr>
        <p:spPr>
          <a:xfrm flipH="1">
            <a:off x="10935065" y="2902706"/>
            <a:ext cx="978408" cy="484632"/>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23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3" grpId="0" animBg="1"/>
      <p:bldP spid="12" grpId="0" animBg="1"/>
      <p:bldP spid="13" grpId="0" animBg="1"/>
      <p:bldP spid="11"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4F54-F072-4D72-90AC-211763CE0FE5}"/>
              </a:ext>
            </a:extLst>
          </p:cNvPr>
          <p:cNvSpPr>
            <a:spLocks noGrp="1"/>
          </p:cNvSpPr>
          <p:nvPr>
            <p:ph type="title"/>
          </p:nvPr>
        </p:nvSpPr>
        <p:spPr>
          <a:xfrm>
            <a:off x="450165" y="168812"/>
            <a:ext cx="11465169" cy="1108446"/>
          </a:xfrm>
          <a:solidFill>
            <a:schemeClr val="bg2"/>
          </a:solidFill>
          <a:ln>
            <a:solidFill>
              <a:schemeClr val="tx1"/>
            </a:solidFill>
          </a:ln>
        </p:spPr>
        <p:txBody>
          <a:bodyPr>
            <a:normAutofit fontScale="90000"/>
          </a:bodyPr>
          <a:lstStyle/>
          <a:p>
            <a:pPr algn="ctr"/>
            <a:r>
              <a:rPr lang="en-US" dirty="0"/>
              <a:t>Harvesting </a:t>
            </a:r>
            <a:br>
              <a:rPr lang="en-US" dirty="0"/>
            </a:br>
            <a:r>
              <a:rPr lang="en-US" sz="3100" dirty="0"/>
              <a:t>(ref: SJRWMD Manual of Practice and User Manual and Draft  ERP Rule (2010))</a:t>
            </a:r>
            <a:r>
              <a:rPr lang="en-US" sz="4000" dirty="0"/>
              <a:t>     </a:t>
            </a:r>
            <a:endParaRPr lang="en-US" dirty="0"/>
          </a:p>
        </p:txBody>
      </p:sp>
      <p:sp>
        <p:nvSpPr>
          <p:cNvPr id="3" name="Slide Number Placeholder 2">
            <a:extLst>
              <a:ext uri="{FF2B5EF4-FFF2-40B4-BE49-F238E27FC236}">
                <a16:creationId xmlns:a16="http://schemas.microsoft.com/office/drawing/2014/main" id="{5A7244AD-86BF-4CE4-8E01-C4ED4E95EDC2}"/>
              </a:ext>
            </a:extLst>
          </p:cNvPr>
          <p:cNvSpPr>
            <a:spLocks noGrp="1"/>
          </p:cNvSpPr>
          <p:nvPr>
            <p:ph type="sldNum" sz="quarter" idx="12"/>
          </p:nvPr>
        </p:nvSpPr>
        <p:spPr/>
        <p:txBody>
          <a:bodyPr/>
          <a:lstStyle/>
          <a:p>
            <a:fld id="{58002290-9732-4F20-B570-A4AA794D7C1E}" type="slidenum">
              <a:rPr lang="en-US" smtClean="0"/>
              <a:t>57</a:t>
            </a:fld>
            <a:endParaRPr lang="en-US"/>
          </a:p>
        </p:txBody>
      </p:sp>
      <p:sp>
        <p:nvSpPr>
          <p:cNvPr id="4" name="TextBox 3">
            <a:extLst>
              <a:ext uri="{FF2B5EF4-FFF2-40B4-BE49-F238E27FC236}">
                <a16:creationId xmlns:a16="http://schemas.microsoft.com/office/drawing/2014/main" id="{B4CD0FE6-004C-4ABB-858E-26BEBDD68123}"/>
              </a:ext>
            </a:extLst>
          </p:cNvPr>
          <p:cNvSpPr txBox="1"/>
          <p:nvPr/>
        </p:nvSpPr>
        <p:spPr>
          <a:xfrm>
            <a:off x="841828" y="1378858"/>
            <a:ext cx="10775835" cy="461665"/>
          </a:xfrm>
          <a:prstGeom prst="rect">
            <a:avLst/>
          </a:prstGeom>
          <a:solidFill>
            <a:schemeClr val="bg2"/>
          </a:solidFill>
          <a:ln w="28575">
            <a:solidFill>
              <a:schemeClr val="tx1"/>
            </a:solidFill>
          </a:ln>
        </p:spPr>
        <p:txBody>
          <a:bodyPr wrap="none" rtlCol="0">
            <a:spAutoFit/>
          </a:bodyPr>
          <a:lstStyle/>
          <a:p>
            <a:r>
              <a:rPr lang="en-US" sz="2400" dirty="0">
                <a:solidFill>
                  <a:sysClr val="windowText" lastClr="000000"/>
                </a:solidFill>
              </a:rPr>
              <a:t>SJRWMD</a:t>
            </a:r>
            <a:r>
              <a:rPr lang="en-US" sz="2400" dirty="0"/>
              <a:t> First to codify and give credit for harvesting (early 1990’s) based on the REV</a:t>
            </a:r>
          </a:p>
        </p:txBody>
      </p:sp>
      <p:pic>
        <p:nvPicPr>
          <p:cNvPr id="5" name="Picture 4">
            <a:extLst>
              <a:ext uri="{FF2B5EF4-FFF2-40B4-BE49-F238E27FC236}">
                <a16:creationId xmlns:a16="http://schemas.microsoft.com/office/drawing/2014/main" id="{D0272552-56E2-469C-AFAB-828A980B5732}"/>
              </a:ext>
            </a:extLst>
          </p:cNvPr>
          <p:cNvPicPr>
            <a:picLocks noChangeAspect="1"/>
          </p:cNvPicPr>
          <p:nvPr/>
        </p:nvPicPr>
        <p:blipFill>
          <a:blip r:embed="rId2"/>
          <a:stretch>
            <a:fillRect/>
          </a:stretch>
        </p:blipFill>
        <p:spPr>
          <a:xfrm>
            <a:off x="5689600" y="1996168"/>
            <a:ext cx="5442856" cy="3780518"/>
          </a:xfrm>
          <a:prstGeom prst="rect">
            <a:avLst/>
          </a:prstGeom>
        </p:spPr>
      </p:pic>
      <p:sp>
        <p:nvSpPr>
          <p:cNvPr id="6" name="TextBox 5">
            <a:extLst>
              <a:ext uri="{FF2B5EF4-FFF2-40B4-BE49-F238E27FC236}">
                <a16:creationId xmlns:a16="http://schemas.microsoft.com/office/drawing/2014/main" id="{54E0BEB8-061D-4FF3-B684-8B22B226E318}"/>
              </a:ext>
            </a:extLst>
          </p:cNvPr>
          <p:cNvSpPr txBox="1"/>
          <p:nvPr/>
        </p:nvSpPr>
        <p:spPr>
          <a:xfrm>
            <a:off x="624113" y="1944916"/>
            <a:ext cx="4992916" cy="1938992"/>
          </a:xfrm>
          <a:prstGeom prst="rect">
            <a:avLst/>
          </a:prstGeom>
          <a:noFill/>
        </p:spPr>
        <p:txBody>
          <a:bodyPr wrap="square" rtlCol="0">
            <a:spAutoFit/>
          </a:bodyPr>
          <a:lstStyle/>
          <a:p>
            <a:r>
              <a:rPr lang="en-US" sz="2400" b="1" dirty="0"/>
              <a:t>R</a:t>
            </a:r>
            <a:r>
              <a:rPr lang="en-US" sz="2400" dirty="0"/>
              <a:t> - Harvest Volume (in/ day) x EIA  </a:t>
            </a:r>
          </a:p>
          <a:p>
            <a:r>
              <a:rPr lang="en-US" sz="2400" dirty="0"/>
              <a:t>   = f( rate per day &amp; area)</a:t>
            </a:r>
          </a:p>
          <a:p>
            <a:r>
              <a:rPr lang="en-US" sz="2400" b="1" dirty="0"/>
              <a:t>E</a:t>
            </a:r>
            <a:r>
              <a:rPr lang="en-US" sz="2400" dirty="0"/>
              <a:t> - Average Annual capture for reuse %</a:t>
            </a:r>
          </a:p>
          <a:p>
            <a:r>
              <a:rPr lang="en-US" sz="2400" b="1" dirty="0"/>
              <a:t>V</a:t>
            </a:r>
            <a:r>
              <a:rPr lang="en-US" sz="2400" dirty="0"/>
              <a:t> – Runoff volume  (in x EIA) / 12 in/ft   </a:t>
            </a:r>
          </a:p>
          <a:p>
            <a:r>
              <a:rPr lang="en-US" sz="2400" dirty="0"/>
              <a:t>  =  pond volume for reuse (ac-ft)</a:t>
            </a:r>
          </a:p>
        </p:txBody>
      </p:sp>
      <p:pic>
        <p:nvPicPr>
          <p:cNvPr id="7" name="Picture 6">
            <a:extLst>
              <a:ext uri="{FF2B5EF4-FFF2-40B4-BE49-F238E27FC236}">
                <a16:creationId xmlns:a16="http://schemas.microsoft.com/office/drawing/2014/main" id="{6B32D488-AEB6-4DF0-9DC2-79C254F56D27}"/>
              </a:ext>
            </a:extLst>
          </p:cNvPr>
          <p:cNvPicPr>
            <a:picLocks noChangeAspect="1"/>
          </p:cNvPicPr>
          <p:nvPr/>
        </p:nvPicPr>
        <p:blipFill>
          <a:blip r:embed="rId3"/>
          <a:stretch>
            <a:fillRect/>
          </a:stretch>
        </p:blipFill>
        <p:spPr>
          <a:xfrm>
            <a:off x="630010" y="4363811"/>
            <a:ext cx="4400550" cy="1352550"/>
          </a:xfrm>
          <a:prstGeom prst="rect">
            <a:avLst/>
          </a:prstGeom>
          <a:ln>
            <a:solidFill>
              <a:schemeClr val="tx1"/>
            </a:solidFill>
          </a:ln>
        </p:spPr>
      </p:pic>
      <p:sp>
        <p:nvSpPr>
          <p:cNvPr id="8" name="TextBox 7">
            <a:extLst>
              <a:ext uri="{FF2B5EF4-FFF2-40B4-BE49-F238E27FC236}">
                <a16:creationId xmlns:a16="http://schemas.microsoft.com/office/drawing/2014/main" id="{C22E3692-A392-4BA6-9AD7-DF0806163A61}"/>
              </a:ext>
            </a:extLst>
          </p:cNvPr>
          <p:cNvSpPr txBox="1"/>
          <p:nvPr/>
        </p:nvSpPr>
        <p:spPr>
          <a:xfrm>
            <a:off x="609600" y="3889828"/>
            <a:ext cx="2209516" cy="461665"/>
          </a:xfrm>
          <a:prstGeom prst="rect">
            <a:avLst/>
          </a:prstGeom>
          <a:solidFill>
            <a:schemeClr val="bg1">
              <a:lumMod val="85000"/>
            </a:schemeClr>
          </a:solidFill>
        </p:spPr>
        <p:txBody>
          <a:bodyPr wrap="none" rtlCol="0">
            <a:spAutoFit/>
          </a:bodyPr>
          <a:lstStyle/>
          <a:p>
            <a:r>
              <a:rPr lang="en-US" sz="2400" dirty="0"/>
              <a:t>IN BMP Trains….</a:t>
            </a:r>
          </a:p>
        </p:txBody>
      </p:sp>
      <p:sp>
        <p:nvSpPr>
          <p:cNvPr id="12" name="TextBox 11">
            <a:extLst>
              <a:ext uri="{FF2B5EF4-FFF2-40B4-BE49-F238E27FC236}">
                <a16:creationId xmlns:a16="http://schemas.microsoft.com/office/drawing/2014/main" id="{B16F93D4-701B-4476-B382-03C730BA81DD}"/>
              </a:ext>
            </a:extLst>
          </p:cNvPr>
          <p:cNvSpPr txBox="1"/>
          <p:nvPr/>
        </p:nvSpPr>
        <p:spPr>
          <a:xfrm>
            <a:off x="5718629" y="2522248"/>
            <a:ext cx="348342" cy="369332"/>
          </a:xfrm>
          <a:prstGeom prst="rect">
            <a:avLst/>
          </a:prstGeom>
          <a:noFill/>
        </p:spPr>
        <p:txBody>
          <a:bodyPr wrap="square">
            <a:spAutoFit/>
          </a:bodyPr>
          <a:lstStyle/>
          <a:p>
            <a:r>
              <a:rPr lang="en-US" sz="1800" b="1" dirty="0"/>
              <a:t>R</a:t>
            </a:r>
            <a:endParaRPr lang="en-US" dirty="0"/>
          </a:p>
        </p:txBody>
      </p:sp>
      <p:sp>
        <p:nvSpPr>
          <p:cNvPr id="14" name="TextBox 13">
            <a:extLst>
              <a:ext uri="{FF2B5EF4-FFF2-40B4-BE49-F238E27FC236}">
                <a16:creationId xmlns:a16="http://schemas.microsoft.com/office/drawing/2014/main" id="{B2E109F2-0C94-41E6-A816-8B3CAAA2A244}"/>
              </a:ext>
            </a:extLst>
          </p:cNvPr>
          <p:cNvSpPr txBox="1"/>
          <p:nvPr/>
        </p:nvSpPr>
        <p:spPr>
          <a:xfrm>
            <a:off x="7460343" y="3247962"/>
            <a:ext cx="362858" cy="369332"/>
          </a:xfrm>
          <a:prstGeom prst="rect">
            <a:avLst/>
          </a:prstGeom>
          <a:noFill/>
        </p:spPr>
        <p:txBody>
          <a:bodyPr wrap="square">
            <a:spAutoFit/>
          </a:bodyPr>
          <a:lstStyle/>
          <a:p>
            <a:r>
              <a:rPr lang="en-US" sz="1800" b="1" dirty="0"/>
              <a:t>E</a:t>
            </a:r>
            <a:r>
              <a:rPr lang="en-US" sz="1800" dirty="0"/>
              <a:t> </a:t>
            </a:r>
            <a:endParaRPr lang="en-US" dirty="0"/>
          </a:p>
        </p:txBody>
      </p:sp>
      <p:sp>
        <p:nvSpPr>
          <p:cNvPr id="16" name="TextBox 15">
            <a:extLst>
              <a:ext uri="{FF2B5EF4-FFF2-40B4-BE49-F238E27FC236}">
                <a16:creationId xmlns:a16="http://schemas.microsoft.com/office/drawing/2014/main" id="{1C32BCB2-8E43-46FF-95B6-C7DF01632E5A}"/>
              </a:ext>
            </a:extLst>
          </p:cNvPr>
          <p:cNvSpPr txBox="1"/>
          <p:nvPr/>
        </p:nvSpPr>
        <p:spPr>
          <a:xfrm>
            <a:off x="6778172" y="5236420"/>
            <a:ext cx="362857" cy="369332"/>
          </a:xfrm>
          <a:prstGeom prst="rect">
            <a:avLst/>
          </a:prstGeom>
          <a:noFill/>
        </p:spPr>
        <p:txBody>
          <a:bodyPr wrap="square">
            <a:spAutoFit/>
          </a:bodyPr>
          <a:lstStyle/>
          <a:p>
            <a:r>
              <a:rPr lang="en-US" sz="1800" b="1" dirty="0"/>
              <a:t>V</a:t>
            </a:r>
            <a:endParaRPr lang="en-US" dirty="0"/>
          </a:p>
        </p:txBody>
      </p:sp>
      <p:sp>
        <p:nvSpPr>
          <p:cNvPr id="19" name="Arrow: Right 18">
            <a:extLst>
              <a:ext uri="{FF2B5EF4-FFF2-40B4-BE49-F238E27FC236}">
                <a16:creationId xmlns:a16="http://schemas.microsoft.com/office/drawing/2014/main" id="{77D4A43B-4F12-44E2-B2B7-150C2722D26F}"/>
              </a:ext>
              <a:ext uri="{C183D7F6-B498-43B3-948B-1728B52AA6E4}">
                <adec:decorative xmlns:adec="http://schemas.microsoft.com/office/drawing/2017/decorative" val="1"/>
              </a:ext>
            </a:extLst>
          </p:cNvPr>
          <p:cNvSpPr/>
          <p:nvPr/>
        </p:nvSpPr>
        <p:spPr>
          <a:xfrm>
            <a:off x="7484011" y="4515729"/>
            <a:ext cx="1420837"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D752F80-8010-451A-8441-EDA7986782BB}"/>
              </a:ext>
            </a:extLst>
          </p:cNvPr>
          <p:cNvPicPr>
            <a:picLocks noChangeAspect="1"/>
          </p:cNvPicPr>
          <p:nvPr/>
        </p:nvPicPr>
        <p:blipFill>
          <a:blip r:embed="rId4"/>
          <a:stretch>
            <a:fillRect/>
          </a:stretch>
        </p:blipFill>
        <p:spPr>
          <a:xfrm>
            <a:off x="3697751" y="4394689"/>
            <a:ext cx="1197805" cy="403860"/>
          </a:xfrm>
          <a:prstGeom prst="rect">
            <a:avLst/>
          </a:prstGeom>
        </p:spPr>
      </p:pic>
      <p:pic>
        <p:nvPicPr>
          <p:cNvPr id="21" name="Picture 20">
            <a:extLst>
              <a:ext uri="{FF2B5EF4-FFF2-40B4-BE49-F238E27FC236}">
                <a16:creationId xmlns:a16="http://schemas.microsoft.com/office/drawing/2014/main" id="{C7DB656D-7D0F-4A9B-8AB4-D8AF42B2345F}"/>
              </a:ext>
            </a:extLst>
          </p:cNvPr>
          <p:cNvPicPr>
            <a:picLocks noChangeAspect="1"/>
          </p:cNvPicPr>
          <p:nvPr/>
        </p:nvPicPr>
        <p:blipFill>
          <a:blip r:embed="rId4"/>
          <a:stretch>
            <a:fillRect/>
          </a:stretch>
        </p:blipFill>
        <p:spPr>
          <a:xfrm>
            <a:off x="3725886" y="5168411"/>
            <a:ext cx="1197805" cy="403860"/>
          </a:xfrm>
          <a:prstGeom prst="rect">
            <a:avLst/>
          </a:prstGeom>
        </p:spPr>
      </p:pic>
    </p:spTree>
    <p:extLst>
      <p:ext uri="{BB962C8B-B14F-4D97-AF65-F5344CB8AC3E}">
        <p14:creationId xmlns:p14="http://schemas.microsoft.com/office/powerpoint/2010/main" val="33646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12" grpId="0"/>
      <p:bldP spid="16" grpId="0"/>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80B417-E88D-41D3-8A84-497FDC3264E7}"/>
              </a:ext>
            </a:extLst>
          </p:cNvPr>
          <p:cNvPicPr>
            <a:picLocks noChangeAspect="1"/>
          </p:cNvPicPr>
          <p:nvPr/>
        </p:nvPicPr>
        <p:blipFill rotWithShape="1">
          <a:blip r:embed="rId2"/>
          <a:srcRect l="769" t="19445" r="-769" b="-2619"/>
          <a:stretch/>
        </p:blipFill>
        <p:spPr>
          <a:xfrm>
            <a:off x="3782470" y="1341120"/>
            <a:ext cx="7924800" cy="4357226"/>
          </a:xfrm>
          <a:prstGeom prst="rect">
            <a:avLst/>
          </a:prstGeom>
          <a:ln w="38100">
            <a:solidFill>
              <a:schemeClr val="tx1"/>
            </a:solidFill>
          </a:ln>
        </p:spPr>
      </p:pic>
      <p:sp>
        <p:nvSpPr>
          <p:cNvPr id="2" name="Title 1">
            <a:extLst>
              <a:ext uri="{FF2B5EF4-FFF2-40B4-BE49-F238E27FC236}">
                <a16:creationId xmlns:a16="http://schemas.microsoft.com/office/drawing/2014/main" id="{31E03DB0-A62A-4530-9038-0F4C77F01B7C}"/>
              </a:ext>
            </a:extLst>
          </p:cNvPr>
          <p:cNvSpPr>
            <a:spLocks noGrp="1"/>
          </p:cNvSpPr>
          <p:nvPr>
            <p:ph type="title"/>
          </p:nvPr>
        </p:nvSpPr>
        <p:spPr>
          <a:xfrm>
            <a:off x="548641" y="196312"/>
            <a:ext cx="9003322" cy="929103"/>
          </a:xfrm>
          <a:solidFill>
            <a:schemeClr val="bg1">
              <a:lumMod val="95000"/>
            </a:schemeClr>
          </a:solidFill>
          <a:ln w="28575">
            <a:solidFill>
              <a:schemeClr val="tx1"/>
            </a:solidFill>
          </a:ln>
        </p:spPr>
        <p:txBody>
          <a:bodyPr>
            <a:normAutofit/>
          </a:bodyPr>
          <a:lstStyle/>
          <a:p>
            <a:r>
              <a:rPr lang="en-US" dirty="0"/>
              <a:t>Harvesting using underground storage</a:t>
            </a:r>
          </a:p>
        </p:txBody>
      </p:sp>
      <p:sp>
        <p:nvSpPr>
          <p:cNvPr id="3" name="Slide Number Placeholder 2">
            <a:extLst>
              <a:ext uri="{FF2B5EF4-FFF2-40B4-BE49-F238E27FC236}">
                <a16:creationId xmlns:a16="http://schemas.microsoft.com/office/drawing/2014/main" id="{502A2A13-AB1E-41F1-B6D7-22A0E3F3E823}"/>
              </a:ext>
            </a:extLst>
          </p:cNvPr>
          <p:cNvSpPr>
            <a:spLocks noGrp="1"/>
          </p:cNvSpPr>
          <p:nvPr>
            <p:ph type="sldNum" sz="quarter" idx="12"/>
          </p:nvPr>
        </p:nvSpPr>
        <p:spPr/>
        <p:txBody>
          <a:bodyPr/>
          <a:lstStyle/>
          <a:p>
            <a:fld id="{58002290-9732-4F20-B570-A4AA794D7C1E}" type="slidenum">
              <a:rPr lang="en-US" smtClean="0"/>
              <a:t>58</a:t>
            </a:fld>
            <a:endParaRPr lang="en-US"/>
          </a:p>
        </p:txBody>
      </p:sp>
      <p:pic>
        <p:nvPicPr>
          <p:cNvPr id="5" name="Picture 4">
            <a:extLst>
              <a:ext uri="{FF2B5EF4-FFF2-40B4-BE49-F238E27FC236}">
                <a16:creationId xmlns:a16="http://schemas.microsoft.com/office/drawing/2014/main" id="{E46A49CC-C74B-4F46-B4C7-8EACC6445639}"/>
              </a:ext>
            </a:extLst>
          </p:cNvPr>
          <p:cNvPicPr>
            <a:picLocks noChangeAspect="1"/>
          </p:cNvPicPr>
          <p:nvPr/>
        </p:nvPicPr>
        <p:blipFill rotWithShape="1">
          <a:blip r:embed="rId3"/>
          <a:srcRect r="60151"/>
          <a:stretch/>
        </p:blipFill>
        <p:spPr>
          <a:xfrm>
            <a:off x="529296" y="1299137"/>
            <a:ext cx="2945424" cy="1952625"/>
          </a:xfrm>
          <a:prstGeom prst="rect">
            <a:avLst/>
          </a:prstGeom>
          <a:ln>
            <a:solidFill>
              <a:schemeClr val="tx1"/>
            </a:solidFill>
          </a:ln>
        </p:spPr>
      </p:pic>
      <p:sp>
        <p:nvSpPr>
          <p:cNvPr id="6" name="Rectangle 5">
            <a:extLst>
              <a:ext uri="{FF2B5EF4-FFF2-40B4-BE49-F238E27FC236}">
                <a16:creationId xmlns:a16="http://schemas.microsoft.com/office/drawing/2014/main" id="{BB275924-ED67-484B-A0C2-9F2D3192304A}"/>
              </a:ext>
              <a:ext uri="{C183D7F6-B498-43B3-948B-1728B52AA6E4}">
                <adec:decorative xmlns:adec="http://schemas.microsoft.com/office/drawing/2017/decorative" val="1"/>
              </a:ext>
            </a:extLst>
          </p:cNvPr>
          <p:cNvSpPr/>
          <p:nvPr/>
        </p:nvSpPr>
        <p:spPr>
          <a:xfrm>
            <a:off x="5034682" y="3844829"/>
            <a:ext cx="947355" cy="106211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F7478372-89A3-44B8-9413-8AE9514601CD}"/>
              </a:ext>
            </a:extLst>
          </p:cNvPr>
          <p:cNvSpPr txBox="1"/>
          <p:nvPr/>
        </p:nvSpPr>
        <p:spPr>
          <a:xfrm>
            <a:off x="4092526" y="2588455"/>
            <a:ext cx="5995487" cy="369332"/>
          </a:xfrm>
          <a:prstGeom prst="rect">
            <a:avLst/>
          </a:prstGeom>
          <a:solidFill>
            <a:schemeClr val="bg2"/>
          </a:solidFill>
          <a:ln>
            <a:solidFill>
              <a:schemeClr val="tx1"/>
            </a:solidFill>
          </a:ln>
        </p:spPr>
        <p:txBody>
          <a:bodyPr wrap="none" rtlCol="0">
            <a:spAutoFit/>
          </a:bodyPr>
          <a:lstStyle/>
          <a:p>
            <a:r>
              <a:rPr lang="en-US" dirty="0">
                <a:solidFill>
                  <a:sysClr val="windowText" lastClr="000000"/>
                </a:solidFill>
              </a:rPr>
              <a:t>Used a 175,000-gallon  (0.55 ac-ft) underground Pipe-R system</a:t>
            </a:r>
          </a:p>
        </p:txBody>
      </p:sp>
      <p:sp>
        <p:nvSpPr>
          <p:cNvPr id="9" name="Rectangle 8">
            <a:extLst>
              <a:ext uri="{FF2B5EF4-FFF2-40B4-BE49-F238E27FC236}">
                <a16:creationId xmlns:a16="http://schemas.microsoft.com/office/drawing/2014/main" id="{4058929B-F747-4E11-AE3A-D978F7CE0681}"/>
              </a:ext>
              <a:ext uri="{C183D7F6-B498-43B3-948B-1728B52AA6E4}">
                <adec:decorative xmlns:adec="http://schemas.microsoft.com/office/drawing/2017/decorative" val="1"/>
              </a:ext>
            </a:extLst>
          </p:cNvPr>
          <p:cNvSpPr/>
          <p:nvPr/>
        </p:nvSpPr>
        <p:spPr>
          <a:xfrm>
            <a:off x="10319699" y="1449247"/>
            <a:ext cx="1161101" cy="106211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272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CE2C1D-5532-4532-AFBA-747FF494A0E7}"/>
              </a:ext>
            </a:extLst>
          </p:cNvPr>
          <p:cNvSpPr>
            <a:spLocks noGrp="1"/>
          </p:cNvSpPr>
          <p:nvPr>
            <p:ph type="sldNum" sz="quarter" idx="12"/>
          </p:nvPr>
        </p:nvSpPr>
        <p:spPr/>
        <p:txBody>
          <a:bodyPr/>
          <a:lstStyle/>
          <a:p>
            <a:fld id="{58002290-9732-4F20-B570-A4AA794D7C1E}" type="slidenum">
              <a:rPr lang="en-US" smtClean="0"/>
              <a:t>59</a:t>
            </a:fld>
            <a:endParaRPr lang="en-US"/>
          </a:p>
        </p:txBody>
      </p:sp>
      <p:sp>
        <p:nvSpPr>
          <p:cNvPr id="4" name="Title 1">
            <a:extLst>
              <a:ext uri="{FF2B5EF4-FFF2-40B4-BE49-F238E27FC236}">
                <a16:creationId xmlns:a16="http://schemas.microsoft.com/office/drawing/2014/main" id="{F0422BE6-54BF-437E-B34C-45D0E0F0D20D}"/>
              </a:ext>
            </a:extLst>
          </p:cNvPr>
          <p:cNvSpPr>
            <a:spLocks noGrp="1"/>
          </p:cNvSpPr>
          <p:nvPr>
            <p:ph type="title"/>
          </p:nvPr>
        </p:nvSpPr>
        <p:spPr>
          <a:xfrm>
            <a:off x="164432" y="349083"/>
            <a:ext cx="11145252" cy="1083847"/>
          </a:xfrm>
          <a:solidFill>
            <a:schemeClr val="bg1">
              <a:lumMod val="95000"/>
            </a:schemeClr>
          </a:solidFill>
          <a:ln w="28575">
            <a:solidFill>
              <a:schemeClr val="tx1"/>
            </a:solidFill>
          </a:ln>
        </p:spPr>
        <p:txBody>
          <a:bodyPr>
            <a:normAutofit/>
          </a:bodyPr>
          <a:lstStyle/>
          <a:p>
            <a:r>
              <a:rPr lang="en-US" dirty="0"/>
              <a:t>Harvesting with Wet Detention Pond</a:t>
            </a:r>
          </a:p>
        </p:txBody>
      </p:sp>
      <p:pic>
        <p:nvPicPr>
          <p:cNvPr id="5" name="Picture 4">
            <a:extLst>
              <a:ext uri="{FF2B5EF4-FFF2-40B4-BE49-F238E27FC236}">
                <a16:creationId xmlns:a16="http://schemas.microsoft.com/office/drawing/2014/main" id="{820B2C4A-5B2A-4E7E-96F7-B2B4B346E77F}"/>
              </a:ext>
            </a:extLst>
          </p:cNvPr>
          <p:cNvPicPr>
            <a:picLocks noChangeAspect="1"/>
          </p:cNvPicPr>
          <p:nvPr/>
        </p:nvPicPr>
        <p:blipFill>
          <a:blip r:embed="rId2"/>
          <a:stretch>
            <a:fillRect/>
          </a:stretch>
        </p:blipFill>
        <p:spPr>
          <a:xfrm>
            <a:off x="107265" y="1552354"/>
            <a:ext cx="7391400" cy="1952625"/>
          </a:xfrm>
          <a:prstGeom prst="rect">
            <a:avLst/>
          </a:prstGeom>
        </p:spPr>
      </p:pic>
      <p:pic>
        <p:nvPicPr>
          <p:cNvPr id="6" name="Picture 5">
            <a:extLst>
              <a:ext uri="{FF2B5EF4-FFF2-40B4-BE49-F238E27FC236}">
                <a16:creationId xmlns:a16="http://schemas.microsoft.com/office/drawing/2014/main" id="{EFF5F7F0-005F-46DC-AFDD-3519D4AB64F2}"/>
              </a:ext>
            </a:extLst>
          </p:cNvPr>
          <p:cNvPicPr>
            <a:picLocks noChangeAspect="1"/>
          </p:cNvPicPr>
          <p:nvPr/>
        </p:nvPicPr>
        <p:blipFill>
          <a:blip r:embed="rId3"/>
          <a:stretch>
            <a:fillRect/>
          </a:stretch>
        </p:blipFill>
        <p:spPr>
          <a:xfrm>
            <a:off x="6257925" y="2476839"/>
            <a:ext cx="5934075" cy="3190875"/>
          </a:xfrm>
          <a:prstGeom prst="rect">
            <a:avLst/>
          </a:prstGeom>
          <a:ln w="38100">
            <a:solidFill>
              <a:schemeClr val="tx1"/>
            </a:solidFill>
          </a:ln>
        </p:spPr>
      </p:pic>
      <p:pic>
        <p:nvPicPr>
          <p:cNvPr id="7" name="Picture 6">
            <a:extLst>
              <a:ext uri="{FF2B5EF4-FFF2-40B4-BE49-F238E27FC236}">
                <a16:creationId xmlns:a16="http://schemas.microsoft.com/office/drawing/2014/main" id="{21E32F27-057E-4DA1-9CF5-27EE42C19B96}"/>
              </a:ext>
            </a:extLst>
          </p:cNvPr>
          <p:cNvPicPr>
            <a:picLocks noChangeAspect="1"/>
          </p:cNvPicPr>
          <p:nvPr/>
        </p:nvPicPr>
        <p:blipFill>
          <a:blip r:embed="rId4"/>
          <a:stretch>
            <a:fillRect/>
          </a:stretch>
        </p:blipFill>
        <p:spPr>
          <a:xfrm>
            <a:off x="1568228" y="3206721"/>
            <a:ext cx="4419600" cy="3479483"/>
          </a:xfrm>
          <a:prstGeom prst="rect">
            <a:avLst/>
          </a:prstGeom>
          <a:ln w="28575">
            <a:solidFill>
              <a:schemeClr val="tx1"/>
            </a:solidFill>
          </a:ln>
        </p:spPr>
      </p:pic>
      <p:sp>
        <p:nvSpPr>
          <p:cNvPr id="8" name="Rectangle 7">
            <a:extLst>
              <a:ext uri="{FF2B5EF4-FFF2-40B4-BE49-F238E27FC236}">
                <a16:creationId xmlns:a16="http://schemas.microsoft.com/office/drawing/2014/main" id="{C4741009-0AF8-4DF7-B75E-7F2785235379}"/>
              </a:ext>
              <a:ext uri="{C183D7F6-B498-43B3-948B-1728B52AA6E4}">
                <adec:decorative xmlns:adec="http://schemas.microsoft.com/office/drawing/2017/decorative" val="1"/>
              </a:ext>
            </a:extLst>
          </p:cNvPr>
          <p:cNvSpPr/>
          <p:nvPr/>
        </p:nvSpPr>
        <p:spPr>
          <a:xfrm>
            <a:off x="3104648" y="5612670"/>
            <a:ext cx="1314952" cy="106211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F506836C-73E7-4FF6-AF60-90509BAFB640}"/>
              </a:ext>
            </a:extLst>
          </p:cNvPr>
          <p:cNvSpPr txBox="1"/>
          <p:nvPr/>
        </p:nvSpPr>
        <p:spPr>
          <a:xfrm>
            <a:off x="6477000" y="5715000"/>
            <a:ext cx="5432000" cy="461665"/>
          </a:xfrm>
          <a:prstGeom prst="rect">
            <a:avLst/>
          </a:prstGeom>
          <a:solidFill>
            <a:schemeClr val="bg2"/>
          </a:solidFill>
          <a:ln>
            <a:solidFill>
              <a:schemeClr val="tx1"/>
            </a:solidFill>
          </a:ln>
        </p:spPr>
        <p:txBody>
          <a:bodyPr wrap="none" rtlCol="0">
            <a:spAutoFit/>
          </a:bodyPr>
          <a:lstStyle/>
          <a:p>
            <a:r>
              <a:rPr lang="en-US" sz="2400" dirty="0"/>
              <a:t>Compared to TN removal with MAP = 44%</a:t>
            </a:r>
          </a:p>
        </p:txBody>
      </p:sp>
      <p:sp>
        <p:nvSpPr>
          <p:cNvPr id="13" name="Rectangle 12">
            <a:extLst>
              <a:ext uri="{FF2B5EF4-FFF2-40B4-BE49-F238E27FC236}">
                <a16:creationId xmlns:a16="http://schemas.microsoft.com/office/drawing/2014/main" id="{6ECF853F-280A-45BC-BCFC-875795791504}"/>
              </a:ext>
              <a:ext uri="{C183D7F6-B498-43B3-948B-1728B52AA6E4}">
                <adec:decorative xmlns:adec="http://schemas.microsoft.com/office/drawing/2017/decorative" val="1"/>
              </a:ext>
            </a:extLst>
          </p:cNvPr>
          <p:cNvSpPr/>
          <p:nvPr/>
        </p:nvSpPr>
        <p:spPr>
          <a:xfrm>
            <a:off x="11059927" y="2348346"/>
            <a:ext cx="947355" cy="506735"/>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599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815D-E64A-4AF2-B58C-CAAB4E30B9A2}"/>
              </a:ext>
            </a:extLst>
          </p:cNvPr>
          <p:cNvSpPr>
            <a:spLocks noGrp="1"/>
          </p:cNvSpPr>
          <p:nvPr>
            <p:ph type="title"/>
          </p:nvPr>
        </p:nvSpPr>
        <p:spPr>
          <a:xfrm>
            <a:off x="422031" y="365126"/>
            <a:ext cx="11183815" cy="1046580"/>
          </a:xfrm>
          <a:solidFill>
            <a:schemeClr val="bg1">
              <a:lumMod val="95000"/>
            </a:schemeClr>
          </a:solidFill>
          <a:ln>
            <a:solidFill>
              <a:schemeClr val="tx1"/>
            </a:solidFill>
          </a:ln>
        </p:spPr>
        <p:txBody>
          <a:bodyPr>
            <a:normAutofit/>
          </a:bodyPr>
          <a:lstStyle/>
          <a:p>
            <a:r>
              <a:rPr lang="en-US" sz="3600" dirty="0"/>
              <a:t>What is the compatibility with other modeling software?  </a:t>
            </a:r>
          </a:p>
        </p:txBody>
      </p:sp>
      <p:sp>
        <p:nvSpPr>
          <p:cNvPr id="3" name="Slide Number Placeholder 2">
            <a:extLst>
              <a:ext uri="{FF2B5EF4-FFF2-40B4-BE49-F238E27FC236}">
                <a16:creationId xmlns:a16="http://schemas.microsoft.com/office/drawing/2014/main" id="{EBC823D4-F30E-4A9B-A252-15B7AC5484BB}"/>
              </a:ext>
            </a:extLst>
          </p:cNvPr>
          <p:cNvSpPr>
            <a:spLocks noGrp="1"/>
          </p:cNvSpPr>
          <p:nvPr>
            <p:ph type="sldNum" sz="quarter" idx="12"/>
          </p:nvPr>
        </p:nvSpPr>
        <p:spPr/>
        <p:txBody>
          <a:bodyPr/>
          <a:lstStyle/>
          <a:p>
            <a:fld id="{58002290-9732-4F20-B570-A4AA794D7C1E}" type="slidenum">
              <a:rPr lang="en-US" smtClean="0"/>
              <a:t>6</a:t>
            </a:fld>
            <a:endParaRPr lang="en-US"/>
          </a:p>
        </p:txBody>
      </p:sp>
      <p:sp>
        <p:nvSpPr>
          <p:cNvPr id="5" name="TextBox 4">
            <a:extLst>
              <a:ext uri="{FF2B5EF4-FFF2-40B4-BE49-F238E27FC236}">
                <a16:creationId xmlns:a16="http://schemas.microsoft.com/office/drawing/2014/main" id="{E5B1A1B1-2FD0-4DF6-A619-FE66C7EA8C96}"/>
              </a:ext>
            </a:extLst>
          </p:cNvPr>
          <p:cNvSpPr txBox="1"/>
          <p:nvPr/>
        </p:nvSpPr>
        <p:spPr>
          <a:xfrm>
            <a:off x="398275" y="1593199"/>
            <a:ext cx="11408714" cy="4154984"/>
          </a:xfrm>
          <a:prstGeom prst="rect">
            <a:avLst/>
          </a:prstGeom>
          <a:noFill/>
        </p:spPr>
        <p:txBody>
          <a:bodyPr wrap="square" rtlCol="0">
            <a:spAutoFit/>
          </a:bodyPr>
          <a:lstStyle/>
          <a:p>
            <a:pPr marL="457200" indent="-457200">
              <a:buAutoNum type="arabicPeriod"/>
            </a:pPr>
            <a:r>
              <a:rPr lang="en-US" sz="2400" dirty="0"/>
              <a:t>BMP Trains provides an estimated for </a:t>
            </a:r>
            <a:r>
              <a:rPr lang="en-US" sz="2400" b="1" dirty="0"/>
              <a:t>annual</a:t>
            </a:r>
            <a:r>
              <a:rPr lang="en-US" sz="2400" dirty="0"/>
              <a:t> removal of nutrients.  Not event based.</a:t>
            </a:r>
          </a:p>
          <a:p>
            <a:pPr marL="457200" indent="-457200">
              <a:buAutoNum type="arabicPeriod"/>
            </a:pPr>
            <a:r>
              <a:rPr lang="en-US" sz="2400" dirty="0"/>
              <a:t>It is for </a:t>
            </a:r>
            <a:r>
              <a:rPr lang="en-US" sz="2400" b="1" dirty="0"/>
              <a:t>assessment.</a:t>
            </a:r>
            <a:r>
              <a:rPr lang="en-US" sz="2400" dirty="0"/>
              <a:t>  Not a design model.   Design is complicated by many site factors. </a:t>
            </a:r>
          </a:p>
          <a:p>
            <a:pPr marL="457200" indent="-457200">
              <a:buAutoNum type="arabicPeriod"/>
            </a:pPr>
            <a:r>
              <a:rPr lang="en-US" sz="2400" dirty="0"/>
              <a:t>However, as an example, I have seen wet detention pond sizing done with a routing model based upon the average annual residence time (example 31 days) from BMP Trains, the permanent pool is determined from (PP=Res Time x conv / Annual Runoff).</a:t>
            </a:r>
          </a:p>
          <a:p>
            <a:pPr marL="457200" indent="-457200">
              <a:buAutoNum type="arabicPeriod"/>
            </a:pPr>
            <a:r>
              <a:rPr lang="en-US" sz="2400" dirty="0"/>
              <a:t>I have also seen larger flood control models (all proprietary ) use the output from BMP Trains to determine flood control design details.  </a:t>
            </a:r>
          </a:p>
          <a:p>
            <a:pPr marL="457200" indent="-457200">
              <a:buAutoNum type="arabicPeriod"/>
            </a:pPr>
            <a:r>
              <a:rPr lang="en-US" sz="2400" dirty="0"/>
              <a:t>For BAM, like B&amp;G, State of SC has accepted their use (IDEAL model).</a:t>
            </a:r>
          </a:p>
          <a:p>
            <a:pPr marL="457200" indent="-457200">
              <a:buAutoNum type="arabicPeriod"/>
            </a:pPr>
            <a:r>
              <a:rPr lang="en-US" sz="2400" dirty="0"/>
              <a:t>BMP Trains is based on the Harper Method.  Thus any spreadsheet using the Harper Method should produce similar results provided there is only stand alone BMPs.  One reason why BMP Trains was developed and an example of using published tables is:</a:t>
            </a:r>
          </a:p>
        </p:txBody>
      </p:sp>
    </p:spTree>
    <p:extLst>
      <p:ext uri="{BB962C8B-B14F-4D97-AF65-F5344CB8AC3E}">
        <p14:creationId xmlns:p14="http://schemas.microsoft.com/office/powerpoint/2010/main" val="40463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D26A-E53B-4C20-B950-A842C10B1E8C}"/>
              </a:ext>
            </a:extLst>
          </p:cNvPr>
          <p:cNvSpPr>
            <a:spLocks noGrp="1"/>
          </p:cNvSpPr>
          <p:nvPr>
            <p:ph type="title"/>
          </p:nvPr>
        </p:nvSpPr>
        <p:spPr>
          <a:xfrm>
            <a:off x="838200" y="365125"/>
            <a:ext cx="10300855" cy="1325563"/>
          </a:xfrm>
          <a:solidFill>
            <a:schemeClr val="bg2"/>
          </a:solidFill>
          <a:ln>
            <a:solidFill>
              <a:schemeClr val="tx1"/>
            </a:solidFill>
          </a:ln>
        </p:spPr>
        <p:txBody>
          <a:bodyPr/>
          <a:lstStyle/>
          <a:p>
            <a:r>
              <a:rPr lang="en-US" dirty="0"/>
              <a:t>Reduce runoff volume for harvesting due to retention before the pond </a:t>
            </a:r>
          </a:p>
        </p:txBody>
      </p:sp>
      <p:sp>
        <p:nvSpPr>
          <p:cNvPr id="3" name="Slide Number Placeholder 2">
            <a:extLst>
              <a:ext uri="{FF2B5EF4-FFF2-40B4-BE49-F238E27FC236}">
                <a16:creationId xmlns:a16="http://schemas.microsoft.com/office/drawing/2014/main" id="{4F1146AD-728F-410A-923B-FB7C33788ECE}"/>
              </a:ext>
            </a:extLst>
          </p:cNvPr>
          <p:cNvSpPr>
            <a:spLocks noGrp="1"/>
          </p:cNvSpPr>
          <p:nvPr>
            <p:ph type="sldNum" sz="quarter" idx="12"/>
          </p:nvPr>
        </p:nvSpPr>
        <p:spPr/>
        <p:txBody>
          <a:bodyPr/>
          <a:lstStyle/>
          <a:p>
            <a:fld id="{58002290-9732-4F20-B570-A4AA794D7C1E}" type="slidenum">
              <a:rPr lang="en-US" smtClean="0"/>
              <a:t>60</a:t>
            </a:fld>
            <a:endParaRPr lang="en-US"/>
          </a:p>
        </p:txBody>
      </p:sp>
      <p:pic>
        <p:nvPicPr>
          <p:cNvPr id="4" name="Picture 3">
            <a:extLst>
              <a:ext uri="{FF2B5EF4-FFF2-40B4-BE49-F238E27FC236}">
                <a16:creationId xmlns:a16="http://schemas.microsoft.com/office/drawing/2014/main" id="{8BD5C02E-6399-4005-A9D3-83C64C0EC4F4}"/>
              </a:ext>
            </a:extLst>
          </p:cNvPr>
          <p:cNvPicPr>
            <a:picLocks noChangeAspect="1"/>
          </p:cNvPicPr>
          <p:nvPr/>
        </p:nvPicPr>
        <p:blipFill>
          <a:blip r:embed="rId2"/>
          <a:stretch>
            <a:fillRect/>
          </a:stretch>
        </p:blipFill>
        <p:spPr>
          <a:xfrm>
            <a:off x="826957" y="2464672"/>
            <a:ext cx="4400550" cy="1352550"/>
          </a:xfrm>
          <a:prstGeom prst="rect">
            <a:avLst/>
          </a:prstGeom>
          <a:ln>
            <a:solidFill>
              <a:schemeClr val="tx1"/>
            </a:solidFill>
          </a:ln>
        </p:spPr>
      </p:pic>
      <p:sp>
        <p:nvSpPr>
          <p:cNvPr id="5" name="TextBox 4">
            <a:extLst>
              <a:ext uri="{FF2B5EF4-FFF2-40B4-BE49-F238E27FC236}">
                <a16:creationId xmlns:a16="http://schemas.microsoft.com/office/drawing/2014/main" id="{96131C1A-960D-4947-B9E0-3FC84BE66583}"/>
              </a:ext>
            </a:extLst>
          </p:cNvPr>
          <p:cNvSpPr txBox="1"/>
          <p:nvPr/>
        </p:nvSpPr>
        <p:spPr>
          <a:xfrm>
            <a:off x="792480" y="1976622"/>
            <a:ext cx="2378343" cy="461665"/>
          </a:xfrm>
          <a:prstGeom prst="rect">
            <a:avLst/>
          </a:prstGeom>
          <a:solidFill>
            <a:schemeClr val="bg1">
              <a:lumMod val="85000"/>
            </a:schemeClr>
          </a:solidFill>
        </p:spPr>
        <p:txBody>
          <a:bodyPr wrap="none" rtlCol="0">
            <a:spAutoFit/>
          </a:bodyPr>
          <a:lstStyle/>
          <a:p>
            <a:r>
              <a:rPr lang="en-US" sz="2400" dirty="0"/>
              <a:t>Before Retention </a:t>
            </a:r>
          </a:p>
        </p:txBody>
      </p:sp>
      <p:sp>
        <p:nvSpPr>
          <p:cNvPr id="6" name="TextBox 5">
            <a:extLst>
              <a:ext uri="{FF2B5EF4-FFF2-40B4-BE49-F238E27FC236}">
                <a16:creationId xmlns:a16="http://schemas.microsoft.com/office/drawing/2014/main" id="{D23FB992-F498-4BD7-83FD-A430A5C8EA95}"/>
              </a:ext>
            </a:extLst>
          </p:cNvPr>
          <p:cNvSpPr txBox="1"/>
          <p:nvPr/>
        </p:nvSpPr>
        <p:spPr>
          <a:xfrm>
            <a:off x="5502812" y="1974277"/>
            <a:ext cx="4424801" cy="461665"/>
          </a:xfrm>
          <a:prstGeom prst="rect">
            <a:avLst/>
          </a:prstGeom>
          <a:solidFill>
            <a:schemeClr val="bg1">
              <a:lumMod val="85000"/>
            </a:schemeClr>
          </a:solidFill>
        </p:spPr>
        <p:txBody>
          <a:bodyPr wrap="none" rtlCol="0">
            <a:spAutoFit/>
          </a:bodyPr>
          <a:lstStyle/>
          <a:p>
            <a:r>
              <a:rPr lang="en-US" sz="2400" dirty="0"/>
              <a:t>After 50% reduction in  Retention </a:t>
            </a:r>
          </a:p>
        </p:txBody>
      </p:sp>
      <p:pic>
        <p:nvPicPr>
          <p:cNvPr id="7" name="Picture 6">
            <a:extLst>
              <a:ext uri="{FF2B5EF4-FFF2-40B4-BE49-F238E27FC236}">
                <a16:creationId xmlns:a16="http://schemas.microsoft.com/office/drawing/2014/main" id="{5B3473CD-C070-4D72-9F8A-AE3DB782DDAC}"/>
              </a:ext>
            </a:extLst>
          </p:cNvPr>
          <p:cNvPicPr>
            <a:picLocks noChangeAspect="1"/>
          </p:cNvPicPr>
          <p:nvPr/>
        </p:nvPicPr>
        <p:blipFill>
          <a:blip r:embed="rId3"/>
          <a:stretch>
            <a:fillRect/>
          </a:stretch>
        </p:blipFill>
        <p:spPr>
          <a:xfrm>
            <a:off x="5481051" y="2438914"/>
            <a:ext cx="4408537" cy="1415634"/>
          </a:xfrm>
          <a:prstGeom prst="rect">
            <a:avLst/>
          </a:prstGeom>
          <a:ln>
            <a:solidFill>
              <a:schemeClr val="tx1"/>
            </a:solidFill>
          </a:ln>
        </p:spPr>
      </p:pic>
      <p:pic>
        <p:nvPicPr>
          <p:cNvPr id="8" name="Picture 7">
            <a:extLst>
              <a:ext uri="{FF2B5EF4-FFF2-40B4-BE49-F238E27FC236}">
                <a16:creationId xmlns:a16="http://schemas.microsoft.com/office/drawing/2014/main" id="{9E463EE7-BCE4-4C23-9D8F-64F0D10BCFBC}"/>
              </a:ext>
            </a:extLst>
          </p:cNvPr>
          <p:cNvPicPr>
            <a:picLocks noChangeAspect="1"/>
          </p:cNvPicPr>
          <p:nvPr/>
        </p:nvPicPr>
        <p:blipFill>
          <a:blip r:embed="rId4"/>
          <a:stretch>
            <a:fillRect/>
          </a:stretch>
        </p:blipFill>
        <p:spPr>
          <a:xfrm>
            <a:off x="795044" y="4137513"/>
            <a:ext cx="5762625" cy="2381250"/>
          </a:xfrm>
          <a:prstGeom prst="rect">
            <a:avLst/>
          </a:prstGeom>
          <a:ln>
            <a:solidFill>
              <a:schemeClr val="tx1"/>
            </a:solidFill>
          </a:ln>
        </p:spPr>
      </p:pic>
      <p:sp>
        <p:nvSpPr>
          <p:cNvPr id="9" name="TextBox 8">
            <a:extLst>
              <a:ext uri="{FF2B5EF4-FFF2-40B4-BE49-F238E27FC236}">
                <a16:creationId xmlns:a16="http://schemas.microsoft.com/office/drawing/2014/main" id="{3EC8E2AC-EFC0-4470-A317-9BB86C1CF54E}"/>
              </a:ext>
            </a:extLst>
          </p:cNvPr>
          <p:cNvSpPr txBox="1"/>
          <p:nvPr/>
        </p:nvSpPr>
        <p:spPr>
          <a:xfrm>
            <a:off x="6977576" y="4149969"/>
            <a:ext cx="4065562" cy="2308324"/>
          </a:xfrm>
          <a:prstGeom prst="rect">
            <a:avLst/>
          </a:prstGeom>
          <a:noFill/>
          <a:ln>
            <a:solidFill>
              <a:schemeClr val="tx1"/>
            </a:solidFill>
          </a:ln>
        </p:spPr>
        <p:txBody>
          <a:bodyPr wrap="square" rtlCol="0">
            <a:spAutoFit/>
          </a:bodyPr>
          <a:lstStyle/>
          <a:p>
            <a:r>
              <a:rPr lang="en-US" sz="2400" dirty="0"/>
              <a:t>Load Reduction remained </a:t>
            </a:r>
          </a:p>
          <a:p>
            <a:r>
              <a:rPr lang="en-US" sz="2400" dirty="0"/>
              <a:t>the same at 40% (on the flat part of  REV curve).</a:t>
            </a:r>
          </a:p>
          <a:p>
            <a:r>
              <a:rPr lang="en-US" sz="2400" dirty="0"/>
              <a:t>NOTE: You must enter the harvest volume used after retention.</a:t>
            </a:r>
          </a:p>
        </p:txBody>
      </p:sp>
      <p:pic>
        <p:nvPicPr>
          <p:cNvPr id="10" name="Picture 9">
            <a:extLst>
              <a:ext uri="{FF2B5EF4-FFF2-40B4-BE49-F238E27FC236}">
                <a16:creationId xmlns:a16="http://schemas.microsoft.com/office/drawing/2014/main" id="{BF2F3EF4-D8D4-41B9-B579-8A3B397903AF}"/>
              </a:ext>
            </a:extLst>
          </p:cNvPr>
          <p:cNvPicPr>
            <a:picLocks noChangeAspect="1"/>
          </p:cNvPicPr>
          <p:nvPr/>
        </p:nvPicPr>
        <p:blipFill>
          <a:blip r:embed="rId5"/>
          <a:stretch>
            <a:fillRect/>
          </a:stretch>
        </p:blipFill>
        <p:spPr>
          <a:xfrm>
            <a:off x="3922834" y="2903513"/>
            <a:ext cx="1099332" cy="403860"/>
          </a:xfrm>
          <a:prstGeom prst="rect">
            <a:avLst/>
          </a:prstGeom>
        </p:spPr>
      </p:pic>
      <p:pic>
        <p:nvPicPr>
          <p:cNvPr id="11" name="Picture 10">
            <a:extLst>
              <a:ext uri="{FF2B5EF4-FFF2-40B4-BE49-F238E27FC236}">
                <a16:creationId xmlns:a16="http://schemas.microsoft.com/office/drawing/2014/main" id="{1FCC323C-08D8-49DC-9E9D-6958AD4DAB13}"/>
              </a:ext>
            </a:extLst>
          </p:cNvPr>
          <p:cNvPicPr>
            <a:picLocks noChangeAspect="1"/>
          </p:cNvPicPr>
          <p:nvPr/>
        </p:nvPicPr>
        <p:blipFill>
          <a:blip r:embed="rId5"/>
          <a:stretch>
            <a:fillRect/>
          </a:stretch>
        </p:blipFill>
        <p:spPr>
          <a:xfrm>
            <a:off x="8607376" y="2931649"/>
            <a:ext cx="1155602" cy="403860"/>
          </a:xfrm>
          <a:prstGeom prst="rect">
            <a:avLst/>
          </a:prstGeom>
        </p:spPr>
      </p:pic>
    </p:spTree>
    <p:extLst>
      <p:ext uri="{BB962C8B-B14F-4D97-AF65-F5344CB8AC3E}">
        <p14:creationId xmlns:p14="http://schemas.microsoft.com/office/powerpoint/2010/main" val="38950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0C69-F60C-4334-AE49-D61BCB49084F}"/>
              </a:ext>
            </a:extLst>
          </p:cNvPr>
          <p:cNvSpPr>
            <a:spLocks noGrp="1"/>
          </p:cNvSpPr>
          <p:nvPr>
            <p:ph type="title"/>
          </p:nvPr>
        </p:nvSpPr>
        <p:spPr>
          <a:xfrm>
            <a:off x="838200" y="365125"/>
            <a:ext cx="8134350" cy="985373"/>
          </a:xfrm>
          <a:solidFill>
            <a:schemeClr val="bg2"/>
          </a:solidFill>
          <a:ln>
            <a:solidFill>
              <a:schemeClr val="tx1"/>
            </a:solidFill>
          </a:ln>
        </p:spPr>
        <p:txBody>
          <a:bodyPr>
            <a:normAutofit/>
          </a:bodyPr>
          <a:lstStyle/>
          <a:p>
            <a:r>
              <a:rPr lang="en-US" dirty="0"/>
              <a:t>Diagrams for Removal Calculations</a:t>
            </a:r>
          </a:p>
        </p:txBody>
      </p:sp>
      <p:sp>
        <p:nvSpPr>
          <p:cNvPr id="3" name="Slide Number Placeholder 2">
            <a:extLst>
              <a:ext uri="{FF2B5EF4-FFF2-40B4-BE49-F238E27FC236}">
                <a16:creationId xmlns:a16="http://schemas.microsoft.com/office/drawing/2014/main" id="{39358564-6958-4ABB-A93B-711D7C6B1BBB}"/>
              </a:ext>
            </a:extLst>
          </p:cNvPr>
          <p:cNvSpPr>
            <a:spLocks noGrp="1"/>
          </p:cNvSpPr>
          <p:nvPr>
            <p:ph type="sldNum" sz="quarter" idx="12"/>
          </p:nvPr>
        </p:nvSpPr>
        <p:spPr/>
        <p:txBody>
          <a:bodyPr/>
          <a:lstStyle/>
          <a:p>
            <a:fld id="{58002290-9732-4F20-B570-A4AA794D7C1E}" type="slidenum">
              <a:rPr lang="en-US" smtClean="0"/>
              <a:t>61</a:t>
            </a:fld>
            <a:endParaRPr lang="en-US"/>
          </a:p>
        </p:txBody>
      </p:sp>
      <p:grpSp>
        <p:nvGrpSpPr>
          <p:cNvPr id="4" name="Group 3">
            <a:extLst>
              <a:ext uri="{FF2B5EF4-FFF2-40B4-BE49-F238E27FC236}">
                <a16:creationId xmlns:a16="http://schemas.microsoft.com/office/drawing/2014/main" id="{5FA787F1-4FC9-4F80-BE79-323257AE7CD0}"/>
              </a:ext>
            </a:extLst>
          </p:cNvPr>
          <p:cNvGrpSpPr/>
          <p:nvPr/>
        </p:nvGrpSpPr>
        <p:grpSpPr>
          <a:xfrm>
            <a:off x="904073" y="1766892"/>
            <a:ext cx="6579937" cy="1890033"/>
            <a:chOff x="1752600" y="2370448"/>
            <a:chExt cx="6579937" cy="2183014"/>
          </a:xfrm>
        </p:grpSpPr>
        <p:sp>
          <p:nvSpPr>
            <p:cNvPr id="5" name="TextBox 4">
              <a:extLst>
                <a:ext uri="{FF2B5EF4-FFF2-40B4-BE49-F238E27FC236}">
                  <a16:creationId xmlns:a16="http://schemas.microsoft.com/office/drawing/2014/main" id="{21124A93-86DB-42E8-815D-841AD032A92A}"/>
                </a:ext>
              </a:extLst>
            </p:cNvPr>
            <p:cNvSpPr txBox="1"/>
            <p:nvPr/>
          </p:nvSpPr>
          <p:spPr>
            <a:xfrm>
              <a:off x="1752600" y="2915335"/>
              <a:ext cx="685800" cy="646331"/>
            </a:xfrm>
            <a:prstGeom prst="rect">
              <a:avLst/>
            </a:prstGeom>
            <a:noFill/>
            <a:ln>
              <a:solidFill>
                <a:schemeClr val="tx1"/>
              </a:solidFill>
            </a:ln>
          </p:spPr>
          <p:txBody>
            <a:bodyPr wrap="square" rtlCol="0">
              <a:spAutoFit/>
            </a:bodyPr>
            <a:lstStyle/>
            <a:p>
              <a:pPr algn="ctr"/>
              <a:r>
                <a:rPr lang="en-US" dirty="0"/>
                <a:t>100 mg</a:t>
              </a:r>
            </a:p>
          </p:txBody>
        </p:sp>
        <p:cxnSp>
          <p:nvCxnSpPr>
            <p:cNvPr id="6" name="Straight Arrow Connector 5">
              <a:extLst>
                <a:ext uri="{FF2B5EF4-FFF2-40B4-BE49-F238E27FC236}">
                  <a16:creationId xmlns:a16="http://schemas.microsoft.com/office/drawing/2014/main" id="{297FFBDB-3D9D-4632-BB17-C3E778897DD3}"/>
                </a:ext>
              </a:extLst>
            </p:cNvPr>
            <p:cNvCxnSpPr>
              <a:endCxn id="8" idx="1"/>
            </p:cNvCxnSpPr>
            <p:nvPr/>
          </p:nvCxnSpPr>
          <p:spPr>
            <a:xfrm>
              <a:off x="2438400" y="3238500"/>
              <a:ext cx="457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2713B1E-36FC-4BE9-80A8-2FB40ECF2E4F}"/>
                </a:ext>
              </a:extLst>
            </p:cNvPr>
            <p:cNvCxnSpPr/>
            <p:nvPr/>
          </p:nvCxnSpPr>
          <p:spPr>
            <a:xfrm>
              <a:off x="4947138" y="3184518"/>
              <a:ext cx="838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E3F75C-B815-4DE4-B9AF-BB36E61E0677}"/>
                </a:ext>
              </a:extLst>
            </p:cNvPr>
            <p:cNvSpPr/>
            <p:nvPr/>
          </p:nvSpPr>
          <p:spPr>
            <a:xfrm>
              <a:off x="28956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2122B4-C5AA-4951-A514-470BA8A80159}"/>
                </a:ext>
              </a:extLst>
            </p:cNvPr>
            <p:cNvSpPr txBox="1"/>
            <p:nvPr/>
          </p:nvSpPr>
          <p:spPr>
            <a:xfrm>
              <a:off x="3124200" y="2819401"/>
              <a:ext cx="762000" cy="426584"/>
            </a:xfrm>
            <a:prstGeom prst="rect">
              <a:avLst/>
            </a:prstGeom>
            <a:noFill/>
            <a:ln>
              <a:solidFill>
                <a:schemeClr val="tx1"/>
              </a:solidFill>
            </a:ln>
          </p:spPr>
          <p:txBody>
            <a:bodyPr wrap="square" rtlCol="0">
              <a:spAutoFit/>
            </a:bodyPr>
            <a:lstStyle/>
            <a:p>
              <a:pPr algn="ctr"/>
              <a:r>
                <a:rPr lang="en-US" dirty="0"/>
                <a:t>50%</a:t>
              </a:r>
            </a:p>
          </p:txBody>
        </p:sp>
        <p:sp>
          <p:nvSpPr>
            <p:cNvPr id="10" name="TextBox 9">
              <a:extLst>
                <a:ext uri="{FF2B5EF4-FFF2-40B4-BE49-F238E27FC236}">
                  <a16:creationId xmlns:a16="http://schemas.microsoft.com/office/drawing/2014/main" id="{04A8182C-DDCD-480E-BC1F-97CA6D228A4B}"/>
                </a:ext>
              </a:extLst>
            </p:cNvPr>
            <p:cNvSpPr txBox="1"/>
            <p:nvPr/>
          </p:nvSpPr>
          <p:spPr>
            <a:xfrm>
              <a:off x="2860207" y="2370448"/>
              <a:ext cx="1308295" cy="426584"/>
            </a:xfrm>
            <a:prstGeom prst="rect">
              <a:avLst/>
            </a:prstGeom>
            <a:noFill/>
            <a:ln>
              <a:solidFill>
                <a:schemeClr val="tx1"/>
              </a:solidFill>
            </a:ln>
          </p:spPr>
          <p:txBody>
            <a:bodyPr wrap="square" rtlCol="0">
              <a:spAutoFit/>
            </a:bodyPr>
            <a:lstStyle/>
            <a:p>
              <a:pPr algn="ctr"/>
              <a:r>
                <a:rPr lang="en-US" dirty="0"/>
                <a:t>Retention</a:t>
              </a:r>
            </a:p>
          </p:txBody>
        </p:sp>
        <p:cxnSp>
          <p:nvCxnSpPr>
            <p:cNvPr id="11" name="Straight Arrow Connector 10">
              <a:extLst>
                <a:ext uri="{FF2B5EF4-FFF2-40B4-BE49-F238E27FC236}">
                  <a16:creationId xmlns:a16="http://schemas.microsoft.com/office/drawing/2014/main" id="{EB9E72C1-FE77-4DA6-B716-6ADEFC991CAB}"/>
                </a:ext>
              </a:extLst>
            </p:cNvPr>
            <p:cNvCxnSpPr/>
            <p:nvPr/>
          </p:nvCxnSpPr>
          <p:spPr>
            <a:xfrm>
              <a:off x="34992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202A61F-3AEC-4C7D-954C-6BD2D1342A54}"/>
                </a:ext>
              </a:extLst>
            </p:cNvPr>
            <p:cNvSpPr txBox="1"/>
            <p:nvPr/>
          </p:nvSpPr>
          <p:spPr>
            <a:xfrm>
              <a:off x="3057906" y="4110630"/>
              <a:ext cx="829241" cy="426584"/>
            </a:xfrm>
            <a:prstGeom prst="rect">
              <a:avLst/>
            </a:prstGeom>
            <a:noFill/>
            <a:ln>
              <a:solidFill>
                <a:schemeClr val="tx1"/>
              </a:solidFill>
            </a:ln>
          </p:spPr>
          <p:txBody>
            <a:bodyPr wrap="square" rtlCol="0">
              <a:spAutoFit/>
            </a:bodyPr>
            <a:lstStyle/>
            <a:p>
              <a:pPr algn="ctr"/>
              <a:r>
                <a:rPr lang="en-US" dirty="0"/>
                <a:t>50 mg</a:t>
              </a:r>
            </a:p>
          </p:txBody>
        </p:sp>
        <p:sp>
          <p:nvSpPr>
            <p:cNvPr id="13" name="TextBox 12">
              <a:extLst>
                <a:ext uri="{FF2B5EF4-FFF2-40B4-BE49-F238E27FC236}">
                  <a16:creationId xmlns:a16="http://schemas.microsoft.com/office/drawing/2014/main" id="{296F8A73-708C-4C21-BF2E-CA04F03EFE04}"/>
                </a:ext>
              </a:extLst>
            </p:cNvPr>
            <p:cNvSpPr txBox="1"/>
            <p:nvPr/>
          </p:nvSpPr>
          <p:spPr>
            <a:xfrm>
              <a:off x="4126299" y="2893849"/>
              <a:ext cx="787789" cy="426584"/>
            </a:xfrm>
            <a:prstGeom prst="rect">
              <a:avLst/>
            </a:prstGeom>
            <a:noFill/>
            <a:ln>
              <a:solidFill>
                <a:schemeClr val="tx1"/>
              </a:solidFill>
            </a:ln>
          </p:spPr>
          <p:txBody>
            <a:bodyPr wrap="square" rtlCol="0">
              <a:spAutoFit/>
            </a:bodyPr>
            <a:lstStyle/>
            <a:p>
              <a:pPr algn="ctr"/>
              <a:r>
                <a:rPr lang="en-US" dirty="0"/>
                <a:t>50 mg</a:t>
              </a:r>
            </a:p>
          </p:txBody>
        </p:sp>
        <p:sp>
          <p:nvSpPr>
            <p:cNvPr id="14" name="Rectangle 13">
              <a:extLst>
                <a:ext uri="{FF2B5EF4-FFF2-40B4-BE49-F238E27FC236}">
                  <a16:creationId xmlns:a16="http://schemas.microsoft.com/office/drawing/2014/main" id="{71EB4435-62BE-4950-9859-6D6A11B17390}"/>
                </a:ext>
              </a:extLst>
            </p:cNvPr>
            <p:cNvSpPr/>
            <p:nvPr/>
          </p:nvSpPr>
          <p:spPr>
            <a:xfrm>
              <a:off x="5791200" y="2819401"/>
              <a:ext cx="1219200"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EEEA7B1-8274-43B3-A862-5A27EC0434D7}"/>
                </a:ext>
              </a:extLst>
            </p:cNvPr>
            <p:cNvSpPr txBox="1"/>
            <p:nvPr/>
          </p:nvSpPr>
          <p:spPr>
            <a:xfrm>
              <a:off x="6019800" y="2819401"/>
              <a:ext cx="762000" cy="426584"/>
            </a:xfrm>
            <a:prstGeom prst="rect">
              <a:avLst/>
            </a:prstGeom>
            <a:noFill/>
            <a:ln>
              <a:solidFill>
                <a:schemeClr val="tx1"/>
              </a:solidFill>
            </a:ln>
          </p:spPr>
          <p:txBody>
            <a:bodyPr wrap="square" rtlCol="0">
              <a:spAutoFit/>
            </a:bodyPr>
            <a:lstStyle/>
            <a:p>
              <a:pPr algn="ctr"/>
              <a:r>
                <a:rPr lang="en-US" dirty="0"/>
                <a:t>38%</a:t>
              </a:r>
            </a:p>
          </p:txBody>
        </p:sp>
        <p:sp>
          <p:nvSpPr>
            <p:cNvPr id="16" name="TextBox 15">
              <a:extLst>
                <a:ext uri="{FF2B5EF4-FFF2-40B4-BE49-F238E27FC236}">
                  <a16:creationId xmlns:a16="http://schemas.microsoft.com/office/drawing/2014/main" id="{089CB657-EED6-47D2-BE67-8586254EB7C1}"/>
                </a:ext>
              </a:extLst>
            </p:cNvPr>
            <p:cNvSpPr txBox="1"/>
            <p:nvPr/>
          </p:nvSpPr>
          <p:spPr>
            <a:xfrm>
              <a:off x="5915464" y="2370449"/>
              <a:ext cx="914400" cy="426584"/>
            </a:xfrm>
            <a:prstGeom prst="rect">
              <a:avLst/>
            </a:prstGeom>
            <a:noFill/>
            <a:ln>
              <a:solidFill>
                <a:schemeClr val="tx1"/>
              </a:solidFill>
            </a:ln>
          </p:spPr>
          <p:txBody>
            <a:bodyPr wrap="square" rtlCol="0">
              <a:spAutoFit/>
            </a:bodyPr>
            <a:lstStyle/>
            <a:p>
              <a:pPr algn="ctr"/>
              <a:r>
                <a:rPr lang="en-US" dirty="0"/>
                <a:t>Pond</a:t>
              </a:r>
            </a:p>
          </p:txBody>
        </p:sp>
        <p:cxnSp>
          <p:nvCxnSpPr>
            <p:cNvPr id="17" name="Straight Arrow Connector 16">
              <a:extLst>
                <a:ext uri="{FF2B5EF4-FFF2-40B4-BE49-F238E27FC236}">
                  <a16:creationId xmlns:a16="http://schemas.microsoft.com/office/drawing/2014/main" id="{924F119F-0F90-48EB-80B6-FF9C8A26366F}"/>
                </a:ext>
              </a:extLst>
            </p:cNvPr>
            <p:cNvCxnSpPr/>
            <p:nvPr/>
          </p:nvCxnSpPr>
          <p:spPr>
            <a:xfrm>
              <a:off x="6394881" y="3657601"/>
              <a:ext cx="0" cy="457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4B23156-E51B-4ECC-A39E-9F8CD3C5F94F}"/>
                </a:ext>
              </a:extLst>
            </p:cNvPr>
            <p:cNvSpPr txBox="1"/>
            <p:nvPr/>
          </p:nvSpPr>
          <p:spPr>
            <a:xfrm>
              <a:off x="6051980" y="4126878"/>
              <a:ext cx="761247" cy="426584"/>
            </a:xfrm>
            <a:prstGeom prst="rect">
              <a:avLst/>
            </a:prstGeom>
            <a:noFill/>
            <a:ln>
              <a:solidFill>
                <a:schemeClr val="tx1"/>
              </a:solidFill>
            </a:ln>
          </p:spPr>
          <p:txBody>
            <a:bodyPr wrap="square" rtlCol="0">
              <a:spAutoFit/>
            </a:bodyPr>
            <a:lstStyle/>
            <a:p>
              <a:pPr algn="ctr"/>
              <a:r>
                <a:rPr lang="en-US" dirty="0"/>
                <a:t>19 mg</a:t>
              </a:r>
            </a:p>
          </p:txBody>
        </p:sp>
        <p:sp>
          <p:nvSpPr>
            <p:cNvPr id="19" name="TextBox 18">
              <a:extLst>
                <a:ext uri="{FF2B5EF4-FFF2-40B4-BE49-F238E27FC236}">
                  <a16:creationId xmlns:a16="http://schemas.microsoft.com/office/drawing/2014/main" id="{00A49006-C3C2-4E20-BF75-9D56C85C5EDB}"/>
                </a:ext>
              </a:extLst>
            </p:cNvPr>
            <p:cNvSpPr txBox="1"/>
            <p:nvPr/>
          </p:nvSpPr>
          <p:spPr>
            <a:xfrm>
              <a:off x="7557866" y="2964080"/>
              <a:ext cx="774671" cy="426584"/>
            </a:xfrm>
            <a:prstGeom prst="rect">
              <a:avLst/>
            </a:prstGeom>
            <a:noFill/>
            <a:ln>
              <a:solidFill>
                <a:schemeClr val="tx1"/>
              </a:solidFill>
            </a:ln>
          </p:spPr>
          <p:txBody>
            <a:bodyPr wrap="square" rtlCol="0">
              <a:spAutoFit/>
            </a:bodyPr>
            <a:lstStyle/>
            <a:p>
              <a:pPr algn="ctr"/>
              <a:r>
                <a:rPr lang="en-US" dirty="0"/>
                <a:t>31 mg</a:t>
              </a:r>
            </a:p>
          </p:txBody>
        </p:sp>
        <p:cxnSp>
          <p:nvCxnSpPr>
            <p:cNvPr id="20" name="Straight Arrow Connector 19">
              <a:extLst>
                <a:ext uri="{FF2B5EF4-FFF2-40B4-BE49-F238E27FC236}">
                  <a16:creationId xmlns:a16="http://schemas.microsoft.com/office/drawing/2014/main" id="{64530485-805C-4F7E-91A2-2538410A5BC7}"/>
                </a:ext>
              </a:extLst>
            </p:cNvPr>
            <p:cNvCxnSpPr/>
            <p:nvPr/>
          </p:nvCxnSpPr>
          <p:spPr>
            <a:xfrm>
              <a:off x="7030329" y="3220375"/>
              <a:ext cx="54864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5497CAC0-252A-41B1-B4EA-7D9E5230C2D2}"/>
              </a:ext>
              <a:ext uri="{C183D7F6-B498-43B3-948B-1728B52AA6E4}">
                <adec:decorative xmlns:adec="http://schemas.microsoft.com/office/drawing/2017/decorative" val="1"/>
              </a:ext>
            </a:extLst>
          </p:cNvPr>
          <p:cNvSpPr/>
          <p:nvPr/>
        </p:nvSpPr>
        <p:spPr>
          <a:xfrm>
            <a:off x="8302508" y="2181637"/>
            <a:ext cx="1219200" cy="73951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64D17FA-E7CB-4662-A682-60FFDAF77C59}"/>
              </a:ext>
            </a:extLst>
          </p:cNvPr>
          <p:cNvSpPr txBox="1"/>
          <p:nvPr/>
        </p:nvSpPr>
        <p:spPr>
          <a:xfrm>
            <a:off x="8531108" y="2195449"/>
            <a:ext cx="762000" cy="369332"/>
          </a:xfrm>
          <a:prstGeom prst="rect">
            <a:avLst/>
          </a:prstGeom>
          <a:noFill/>
          <a:ln>
            <a:solidFill>
              <a:schemeClr val="tx1"/>
            </a:solidFill>
          </a:ln>
        </p:spPr>
        <p:txBody>
          <a:bodyPr wrap="square" rtlCol="0">
            <a:spAutoFit/>
          </a:bodyPr>
          <a:lstStyle/>
          <a:p>
            <a:pPr algn="ctr"/>
            <a:r>
              <a:rPr lang="en-US" dirty="0"/>
              <a:t>37%</a:t>
            </a:r>
          </a:p>
        </p:txBody>
      </p:sp>
      <p:sp>
        <p:nvSpPr>
          <p:cNvPr id="26" name="TextBox 25">
            <a:extLst>
              <a:ext uri="{FF2B5EF4-FFF2-40B4-BE49-F238E27FC236}">
                <a16:creationId xmlns:a16="http://schemas.microsoft.com/office/drawing/2014/main" id="{CF07C3B3-8DA3-4024-A72B-7CAB5CBCE37C}"/>
              </a:ext>
            </a:extLst>
          </p:cNvPr>
          <p:cNvSpPr txBox="1"/>
          <p:nvPr/>
        </p:nvSpPr>
        <p:spPr>
          <a:xfrm>
            <a:off x="8440840" y="1806751"/>
            <a:ext cx="914400" cy="369332"/>
          </a:xfrm>
          <a:prstGeom prst="rect">
            <a:avLst/>
          </a:prstGeom>
          <a:noFill/>
          <a:ln>
            <a:solidFill>
              <a:schemeClr val="tx1"/>
            </a:solidFill>
          </a:ln>
        </p:spPr>
        <p:txBody>
          <a:bodyPr wrap="square" rtlCol="0">
            <a:spAutoFit/>
          </a:bodyPr>
          <a:lstStyle/>
          <a:p>
            <a:pPr algn="ctr"/>
            <a:r>
              <a:rPr lang="en-US" dirty="0"/>
              <a:t>Harvest</a:t>
            </a:r>
          </a:p>
        </p:txBody>
      </p:sp>
      <p:cxnSp>
        <p:nvCxnSpPr>
          <p:cNvPr id="27" name="Straight Arrow Connector 26">
            <a:extLst>
              <a:ext uri="{FF2B5EF4-FFF2-40B4-BE49-F238E27FC236}">
                <a16:creationId xmlns:a16="http://schemas.microsoft.com/office/drawing/2014/main" id="{B87ABAC1-C91A-41CA-B5BE-CC60894BE5A1}"/>
              </a:ext>
              <a:ext uri="{C183D7F6-B498-43B3-948B-1728B52AA6E4}">
                <adec:decorative xmlns:adec="http://schemas.microsoft.com/office/drawing/2017/decorative" val="1"/>
              </a:ext>
            </a:extLst>
          </p:cNvPr>
          <p:cNvCxnSpPr/>
          <p:nvPr/>
        </p:nvCxnSpPr>
        <p:spPr>
          <a:xfrm>
            <a:off x="7472513" y="2469362"/>
            <a:ext cx="838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BFD156-D295-46C3-9F34-61330E0B460B}"/>
              </a:ext>
              <a:ext uri="{C183D7F6-B498-43B3-948B-1728B52AA6E4}">
                <adec:decorative xmlns:adec="http://schemas.microsoft.com/office/drawing/2017/decorative" val="1"/>
              </a:ext>
            </a:extLst>
          </p:cNvPr>
          <p:cNvCxnSpPr/>
          <p:nvPr/>
        </p:nvCxnSpPr>
        <p:spPr>
          <a:xfrm>
            <a:off x="8863985" y="2921155"/>
            <a:ext cx="0" cy="395839"/>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DB077ED-01CD-4BA9-9EA1-092B84CCC2BD}"/>
              </a:ext>
            </a:extLst>
          </p:cNvPr>
          <p:cNvSpPr txBox="1"/>
          <p:nvPr/>
        </p:nvSpPr>
        <p:spPr>
          <a:xfrm>
            <a:off x="8478881" y="3285248"/>
            <a:ext cx="761247" cy="369332"/>
          </a:xfrm>
          <a:prstGeom prst="rect">
            <a:avLst/>
          </a:prstGeom>
          <a:noFill/>
          <a:ln>
            <a:solidFill>
              <a:schemeClr val="tx1"/>
            </a:solidFill>
          </a:ln>
        </p:spPr>
        <p:txBody>
          <a:bodyPr wrap="square" rtlCol="0">
            <a:spAutoFit/>
          </a:bodyPr>
          <a:lstStyle/>
          <a:p>
            <a:pPr algn="ctr"/>
            <a:r>
              <a:rPr lang="en-US" dirty="0"/>
              <a:t>11 mg</a:t>
            </a:r>
          </a:p>
        </p:txBody>
      </p:sp>
      <p:sp>
        <p:nvSpPr>
          <p:cNvPr id="32" name="TextBox 31">
            <a:extLst>
              <a:ext uri="{FF2B5EF4-FFF2-40B4-BE49-F238E27FC236}">
                <a16:creationId xmlns:a16="http://schemas.microsoft.com/office/drawing/2014/main" id="{B97A4F10-A054-4869-90D0-591708D3C6A7}"/>
              </a:ext>
            </a:extLst>
          </p:cNvPr>
          <p:cNvSpPr txBox="1"/>
          <p:nvPr/>
        </p:nvSpPr>
        <p:spPr>
          <a:xfrm>
            <a:off x="10265478" y="3271181"/>
            <a:ext cx="761247" cy="369332"/>
          </a:xfrm>
          <a:prstGeom prst="rect">
            <a:avLst/>
          </a:prstGeom>
          <a:noFill/>
          <a:ln>
            <a:solidFill>
              <a:schemeClr val="tx1"/>
            </a:solidFill>
          </a:ln>
        </p:spPr>
        <p:txBody>
          <a:bodyPr wrap="square" rtlCol="0">
            <a:spAutoFit/>
          </a:bodyPr>
          <a:lstStyle/>
          <a:p>
            <a:pPr algn="ctr"/>
            <a:r>
              <a:rPr lang="en-US" dirty="0"/>
              <a:t>80 mg</a:t>
            </a:r>
          </a:p>
        </p:txBody>
      </p:sp>
      <p:pic>
        <p:nvPicPr>
          <p:cNvPr id="33" name="Picture 32">
            <a:extLst>
              <a:ext uri="{FF2B5EF4-FFF2-40B4-BE49-F238E27FC236}">
                <a16:creationId xmlns:a16="http://schemas.microsoft.com/office/drawing/2014/main" id="{67D16251-58BA-48FC-8A7C-55200AAAF89C}"/>
              </a:ext>
            </a:extLst>
          </p:cNvPr>
          <p:cNvPicPr>
            <a:picLocks noChangeAspect="1"/>
          </p:cNvPicPr>
          <p:nvPr/>
        </p:nvPicPr>
        <p:blipFill>
          <a:blip r:embed="rId2"/>
          <a:stretch>
            <a:fillRect/>
          </a:stretch>
        </p:blipFill>
        <p:spPr>
          <a:xfrm>
            <a:off x="2236763" y="4377543"/>
            <a:ext cx="5694411" cy="2266950"/>
          </a:xfrm>
          <a:prstGeom prst="rect">
            <a:avLst/>
          </a:prstGeom>
          <a:ln>
            <a:solidFill>
              <a:schemeClr val="tx1"/>
            </a:solidFill>
          </a:ln>
        </p:spPr>
      </p:pic>
      <p:sp>
        <p:nvSpPr>
          <p:cNvPr id="34" name="TextBox 33">
            <a:extLst>
              <a:ext uri="{FF2B5EF4-FFF2-40B4-BE49-F238E27FC236}">
                <a16:creationId xmlns:a16="http://schemas.microsoft.com/office/drawing/2014/main" id="{A6BFD361-EFD9-449B-A5F0-E52B54F1D244}"/>
              </a:ext>
            </a:extLst>
          </p:cNvPr>
          <p:cNvSpPr txBox="1"/>
          <p:nvPr/>
        </p:nvSpPr>
        <p:spPr>
          <a:xfrm>
            <a:off x="2241452" y="3903896"/>
            <a:ext cx="2209516" cy="461665"/>
          </a:xfrm>
          <a:prstGeom prst="rect">
            <a:avLst/>
          </a:prstGeom>
          <a:solidFill>
            <a:schemeClr val="bg1">
              <a:lumMod val="85000"/>
            </a:schemeClr>
          </a:solidFill>
        </p:spPr>
        <p:txBody>
          <a:bodyPr wrap="none" rtlCol="0">
            <a:spAutoFit/>
          </a:bodyPr>
          <a:lstStyle/>
          <a:p>
            <a:r>
              <a:rPr lang="en-US" sz="2400" dirty="0"/>
              <a:t>IN BMP Trains….</a:t>
            </a:r>
          </a:p>
        </p:txBody>
      </p:sp>
    </p:spTree>
    <p:extLst>
      <p:ext uri="{BB962C8B-B14F-4D97-AF65-F5344CB8AC3E}">
        <p14:creationId xmlns:p14="http://schemas.microsoft.com/office/powerpoint/2010/main" val="2346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F969-2E48-46F3-8F29-25E72D63B3BB}"/>
              </a:ext>
            </a:extLst>
          </p:cNvPr>
          <p:cNvSpPr>
            <a:spLocks noGrp="1"/>
          </p:cNvSpPr>
          <p:nvPr>
            <p:ph type="title"/>
          </p:nvPr>
        </p:nvSpPr>
        <p:spPr>
          <a:xfrm>
            <a:off x="1205233" y="209550"/>
            <a:ext cx="8937168" cy="1071995"/>
          </a:xfrm>
          <a:solidFill>
            <a:schemeClr val="bg2"/>
          </a:solidFill>
          <a:ln>
            <a:solidFill>
              <a:schemeClr val="tx1"/>
            </a:solidFill>
          </a:ln>
        </p:spPr>
        <p:txBody>
          <a:bodyPr>
            <a:normAutofit fontScale="90000"/>
          </a:bodyPr>
          <a:lstStyle/>
          <a:p>
            <a:pPr algn="ctr"/>
            <a:r>
              <a:rPr lang="en-US" dirty="0"/>
              <a:t>Vegetated Filter Strips  </a:t>
            </a:r>
            <a:r>
              <a:rPr lang="en-US" sz="3600" dirty="0"/>
              <a:t>(also 1</a:t>
            </a:r>
            <a:r>
              <a:rPr lang="en-US" sz="3600" baseline="30000" dirty="0"/>
              <a:t>st</a:t>
            </a:r>
            <a:r>
              <a:rPr lang="en-US" sz="3600" dirty="0"/>
              <a:t> was SJRWMD) </a:t>
            </a:r>
            <a:br>
              <a:rPr lang="en-US" dirty="0"/>
            </a:br>
            <a:r>
              <a:rPr lang="en-US" dirty="0"/>
              <a:t>(</a:t>
            </a:r>
            <a:r>
              <a:rPr lang="en-US" sz="3600" dirty="0"/>
              <a:t>ref: pg. 100-103, 184; User Manual)</a:t>
            </a:r>
            <a:endParaRPr lang="en-US" dirty="0"/>
          </a:p>
        </p:txBody>
      </p:sp>
      <p:sp>
        <p:nvSpPr>
          <p:cNvPr id="4" name="Date Placeholder 3">
            <a:extLst>
              <a:ext uri="{FF2B5EF4-FFF2-40B4-BE49-F238E27FC236}">
                <a16:creationId xmlns:a16="http://schemas.microsoft.com/office/drawing/2014/main" id="{CF3402DB-361F-4005-8701-69613C573E28}"/>
              </a:ext>
            </a:extLst>
          </p:cNvPr>
          <p:cNvSpPr>
            <a:spLocks noGrp="1"/>
          </p:cNvSpPr>
          <p:nvPr>
            <p:ph type="dt" sz="half" idx="10"/>
          </p:nvPr>
        </p:nvSpPr>
        <p:spPr/>
        <p:txBody>
          <a:bodyPr/>
          <a:lstStyle/>
          <a:p>
            <a:r>
              <a:rPr lang="en-GB"/>
              <a:t>July 2019</a:t>
            </a:r>
          </a:p>
        </p:txBody>
      </p:sp>
      <p:sp>
        <p:nvSpPr>
          <p:cNvPr id="5" name="Slide Number Placeholder 4">
            <a:extLst>
              <a:ext uri="{FF2B5EF4-FFF2-40B4-BE49-F238E27FC236}">
                <a16:creationId xmlns:a16="http://schemas.microsoft.com/office/drawing/2014/main" id="{F02108CE-25E7-445F-8CEC-880F3D0283B7}"/>
              </a:ext>
            </a:extLst>
          </p:cNvPr>
          <p:cNvSpPr>
            <a:spLocks noGrp="1"/>
          </p:cNvSpPr>
          <p:nvPr>
            <p:ph type="sldNum" sz="quarter" idx="12"/>
          </p:nvPr>
        </p:nvSpPr>
        <p:spPr/>
        <p:txBody>
          <a:bodyPr/>
          <a:lstStyle/>
          <a:p>
            <a:fld id="{176D42AD-1083-4040-A350-B262F26E2DDE}" type="slidenum">
              <a:rPr lang="en-GB" smtClean="0">
                <a:solidFill>
                  <a:srgbClr val="FFFFFF"/>
                </a:solidFill>
              </a:rPr>
              <a:pPr/>
              <a:t>62</a:t>
            </a:fld>
            <a:endParaRPr lang="en-GB">
              <a:solidFill>
                <a:srgbClr val="FFFFFF"/>
              </a:solidFill>
            </a:endParaRPr>
          </a:p>
        </p:txBody>
      </p:sp>
      <p:pic>
        <p:nvPicPr>
          <p:cNvPr id="7" name="Picture 6">
            <a:extLst>
              <a:ext uri="{FF2B5EF4-FFF2-40B4-BE49-F238E27FC236}">
                <a16:creationId xmlns:a16="http://schemas.microsoft.com/office/drawing/2014/main" id="{661DE72E-194E-4919-9743-E08CC88538F9}"/>
              </a:ext>
            </a:extLst>
          </p:cNvPr>
          <p:cNvPicPr>
            <a:picLocks noChangeAspect="1"/>
          </p:cNvPicPr>
          <p:nvPr/>
        </p:nvPicPr>
        <p:blipFill>
          <a:blip r:embed="rId2"/>
          <a:stretch>
            <a:fillRect/>
          </a:stretch>
        </p:blipFill>
        <p:spPr>
          <a:xfrm>
            <a:off x="323851" y="2909781"/>
            <a:ext cx="10410825" cy="3760728"/>
          </a:xfrm>
          <a:prstGeom prst="rect">
            <a:avLst/>
          </a:prstGeom>
          <a:ln>
            <a:solidFill>
              <a:schemeClr val="tx1"/>
            </a:solidFill>
          </a:ln>
        </p:spPr>
      </p:pic>
      <p:sp>
        <p:nvSpPr>
          <p:cNvPr id="12" name="Rectangle 11">
            <a:extLst>
              <a:ext uri="{FF2B5EF4-FFF2-40B4-BE49-F238E27FC236}">
                <a16:creationId xmlns:a16="http://schemas.microsoft.com/office/drawing/2014/main" id="{AD92EE88-4D33-4354-B3B3-68F04AAD65DD}"/>
              </a:ext>
              <a:ext uri="{C183D7F6-B498-43B3-948B-1728B52AA6E4}">
                <adec:decorative xmlns:adec="http://schemas.microsoft.com/office/drawing/2017/decorative" val="1"/>
              </a:ext>
            </a:extLst>
          </p:cNvPr>
          <p:cNvSpPr/>
          <p:nvPr/>
        </p:nvSpPr>
        <p:spPr>
          <a:xfrm>
            <a:off x="9431543" y="4035319"/>
            <a:ext cx="914400" cy="5775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D2BBF8-9AD2-4844-81F6-5DF4C80DBF5E}"/>
              </a:ext>
              <a:ext uri="{C183D7F6-B498-43B3-948B-1728B52AA6E4}">
                <adec:decorative xmlns:adec="http://schemas.microsoft.com/office/drawing/2017/decorative" val="1"/>
              </a:ext>
            </a:extLst>
          </p:cNvPr>
          <p:cNvSpPr/>
          <p:nvPr/>
        </p:nvSpPr>
        <p:spPr>
          <a:xfrm>
            <a:off x="840770" y="4003843"/>
            <a:ext cx="2119849" cy="423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6890996-30E5-4FCE-B988-64A7B197AA61}"/>
              </a:ext>
            </a:extLst>
          </p:cNvPr>
          <p:cNvPicPr>
            <a:picLocks noChangeAspect="1"/>
          </p:cNvPicPr>
          <p:nvPr/>
        </p:nvPicPr>
        <p:blipFill rotWithShape="1">
          <a:blip r:embed="rId3"/>
          <a:srcRect l="4589" t="4900" r="3365" b="6517"/>
          <a:stretch/>
        </p:blipFill>
        <p:spPr>
          <a:xfrm>
            <a:off x="5260522" y="1466850"/>
            <a:ext cx="4630058" cy="1393371"/>
          </a:xfrm>
          <a:prstGeom prst="rect">
            <a:avLst/>
          </a:prstGeom>
          <a:noFill/>
          <a:ln w="28575">
            <a:solidFill>
              <a:schemeClr val="tx1"/>
            </a:solidFill>
          </a:ln>
        </p:spPr>
      </p:pic>
      <p:pic>
        <p:nvPicPr>
          <p:cNvPr id="8" name="Picture 7">
            <a:extLst>
              <a:ext uri="{FF2B5EF4-FFF2-40B4-BE49-F238E27FC236}">
                <a16:creationId xmlns:a16="http://schemas.microsoft.com/office/drawing/2014/main" id="{37E25F32-AE87-47D0-8278-D88FDC35A7BA}"/>
              </a:ext>
            </a:extLst>
          </p:cNvPr>
          <p:cNvPicPr>
            <a:picLocks noChangeAspect="1"/>
          </p:cNvPicPr>
          <p:nvPr/>
        </p:nvPicPr>
        <p:blipFill>
          <a:blip r:embed="rId4"/>
          <a:stretch>
            <a:fillRect/>
          </a:stretch>
        </p:blipFill>
        <p:spPr>
          <a:xfrm>
            <a:off x="1409246" y="1428749"/>
            <a:ext cx="3143250" cy="1426709"/>
          </a:xfrm>
          <a:prstGeom prst="rect">
            <a:avLst/>
          </a:prstGeom>
          <a:ln>
            <a:solidFill>
              <a:schemeClr val="tx1"/>
            </a:solidFill>
          </a:ln>
        </p:spPr>
      </p:pic>
    </p:spTree>
    <p:extLst>
      <p:ext uri="{BB962C8B-B14F-4D97-AF65-F5344CB8AC3E}">
        <p14:creationId xmlns:p14="http://schemas.microsoft.com/office/powerpoint/2010/main" val="128480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9D06-09C4-4F7E-8355-777F937AAE5D}"/>
              </a:ext>
            </a:extLst>
          </p:cNvPr>
          <p:cNvSpPr>
            <a:spLocks noGrp="1"/>
          </p:cNvSpPr>
          <p:nvPr>
            <p:ph type="title"/>
          </p:nvPr>
        </p:nvSpPr>
        <p:spPr>
          <a:xfrm>
            <a:off x="527052" y="317500"/>
            <a:ext cx="10483849" cy="756557"/>
          </a:xfrm>
          <a:solidFill>
            <a:schemeClr val="bg2">
              <a:lumMod val="95000"/>
            </a:schemeClr>
          </a:solidFill>
          <a:ln>
            <a:solidFill>
              <a:schemeClr val="tx1"/>
            </a:solidFill>
          </a:ln>
        </p:spPr>
        <p:txBody>
          <a:bodyPr>
            <a:normAutofit/>
          </a:bodyPr>
          <a:lstStyle/>
          <a:p>
            <a:r>
              <a:rPr lang="en-US" dirty="0"/>
              <a:t>VFS Input Data and Annual Removal</a:t>
            </a:r>
          </a:p>
        </p:txBody>
      </p:sp>
      <p:sp>
        <p:nvSpPr>
          <p:cNvPr id="4" name="Date Placeholder 3">
            <a:extLst>
              <a:ext uri="{FF2B5EF4-FFF2-40B4-BE49-F238E27FC236}">
                <a16:creationId xmlns:a16="http://schemas.microsoft.com/office/drawing/2014/main" id="{73EA8E1D-F27C-4917-904A-76D53A26A114}"/>
              </a:ext>
            </a:extLst>
          </p:cNvPr>
          <p:cNvSpPr>
            <a:spLocks noGrp="1"/>
          </p:cNvSpPr>
          <p:nvPr>
            <p:ph type="dt" sz="half" idx="10"/>
          </p:nvPr>
        </p:nvSpPr>
        <p:spPr/>
        <p:txBody>
          <a:bodyPr/>
          <a:lstStyle/>
          <a:p>
            <a:r>
              <a:rPr lang="en-GB"/>
              <a:t>July 2019</a:t>
            </a:r>
          </a:p>
        </p:txBody>
      </p:sp>
      <p:sp>
        <p:nvSpPr>
          <p:cNvPr id="5" name="Slide Number Placeholder 4">
            <a:extLst>
              <a:ext uri="{FF2B5EF4-FFF2-40B4-BE49-F238E27FC236}">
                <a16:creationId xmlns:a16="http://schemas.microsoft.com/office/drawing/2014/main" id="{CEF642E5-CA06-472C-B0B7-F5C8AC093160}"/>
              </a:ext>
            </a:extLst>
          </p:cNvPr>
          <p:cNvSpPr>
            <a:spLocks noGrp="1"/>
          </p:cNvSpPr>
          <p:nvPr>
            <p:ph type="sldNum" sz="quarter" idx="12"/>
          </p:nvPr>
        </p:nvSpPr>
        <p:spPr/>
        <p:txBody>
          <a:bodyPr/>
          <a:lstStyle/>
          <a:p>
            <a:fld id="{176D42AD-1083-4040-A350-B262F26E2DDE}" type="slidenum">
              <a:rPr lang="en-GB" smtClean="0">
                <a:solidFill>
                  <a:srgbClr val="FFFFFF"/>
                </a:solidFill>
              </a:rPr>
              <a:pPr/>
              <a:t>63</a:t>
            </a:fld>
            <a:endParaRPr lang="en-GB">
              <a:solidFill>
                <a:srgbClr val="FFFFFF"/>
              </a:solidFill>
            </a:endParaRPr>
          </a:p>
        </p:txBody>
      </p:sp>
      <p:pic>
        <p:nvPicPr>
          <p:cNvPr id="6" name="Content Placeholder 5">
            <a:extLst>
              <a:ext uri="{FF2B5EF4-FFF2-40B4-BE49-F238E27FC236}">
                <a16:creationId xmlns:a16="http://schemas.microsoft.com/office/drawing/2014/main" id="{11663C04-F33A-462C-9440-B30E8E890271}"/>
              </a:ext>
            </a:extLst>
          </p:cNvPr>
          <p:cNvPicPr>
            <a:picLocks noGrp="1"/>
          </p:cNvPicPr>
          <p:nvPr>
            <p:ph idx="1"/>
          </p:nvPr>
        </p:nvPicPr>
        <p:blipFill>
          <a:blip r:embed="rId2"/>
          <a:stretch>
            <a:fillRect/>
          </a:stretch>
        </p:blipFill>
        <p:spPr>
          <a:xfrm>
            <a:off x="522515" y="1146175"/>
            <a:ext cx="7416799" cy="5065713"/>
          </a:xfrm>
          <a:prstGeom prst="rect">
            <a:avLst/>
          </a:prstGeom>
          <a:ln>
            <a:solidFill>
              <a:schemeClr val="tx1"/>
            </a:solidFill>
          </a:ln>
        </p:spPr>
      </p:pic>
      <p:sp>
        <p:nvSpPr>
          <p:cNvPr id="8" name="Arrow: Left 7">
            <a:extLst>
              <a:ext uri="{FF2B5EF4-FFF2-40B4-BE49-F238E27FC236}">
                <a16:creationId xmlns:a16="http://schemas.microsoft.com/office/drawing/2014/main" id="{DB0A533A-761E-440F-8EF4-EF48E375C1F6}"/>
              </a:ext>
              <a:ext uri="{C183D7F6-B498-43B3-948B-1728B52AA6E4}">
                <adec:decorative xmlns:adec="http://schemas.microsoft.com/office/drawing/2017/decorative" val="1"/>
              </a:ext>
            </a:extLst>
          </p:cNvPr>
          <p:cNvSpPr/>
          <p:nvPr/>
        </p:nvSpPr>
        <p:spPr>
          <a:xfrm>
            <a:off x="6352673" y="1110725"/>
            <a:ext cx="1557613" cy="2971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A2AAB1-2BE1-4013-9DEC-372A6E12FD85}"/>
              </a:ext>
            </a:extLst>
          </p:cNvPr>
          <p:cNvSpPr txBox="1"/>
          <p:nvPr/>
        </p:nvSpPr>
        <p:spPr>
          <a:xfrm>
            <a:off x="8069943" y="1146629"/>
            <a:ext cx="3748142" cy="461665"/>
          </a:xfrm>
          <a:prstGeom prst="rect">
            <a:avLst/>
          </a:prstGeom>
          <a:solidFill>
            <a:schemeClr val="bg2">
              <a:lumMod val="95000"/>
            </a:schemeClr>
          </a:solidFill>
          <a:ln>
            <a:solidFill>
              <a:schemeClr val="tx1"/>
            </a:solidFill>
          </a:ln>
        </p:spPr>
        <p:txBody>
          <a:bodyPr wrap="none" rtlCol="0">
            <a:spAutoFit/>
          </a:bodyPr>
          <a:lstStyle/>
          <a:p>
            <a:r>
              <a:rPr lang="en-US" sz="2400" dirty="0"/>
              <a:t>Required is 39% and 12%</a:t>
            </a:r>
          </a:p>
        </p:txBody>
      </p:sp>
      <p:sp>
        <p:nvSpPr>
          <p:cNvPr id="11" name="TextBox 10">
            <a:extLst>
              <a:ext uri="{FF2B5EF4-FFF2-40B4-BE49-F238E27FC236}">
                <a16:creationId xmlns:a16="http://schemas.microsoft.com/office/drawing/2014/main" id="{9A75BDCD-83F6-42B4-B61B-BE5757B75E93}"/>
              </a:ext>
            </a:extLst>
          </p:cNvPr>
          <p:cNvSpPr txBox="1"/>
          <p:nvPr/>
        </p:nvSpPr>
        <p:spPr>
          <a:xfrm>
            <a:off x="5130800" y="4637315"/>
            <a:ext cx="2202526" cy="830997"/>
          </a:xfrm>
          <a:prstGeom prst="rect">
            <a:avLst/>
          </a:prstGeom>
          <a:solidFill>
            <a:schemeClr val="bg2">
              <a:lumMod val="95000"/>
            </a:schemeClr>
          </a:solidFill>
          <a:ln>
            <a:solidFill>
              <a:schemeClr val="tx1"/>
            </a:solidFill>
          </a:ln>
        </p:spPr>
        <p:txBody>
          <a:bodyPr wrap="none" rtlCol="0">
            <a:spAutoFit/>
          </a:bodyPr>
          <a:lstStyle/>
          <a:p>
            <a:r>
              <a:rPr lang="en-US" sz="2400" dirty="0"/>
              <a:t>Obtained is 39%</a:t>
            </a:r>
          </a:p>
          <a:p>
            <a:r>
              <a:rPr lang="en-US" sz="2400" dirty="0"/>
              <a:t> and 58%</a:t>
            </a:r>
          </a:p>
        </p:txBody>
      </p:sp>
      <p:sp>
        <p:nvSpPr>
          <p:cNvPr id="13" name="Arrow: Left 12">
            <a:extLst>
              <a:ext uri="{FF2B5EF4-FFF2-40B4-BE49-F238E27FC236}">
                <a16:creationId xmlns:a16="http://schemas.microsoft.com/office/drawing/2014/main" id="{B28C75FE-50D8-4BF7-A1A0-FCD17E96D9F0}"/>
              </a:ext>
              <a:ext uri="{C183D7F6-B498-43B3-948B-1728B52AA6E4}">
                <adec:decorative xmlns:adec="http://schemas.microsoft.com/office/drawing/2017/decorative" val="1"/>
              </a:ext>
            </a:extLst>
          </p:cNvPr>
          <p:cNvSpPr/>
          <p:nvPr/>
        </p:nvSpPr>
        <p:spPr>
          <a:xfrm>
            <a:off x="3149600" y="4695754"/>
            <a:ext cx="1957137" cy="311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04FA6A-85AC-4268-8865-704E1A01A626}"/>
              </a:ext>
            </a:extLst>
          </p:cNvPr>
          <p:cNvSpPr txBox="1"/>
          <p:nvPr/>
        </p:nvSpPr>
        <p:spPr>
          <a:xfrm>
            <a:off x="4862285" y="5515428"/>
            <a:ext cx="3018973" cy="1200329"/>
          </a:xfrm>
          <a:prstGeom prst="rect">
            <a:avLst/>
          </a:prstGeom>
          <a:solidFill>
            <a:schemeClr val="bg1">
              <a:lumMod val="20000"/>
              <a:lumOff val="80000"/>
            </a:schemeClr>
          </a:solidFill>
          <a:ln>
            <a:solidFill>
              <a:schemeClr val="tx1"/>
            </a:solidFill>
          </a:ln>
        </p:spPr>
        <p:txBody>
          <a:bodyPr wrap="square" rtlCol="0">
            <a:spAutoFit/>
          </a:bodyPr>
          <a:lstStyle/>
          <a:p>
            <a:r>
              <a:rPr lang="en-US" sz="2400" dirty="0"/>
              <a:t>YES, no other water quality treatment needed</a:t>
            </a:r>
          </a:p>
        </p:txBody>
      </p:sp>
      <p:sp>
        <p:nvSpPr>
          <p:cNvPr id="7" name="TextBox 6">
            <a:extLst>
              <a:ext uri="{FF2B5EF4-FFF2-40B4-BE49-F238E27FC236}">
                <a16:creationId xmlns:a16="http://schemas.microsoft.com/office/drawing/2014/main" id="{9D5704B2-A825-4F28-AB3A-8D3970547F51}"/>
              </a:ext>
            </a:extLst>
          </p:cNvPr>
          <p:cNvSpPr txBox="1"/>
          <p:nvPr/>
        </p:nvSpPr>
        <p:spPr>
          <a:xfrm>
            <a:off x="8098971" y="3947885"/>
            <a:ext cx="3759200" cy="2031325"/>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Arial" panose="020B0604020202020204" pitchFamily="34" charset="0"/>
              </a:rPr>
              <a:t>Reference </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sz="1800" b="1" dirty="0">
                <a:effectLst/>
                <a:latin typeface="Times New Roman" panose="02020603050405020304" pitchFamily="18" charset="0"/>
                <a:ea typeface="Calibri" panose="020F0502020204030204" pitchFamily="34" charset="0"/>
                <a:cs typeface="Arial" panose="020B0604020202020204" pitchFamily="34" charset="0"/>
              </a:rPr>
              <a:t>Hydraulic and nutrient removal performance of vegetated filter strips with engineered media for treatment of roadway runoff”, by  </a:t>
            </a:r>
            <a:r>
              <a:rPr lang="en-US" sz="1800" dirty="0">
                <a:effectLst/>
                <a:latin typeface="Times New Roman" panose="02020603050405020304" pitchFamily="18" charset="0"/>
                <a:ea typeface="Calibri" panose="020F0502020204030204" pitchFamily="34" charset="0"/>
              </a:rPr>
              <a:t>Mohammad Shokri, et.al., Science of the Total Environment </a:t>
            </a:r>
            <a:r>
              <a:rPr lang="en-US" dirty="0">
                <a:latin typeface="Times New Roman" panose="02020603050405020304" pitchFamily="18" charset="0"/>
                <a:ea typeface="Calibri" panose="020F0502020204030204" pitchFamily="34" charset="0"/>
              </a:rPr>
              <a:t> Submitted for publication, November 2020.</a:t>
            </a:r>
            <a:endParaRPr lang="en-US" sz="2400" dirty="0"/>
          </a:p>
        </p:txBody>
      </p:sp>
      <p:pic>
        <p:nvPicPr>
          <p:cNvPr id="10" name="Picture 9">
            <a:extLst>
              <a:ext uri="{FF2B5EF4-FFF2-40B4-BE49-F238E27FC236}">
                <a16:creationId xmlns:a16="http://schemas.microsoft.com/office/drawing/2014/main" id="{D5593574-79F7-46F1-8CC9-4FDDD8324661}"/>
              </a:ext>
            </a:extLst>
          </p:cNvPr>
          <p:cNvPicPr>
            <a:picLocks noChangeAspect="1"/>
          </p:cNvPicPr>
          <p:nvPr/>
        </p:nvPicPr>
        <p:blipFill>
          <a:blip r:embed="rId3"/>
          <a:stretch>
            <a:fillRect/>
          </a:stretch>
        </p:blipFill>
        <p:spPr>
          <a:xfrm>
            <a:off x="8055429" y="1705882"/>
            <a:ext cx="3972378" cy="1733550"/>
          </a:xfrm>
          <a:prstGeom prst="rect">
            <a:avLst/>
          </a:prstGeom>
          <a:ln>
            <a:solidFill>
              <a:schemeClr val="tx1"/>
            </a:solidFill>
          </a:ln>
        </p:spPr>
      </p:pic>
      <p:sp>
        <p:nvSpPr>
          <p:cNvPr id="15" name="Rectangle 14">
            <a:extLst>
              <a:ext uri="{FF2B5EF4-FFF2-40B4-BE49-F238E27FC236}">
                <a16:creationId xmlns:a16="http://schemas.microsoft.com/office/drawing/2014/main" id="{D4B86C32-3A3F-4A56-97B0-84683AA59278}"/>
              </a:ext>
              <a:ext uri="{C183D7F6-B498-43B3-948B-1728B52AA6E4}">
                <adec:decorative xmlns:adec="http://schemas.microsoft.com/office/drawing/2017/decorative" val="1"/>
              </a:ext>
            </a:extLst>
          </p:cNvPr>
          <p:cNvSpPr/>
          <p:nvPr/>
        </p:nvSpPr>
        <p:spPr>
          <a:xfrm>
            <a:off x="3074535" y="1415024"/>
            <a:ext cx="750762" cy="2404687"/>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924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7" grpId="0"/>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13094" y="1976716"/>
            <a:ext cx="4167629" cy="1250577"/>
          </a:xfrm>
          <a:solidFill>
            <a:schemeClr val="bg1"/>
          </a:solidFill>
          <a:ln w="28575">
            <a:solidFill>
              <a:schemeClr val="tx1"/>
            </a:solidFill>
          </a:ln>
        </p:spPr>
        <p:txBody>
          <a:bodyPr>
            <a:normAutofit fontScale="92500" lnSpcReduction="20000"/>
          </a:bodyPr>
          <a:lstStyle/>
          <a:p>
            <a:r>
              <a:rPr lang="en-US" sz="2800" dirty="0"/>
              <a:t>Marty Wanielista,</a:t>
            </a:r>
          </a:p>
          <a:p>
            <a:r>
              <a:rPr lang="en-US" sz="2800" dirty="0"/>
              <a:t>Professor Emeritus, UCF</a:t>
            </a:r>
          </a:p>
          <a:p>
            <a:r>
              <a:rPr lang="en-US" sz="2800" dirty="0"/>
              <a:t>Martin.Wanielista@ucf.edu </a:t>
            </a:r>
          </a:p>
        </p:txBody>
      </p:sp>
      <p:sp>
        <p:nvSpPr>
          <p:cNvPr id="10" name="TextBox 9">
            <a:extLst>
              <a:ext uri="{FF2B5EF4-FFF2-40B4-BE49-F238E27FC236}">
                <a16:creationId xmlns:a16="http://schemas.microsoft.com/office/drawing/2014/main" id="{D68C8401-F801-489B-82E1-922C1B627358}"/>
              </a:ext>
            </a:extLst>
          </p:cNvPr>
          <p:cNvSpPr txBox="1"/>
          <p:nvPr/>
        </p:nvSpPr>
        <p:spPr>
          <a:xfrm>
            <a:off x="2299447" y="424669"/>
            <a:ext cx="7165783" cy="1384995"/>
          </a:xfrm>
          <a:prstGeom prst="rect">
            <a:avLst/>
          </a:prstGeom>
          <a:solidFill>
            <a:schemeClr val="bg1"/>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Updates to BMP TRAINS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Discussion and Comments</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3401C41-CE29-48A9-B4AB-3527EF771324}"/>
              </a:ext>
            </a:extLst>
          </p:cNvPr>
          <p:cNvSpPr txBox="1"/>
          <p:nvPr/>
        </p:nvSpPr>
        <p:spPr>
          <a:xfrm>
            <a:off x="4060451" y="3372859"/>
            <a:ext cx="3820886" cy="70788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Thank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December 1 2020</a:t>
            </a:r>
          </a:p>
        </p:txBody>
      </p:sp>
      <p:sp>
        <p:nvSpPr>
          <p:cNvPr id="4" name="Slide Number Placeholder 3">
            <a:extLst>
              <a:ext uri="{FF2B5EF4-FFF2-40B4-BE49-F238E27FC236}">
                <a16:creationId xmlns:a16="http://schemas.microsoft.com/office/drawing/2014/main" id="{F2E3ADAA-56F4-447A-8CCE-A12C9D37B7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02290-9732-4F20-B570-A4AA794D7C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descr="cfwm2bgw">
            <a:extLst>
              <a:ext uri="{FF2B5EF4-FFF2-40B4-BE49-F238E27FC236}">
                <a16:creationId xmlns:a16="http://schemas.microsoft.com/office/drawing/2014/main" id="{50C51F38-338D-4A00-91C7-E5913DF422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7761" y="4204481"/>
            <a:ext cx="2906486" cy="1257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person wearing a suit and tie&#10;&#10;Description automatically generated">
            <a:extLst>
              <a:ext uri="{FF2B5EF4-FFF2-40B4-BE49-F238E27FC236}">
                <a16:creationId xmlns:a16="http://schemas.microsoft.com/office/drawing/2014/main" id="{7425513C-825E-4779-968B-B1D5CC633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409" y="2031590"/>
            <a:ext cx="1933575" cy="2085975"/>
          </a:xfrm>
          <a:prstGeom prst="rect">
            <a:avLst/>
          </a:prstGeom>
        </p:spPr>
      </p:pic>
      <p:pic>
        <p:nvPicPr>
          <p:cNvPr id="2" name="Picture 1">
            <a:extLst>
              <a:ext uri="{FF2B5EF4-FFF2-40B4-BE49-F238E27FC236}">
                <a16:creationId xmlns:a16="http://schemas.microsoft.com/office/drawing/2014/main" id="{0EC331B7-0D0B-4E88-B3D3-8FD4C9E9B9FE}"/>
              </a:ext>
            </a:extLst>
          </p:cNvPr>
          <p:cNvPicPr>
            <a:picLocks noChangeAspect="1"/>
          </p:cNvPicPr>
          <p:nvPr/>
        </p:nvPicPr>
        <p:blipFill>
          <a:blip r:embed="rId5"/>
          <a:stretch>
            <a:fillRect/>
          </a:stretch>
        </p:blipFill>
        <p:spPr>
          <a:xfrm>
            <a:off x="8278836" y="4152754"/>
            <a:ext cx="2922814" cy="1305511"/>
          </a:xfrm>
          <a:prstGeom prst="rect">
            <a:avLst/>
          </a:prstGeom>
          <a:ln w="28575">
            <a:solidFill>
              <a:schemeClr val="tx1"/>
            </a:solidFill>
          </a:ln>
        </p:spPr>
      </p:pic>
      <p:pic>
        <p:nvPicPr>
          <p:cNvPr id="7" name="Picture 6">
            <a:extLst>
              <a:ext uri="{FF2B5EF4-FFF2-40B4-BE49-F238E27FC236}">
                <a16:creationId xmlns:a16="http://schemas.microsoft.com/office/drawing/2014/main" id="{C07D32A3-3E8E-4B7E-A186-DCB3DC4736A5}"/>
              </a:ext>
            </a:extLst>
          </p:cNvPr>
          <p:cNvPicPr>
            <a:picLocks noChangeAspect="1"/>
          </p:cNvPicPr>
          <p:nvPr/>
        </p:nvPicPr>
        <p:blipFill>
          <a:blip r:embed="rId6"/>
          <a:stretch>
            <a:fillRect/>
          </a:stretch>
        </p:blipFill>
        <p:spPr>
          <a:xfrm>
            <a:off x="4051883" y="4604084"/>
            <a:ext cx="4065562" cy="850232"/>
          </a:xfrm>
          <a:prstGeom prst="rect">
            <a:avLst/>
          </a:prstGeom>
          <a:ln w="28575">
            <a:solidFill>
              <a:schemeClr val="tx1"/>
            </a:solidFill>
          </a:ln>
        </p:spPr>
      </p:pic>
    </p:spTree>
    <p:extLst>
      <p:ext uri="{BB962C8B-B14F-4D97-AF65-F5344CB8AC3E}">
        <p14:creationId xmlns:p14="http://schemas.microsoft.com/office/powerpoint/2010/main" val="274247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47B9-A0E0-4AD9-ACC2-B42B4EE54618}"/>
              </a:ext>
            </a:extLst>
          </p:cNvPr>
          <p:cNvSpPr>
            <a:spLocks noGrp="1"/>
          </p:cNvSpPr>
          <p:nvPr>
            <p:ph type="title"/>
          </p:nvPr>
        </p:nvSpPr>
        <p:spPr>
          <a:xfrm>
            <a:off x="437147" y="156578"/>
            <a:ext cx="10459065" cy="917985"/>
          </a:xfrm>
          <a:solidFill>
            <a:schemeClr val="bg1">
              <a:lumMod val="95000"/>
            </a:schemeClr>
          </a:solidFill>
          <a:ln>
            <a:solidFill>
              <a:schemeClr val="tx1"/>
            </a:solidFill>
          </a:ln>
        </p:spPr>
        <p:txBody>
          <a:bodyPr>
            <a:normAutofit/>
          </a:bodyPr>
          <a:lstStyle/>
          <a:p>
            <a:r>
              <a:rPr lang="en-US" dirty="0"/>
              <a:t>Retention Tables, set for 0.25, 0.50, 0.75, </a:t>
            </a:r>
            <a:r>
              <a:rPr lang="en-US" dirty="0" err="1"/>
              <a:t>etc</a:t>
            </a:r>
            <a:r>
              <a:rPr lang="en-US" dirty="0"/>
              <a:t> </a:t>
            </a:r>
          </a:p>
        </p:txBody>
      </p:sp>
      <p:sp>
        <p:nvSpPr>
          <p:cNvPr id="3" name="Slide Number Placeholder 2">
            <a:extLst>
              <a:ext uri="{FF2B5EF4-FFF2-40B4-BE49-F238E27FC236}">
                <a16:creationId xmlns:a16="http://schemas.microsoft.com/office/drawing/2014/main" id="{6145D193-7A4E-4BCC-9B06-6008E73BADA8}"/>
              </a:ext>
            </a:extLst>
          </p:cNvPr>
          <p:cNvSpPr>
            <a:spLocks noGrp="1"/>
          </p:cNvSpPr>
          <p:nvPr>
            <p:ph type="sldNum" sz="quarter" idx="12"/>
          </p:nvPr>
        </p:nvSpPr>
        <p:spPr/>
        <p:txBody>
          <a:bodyPr/>
          <a:lstStyle/>
          <a:p>
            <a:fld id="{58002290-9732-4F20-B570-A4AA794D7C1E}" type="slidenum">
              <a:rPr lang="en-US" smtClean="0"/>
              <a:t>7</a:t>
            </a:fld>
            <a:endParaRPr lang="en-US"/>
          </a:p>
        </p:txBody>
      </p:sp>
      <p:pic>
        <p:nvPicPr>
          <p:cNvPr id="4" name="Picture 3" descr="A screenshot of a computer">
            <a:extLst>
              <a:ext uri="{FF2B5EF4-FFF2-40B4-BE49-F238E27FC236}">
                <a16:creationId xmlns:a16="http://schemas.microsoft.com/office/drawing/2014/main" id="{B39E4475-9997-4FF9-9682-C6B26D14A0A0}"/>
              </a:ext>
            </a:extLst>
          </p:cNvPr>
          <p:cNvPicPr>
            <a:picLocks noChangeAspect="1"/>
          </p:cNvPicPr>
          <p:nvPr/>
        </p:nvPicPr>
        <p:blipFill>
          <a:blip r:embed="rId2"/>
          <a:stretch>
            <a:fillRect/>
          </a:stretch>
        </p:blipFill>
        <p:spPr>
          <a:xfrm>
            <a:off x="870155" y="1387576"/>
            <a:ext cx="10500852" cy="5086965"/>
          </a:xfrm>
          <a:prstGeom prst="rect">
            <a:avLst/>
          </a:prstGeom>
        </p:spPr>
      </p:pic>
      <p:sp>
        <p:nvSpPr>
          <p:cNvPr id="5" name="Rectangle 4">
            <a:extLst>
              <a:ext uri="{FF2B5EF4-FFF2-40B4-BE49-F238E27FC236}">
                <a16:creationId xmlns:a16="http://schemas.microsoft.com/office/drawing/2014/main" id="{19674B1E-3A5D-42EC-A1D2-FD4A601569AF}"/>
              </a:ext>
              <a:ext uri="{C183D7F6-B498-43B3-948B-1728B52AA6E4}">
                <adec:decorative xmlns:adec="http://schemas.microsoft.com/office/drawing/2017/decorative" val="1"/>
              </a:ext>
            </a:extLst>
          </p:cNvPr>
          <p:cNvSpPr/>
          <p:nvPr/>
        </p:nvSpPr>
        <p:spPr>
          <a:xfrm>
            <a:off x="8613057" y="1761847"/>
            <a:ext cx="973395" cy="36192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F3C5511F-0122-49AD-BDCD-C71304358A02}"/>
              </a:ext>
              <a:ext uri="{C183D7F6-B498-43B3-948B-1728B52AA6E4}">
                <adec:decorative xmlns:adec="http://schemas.microsoft.com/office/drawing/2017/decorative" val="1"/>
              </a:ext>
            </a:extLst>
          </p:cNvPr>
          <p:cNvSpPr/>
          <p:nvPr/>
        </p:nvSpPr>
        <p:spPr>
          <a:xfrm>
            <a:off x="1946961" y="6016170"/>
            <a:ext cx="4295821" cy="397357"/>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5A6492A0-4D17-47CE-A221-02F0DA34099B}"/>
              </a:ext>
              <a:ext uri="{C183D7F6-B498-43B3-948B-1728B52AA6E4}">
                <adec:decorative xmlns:adec="http://schemas.microsoft.com/office/drawing/2017/decorative" val="1"/>
              </a:ext>
            </a:extLst>
          </p:cNvPr>
          <p:cNvSpPr/>
          <p:nvPr/>
        </p:nvSpPr>
        <p:spPr>
          <a:xfrm>
            <a:off x="4439438" y="3893574"/>
            <a:ext cx="884729" cy="262319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Picture 7" descr="Entering information in efficiency box&#10;">
            <a:extLst>
              <a:ext uri="{FF2B5EF4-FFF2-40B4-BE49-F238E27FC236}">
                <a16:creationId xmlns:a16="http://schemas.microsoft.com/office/drawing/2014/main" id="{93E3A4AF-D7D1-4902-B7A0-9D95E99A6F43}"/>
              </a:ext>
            </a:extLst>
          </p:cNvPr>
          <p:cNvPicPr>
            <a:picLocks noChangeAspect="1"/>
          </p:cNvPicPr>
          <p:nvPr/>
        </p:nvPicPr>
        <p:blipFill>
          <a:blip r:embed="rId3"/>
          <a:stretch>
            <a:fillRect/>
          </a:stretch>
        </p:blipFill>
        <p:spPr>
          <a:xfrm>
            <a:off x="8674663" y="2231308"/>
            <a:ext cx="1685925" cy="419100"/>
          </a:xfrm>
          <a:prstGeom prst="rect">
            <a:avLst/>
          </a:prstGeom>
        </p:spPr>
      </p:pic>
      <p:pic>
        <p:nvPicPr>
          <p:cNvPr id="9" name="Picture 8" descr="A screenshot of a computer">
            <a:extLst>
              <a:ext uri="{FF2B5EF4-FFF2-40B4-BE49-F238E27FC236}">
                <a16:creationId xmlns:a16="http://schemas.microsoft.com/office/drawing/2014/main" id="{2F8BDB53-CDFC-4779-ABCB-BFA95D987244}"/>
              </a:ext>
            </a:extLst>
          </p:cNvPr>
          <p:cNvPicPr>
            <a:picLocks noChangeAspect="1"/>
          </p:cNvPicPr>
          <p:nvPr/>
        </p:nvPicPr>
        <p:blipFill>
          <a:blip r:embed="rId4"/>
          <a:stretch>
            <a:fillRect/>
          </a:stretch>
        </p:blipFill>
        <p:spPr>
          <a:xfrm>
            <a:off x="5753099" y="3235930"/>
            <a:ext cx="6266835" cy="1166206"/>
          </a:xfrm>
          <a:prstGeom prst="rect">
            <a:avLst/>
          </a:prstGeom>
        </p:spPr>
      </p:pic>
      <p:sp>
        <p:nvSpPr>
          <p:cNvPr id="10" name="Rectangle 9">
            <a:extLst>
              <a:ext uri="{FF2B5EF4-FFF2-40B4-BE49-F238E27FC236}">
                <a16:creationId xmlns:a16="http://schemas.microsoft.com/office/drawing/2014/main" id="{6957288F-E9EF-4154-B97B-687036134387}"/>
              </a:ext>
              <a:ext uri="{C183D7F6-B498-43B3-948B-1728B52AA6E4}">
                <adec:decorative xmlns:adec="http://schemas.microsoft.com/office/drawing/2017/decorative" val="1"/>
              </a:ext>
            </a:extLst>
          </p:cNvPr>
          <p:cNvSpPr/>
          <p:nvPr/>
        </p:nvSpPr>
        <p:spPr>
          <a:xfrm>
            <a:off x="9814620" y="3611881"/>
            <a:ext cx="966597" cy="38548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91FABBE3-12D4-4E21-AE63-DBBE345ABC9A}"/>
              </a:ext>
              <a:ext uri="{C183D7F6-B498-43B3-948B-1728B52AA6E4}">
                <adec:decorative xmlns:adec="http://schemas.microsoft.com/office/drawing/2017/decorative" val="1"/>
              </a:ext>
            </a:extLst>
          </p:cNvPr>
          <p:cNvSpPr/>
          <p:nvPr/>
        </p:nvSpPr>
        <p:spPr>
          <a:xfrm>
            <a:off x="872837" y="1345322"/>
            <a:ext cx="1240352" cy="44191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362DA445-4D33-4059-AF88-C969F5CE7352}"/>
              </a:ext>
              <a:ext uri="{C183D7F6-B498-43B3-948B-1728B52AA6E4}">
                <adec:decorative xmlns:adec="http://schemas.microsoft.com/office/drawing/2017/decorative" val="1"/>
              </a:ext>
            </a:extLst>
          </p:cNvPr>
          <p:cNvSpPr/>
          <p:nvPr/>
        </p:nvSpPr>
        <p:spPr>
          <a:xfrm>
            <a:off x="8565700" y="2238940"/>
            <a:ext cx="1843220" cy="38548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69976B73-5A01-48CA-AD4F-012DB86C2816}"/>
              </a:ext>
              <a:ext uri="{C183D7F6-B498-43B3-948B-1728B52AA6E4}">
                <adec:decorative xmlns:adec="http://schemas.microsoft.com/office/drawing/2017/decorative" val="1"/>
              </a:ext>
            </a:extLst>
          </p:cNvPr>
          <p:cNvSpPr/>
          <p:nvPr/>
        </p:nvSpPr>
        <p:spPr>
          <a:xfrm>
            <a:off x="5924951" y="227870"/>
            <a:ext cx="4651537" cy="72736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4" name="Picture 13" descr="A graph of a color spectrum">
            <a:extLst>
              <a:ext uri="{FF2B5EF4-FFF2-40B4-BE49-F238E27FC236}">
                <a16:creationId xmlns:a16="http://schemas.microsoft.com/office/drawing/2014/main" id="{2E669079-4FE3-4E80-8016-9C5DE386D4C9}"/>
              </a:ext>
            </a:extLst>
          </p:cNvPr>
          <p:cNvPicPr/>
          <p:nvPr/>
        </p:nvPicPr>
        <p:blipFill>
          <a:blip r:embed="rId5"/>
          <a:stretch>
            <a:fillRect/>
          </a:stretch>
        </p:blipFill>
        <p:spPr>
          <a:xfrm>
            <a:off x="9083040" y="4434840"/>
            <a:ext cx="2254382" cy="1914240"/>
          </a:xfrm>
          <a:prstGeom prst="rect">
            <a:avLst/>
          </a:prstGeom>
          <a:ln>
            <a:solidFill>
              <a:schemeClr val="tx1"/>
            </a:solidFill>
          </a:ln>
        </p:spPr>
      </p:pic>
      <p:sp>
        <p:nvSpPr>
          <p:cNvPr id="15" name="TextBox 14">
            <a:extLst>
              <a:ext uri="{FF2B5EF4-FFF2-40B4-BE49-F238E27FC236}">
                <a16:creationId xmlns:a16="http://schemas.microsoft.com/office/drawing/2014/main" id="{6A924E1E-2CC6-4FC6-B7D5-1AC2D9CFDE10}"/>
              </a:ext>
            </a:extLst>
          </p:cNvPr>
          <p:cNvSpPr txBox="1"/>
          <p:nvPr/>
        </p:nvSpPr>
        <p:spPr>
          <a:xfrm>
            <a:off x="2149642" y="946486"/>
            <a:ext cx="9689431" cy="830997"/>
          </a:xfrm>
          <a:prstGeom prst="rect">
            <a:avLst/>
          </a:prstGeom>
          <a:solidFill>
            <a:schemeClr val="bg2">
              <a:lumMod val="90000"/>
            </a:schemeClr>
          </a:solidFill>
          <a:ln>
            <a:solidFill>
              <a:schemeClr val="tx1"/>
            </a:solidFill>
          </a:ln>
        </p:spPr>
        <p:txBody>
          <a:bodyPr wrap="square" rtlCol="0">
            <a:spAutoFit/>
          </a:bodyPr>
          <a:lstStyle/>
          <a:p>
            <a:r>
              <a:rPr lang="en-US" sz="2400" dirty="0"/>
              <a:t>The EXCEL version is not recommended because of added design and review features as well as instabilities in spreadsheets for large # of catchments.</a:t>
            </a:r>
          </a:p>
        </p:txBody>
      </p:sp>
    </p:spTree>
    <p:extLst>
      <p:ext uri="{BB962C8B-B14F-4D97-AF65-F5344CB8AC3E}">
        <p14:creationId xmlns:p14="http://schemas.microsoft.com/office/powerpoint/2010/main" val="373150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A05B-3BE5-4B5D-A274-49B020A6B5FB}"/>
              </a:ext>
            </a:extLst>
          </p:cNvPr>
          <p:cNvSpPr>
            <a:spLocks noGrp="1"/>
          </p:cNvSpPr>
          <p:nvPr>
            <p:ph type="title"/>
          </p:nvPr>
        </p:nvSpPr>
        <p:spPr>
          <a:xfrm>
            <a:off x="360212" y="1575900"/>
            <a:ext cx="4578500" cy="733913"/>
          </a:xfrm>
          <a:solidFill>
            <a:schemeClr val="bg1">
              <a:lumMod val="95000"/>
            </a:schemeClr>
          </a:solidFill>
          <a:ln>
            <a:solidFill>
              <a:schemeClr val="tx1"/>
            </a:solidFill>
          </a:ln>
        </p:spPr>
        <p:txBody>
          <a:bodyPr>
            <a:normAutofit/>
          </a:bodyPr>
          <a:lstStyle/>
          <a:p>
            <a:pPr algn="ctr"/>
            <a:r>
              <a:rPr lang="en-US" sz="3200" b="1" dirty="0">
                <a:solidFill>
                  <a:schemeClr val="tx1"/>
                </a:solidFill>
              </a:rPr>
              <a:t>Rainfall and Analysis Types</a:t>
            </a:r>
          </a:p>
        </p:txBody>
      </p:sp>
      <p:sp>
        <p:nvSpPr>
          <p:cNvPr id="3" name="Content Placeholder 2">
            <a:extLst>
              <a:ext uri="{FF2B5EF4-FFF2-40B4-BE49-F238E27FC236}">
                <a16:creationId xmlns:a16="http://schemas.microsoft.com/office/drawing/2014/main" id="{DCC65074-CF64-4EDB-9990-0B302B08D480}"/>
              </a:ext>
            </a:extLst>
          </p:cNvPr>
          <p:cNvSpPr>
            <a:spLocks noGrp="1"/>
          </p:cNvSpPr>
          <p:nvPr>
            <p:ph idx="1"/>
          </p:nvPr>
        </p:nvSpPr>
        <p:spPr>
          <a:xfrm>
            <a:off x="410805" y="2310510"/>
            <a:ext cx="11123219" cy="5176338"/>
          </a:xfrm>
        </p:spPr>
        <p:txBody>
          <a:bodyPr>
            <a:normAutofit/>
          </a:bodyPr>
          <a:lstStyle/>
          <a:p>
            <a:r>
              <a:rPr lang="en-US" dirty="0"/>
              <a:t>Where are we?</a:t>
            </a:r>
          </a:p>
          <a:p>
            <a:pPr lvl="1"/>
            <a:r>
              <a:rPr lang="en-US" dirty="0"/>
              <a:t>What meteorological zone?</a:t>
            </a:r>
          </a:p>
          <a:p>
            <a:r>
              <a:rPr lang="en-US" dirty="0"/>
              <a:t>How much annual rainfall?</a:t>
            </a:r>
          </a:p>
          <a:p>
            <a:pPr lvl="1"/>
            <a:r>
              <a:rPr lang="en-US" dirty="0"/>
              <a:t>Use of local rainfall?  20 years</a:t>
            </a:r>
          </a:p>
          <a:p>
            <a:r>
              <a:rPr lang="en-US" dirty="0"/>
              <a:t>What kind of analysis?</a:t>
            </a:r>
          </a:p>
          <a:p>
            <a:pPr lvl="1"/>
            <a:r>
              <a:rPr lang="en-US" dirty="0"/>
              <a:t>Net improvement</a:t>
            </a:r>
          </a:p>
          <a:p>
            <a:pPr lvl="1"/>
            <a:r>
              <a:rPr lang="en-US" dirty="0"/>
              <a:t>Other?</a:t>
            </a:r>
          </a:p>
          <a:p>
            <a:pPr lvl="1"/>
            <a:endParaRPr lang="en-US" dirty="0"/>
          </a:p>
          <a:p>
            <a:pPr lvl="1"/>
            <a:endParaRPr lang="en-US" dirty="0"/>
          </a:p>
          <a:p>
            <a:pPr marL="411480" lvl="1" indent="0">
              <a:buNone/>
            </a:pPr>
            <a:endParaRPr lang="en-US" dirty="0"/>
          </a:p>
        </p:txBody>
      </p:sp>
      <p:sp>
        <p:nvSpPr>
          <p:cNvPr id="4" name="Slide Number Placeholder 3">
            <a:extLst>
              <a:ext uri="{FF2B5EF4-FFF2-40B4-BE49-F238E27FC236}">
                <a16:creationId xmlns:a16="http://schemas.microsoft.com/office/drawing/2014/main" id="{9B5C6BA2-D7C5-461B-A788-030F9C25DD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2C8B25-AC6F-4EF3-A027-C9B88F4BDF6B}" type="slidenum">
              <a:rPr kumimoji="0" lang="en-US" sz="1200" b="0" i="0" u="none" strike="noStrike" kern="1200" cap="none" spc="0" normalizeH="0" baseline="0" noProof="0" smtClean="0">
                <a:ln>
                  <a:noFill/>
                </a:ln>
                <a:solidFill>
                  <a:srgbClr val="564B3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64B3C"/>
              </a:solidFill>
              <a:effectLst/>
              <a:uLnTx/>
              <a:uFillTx/>
              <a:latin typeface="Calibri" panose="020F0502020204030204"/>
              <a:ea typeface="+mn-ea"/>
              <a:cs typeface="+mn-cs"/>
            </a:endParaRPr>
          </a:p>
        </p:txBody>
      </p:sp>
      <p:pic>
        <p:nvPicPr>
          <p:cNvPr id="5" name="Picture 4" descr="A map of florida with different colored areas designating the 5 meteorlogical zones in Florida">
            <a:extLst>
              <a:ext uri="{FF2B5EF4-FFF2-40B4-BE49-F238E27FC236}">
                <a16:creationId xmlns:a16="http://schemas.microsoft.com/office/drawing/2014/main" id="{EEDEE835-BAE5-498B-A95F-EBAD9DC80271}"/>
              </a:ext>
            </a:extLst>
          </p:cNvPr>
          <p:cNvPicPr>
            <a:picLocks noChangeAspect="1"/>
          </p:cNvPicPr>
          <p:nvPr/>
        </p:nvPicPr>
        <p:blipFill>
          <a:blip r:embed="rId3"/>
          <a:stretch>
            <a:fillRect/>
          </a:stretch>
        </p:blipFill>
        <p:spPr>
          <a:xfrm>
            <a:off x="5557158" y="1553935"/>
            <a:ext cx="6191250" cy="5105400"/>
          </a:xfrm>
          <a:prstGeom prst="rect">
            <a:avLst/>
          </a:prstGeom>
        </p:spPr>
      </p:pic>
      <p:pic>
        <p:nvPicPr>
          <p:cNvPr id="8" name="Picture 7" descr="A screenshot of a computer">
            <a:extLst>
              <a:ext uri="{FF2B5EF4-FFF2-40B4-BE49-F238E27FC236}">
                <a16:creationId xmlns:a16="http://schemas.microsoft.com/office/drawing/2014/main" id="{09C2E98B-4F20-4D90-BCE8-0F55A0A4391F}"/>
              </a:ext>
            </a:extLst>
          </p:cNvPr>
          <p:cNvPicPr/>
          <p:nvPr/>
        </p:nvPicPr>
        <p:blipFill rotWithShape="1">
          <a:blip r:embed="rId4"/>
          <a:srcRect l="10673" t="16819" r="34776" b="39700"/>
          <a:stretch/>
        </p:blipFill>
        <p:spPr bwMode="auto">
          <a:xfrm>
            <a:off x="254453" y="4906056"/>
            <a:ext cx="6172200" cy="1779814"/>
          </a:xfrm>
          <a:prstGeom prst="rect">
            <a:avLst/>
          </a:prstGeom>
          <a:ln>
            <a:solidFill>
              <a:schemeClr val="tx1"/>
            </a:solid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967FB1A7-72B8-4A9B-815A-E0E7E3CF7A1D}"/>
              </a:ext>
            </a:extLst>
          </p:cNvPr>
          <p:cNvSpPr txBox="1">
            <a:spLocks/>
          </p:cNvSpPr>
          <p:nvPr/>
        </p:nvSpPr>
        <p:spPr>
          <a:xfrm>
            <a:off x="784412" y="349623"/>
            <a:ext cx="10515600" cy="733589"/>
          </a:xfrm>
          <a:prstGeom prst="rect">
            <a:avLst/>
          </a:prstGeom>
          <a:solidFill>
            <a:schemeClr val="bg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Basic Understanding and Background</a:t>
            </a:r>
          </a:p>
        </p:txBody>
      </p:sp>
      <p:sp>
        <p:nvSpPr>
          <p:cNvPr id="10" name="TextBox 9">
            <a:extLst>
              <a:ext uri="{FF2B5EF4-FFF2-40B4-BE49-F238E27FC236}">
                <a16:creationId xmlns:a16="http://schemas.microsoft.com/office/drawing/2014/main" id="{3740CD80-8385-40F3-A22A-D2EB60DF97DD}"/>
              </a:ext>
            </a:extLst>
          </p:cNvPr>
          <p:cNvSpPr txBox="1"/>
          <p:nvPr/>
        </p:nvSpPr>
        <p:spPr>
          <a:xfrm>
            <a:off x="228600" y="1057275"/>
            <a:ext cx="11749242" cy="461665"/>
          </a:xfrm>
          <a:prstGeom prst="rect">
            <a:avLst/>
          </a:prstGeom>
          <a:solidFill>
            <a:schemeClr val="bg1"/>
          </a:solidFill>
          <a:ln>
            <a:solidFill>
              <a:schemeClr val="accent1"/>
            </a:solidFill>
          </a:ln>
        </p:spPr>
        <p:txBody>
          <a:bodyPr wrap="none" rtlCol="0">
            <a:spAutoFit/>
          </a:bodyPr>
          <a:lstStyle/>
          <a:p>
            <a:r>
              <a:rPr lang="en-US" sz="2400" dirty="0"/>
              <a:t>Decisions made on annual mass loadings:  annual mass = annual flow x average concentration</a:t>
            </a:r>
          </a:p>
        </p:txBody>
      </p:sp>
      <p:pic>
        <p:nvPicPr>
          <p:cNvPr id="11" name="Picture 10" descr="A map of the state of florida">
            <a:extLst>
              <a:ext uri="{FF2B5EF4-FFF2-40B4-BE49-F238E27FC236}">
                <a16:creationId xmlns:a16="http://schemas.microsoft.com/office/drawing/2014/main" id="{32378730-7122-40C8-9F46-574A9BCBC8F9}"/>
              </a:ext>
            </a:extLst>
          </p:cNvPr>
          <p:cNvPicPr>
            <a:picLocks noChangeAspect="1"/>
          </p:cNvPicPr>
          <p:nvPr/>
        </p:nvPicPr>
        <p:blipFill>
          <a:blip r:embed="rId5"/>
          <a:stretch>
            <a:fillRect/>
          </a:stretch>
        </p:blipFill>
        <p:spPr>
          <a:xfrm>
            <a:off x="8879840" y="2174241"/>
            <a:ext cx="2113280" cy="2743200"/>
          </a:xfrm>
          <a:prstGeom prst="rect">
            <a:avLst/>
          </a:prstGeom>
        </p:spPr>
      </p:pic>
    </p:spTree>
    <p:extLst>
      <p:ext uri="{BB962C8B-B14F-4D97-AF65-F5344CB8AC3E}">
        <p14:creationId xmlns:p14="http://schemas.microsoft.com/office/powerpoint/2010/main" val="23113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78B7-3AE3-4352-A8C3-9885D04B05F5}"/>
              </a:ext>
            </a:extLst>
          </p:cNvPr>
          <p:cNvSpPr>
            <a:spLocks noGrp="1"/>
          </p:cNvSpPr>
          <p:nvPr>
            <p:ph type="title"/>
          </p:nvPr>
        </p:nvSpPr>
        <p:spPr>
          <a:xfrm>
            <a:off x="373742" y="350611"/>
            <a:ext cx="11252201" cy="941159"/>
          </a:xfrm>
          <a:solidFill>
            <a:schemeClr val="bg1">
              <a:lumMod val="95000"/>
            </a:schemeClr>
          </a:solidFill>
          <a:ln>
            <a:solidFill>
              <a:schemeClr val="tx1"/>
            </a:solidFill>
          </a:ln>
        </p:spPr>
        <p:txBody>
          <a:bodyPr>
            <a:normAutofit fontScale="90000"/>
          </a:bodyPr>
          <a:lstStyle/>
          <a:p>
            <a:r>
              <a:rPr lang="en-US" dirty="0"/>
              <a:t>Variability of rain capture with rain depth and by zone </a:t>
            </a:r>
          </a:p>
        </p:txBody>
      </p:sp>
      <p:sp>
        <p:nvSpPr>
          <p:cNvPr id="3" name="Slide Number Placeholder 2">
            <a:extLst>
              <a:ext uri="{FF2B5EF4-FFF2-40B4-BE49-F238E27FC236}">
                <a16:creationId xmlns:a16="http://schemas.microsoft.com/office/drawing/2014/main" id="{D0DD2DB3-3DB3-4CF5-8B64-188849432F31}"/>
              </a:ext>
            </a:extLst>
          </p:cNvPr>
          <p:cNvSpPr>
            <a:spLocks noGrp="1"/>
          </p:cNvSpPr>
          <p:nvPr>
            <p:ph type="sldNum" sz="quarter" idx="12"/>
          </p:nvPr>
        </p:nvSpPr>
        <p:spPr/>
        <p:txBody>
          <a:bodyPr/>
          <a:lstStyle/>
          <a:p>
            <a:fld id="{58002290-9732-4F20-B570-A4AA794D7C1E}" type="slidenum">
              <a:rPr lang="en-US" smtClean="0"/>
              <a:t>9</a:t>
            </a:fld>
            <a:endParaRPr lang="en-US"/>
          </a:p>
        </p:txBody>
      </p:sp>
      <p:pic>
        <p:nvPicPr>
          <p:cNvPr id="4" name="Picture 3" descr="A graph with a line">
            <a:extLst>
              <a:ext uri="{FF2B5EF4-FFF2-40B4-BE49-F238E27FC236}">
                <a16:creationId xmlns:a16="http://schemas.microsoft.com/office/drawing/2014/main" id="{2E8C6404-3666-4096-94B7-30AFAFC78FF2}"/>
              </a:ext>
            </a:extLst>
          </p:cNvPr>
          <p:cNvPicPr>
            <a:picLocks noChangeAspect="1"/>
          </p:cNvPicPr>
          <p:nvPr/>
        </p:nvPicPr>
        <p:blipFill>
          <a:blip r:embed="rId2"/>
          <a:stretch>
            <a:fillRect/>
          </a:stretch>
        </p:blipFill>
        <p:spPr>
          <a:xfrm>
            <a:off x="420912" y="1522867"/>
            <a:ext cx="5573485" cy="2831419"/>
          </a:xfrm>
          <a:prstGeom prst="rect">
            <a:avLst/>
          </a:prstGeom>
          <a:ln>
            <a:solidFill>
              <a:schemeClr val="tx1"/>
            </a:solidFill>
          </a:ln>
        </p:spPr>
      </p:pic>
      <p:pic>
        <p:nvPicPr>
          <p:cNvPr id="5" name="Picture 4" descr="A graph of a storage curve">
            <a:extLst>
              <a:ext uri="{FF2B5EF4-FFF2-40B4-BE49-F238E27FC236}">
                <a16:creationId xmlns:a16="http://schemas.microsoft.com/office/drawing/2014/main" id="{E0F89EFF-BA1D-415B-BCCC-A66F73F1EAD9}"/>
              </a:ext>
            </a:extLst>
          </p:cNvPr>
          <p:cNvPicPr>
            <a:picLocks noChangeAspect="1"/>
          </p:cNvPicPr>
          <p:nvPr/>
        </p:nvPicPr>
        <p:blipFill rotWithShape="1">
          <a:blip r:embed="rId3"/>
          <a:srcRect t="7166"/>
          <a:stretch/>
        </p:blipFill>
        <p:spPr>
          <a:xfrm>
            <a:off x="2528271" y="2143132"/>
            <a:ext cx="5240339" cy="2772229"/>
          </a:xfrm>
          <a:prstGeom prst="rect">
            <a:avLst/>
          </a:prstGeom>
          <a:ln>
            <a:solidFill>
              <a:schemeClr val="tx1"/>
            </a:solidFill>
          </a:ln>
        </p:spPr>
      </p:pic>
      <p:pic>
        <p:nvPicPr>
          <p:cNvPr id="6" name="Picture 5" descr="A graph with lines and a curve">
            <a:extLst>
              <a:ext uri="{FF2B5EF4-FFF2-40B4-BE49-F238E27FC236}">
                <a16:creationId xmlns:a16="http://schemas.microsoft.com/office/drawing/2014/main" id="{AE749CDF-798E-4B2A-BCD7-9A6E0852016E}"/>
              </a:ext>
            </a:extLst>
          </p:cNvPr>
          <p:cNvPicPr>
            <a:picLocks noChangeAspect="1"/>
          </p:cNvPicPr>
          <p:nvPr/>
        </p:nvPicPr>
        <p:blipFill>
          <a:blip r:embed="rId4"/>
          <a:stretch>
            <a:fillRect/>
          </a:stretch>
        </p:blipFill>
        <p:spPr>
          <a:xfrm>
            <a:off x="4629832" y="2725524"/>
            <a:ext cx="4818968" cy="2721883"/>
          </a:xfrm>
          <a:prstGeom prst="rect">
            <a:avLst/>
          </a:prstGeom>
          <a:ln>
            <a:solidFill>
              <a:schemeClr val="tx1"/>
            </a:solidFill>
          </a:ln>
        </p:spPr>
      </p:pic>
      <p:sp>
        <p:nvSpPr>
          <p:cNvPr id="7" name="TextBox 6">
            <a:extLst>
              <a:ext uri="{FF2B5EF4-FFF2-40B4-BE49-F238E27FC236}">
                <a16:creationId xmlns:a16="http://schemas.microsoft.com/office/drawing/2014/main" id="{961A78FD-BDEF-433C-B6EB-447475E6F3BE}"/>
              </a:ext>
            </a:extLst>
          </p:cNvPr>
          <p:cNvSpPr txBox="1"/>
          <p:nvPr/>
        </p:nvSpPr>
        <p:spPr>
          <a:xfrm>
            <a:off x="6008916" y="1509486"/>
            <a:ext cx="1375633" cy="369332"/>
          </a:xfrm>
          <a:prstGeom prst="rect">
            <a:avLst/>
          </a:prstGeom>
          <a:solidFill>
            <a:schemeClr val="bg1">
              <a:lumMod val="95000"/>
            </a:schemeClr>
          </a:solidFill>
          <a:ln>
            <a:solidFill>
              <a:schemeClr val="tx1"/>
            </a:solidFill>
          </a:ln>
        </p:spPr>
        <p:txBody>
          <a:bodyPr wrap="none" rtlCol="0">
            <a:spAutoFit/>
          </a:bodyPr>
          <a:lstStyle/>
          <a:p>
            <a:r>
              <a:rPr lang="en-US" dirty="0"/>
              <a:t>Zone 2   80%</a:t>
            </a:r>
          </a:p>
        </p:txBody>
      </p:sp>
      <p:sp>
        <p:nvSpPr>
          <p:cNvPr id="9" name="TextBox 8">
            <a:extLst>
              <a:ext uri="{FF2B5EF4-FFF2-40B4-BE49-F238E27FC236}">
                <a16:creationId xmlns:a16="http://schemas.microsoft.com/office/drawing/2014/main" id="{82D2F96D-08DA-4F98-BB76-75DC34B321EC}"/>
              </a:ext>
            </a:extLst>
          </p:cNvPr>
          <p:cNvSpPr txBox="1"/>
          <p:nvPr/>
        </p:nvSpPr>
        <p:spPr>
          <a:xfrm>
            <a:off x="7761351" y="2135007"/>
            <a:ext cx="1375633" cy="369332"/>
          </a:xfrm>
          <a:prstGeom prst="rect">
            <a:avLst/>
          </a:prstGeom>
          <a:solidFill>
            <a:schemeClr val="bg1">
              <a:lumMod val="95000"/>
            </a:schemeClr>
          </a:solidFill>
          <a:ln>
            <a:solidFill>
              <a:schemeClr val="tx1"/>
            </a:solidFill>
          </a:ln>
        </p:spPr>
        <p:txBody>
          <a:bodyPr wrap="none" rtlCol="0">
            <a:spAutoFit/>
          </a:bodyPr>
          <a:lstStyle/>
          <a:p>
            <a:r>
              <a:rPr lang="en-US" dirty="0"/>
              <a:t>Zone 1   69%</a:t>
            </a:r>
          </a:p>
        </p:txBody>
      </p:sp>
      <p:sp>
        <p:nvSpPr>
          <p:cNvPr id="11" name="TextBox 10">
            <a:extLst>
              <a:ext uri="{FF2B5EF4-FFF2-40B4-BE49-F238E27FC236}">
                <a16:creationId xmlns:a16="http://schemas.microsoft.com/office/drawing/2014/main" id="{4B7A8055-1B51-434E-8C52-6EEC58DEFD0F}"/>
              </a:ext>
            </a:extLst>
          </p:cNvPr>
          <p:cNvSpPr txBox="1"/>
          <p:nvPr/>
        </p:nvSpPr>
        <p:spPr>
          <a:xfrm>
            <a:off x="9449666" y="2732369"/>
            <a:ext cx="1428533" cy="369332"/>
          </a:xfrm>
          <a:prstGeom prst="rect">
            <a:avLst/>
          </a:prstGeom>
          <a:solidFill>
            <a:schemeClr val="bg1">
              <a:lumMod val="95000"/>
            </a:schemeClr>
          </a:solidFill>
          <a:ln>
            <a:solidFill>
              <a:schemeClr val="tx1"/>
            </a:solidFill>
          </a:ln>
        </p:spPr>
        <p:txBody>
          <a:bodyPr wrap="none" rtlCol="0">
            <a:spAutoFit/>
          </a:bodyPr>
          <a:lstStyle/>
          <a:p>
            <a:r>
              <a:rPr lang="en-US" dirty="0"/>
              <a:t>Zone  4   76%</a:t>
            </a:r>
          </a:p>
        </p:txBody>
      </p:sp>
      <p:sp>
        <p:nvSpPr>
          <p:cNvPr id="12" name="TextBox 11">
            <a:extLst>
              <a:ext uri="{FF2B5EF4-FFF2-40B4-BE49-F238E27FC236}">
                <a16:creationId xmlns:a16="http://schemas.microsoft.com/office/drawing/2014/main" id="{3E4F52BE-D7B3-4470-B4C1-684D69468BB4}"/>
              </a:ext>
            </a:extLst>
          </p:cNvPr>
          <p:cNvSpPr txBox="1"/>
          <p:nvPr/>
        </p:nvSpPr>
        <p:spPr>
          <a:xfrm>
            <a:off x="348343" y="4354285"/>
            <a:ext cx="1998239" cy="369332"/>
          </a:xfrm>
          <a:prstGeom prst="rect">
            <a:avLst/>
          </a:prstGeom>
          <a:noFill/>
        </p:spPr>
        <p:txBody>
          <a:bodyPr wrap="none" rtlCol="0">
            <a:spAutoFit/>
          </a:bodyPr>
          <a:lstStyle/>
          <a:p>
            <a:r>
              <a:rPr lang="en-US" dirty="0"/>
              <a:t>Rain depth (inches)</a:t>
            </a:r>
          </a:p>
        </p:txBody>
      </p:sp>
      <p:sp>
        <p:nvSpPr>
          <p:cNvPr id="16" name="TextBox 15">
            <a:extLst>
              <a:ext uri="{FF2B5EF4-FFF2-40B4-BE49-F238E27FC236}">
                <a16:creationId xmlns:a16="http://schemas.microsoft.com/office/drawing/2014/main" id="{EB04A09F-C143-4426-A341-CA50B6C6CFAD}"/>
              </a:ext>
            </a:extLst>
          </p:cNvPr>
          <p:cNvSpPr txBox="1"/>
          <p:nvPr/>
        </p:nvSpPr>
        <p:spPr>
          <a:xfrm>
            <a:off x="2420094" y="4908103"/>
            <a:ext cx="1998239" cy="369332"/>
          </a:xfrm>
          <a:prstGeom prst="rect">
            <a:avLst/>
          </a:prstGeom>
          <a:noFill/>
        </p:spPr>
        <p:txBody>
          <a:bodyPr wrap="none" rtlCol="0">
            <a:spAutoFit/>
          </a:bodyPr>
          <a:lstStyle/>
          <a:p>
            <a:r>
              <a:rPr lang="en-US" dirty="0"/>
              <a:t>Rain depth (inches)</a:t>
            </a:r>
          </a:p>
        </p:txBody>
      </p:sp>
      <p:sp>
        <p:nvSpPr>
          <p:cNvPr id="18" name="TextBox 17">
            <a:extLst>
              <a:ext uri="{FF2B5EF4-FFF2-40B4-BE49-F238E27FC236}">
                <a16:creationId xmlns:a16="http://schemas.microsoft.com/office/drawing/2014/main" id="{3195BCD7-9709-414E-B5F4-EBB365B945B0}"/>
              </a:ext>
            </a:extLst>
          </p:cNvPr>
          <p:cNvSpPr txBox="1"/>
          <p:nvPr/>
        </p:nvSpPr>
        <p:spPr>
          <a:xfrm>
            <a:off x="4521199" y="5426503"/>
            <a:ext cx="1998239" cy="369332"/>
          </a:xfrm>
          <a:prstGeom prst="rect">
            <a:avLst/>
          </a:prstGeom>
          <a:noFill/>
        </p:spPr>
        <p:txBody>
          <a:bodyPr wrap="none" rtlCol="0">
            <a:spAutoFit/>
          </a:bodyPr>
          <a:lstStyle/>
          <a:p>
            <a:r>
              <a:rPr lang="en-US" dirty="0"/>
              <a:t>Rain depth (inches)</a:t>
            </a:r>
          </a:p>
        </p:txBody>
      </p:sp>
      <p:sp>
        <p:nvSpPr>
          <p:cNvPr id="19" name="TextBox 18">
            <a:extLst>
              <a:ext uri="{FF2B5EF4-FFF2-40B4-BE49-F238E27FC236}">
                <a16:creationId xmlns:a16="http://schemas.microsoft.com/office/drawing/2014/main" id="{3D907E54-571D-482E-98E8-9D12B565CB2F}"/>
              </a:ext>
            </a:extLst>
          </p:cNvPr>
          <p:cNvSpPr txBox="1"/>
          <p:nvPr/>
        </p:nvSpPr>
        <p:spPr>
          <a:xfrm>
            <a:off x="885372" y="914401"/>
            <a:ext cx="10511275" cy="461665"/>
          </a:xfrm>
          <a:prstGeom prst="rect">
            <a:avLst/>
          </a:prstGeom>
          <a:noFill/>
        </p:spPr>
        <p:txBody>
          <a:bodyPr wrap="none" rtlCol="0">
            <a:spAutoFit/>
          </a:bodyPr>
          <a:lstStyle/>
          <a:p>
            <a:r>
              <a:rPr lang="en-US" sz="2400" dirty="0"/>
              <a:t>Capture the cumulative volume of rain from every rain event up to a design depth  </a:t>
            </a:r>
          </a:p>
        </p:txBody>
      </p:sp>
      <p:sp>
        <p:nvSpPr>
          <p:cNvPr id="20" name="TextBox 19">
            <a:extLst>
              <a:ext uri="{FF2B5EF4-FFF2-40B4-BE49-F238E27FC236}">
                <a16:creationId xmlns:a16="http://schemas.microsoft.com/office/drawing/2014/main" id="{65D78816-5635-4437-B5DF-1147164806BB}"/>
              </a:ext>
            </a:extLst>
          </p:cNvPr>
          <p:cNvSpPr txBox="1"/>
          <p:nvPr/>
        </p:nvSpPr>
        <p:spPr>
          <a:xfrm>
            <a:off x="8244115" y="1393371"/>
            <a:ext cx="3449884" cy="369332"/>
          </a:xfrm>
          <a:prstGeom prst="rect">
            <a:avLst/>
          </a:prstGeom>
          <a:noFill/>
          <a:ln>
            <a:solidFill>
              <a:schemeClr val="tx1"/>
            </a:solidFill>
          </a:ln>
        </p:spPr>
        <p:txBody>
          <a:bodyPr wrap="square" rtlCol="0">
            <a:spAutoFit/>
          </a:bodyPr>
          <a:lstStyle/>
          <a:p>
            <a:r>
              <a:rPr lang="en-US" dirty="0"/>
              <a:t>Example rain depth = 0.75 inches</a:t>
            </a:r>
          </a:p>
        </p:txBody>
      </p:sp>
      <p:sp>
        <p:nvSpPr>
          <p:cNvPr id="21" name="TextBox 20">
            <a:extLst>
              <a:ext uri="{FF2B5EF4-FFF2-40B4-BE49-F238E27FC236}">
                <a16:creationId xmlns:a16="http://schemas.microsoft.com/office/drawing/2014/main" id="{569E77CA-1C15-4F15-B141-D0448850FBB9}"/>
              </a:ext>
            </a:extLst>
          </p:cNvPr>
          <p:cNvSpPr txBox="1"/>
          <p:nvPr/>
        </p:nvSpPr>
        <p:spPr>
          <a:xfrm>
            <a:off x="465323" y="5799734"/>
            <a:ext cx="9988888" cy="461665"/>
          </a:xfrm>
          <a:prstGeom prst="rect">
            <a:avLst/>
          </a:prstGeom>
          <a:solidFill>
            <a:schemeClr val="bg1">
              <a:lumMod val="95000"/>
            </a:schemeClr>
          </a:solidFill>
          <a:ln>
            <a:solidFill>
              <a:schemeClr val="tx1"/>
            </a:solidFill>
          </a:ln>
        </p:spPr>
        <p:txBody>
          <a:bodyPr wrap="none" rtlCol="0">
            <a:spAutoFit/>
          </a:bodyPr>
          <a:lstStyle/>
          <a:p>
            <a:r>
              <a:rPr lang="en-US" sz="2400" dirty="0"/>
              <a:t>NOTE: For retention, annual capture = annual treatment efficiency (y axis data)</a:t>
            </a:r>
          </a:p>
        </p:txBody>
      </p:sp>
      <p:sp>
        <p:nvSpPr>
          <p:cNvPr id="22" name="TextBox 21">
            <a:extLst>
              <a:ext uri="{FF2B5EF4-FFF2-40B4-BE49-F238E27FC236}">
                <a16:creationId xmlns:a16="http://schemas.microsoft.com/office/drawing/2014/main" id="{600774E0-1FE0-41B5-815F-42D037993F51}"/>
              </a:ext>
            </a:extLst>
          </p:cNvPr>
          <p:cNvSpPr txBox="1"/>
          <p:nvPr/>
        </p:nvSpPr>
        <p:spPr>
          <a:xfrm>
            <a:off x="9439074" y="3412454"/>
            <a:ext cx="2598821" cy="2031325"/>
          </a:xfrm>
          <a:prstGeom prst="rect">
            <a:avLst/>
          </a:prstGeom>
          <a:solidFill>
            <a:schemeClr val="bg1">
              <a:lumMod val="95000"/>
            </a:schemeClr>
          </a:solidFill>
          <a:ln>
            <a:solidFill>
              <a:schemeClr val="tx1"/>
            </a:solidFill>
          </a:ln>
        </p:spPr>
        <p:txBody>
          <a:bodyPr wrap="square" rtlCol="0">
            <a:spAutoFit/>
          </a:bodyPr>
          <a:lstStyle/>
          <a:p>
            <a:r>
              <a:rPr lang="en-US" dirty="0"/>
              <a:t>NOTE: For design depths above  4-inches, there is marginal capture with increasing size. Thus, can disconnect areas with retention of 4 inches or more. </a:t>
            </a:r>
          </a:p>
        </p:txBody>
      </p:sp>
    </p:spTree>
    <p:extLst>
      <p:ext uri="{BB962C8B-B14F-4D97-AF65-F5344CB8AC3E}">
        <p14:creationId xmlns:p14="http://schemas.microsoft.com/office/powerpoint/2010/main" val="28762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p:bldP spid="16" grpId="0"/>
      <p:bldP spid="18" grpId="0"/>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19233</TotalTime>
  <Words>3883</Words>
  <Application>Microsoft Office PowerPoint</Application>
  <PresentationFormat>Widescreen</PresentationFormat>
  <Paragraphs>533</Paragraphs>
  <Slides>64</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0" baseType="lpstr">
      <vt:lpstr>Arial</vt:lpstr>
      <vt:lpstr>Calibri</vt:lpstr>
      <vt:lpstr>Calibri Light</vt:lpstr>
      <vt:lpstr>Times New Roman</vt:lpstr>
      <vt:lpstr>Office Theme</vt:lpstr>
      <vt:lpstr>Worksheet</vt:lpstr>
      <vt:lpstr> 2020 Model Release 4.2.3 </vt:lpstr>
      <vt:lpstr>Guidance for this workshop is based primarily on Input from the professionals enrolled in the workshop</vt:lpstr>
      <vt:lpstr>Guidance for information needs best answered by the Review Agencies (ie. WMD, DEP) and from my experience</vt:lpstr>
      <vt:lpstr>What is BMP Trains 2020?</vt:lpstr>
      <vt:lpstr>Some considerations in the choice of a model to evaluate BMP systems</vt:lpstr>
      <vt:lpstr>What is the compatibility with other modeling software?  </vt:lpstr>
      <vt:lpstr>Retention Tables, set for 0.25, 0.50, 0.75, etc </vt:lpstr>
      <vt:lpstr>Rainfall and Analysis Types</vt:lpstr>
      <vt:lpstr>Variability of rain capture with rain depth and by zone </vt:lpstr>
      <vt:lpstr>Reporting and Significant Digits</vt:lpstr>
      <vt:lpstr>Initial “splash” screen for the BMP Trains 2020 model  </vt:lpstr>
      <vt:lpstr>Navigation, Site Specific Data &amp; Supporting Information</vt:lpstr>
      <vt:lpstr>Catchment Data: Land Use and EMCs </vt:lpstr>
      <vt:lpstr>EMCs based on multiple land use</vt:lpstr>
      <vt:lpstr>Land Use EMCs (FLUCCS)</vt:lpstr>
      <vt:lpstr>Question: Why use the DCIA for runoff volume?</vt:lpstr>
      <vt:lpstr>What about flood events and the DCIA?</vt:lpstr>
      <vt:lpstr>CN for multiple land uses</vt:lpstr>
      <vt:lpstr>PowerPoint Presentation</vt:lpstr>
      <vt:lpstr>PowerPoint Presentation</vt:lpstr>
      <vt:lpstr>Loading = EMC x Annual Runoff Volume  note wet ponds are considered to have no annual runoff  (including harvesting operations) </vt:lpstr>
      <vt:lpstr>“Wet-Areas”</vt:lpstr>
      <vt:lpstr>PowerPoint Presentation</vt:lpstr>
      <vt:lpstr>PowerPoint Presentation</vt:lpstr>
      <vt:lpstr>a. Retention BMPs Treating Runoff from the Same Catchment Area</vt:lpstr>
      <vt:lpstr>Example for Two Retention BMPs in Series   Q: I double the retention but not get double the removal?</vt:lpstr>
      <vt:lpstr>Example Retention: Swales</vt:lpstr>
      <vt:lpstr>Example Swale Input and Effectiveness</vt:lpstr>
      <vt:lpstr>Example Retention: Rain Garden (hold no transport) </vt:lpstr>
      <vt:lpstr>groundwater: Capture and Effectiveness with retention and a reactive media</vt:lpstr>
      <vt:lpstr>Rain garden with media for groundwater protection</vt:lpstr>
      <vt:lpstr>Pervious Pavements as Retention  (used to meet net improvement or “advanced treatment”)</vt:lpstr>
      <vt:lpstr>b. Detention BMPs Treating Runoff from the Same Catchment Area</vt:lpstr>
      <vt:lpstr>Credit for Removal based on annual residence time (RT)</vt:lpstr>
      <vt:lpstr>PowerPoint Presentation</vt:lpstr>
      <vt:lpstr>c. BMPs not Related</vt:lpstr>
      <vt:lpstr>Pre-treatment (ex inlet basket) before retention  volume of retention= 25,592 CF or 0.5875 Ac-Ft</vt:lpstr>
      <vt:lpstr>BMP Trains Series Option  Example: Inlet + Retention</vt:lpstr>
      <vt:lpstr>Example of same type BMPs in series  (example: both user defined)</vt:lpstr>
      <vt:lpstr>Analyze a net improvement with a BMP in pre-condition                                    </vt:lpstr>
      <vt:lpstr>Analyze a net improvement with a BMP in pre-condition                                    </vt:lpstr>
      <vt:lpstr>Filters after a wet pond (Typical design examples: up-flow and side bank)</vt:lpstr>
      <vt:lpstr>Filter data</vt:lpstr>
      <vt:lpstr>PowerPoint Presentation</vt:lpstr>
      <vt:lpstr>PowerPoint Presentation</vt:lpstr>
      <vt:lpstr>PowerPoint Presentation</vt:lpstr>
      <vt:lpstr>PowerPoint Presentation</vt:lpstr>
      <vt:lpstr>Does Filter Media have to be saturated to remove pollutants via denitrification (NOx)</vt:lpstr>
      <vt:lpstr>Wet Detention plus Effluent Filtration</vt:lpstr>
      <vt:lpstr>Series Configuration for Wet Detention + Filter</vt:lpstr>
      <vt:lpstr>Calculations: Removal for Wet Pond with Filter</vt:lpstr>
      <vt:lpstr>How much filter area &amp; What is the service life?</vt:lpstr>
      <vt:lpstr>Surface Area (side bank filter)</vt:lpstr>
      <vt:lpstr>Service Life (side bank filter)</vt:lpstr>
      <vt:lpstr>Efficiency (up-flow filter used after wet detention)</vt:lpstr>
      <vt:lpstr>Surface Area and Service Life (up-flow filter)</vt:lpstr>
      <vt:lpstr>Harvesting  (ref: SJRWMD Manual of Practice and User Manual and Draft  ERP Rule (2010))     </vt:lpstr>
      <vt:lpstr>Harvesting using underground storage</vt:lpstr>
      <vt:lpstr>Harvesting with Wet Detention Pond</vt:lpstr>
      <vt:lpstr>Reduce runoff volume for harvesting due to retention before the pond </vt:lpstr>
      <vt:lpstr>Diagrams for Removal Calculations</vt:lpstr>
      <vt:lpstr>Vegetated Filter Strips  (also 1st was SJRWMD)  (ref: pg. 100-103, 184; User Manual)</vt:lpstr>
      <vt:lpstr>VFS Input Data and Annual Removal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Model</dc:title>
  <dc:creator>Martin Wanielista</dc:creator>
  <cp:lastModifiedBy>Lee Dotson</cp:lastModifiedBy>
  <cp:revision>120</cp:revision>
  <dcterms:created xsi:type="dcterms:W3CDTF">2018-11-28T19:15:37Z</dcterms:created>
  <dcterms:modified xsi:type="dcterms:W3CDTF">2024-11-18T21:32:54Z</dcterms:modified>
</cp:coreProperties>
</file>