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515923-6193-49B3-A2C7-6930926C4614}">
  <a:tblStyle styleId="{29515923-6193-49B3-A2C7-6930926C46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944138b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944138b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44138b9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944138b9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944138b9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944138b9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44138b9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44138b9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98c2ac8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98c2ac8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98c2ac8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98c2ac8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44138b9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44138b9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8172784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98172784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944138b99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944138b99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44138b99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44138b99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891d8cbc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891d8cbc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98172784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98172784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898c2ac8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898c2ac8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98c2ac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98c2ac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944138b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944138b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98c2ac8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898c2ac8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891d8cb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891d8cb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91d8cbc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91d8cbc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44138b9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944138b9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898c2ac8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898c2ac8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898c2ac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898c2ac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98c2ac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898c2ac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44138b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44138b9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s.bepress.com/experts/university-of-central-florida/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works.bepress.com/mwigan/" TargetMode="External"/><Relationship Id="rId12" Type="http://schemas.openxmlformats.org/officeDocument/2006/relationships/hyperlink" Target="https://stars.library.ucf.edu/faq.html#faq-6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orks.bepress.com/scott_bukstein/" TargetMode="External"/><Relationship Id="rId11" Type="http://schemas.openxmlformats.org/officeDocument/2006/relationships/hyperlink" Target="https://www.bepress.com/reference_guide_dc/author-dashboard/" TargetMode="External"/><Relationship Id="rId5" Type="http://schemas.openxmlformats.org/officeDocument/2006/relationships/hyperlink" Target="https://works.bepress.com/kathleenpking/" TargetMode="External"/><Relationship Id="rId10" Type="http://schemas.openxmlformats.org/officeDocument/2006/relationships/hyperlink" Target="https://www.iwu.edu/hispanic-studies/faculty/scholarly-activity.html" TargetMode="External"/><Relationship Id="rId4" Type="http://schemas.openxmlformats.org/officeDocument/2006/relationships/hyperlink" Target="https://stars.library.ucf.edu/cgi/viewcontent.cgi?article=1008&amp;context=stars-documentation" TargetMode="External"/><Relationship Id="rId9" Type="http://schemas.openxmlformats.org/officeDocument/2006/relationships/hyperlink" Target="https://works.bepress.com/luis-mantill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TARS@ucf.edu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stars.library.ucf.edu/faq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ucf.qualtrics.com/SE/?SID=SV_baswm2CBTjGDkrP" TargetMode="External"/><Relationship Id="rId5" Type="http://schemas.openxmlformats.org/officeDocument/2006/relationships/hyperlink" Target="https://works.bepress.com/account/register/" TargetMode="External"/><Relationship Id="rId4" Type="http://schemas.openxmlformats.org/officeDocument/2006/relationships/hyperlink" Target="https://stars.library.ucf.edu/cgi/useradd.cg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press.com/reference_guide_dc/3150/" TargetMode="External"/><Relationship Id="rId13" Type="http://schemas.openxmlformats.org/officeDocument/2006/relationships/hyperlink" Target="https://stars.library.ucf.edu/honorstheses/" TargetMode="External"/><Relationship Id="rId18" Type="http://schemas.openxmlformats.org/officeDocument/2006/relationships/hyperlink" Target="https://diversefamilies.org/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stars.library.ucf.edu/ahistoryofcentralflorida/" TargetMode="External"/><Relationship Id="rId12" Type="http://schemas.openxmlformats.org/officeDocument/2006/relationships/hyperlink" Target="https://stars.library.ucf.edu/ceelab/" TargetMode="External"/><Relationship Id="rId17" Type="http://schemas.openxmlformats.org/officeDocument/2006/relationships/hyperlink" Target="https://library.ucf.edu/staff/avila-sandy/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stormwater.ucf.ed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tars.library.ucf.edu/events_list.html" TargetMode="External"/><Relationship Id="rId11" Type="http://schemas.openxmlformats.org/officeDocument/2006/relationships/hyperlink" Target="https://stars.library.ucf.edu/bmptrains/announcements.html" TargetMode="External"/><Relationship Id="rId5" Type="http://schemas.openxmlformats.org/officeDocument/2006/relationships/hyperlink" Target="https://stars.library.ucf.edu/peer_review_list.html" TargetMode="External"/><Relationship Id="rId15" Type="http://schemas.openxmlformats.org/officeDocument/2006/relationships/hyperlink" Target="https://dashboard.bepress.com/?dashboardToken=5ace52e8a7afc4060426a0e13V9FNLOvAvrd6JhuxyU7l07ZprYId54at1hvCAKL" TargetMode="External"/><Relationship Id="rId10" Type="http://schemas.openxmlformats.org/officeDocument/2006/relationships/hyperlink" Target="https://stars.library.ucf.edu/veteransoralhistories/401/" TargetMode="External"/><Relationship Id="rId19" Type="http://schemas.openxmlformats.org/officeDocument/2006/relationships/hyperlink" Target="https://graduate.ucf.edu/thesis-and-dissertation/" TargetMode="External"/><Relationship Id="rId4" Type="http://schemas.openxmlformats.org/officeDocument/2006/relationships/hyperlink" Target="https://stars.library.ucf.edu/rosenscholar/" TargetMode="External"/><Relationship Id="rId9" Type="http://schemas.openxmlformats.org/officeDocument/2006/relationships/hyperlink" Target="https://www.bepress.com/reference_guide_dc/access-control/" TargetMode="External"/><Relationship Id="rId14" Type="http://schemas.openxmlformats.org/officeDocument/2006/relationships/hyperlink" Target="https://stars.library.ucf.edu/bmptrains-research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41000" y="1235975"/>
            <a:ext cx="7062000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STARS and</a:t>
            </a:r>
            <a:endParaRPr sz="6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SelectedWorks</a:t>
            </a:r>
            <a:endParaRPr sz="6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259575" y="553475"/>
            <a:ext cx="39762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Why use SelectedWorks?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259575" y="1031700"/>
            <a:ext cx="4160700" cy="3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Focus is on </a:t>
            </a:r>
            <a:r>
              <a:rPr lang="en" sz="2100" b="1"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endParaRPr sz="2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You control your profile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You customize your profile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You choose to share existing works in STARS/Digital Commons with your profile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You may add non-UCF materials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You can take it with you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275" y="1031700"/>
            <a:ext cx="4271425" cy="27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2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259575" y="553475"/>
            <a:ext cx="2949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What’s Included?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259575" y="1142400"/>
            <a:ext cx="4160700" cy="3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Tools to create and edit customizable, UCF branded profiles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for a variety of file formats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Indexing in Google &amp; Google Scholar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Readership &amp; usage metrics 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275" y="1341650"/>
            <a:ext cx="4551725" cy="23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1857300" y="155425"/>
            <a:ext cx="54294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10 Benefits</a:t>
            </a:r>
            <a:endParaRPr sz="2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SelectedWorks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628650" y="1336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Helvetica Neue"/>
                <a:ea typeface="Helvetica Neue"/>
                <a:cs typeface="Helvetica Neue"/>
                <a:sym typeface="Helvetica Neue"/>
              </a:rPr>
              <a:t>Top 10 Benefits of Using SelectedWorks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8" name="Google Shape;138;p25"/>
          <p:cNvGraphicFramePr/>
          <p:nvPr/>
        </p:nvGraphicFramePr>
        <p:xfrm>
          <a:off x="304950" y="1127850"/>
          <a:ext cx="8596825" cy="3058130"/>
        </p:xfrm>
        <a:graphic>
          <a:graphicData uri="http://schemas.openxmlformats.org/drawingml/2006/table">
            <a:tbl>
              <a:tblPr>
                <a:noFill/>
                <a:tableStyleId>{29515923-6193-49B3-A2C7-6930926C4614}</a:tableStyleId>
              </a:tblPr>
              <a:tblGrid>
                <a:gridCol w="432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6375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You manage your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4"/>
                        </a:rPr>
                        <a:t>profile and content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Import existing works from STARS / Digital Commons 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Customize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5"/>
                        </a:rPr>
                        <a:t>categories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Choose view -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6"/>
                        </a:rPr>
                        <a:t>Card</a:t>
                      </a: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or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7"/>
                        </a:rPr>
                        <a:t>List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Assign delegates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 SelectedWorks drive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Highlight expertise -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8"/>
                        </a:rPr>
                        <a:t>Expert Gallery</a:t>
                      </a: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and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9"/>
                        </a:rPr>
                        <a:t>b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9"/>
                        </a:rPr>
                        <a:t>adges</a:t>
                      </a: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Embeddable </a:t>
                      </a:r>
                      <a:r>
                        <a:rPr lang="en" sz="2100" u="sng">
                          <a:solidFill>
                            <a:schemeClr val="accent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0"/>
                        </a:rPr>
                        <a:t>profile galleries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Comprehensive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1"/>
                        </a:rPr>
                        <a:t>Author Dashboard 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 are here to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2"/>
                        </a:rPr>
                        <a:t>help</a:t>
                      </a:r>
                      <a:r>
                        <a:rPr lang="en" sz="21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!</a:t>
                      </a: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26"/>
          <p:cNvGraphicFramePr/>
          <p:nvPr/>
        </p:nvGraphicFramePr>
        <p:xfrm>
          <a:off x="530350" y="68615"/>
          <a:ext cx="8083275" cy="4159900"/>
        </p:xfrm>
        <a:graphic>
          <a:graphicData uri="http://schemas.openxmlformats.org/drawingml/2006/table">
            <a:tbl>
              <a:tblPr>
                <a:noFill/>
                <a:tableStyleId>{29515923-6193-49B3-A2C7-6930926C4614}</a:tableStyleId>
              </a:tblPr>
              <a:tblGrid>
                <a:gridCol w="269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STARS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SelectedWorks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Institution focused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✔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Individual focused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Mediated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Delete/replace files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maybe</a:t>
                      </a:r>
                      <a:r>
                        <a:rPr lang="en" b="1">
                          <a:solidFill>
                            <a:srgbClr val="FF0000"/>
                          </a:solidFill>
                        </a:rPr>
                        <a:t>*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Google/Google Scholar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-ish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Supports export or harvesting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Access restriction/embargo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Statistics/Author Dashboard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✔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5" name="Google Shape;145;p26"/>
          <p:cNvSpPr txBox="1"/>
          <p:nvPr/>
        </p:nvSpPr>
        <p:spPr>
          <a:xfrm>
            <a:off x="33200" y="4685975"/>
            <a:ext cx="49257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</a:rPr>
              <a:t>*</a:t>
            </a:r>
            <a:r>
              <a:rPr lang="en" sz="1200"/>
              <a:t>At discretion of and with assistance from the STARS administrator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225" y="172075"/>
            <a:ext cx="6708774" cy="485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0" y="1661000"/>
            <a:ext cx="44421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Helvetica Neue"/>
                <a:ea typeface="Helvetica Neue"/>
                <a:cs typeface="Helvetica Neue"/>
                <a:sym typeface="Helvetica Neue"/>
              </a:rPr>
              <a:t>Dashboards</a:t>
            </a: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Helvetica Neue"/>
                <a:ea typeface="Helvetica Neue"/>
                <a:cs typeface="Helvetica Neue"/>
                <a:sym typeface="Helvetica Neue"/>
              </a:rPr>
              <a:t>One case where </a:t>
            </a:r>
            <a:endParaRPr sz="2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Helvetica Neue"/>
                <a:ea typeface="Helvetica Neue"/>
                <a:cs typeface="Helvetica Neue"/>
                <a:sym typeface="Helvetica Neue"/>
              </a:rPr>
              <a:t>“you snooze, you lose” does </a:t>
            </a:r>
            <a:r>
              <a:rPr lang="en" sz="2700" b="1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" sz="2700">
                <a:latin typeface="Helvetica Neue"/>
                <a:ea typeface="Helvetica Neue"/>
                <a:cs typeface="Helvetica Neue"/>
                <a:sym typeface="Helvetica Neue"/>
              </a:rPr>
              <a:t> apply</a:t>
            </a:r>
            <a:endParaRPr sz="2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Dashboards</a:t>
            </a:r>
            <a:endParaRPr sz="33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628650" y="1034925"/>
            <a:ext cx="7886700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Dashboard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 focused - STARS 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at all levels - entire repository, community, collection, works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 Dashboard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 focused - YOU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dashboard for ALL of your works in Digital Commons repositories (including STARS) and your SelectedWorks profile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9663"/>
            <a:ext cx="9143999" cy="436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6625" y="3645475"/>
            <a:ext cx="517375" cy="11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6625" y="428600"/>
            <a:ext cx="517375" cy="4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45750"/>
            <a:ext cx="819125" cy="2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78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099" y="152500"/>
            <a:ext cx="705480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 rotWithShape="1">
          <a:blip r:embed="rId5">
            <a:alphaModFix/>
          </a:blip>
          <a:srcRect t="1546" b="83004"/>
          <a:stretch/>
        </p:blipFill>
        <p:spPr>
          <a:xfrm>
            <a:off x="0" y="1773575"/>
            <a:ext cx="6346650" cy="5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5">
            <a:alphaModFix/>
          </a:blip>
          <a:srcRect t="18143" b="66407"/>
          <a:stretch/>
        </p:blipFill>
        <p:spPr>
          <a:xfrm>
            <a:off x="2957950" y="1773575"/>
            <a:ext cx="6186050" cy="5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 rotWithShape="1">
          <a:blip r:embed="rId5">
            <a:alphaModFix/>
          </a:blip>
          <a:srcRect t="34778" r="49594" b="49808"/>
          <a:stretch/>
        </p:blipFill>
        <p:spPr>
          <a:xfrm>
            <a:off x="5937550" y="1773575"/>
            <a:ext cx="3206450" cy="5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9750" y="1455150"/>
            <a:ext cx="14637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0" y="2362275"/>
            <a:ext cx="2958000" cy="2781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Readership Map 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Countries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Referrers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2903950" y="2362275"/>
            <a:ext cx="30336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Downloads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Metadata Page Hits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Posted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Downloaded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5937600" y="2362275"/>
            <a:ext cx="3206400" cy="2781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 Views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Saved Dashboards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Link (no login)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Schedule email share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2503200" y="90663"/>
            <a:ext cx="41376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STARS  - Impact Dashboard</a:t>
            </a:r>
            <a:endParaRPr sz="2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r="1797"/>
          <a:stretch/>
        </p:blipFill>
        <p:spPr>
          <a:xfrm>
            <a:off x="0" y="0"/>
            <a:ext cx="9144001" cy="16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624" y="152738"/>
            <a:ext cx="705480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 rotWithShape="1">
          <a:blip r:embed="rId5">
            <a:alphaModFix/>
          </a:blip>
          <a:srcRect t="1546" b="83004"/>
          <a:stretch/>
        </p:blipFill>
        <p:spPr>
          <a:xfrm>
            <a:off x="6675" y="1592900"/>
            <a:ext cx="6346650" cy="5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 rotWithShape="1">
          <a:blip r:embed="rId5">
            <a:alphaModFix/>
          </a:blip>
          <a:srcRect t="18143" b="66407"/>
          <a:stretch/>
        </p:blipFill>
        <p:spPr>
          <a:xfrm>
            <a:off x="2957950" y="1592900"/>
            <a:ext cx="6186050" cy="5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 rotWithShape="1">
          <a:blip r:embed="rId5">
            <a:alphaModFix/>
          </a:blip>
          <a:srcRect t="34778" r="49594" b="49808"/>
          <a:stretch/>
        </p:blipFill>
        <p:spPr>
          <a:xfrm>
            <a:off x="5937550" y="1592900"/>
            <a:ext cx="3206450" cy="5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6675" y="2181600"/>
            <a:ext cx="2958000" cy="29619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Readership Map 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Countries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Referrers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2964675" y="2181600"/>
            <a:ext cx="3033600" cy="2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Downloads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Metadata Page Hits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Downloaded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5937550" y="2181600"/>
            <a:ext cx="3206400" cy="29619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 Views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Saved Dashboards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Helvetica Neue"/>
              <a:buChar char="●"/>
            </a:pPr>
            <a:r>
              <a:rPr lang="en" sz="1800" b="1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Link (no login)</a:t>
            </a:r>
            <a:endParaRPr sz="1800" b="1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2869500" y="90913"/>
            <a:ext cx="3405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- Author Dashboard</a:t>
            </a:r>
            <a:endParaRPr sz="2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75" y="137625"/>
            <a:ext cx="8803450" cy="20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00" y="2140025"/>
            <a:ext cx="4186073" cy="28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207938"/>
            <a:ext cx="4401726" cy="282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96825" y="1564050"/>
            <a:ext cx="35487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Tips and Tricks to Shine like a Star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2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628650" y="1336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Helvetica Neue"/>
                <a:ea typeface="Helvetica Neue"/>
                <a:cs typeface="Helvetica Neue"/>
                <a:sym typeface="Helvetica Neue"/>
              </a:rPr>
              <a:t>Tips for Using STARS/SelectedWorks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628650" y="915000"/>
            <a:ext cx="7886700" cy="3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Email address is important! 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Create a STARS account at </a:t>
            </a: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https://stars.library.ucf.edu/cgi/useradd.cgi</a:t>
            </a: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Start your SelectedWorks profile at </a:t>
            </a: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https://works.bepress.com/account/register/</a:t>
            </a: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Submissions to STARS are collection specific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Items can be virtually shared between collections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Need a new collection in STARS? Suggest one </a:t>
            </a: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here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Questions? Check out the STARS </a:t>
            </a: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FAQ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More questions? Ask us! </a:t>
            </a: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STARS@ucf.edu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087" y="1004725"/>
            <a:ext cx="6703824" cy="40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/>
        </p:nvSpPr>
        <p:spPr>
          <a:xfrm>
            <a:off x="2701499" y="112975"/>
            <a:ext cx="3741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Helvetica Neue"/>
                <a:ea typeface="Helvetica Neue"/>
                <a:cs typeface="Helvetica Neue"/>
                <a:sym typeface="Helvetica Neue"/>
              </a:rPr>
              <a:t>Discussion Time!</a:t>
            </a:r>
            <a:endParaRPr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0" y="2174500"/>
            <a:ext cx="8839200" cy="286583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2975399" y="787675"/>
            <a:ext cx="319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Helvetica Neue"/>
                <a:ea typeface="Helvetica Neue"/>
                <a:cs typeface="Helvetica Neue"/>
                <a:sym typeface="Helvetica Neue"/>
              </a:rPr>
              <a:t>Activity Time!</a:t>
            </a:r>
            <a:endParaRPr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60375" y="357200"/>
            <a:ext cx="83025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Helvetica Neue"/>
                <a:ea typeface="Helvetica Neue"/>
                <a:cs typeface="Helvetica Neue"/>
                <a:sym typeface="Helvetica Neue"/>
              </a:rPr>
              <a:t>In this session…</a:t>
            </a:r>
            <a:endParaRPr sz="4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●"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Overview of STARS </a:t>
            </a:r>
            <a:endParaRPr sz="3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●"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Overview of SelectedWorks</a:t>
            </a:r>
            <a:endParaRPr sz="3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●"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Discussion Time</a:t>
            </a:r>
            <a:endParaRPr sz="3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●"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Activity Time!</a:t>
            </a:r>
            <a:endParaRPr sz="3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STARS 			stars.library.ucf.edu</a:t>
            </a:r>
            <a:endParaRPr sz="33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628650" y="1079175"/>
            <a:ext cx="78867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 algn="l" rtl="0"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UCF's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howcase of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ext,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rchives,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esearch &amp;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cholarship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209550" algn="l" rtl="0"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is on the institution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209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UCF branded Digital Commons platform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209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 created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UCF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59575" y="553475"/>
            <a:ext cx="2949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Why use STARS?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259575" y="1031700"/>
            <a:ext cx="4160700" cy="3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Provide persistent, UCF branded access to works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Increase discovery of UCF scholarship and creative endeavors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Share open access materials and projects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 and record UCF's history and progress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275" y="1057237"/>
            <a:ext cx="4633750" cy="30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2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59575" y="553475"/>
            <a:ext cx="2949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What’s Included?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259575" y="1142400"/>
            <a:ext cx="4160700" cy="3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Ability to organize &amp; share the full spectrum of works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Indexing in Google and Google Scholar 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- in person or online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Usage metrics in real-time, on demand, or monthly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Unlimited storage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275" y="1142400"/>
            <a:ext cx="4501526" cy="2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0"/>
            <a:ext cx="6874099" cy="45719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4619525" y="1324450"/>
            <a:ext cx="44451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Helvetica Neue"/>
                <a:ea typeface="Helvetica Neue"/>
                <a:cs typeface="Helvetica Neue"/>
                <a:sym typeface="Helvetica Neue"/>
              </a:rPr>
              <a:t>Top 10 Benefits</a:t>
            </a:r>
            <a:endParaRPr sz="27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Helvetica Neue"/>
                <a:ea typeface="Helvetica Neue"/>
                <a:cs typeface="Helvetica Neue"/>
                <a:sym typeface="Helvetica Neue"/>
              </a:rPr>
              <a:t>of STARS</a:t>
            </a:r>
            <a:endParaRPr sz="4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628650" y="1336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Helvetica Neue"/>
                <a:ea typeface="Helvetica Neue"/>
                <a:cs typeface="Helvetica Neue"/>
                <a:sym typeface="Helvetica Neue"/>
              </a:rPr>
              <a:t>Top 10 Benefits of Using STARS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2" name="Google Shape;102;p20"/>
          <p:cNvGraphicFramePr/>
          <p:nvPr>
            <p:extLst>
              <p:ext uri="{D42A27DB-BD31-4B8C-83A1-F6EECF244321}">
                <p14:modId xmlns:p14="http://schemas.microsoft.com/office/powerpoint/2010/main" val="2064845490"/>
              </p:ext>
            </p:extLst>
          </p:nvPr>
        </p:nvGraphicFramePr>
        <p:xfrm>
          <a:off x="459925" y="1127850"/>
          <a:ext cx="8224150" cy="3164810"/>
        </p:xfrm>
        <a:graphic>
          <a:graphicData uri="http://schemas.openxmlformats.org/drawingml/2006/table">
            <a:tbl>
              <a:tblPr>
                <a:noFill/>
                <a:tableStyleId>{29515923-6193-49B3-A2C7-6930926C4614}</a:tableStyleId>
              </a:tblPr>
              <a:tblGrid>
                <a:gridCol w="368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6375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Highlight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4"/>
                        </a:rPr>
                        <a:t>scholarship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Launch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5"/>
                        </a:rPr>
                        <a:t>journals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Host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6"/>
                        </a:rPr>
                        <a:t>events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Share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7"/>
                        </a:rPr>
                        <a:t>digital projects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Utilize features - </a:t>
                      </a:r>
                      <a:r>
                        <a:rPr lang="en" sz="2100" u="sng" dirty="0">
                          <a:solidFill>
                            <a:schemeClr val="accent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8"/>
                        </a:rPr>
                        <a:t>peer review features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" sz="2100" u="sng" dirty="0">
                          <a:solidFill>
                            <a:schemeClr val="accent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9"/>
                        </a:rPr>
                        <a:t>access control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0"/>
                        </a:rPr>
                        <a:t>streaming media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1"/>
                        </a:rPr>
                        <a:t>communication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embedly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Manage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2"/>
                        </a:rPr>
                        <a:t>grant outputs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Empower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3"/>
                        </a:rPr>
                        <a:t>students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Showcase </a:t>
                      </a:r>
                      <a:r>
                        <a:rPr lang="en" sz="2100" u="sng" dirty="0">
                          <a:solidFill>
                            <a:schemeClr val="accent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4"/>
                        </a:rPr>
                        <a:t>research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Measure </a:t>
                      </a:r>
                      <a:r>
                        <a:rPr lang="en" sz="2100" u="sng" dirty="0">
                          <a:solidFill>
                            <a:schemeClr val="accent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5"/>
                        </a:rPr>
                        <a:t>readership &amp; impact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Integrate with website -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6"/>
                        </a:rPr>
                        <a:t>direct links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7"/>
                        </a:rPr>
                        <a:t>RSS feeds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8"/>
                        </a:rPr>
                        <a:t>search boxes</a:t>
                      </a:r>
                      <a:r>
                        <a:rPr lang="en" sz="21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9"/>
                        </a:rPr>
                        <a:t>download maps</a:t>
                      </a: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457200" lvl="0" indent="0" algn="l" rtl="0"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SelectedWorks 	works.bepress.com</a:t>
            </a:r>
            <a:endParaRPr sz="33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628650" y="1034925"/>
            <a:ext cx="83892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Profile Pages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UCF branding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by bepress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is on YOU</a:t>
            </a: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 created by you for anything, any time, anywhere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1" indent="-171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 your content from Digital Commons repositories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611</Words>
  <Application>Microsoft Office PowerPoint</Application>
  <PresentationFormat>On-screen Show (16:9)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Helvetica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 Dotson</cp:lastModifiedBy>
  <cp:revision>2</cp:revision>
  <dcterms:modified xsi:type="dcterms:W3CDTF">2019-06-20T14:09:25Z</dcterms:modified>
</cp:coreProperties>
</file>