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03" d="100"/>
          <a:sy n="103" d="100"/>
        </p:scale>
        <p:origin x="15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9F08A-2EFE-42B6-969E-905D88EFABEE}" type="datetimeFigureOut">
              <a:rPr lang="en-US" smtClean="0"/>
              <a:t>8/15/2016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AA9A8D-70BA-4F21-A602-CA1EA8ED094D}" type="slidenum">
              <a:rPr lang="en-US" smtClean="0"/>
              <a:t>‹#›</a:t>
            </a:fld>
            <a:endParaRPr lang="en-US"/>
          </a:p>
        </p:txBody>
      </p:sp>
    </p:spTree>
    <p:extLst>
      <p:ext uri="{BB962C8B-B14F-4D97-AF65-F5344CB8AC3E}">
        <p14:creationId xmlns:p14="http://schemas.microsoft.com/office/powerpoint/2010/main" val="3652608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8BE98-4A59-4683-B6D3-1BD7E16D51E9}" type="slidenum">
              <a:rPr lang="en-US" smtClean="0"/>
              <a:t>10</a:t>
            </a:fld>
            <a:endParaRPr lang="en-US"/>
          </a:p>
        </p:txBody>
      </p:sp>
    </p:spTree>
    <p:extLst>
      <p:ext uri="{BB962C8B-B14F-4D97-AF65-F5344CB8AC3E}">
        <p14:creationId xmlns:p14="http://schemas.microsoft.com/office/powerpoint/2010/main" val="2178051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8BE98-4A59-4683-B6D3-1BD7E16D51E9}" type="slidenum">
              <a:rPr lang="en-US" smtClean="0"/>
              <a:t>15</a:t>
            </a:fld>
            <a:endParaRPr lang="en-US"/>
          </a:p>
        </p:txBody>
      </p:sp>
    </p:spTree>
    <p:extLst>
      <p:ext uri="{BB962C8B-B14F-4D97-AF65-F5344CB8AC3E}">
        <p14:creationId xmlns:p14="http://schemas.microsoft.com/office/powerpoint/2010/main" val="3090974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8BE98-4A59-4683-B6D3-1BD7E16D51E9}" type="slidenum">
              <a:rPr lang="en-US" smtClean="0"/>
              <a:t>22</a:t>
            </a:fld>
            <a:endParaRPr lang="en-US"/>
          </a:p>
        </p:txBody>
      </p:sp>
    </p:spTree>
    <p:extLst>
      <p:ext uri="{BB962C8B-B14F-4D97-AF65-F5344CB8AC3E}">
        <p14:creationId xmlns:p14="http://schemas.microsoft.com/office/powerpoint/2010/main" val="2627486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10"/>
          </p:nvPr>
        </p:nvSpPr>
        <p:spPr/>
        <p:txBody>
          <a:bodyPr/>
          <a:lstStyle/>
          <a:p>
            <a:fld id="{0DB8BE98-4A59-4683-B6D3-1BD7E16D51E9}" type="slidenum">
              <a:rPr lang="en-US" smtClean="0"/>
              <a:t>28</a:t>
            </a:fld>
            <a:endParaRPr lang="en-US"/>
          </a:p>
        </p:txBody>
      </p:sp>
    </p:spTree>
    <p:extLst>
      <p:ext uri="{BB962C8B-B14F-4D97-AF65-F5344CB8AC3E}">
        <p14:creationId xmlns:p14="http://schemas.microsoft.com/office/powerpoint/2010/main" val="2669644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F3B85F33-DAEC-4844-BA4C-94703EC9CA1A}" type="datetimeFigureOut">
              <a:rPr lang="en-US" smtClean="0"/>
              <a:t>8/15/2016</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26002C84-FE6E-4F3F-B3D4-486DB41A8C67}"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11933856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B85F33-DAEC-4844-BA4C-94703EC9CA1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02C84-FE6E-4F3F-B3D4-486DB41A8C67}" type="slidenum">
              <a:rPr lang="en-US" smtClean="0"/>
              <a:t>‹#›</a:t>
            </a:fld>
            <a:endParaRPr lang="en-US"/>
          </a:p>
        </p:txBody>
      </p:sp>
    </p:spTree>
    <p:extLst>
      <p:ext uri="{BB962C8B-B14F-4D97-AF65-F5344CB8AC3E}">
        <p14:creationId xmlns:p14="http://schemas.microsoft.com/office/powerpoint/2010/main" val="2538256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B85F33-DAEC-4844-BA4C-94703EC9CA1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02C84-FE6E-4F3F-B3D4-486DB41A8C67}" type="slidenum">
              <a:rPr lang="en-US" smtClean="0"/>
              <a:t>‹#›</a:t>
            </a:fld>
            <a:endParaRPr lang="en-US"/>
          </a:p>
        </p:txBody>
      </p:sp>
    </p:spTree>
    <p:extLst>
      <p:ext uri="{BB962C8B-B14F-4D97-AF65-F5344CB8AC3E}">
        <p14:creationId xmlns:p14="http://schemas.microsoft.com/office/powerpoint/2010/main" val="4267717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B85F33-DAEC-4844-BA4C-94703EC9CA1A}"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02C84-FE6E-4F3F-B3D4-486DB41A8C67}" type="slidenum">
              <a:rPr lang="en-US" smtClean="0"/>
              <a:t>‹#›</a:t>
            </a:fld>
            <a:endParaRPr lang="en-US"/>
          </a:p>
        </p:txBody>
      </p:sp>
    </p:spTree>
    <p:extLst>
      <p:ext uri="{BB962C8B-B14F-4D97-AF65-F5344CB8AC3E}">
        <p14:creationId xmlns:p14="http://schemas.microsoft.com/office/powerpoint/2010/main" val="172348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F3B85F33-DAEC-4844-BA4C-94703EC9CA1A}" type="datetimeFigureOut">
              <a:rPr lang="en-US" smtClean="0"/>
              <a:t>8/15/2016</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26002C84-FE6E-4F3F-B3D4-486DB41A8C67}"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43195758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3B85F33-DAEC-4844-BA4C-94703EC9CA1A}"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002C84-FE6E-4F3F-B3D4-486DB41A8C67}" type="slidenum">
              <a:rPr lang="en-US" smtClean="0"/>
              <a:t>‹#›</a:t>
            </a:fld>
            <a:endParaRPr lang="en-US"/>
          </a:p>
        </p:txBody>
      </p:sp>
    </p:spTree>
    <p:extLst>
      <p:ext uri="{BB962C8B-B14F-4D97-AF65-F5344CB8AC3E}">
        <p14:creationId xmlns:p14="http://schemas.microsoft.com/office/powerpoint/2010/main" val="2954398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3B85F33-DAEC-4844-BA4C-94703EC9CA1A}"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002C84-FE6E-4F3F-B3D4-486DB41A8C67}" type="slidenum">
              <a:rPr lang="en-US" smtClean="0"/>
              <a:t>‹#›</a:t>
            </a:fld>
            <a:endParaRPr lang="en-US"/>
          </a:p>
        </p:txBody>
      </p:sp>
    </p:spTree>
    <p:extLst>
      <p:ext uri="{BB962C8B-B14F-4D97-AF65-F5344CB8AC3E}">
        <p14:creationId xmlns:p14="http://schemas.microsoft.com/office/powerpoint/2010/main" val="4082675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3B85F33-DAEC-4844-BA4C-94703EC9CA1A}"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002C84-FE6E-4F3F-B3D4-486DB41A8C67}" type="slidenum">
              <a:rPr lang="en-US" smtClean="0"/>
              <a:t>‹#›</a:t>
            </a:fld>
            <a:endParaRPr lang="en-US"/>
          </a:p>
        </p:txBody>
      </p:sp>
    </p:spTree>
    <p:extLst>
      <p:ext uri="{BB962C8B-B14F-4D97-AF65-F5344CB8AC3E}">
        <p14:creationId xmlns:p14="http://schemas.microsoft.com/office/powerpoint/2010/main" val="783260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B85F33-DAEC-4844-BA4C-94703EC9CA1A}"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002C84-FE6E-4F3F-B3D4-486DB41A8C67}" type="slidenum">
              <a:rPr lang="en-US" smtClean="0"/>
              <a:t>‹#›</a:t>
            </a:fld>
            <a:endParaRPr lang="en-US"/>
          </a:p>
        </p:txBody>
      </p:sp>
    </p:spTree>
    <p:extLst>
      <p:ext uri="{BB962C8B-B14F-4D97-AF65-F5344CB8AC3E}">
        <p14:creationId xmlns:p14="http://schemas.microsoft.com/office/powerpoint/2010/main" val="2240033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3B85F33-DAEC-4844-BA4C-94703EC9CA1A}" type="datetimeFigureOut">
              <a:rPr lang="en-US" smtClean="0"/>
              <a:t>8/15/2016</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6002C84-FE6E-4F3F-B3D4-486DB41A8C67}"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30631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3B85F33-DAEC-4844-BA4C-94703EC9CA1A}" type="datetimeFigureOut">
              <a:rPr lang="en-US" smtClean="0"/>
              <a:t>8/15/2016</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6002C84-FE6E-4F3F-B3D4-486DB41A8C67}"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85435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F3B85F33-DAEC-4844-BA4C-94703EC9CA1A}" type="datetimeFigureOut">
              <a:rPr lang="en-US" smtClean="0"/>
              <a:t>8/15/2016</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26002C84-FE6E-4F3F-B3D4-486DB41A8C67}"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66721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368">
          <p15:clr>
            <a:srgbClr val="F26B43"/>
          </p15:clr>
        </p15:guide>
        <p15:guide id="4294967295" orient="horz" pos="1440">
          <p15:clr>
            <a:srgbClr val="F26B43"/>
          </p15:clr>
        </p15:guide>
        <p15:guide id="4294967295" orient="horz" pos="3696">
          <p15:clr>
            <a:srgbClr val="F26B43"/>
          </p15:clr>
        </p15:guide>
        <p15:guide id="4294967295" orient="horz" pos="432">
          <p15:clr>
            <a:srgbClr val="F26B43"/>
          </p15:clr>
        </p15:guide>
        <p15:guide id="4294967295" orient="horz" pos="1512">
          <p15:clr>
            <a:srgbClr val="F26B43"/>
          </p15:clr>
        </p15:guide>
        <p15:guide id="4294967295" pos="6912">
          <p15:clr>
            <a:srgbClr val="F26B43"/>
          </p15:clr>
        </p15:guide>
        <p15:guide id="4294967295" pos="936">
          <p15:clr>
            <a:srgbClr val="F26B43"/>
          </p15:clr>
        </p15:guide>
        <p15:guide id="4294967295"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mgflip.com/memegenerator" TargetMode="External"/><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brockdenbrown.cah.ucf.edu/"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whatjanesaw.org/index.php"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opyright.gov/title17/92chap1.html#10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copyright.gov/fair-use/more-info.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fairuseweek.org/wp-content/uploads/2016/02/ARL-FUW-Infographic-r5.pdf"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hyperlink" Target="http://fairuse.stanford.edu/overview/fair-use/four-factor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commons.wikimedia.org/w/index.php?curid=14710006"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flic.kr/p/9H8SCn" TargetMode="External"/><Relationship Id="rId2" Type="http://schemas.openxmlformats.org/officeDocument/2006/relationships/image" Target="../media/image1.jpg"/><Relationship Id="rId1" Type="http://schemas.openxmlformats.org/officeDocument/2006/relationships/slideLayout" Target="../slideLayouts/slideLayout8.xml"/><Relationship Id="rId4" Type="http://schemas.openxmlformats.org/officeDocument/2006/relationships/hyperlink" Target="https://www.flickr.com/photos/mr_t_in_dc/"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flic.kr/p/a8Tsiz"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hyperlink" Target="https://www.flickr.com/photos/kalexanderson/"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reativecommons.org/licens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hyperlink" Target="https://creativecommons.org/licenses/"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arch.creativecommons.org/" TargetMode="External"/><Relationship Id="rId7" Type="http://schemas.openxmlformats.org/officeDocument/2006/relationships/hyperlink" Target="http://guides.ucf.edu/imag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openclipart.org/" TargetMode="External"/><Relationship Id="rId5" Type="http://schemas.openxmlformats.org/officeDocument/2006/relationships/hyperlink" Target="http://stockvault.net/" TargetMode="External"/><Relationship Id="rId4" Type="http://schemas.openxmlformats.org/officeDocument/2006/relationships/hyperlink" Target="https://www.flickr.com/creativecommon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opyright.gov/circs/circ01.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flic.kr/p/hoMcw" TargetMode="External"/><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hyperlink" Target="https://www.flickr.com/photos/marcusramber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library.ucf.edu/about/departments/scholarly-communication/copyright/" TargetMode="External"/><Relationship Id="rId2" Type="http://schemas.openxmlformats.org/officeDocument/2006/relationships/hyperlink" Target="https://generalcounsel.ucf.edu/legal-issues/" TargetMode="External"/><Relationship Id="rId1" Type="http://schemas.openxmlformats.org/officeDocument/2006/relationships/slideLayout" Target="../slideLayouts/slideLayout2.xml"/><Relationship Id="rId5" Type="http://schemas.openxmlformats.org/officeDocument/2006/relationships/hyperlink" Target="http://www.copyright.gov/" TargetMode="External"/><Relationship Id="rId4" Type="http://schemas.openxmlformats.org/officeDocument/2006/relationships/hyperlink" Target="http://library.ucf.edu/about/policies/copyrigh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opyright.cornell.edu/resources/publicdomain.cf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opyright.gov/legislation/s505.pdf" TargetMode="External"/><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eb.law.duke.edu/cspd/publicdomainday/2016/pre-1976"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General copyright</a:t>
            </a:r>
            <a:endParaRPr lang="en-US" dirty="0"/>
          </a:p>
        </p:txBody>
      </p:sp>
      <p:sp>
        <p:nvSpPr>
          <p:cNvPr id="3" name="Subtitle 2"/>
          <p:cNvSpPr>
            <a:spLocks noGrp="1"/>
          </p:cNvSpPr>
          <p:nvPr>
            <p:ph type="subTitle" idx="1"/>
          </p:nvPr>
        </p:nvSpPr>
        <p:spPr/>
        <p:txBody>
          <a:bodyPr/>
          <a:lstStyle/>
          <a:p>
            <a:r>
              <a:rPr lang="en-US" dirty="0" smtClean="0"/>
              <a:t>Lily Flick, Sarah Norris</a:t>
            </a:r>
            <a:endParaRPr lang="en-US" dirty="0"/>
          </a:p>
        </p:txBody>
      </p:sp>
    </p:spTree>
    <p:extLst>
      <p:ext uri="{BB962C8B-B14F-4D97-AF65-F5344CB8AC3E}">
        <p14:creationId xmlns:p14="http://schemas.microsoft.com/office/powerpoint/2010/main" val="1602595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Public Domain</a:t>
            </a:r>
            <a:endParaRPr lang="en-US" dirty="0"/>
          </a:p>
        </p:txBody>
      </p:sp>
      <p:sp>
        <p:nvSpPr>
          <p:cNvPr id="3" name="Content Placeholder 2"/>
          <p:cNvSpPr>
            <a:spLocks noGrp="1"/>
          </p:cNvSpPr>
          <p:nvPr>
            <p:ph idx="1"/>
          </p:nvPr>
        </p:nvSpPr>
        <p:spPr>
          <a:xfrm>
            <a:off x="1371600" y="1912776"/>
            <a:ext cx="9601200" cy="3954624"/>
          </a:xfrm>
        </p:spPr>
        <p:txBody>
          <a:bodyPr>
            <a:noAutofit/>
          </a:bodyPr>
          <a:lstStyle/>
          <a:p>
            <a:r>
              <a:rPr lang="en-US" dirty="0" smtClean="0"/>
              <a:t>Public domain </a:t>
            </a:r>
            <a:r>
              <a:rPr lang="en-US" dirty="0"/>
              <a:t>refers to </a:t>
            </a:r>
            <a:r>
              <a:rPr lang="en-US" dirty="0" smtClean="0"/>
              <a:t>materials “whose </a:t>
            </a:r>
            <a:r>
              <a:rPr lang="en-US" dirty="0"/>
              <a:t>exclusive intellectual property rights have expired, have been forfeited, or are inapplicable</a:t>
            </a:r>
            <a:r>
              <a:rPr lang="en-US" dirty="0" smtClean="0"/>
              <a:t>.” </a:t>
            </a:r>
          </a:p>
          <a:p>
            <a:pPr lvl="1"/>
            <a:r>
              <a:rPr lang="en-US" dirty="0" smtClean="0"/>
              <a:t>Items can be used freely</a:t>
            </a:r>
          </a:p>
          <a:p>
            <a:pPr lvl="1"/>
            <a:endParaRPr lang="en-US" dirty="0" smtClean="0"/>
          </a:p>
          <a:p>
            <a:r>
              <a:rPr lang="en-US" dirty="0" smtClean="0"/>
              <a:t>Materials in the public domain include:</a:t>
            </a:r>
          </a:p>
          <a:p>
            <a:pPr lvl="1"/>
            <a:r>
              <a:rPr lang="en-US" dirty="0" smtClean="0"/>
              <a:t>Works with expired copyright (generally, this means items published before 1923)</a:t>
            </a:r>
          </a:p>
          <a:p>
            <a:pPr lvl="1"/>
            <a:r>
              <a:rPr lang="en-US" dirty="0" smtClean="0"/>
              <a:t>Works that are not copyrightable or protected by copyright</a:t>
            </a:r>
          </a:p>
          <a:p>
            <a:pPr lvl="1"/>
            <a:r>
              <a:rPr lang="en-US" dirty="0" smtClean="0"/>
              <a:t>Works produced by the federal government and/or federal government employee as a part of their job</a:t>
            </a:r>
          </a:p>
          <a:p>
            <a:pPr lvl="1"/>
            <a:r>
              <a:rPr lang="en-US" dirty="0" smtClean="0"/>
              <a:t>Works donated to the public domain</a:t>
            </a:r>
          </a:p>
        </p:txBody>
      </p:sp>
    </p:spTree>
    <p:extLst>
      <p:ext uri="{BB962C8B-B14F-4D97-AF65-F5344CB8AC3E}">
        <p14:creationId xmlns:p14="http://schemas.microsoft.com/office/powerpoint/2010/main" val="1765152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Public Domain and Internet</a:t>
            </a:r>
            <a:endParaRPr lang="en-US" dirty="0"/>
          </a:p>
        </p:txBody>
      </p:sp>
      <p:sp>
        <p:nvSpPr>
          <p:cNvPr id="3" name="Content Placeholder 2"/>
          <p:cNvSpPr>
            <a:spLocks noGrp="1"/>
          </p:cNvSpPr>
          <p:nvPr>
            <p:ph sz="half" idx="1"/>
          </p:nvPr>
        </p:nvSpPr>
        <p:spPr>
          <a:xfrm>
            <a:off x="1371600" y="1899557"/>
            <a:ext cx="4447786" cy="3581401"/>
          </a:xfrm>
        </p:spPr>
        <p:txBody>
          <a:bodyPr>
            <a:normAutofit/>
          </a:bodyPr>
          <a:lstStyle/>
          <a:p>
            <a:r>
              <a:rPr lang="en-US" dirty="0"/>
              <a:t>Not everything online is in the public domain</a:t>
            </a:r>
            <a:r>
              <a:rPr lang="en-US" dirty="0" smtClean="0"/>
              <a:t>!</a:t>
            </a:r>
          </a:p>
          <a:p>
            <a:pPr marL="0" indent="0">
              <a:buNone/>
            </a:pPr>
            <a:endParaRPr lang="en-US" dirty="0"/>
          </a:p>
          <a:p>
            <a:r>
              <a:rPr lang="en-US" dirty="0" smtClean="0"/>
              <a:t>In general, consider any information you find on the Internet as protected by copyright, unless specifically noted, and treat it as such. Being publicly accessible is not the same as being in the public domain.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0766" y="1613808"/>
            <a:ext cx="4152900" cy="4152900"/>
          </a:xfrm>
          <a:prstGeom prst="rect">
            <a:avLst/>
          </a:prstGeom>
        </p:spPr>
      </p:pic>
      <p:sp>
        <p:nvSpPr>
          <p:cNvPr id="5" name="TextBox 4"/>
          <p:cNvSpPr txBox="1"/>
          <p:nvPr/>
        </p:nvSpPr>
        <p:spPr>
          <a:xfrm>
            <a:off x="7021286" y="5867400"/>
            <a:ext cx="4152900" cy="646331"/>
          </a:xfrm>
          <a:prstGeom prst="rect">
            <a:avLst/>
          </a:prstGeom>
          <a:noFill/>
        </p:spPr>
        <p:txBody>
          <a:bodyPr wrap="square" rtlCol="0">
            <a:spAutoFit/>
          </a:bodyPr>
          <a:lstStyle/>
          <a:p>
            <a:pPr algn="ctr"/>
            <a:r>
              <a:rPr lang="en-US" dirty="0"/>
              <a:t>Meme created by </a:t>
            </a:r>
            <a:r>
              <a:rPr lang="en-US" dirty="0"/>
              <a:t>Sarah Norris on: </a:t>
            </a:r>
            <a:r>
              <a:rPr lang="en-US" dirty="0">
                <a:hlinkClick r:id="rId3"/>
              </a:rPr>
              <a:t>https://</a:t>
            </a:r>
            <a:r>
              <a:rPr lang="en-US" dirty="0">
                <a:hlinkClick r:id="rId3"/>
              </a:rPr>
              <a:t>imgflip.com/memegenerator</a:t>
            </a:r>
            <a:r>
              <a:rPr lang="en-US" dirty="0"/>
              <a:t> </a:t>
            </a:r>
            <a:endParaRPr lang="en-US" dirty="0"/>
          </a:p>
        </p:txBody>
      </p:sp>
    </p:spTree>
    <p:extLst>
      <p:ext uri="{BB962C8B-B14F-4D97-AF65-F5344CB8AC3E}">
        <p14:creationId xmlns:p14="http://schemas.microsoft.com/office/powerpoint/2010/main" val="1388956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819400"/>
            <a:ext cx="8229600" cy="838200"/>
          </a:xfrm>
        </p:spPr>
        <p:txBody>
          <a:bodyPr>
            <a:normAutofit fontScale="90000"/>
          </a:bodyPr>
          <a:lstStyle/>
          <a:p>
            <a:r>
              <a:rPr lang="en-US" dirty="0" smtClean="0"/>
              <a:t>Digital Archives Examples That Use Public Domain</a:t>
            </a:r>
            <a:endParaRPr lang="en-US" dirty="0"/>
          </a:p>
        </p:txBody>
      </p:sp>
    </p:spTree>
    <p:extLst>
      <p:ext uri="{BB962C8B-B14F-4D97-AF65-F5344CB8AC3E}">
        <p14:creationId xmlns:p14="http://schemas.microsoft.com/office/powerpoint/2010/main" val="832420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2237" y="0"/>
            <a:ext cx="9010261" cy="6834547"/>
          </a:xfrm>
          <a:prstGeom prst="rect">
            <a:avLst/>
          </a:prstGeom>
        </p:spPr>
      </p:pic>
      <p:sp>
        <p:nvSpPr>
          <p:cNvPr id="5" name="Rectangle 4"/>
          <p:cNvSpPr/>
          <p:nvPr/>
        </p:nvSpPr>
        <p:spPr>
          <a:xfrm>
            <a:off x="4333530" y="5638801"/>
            <a:ext cx="3134071" cy="615553"/>
          </a:xfrm>
          <a:prstGeom prst="rect">
            <a:avLst/>
          </a:prstGeom>
        </p:spPr>
        <p:txBody>
          <a:bodyPr wrap="square">
            <a:spAutoFit/>
          </a:bodyPr>
          <a:lstStyle/>
          <a:p>
            <a:r>
              <a:rPr lang="en-US" sz="1600" dirty="0">
                <a:hlinkClick r:id="rId3"/>
              </a:rPr>
              <a:t>http://brockdenbrown.cah.ucf.edu</a:t>
            </a:r>
            <a:r>
              <a:rPr lang="en-US" dirty="0">
                <a:hlinkClick r:id="rId3"/>
              </a:rPr>
              <a:t>/</a:t>
            </a:r>
            <a:r>
              <a:rPr lang="en-US" dirty="0"/>
              <a:t> </a:t>
            </a:r>
            <a:endParaRPr lang="en-US" dirty="0"/>
          </a:p>
        </p:txBody>
      </p:sp>
    </p:spTree>
    <p:extLst>
      <p:ext uri="{BB962C8B-B14F-4D97-AF65-F5344CB8AC3E}">
        <p14:creationId xmlns:p14="http://schemas.microsoft.com/office/powerpoint/2010/main" val="956569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93576" y="0"/>
            <a:ext cx="9144000" cy="6858000"/>
          </a:xfrm>
          <a:prstGeom prst="rect">
            <a:avLst/>
          </a:prstGeom>
        </p:spPr>
      </p:pic>
      <p:sp>
        <p:nvSpPr>
          <p:cNvPr id="5" name="Rectangle 4"/>
          <p:cNvSpPr/>
          <p:nvPr/>
        </p:nvSpPr>
        <p:spPr>
          <a:xfrm>
            <a:off x="3535524" y="798516"/>
            <a:ext cx="3359797" cy="307777"/>
          </a:xfrm>
          <a:prstGeom prst="rect">
            <a:avLst/>
          </a:prstGeom>
        </p:spPr>
        <p:txBody>
          <a:bodyPr wrap="square">
            <a:spAutoFit/>
          </a:bodyPr>
          <a:lstStyle/>
          <a:p>
            <a:r>
              <a:rPr lang="en-US" sz="1400" dirty="0">
                <a:hlinkClick r:id="rId3"/>
              </a:rPr>
              <a:t>http://</a:t>
            </a:r>
            <a:r>
              <a:rPr lang="en-US" sz="1400" dirty="0">
                <a:hlinkClick r:id="rId3"/>
              </a:rPr>
              <a:t>www.whatjanesaw.org/index.php</a:t>
            </a:r>
            <a:r>
              <a:rPr lang="en-US" sz="1400" dirty="0"/>
              <a:t> </a:t>
            </a:r>
            <a:endParaRPr lang="en-US" sz="1400" dirty="0"/>
          </a:p>
        </p:txBody>
      </p:sp>
    </p:spTree>
    <p:extLst>
      <p:ext uri="{BB962C8B-B14F-4D97-AF65-F5344CB8AC3E}">
        <p14:creationId xmlns:p14="http://schemas.microsoft.com/office/powerpoint/2010/main" val="2948204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219201"/>
            <a:ext cx="8229600" cy="4906963"/>
          </a:xfrm>
        </p:spPr>
        <p:txBody>
          <a:bodyPr>
            <a:normAutofit lnSpcReduction="10000"/>
          </a:bodyPr>
          <a:lstStyle/>
          <a:p>
            <a:pPr marL="0" indent="0" algn="ctr">
              <a:buNone/>
            </a:pPr>
            <a:r>
              <a:rPr lang="en-US" sz="4000" dirty="0"/>
              <a:t>Fair Use</a:t>
            </a:r>
          </a:p>
          <a:p>
            <a:pPr marL="0" indent="0">
              <a:buNone/>
            </a:pPr>
            <a:endParaRPr lang="en-US" dirty="0" smtClean="0"/>
          </a:p>
          <a:p>
            <a:pPr marL="0" indent="0" algn="ctr">
              <a:buNone/>
            </a:pPr>
            <a:r>
              <a:rPr lang="en-US" sz="2400" i="1" dirty="0"/>
              <a:t>“</a:t>
            </a:r>
            <a:r>
              <a:rPr lang="en-US" sz="2400" i="1" dirty="0"/>
              <a:t>Fair use is a legal doctrine that promotes freedom of expression by permitting the unlicensed use of copyright-protected works in certain circumstances. </a:t>
            </a:r>
            <a:r>
              <a:rPr lang="en-US" sz="2400" i="1" dirty="0">
                <a:hlinkClick r:id="rId3"/>
              </a:rPr>
              <a:t>Section 107 of the Copyright Act</a:t>
            </a:r>
            <a:r>
              <a:rPr lang="en-US" sz="2400" i="1" dirty="0"/>
              <a:t> provides the statutory framework for determining whether something is a fair use and identifies certain types of uses—such as criticism, comment, news reporting, teaching, scholarship, and research—as examples of activities that may qualify as fair use</a:t>
            </a:r>
            <a:r>
              <a:rPr lang="en-US" sz="2400" i="1" dirty="0"/>
              <a:t>.”</a:t>
            </a:r>
          </a:p>
          <a:p>
            <a:pPr marL="0" indent="0" algn="ctr">
              <a:buNone/>
            </a:pPr>
            <a:endParaRPr lang="en-US" sz="2400" i="1" dirty="0"/>
          </a:p>
          <a:p>
            <a:pPr marL="0" indent="0" algn="ctr">
              <a:buNone/>
            </a:pPr>
            <a:r>
              <a:rPr lang="en-US" sz="2400" i="1" dirty="0">
                <a:hlinkClick r:id="rId4"/>
              </a:rPr>
              <a:t>http://</a:t>
            </a:r>
            <a:r>
              <a:rPr lang="en-US" sz="2400" i="1" dirty="0">
                <a:hlinkClick r:id="rId4"/>
              </a:rPr>
              <a:t>copyright.gov/fair-use/more-info.html</a:t>
            </a:r>
            <a:r>
              <a:rPr lang="en-US" sz="2400" i="1" dirty="0"/>
              <a:t> </a:t>
            </a:r>
            <a:endParaRPr lang="en-US" sz="2400" i="1" dirty="0"/>
          </a:p>
        </p:txBody>
      </p:sp>
    </p:spTree>
    <p:extLst>
      <p:ext uri="{BB962C8B-B14F-4D97-AF65-F5344CB8AC3E}">
        <p14:creationId xmlns:p14="http://schemas.microsoft.com/office/powerpoint/2010/main" val="1883745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Fair Use is a Right…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898904"/>
            <a:ext cx="5654040" cy="323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22220" y="5410200"/>
            <a:ext cx="7315200" cy="338554"/>
          </a:xfrm>
          <a:prstGeom prst="rect">
            <a:avLst/>
          </a:prstGeom>
          <a:noFill/>
        </p:spPr>
        <p:txBody>
          <a:bodyPr wrap="square" rtlCol="0">
            <a:spAutoFit/>
          </a:bodyPr>
          <a:lstStyle/>
          <a:p>
            <a:pPr algn="ctr"/>
            <a:r>
              <a:rPr lang="en-US" sz="1600" dirty="0">
                <a:hlinkClick r:id="rId3"/>
              </a:rPr>
              <a:t>http://</a:t>
            </a:r>
            <a:r>
              <a:rPr lang="en-US" sz="1600" dirty="0">
                <a:hlinkClick r:id="rId3"/>
              </a:rPr>
              <a:t>fairuseweek.org/wp-content/uploads/2016/02/ARL-FUW-Infographic-r5.pdf</a:t>
            </a:r>
            <a:r>
              <a:rPr lang="en-US" sz="1600" dirty="0"/>
              <a:t> </a:t>
            </a:r>
            <a:endParaRPr lang="en-US" sz="1600" dirty="0"/>
          </a:p>
        </p:txBody>
      </p:sp>
    </p:spTree>
    <p:extLst>
      <p:ext uri="{BB962C8B-B14F-4D97-AF65-F5344CB8AC3E}">
        <p14:creationId xmlns:p14="http://schemas.microsoft.com/office/powerpoint/2010/main" val="1970856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2097" y="0"/>
            <a:ext cx="3505201" cy="333877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7298" y="-1725"/>
            <a:ext cx="5640948" cy="334049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098" y="3338774"/>
            <a:ext cx="3505200" cy="35052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14344"/>
          <a:stretch/>
        </p:blipFill>
        <p:spPr>
          <a:xfrm>
            <a:off x="4187298" y="3352799"/>
            <a:ext cx="5640949" cy="3505201"/>
          </a:xfrm>
          <a:prstGeom prst="rect">
            <a:avLst/>
          </a:prstGeom>
        </p:spPr>
      </p:pic>
    </p:spTree>
    <p:extLst>
      <p:ext uri="{BB962C8B-B14F-4D97-AF65-F5344CB8AC3E}">
        <p14:creationId xmlns:p14="http://schemas.microsoft.com/office/powerpoint/2010/main" val="409622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Four Fair Use Factors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“The </a:t>
            </a:r>
            <a:r>
              <a:rPr lang="en-US" b="1" dirty="0"/>
              <a:t>four factors judges consider are:</a:t>
            </a:r>
            <a:endParaRPr lang="en-US" dirty="0"/>
          </a:p>
          <a:p>
            <a:r>
              <a:rPr lang="en-US" dirty="0"/>
              <a:t>the purpose and character of your use.</a:t>
            </a:r>
          </a:p>
          <a:p>
            <a:r>
              <a:rPr lang="en-US" dirty="0"/>
              <a:t>the nature of the copyrighted work.</a:t>
            </a:r>
          </a:p>
          <a:p>
            <a:r>
              <a:rPr lang="en-US" dirty="0"/>
              <a:t>the amount and substantiality of the portion taken, and.</a:t>
            </a:r>
          </a:p>
          <a:p>
            <a:r>
              <a:rPr lang="en-US" dirty="0"/>
              <a:t>the effect of the use upon the potential market</a:t>
            </a:r>
            <a:r>
              <a:rPr lang="en-US" dirty="0" smtClean="0"/>
              <a:t>.”</a:t>
            </a:r>
          </a:p>
          <a:p>
            <a:pPr marL="0" indent="0">
              <a:buNone/>
            </a:pPr>
            <a:endParaRPr lang="en-US" dirty="0"/>
          </a:p>
          <a:p>
            <a:pPr marL="0" indent="0" algn="ctr">
              <a:buNone/>
            </a:pPr>
            <a:r>
              <a:rPr lang="en-US" sz="2200" dirty="0">
                <a:hlinkClick r:id="rId2"/>
              </a:rPr>
              <a:t>http://fairuse.stanford.edu/overview/fair-use/four-factors</a:t>
            </a:r>
            <a:r>
              <a:rPr lang="en-US" sz="2200" dirty="0">
                <a:hlinkClick r:id="rId2"/>
              </a:rPr>
              <a:t>/</a:t>
            </a:r>
            <a:r>
              <a:rPr lang="en-US" sz="2200" dirty="0"/>
              <a:t> </a:t>
            </a:r>
            <a:endParaRPr lang="en-US" sz="2200" dirty="0"/>
          </a:p>
        </p:txBody>
      </p:sp>
    </p:spTree>
    <p:extLst>
      <p:ext uri="{BB962C8B-B14F-4D97-AF65-F5344CB8AC3E}">
        <p14:creationId xmlns:p14="http://schemas.microsoft.com/office/powerpoint/2010/main" val="1336327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12539" y="685801"/>
            <a:ext cx="4260666" cy="284485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990600"/>
            <a:ext cx="2667000" cy="4000500"/>
          </a:xfrm>
          <a:prstGeom prst="rect">
            <a:avLst/>
          </a:prstGeom>
        </p:spPr>
      </p:pic>
      <p:sp>
        <p:nvSpPr>
          <p:cNvPr id="7" name="Rectangle 6"/>
          <p:cNvSpPr/>
          <p:nvPr/>
        </p:nvSpPr>
        <p:spPr>
          <a:xfrm>
            <a:off x="6896100" y="5001410"/>
            <a:ext cx="3352800" cy="646331"/>
          </a:xfrm>
          <a:prstGeom prst="rect">
            <a:avLst/>
          </a:prstGeom>
        </p:spPr>
        <p:txBody>
          <a:bodyPr wrap="square">
            <a:spAutoFit/>
          </a:bodyPr>
          <a:lstStyle/>
          <a:p>
            <a:pPr algn="ctr"/>
            <a:r>
              <a:rPr lang="en-US" sz="1200" dirty="0"/>
              <a:t>By Kristine </a:t>
            </a:r>
            <a:r>
              <a:rPr lang="en-US" sz="1200" dirty="0" err="1"/>
              <a:t>Slipson</a:t>
            </a:r>
            <a:r>
              <a:rPr lang="en-US" sz="1200" dirty="0"/>
              <a:t> - Own work, CC BY 3.0, </a:t>
            </a:r>
            <a:r>
              <a:rPr lang="en-US" sz="1200" dirty="0">
                <a:hlinkClick r:id="rId4"/>
              </a:rPr>
              <a:t>https://</a:t>
            </a:r>
            <a:r>
              <a:rPr lang="en-US" sz="1200" dirty="0">
                <a:hlinkClick r:id="rId4"/>
              </a:rPr>
              <a:t>commons.wikimedia.org/w/index.php?curid=14710006</a:t>
            </a:r>
            <a:r>
              <a:rPr lang="en-US" sz="1200" dirty="0"/>
              <a:t> </a:t>
            </a:r>
            <a:endParaRPr lang="en-US" sz="1200" dirty="0"/>
          </a:p>
        </p:txBody>
      </p:sp>
      <p:pic>
        <p:nvPicPr>
          <p:cNvPr id="9" name="Picture 8"/>
          <p:cNvPicPr>
            <a:picLocks noChangeAspect="1"/>
          </p:cNvPicPr>
          <p:nvPr/>
        </p:nvPicPr>
        <p:blipFill>
          <a:blip r:embed="rId5"/>
          <a:stretch>
            <a:fillRect/>
          </a:stretch>
        </p:blipFill>
        <p:spPr>
          <a:xfrm>
            <a:off x="1922943" y="3733800"/>
            <a:ext cx="4184466" cy="2977510"/>
          </a:xfrm>
          <a:prstGeom prst="rect">
            <a:avLst/>
          </a:prstGeom>
        </p:spPr>
      </p:pic>
    </p:spTree>
    <p:extLst>
      <p:ext uri="{BB962C8B-B14F-4D97-AF65-F5344CB8AC3E}">
        <p14:creationId xmlns:p14="http://schemas.microsoft.com/office/powerpoint/2010/main" val="1315594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5340" y="428367"/>
            <a:ext cx="3855720" cy="825759"/>
          </a:xfrm>
        </p:spPr>
        <p:txBody>
          <a:bodyPr/>
          <a:lstStyle/>
          <a:p>
            <a:pPr algn="ctr"/>
            <a:r>
              <a:rPr lang="en-US" dirty="0" smtClean="0"/>
              <a:t>*Disclaimer</a:t>
            </a:r>
            <a:endParaRPr lang="en-US" dirty="0"/>
          </a:p>
        </p:txBody>
      </p:sp>
      <p:sp>
        <p:nvSpPr>
          <p:cNvPr id="5" name="Content Placeholder 4"/>
          <p:cNvSpPr>
            <a:spLocks noGrp="1"/>
          </p:cNvSpPr>
          <p:nvPr>
            <p:ph idx="1"/>
          </p:nvPr>
        </p:nvSpPr>
        <p:spPr/>
        <p:txBody>
          <a:bodyPr/>
          <a:lstStyle/>
          <a:p>
            <a:pPr marL="0" indent="0" algn="ctr">
              <a:buNone/>
            </a:pPr>
            <a:endParaRPr lang="en-US" sz="4000" i="1" dirty="0" smtClean="0"/>
          </a:p>
          <a:p>
            <a:pPr marL="0" indent="0" algn="ctr">
              <a:buNone/>
            </a:pPr>
            <a:r>
              <a:rPr lang="en-US" sz="4000" i="1" dirty="0" smtClean="0"/>
              <a:t>UCF </a:t>
            </a:r>
            <a:r>
              <a:rPr lang="en-US" sz="4000" i="1" dirty="0"/>
              <a:t>Libraries does not give legal advice, and any information in this presentation is for informational purposes only. </a:t>
            </a:r>
            <a:endParaRPr lang="en-US" sz="4000" dirty="0"/>
          </a:p>
          <a:p>
            <a:endParaRPr lang="en-US" dirty="0"/>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 y="1254126"/>
            <a:ext cx="4038600" cy="4038600"/>
          </a:xfrm>
          <a:prstGeom prst="rect">
            <a:avLst/>
          </a:prstGeom>
        </p:spPr>
      </p:pic>
      <p:sp>
        <p:nvSpPr>
          <p:cNvPr id="8" name="TextBox 7"/>
          <p:cNvSpPr txBox="1"/>
          <p:nvPr/>
        </p:nvSpPr>
        <p:spPr>
          <a:xfrm>
            <a:off x="762000" y="5475514"/>
            <a:ext cx="3962400" cy="1200329"/>
          </a:xfrm>
          <a:prstGeom prst="rect">
            <a:avLst/>
          </a:prstGeom>
          <a:noFill/>
        </p:spPr>
        <p:txBody>
          <a:bodyPr wrap="square" rtlCol="0">
            <a:spAutoFit/>
          </a:bodyPr>
          <a:lstStyle/>
          <a:p>
            <a:pPr algn="ctr"/>
            <a:r>
              <a:rPr lang="en-US" dirty="0" smtClean="0"/>
              <a:t>Image retrieved from: </a:t>
            </a:r>
            <a:r>
              <a:rPr lang="en-US" dirty="0">
                <a:hlinkClick r:id="rId3"/>
              </a:rPr>
              <a:t>https://flic.kr/p/9H8SCn</a:t>
            </a:r>
            <a:endParaRPr lang="en-US" dirty="0"/>
          </a:p>
          <a:p>
            <a:pPr algn="ctr"/>
            <a:r>
              <a:rPr lang="en-US" dirty="0" smtClean="0"/>
              <a:t>© </a:t>
            </a:r>
            <a:r>
              <a:rPr lang="en-US" b="1" dirty="0" err="1">
                <a:hlinkClick r:id="rId4" tooltip="Go to Mr.TinDC's photostream"/>
              </a:rPr>
              <a:t>Mr.TinDC</a:t>
            </a:r>
            <a:r>
              <a:rPr lang="en-US" dirty="0"/>
              <a:t/>
            </a:r>
            <a:br>
              <a:rPr lang="en-US" dirty="0"/>
            </a:br>
            <a:endParaRPr lang="en-US" dirty="0"/>
          </a:p>
        </p:txBody>
      </p:sp>
    </p:spTree>
    <p:extLst>
      <p:ext uri="{BB962C8B-B14F-4D97-AF65-F5344CB8AC3E}">
        <p14:creationId xmlns:p14="http://schemas.microsoft.com/office/powerpoint/2010/main" val="586685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Fair Use is NOT a License to Steal</a:t>
            </a:r>
            <a:endParaRPr lang="en-US" dirty="0"/>
          </a:p>
        </p:txBody>
      </p:sp>
      <p:sp>
        <p:nvSpPr>
          <p:cNvPr id="3" name="Content Placeholder 2"/>
          <p:cNvSpPr>
            <a:spLocks noGrp="1"/>
          </p:cNvSpPr>
          <p:nvPr>
            <p:ph idx="1"/>
          </p:nvPr>
        </p:nvSpPr>
        <p:spPr/>
        <p:txBody>
          <a:bodyPr/>
          <a:lstStyle/>
          <a:p>
            <a:r>
              <a:rPr lang="en-US" dirty="0" smtClean="0"/>
              <a:t>When considering use of copyrighted work(s), use the Four Factors as a benchmark for whether fair use is appropriate or not</a:t>
            </a:r>
          </a:p>
          <a:p>
            <a:r>
              <a:rPr lang="en-US" dirty="0" smtClean="0"/>
              <a:t>Consult faculty, librarians, or others with expertise</a:t>
            </a:r>
          </a:p>
          <a:p>
            <a:r>
              <a:rPr lang="en-US" dirty="0" smtClean="0"/>
              <a:t>Look for copyrighted materials that have Creative Commons Licenses </a:t>
            </a:r>
          </a:p>
        </p:txBody>
      </p:sp>
    </p:spTree>
    <p:extLst>
      <p:ext uri="{BB962C8B-B14F-4D97-AF65-F5344CB8AC3E}">
        <p14:creationId xmlns:p14="http://schemas.microsoft.com/office/powerpoint/2010/main" val="1649266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11667"/>
          <a:stretch/>
        </p:blipFill>
        <p:spPr>
          <a:xfrm>
            <a:off x="1524000" y="0"/>
            <a:ext cx="9144000" cy="6858000"/>
          </a:xfrm>
        </p:spPr>
      </p:pic>
      <p:sp>
        <p:nvSpPr>
          <p:cNvPr id="6" name="Rectangle 5"/>
          <p:cNvSpPr/>
          <p:nvPr/>
        </p:nvSpPr>
        <p:spPr>
          <a:xfrm>
            <a:off x="8229601" y="5867401"/>
            <a:ext cx="2337995" cy="830997"/>
          </a:xfrm>
          <a:prstGeom prst="rect">
            <a:avLst/>
          </a:prstGeom>
        </p:spPr>
        <p:txBody>
          <a:bodyPr wrap="square">
            <a:spAutoFit/>
          </a:bodyPr>
          <a:lstStyle/>
          <a:p>
            <a:pPr algn="ctr"/>
            <a:r>
              <a:rPr lang="en-US" sz="1600" dirty="0">
                <a:solidFill>
                  <a:schemeClr val="bg1"/>
                </a:solidFill>
              </a:rPr>
              <a:t>Image retrieved </a:t>
            </a:r>
            <a:r>
              <a:rPr lang="en-US" sz="1600" dirty="0">
                <a:solidFill>
                  <a:schemeClr val="bg1"/>
                </a:solidFill>
              </a:rPr>
              <a:t>from</a:t>
            </a:r>
            <a:r>
              <a:rPr lang="en-US" sz="1600" dirty="0">
                <a:solidFill>
                  <a:schemeClr val="bg1"/>
                </a:solidFill>
              </a:rPr>
              <a:t>: </a:t>
            </a:r>
            <a:endParaRPr lang="en-US" sz="1600" dirty="0">
              <a:solidFill>
                <a:schemeClr val="bg1"/>
              </a:solidFill>
            </a:endParaRPr>
          </a:p>
          <a:p>
            <a:pPr algn="ctr"/>
            <a:r>
              <a:rPr lang="en-US" sz="1600" dirty="0">
                <a:solidFill>
                  <a:schemeClr val="bg1"/>
                </a:solidFill>
                <a:hlinkClick r:id="rId3"/>
              </a:rPr>
              <a:t>https</a:t>
            </a:r>
            <a:r>
              <a:rPr lang="en-US" sz="1600" dirty="0">
                <a:solidFill>
                  <a:schemeClr val="bg1"/>
                </a:solidFill>
                <a:hlinkClick r:id="rId3"/>
              </a:rPr>
              <a:t>://</a:t>
            </a:r>
            <a:r>
              <a:rPr lang="en-US" sz="1600" dirty="0">
                <a:solidFill>
                  <a:schemeClr val="bg1"/>
                </a:solidFill>
                <a:hlinkClick r:id="rId3"/>
              </a:rPr>
              <a:t>flic.kr/p/a8Tsiz</a:t>
            </a:r>
            <a:r>
              <a:rPr lang="en-US" sz="1600" dirty="0">
                <a:solidFill>
                  <a:schemeClr val="bg1"/>
                </a:solidFill>
              </a:rPr>
              <a:t>  </a:t>
            </a:r>
          </a:p>
          <a:p>
            <a:pPr algn="ctr"/>
            <a:r>
              <a:rPr lang="en-US" sz="1600" dirty="0">
                <a:solidFill>
                  <a:schemeClr val="bg1"/>
                </a:solidFill>
              </a:rPr>
              <a:t>© </a:t>
            </a:r>
            <a:r>
              <a:rPr lang="en-US" sz="1600" b="1" dirty="0">
                <a:solidFill>
                  <a:schemeClr val="bg1"/>
                </a:solidFill>
                <a:hlinkClick r:id="rId4"/>
              </a:rPr>
              <a:t>Kristina Alexanderson</a:t>
            </a:r>
            <a:endParaRPr lang="en-US" sz="1600" dirty="0">
              <a:solidFill>
                <a:schemeClr val="bg1"/>
              </a:solidFill>
            </a:endParaRPr>
          </a:p>
        </p:txBody>
      </p:sp>
    </p:spTree>
    <p:extLst>
      <p:ext uri="{BB962C8B-B14F-4D97-AF65-F5344CB8AC3E}">
        <p14:creationId xmlns:p14="http://schemas.microsoft.com/office/powerpoint/2010/main" val="2755200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47869"/>
            <a:ext cx="8229600" cy="6029131"/>
          </a:xfrm>
        </p:spPr>
        <p:txBody>
          <a:bodyPr>
            <a:normAutofit lnSpcReduction="10000"/>
          </a:bodyPr>
          <a:lstStyle/>
          <a:p>
            <a:pPr marL="0" indent="0" algn="ctr">
              <a:buNone/>
            </a:pPr>
            <a:r>
              <a:rPr lang="en-US" sz="4300" dirty="0" smtClean="0"/>
              <a:t>Creative Commons License</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lgn="ctr">
              <a:buNone/>
            </a:pPr>
            <a:r>
              <a:rPr lang="en-US" sz="2400" i="1" dirty="0"/>
              <a:t>“A Creative Commons (CC) license is one of several public copyright licenses that enable the free distribution of an otherwise copyrighted work. A CC license is used when an author wants to give people the right to share, use, and build upon a work that they have created</a:t>
            </a:r>
            <a:r>
              <a:rPr lang="en-US" sz="2400" i="1" dirty="0"/>
              <a:t>.”</a:t>
            </a:r>
          </a:p>
          <a:p>
            <a:pPr marL="0" indent="0" algn="ctr">
              <a:buNone/>
            </a:pPr>
            <a:endParaRPr lang="en-US" sz="2400" i="1" dirty="0"/>
          </a:p>
          <a:p>
            <a:pPr marL="0" indent="0" algn="ctr">
              <a:buNone/>
            </a:pPr>
            <a:r>
              <a:rPr lang="en-US" sz="2400" dirty="0">
                <a:hlinkClick r:id="rId3"/>
              </a:rPr>
              <a:t>https://creativecommons.org/licenses</a:t>
            </a:r>
            <a:r>
              <a:rPr lang="en-US" sz="2400" dirty="0">
                <a:hlinkClick r:id="rId3"/>
              </a:rPr>
              <a:t>/</a:t>
            </a:r>
            <a:r>
              <a:rPr lang="en-US" sz="2400" dirty="0"/>
              <a:t> </a:t>
            </a:r>
            <a:endParaRPr lang="en-US" sz="2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7959" y="1261187"/>
            <a:ext cx="2116082" cy="2116082"/>
          </a:xfrm>
          <a:prstGeom prst="rect">
            <a:avLst/>
          </a:prstGeom>
        </p:spPr>
      </p:pic>
    </p:spTree>
    <p:extLst>
      <p:ext uri="{BB962C8B-B14F-4D97-AF65-F5344CB8AC3E}">
        <p14:creationId xmlns:p14="http://schemas.microsoft.com/office/powerpoint/2010/main" val="173651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67680" y="188042"/>
            <a:ext cx="9143863" cy="6212758"/>
          </a:xfrm>
          <a:prstGeom prst="rect">
            <a:avLst/>
          </a:prstGeom>
        </p:spPr>
      </p:pic>
      <p:sp>
        <p:nvSpPr>
          <p:cNvPr id="5" name="TextBox 4"/>
          <p:cNvSpPr txBox="1"/>
          <p:nvPr/>
        </p:nvSpPr>
        <p:spPr>
          <a:xfrm>
            <a:off x="1752600" y="6400800"/>
            <a:ext cx="8763000" cy="369332"/>
          </a:xfrm>
          <a:prstGeom prst="rect">
            <a:avLst/>
          </a:prstGeom>
          <a:noFill/>
        </p:spPr>
        <p:txBody>
          <a:bodyPr wrap="square" rtlCol="0">
            <a:spAutoFit/>
          </a:bodyPr>
          <a:lstStyle/>
          <a:p>
            <a:pPr algn="ctr"/>
            <a:r>
              <a:rPr lang="en-US" dirty="0">
                <a:hlinkClick r:id="rId3"/>
              </a:rPr>
              <a:t>https://creativecommons.org/licenses</a:t>
            </a:r>
            <a:r>
              <a:rPr lang="en-US" dirty="0">
                <a:hlinkClick r:id="rId3"/>
              </a:rPr>
              <a:t>/</a:t>
            </a:r>
            <a:r>
              <a:rPr lang="en-US" dirty="0"/>
              <a:t> </a:t>
            </a:r>
            <a:endParaRPr lang="en-US" dirty="0"/>
          </a:p>
        </p:txBody>
      </p:sp>
    </p:spTree>
    <p:extLst>
      <p:ext uri="{BB962C8B-B14F-4D97-AF65-F5344CB8AC3E}">
        <p14:creationId xmlns:p14="http://schemas.microsoft.com/office/powerpoint/2010/main" val="4235790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do you see creative commons  licenses?</a:t>
            </a:r>
            <a:endParaRPr lang="en-US" dirty="0"/>
          </a:p>
        </p:txBody>
      </p:sp>
      <p:pic>
        <p:nvPicPr>
          <p:cNvPr id="4" name="Picture 3"/>
          <p:cNvPicPr>
            <a:picLocks noChangeAspect="1"/>
          </p:cNvPicPr>
          <p:nvPr/>
        </p:nvPicPr>
        <p:blipFill>
          <a:blip r:embed="rId2"/>
          <a:stretch>
            <a:fillRect/>
          </a:stretch>
        </p:blipFill>
        <p:spPr>
          <a:xfrm>
            <a:off x="3352800" y="2057400"/>
            <a:ext cx="5600940" cy="4419600"/>
          </a:xfrm>
          <a:prstGeom prst="rect">
            <a:avLst/>
          </a:prstGeom>
        </p:spPr>
      </p:pic>
      <p:cxnSp>
        <p:nvCxnSpPr>
          <p:cNvPr id="7" name="Straight Arrow Connector 6"/>
          <p:cNvCxnSpPr/>
          <p:nvPr/>
        </p:nvCxnSpPr>
        <p:spPr>
          <a:xfrm>
            <a:off x="3657600" y="5181600"/>
            <a:ext cx="1524000" cy="6858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031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0" y="831476"/>
            <a:ext cx="5831318" cy="4595812"/>
          </a:xfrm>
          <a:prstGeom prst="rect">
            <a:avLst/>
          </a:prstGeom>
        </p:spPr>
      </p:pic>
      <p:pic>
        <p:nvPicPr>
          <p:cNvPr id="5" name="Picture 4"/>
          <p:cNvPicPr>
            <a:picLocks noChangeAspect="1"/>
          </p:cNvPicPr>
          <p:nvPr/>
        </p:nvPicPr>
        <p:blipFill>
          <a:blip r:embed="rId3"/>
          <a:stretch>
            <a:fillRect/>
          </a:stretch>
        </p:blipFill>
        <p:spPr>
          <a:xfrm>
            <a:off x="4053897" y="5486401"/>
            <a:ext cx="3819525" cy="581025"/>
          </a:xfrm>
          <a:prstGeom prst="rect">
            <a:avLst/>
          </a:prstGeom>
        </p:spPr>
      </p:pic>
      <p:cxnSp>
        <p:nvCxnSpPr>
          <p:cNvPr id="6" name="Straight Arrow Connector 5"/>
          <p:cNvCxnSpPr/>
          <p:nvPr/>
        </p:nvCxnSpPr>
        <p:spPr>
          <a:xfrm flipH="1">
            <a:off x="7812518" y="5463147"/>
            <a:ext cx="2133600" cy="3048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4972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935315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Images Online</a:t>
            </a:r>
            <a:endParaRPr lang="en-US" dirty="0"/>
          </a:p>
        </p:txBody>
      </p:sp>
      <p:sp>
        <p:nvSpPr>
          <p:cNvPr id="3" name="Content Placeholder 2"/>
          <p:cNvSpPr>
            <a:spLocks noGrp="1"/>
          </p:cNvSpPr>
          <p:nvPr>
            <p:ph idx="1"/>
          </p:nvPr>
        </p:nvSpPr>
        <p:spPr/>
        <p:txBody>
          <a:bodyPr>
            <a:normAutofit/>
          </a:bodyPr>
          <a:lstStyle/>
          <a:p>
            <a:r>
              <a:rPr lang="en-US" dirty="0" smtClean="0"/>
              <a:t>Google Images is NOT a source</a:t>
            </a:r>
          </a:p>
          <a:p>
            <a:r>
              <a:rPr lang="en-US" dirty="0" smtClean="0"/>
              <a:t>Photos with no copyright or source is NOT necessarily public domain</a:t>
            </a:r>
          </a:p>
          <a:p>
            <a:r>
              <a:rPr lang="en-US" dirty="0" smtClean="0"/>
              <a:t>Look for free public domain images, stock photos, or images with Creative Commons Licenses</a:t>
            </a:r>
          </a:p>
          <a:p>
            <a:r>
              <a:rPr lang="en-US" dirty="0" smtClean="0"/>
              <a:t>You may be able to use copyrighted images in some instances under Fair Use </a:t>
            </a:r>
            <a:r>
              <a:rPr lang="en-US" i="1" dirty="0" smtClean="0"/>
              <a:t>(see Four Factors)</a:t>
            </a:r>
            <a:endParaRPr lang="en-US" i="1" dirty="0"/>
          </a:p>
        </p:txBody>
      </p:sp>
    </p:spTree>
    <p:extLst>
      <p:ext uri="{BB962C8B-B14F-4D97-AF65-F5344CB8AC3E}">
        <p14:creationId xmlns:p14="http://schemas.microsoft.com/office/powerpoint/2010/main" val="2639509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to find images</a:t>
            </a:r>
            <a:endParaRPr lang="en-US" dirty="0"/>
          </a:p>
        </p:txBody>
      </p:sp>
      <p:sp>
        <p:nvSpPr>
          <p:cNvPr id="3" name="Content Placeholder 2"/>
          <p:cNvSpPr>
            <a:spLocks noGrp="1"/>
          </p:cNvSpPr>
          <p:nvPr>
            <p:ph idx="1"/>
          </p:nvPr>
        </p:nvSpPr>
        <p:spPr/>
        <p:txBody>
          <a:bodyPr>
            <a:normAutofit/>
          </a:bodyPr>
          <a:lstStyle/>
          <a:p>
            <a:pPr fontAlgn="base"/>
            <a:r>
              <a:rPr lang="en-US" b="1" dirty="0">
                <a:hlinkClick r:id="rId3"/>
              </a:rPr>
              <a:t>Creative Commons Search</a:t>
            </a:r>
            <a:r>
              <a:rPr lang="en-US" dirty="0"/>
              <a:t> – Search many sites at once </a:t>
            </a:r>
            <a:r>
              <a:rPr lang="en-US" dirty="0" smtClean="0"/>
              <a:t>(including Flickr Creative Commons)</a:t>
            </a:r>
          </a:p>
          <a:p>
            <a:pPr fontAlgn="base"/>
            <a:r>
              <a:rPr lang="en-US" b="1" dirty="0" smtClean="0">
                <a:hlinkClick r:id="rId4"/>
              </a:rPr>
              <a:t>Flickr Creative Commons</a:t>
            </a:r>
            <a:r>
              <a:rPr lang="en-US" b="1" dirty="0" smtClean="0"/>
              <a:t> </a:t>
            </a:r>
            <a:r>
              <a:rPr lang="en-US" dirty="0" smtClean="0"/>
              <a:t>– Search images that have various CC licenses attached to them</a:t>
            </a:r>
          </a:p>
          <a:p>
            <a:pPr fontAlgn="base"/>
            <a:r>
              <a:rPr lang="en-US" b="1" dirty="0" smtClean="0">
                <a:hlinkClick r:id="rId5"/>
              </a:rPr>
              <a:t>StockVault.net</a:t>
            </a:r>
            <a:r>
              <a:rPr lang="en-US" dirty="0"/>
              <a:t> – Free images from photographers around the world</a:t>
            </a:r>
          </a:p>
          <a:p>
            <a:r>
              <a:rPr lang="en-US" b="1" dirty="0" smtClean="0">
                <a:hlinkClick r:id="rId6"/>
              </a:rPr>
              <a:t>Open </a:t>
            </a:r>
            <a:r>
              <a:rPr lang="en-US" b="1" dirty="0">
                <a:hlinkClick r:id="rId6"/>
              </a:rPr>
              <a:t>Clipart </a:t>
            </a:r>
            <a:r>
              <a:rPr lang="en-US" b="1" dirty="0" smtClean="0">
                <a:hlinkClick r:id="rId6"/>
              </a:rPr>
              <a:t>Library</a:t>
            </a:r>
            <a:r>
              <a:rPr lang="en-US" dirty="0"/>
              <a:t> – Public domain </a:t>
            </a:r>
            <a:r>
              <a:rPr lang="en-US" dirty="0" smtClean="0"/>
              <a:t>clipart</a:t>
            </a:r>
          </a:p>
          <a:p>
            <a:r>
              <a:rPr lang="en-US" b="1" dirty="0" smtClean="0">
                <a:hlinkClick r:id="rId7"/>
              </a:rPr>
              <a:t>UCF Libraries Images &amp; Sounds Guide</a:t>
            </a:r>
            <a:r>
              <a:rPr lang="en-US" b="1" dirty="0" smtClean="0"/>
              <a:t> </a:t>
            </a:r>
            <a:r>
              <a:rPr lang="en-US" dirty="0" smtClean="0"/>
              <a:t>– Compiled list from UCF Libraries </a:t>
            </a:r>
            <a:endParaRPr lang="en-US" dirty="0"/>
          </a:p>
          <a:p>
            <a:endParaRPr lang="en-US" dirty="0"/>
          </a:p>
        </p:txBody>
      </p:sp>
    </p:spTree>
    <p:extLst>
      <p:ext uri="{BB962C8B-B14F-4D97-AF65-F5344CB8AC3E}">
        <p14:creationId xmlns:p14="http://schemas.microsoft.com/office/powerpoint/2010/main" val="14477718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YouTube &amp; Video Considerations</a:t>
            </a:r>
            <a:endParaRPr lang="en-US" dirty="0"/>
          </a:p>
        </p:txBody>
      </p:sp>
      <p:sp>
        <p:nvSpPr>
          <p:cNvPr id="3" name="Content Placeholder 2"/>
          <p:cNvSpPr>
            <a:spLocks noGrp="1"/>
          </p:cNvSpPr>
          <p:nvPr>
            <p:ph idx="1"/>
          </p:nvPr>
        </p:nvSpPr>
        <p:spPr/>
        <p:txBody>
          <a:bodyPr/>
          <a:lstStyle/>
          <a:p>
            <a:r>
              <a:rPr lang="en-US" dirty="0" smtClean="0"/>
              <a:t>Link to videos instead of embedding </a:t>
            </a:r>
          </a:p>
          <a:p>
            <a:r>
              <a:rPr lang="en-US" dirty="0" smtClean="0"/>
              <a:t>Look for items in the public domain or that have creative commons licenses attached to them (YouTube advanced search)</a:t>
            </a:r>
          </a:p>
          <a:p>
            <a:r>
              <a:rPr lang="en-US" dirty="0" smtClean="0"/>
              <a:t>Avoid videos on YouTube and other sites that are clear violations of copyright (i.e. video itself is infringing on copyright)</a:t>
            </a:r>
          </a:p>
          <a:p>
            <a:endParaRPr lang="en-US" dirty="0" smtClean="0"/>
          </a:p>
        </p:txBody>
      </p:sp>
    </p:spTree>
    <p:extLst>
      <p:ext uri="{BB962C8B-B14F-4D97-AF65-F5344CB8AC3E}">
        <p14:creationId xmlns:p14="http://schemas.microsoft.com/office/powerpoint/2010/main" val="595551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39551" y="425497"/>
            <a:ext cx="9601200" cy="829011"/>
          </a:xfrm>
        </p:spPr>
        <p:txBody>
          <a:bodyPr/>
          <a:lstStyle/>
          <a:p>
            <a:pPr algn="ctr"/>
            <a:r>
              <a:rPr lang="en-US" dirty="0"/>
              <a:t>What is Copyright</a:t>
            </a:r>
            <a:r>
              <a:rPr lang="en-US" dirty="0" smtClean="0"/>
              <a:t>?</a:t>
            </a:r>
            <a:endParaRPr lang="en-US" dirty="0"/>
          </a:p>
        </p:txBody>
      </p:sp>
      <p:sp>
        <p:nvSpPr>
          <p:cNvPr id="6" name="Content Placeholder 5"/>
          <p:cNvSpPr>
            <a:spLocks noGrp="1"/>
          </p:cNvSpPr>
          <p:nvPr>
            <p:ph idx="1"/>
          </p:nvPr>
        </p:nvSpPr>
        <p:spPr>
          <a:xfrm>
            <a:off x="1642188" y="3618193"/>
            <a:ext cx="9601200" cy="2306746"/>
          </a:xfrm>
        </p:spPr>
        <p:txBody>
          <a:bodyPr/>
          <a:lstStyle/>
          <a:p>
            <a:pPr marL="0" indent="0" algn="ctr">
              <a:buNone/>
            </a:pPr>
            <a:r>
              <a:rPr lang="en-US" i="1" dirty="0"/>
              <a:t>“Copyright is a form of protection provided by the laws of the United States (title 17, U.S. Code) to the authors of ‘original works of authorship,’ including literary, dramatic, musical, artistic, and certain other intellectual works. This protection is available to both published and unpublished works.”</a:t>
            </a:r>
          </a:p>
          <a:p>
            <a:pPr marL="0" indent="0" algn="ctr">
              <a:buNone/>
            </a:pPr>
            <a:endParaRPr lang="en-US" i="1" dirty="0"/>
          </a:p>
          <a:p>
            <a:pPr marL="0" indent="0" algn="ctr">
              <a:buNone/>
            </a:pPr>
            <a:r>
              <a:rPr lang="en-US" i="1" dirty="0">
                <a:hlinkClick r:id="rId2"/>
              </a:rPr>
              <a:t>http://www.copyright.gov/circs/circ01.pdf</a:t>
            </a:r>
            <a:r>
              <a:rPr lang="en-US" i="1" dirty="0"/>
              <a:t> </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2308" y="1428750"/>
            <a:ext cx="1840959" cy="1840959"/>
          </a:xfrm>
          <a:prstGeom prst="rect">
            <a:avLst/>
          </a:prstGeom>
        </p:spPr>
      </p:pic>
    </p:spTree>
    <p:extLst>
      <p:ext uri="{BB962C8B-B14F-4D97-AF65-F5344CB8AC3E}">
        <p14:creationId xmlns:p14="http://schemas.microsoft.com/office/powerpoint/2010/main" val="742700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838200"/>
            <a:ext cx="8610600" cy="1219200"/>
          </a:xfrm>
        </p:spPr>
        <p:txBody>
          <a:bodyPr>
            <a:normAutofit fontScale="90000"/>
          </a:bodyPr>
          <a:lstStyle/>
          <a:p>
            <a:r>
              <a:rPr lang="en-US" dirty="0" smtClean="0"/>
              <a:t>Citing Images &amp; Copyrighted Resources</a:t>
            </a:r>
            <a:endParaRPr lang="en-US" dirty="0"/>
          </a:p>
        </p:txBody>
      </p:sp>
      <p:sp>
        <p:nvSpPr>
          <p:cNvPr id="3" name="Content Placeholder 2"/>
          <p:cNvSpPr>
            <a:spLocks noGrp="1"/>
          </p:cNvSpPr>
          <p:nvPr>
            <p:ph idx="1"/>
          </p:nvPr>
        </p:nvSpPr>
        <p:spPr>
          <a:xfrm>
            <a:off x="1981200" y="2286000"/>
            <a:ext cx="8229600" cy="4114800"/>
          </a:xfrm>
        </p:spPr>
        <p:txBody>
          <a:bodyPr>
            <a:normAutofit/>
          </a:bodyPr>
          <a:lstStyle/>
          <a:p>
            <a:r>
              <a:rPr lang="en-US" dirty="0" smtClean="0"/>
              <a:t>Cite as you normally would for specific mediums </a:t>
            </a:r>
          </a:p>
          <a:p>
            <a:r>
              <a:rPr lang="en-US" dirty="0" smtClean="0"/>
              <a:t>Always cite as a matter of ethical academic practice</a:t>
            </a:r>
          </a:p>
          <a:p>
            <a:r>
              <a:rPr lang="en-US" dirty="0" smtClean="0"/>
              <a:t>Use citation style(s) for your discipline </a:t>
            </a:r>
          </a:p>
          <a:p>
            <a:r>
              <a:rPr lang="en-US" dirty="0" smtClean="0"/>
              <a:t>If something is in the public domain, you do not need to cite it</a:t>
            </a:r>
          </a:p>
          <a:p>
            <a:r>
              <a:rPr lang="en-US" dirty="0" smtClean="0"/>
              <a:t>If you use an item with a creative commons license, cite according to the license terms (i.e. attribution, public domain, etc.)</a:t>
            </a:r>
            <a:endParaRPr lang="en-US" dirty="0"/>
          </a:p>
        </p:txBody>
      </p:sp>
    </p:spTree>
    <p:extLst>
      <p:ext uri="{BB962C8B-B14F-4D97-AF65-F5344CB8AC3E}">
        <p14:creationId xmlns:p14="http://schemas.microsoft.com/office/powerpoint/2010/main" val="6516699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When in doubt, ask!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400" y="1676401"/>
            <a:ext cx="6096000" cy="4065985"/>
          </a:xfrm>
        </p:spPr>
      </p:pic>
      <p:sp>
        <p:nvSpPr>
          <p:cNvPr id="5" name="TextBox 4"/>
          <p:cNvSpPr txBox="1"/>
          <p:nvPr/>
        </p:nvSpPr>
        <p:spPr>
          <a:xfrm>
            <a:off x="3124200" y="5791200"/>
            <a:ext cx="6248400" cy="923330"/>
          </a:xfrm>
          <a:prstGeom prst="rect">
            <a:avLst/>
          </a:prstGeom>
          <a:noFill/>
        </p:spPr>
        <p:txBody>
          <a:bodyPr wrap="square" rtlCol="0">
            <a:spAutoFit/>
          </a:bodyPr>
          <a:lstStyle/>
          <a:p>
            <a:pPr algn="ctr"/>
            <a:r>
              <a:rPr lang="en-US" dirty="0"/>
              <a:t>Image retrieved from: </a:t>
            </a:r>
            <a:r>
              <a:rPr lang="en-US" dirty="0">
                <a:hlinkClick r:id="rId3"/>
              </a:rPr>
              <a:t>https://flic.kr/p/hoMcw</a:t>
            </a:r>
            <a:r>
              <a:rPr lang="en-US" dirty="0"/>
              <a:t> </a:t>
            </a:r>
          </a:p>
          <a:p>
            <a:pPr algn="ctr"/>
            <a:r>
              <a:rPr lang="en-US" dirty="0"/>
              <a:t>© </a:t>
            </a:r>
            <a:r>
              <a:rPr lang="en-US" b="1" dirty="0">
                <a:hlinkClick r:id="rId4" tooltip="Go to Marcus Ramberg's photostream"/>
              </a:rPr>
              <a:t>Marcus </a:t>
            </a:r>
            <a:r>
              <a:rPr lang="en-US" b="1" dirty="0" err="1">
                <a:hlinkClick r:id="rId4" tooltip="Go to Marcus Ramberg's photostream"/>
              </a:rPr>
              <a:t>Ramberg</a:t>
            </a:r>
            <a:r>
              <a:rPr lang="en-US" dirty="0"/>
              <a:t/>
            </a:r>
            <a:br>
              <a:rPr lang="en-US" dirty="0"/>
            </a:br>
            <a:endParaRPr lang="en-US" dirty="0"/>
          </a:p>
        </p:txBody>
      </p:sp>
    </p:spTree>
    <p:extLst>
      <p:ext uri="{BB962C8B-B14F-4D97-AF65-F5344CB8AC3E}">
        <p14:creationId xmlns:p14="http://schemas.microsoft.com/office/powerpoint/2010/main" val="1871598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UCF Office of General Counsel – Legal Issues Page</a:t>
            </a:r>
          </a:p>
          <a:p>
            <a:pPr lvl="1"/>
            <a:r>
              <a:rPr lang="en-US" dirty="0">
                <a:hlinkClick r:id="rId2"/>
              </a:rPr>
              <a:t>https://generalcounsel.ucf.edu/legal-issues</a:t>
            </a:r>
            <a:r>
              <a:rPr lang="en-US" dirty="0" smtClean="0">
                <a:hlinkClick r:id="rId2"/>
              </a:rPr>
              <a:t>/</a:t>
            </a:r>
            <a:r>
              <a:rPr lang="en-US" dirty="0" smtClean="0"/>
              <a:t> </a:t>
            </a:r>
          </a:p>
          <a:p>
            <a:r>
              <a:rPr lang="en-US" dirty="0" smtClean="0"/>
              <a:t>UCF Libraries Copyright</a:t>
            </a:r>
          </a:p>
          <a:p>
            <a:pPr lvl="1"/>
            <a:r>
              <a:rPr lang="en-US" dirty="0" smtClean="0"/>
              <a:t>General: </a:t>
            </a:r>
            <a:r>
              <a:rPr lang="en-US" dirty="0" smtClean="0">
                <a:hlinkClick r:id="rId3"/>
              </a:rPr>
              <a:t>https</a:t>
            </a:r>
            <a:r>
              <a:rPr lang="en-US" dirty="0">
                <a:hlinkClick r:id="rId3"/>
              </a:rPr>
              <a:t>://library.ucf.edu/about/departments/scholarly-communication/copyright</a:t>
            </a:r>
            <a:r>
              <a:rPr lang="en-US" dirty="0" smtClean="0">
                <a:hlinkClick r:id="rId3"/>
              </a:rPr>
              <a:t>/</a:t>
            </a:r>
            <a:r>
              <a:rPr lang="en-US" dirty="0" smtClean="0"/>
              <a:t> </a:t>
            </a:r>
          </a:p>
          <a:p>
            <a:pPr lvl="1"/>
            <a:r>
              <a:rPr lang="en-US" dirty="0"/>
              <a:t>Policies: </a:t>
            </a:r>
            <a:r>
              <a:rPr lang="en-US" dirty="0">
                <a:hlinkClick r:id="rId4"/>
              </a:rPr>
              <a:t>http://library.ucf.edu/about/policies/copyright</a:t>
            </a:r>
            <a:r>
              <a:rPr lang="en-US" dirty="0" smtClean="0">
                <a:hlinkClick r:id="rId4"/>
              </a:rPr>
              <a:t>/</a:t>
            </a:r>
            <a:r>
              <a:rPr lang="en-US" dirty="0" smtClean="0"/>
              <a:t> </a:t>
            </a:r>
          </a:p>
          <a:p>
            <a:r>
              <a:rPr lang="en-US" dirty="0" smtClean="0"/>
              <a:t>Copyright Office</a:t>
            </a:r>
          </a:p>
          <a:p>
            <a:pPr lvl="1"/>
            <a:r>
              <a:rPr lang="en-US" dirty="0">
                <a:hlinkClick r:id="rId5"/>
              </a:rPr>
              <a:t>http://www.copyright.gov</a:t>
            </a:r>
            <a:r>
              <a:rPr lang="en-US" dirty="0" smtClean="0">
                <a:hlinkClick r:id="rId5"/>
              </a:rPr>
              <a:t>/</a:t>
            </a:r>
            <a:r>
              <a:rPr lang="en-US" dirty="0" smtClean="0"/>
              <a:t> </a:t>
            </a:r>
            <a:endParaRPr lang="en-US" dirty="0"/>
          </a:p>
        </p:txBody>
      </p:sp>
    </p:spTree>
    <p:extLst>
      <p:ext uri="{BB962C8B-B14F-4D97-AF65-F5344CB8AC3E}">
        <p14:creationId xmlns:p14="http://schemas.microsoft.com/office/powerpoint/2010/main" val="1831795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Rights are Covered by Copyright?</a:t>
            </a:r>
          </a:p>
        </p:txBody>
      </p:sp>
      <p:sp>
        <p:nvSpPr>
          <p:cNvPr id="3" name="Content Placeholder 2"/>
          <p:cNvSpPr>
            <a:spLocks noGrp="1"/>
          </p:cNvSpPr>
          <p:nvPr>
            <p:ph idx="1"/>
          </p:nvPr>
        </p:nvSpPr>
        <p:spPr>
          <a:xfrm>
            <a:off x="1371600" y="1856792"/>
            <a:ext cx="9601200" cy="3581400"/>
          </a:xfrm>
        </p:spPr>
        <p:txBody>
          <a:bodyPr/>
          <a:lstStyle/>
          <a:p>
            <a:r>
              <a:rPr lang="en-US" dirty="0"/>
              <a:t>Generally, the following are exclusive rights given to a copyright holder:</a:t>
            </a:r>
          </a:p>
          <a:p>
            <a:pPr lvl="1"/>
            <a:r>
              <a:rPr lang="en-US" dirty="0"/>
              <a:t>reproduce your work</a:t>
            </a:r>
          </a:p>
          <a:p>
            <a:pPr lvl="1"/>
            <a:r>
              <a:rPr lang="en-US" dirty="0"/>
              <a:t>distribute your work</a:t>
            </a:r>
          </a:p>
          <a:p>
            <a:pPr lvl="1"/>
            <a:r>
              <a:rPr lang="en-US" dirty="0"/>
              <a:t>prepare derivative works</a:t>
            </a:r>
          </a:p>
          <a:p>
            <a:pPr lvl="1"/>
            <a:r>
              <a:rPr lang="en-US" dirty="0"/>
              <a:t>publicly display or perform your work</a:t>
            </a:r>
          </a:p>
          <a:p>
            <a:pPr lvl="1"/>
            <a:r>
              <a:rPr lang="en-US" dirty="0"/>
              <a:t>authorize others to do any of the above</a:t>
            </a:r>
          </a:p>
          <a:p>
            <a:pPr marL="0" indent="0">
              <a:buNone/>
            </a:pPr>
            <a:endParaRPr lang="en-US" dirty="0"/>
          </a:p>
          <a:p>
            <a:pPr marL="0" indent="0">
              <a:buNone/>
            </a:pPr>
            <a:r>
              <a:rPr lang="en-US" i="1" dirty="0" smtClean="0"/>
              <a:t>*The </a:t>
            </a:r>
            <a:r>
              <a:rPr lang="en-US" i="1" dirty="0"/>
              <a:t>above does not necessarily apply if the creator/author has given away rights to a publisher and/or other individual or entity</a:t>
            </a:r>
          </a:p>
          <a:p>
            <a:endParaRPr lang="en-US" dirty="0"/>
          </a:p>
        </p:txBody>
      </p:sp>
    </p:spTree>
    <p:extLst>
      <p:ext uri="{BB962C8B-B14F-4D97-AF65-F5344CB8AC3E}">
        <p14:creationId xmlns:p14="http://schemas.microsoft.com/office/powerpoint/2010/main" val="2088460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Long Does Copyright Last?</a:t>
            </a:r>
          </a:p>
        </p:txBody>
      </p:sp>
      <p:sp>
        <p:nvSpPr>
          <p:cNvPr id="3" name="Content Placeholder 2"/>
          <p:cNvSpPr>
            <a:spLocks noGrp="1"/>
          </p:cNvSpPr>
          <p:nvPr>
            <p:ph idx="1"/>
          </p:nvPr>
        </p:nvSpPr>
        <p:spPr>
          <a:xfrm>
            <a:off x="1548881" y="5840963"/>
            <a:ext cx="9601200" cy="765110"/>
          </a:xfrm>
        </p:spPr>
        <p:txBody>
          <a:bodyPr/>
          <a:lstStyle/>
          <a:p>
            <a:pPr marL="0" indent="0" algn="ctr">
              <a:buNone/>
            </a:pPr>
            <a:r>
              <a:rPr lang="en-US" dirty="0"/>
              <a:t>© 2004-2016 Peter B. </a:t>
            </a:r>
            <a:r>
              <a:rPr lang="en-US" dirty="0" err="1"/>
              <a:t>Hirtle</a:t>
            </a:r>
            <a:r>
              <a:rPr lang="en-US" dirty="0"/>
              <a:t>. Last updated 3 January, 2016, </a:t>
            </a:r>
            <a:r>
              <a:rPr lang="en-US" dirty="0" smtClean="0"/>
              <a:t>Retrieved </a:t>
            </a:r>
            <a:r>
              <a:rPr lang="en-US" dirty="0"/>
              <a:t>from: </a:t>
            </a:r>
            <a:r>
              <a:rPr lang="en-US" dirty="0">
                <a:hlinkClick r:id="rId2"/>
              </a:rPr>
              <a:t>http://copyright.cornell.edu/resources/publicdomain.cfm </a:t>
            </a:r>
            <a:endParaRPr lang="en-US" dirty="0"/>
          </a:p>
          <a:p>
            <a:endParaRPr lang="en-US" dirty="0"/>
          </a:p>
        </p:txBody>
      </p:sp>
      <p:pic>
        <p:nvPicPr>
          <p:cNvPr id="4" name="Content Placeholder 4"/>
          <p:cNvPicPr>
            <a:picLocks noChangeAspect="1"/>
          </p:cNvPicPr>
          <p:nvPr/>
        </p:nvPicPr>
        <p:blipFill>
          <a:blip r:embed="rId3"/>
          <a:stretch>
            <a:fillRect/>
          </a:stretch>
        </p:blipFill>
        <p:spPr>
          <a:xfrm>
            <a:off x="1223201" y="1578428"/>
            <a:ext cx="10252560" cy="4057262"/>
          </a:xfrm>
          <a:prstGeom prst="rect">
            <a:avLst/>
          </a:prstGeom>
        </p:spPr>
      </p:pic>
    </p:spTree>
    <p:extLst>
      <p:ext uri="{BB962C8B-B14F-4D97-AF65-F5344CB8AC3E}">
        <p14:creationId xmlns:p14="http://schemas.microsoft.com/office/powerpoint/2010/main" val="3018881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Key Contemporary Copyright Law</a:t>
            </a:r>
            <a:endParaRPr lang="en-US" dirty="0"/>
          </a:p>
        </p:txBody>
      </p:sp>
      <p:sp>
        <p:nvSpPr>
          <p:cNvPr id="3" name="Content Placeholder 2"/>
          <p:cNvSpPr>
            <a:spLocks noGrp="1"/>
          </p:cNvSpPr>
          <p:nvPr>
            <p:ph idx="1"/>
          </p:nvPr>
        </p:nvSpPr>
        <p:spPr/>
        <p:txBody>
          <a:bodyPr/>
          <a:lstStyle/>
          <a:p>
            <a:r>
              <a:rPr lang="en-US" sz="3200" dirty="0"/>
              <a:t>1998: Sonny Bono Copyright Term Extension </a:t>
            </a:r>
            <a:r>
              <a:rPr lang="en-US" sz="3200" dirty="0" smtClean="0"/>
              <a:t>Act </a:t>
            </a:r>
            <a:r>
              <a:rPr lang="en-US" sz="3200" i="1" dirty="0" smtClean="0"/>
              <a:t>(also called </a:t>
            </a:r>
            <a:r>
              <a:rPr lang="en-US" sz="3200" i="1" dirty="0" err="1" smtClean="0"/>
              <a:t>Sono</a:t>
            </a:r>
            <a:r>
              <a:rPr lang="en-US" sz="3200" i="1" dirty="0" smtClean="0"/>
              <a:t> Bono Act or the Mickey Mouse Protection Act)</a:t>
            </a:r>
            <a:endParaRPr lang="en-US" sz="3200" i="1" dirty="0"/>
          </a:p>
          <a:p>
            <a:r>
              <a:rPr lang="en-US" sz="3200" dirty="0"/>
              <a:t>1998: Digital </a:t>
            </a:r>
            <a:r>
              <a:rPr lang="en-US" sz="3200" dirty="0" err="1"/>
              <a:t>Millenium</a:t>
            </a:r>
            <a:r>
              <a:rPr lang="en-US" sz="3200" dirty="0"/>
              <a:t> Copyright </a:t>
            </a:r>
            <a:r>
              <a:rPr lang="en-US" sz="3200" dirty="0" smtClean="0"/>
              <a:t>Act </a:t>
            </a:r>
            <a:r>
              <a:rPr lang="en-US" sz="3200" i="1" dirty="0" smtClean="0"/>
              <a:t>(DMCA) </a:t>
            </a:r>
            <a:endParaRPr lang="en-US" sz="3200" i="1" dirty="0"/>
          </a:p>
          <a:p>
            <a:endParaRPr lang="en-US" dirty="0"/>
          </a:p>
        </p:txBody>
      </p:sp>
    </p:spTree>
    <p:extLst>
      <p:ext uri="{BB962C8B-B14F-4D97-AF65-F5344CB8AC3E}">
        <p14:creationId xmlns:p14="http://schemas.microsoft.com/office/powerpoint/2010/main" val="3897030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3900" y="265922"/>
            <a:ext cx="3855720" cy="2157884"/>
          </a:xfrm>
        </p:spPr>
        <p:txBody>
          <a:bodyPr/>
          <a:lstStyle/>
          <a:p>
            <a:r>
              <a:rPr lang="en-US" dirty="0" smtClean="0"/>
              <a:t>Copyright Term Extension Act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90469" y="701675"/>
            <a:ext cx="5143500" cy="5143500"/>
          </a:xfrm>
        </p:spPr>
      </p:pic>
      <p:sp>
        <p:nvSpPr>
          <p:cNvPr id="6" name="Text Placeholder 5"/>
          <p:cNvSpPr>
            <a:spLocks noGrp="1"/>
          </p:cNvSpPr>
          <p:nvPr>
            <p:ph type="body" sz="half" idx="2"/>
          </p:nvPr>
        </p:nvSpPr>
        <p:spPr>
          <a:xfrm>
            <a:off x="233265" y="2423806"/>
            <a:ext cx="4879911" cy="4284904"/>
          </a:xfrm>
        </p:spPr>
        <p:txBody>
          <a:bodyPr>
            <a:noAutofit/>
          </a:bodyPr>
          <a:lstStyle/>
          <a:p>
            <a:pPr marL="285750" indent="-285750">
              <a:buFont typeface="Arial" panose="020B0604020202020204" pitchFamily="34" charset="0"/>
              <a:buChar char="•"/>
            </a:pPr>
            <a:r>
              <a:rPr lang="en-US" sz="1800" dirty="0" smtClean="0"/>
              <a:t>Extended terms to </a:t>
            </a:r>
            <a:r>
              <a:rPr lang="en-US" sz="1800" dirty="0"/>
              <a:t>life of the author plus 70 years and for works of corporate authorship to 120 years after creation or 95 years after publication, </a:t>
            </a:r>
            <a:r>
              <a:rPr lang="en-US" sz="1800" dirty="0" smtClean="0"/>
              <a:t>whichever </a:t>
            </a:r>
            <a:r>
              <a:rPr lang="en-US" sz="1800" dirty="0"/>
              <a:t>endpoint is </a:t>
            </a:r>
            <a:r>
              <a:rPr lang="en-US" sz="1800" dirty="0" smtClean="0"/>
              <a:t>earlier</a:t>
            </a:r>
          </a:p>
          <a:p>
            <a:pPr marL="285750" indent="-285750">
              <a:buFont typeface="Arial" panose="020B0604020202020204" pitchFamily="34" charset="0"/>
              <a:buChar char="•"/>
            </a:pPr>
            <a:r>
              <a:rPr lang="en-US" sz="1800" dirty="0" smtClean="0"/>
              <a:t>Works </a:t>
            </a:r>
            <a:r>
              <a:rPr lang="en-US" sz="1800" dirty="0"/>
              <a:t>made in 1923 or afterwards that were still protected by copyright in 1998 will not enter the public domain until 2019 or afterward (depending on the date of the product) unless the owner of the copyright releases them into the public domain prior to </a:t>
            </a:r>
            <a:r>
              <a:rPr lang="en-US" sz="1800" dirty="0" err="1" smtClean="0"/>
              <a:t>tha</a:t>
            </a:r>
            <a:endParaRPr lang="en-US" sz="1800" dirty="0" smtClean="0"/>
          </a:p>
        </p:txBody>
      </p:sp>
      <p:sp>
        <p:nvSpPr>
          <p:cNvPr id="7" name="TextBox 6"/>
          <p:cNvSpPr txBox="1"/>
          <p:nvPr/>
        </p:nvSpPr>
        <p:spPr>
          <a:xfrm>
            <a:off x="5921828" y="6139543"/>
            <a:ext cx="6186196" cy="369332"/>
          </a:xfrm>
          <a:prstGeom prst="rect">
            <a:avLst/>
          </a:prstGeom>
          <a:noFill/>
        </p:spPr>
        <p:txBody>
          <a:bodyPr wrap="square" rtlCol="0">
            <a:spAutoFit/>
          </a:bodyPr>
          <a:lstStyle/>
          <a:p>
            <a:pPr algn="ctr"/>
            <a:r>
              <a:rPr lang="en-US" dirty="0">
                <a:hlinkClick r:id="rId3"/>
              </a:rPr>
              <a:t>http://</a:t>
            </a:r>
            <a:r>
              <a:rPr lang="en-US" dirty="0" smtClean="0">
                <a:hlinkClick r:id="rId3"/>
              </a:rPr>
              <a:t>www.copyright.gov/legislation/s505.pdf</a:t>
            </a:r>
            <a:r>
              <a:rPr lang="en-US" dirty="0" smtClean="0"/>
              <a:t> </a:t>
            </a:r>
            <a:endParaRPr lang="en-US" dirty="0"/>
          </a:p>
        </p:txBody>
      </p:sp>
    </p:spTree>
    <p:extLst>
      <p:ext uri="{BB962C8B-B14F-4D97-AF65-F5344CB8AC3E}">
        <p14:creationId xmlns:p14="http://schemas.microsoft.com/office/powerpoint/2010/main" val="3561108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Mickey Mouse &amp; Copyright</a:t>
            </a:r>
            <a:endParaRPr lang="en-US" dirty="0"/>
          </a:p>
        </p:txBody>
      </p:sp>
      <p:sp>
        <p:nvSpPr>
          <p:cNvPr id="6" name="Content Placeholder 5"/>
          <p:cNvSpPr>
            <a:spLocks noGrp="1"/>
          </p:cNvSpPr>
          <p:nvPr>
            <p:ph idx="1"/>
          </p:nvPr>
        </p:nvSpPr>
        <p:spPr>
          <a:xfrm>
            <a:off x="1371600" y="1576873"/>
            <a:ext cx="9601200" cy="4861249"/>
          </a:xfrm>
        </p:spPr>
        <p:txBody>
          <a:bodyPr/>
          <a:lstStyle/>
          <a:p>
            <a:r>
              <a:rPr lang="en-US" dirty="0" smtClean="0"/>
              <a:t>Oswald the Rabbit </a:t>
            </a:r>
          </a:p>
          <a:p>
            <a:pPr lvl="1"/>
            <a:r>
              <a:rPr lang="en-US" dirty="0" smtClean="0"/>
              <a:t>Created by Walt Disney Company while under contract with Universal Studios</a:t>
            </a:r>
          </a:p>
          <a:p>
            <a:pPr lvl="1"/>
            <a:r>
              <a:rPr lang="en-US" dirty="0" smtClean="0"/>
              <a:t>Copyright retained by Universal Studios</a:t>
            </a:r>
          </a:p>
          <a:p>
            <a:pPr lvl="1"/>
            <a:r>
              <a:rPr lang="en-US" dirty="0" smtClean="0"/>
              <a:t>Copyright transferred (called rights reversion) back to Disney in 2006 </a:t>
            </a:r>
          </a:p>
          <a:p>
            <a:r>
              <a:rPr lang="en-US" dirty="0" smtClean="0"/>
              <a:t>Public Domain</a:t>
            </a:r>
          </a:p>
          <a:p>
            <a:pPr lvl="1"/>
            <a:r>
              <a:rPr lang="en-US" dirty="0" smtClean="0"/>
              <a:t>Used many public domain works (Snow White, Pinocchio, Little Mermaid) to create new </a:t>
            </a:r>
            <a:r>
              <a:rPr lang="en-US" dirty="0" err="1" smtClean="0"/>
              <a:t>coyrighted</a:t>
            </a:r>
            <a:r>
              <a:rPr lang="en-US" dirty="0" smtClean="0"/>
              <a:t> works</a:t>
            </a:r>
          </a:p>
          <a:p>
            <a:pPr lvl="2"/>
            <a:r>
              <a:rPr lang="en-US" dirty="0" smtClean="0"/>
              <a:t>Disney sued Academy </a:t>
            </a:r>
            <a:r>
              <a:rPr lang="en-US" dirty="0"/>
              <a:t>of Motion Picture Arts and </a:t>
            </a:r>
            <a:r>
              <a:rPr lang="en-US" dirty="0" smtClean="0"/>
              <a:t>Sciences in 1989, </a:t>
            </a:r>
            <a:r>
              <a:rPr lang="en-US" dirty="0"/>
              <a:t>charging copyright infringement of its Snow White character and unfair </a:t>
            </a:r>
            <a:r>
              <a:rPr lang="en-US" dirty="0" smtClean="0"/>
              <a:t>competition</a:t>
            </a:r>
          </a:p>
          <a:p>
            <a:pPr lvl="2"/>
            <a:r>
              <a:rPr lang="en-US" dirty="0" smtClean="0"/>
              <a:t>Disney sued publishing company that claimed ownership of Bambi, claiming Disney owned the copyright</a:t>
            </a:r>
          </a:p>
          <a:p>
            <a:r>
              <a:rPr lang="en-US" dirty="0" smtClean="0"/>
              <a:t>Future? Public Domain for Mickey Mouse? Trademark Exception? </a:t>
            </a:r>
            <a:endParaRPr lang="en-US" dirty="0"/>
          </a:p>
        </p:txBody>
      </p:sp>
    </p:spTree>
    <p:extLst>
      <p:ext uri="{BB962C8B-B14F-4D97-AF65-F5344CB8AC3E}">
        <p14:creationId xmlns:p14="http://schemas.microsoft.com/office/powerpoint/2010/main" val="1550166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016" y="-13724"/>
            <a:ext cx="9144000" cy="6871724"/>
          </a:xfrm>
          <a:prstGeom prst="rect">
            <a:avLst/>
          </a:prstGeom>
        </p:spPr>
      </p:pic>
      <p:sp>
        <p:nvSpPr>
          <p:cNvPr id="9" name="Rectangle 8"/>
          <p:cNvSpPr/>
          <p:nvPr/>
        </p:nvSpPr>
        <p:spPr>
          <a:xfrm>
            <a:off x="9850016" y="180392"/>
            <a:ext cx="2236237" cy="1200329"/>
          </a:xfrm>
          <a:prstGeom prst="rect">
            <a:avLst/>
          </a:prstGeom>
        </p:spPr>
        <p:txBody>
          <a:bodyPr wrap="square">
            <a:spAutoFit/>
          </a:bodyPr>
          <a:lstStyle/>
          <a:p>
            <a:pPr algn="ctr"/>
            <a:r>
              <a:rPr lang="en-US" sz="1200" dirty="0"/>
              <a:t>Image retrieved from</a:t>
            </a:r>
            <a:r>
              <a:rPr lang="en-US" sz="1200" dirty="0" smtClean="0"/>
              <a:t>:</a:t>
            </a:r>
          </a:p>
          <a:p>
            <a:pPr algn="ctr"/>
            <a:r>
              <a:rPr lang="en-US" sz="1200" dirty="0" smtClean="0">
                <a:hlinkClick r:id="rId3"/>
              </a:rPr>
              <a:t>https</a:t>
            </a:r>
            <a:r>
              <a:rPr lang="en-US" sz="1200" dirty="0">
                <a:hlinkClick r:id="rId3"/>
              </a:rPr>
              <a:t>://</a:t>
            </a:r>
            <a:r>
              <a:rPr lang="en-US" sz="1200" dirty="0" smtClean="0">
                <a:hlinkClick r:id="rId3"/>
              </a:rPr>
              <a:t>web.law.duke.edu/cspd/publicdomainday/2016/pre-1976</a:t>
            </a:r>
            <a:endParaRPr lang="en-US" sz="1200" dirty="0" smtClean="0"/>
          </a:p>
          <a:p>
            <a:pPr algn="ctr"/>
            <a:r>
              <a:rPr lang="en-US" sz="1200" dirty="0"/>
              <a:t>© </a:t>
            </a:r>
            <a:r>
              <a:rPr lang="en-US" sz="1200" b="1" dirty="0" smtClean="0"/>
              <a:t>Center for the Study of Public Domain</a:t>
            </a:r>
            <a:endParaRPr lang="en-US" sz="1200" dirty="0"/>
          </a:p>
        </p:txBody>
      </p:sp>
    </p:spTree>
    <p:extLst>
      <p:ext uri="{BB962C8B-B14F-4D97-AF65-F5344CB8AC3E}">
        <p14:creationId xmlns:p14="http://schemas.microsoft.com/office/powerpoint/2010/main" val="17313390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1365</TotalTime>
  <Words>1108</Words>
  <Application>Microsoft Office PowerPoint</Application>
  <PresentationFormat>Widescreen</PresentationFormat>
  <Paragraphs>130</Paragraphs>
  <Slides>32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Franklin Gothic Book</vt:lpstr>
      <vt:lpstr>Crop</vt:lpstr>
      <vt:lpstr>General copyright</vt:lpstr>
      <vt:lpstr>*Disclaimer</vt:lpstr>
      <vt:lpstr>What is Copyright?</vt:lpstr>
      <vt:lpstr>What Rights are Covered by Copyright?</vt:lpstr>
      <vt:lpstr>How Long Does Copyright Last?</vt:lpstr>
      <vt:lpstr>Key Contemporary Copyright Law</vt:lpstr>
      <vt:lpstr>Copyright Term Extension Act</vt:lpstr>
      <vt:lpstr>Mickey Mouse &amp; Copyright</vt:lpstr>
      <vt:lpstr>PowerPoint Presentation</vt:lpstr>
      <vt:lpstr>Public Domain</vt:lpstr>
      <vt:lpstr>Public Domain and Internet</vt:lpstr>
      <vt:lpstr>Digital Archives Examples That Use Public Domain</vt:lpstr>
      <vt:lpstr>PowerPoint Presentation</vt:lpstr>
      <vt:lpstr>PowerPoint Presentation</vt:lpstr>
      <vt:lpstr>PowerPoint Presentation</vt:lpstr>
      <vt:lpstr>Fair Use is a Right…</vt:lpstr>
      <vt:lpstr>PowerPoint Presentation</vt:lpstr>
      <vt:lpstr>Four Fair Use Factors</vt:lpstr>
      <vt:lpstr>PowerPoint Presentation</vt:lpstr>
      <vt:lpstr>Fair Use is NOT a License to Steal</vt:lpstr>
      <vt:lpstr>PowerPoint Presentation</vt:lpstr>
      <vt:lpstr>PowerPoint Presentation</vt:lpstr>
      <vt:lpstr>PowerPoint Presentation</vt:lpstr>
      <vt:lpstr>Where do you see creative commons  licenses?</vt:lpstr>
      <vt:lpstr>PowerPoint Presentation</vt:lpstr>
      <vt:lpstr>PowerPoint Presentation</vt:lpstr>
      <vt:lpstr>Using Images Online</vt:lpstr>
      <vt:lpstr>Where to find images</vt:lpstr>
      <vt:lpstr>YouTube &amp; Video Considerations</vt:lpstr>
      <vt:lpstr>Citing Images &amp; Copyrighted Resources</vt:lpstr>
      <vt:lpstr>When in doubt, ask! </vt:lpstr>
      <vt:lpstr>Resources</vt:lpstr>
    </vt:vector>
  </TitlesOfParts>
  <Company>UCF Libraries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Charleston Conference Template</dc:title>
  <dc:creator>Sarah Norris</dc:creator>
  <cp:lastModifiedBy>Sarah Norris</cp:lastModifiedBy>
  <cp:revision>16</cp:revision>
  <dcterms:created xsi:type="dcterms:W3CDTF">2016-08-09T15:46:09Z</dcterms:created>
  <dcterms:modified xsi:type="dcterms:W3CDTF">2016-08-16T14:51:16Z</dcterms:modified>
</cp:coreProperties>
</file>