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1" r:id="rId2"/>
    <p:sldId id="282" r:id="rId3"/>
    <p:sldId id="283" r:id="rId4"/>
    <p:sldId id="284" r:id="rId5"/>
    <p:sldId id="256" r:id="rId6"/>
    <p:sldId id="272" r:id="rId7"/>
    <p:sldId id="257" r:id="rId8"/>
    <p:sldId id="261" r:id="rId9"/>
    <p:sldId id="289" r:id="rId10"/>
    <p:sldId id="301" r:id="rId11"/>
    <p:sldId id="262" r:id="rId12"/>
    <p:sldId id="290" r:id="rId13"/>
    <p:sldId id="258" r:id="rId14"/>
    <p:sldId id="260" r:id="rId15"/>
    <p:sldId id="291" r:id="rId16"/>
    <p:sldId id="263" r:id="rId17"/>
    <p:sldId id="292" r:id="rId18"/>
    <p:sldId id="264" r:id="rId19"/>
    <p:sldId id="293" r:id="rId20"/>
    <p:sldId id="265" r:id="rId21"/>
    <p:sldId id="294" r:id="rId22"/>
    <p:sldId id="267" r:id="rId23"/>
    <p:sldId id="308" r:id="rId24"/>
    <p:sldId id="295" r:id="rId25"/>
    <p:sldId id="309" r:id="rId26"/>
    <p:sldId id="310" r:id="rId27"/>
    <p:sldId id="312" r:id="rId28"/>
    <p:sldId id="313" r:id="rId29"/>
    <p:sldId id="314" r:id="rId30"/>
    <p:sldId id="311" r:id="rId31"/>
    <p:sldId id="266" r:id="rId32"/>
    <p:sldId id="268" r:id="rId33"/>
    <p:sldId id="277" r:id="rId34"/>
    <p:sldId id="302" r:id="rId35"/>
    <p:sldId id="304" r:id="rId36"/>
    <p:sldId id="305" r:id="rId37"/>
    <p:sldId id="306" r:id="rId38"/>
    <p:sldId id="307" r:id="rId39"/>
    <p:sldId id="274" r:id="rId40"/>
    <p:sldId id="271" r:id="rId41"/>
    <p:sldId id="279" r:id="rId42"/>
    <p:sldId id="297" r:id="rId43"/>
    <p:sldId id="298" r:id="rId44"/>
    <p:sldId id="299" r:id="rId45"/>
    <p:sldId id="300" r:id="rId4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7C34221-DDBC-4105-A883-D6B38B5708D0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13ABD98-3E92-4F70-A9DD-AE00494F5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DD1C-CF8A-45AB-AA56-DD368F96F262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2937-1199-4B14-8A43-73CF05345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4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7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5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2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7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15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35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0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8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7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4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4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7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4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9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B7EF-11E0-43E9-B099-741FCC7A79A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BE6F-DC77-42FE-9647-A5B223AAE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promisingpractic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subjectlibnews-subjec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honorsthes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univphotocollectio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ahistoryofcentralfloridapodcast/1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jho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tars.library.ucf.edu/researchsymposiu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.bepres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bepress.com/featured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f.edu/about/departments/scholarly-communicatio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norris@ucf.edu" TargetMode="External"/><Relationship Id="rId2" Type="http://schemas.openxmlformats.org/officeDocument/2006/relationships/hyperlink" Target="mailto:Lee.Dotson@ucf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aa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68" y="4470400"/>
            <a:ext cx="9747955" cy="2387600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latin typeface="Bradley Hand ITC" panose="03070402050302030203" pitchFamily="66" charset="0"/>
              </a:rPr>
              <a:t>STARS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UCF Undergraduate Research Council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Lee Dotson</a:t>
            </a:r>
            <a:br>
              <a:rPr lang="en-US" sz="3600" b="1" dirty="0" smtClean="0"/>
            </a:br>
            <a:r>
              <a:rPr lang="en-US" sz="3600" dirty="0"/>
              <a:t>Digital Initiatives </a:t>
            </a:r>
            <a:r>
              <a:rPr lang="en-US" sz="3600" dirty="0" smtClean="0"/>
              <a:t>Librarian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January 14, 2016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7" y="2743587"/>
            <a:ext cx="10591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25" y="0"/>
            <a:ext cx="8116031" cy="6768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307493"/>
            <a:ext cx="4618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http://stars.library.ucf.edu/promisingpractices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8" y="895739"/>
            <a:ext cx="11603564" cy="42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54" y="0"/>
            <a:ext cx="8569207" cy="6783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0237" y="6414023"/>
            <a:ext cx="501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stars.library.ucf.edu/subjectlibnews-subject/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" y="475861"/>
            <a:ext cx="11805395" cy="5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84" y="821094"/>
            <a:ext cx="120544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3" y="0"/>
            <a:ext cx="95358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2982" y="6379420"/>
            <a:ext cx="41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http://stars.library.ucf.edu/honorstheses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5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39"/>
          <a:stretch/>
        </p:blipFill>
        <p:spPr>
          <a:xfrm>
            <a:off x="1371599" y="158619"/>
            <a:ext cx="9218645" cy="65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8" y="0"/>
            <a:ext cx="7856376" cy="681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9884" y="6443843"/>
            <a:ext cx="474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http://stars.library.ucf.edu/univphotocollection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1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80" y="821095"/>
            <a:ext cx="12161213" cy="44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92" y="98423"/>
            <a:ext cx="7568973" cy="66541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0387" y="6488668"/>
            <a:ext cx="596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http://stars.library.ucf.edu/ahistoryofcentralfloridapodcast/1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26" y="74646"/>
            <a:ext cx="8598831" cy="6661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53129" y="6221709"/>
            <a:ext cx="27859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http://stars.library.ucf.edu/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" y="438538"/>
            <a:ext cx="11789488" cy="5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55"/>
          <a:stretch/>
        </p:blipFill>
        <p:spPr>
          <a:xfrm>
            <a:off x="1408920" y="0"/>
            <a:ext cx="92373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1261" y="6342097"/>
            <a:ext cx="32892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http://stars.library.ucf.edu/jhoe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5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4" y="466531"/>
            <a:ext cx="11627238" cy="4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2" y="69670"/>
            <a:ext cx="9764888" cy="67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41" y="0"/>
            <a:ext cx="7782606" cy="678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8546" y="6419118"/>
            <a:ext cx="4749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http://stars.library.ucf.edu/researchsymposium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7" y="0"/>
            <a:ext cx="8686799" cy="68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2" y="0"/>
            <a:ext cx="8089641" cy="68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9" y="0"/>
            <a:ext cx="8196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15" y="0"/>
            <a:ext cx="7231226" cy="68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0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00012"/>
            <a:ext cx="78867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7" y="643905"/>
            <a:ext cx="11431859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4900" dirty="0"/>
              <a:t>About</a:t>
            </a:r>
            <a:r>
              <a:rPr lang="en-US" dirty="0"/>
              <a:t> </a:t>
            </a:r>
            <a:r>
              <a:rPr lang="en-US" sz="5300" b="1" dirty="0" smtClean="0">
                <a:latin typeface="Bradley Hand ITC" panose="03070402050302030203" pitchFamily="66" charset="0"/>
              </a:rPr>
              <a:t>STARS</a:t>
            </a:r>
            <a:r>
              <a:rPr lang="en-US" b="1" dirty="0" smtClean="0">
                <a:latin typeface="Bradley Hand ITC" panose="03070402050302030203" pitchFamily="66" charset="0"/>
              </a:rPr>
              <a:t/>
            </a:r>
            <a:br>
              <a:rPr lang="en-US" b="1" dirty="0" smtClean="0">
                <a:latin typeface="Bradley Hand ITC" panose="03070402050302030203" pitchFamily="66" charset="0"/>
              </a:rPr>
            </a:br>
            <a:r>
              <a:rPr lang="en-US" sz="4000" dirty="0" smtClean="0"/>
              <a:t>UCF's </a:t>
            </a:r>
            <a:r>
              <a:rPr lang="en-US" sz="4000" b="1" dirty="0" smtClean="0"/>
              <a:t>S</a:t>
            </a:r>
            <a:r>
              <a:rPr lang="en-US" sz="4000" dirty="0" smtClean="0"/>
              <a:t>howcase of </a:t>
            </a:r>
            <a:r>
              <a:rPr lang="en-US" sz="4000" b="1" dirty="0" smtClean="0"/>
              <a:t>T</a:t>
            </a:r>
            <a:r>
              <a:rPr lang="en-US" sz="4000" dirty="0" smtClean="0"/>
              <a:t>ext, </a:t>
            </a:r>
            <a:r>
              <a:rPr lang="en-US" sz="4000" b="1" dirty="0" smtClean="0"/>
              <a:t>A</a:t>
            </a:r>
            <a:r>
              <a:rPr lang="en-US" sz="4000" dirty="0" smtClean="0"/>
              <a:t>rchives, </a:t>
            </a:r>
            <a:r>
              <a:rPr lang="en-US" sz="4000" b="1" dirty="0" smtClean="0"/>
              <a:t>R</a:t>
            </a:r>
            <a:r>
              <a:rPr lang="en-US" sz="4000" dirty="0" smtClean="0"/>
              <a:t>esearch &amp; </a:t>
            </a:r>
            <a:r>
              <a:rPr lang="en-US" sz="4000" b="1" dirty="0" smtClean="0"/>
              <a:t>S</a:t>
            </a:r>
            <a:r>
              <a:rPr lang="en-US" sz="4000" dirty="0" smtClean="0"/>
              <a:t>cholarship</a:t>
            </a:r>
            <a:br>
              <a:rPr lang="en-US" sz="4000" dirty="0" smtClean="0"/>
            </a:b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purpose of </a:t>
            </a:r>
            <a:r>
              <a:rPr lang="en-US" sz="3200" b="1" dirty="0">
                <a:latin typeface="Bradley Hand ITC" panose="03070402050302030203" pitchFamily="66" charset="0"/>
              </a:rPr>
              <a:t>STARS</a:t>
            </a:r>
            <a:r>
              <a:rPr lang="en-US" dirty="0"/>
              <a:t> is to disseminate, publicize, and share works by, for, and about UCF. The intention is to provide access to this work as broadly as </a:t>
            </a:r>
            <a:r>
              <a:rPr lang="en-US" dirty="0" smtClean="0"/>
              <a:t>possible, and for as long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421107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-1"/>
            <a:ext cx="8042987" cy="68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531"/>
          <a:stretch/>
        </p:blipFill>
        <p:spPr>
          <a:xfrm>
            <a:off x="122967" y="643814"/>
            <a:ext cx="11769870" cy="4180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38727" y="345233"/>
            <a:ext cx="3125755" cy="709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3" y="139764"/>
            <a:ext cx="11465088" cy="61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9" y="133807"/>
            <a:ext cx="10456053" cy="64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633"/>
          <a:stretch/>
        </p:blipFill>
        <p:spPr>
          <a:xfrm>
            <a:off x="531846" y="466531"/>
            <a:ext cx="11094099" cy="5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0"/>
            <a:ext cx="8790444" cy="6858000"/>
          </a:xfrm>
        </p:spPr>
      </p:pic>
    </p:spTree>
    <p:extLst>
      <p:ext uri="{BB962C8B-B14F-4D97-AF65-F5344CB8AC3E}">
        <p14:creationId xmlns:p14="http://schemas.microsoft.com/office/powerpoint/2010/main" val="222309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9" y="0"/>
            <a:ext cx="8106046" cy="6864111"/>
          </a:xfrm>
        </p:spPr>
      </p:pic>
    </p:spTree>
    <p:extLst>
      <p:ext uri="{BB962C8B-B14F-4D97-AF65-F5344CB8AC3E}">
        <p14:creationId xmlns:p14="http://schemas.microsoft.com/office/powerpoint/2010/main" val="348577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4" y="0"/>
            <a:ext cx="7523644" cy="6850016"/>
          </a:xfrm>
        </p:spPr>
      </p:pic>
    </p:spTree>
    <p:extLst>
      <p:ext uri="{BB962C8B-B14F-4D97-AF65-F5344CB8AC3E}">
        <p14:creationId xmlns:p14="http://schemas.microsoft.com/office/powerpoint/2010/main" val="3946654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0"/>
            <a:ext cx="6111551" cy="6839286"/>
          </a:xfrm>
        </p:spPr>
      </p:pic>
    </p:spTree>
    <p:extLst>
      <p:ext uri="{BB962C8B-B14F-4D97-AF65-F5344CB8AC3E}">
        <p14:creationId xmlns:p14="http://schemas.microsoft.com/office/powerpoint/2010/main" val="79904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08" y="33743"/>
            <a:ext cx="6947806" cy="68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</a:t>
            </a:r>
            <a:r>
              <a:rPr lang="en-US" sz="4800" b="1" dirty="0" smtClean="0">
                <a:latin typeface="Bradley Hand ITC" panose="03070402050302030203" pitchFamily="66" charset="0"/>
              </a:rPr>
              <a:t>STARS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fontAlgn="base"/>
            <a:r>
              <a:rPr lang="en-US" sz="3200" dirty="0" smtClean="0"/>
              <a:t>Ensure persistent access to your work</a:t>
            </a:r>
          </a:p>
          <a:p>
            <a:pPr lvl="1" fontAlgn="base"/>
            <a:r>
              <a:rPr lang="en-US" sz="3200" dirty="0" smtClean="0"/>
              <a:t>Increase discovery of UCF scholarship and creative endeavors</a:t>
            </a:r>
          </a:p>
          <a:p>
            <a:pPr lvl="1" fontAlgn="base"/>
            <a:r>
              <a:rPr lang="en-US" sz="3200" dirty="0" smtClean="0"/>
              <a:t>Foster scholarly collaborations with colleagues</a:t>
            </a:r>
          </a:p>
          <a:p>
            <a:pPr lvl="1" fontAlgn="base"/>
            <a:r>
              <a:rPr lang="en-US" sz="3200" dirty="0" smtClean="0"/>
              <a:t>Document and record UCF's history and progress</a:t>
            </a:r>
          </a:p>
          <a:p>
            <a:pPr lvl="1" fontAlgn="base"/>
            <a:r>
              <a:rPr lang="en-US" sz="3200" dirty="0" smtClean="0"/>
              <a:t>Discover open access materials and projects created by UCF authors</a:t>
            </a:r>
          </a:p>
          <a:p>
            <a:pPr lvl="1" fontAlgn="base"/>
            <a:r>
              <a:rPr lang="en-US" sz="3200" dirty="0" smtClean="0"/>
              <a:t>Allow you to share your work while retaining your copyright. If you own the copyright to your work, the copyright for materials uploaded to STARS remains with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8" y="28575"/>
            <a:ext cx="6896100" cy="682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9134" y="3200401"/>
            <a:ext cx="4142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Plus…</a:t>
            </a:r>
          </a:p>
          <a:p>
            <a:pPr lvl="1"/>
            <a:r>
              <a:rPr lang="en-US" sz="2400" dirty="0" smtClean="0"/>
              <a:t>Engineering </a:t>
            </a:r>
          </a:p>
          <a:p>
            <a:pPr lvl="1"/>
            <a:r>
              <a:rPr lang="en-US" sz="2400" dirty="0" smtClean="0"/>
              <a:t>History</a:t>
            </a:r>
          </a:p>
          <a:p>
            <a:pPr lvl="1"/>
            <a:r>
              <a:rPr lang="en-US" sz="2400" dirty="0" smtClean="0"/>
              <a:t>Mathematics</a:t>
            </a:r>
          </a:p>
          <a:p>
            <a:pPr lvl="1"/>
            <a:r>
              <a:rPr lang="en-US" sz="2400" dirty="0" smtClean="0"/>
              <a:t>Medicine and Health Sciences</a:t>
            </a:r>
          </a:p>
          <a:p>
            <a:pPr lvl="1"/>
            <a:r>
              <a:rPr lang="en-US" sz="2400" dirty="0" smtClean="0"/>
              <a:t>Music</a:t>
            </a:r>
          </a:p>
          <a:p>
            <a:pPr lvl="1"/>
            <a:r>
              <a:rPr lang="en-US" sz="2400" dirty="0" smtClean="0"/>
              <a:t>Office of Research</a:t>
            </a:r>
          </a:p>
          <a:p>
            <a:pPr lvl="1"/>
            <a:r>
              <a:rPr lang="en-US" sz="2400" dirty="0" smtClean="0"/>
              <a:t>Political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4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72" y="0"/>
            <a:ext cx="5109622" cy="65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330" y="21860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latin typeface="Bradley Hand ITC" panose="03070402050302030203" pitchFamily="66" charset="0"/>
              </a:rPr>
              <a:t>Beyond STARS</a:t>
            </a:r>
            <a:br>
              <a:rPr lang="en-US" sz="10700" b="1" dirty="0" smtClean="0">
                <a:latin typeface="Bradley Hand ITC" panose="03070402050302030203" pitchFamily="66" charset="0"/>
              </a:rPr>
            </a:br>
            <a:r>
              <a:rPr lang="en-US" dirty="0" smtClean="0"/>
              <a:t>Scholarly Communication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13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What is Scholarly Communication?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/>
              <a:t>process of academics, scholars and researchers sharing and publishing their research findings so that they are available to the wider academic community (such as university academics) and beyond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9101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99" y="1690688"/>
            <a:ext cx="8801100" cy="444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996" y="6250830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http://library.ucf.edu/about/departments/scholarly-communication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07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Lee Dotson			</a:t>
            </a:r>
            <a:r>
              <a:rPr lang="en-US" dirty="0" smtClean="0"/>
              <a:t>       </a:t>
            </a:r>
            <a:r>
              <a:rPr lang="en-US" dirty="0"/>
              <a:t>Digital Initiatives </a:t>
            </a:r>
            <a:r>
              <a:rPr lang="en-US" dirty="0" smtClean="0"/>
              <a:t>Librarian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Lee.Dotson@ucf.edu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(407) 823-1236</a:t>
            </a:r>
            <a:r>
              <a:rPr lang="en-US" dirty="0"/>
              <a:t>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571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Sarah Norris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Scholarly Communication Librarian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sarah.norris@ucf.edu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(407) 823-2402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5" y="270588"/>
            <a:ext cx="11330135" cy="61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31"/>
          <a:stretch/>
        </p:blipFill>
        <p:spPr>
          <a:xfrm>
            <a:off x="1007705" y="0"/>
            <a:ext cx="9892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296" y="0"/>
            <a:ext cx="9428876" cy="66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" y="503853"/>
            <a:ext cx="12109891" cy="52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498"/>
          <a:stretch/>
        </p:blipFill>
        <p:spPr>
          <a:xfrm>
            <a:off x="1524291" y="76424"/>
            <a:ext cx="8938191" cy="629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9866" y="6049642"/>
            <a:ext cx="30719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stars.library.ucf.edu/aap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9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246</Words>
  <Application>Microsoft Office PowerPoint</Application>
  <PresentationFormat>Widescreen</PresentationFormat>
  <Paragraphs>60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Bradley Hand ITC</vt:lpstr>
      <vt:lpstr>Calibri</vt:lpstr>
      <vt:lpstr>Calibri Light</vt:lpstr>
      <vt:lpstr>Office Theme</vt:lpstr>
      <vt:lpstr>STARS UCF Undergraduate Research Council    Lee Dotson Digital Initiatives Librarian  January 14, 2016 </vt:lpstr>
      <vt:lpstr>PowerPoint Presentation</vt:lpstr>
      <vt:lpstr>About STARS UCF's Showcase of Text, Archives, Research &amp; Scholarship </vt:lpstr>
      <vt:lpstr>Why STARS?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STARS Scholarly Communication Services</vt:lpstr>
      <vt:lpstr>What is Scholarly Communication?</vt:lpstr>
      <vt:lpstr>Scholarly Communication Services</vt:lpstr>
      <vt:lpstr>Contact Info</vt:lpstr>
    </vt:vector>
  </TitlesOfParts>
  <Company>UCF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Dotson</dc:creator>
  <cp:lastModifiedBy>Lee Dotson</cp:lastModifiedBy>
  <cp:revision>32</cp:revision>
  <cp:lastPrinted>2015-09-24T15:57:59Z</cp:lastPrinted>
  <dcterms:created xsi:type="dcterms:W3CDTF">2015-01-16T20:42:58Z</dcterms:created>
  <dcterms:modified xsi:type="dcterms:W3CDTF">2016-01-13T18:21:26Z</dcterms:modified>
</cp:coreProperties>
</file>