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handoutMasterIdLst>
    <p:handoutMasterId r:id="rId33"/>
  </p:handoutMasterIdLst>
  <p:sldIdLst>
    <p:sldId id="256" r:id="rId2"/>
    <p:sldId id="319" r:id="rId3"/>
    <p:sldId id="309" r:id="rId4"/>
    <p:sldId id="320" r:id="rId5"/>
    <p:sldId id="321" r:id="rId6"/>
    <p:sldId id="331" r:id="rId7"/>
    <p:sldId id="333" r:id="rId8"/>
    <p:sldId id="310" r:id="rId9"/>
    <p:sldId id="337" r:id="rId10"/>
    <p:sldId id="314" r:id="rId11"/>
    <p:sldId id="332" r:id="rId12"/>
    <p:sldId id="336" r:id="rId13"/>
    <p:sldId id="335" r:id="rId14"/>
    <p:sldId id="338" r:id="rId15"/>
    <p:sldId id="322" r:id="rId16"/>
    <p:sldId id="323" r:id="rId17"/>
    <p:sldId id="326" r:id="rId18"/>
    <p:sldId id="325" r:id="rId19"/>
    <p:sldId id="342" r:id="rId20"/>
    <p:sldId id="341" r:id="rId21"/>
    <p:sldId id="329" r:id="rId22"/>
    <p:sldId id="339" r:id="rId23"/>
    <p:sldId id="343" r:id="rId24"/>
    <p:sldId id="344" r:id="rId25"/>
    <p:sldId id="340" r:id="rId26"/>
    <p:sldId id="327" r:id="rId27"/>
    <p:sldId id="345" r:id="rId28"/>
    <p:sldId id="308" r:id="rId29"/>
    <p:sldId id="317" r:id="rId30"/>
    <p:sldId id="295" r:id="rId31"/>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3" autoAdjust="0"/>
    <p:restoredTop sz="79499" autoAdjust="0"/>
  </p:normalViewPr>
  <p:slideViewPr>
    <p:cSldViewPr>
      <p:cViewPr>
        <p:scale>
          <a:sx n="78" d="100"/>
          <a:sy n="78" d="100"/>
        </p:scale>
        <p:origin x="-1614" y="132"/>
      </p:cViewPr>
      <p:guideLst>
        <p:guide orient="horz" pos="2160"/>
        <p:guide pos="2880"/>
      </p:guideLst>
    </p:cSldViewPr>
  </p:slideViewPr>
  <p:notesTextViewPr>
    <p:cViewPr>
      <p:scale>
        <a:sx n="1" d="1"/>
        <a:sy n="1" d="1"/>
      </p:scale>
      <p:origin x="0" y="0"/>
    </p:cViewPr>
  </p:notesTextViewPr>
  <p:sorterViewPr>
    <p:cViewPr>
      <p:scale>
        <a:sx n="100" d="100"/>
        <a:sy n="100" d="100"/>
      </p:scale>
      <p:origin x="0" y="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76AB68A4-8F98-4F3D-94ED-554364C545F4}" type="datetimeFigureOut">
              <a:rPr lang="en-US" smtClean="0"/>
              <a:t>2/29/2016</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71735188-DEB2-4583-BFDC-B22C42BD31C6}" type="slidenum">
              <a:rPr lang="en-US" smtClean="0"/>
              <a:t>‹#›</a:t>
            </a:fld>
            <a:endParaRPr lang="en-US"/>
          </a:p>
        </p:txBody>
      </p:sp>
    </p:spTree>
    <p:extLst>
      <p:ext uri="{BB962C8B-B14F-4D97-AF65-F5344CB8AC3E}">
        <p14:creationId xmlns:p14="http://schemas.microsoft.com/office/powerpoint/2010/main" val="3916257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245298CD-FE92-47F2-9B67-585FAB94AB94}" type="datetimeFigureOut">
              <a:rPr lang="en-US" smtClean="0"/>
              <a:t>2/29/2016</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0DB8BE98-4A59-4683-B6D3-1BD7E16D51E9}" type="slidenum">
              <a:rPr lang="en-US" smtClean="0"/>
              <a:t>‹#›</a:t>
            </a:fld>
            <a:endParaRPr lang="en-US"/>
          </a:p>
        </p:txBody>
      </p:sp>
    </p:spTree>
    <p:extLst>
      <p:ext uri="{BB962C8B-B14F-4D97-AF65-F5344CB8AC3E}">
        <p14:creationId xmlns:p14="http://schemas.microsoft.com/office/powerpoint/2010/main" val="1938314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8BE98-4A59-4683-B6D3-1BD7E16D51E9}" type="slidenum">
              <a:rPr lang="en-US" smtClean="0"/>
              <a:t>1</a:t>
            </a:fld>
            <a:endParaRPr lang="en-US"/>
          </a:p>
        </p:txBody>
      </p:sp>
    </p:spTree>
    <p:extLst>
      <p:ext uri="{BB962C8B-B14F-4D97-AF65-F5344CB8AC3E}">
        <p14:creationId xmlns:p14="http://schemas.microsoft.com/office/powerpoint/2010/main" val="4250211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8BE98-4A59-4683-B6D3-1BD7E16D51E9}" type="slidenum">
              <a:rPr lang="en-US" smtClean="0"/>
              <a:t>28</a:t>
            </a:fld>
            <a:endParaRPr lang="en-US"/>
          </a:p>
        </p:txBody>
      </p:sp>
    </p:spTree>
    <p:extLst>
      <p:ext uri="{BB962C8B-B14F-4D97-AF65-F5344CB8AC3E}">
        <p14:creationId xmlns:p14="http://schemas.microsoft.com/office/powerpoint/2010/main" val="1625999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8BE98-4A59-4683-B6D3-1BD7E16D51E9}" type="slidenum">
              <a:rPr lang="en-US" smtClean="0"/>
              <a:t>3</a:t>
            </a:fld>
            <a:endParaRPr lang="en-US"/>
          </a:p>
        </p:txBody>
      </p:sp>
    </p:spTree>
    <p:extLst>
      <p:ext uri="{BB962C8B-B14F-4D97-AF65-F5344CB8AC3E}">
        <p14:creationId xmlns:p14="http://schemas.microsoft.com/office/powerpoint/2010/main" val="3155670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8BE98-4A59-4683-B6D3-1BD7E16D51E9}" type="slidenum">
              <a:rPr lang="en-US" smtClean="0"/>
              <a:t>4</a:t>
            </a:fld>
            <a:endParaRPr lang="en-US"/>
          </a:p>
        </p:txBody>
      </p:sp>
    </p:spTree>
    <p:extLst>
      <p:ext uri="{BB962C8B-B14F-4D97-AF65-F5344CB8AC3E}">
        <p14:creationId xmlns:p14="http://schemas.microsoft.com/office/powerpoint/2010/main" val="1376764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8BE98-4A59-4683-B6D3-1BD7E16D51E9}" type="slidenum">
              <a:rPr lang="en-US" smtClean="0"/>
              <a:t>5</a:t>
            </a:fld>
            <a:endParaRPr lang="en-US"/>
          </a:p>
        </p:txBody>
      </p:sp>
    </p:spTree>
    <p:extLst>
      <p:ext uri="{BB962C8B-B14F-4D97-AF65-F5344CB8AC3E}">
        <p14:creationId xmlns:p14="http://schemas.microsoft.com/office/powerpoint/2010/main" val="2421943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8BE98-4A59-4683-B6D3-1BD7E16D51E9}" type="slidenum">
              <a:rPr lang="en-US" smtClean="0"/>
              <a:t>6</a:t>
            </a:fld>
            <a:endParaRPr lang="en-US"/>
          </a:p>
        </p:txBody>
      </p:sp>
    </p:spTree>
    <p:extLst>
      <p:ext uri="{BB962C8B-B14F-4D97-AF65-F5344CB8AC3E}">
        <p14:creationId xmlns:p14="http://schemas.microsoft.com/office/powerpoint/2010/main" val="1756378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8BE98-4A59-4683-B6D3-1BD7E16D51E9}" type="slidenum">
              <a:rPr lang="en-US" smtClean="0"/>
              <a:t>8</a:t>
            </a:fld>
            <a:endParaRPr lang="en-US"/>
          </a:p>
        </p:txBody>
      </p:sp>
    </p:spTree>
    <p:extLst>
      <p:ext uri="{BB962C8B-B14F-4D97-AF65-F5344CB8AC3E}">
        <p14:creationId xmlns:p14="http://schemas.microsoft.com/office/powerpoint/2010/main" val="3155670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8BE98-4A59-4683-B6D3-1BD7E16D51E9}" type="slidenum">
              <a:rPr lang="en-US" smtClean="0"/>
              <a:t>10</a:t>
            </a:fld>
            <a:endParaRPr lang="en-US"/>
          </a:p>
        </p:txBody>
      </p:sp>
    </p:spTree>
    <p:extLst>
      <p:ext uri="{BB962C8B-B14F-4D97-AF65-F5344CB8AC3E}">
        <p14:creationId xmlns:p14="http://schemas.microsoft.com/office/powerpoint/2010/main" val="3155670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B8BE98-4A59-4683-B6D3-1BD7E16D51E9}" type="slidenum">
              <a:rPr lang="en-US" smtClean="0"/>
              <a:t>18</a:t>
            </a:fld>
            <a:endParaRPr lang="en-US"/>
          </a:p>
        </p:txBody>
      </p:sp>
    </p:spTree>
    <p:extLst>
      <p:ext uri="{BB962C8B-B14F-4D97-AF65-F5344CB8AC3E}">
        <p14:creationId xmlns:p14="http://schemas.microsoft.com/office/powerpoint/2010/main" val="448345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fld id="{0DB8BE98-4A59-4683-B6D3-1BD7E16D51E9}" type="slidenum">
              <a:rPr lang="en-US" smtClean="0"/>
              <a:t>21</a:t>
            </a:fld>
            <a:endParaRPr lang="en-US"/>
          </a:p>
        </p:txBody>
      </p:sp>
    </p:spTree>
    <p:extLst>
      <p:ext uri="{BB962C8B-B14F-4D97-AF65-F5344CB8AC3E}">
        <p14:creationId xmlns:p14="http://schemas.microsoft.com/office/powerpoint/2010/main" val="904377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9291F0-82FC-4AD4-A4E4-2F9721F731FD}"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21517-B332-44CB-B5B6-5D4505871CB5}" type="slidenum">
              <a:rPr lang="en-US" smtClean="0"/>
              <a:t>‹#›</a:t>
            </a:fld>
            <a:endParaRPr lang="en-US"/>
          </a:p>
        </p:txBody>
      </p:sp>
    </p:spTree>
    <p:extLst>
      <p:ext uri="{BB962C8B-B14F-4D97-AF65-F5344CB8AC3E}">
        <p14:creationId xmlns:p14="http://schemas.microsoft.com/office/powerpoint/2010/main" val="239634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9291F0-82FC-4AD4-A4E4-2F9721F731FD}"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21517-B332-44CB-B5B6-5D4505871CB5}" type="slidenum">
              <a:rPr lang="en-US" smtClean="0"/>
              <a:t>‹#›</a:t>
            </a:fld>
            <a:endParaRPr lang="en-US"/>
          </a:p>
        </p:txBody>
      </p:sp>
    </p:spTree>
    <p:extLst>
      <p:ext uri="{BB962C8B-B14F-4D97-AF65-F5344CB8AC3E}">
        <p14:creationId xmlns:p14="http://schemas.microsoft.com/office/powerpoint/2010/main" val="221243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1828800" cy="54403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9291F0-82FC-4AD4-A4E4-2F9721F731FD}"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1905000" cy="365125"/>
          </a:xfrm>
        </p:spPr>
        <p:txBody>
          <a:bodyPr/>
          <a:lstStyle/>
          <a:p>
            <a:fld id="{88521517-B332-44CB-B5B6-5D4505871CB5}" type="slidenum">
              <a:rPr lang="en-US" smtClean="0"/>
              <a:t>‹#›</a:t>
            </a:fld>
            <a:endParaRPr lang="en-US" dirty="0"/>
          </a:p>
        </p:txBody>
      </p:sp>
    </p:spTree>
    <p:extLst>
      <p:ext uri="{BB962C8B-B14F-4D97-AF65-F5344CB8AC3E}">
        <p14:creationId xmlns:p14="http://schemas.microsoft.com/office/powerpoint/2010/main" val="624267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3183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9291F0-82FC-4AD4-A4E4-2F9721F731FD}"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21517-B332-44CB-B5B6-5D4505871CB5}" type="slidenum">
              <a:rPr lang="en-US" smtClean="0"/>
              <a:t>‹#›</a:t>
            </a:fld>
            <a:endParaRPr lang="en-US"/>
          </a:p>
        </p:txBody>
      </p:sp>
    </p:spTree>
    <p:extLst>
      <p:ext uri="{BB962C8B-B14F-4D97-AF65-F5344CB8AC3E}">
        <p14:creationId xmlns:p14="http://schemas.microsoft.com/office/powerpoint/2010/main" val="1663438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9291F0-82FC-4AD4-A4E4-2F9721F731FD}"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21517-B332-44CB-B5B6-5D4505871CB5}" type="slidenum">
              <a:rPr lang="en-US" smtClean="0"/>
              <a:t>‹#›</a:t>
            </a:fld>
            <a:endParaRPr lang="en-US"/>
          </a:p>
        </p:txBody>
      </p:sp>
    </p:spTree>
    <p:extLst>
      <p:ext uri="{BB962C8B-B14F-4D97-AF65-F5344CB8AC3E}">
        <p14:creationId xmlns:p14="http://schemas.microsoft.com/office/powerpoint/2010/main" val="112005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9291F0-82FC-4AD4-A4E4-2F9721F731FD}"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21517-B332-44CB-B5B6-5D4505871CB5}" type="slidenum">
              <a:rPr lang="en-US" smtClean="0"/>
              <a:t>‹#›</a:t>
            </a:fld>
            <a:endParaRPr lang="en-US"/>
          </a:p>
        </p:txBody>
      </p:sp>
    </p:spTree>
    <p:extLst>
      <p:ext uri="{BB962C8B-B14F-4D97-AF65-F5344CB8AC3E}">
        <p14:creationId xmlns:p14="http://schemas.microsoft.com/office/powerpoint/2010/main" val="1549556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9291F0-82FC-4AD4-A4E4-2F9721F731FD}" type="datetimeFigureOut">
              <a:rPr lang="en-US" smtClean="0"/>
              <a:t>2/29/2016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521517-B332-44CB-B5B6-5D4505871CB5}" type="slidenum">
              <a:rPr lang="en-US" smtClean="0"/>
              <a:t>‹#›</a:t>
            </a:fld>
            <a:endParaRPr lang="en-US"/>
          </a:p>
        </p:txBody>
      </p:sp>
    </p:spTree>
    <p:extLst>
      <p:ext uri="{BB962C8B-B14F-4D97-AF65-F5344CB8AC3E}">
        <p14:creationId xmlns:p14="http://schemas.microsoft.com/office/powerpoint/2010/main" val="377023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9291F0-82FC-4AD4-A4E4-2F9721F731FD}" type="datetimeFigureOut">
              <a:rPr lang="en-US" smtClean="0"/>
              <a:t>2/29/2016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521517-B332-44CB-B5B6-5D4505871CB5}" type="slidenum">
              <a:rPr lang="en-US" smtClean="0"/>
              <a:t>‹#›</a:t>
            </a:fld>
            <a:endParaRPr lang="en-US"/>
          </a:p>
        </p:txBody>
      </p:sp>
    </p:spTree>
    <p:extLst>
      <p:ext uri="{BB962C8B-B14F-4D97-AF65-F5344CB8AC3E}">
        <p14:creationId xmlns:p14="http://schemas.microsoft.com/office/powerpoint/2010/main" val="141924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9291F0-82FC-4AD4-A4E4-2F9721F731FD}" type="datetimeFigureOut">
              <a:rPr lang="en-US" smtClean="0"/>
              <a:t>2/29/2016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521517-B332-44CB-B5B6-5D4505871CB5}" type="slidenum">
              <a:rPr lang="en-US" smtClean="0"/>
              <a:t>‹#›</a:t>
            </a:fld>
            <a:endParaRPr lang="en-US"/>
          </a:p>
        </p:txBody>
      </p:sp>
    </p:spTree>
    <p:extLst>
      <p:ext uri="{BB962C8B-B14F-4D97-AF65-F5344CB8AC3E}">
        <p14:creationId xmlns:p14="http://schemas.microsoft.com/office/powerpoint/2010/main" val="1573787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10096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9291F0-82FC-4AD4-A4E4-2F9721F731FD}"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21517-B332-44CB-B5B6-5D4505871CB5}" type="slidenum">
              <a:rPr lang="en-US" smtClean="0"/>
              <a:t>‹#›</a:t>
            </a:fld>
            <a:endParaRPr lang="en-US"/>
          </a:p>
        </p:txBody>
      </p:sp>
    </p:spTree>
    <p:extLst>
      <p:ext uri="{BB962C8B-B14F-4D97-AF65-F5344CB8AC3E}">
        <p14:creationId xmlns:p14="http://schemas.microsoft.com/office/powerpoint/2010/main" val="1876661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9291F0-82FC-4AD4-A4E4-2F9721F731FD}"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21517-B332-44CB-B5B6-5D4505871CB5}" type="slidenum">
              <a:rPr lang="en-US" smtClean="0"/>
              <a:t>‹#›</a:t>
            </a:fld>
            <a:endParaRPr lang="en-US"/>
          </a:p>
        </p:txBody>
      </p:sp>
    </p:spTree>
    <p:extLst>
      <p:ext uri="{BB962C8B-B14F-4D97-AF65-F5344CB8AC3E}">
        <p14:creationId xmlns:p14="http://schemas.microsoft.com/office/powerpoint/2010/main" val="3603527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8382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291F0-82FC-4AD4-A4E4-2F9721F731FD}" type="datetimeFigureOut">
              <a:rPr lang="en-US" smtClean="0"/>
              <a:t>2/29/2016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21517-B332-44CB-B5B6-5D4505871CB5}" type="slidenum">
              <a:rPr lang="en-US" smtClean="0"/>
              <a:t>‹#›</a:t>
            </a:fld>
            <a:endParaRPr lang="en-US"/>
          </a:p>
        </p:txBody>
      </p:sp>
    </p:spTree>
    <p:extLst>
      <p:ext uri="{BB962C8B-B14F-4D97-AF65-F5344CB8AC3E}">
        <p14:creationId xmlns:p14="http://schemas.microsoft.com/office/powerpoint/2010/main" val="4676298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generalcounsel.ucf.edu/legal-issu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eneralcounsel.ucf.edu/files/2015/06/Agreement-on-Guidelines-for-Classroom-Copying.docx" TargetMode="External"/><Relationship Id="rId7" Type="http://schemas.openxmlformats.org/officeDocument/2006/relationships/hyperlink" Target="https://generalcounsel.ucf.edu/legal-issues/" TargetMode="External"/><Relationship Id="rId2" Type="http://schemas.openxmlformats.org/officeDocument/2006/relationships/hyperlink" Target="https://generalcounsel.ucf.edu/files/2015/06/Top-Ten-Copyright-and-Fair-Use-Questions-revised-NNH-clean-4-19-11.docx" TargetMode="External"/><Relationship Id="rId1" Type="http://schemas.openxmlformats.org/officeDocument/2006/relationships/slideLayout" Target="../slideLayouts/slideLayout2.xml"/><Relationship Id="rId6" Type="http://schemas.openxmlformats.org/officeDocument/2006/relationships/hyperlink" Target="http://copyright.gov/fair-use/fair-index.html" TargetMode="External"/><Relationship Id="rId5" Type="http://schemas.openxmlformats.org/officeDocument/2006/relationships/hyperlink" Target="https://generalcounsel.ucf.edu/files/2015/06/Copyright-Guidelines-for-Exhibiting-Movies.doc" TargetMode="External"/><Relationship Id="rId4" Type="http://schemas.openxmlformats.org/officeDocument/2006/relationships/hyperlink" Target="http://www.copyright.gov/circs/circ21.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University_of_Central_Florida_Libraries#/media/File:UCFlibrary.jpg"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lic.kr/p/9H8SCn" TargetMode="External"/><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hyperlink" Target="https://www.flickr.com/photos/mr_t_in_dc/"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arch.creativecommons.org/" TargetMode="External"/><Relationship Id="rId7" Type="http://schemas.openxmlformats.org/officeDocument/2006/relationships/hyperlink" Target="http://guides.ucf.edu/imag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openclipart.org/" TargetMode="External"/><Relationship Id="rId5" Type="http://schemas.openxmlformats.org/officeDocument/2006/relationships/hyperlink" Target="http://stockvault.net/" TargetMode="External"/><Relationship Id="rId4" Type="http://schemas.openxmlformats.org/officeDocument/2006/relationships/hyperlink" Target="https://www.flickr.com/creativecommon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flic.kr/p/hoMcw"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www.flickr.com/photos/marcusrambe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blog.indiantrailslibrary.org/keep-calm-and-carry-on/"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opyright.gov/circs/circ01.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library.ucf.edu/about/departments/scholarly-communication/" TargetMode="External"/><Relationship Id="rId2" Type="http://schemas.openxmlformats.org/officeDocument/2006/relationships/hyperlink" Target="mailto:sarah.norris@ucf.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copyright.cornell.edu/resources/publicdomain.cf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imgflip.com/memegenerator"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opyright.gov/title17/92chap1.html#10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copyright.gov/fair-use/more-info.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fairuseweek.org/wp-content/uploads/2016/02/ARL-FUW-Infographic-r5.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57400"/>
            <a:ext cx="7772400" cy="3581400"/>
          </a:xfrm>
        </p:spPr>
        <p:txBody>
          <a:bodyPr>
            <a:normAutofit/>
          </a:bodyPr>
          <a:lstStyle/>
          <a:p>
            <a:r>
              <a:rPr lang="en-US" b="1" dirty="0"/>
              <a:t>Copyright Update for Faculty 2016</a:t>
            </a:r>
            <a:r>
              <a:rPr lang="en-US" b="1" dirty="0" smtClean="0"/>
              <a:t/>
            </a:r>
            <a:br>
              <a:rPr lang="en-US" b="1" dirty="0" smtClean="0"/>
            </a:br>
            <a:endParaRPr lang="en-US" dirty="0"/>
          </a:p>
        </p:txBody>
      </p:sp>
      <p:sp>
        <p:nvSpPr>
          <p:cNvPr id="3" name="Subtitle 2"/>
          <p:cNvSpPr>
            <a:spLocks noGrp="1"/>
          </p:cNvSpPr>
          <p:nvPr>
            <p:ph type="subTitle" idx="1"/>
          </p:nvPr>
        </p:nvSpPr>
        <p:spPr>
          <a:xfrm>
            <a:off x="533400" y="4953000"/>
            <a:ext cx="7772400" cy="1371600"/>
          </a:xfrm>
        </p:spPr>
        <p:txBody>
          <a:bodyPr>
            <a:normAutofit/>
          </a:bodyPr>
          <a:lstStyle/>
          <a:p>
            <a:r>
              <a:rPr lang="en-US" sz="2800" b="1" dirty="0" smtClean="0">
                <a:solidFill>
                  <a:schemeClr val="bg2">
                    <a:lumMod val="25000"/>
                  </a:schemeClr>
                </a:solidFill>
              </a:rPr>
              <a:t>College of Nursing Faculty Meeting</a:t>
            </a:r>
            <a:r>
              <a:rPr lang="en-US" sz="2800" b="1" dirty="0">
                <a:solidFill>
                  <a:schemeClr val="bg2">
                    <a:lumMod val="25000"/>
                  </a:schemeClr>
                </a:solidFill>
              </a:rPr>
              <a:t/>
            </a:r>
            <a:br>
              <a:rPr lang="en-US" sz="2800" b="1" dirty="0">
                <a:solidFill>
                  <a:schemeClr val="bg2">
                    <a:lumMod val="25000"/>
                  </a:schemeClr>
                </a:solidFill>
              </a:rPr>
            </a:br>
            <a:r>
              <a:rPr lang="en-US" sz="2800" b="1" dirty="0" smtClean="0">
                <a:solidFill>
                  <a:schemeClr val="bg2">
                    <a:lumMod val="25000"/>
                  </a:schemeClr>
                </a:solidFill>
              </a:rPr>
              <a:t>February 29, 2016</a:t>
            </a:r>
          </a:p>
          <a:p>
            <a:r>
              <a:rPr lang="en-US" sz="1800" dirty="0" smtClean="0">
                <a:solidFill>
                  <a:schemeClr val="tx1">
                    <a:lumMod val="95000"/>
                    <a:lumOff val="5000"/>
                  </a:schemeClr>
                </a:solidFill>
              </a:rPr>
              <a:t>Sarah A. Norris, Scholarly Communication Librarian, University of Central Florida</a:t>
            </a:r>
          </a:p>
        </p:txBody>
      </p:sp>
      <p:sp>
        <p:nvSpPr>
          <p:cNvPr id="4" name="Subtitle 2"/>
          <p:cNvSpPr txBox="1">
            <a:spLocks/>
          </p:cNvSpPr>
          <p:nvPr/>
        </p:nvSpPr>
        <p:spPr>
          <a:xfrm>
            <a:off x="1500963" y="5638800"/>
            <a:ext cx="6400800" cy="106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800" dirty="0" smtClean="0">
              <a:solidFill>
                <a:schemeClr val="bg2">
                  <a:lumMod val="25000"/>
                </a:schemeClr>
              </a:solidFill>
            </a:endParaRPr>
          </a:p>
        </p:txBody>
      </p:sp>
    </p:spTree>
    <p:extLst>
      <p:ext uri="{BB962C8B-B14F-4D97-AF65-F5344CB8AC3E}">
        <p14:creationId xmlns:p14="http://schemas.microsoft.com/office/powerpoint/2010/main" val="3106740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0" y="-76200"/>
            <a:ext cx="2819400" cy="731838"/>
          </a:xfrm>
        </p:spPr>
        <p:txBody>
          <a:bodyPr>
            <a:normAutofit/>
          </a:bodyPr>
          <a:lstStyle/>
          <a:p>
            <a:pPr algn="l"/>
            <a:r>
              <a:rPr lang="en-US" sz="3200" dirty="0" smtClean="0">
                <a:solidFill>
                  <a:srgbClr val="FFFFCC"/>
                </a:solidFill>
              </a:rPr>
              <a:t>Terminology</a:t>
            </a:r>
            <a:endParaRPr lang="en-US" sz="3200" dirty="0">
              <a:solidFill>
                <a:srgbClr val="FFFFCC"/>
              </a:solidFill>
            </a:endParaRPr>
          </a:p>
        </p:txBody>
      </p:sp>
      <p:sp>
        <p:nvSpPr>
          <p:cNvPr id="3" name="Content Placeholder 2"/>
          <p:cNvSpPr>
            <a:spLocks noGrp="1"/>
          </p:cNvSpPr>
          <p:nvPr>
            <p:ph idx="1"/>
          </p:nvPr>
        </p:nvSpPr>
        <p:spPr>
          <a:xfrm>
            <a:off x="457200" y="1219200"/>
            <a:ext cx="8229600" cy="4906963"/>
          </a:xfrm>
        </p:spPr>
        <p:txBody>
          <a:bodyPr>
            <a:normAutofit/>
          </a:bodyPr>
          <a:lstStyle/>
          <a:p>
            <a:pPr marL="0" indent="0" algn="ctr">
              <a:buNone/>
            </a:pPr>
            <a:r>
              <a:rPr lang="en-US" dirty="0" smtClean="0"/>
              <a:t>Creative Commons License</a:t>
            </a:r>
          </a:p>
          <a:p>
            <a:pPr marL="0" indent="0">
              <a:buNone/>
            </a:pPr>
            <a:endParaRPr lang="en-US" dirty="0" smtClean="0"/>
          </a:p>
          <a:p>
            <a:pPr marL="0" indent="0" algn="ctr">
              <a:buNone/>
            </a:pPr>
            <a:r>
              <a:rPr lang="en-US" sz="2400" i="1" dirty="0"/>
              <a:t>“A Creative Commons (CC) license is one of several public copyright licenses that enable the free distribution of an otherwise copyrighted work. A CC license is used when an author wants to give people the right to share, use, and build upon a work that they have created</a:t>
            </a:r>
            <a:r>
              <a:rPr lang="en-US" sz="2400" i="1" dirty="0" smtClean="0"/>
              <a:t>.”</a:t>
            </a:r>
          </a:p>
          <a:p>
            <a:pPr marL="0" indent="0" algn="ctr">
              <a:buNone/>
            </a:pPr>
            <a:endParaRPr lang="en-US" sz="2400" i="1" dirty="0"/>
          </a:p>
          <a:p>
            <a:pPr marL="0" indent="0" algn="ctr">
              <a:buNone/>
            </a:pPr>
            <a:r>
              <a:rPr lang="en-US" sz="2400" dirty="0">
                <a:hlinkClick r:id="rId3"/>
              </a:rPr>
              <a:t>https://creativecommons.org/licenses</a:t>
            </a:r>
            <a:r>
              <a:rPr lang="en-US" sz="2400" dirty="0" smtClean="0">
                <a:hlinkClick r:id="rId3"/>
              </a:rPr>
              <a:t>/</a:t>
            </a:r>
            <a:r>
              <a:rPr lang="en-US" sz="2400" dirty="0" smtClean="0"/>
              <a:t> </a:t>
            </a:r>
            <a:endParaRPr lang="en-US" sz="2400" dirty="0"/>
          </a:p>
        </p:txBody>
      </p:sp>
    </p:spTree>
    <p:extLst>
      <p:ext uri="{BB962C8B-B14F-4D97-AF65-F5344CB8AC3E}">
        <p14:creationId xmlns:p14="http://schemas.microsoft.com/office/powerpoint/2010/main" val="3449465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2712" y="685800"/>
            <a:ext cx="8411269" cy="5715000"/>
          </a:xfrm>
          <a:prstGeom prst="rect">
            <a:avLst/>
          </a:prstGeom>
        </p:spPr>
      </p:pic>
      <p:sp>
        <p:nvSpPr>
          <p:cNvPr id="5" name="TextBox 4"/>
          <p:cNvSpPr txBox="1"/>
          <p:nvPr/>
        </p:nvSpPr>
        <p:spPr>
          <a:xfrm>
            <a:off x="228600" y="6400800"/>
            <a:ext cx="8763000" cy="369332"/>
          </a:xfrm>
          <a:prstGeom prst="rect">
            <a:avLst/>
          </a:prstGeom>
          <a:noFill/>
        </p:spPr>
        <p:txBody>
          <a:bodyPr wrap="square" rtlCol="0">
            <a:spAutoFit/>
          </a:bodyPr>
          <a:lstStyle/>
          <a:p>
            <a:pPr algn="ctr"/>
            <a:r>
              <a:rPr lang="en-US" dirty="0">
                <a:hlinkClick r:id="rId3"/>
              </a:rPr>
              <a:t>https://creativecommons.org/licenses</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302209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do you see creative commons  licenses?</a:t>
            </a:r>
            <a:endParaRPr lang="en-US" dirty="0"/>
          </a:p>
        </p:txBody>
      </p:sp>
      <p:pic>
        <p:nvPicPr>
          <p:cNvPr id="4" name="Picture 3"/>
          <p:cNvPicPr>
            <a:picLocks noChangeAspect="1"/>
          </p:cNvPicPr>
          <p:nvPr/>
        </p:nvPicPr>
        <p:blipFill>
          <a:blip r:embed="rId2"/>
          <a:stretch>
            <a:fillRect/>
          </a:stretch>
        </p:blipFill>
        <p:spPr>
          <a:xfrm>
            <a:off x="1828800" y="2057400"/>
            <a:ext cx="5600940" cy="4419600"/>
          </a:xfrm>
          <a:prstGeom prst="rect">
            <a:avLst/>
          </a:prstGeom>
        </p:spPr>
      </p:pic>
      <p:cxnSp>
        <p:nvCxnSpPr>
          <p:cNvPr id="7" name="Straight Arrow Connector 6"/>
          <p:cNvCxnSpPr/>
          <p:nvPr/>
        </p:nvCxnSpPr>
        <p:spPr>
          <a:xfrm>
            <a:off x="2133600" y="5181600"/>
            <a:ext cx="1524000" cy="6858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001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839200" cy="731838"/>
          </a:xfrm>
        </p:spPr>
        <p:txBody>
          <a:bodyPr>
            <a:noAutofit/>
          </a:bodyPr>
          <a:lstStyle/>
          <a:p>
            <a:r>
              <a:rPr lang="en-US" sz="3600" dirty="0" smtClean="0"/>
              <a:t>Using Copyrighted Materials in the Classroom</a:t>
            </a:r>
            <a:endParaRPr lang="en-US" sz="3600" dirty="0"/>
          </a:p>
        </p:txBody>
      </p:sp>
      <p:sp>
        <p:nvSpPr>
          <p:cNvPr id="3" name="Content Placeholder 2"/>
          <p:cNvSpPr>
            <a:spLocks noGrp="1"/>
          </p:cNvSpPr>
          <p:nvPr>
            <p:ph idx="1"/>
          </p:nvPr>
        </p:nvSpPr>
        <p:spPr/>
        <p:txBody>
          <a:bodyPr/>
          <a:lstStyle/>
          <a:p>
            <a:r>
              <a:rPr lang="en-US" dirty="0" smtClean="0"/>
              <a:t>The “Classroom Exception”</a:t>
            </a:r>
          </a:p>
          <a:p>
            <a:pPr lvl="1"/>
            <a:r>
              <a:rPr lang="en-US" dirty="0" smtClean="0"/>
              <a:t>Must be in a physical classroom setting and/or space used for instruction</a:t>
            </a:r>
          </a:p>
          <a:p>
            <a:pPr lvl="1"/>
            <a:r>
              <a:rPr lang="en-US" dirty="0" smtClean="0"/>
              <a:t>Must be in person (i.e. face-to-face)</a:t>
            </a:r>
          </a:p>
          <a:p>
            <a:pPr lvl="1"/>
            <a:r>
              <a:rPr lang="en-US" dirty="0" smtClean="0"/>
              <a:t>Must be at a non-profit institution</a:t>
            </a:r>
          </a:p>
          <a:p>
            <a:pPr lvl="1"/>
            <a:r>
              <a:rPr lang="en-US" i="1" dirty="0" smtClean="0"/>
              <a:t>This </a:t>
            </a:r>
            <a:r>
              <a:rPr lang="en-US" i="1" u="sng" dirty="0" smtClean="0"/>
              <a:t>does not apply</a:t>
            </a:r>
            <a:r>
              <a:rPr lang="en-US" i="1" dirty="0" smtClean="0"/>
              <a:t> to online teaching</a:t>
            </a:r>
            <a:endParaRPr lang="en-US" i="1" dirty="0"/>
          </a:p>
        </p:txBody>
      </p:sp>
    </p:spTree>
    <p:extLst>
      <p:ext uri="{BB962C8B-B14F-4D97-AF65-F5344CB8AC3E}">
        <p14:creationId xmlns:p14="http://schemas.microsoft.com/office/powerpoint/2010/main" val="1245905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839200" cy="731838"/>
          </a:xfrm>
        </p:spPr>
        <p:txBody>
          <a:bodyPr>
            <a:normAutofit/>
          </a:bodyPr>
          <a:lstStyle/>
          <a:p>
            <a:r>
              <a:rPr lang="en-US" sz="3600" dirty="0" smtClean="0"/>
              <a:t>Using Copyrighted Materials in the Classroom</a:t>
            </a:r>
            <a:endParaRPr lang="en-US" sz="3600" dirty="0"/>
          </a:p>
        </p:txBody>
      </p:sp>
      <p:sp>
        <p:nvSpPr>
          <p:cNvPr id="3" name="Content Placeholder 2"/>
          <p:cNvSpPr>
            <a:spLocks noGrp="1"/>
          </p:cNvSpPr>
          <p:nvPr>
            <p:ph idx="1"/>
          </p:nvPr>
        </p:nvSpPr>
        <p:spPr/>
        <p:txBody>
          <a:bodyPr/>
          <a:lstStyle/>
          <a:p>
            <a:r>
              <a:rPr lang="en-US" dirty="0" smtClean="0"/>
              <a:t>The TEACH Act</a:t>
            </a:r>
          </a:p>
          <a:p>
            <a:pPr lvl="1"/>
            <a:r>
              <a:rPr lang="en-US" dirty="0" smtClean="0"/>
              <a:t>Made for the online environment (i.e. Distance learning via Canvas)</a:t>
            </a:r>
          </a:p>
          <a:p>
            <a:pPr lvl="1"/>
            <a:r>
              <a:rPr lang="en-US" dirty="0" smtClean="0"/>
              <a:t>Is Voluntary</a:t>
            </a:r>
          </a:p>
          <a:p>
            <a:pPr lvl="1"/>
            <a:r>
              <a:rPr lang="en-US" dirty="0" smtClean="0"/>
              <a:t>Can be restrictive</a:t>
            </a:r>
          </a:p>
          <a:p>
            <a:pPr lvl="1"/>
            <a:r>
              <a:rPr lang="en-US" dirty="0" smtClean="0"/>
              <a:t>Is not the only solution to using copyrighted materials in an online setting (Fair Use still can be applied)</a:t>
            </a:r>
            <a:endParaRPr lang="en-US" dirty="0"/>
          </a:p>
        </p:txBody>
      </p:sp>
    </p:spTree>
    <p:extLst>
      <p:ext uri="{BB962C8B-B14F-4D97-AF65-F5344CB8AC3E}">
        <p14:creationId xmlns:p14="http://schemas.microsoft.com/office/powerpoint/2010/main" val="224014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UCF Resources for Copyright </a:t>
            </a:r>
            <a:endParaRPr lang="en-US" dirty="0"/>
          </a:p>
        </p:txBody>
      </p:sp>
      <p:sp>
        <p:nvSpPr>
          <p:cNvPr id="5" name="Content Placeholder 4"/>
          <p:cNvSpPr>
            <a:spLocks noGrp="1"/>
          </p:cNvSpPr>
          <p:nvPr>
            <p:ph idx="1"/>
          </p:nvPr>
        </p:nvSpPr>
        <p:spPr>
          <a:xfrm>
            <a:off x="584863" y="6142402"/>
            <a:ext cx="8229600" cy="650520"/>
          </a:xfrm>
        </p:spPr>
        <p:txBody>
          <a:bodyPr>
            <a:normAutofit/>
          </a:bodyPr>
          <a:lstStyle/>
          <a:p>
            <a:pPr marL="0" indent="0" algn="ctr">
              <a:buNone/>
            </a:pPr>
            <a:r>
              <a:rPr lang="en-US" sz="2800" dirty="0">
                <a:hlinkClick r:id="rId2"/>
              </a:rPr>
              <a:t>https://generalcounsel.ucf.edu/legal-issues/</a:t>
            </a:r>
            <a:endParaRPr lang="en-US" sz="2800" dirty="0"/>
          </a:p>
        </p:txBody>
      </p:sp>
      <p:pic>
        <p:nvPicPr>
          <p:cNvPr id="6" name="Picture 5"/>
          <p:cNvPicPr>
            <a:picLocks noChangeAspect="1"/>
          </p:cNvPicPr>
          <p:nvPr/>
        </p:nvPicPr>
        <p:blipFill>
          <a:blip r:embed="rId3"/>
          <a:stretch>
            <a:fillRect/>
          </a:stretch>
        </p:blipFill>
        <p:spPr>
          <a:xfrm>
            <a:off x="321468" y="1752600"/>
            <a:ext cx="8501063" cy="4389484"/>
          </a:xfrm>
          <a:prstGeom prst="rect">
            <a:avLst/>
          </a:prstGeom>
        </p:spPr>
      </p:pic>
      <p:cxnSp>
        <p:nvCxnSpPr>
          <p:cNvPr id="8" name="Straight Arrow Connector 7"/>
          <p:cNvCxnSpPr/>
          <p:nvPr/>
        </p:nvCxnSpPr>
        <p:spPr>
          <a:xfrm flipH="1">
            <a:off x="1905000" y="2667000"/>
            <a:ext cx="1346863" cy="3048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704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9448800" cy="731838"/>
          </a:xfrm>
        </p:spPr>
        <p:txBody>
          <a:bodyPr>
            <a:noAutofit/>
          </a:bodyPr>
          <a:lstStyle/>
          <a:p>
            <a:r>
              <a:rPr lang="en-US" sz="3000" dirty="0" smtClean="0"/>
              <a:t>UCF General Counsel Copyright &amp; Fair Use Information</a:t>
            </a:r>
            <a:endParaRPr lang="en-US" sz="3000" dirty="0"/>
          </a:p>
        </p:txBody>
      </p:sp>
      <p:sp>
        <p:nvSpPr>
          <p:cNvPr id="3" name="Content Placeholder 2"/>
          <p:cNvSpPr>
            <a:spLocks noGrp="1"/>
          </p:cNvSpPr>
          <p:nvPr>
            <p:ph idx="1"/>
          </p:nvPr>
        </p:nvSpPr>
        <p:spPr>
          <a:xfrm>
            <a:off x="381000" y="1570038"/>
            <a:ext cx="8458200" cy="5135562"/>
          </a:xfrm>
        </p:spPr>
        <p:txBody>
          <a:bodyPr>
            <a:normAutofit fontScale="47500" lnSpcReduction="20000"/>
          </a:bodyPr>
          <a:lstStyle/>
          <a:p>
            <a:r>
              <a:rPr lang="en-US" sz="3400" dirty="0" smtClean="0">
                <a:hlinkClick r:id="rId2"/>
              </a:rPr>
              <a:t>Top </a:t>
            </a:r>
            <a:r>
              <a:rPr lang="en-US" sz="3400" dirty="0">
                <a:hlinkClick r:id="rId2"/>
              </a:rPr>
              <a:t>Ten Copyright and Fair Use Questions</a:t>
            </a:r>
            <a:r>
              <a:rPr lang="en-US" sz="3400" dirty="0"/>
              <a:t/>
            </a:r>
            <a:br>
              <a:rPr lang="en-US" sz="3400" dirty="0"/>
            </a:br>
            <a:r>
              <a:rPr lang="en-US" sz="3400" dirty="0"/>
              <a:t>This document provides guidance to UCF faculty and staff regarding the incorporation of third party copyrighted materials (e.g. music, motion media, text, etc.) into their online courses. It sets forth various safe harbor percentage guidelines with respect to such use. Use of third party copyrighted materials as part of classroom face-to-face teaching activity is also addressed.</a:t>
            </a:r>
          </a:p>
          <a:p>
            <a:r>
              <a:rPr lang="en-US" sz="3400" dirty="0">
                <a:hlinkClick r:id="rId3"/>
              </a:rPr>
              <a:t>Agreement on Guidelines for Classroom Copying</a:t>
            </a:r>
            <a:r>
              <a:rPr lang="en-US" sz="3400" dirty="0"/>
              <a:t/>
            </a:r>
            <a:br>
              <a:rPr lang="en-US" sz="3400" dirty="0"/>
            </a:br>
            <a:r>
              <a:rPr lang="en-US" sz="3400" dirty="0"/>
              <a:t>As stated in UCF’s Use of Copyrighted Materials Policy, UCF has adopted the 1976 Agreement on Guidelines for Classroom Copying in Not-For-Profit Educational Institutions with Respect to Books and Periodicals, found on pages 6-7 of Circular 21, available at: </a:t>
            </a:r>
            <a:r>
              <a:rPr lang="en-US" sz="3400" dirty="0">
                <a:hlinkClick r:id="rId4"/>
              </a:rPr>
              <a:t>http://www.copyright.gov/circs/circ21.pdf</a:t>
            </a:r>
            <a:r>
              <a:rPr lang="en-US" sz="3400" dirty="0"/>
              <a:t>. Faculty should apply these guidelines when they make copies for students in their class (including course packs) containing excerpts from others’ works.</a:t>
            </a:r>
          </a:p>
          <a:p>
            <a:r>
              <a:rPr lang="en-US" sz="3400" dirty="0">
                <a:hlinkClick r:id="rId5"/>
              </a:rPr>
              <a:t>Copyright Guidelines for Exhibiting Movies</a:t>
            </a:r>
            <a:r>
              <a:rPr lang="en-US" sz="3400" dirty="0"/>
              <a:t/>
            </a:r>
            <a:br>
              <a:rPr lang="en-US" sz="3400" dirty="0"/>
            </a:br>
            <a:r>
              <a:rPr lang="en-US" sz="3400" dirty="0"/>
              <a:t>This document discusses what needs to be considered anytime anyone wishes to show a movie to a group of people on campus (or otherwise in affiliation with UCF). This guide explains when a public performance license for the showing of a movie is legally required and includes a flowchart as a quick reference pertaining to when such a license needs to be obtained.</a:t>
            </a:r>
          </a:p>
          <a:p>
            <a:r>
              <a:rPr lang="en-US" sz="3400" dirty="0">
                <a:hlinkClick r:id="rId6"/>
              </a:rPr>
              <a:t>Cases Involving Fair Use from the US Copyright </a:t>
            </a:r>
            <a:r>
              <a:rPr lang="en-US" sz="3400" dirty="0" smtClean="0">
                <a:hlinkClick r:id="rId6"/>
              </a:rPr>
              <a:t>Office</a:t>
            </a:r>
            <a:endParaRPr lang="en-US" sz="3400" dirty="0" smtClean="0"/>
          </a:p>
          <a:p>
            <a:endParaRPr lang="en-US" dirty="0" smtClean="0"/>
          </a:p>
          <a:p>
            <a:endParaRPr lang="en-US" dirty="0"/>
          </a:p>
          <a:p>
            <a:pPr marL="0" indent="0" algn="ctr">
              <a:buNone/>
            </a:pPr>
            <a:r>
              <a:rPr lang="en-US" dirty="0" smtClean="0"/>
              <a:t>All information above from: </a:t>
            </a:r>
            <a:endParaRPr lang="en-US" dirty="0" smtClean="0">
              <a:hlinkClick r:id="rId7"/>
            </a:endParaRPr>
          </a:p>
          <a:p>
            <a:pPr marL="0" indent="0" algn="ctr">
              <a:buNone/>
            </a:pPr>
            <a:r>
              <a:rPr lang="en-US" dirty="0" smtClean="0">
                <a:hlinkClick r:id="rId7"/>
              </a:rPr>
              <a:t>https</a:t>
            </a:r>
            <a:r>
              <a:rPr lang="en-US" dirty="0">
                <a:hlinkClick r:id="rId7"/>
              </a:rPr>
              <a:t>://generalcounsel.ucf.edu/legal-issues/</a:t>
            </a:r>
            <a:endParaRPr lang="en-US" dirty="0"/>
          </a:p>
          <a:p>
            <a:endParaRPr lang="en-US" dirty="0"/>
          </a:p>
          <a:p>
            <a:endParaRPr lang="en-US" dirty="0"/>
          </a:p>
        </p:txBody>
      </p:sp>
    </p:spTree>
    <p:extLst>
      <p:ext uri="{BB962C8B-B14F-4D97-AF65-F5344CB8AC3E}">
        <p14:creationId xmlns:p14="http://schemas.microsoft.com/office/powerpoint/2010/main" val="2876850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Navigating Fair </a:t>
            </a:r>
            <a:r>
              <a:rPr lang="en-US" dirty="0" smtClean="0"/>
              <a:t>Use at UCF</a:t>
            </a:r>
            <a:endParaRPr lang="en-US" dirty="0"/>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600200"/>
            <a:ext cx="6096000" cy="4572000"/>
          </a:xfrm>
        </p:spPr>
      </p:pic>
      <p:sp>
        <p:nvSpPr>
          <p:cNvPr id="3" name="TextBox 2"/>
          <p:cNvSpPr txBox="1"/>
          <p:nvPr/>
        </p:nvSpPr>
        <p:spPr>
          <a:xfrm>
            <a:off x="685800" y="6365570"/>
            <a:ext cx="8077200" cy="307777"/>
          </a:xfrm>
          <a:prstGeom prst="rect">
            <a:avLst/>
          </a:prstGeom>
          <a:noFill/>
        </p:spPr>
        <p:txBody>
          <a:bodyPr wrap="square" rtlCol="0">
            <a:spAutoFit/>
          </a:bodyPr>
          <a:lstStyle/>
          <a:p>
            <a:pPr algn="ctr"/>
            <a:r>
              <a:rPr lang="en-US" sz="1400" dirty="0">
                <a:hlinkClick r:id="rId3"/>
              </a:rPr>
              <a:t>https://en.wikipedia.org/wiki/University_of_Central_Florida_Libraries#/</a:t>
            </a:r>
            <a:r>
              <a:rPr lang="en-US" sz="1400" dirty="0" smtClean="0">
                <a:hlinkClick r:id="rId3"/>
              </a:rPr>
              <a:t>media/File:UCFlibrary.jpg</a:t>
            </a:r>
            <a:r>
              <a:rPr lang="en-US" sz="1400" dirty="0" smtClean="0"/>
              <a:t> </a:t>
            </a:r>
            <a:endParaRPr lang="en-US" sz="1400" dirty="0"/>
          </a:p>
        </p:txBody>
      </p:sp>
    </p:spTree>
    <p:extLst>
      <p:ext uri="{BB962C8B-B14F-4D97-AF65-F5344CB8AC3E}">
        <p14:creationId xmlns:p14="http://schemas.microsoft.com/office/powerpoint/2010/main" val="4004425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3505200"/>
          </a:xfrm>
        </p:spPr>
        <p:txBody>
          <a:bodyPr/>
          <a:lstStyle/>
          <a:p>
            <a:pPr marL="514350" indent="-514350" algn="ctr">
              <a:buAutoNum type="arabicPeriod"/>
            </a:pPr>
            <a:r>
              <a:rPr lang="en-US" i="1" dirty="0" smtClean="0"/>
              <a:t>Can </a:t>
            </a:r>
            <a:r>
              <a:rPr lang="en-US" i="1" dirty="0"/>
              <a:t>photos, diagrams, tables, etc. found online be used in </a:t>
            </a:r>
            <a:r>
              <a:rPr lang="en-US" i="1" dirty="0" err="1"/>
              <a:t>PowerPoints</a:t>
            </a:r>
            <a:r>
              <a:rPr lang="en-US" i="1" dirty="0"/>
              <a:t> for educational lectures if the sources are cited as references?  Many of these images have a disclaimer about possible copyrights and some do not.  Others are clearly copyrighted</a:t>
            </a:r>
            <a:r>
              <a:rPr lang="en-US" i="1" dirty="0" smtClean="0"/>
              <a: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601665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Images for Presentations </a:t>
            </a:r>
            <a:endParaRPr lang="en-US" dirty="0"/>
          </a:p>
        </p:txBody>
      </p:sp>
      <p:sp>
        <p:nvSpPr>
          <p:cNvPr id="3" name="Content Placeholder 2"/>
          <p:cNvSpPr>
            <a:spLocks noGrp="1"/>
          </p:cNvSpPr>
          <p:nvPr>
            <p:ph idx="1"/>
          </p:nvPr>
        </p:nvSpPr>
        <p:spPr/>
        <p:txBody>
          <a:bodyPr/>
          <a:lstStyle/>
          <a:p>
            <a:r>
              <a:rPr lang="en-US" dirty="0" smtClean="0"/>
              <a:t>Considerations for use of images vary depending on whether you are using the PowerPoint presentation for face-to-face or online purposes</a:t>
            </a:r>
          </a:p>
          <a:p>
            <a:endParaRPr lang="en-US" dirty="0"/>
          </a:p>
        </p:txBody>
      </p:sp>
      <p:pic>
        <p:nvPicPr>
          <p:cNvPr id="4" name="Picture 3" descr="C:\Users\snorris\Desktop\copyr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881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4400"/>
            <a:ext cx="8229600" cy="731838"/>
          </a:xfrm>
        </p:spPr>
        <p:txBody>
          <a:bodyPr>
            <a:noAutofit/>
          </a:bodyPr>
          <a:lstStyle/>
          <a:p>
            <a:r>
              <a:rPr lang="en-US" sz="7200" dirty="0" smtClean="0"/>
              <a:t>*Disclaimer</a:t>
            </a:r>
            <a:endParaRPr lang="en-US" sz="7200" dirty="0"/>
          </a:p>
        </p:txBody>
      </p:sp>
      <p:sp>
        <p:nvSpPr>
          <p:cNvPr id="3" name="Content Placeholder 2"/>
          <p:cNvSpPr>
            <a:spLocks noGrp="1"/>
          </p:cNvSpPr>
          <p:nvPr>
            <p:ph sz="half" idx="2"/>
          </p:nvPr>
        </p:nvSpPr>
        <p:spPr>
          <a:xfrm>
            <a:off x="4572000" y="2133600"/>
            <a:ext cx="4495800" cy="4282282"/>
          </a:xfrm>
        </p:spPr>
        <p:txBody>
          <a:bodyPr/>
          <a:lstStyle/>
          <a:p>
            <a:pPr marL="0" indent="0">
              <a:buNone/>
            </a:pPr>
            <a:r>
              <a:rPr lang="en-US" i="1" dirty="0" smtClean="0"/>
              <a:t>UCF </a:t>
            </a:r>
            <a:r>
              <a:rPr lang="en-US" i="1" dirty="0"/>
              <a:t>Libraries does not give legal advice, and any information in this presentation is for informational purposes only. </a:t>
            </a:r>
            <a:r>
              <a:rPr lang="en-US" i="1" dirty="0" smtClean="0"/>
              <a:t>For more information, contact the Office of General Counsel.</a:t>
            </a:r>
            <a:endParaRPr lang="en-US" i="1" dirty="0"/>
          </a:p>
          <a:p>
            <a:endParaRPr lang="en-US" dirty="0"/>
          </a:p>
        </p:txBody>
      </p:sp>
      <p:pic>
        <p:nvPicPr>
          <p:cNvPr id="5"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843881"/>
            <a:ext cx="4038600" cy="4038600"/>
          </a:xfrm>
        </p:spPr>
      </p:pic>
      <p:sp>
        <p:nvSpPr>
          <p:cNvPr id="2" name="TextBox 1"/>
          <p:cNvSpPr txBox="1"/>
          <p:nvPr/>
        </p:nvSpPr>
        <p:spPr>
          <a:xfrm>
            <a:off x="457200" y="5867400"/>
            <a:ext cx="3962400" cy="1200329"/>
          </a:xfrm>
          <a:prstGeom prst="rect">
            <a:avLst/>
          </a:prstGeom>
          <a:noFill/>
        </p:spPr>
        <p:txBody>
          <a:bodyPr wrap="square" rtlCol="0">
            <a:spAutoFit/>
          </a:bodyPr>
          <a:lstStyle/>
          <a:p>
            <a:pPr algn="ctr"/>
            <a:r>
              <a:rPr lang="en-US" dirty="0" smtClean="0"/>
              <a:t>Image retrieved from: </a:t>
            </a:r>
            <a:r>
              <a:rPr lang="en-US" dirty="0">
                <a:hlinkClick r:id="rId3"/>
              </a:rPr>
              <a:t>https://flic.kr/p/9H8SCn</a:t>
            </a:r>
            <a:endParaRPr lang="en-US" dirty="0"/>
          </a:p>
          <a:p>
            <a:pPr algn="ctr"/>
            <a:r>
              <a:rPr lang="en-US" dirty="0" smtClean="0"/>
              <a:t>© </a:t>
            </a:r>
            <a:r>
              <a:rPr lang="en-US" b="1" dirty="0" err="1">
                <a:hlinkClick r:id="rId4" tooltip="Go to Mr.TinDC's photostream"/>
              </a:rPr>
              <a:t>Mr.TinDC</a:t>
            </a:r>
            <a:r>
              <a:rPr lang="en-US" dirty="0"/>
              <a:t/>
            </a:r>
            <a:br>
              <a:rPr lang="en-US" dirty="0"/>
            </a:br>
            <a:endParaRPr lang="en-US" dirty="0"/>
          </a:p>
        </p:txBody>
      </p:sp>
    </p:spTree>
    <p:extLst>
      <p:ext uri="{BB962C8B-B14F-4D97-AF65-F5344CB8AC3E}">
        <p14:creationId xmlns:p14="http://schemas.microsoft.com/office/powerpoint/2010/main" val="1192218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8686800" cy="731838"/>
          </a:xfrm>
        </p:spPr>
        <p:txBody>
          <a:bodyPr>
            <a:normAutofit fontScale="90000"/>
          </a:bodyPr>
          <a:lstStyle/>
          <a:p>
            <a:r>
              <a:rPr lang="en-US" dirty="0" smtClean="0"/>
              <a:t>UCF’s Use of Copyrighted Material Policy	</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For Online (i.e. Distance Learning): </a:t>
            </a:r>
          </a:p>
          <a:p>
            <a:pPr marL="0" indent="0">
              <a:buNone/>
            </a:pPr>
            <a:endParaRPr lang="en-US" dirty="0" smtClean="0"/>
          </a:p>
          <a:p>
            <a:r>
              <a:rPr lang="en-US" dirty="0" smtClean="0"/>
              <a:t>“a </a:t>
            </a:r>
            <a:r>
              <a:rPr lang="en-US" dirty="0"/>
              <a:t>photograph or illustration may be used in its entirety, but no more than 5 images by an artist or photographer may be reproduced or otherwise incorporated as part of an educational multimedia project.  When using photographs and illustrations from a published collective work, not more than 10% or 15 images, whichever is less, may be reproduced or otherwise incorporated as part of an educational multimedia project</a:t>
            </a:r>
            <a:r>
              <a:rPr lang="en-US" dirty="0" smtClean="0"/>
              <a:t>.”</a:t>
            </a:r>
          </a:p>
          <a:p>
            <a:pPr marL="0" indent="0">
              <a:buNone/>
            </a:pPr>
            <a:endParaRPr lang="en-US" dirty="0"/>
          </a:p>
          <a:p>
            <a:r>
              <a:rPr lang="en-US" dirty="0" smtClean="0"/>
              <a:t>“Up </a:t>
            </a:r>
            <a:r>
              <a:rPr lang="en-US" dirty="0"/>
              <a:t>to 10% or 2500 fields or cell entries, whichever is less, from a copyrighted database or data table may be reproduced or otherwise incorporated as part of an educational multimedia project</a:t>
            </a:r>
            <a:r>
              <a:rPr lang="en-US" dirty="0" smtClean="0"/>
              <a:t>.”  </a:t>
            </a:r>
            <a:endParaRPr lang="en-US" dirty="0"/>
          </a:p>
          <a:p>
            <a:endParaRPr lang="en-US" dirty="0"/>
          </a:p>
        </p:txBody>
      </p:sp>
    </p:spTree>
    <p:extLst>
      <p:ext uri="{BB962C8B-B14F-4D97-AF65-F5344CB8AC3E}">
        <p14:creationId xmlns:p14="http://schemas.microsoft.com/office/powerpoint/2010/main" val="454894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to find images</a:t>
            </a:r>
            <a:endParaRPr lang="en-US" dirty="0"/>
          </a:p>
        </p:txBody>
      </p:sp>
      <p:sp>
        <p:nvSpPr>
          <p:cNvPr id="3" name="Content Placeholder 2"/>
          <p:cNvSpPr>
            <a:spLocks noGrp="1"/>
          </p:cNvSpPr>
          <p:nvPr>
            <p:ph idx="1"/>
          </p:nvPr>
        </p:nvSpPr>
        <p:spPr/>
        <p:txBody>
          <a:bodyPr>
            <a:normAutofit fontScale="92500" lnSpcReduction="10000"/>
          </a:bodyPr>
          <a:lstStyle/>
          <a:p>
            <a:pPr fontAlgn="base"/>
            <a:r>
              <a:rPr lang="en-US" b="1" dirty="0">
                <a:hlinkClick r:id="rId3"/>
              </a:rPr>
              <a:t>Creative Commons Search</a:t>
            </a:r>
            <a:r>
              <a:rPr lang="en-US" dirty="0"/>
              <a:t> – Search many sites at once </a:t>
            </a:r>
            <a:r>
              <a:rPr lang="en-US" dirty="0" smtClean="0"/>
              <a:t>(including Flickr Creative Commons)</a:t>
            </a:r>
          </a:p>
          <a:p>
            <a:pPr fontAlgn="base"/>
            <a:r>
              <a:rPr lang="en-US" b="1" dirty="0" smtClean="0">
                <a:hlinkClick r:id="rId4"/>
              </a:rPr>
              <a:t>Flickr Creative Commons</a:t>
            </a:r>
            <a:r>
              <a:rPr lang="en-US" b="1" dirty="0" smtClean="0"/>
              <a:t> </a:t>
            </a:r>
            <a:r>
              <a:rPr lang="en-US" dirty="0" smtClean="0"/>
              <a:t>– Search images that have various CC licenses attached to them</a:t>
            </a:r>
          </a:p>
          <a:p>
            <a:pPr fontAlgn="base"/>
            <a:r>
              <a:rPr lang="en-US" b="1" dirty="0" smtClean="0">
                <a:hlinkClick r:id="rId5"/>
              </a:rPr>
              <a:t>StockVault.net</a:t>
            </a:r>
            <a:r>
              <a:rPr lang="en-US" dirty="0"/>
              <a:t> – Free images from photographers around the world</a:t>
            </a:r>
          </a:p>
          <a:p>
            <a:r>
              <a:rPr lang="en-US" b="1" dirty="0" smtClean="0">
                <a:hlinkClick r:id="rId6"/>
              </a:rPr>
              <a:t>Open </a:t>
            </a:r>
            <a:r>
              <a:rPr lang="en-US" b="1" dirty="0">
                <a:hlinkClick r:id="rId6"/>
              </a:rPr>
              <a:t>Clipart </a:t>
            </a:r>
            <a:r>
              <a:rPr lang="en-US" b="1" dirty="0" smtClean="0">
                <a:hlinkClick r:id="rId6"/>
              </a:rPr>
              <a:t>Library</a:t>
            </a:r>
            <a:r>
              <a:rPr lang="en-US" dirty="0"/>
              <a:t> – Public domain </a:t>
            </a:r>
            <a:r>
              <a:rPr lang="en-US" dirty="0" smtClean="0"/>
              <a:t>clipart</a:t>
            </a:r>
          </a:p>
          <a:p>
            <a:r>
              <a:rPr lang="en-US" b="1" dirty="0" smtClean="0">
                <a:hlinkClick r:id="rId7"/>
              </a:rPr>
              <a:t>UCF Libraries Images &amp; Sounds Guide</a:t>
            </a:r>
            <a:r>
              <a:rPr lang="en-US" b="1" dirty="0" smtClean="0"/>
              <a:t> </a:t>
            </a:r>
            <a:r>
              <a:rPr lang="en-US" dirty="0" smtClean="0"/>
              <a:t>– Compiled list from UCF Libraries </a:t>
            </a:r>
            <a:endParaRPr lang="en-US" dirty="0"/>
          </a:p>
          <a:p>
            <a:endParaRPr lang="en-US" dirty="0"/>
          </a:p>
        </p:txBody>
      </p:sp>
    </p:spTree>
    <p:extLst>
      <p:ext uri="{BB962C8B-B14F-4D97-AF65-F5344CB8AC3E}">
        <p14:creationId xmlns:p14="http://schemas.microsoft.com/office/powerpoint/2010/main" val="1367353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i="1" dirty="0" smtClean="0"/>
              <a:t>2. Can </a:t>
            </a:r>
            <a:r>
              <a:rPr lang="en-US" i="1" dirty="0"/>
              <a:t>YouTube videos be shown in class or embedded in </a:t>
            </a:r>
            <a:r>
              <a:rPr lang="en-US" i="1" dirty="0" err="1"/>
              <a:t>webcourses</a:t>
            </a:r>
            <a:r>
              <a:rPr lang="en-US" i="1" dirty="0"/>
              <a:t>?  What about other educational videos that are not “YouTube”?  How should they be cited?</a:t>
            </a:r>
          </a:p>
          <a:p>
            <a:endParaRPr lang="en-US" dirty="0"/>
          </a:p>
        </p:txBody>
      </p:sp>
    </p:spTree>
    <p:extLst>
      <p:ext uri="{BB962C8B-B14F-4D97-AF65-F5344CB8AC3E}">
        <p14:creationId xmlns:p14="http://schemas.microsoft.com/office/powerpoint/2010/main" val="4255071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991600" cy="731838"/>
          </a:xfrm>
        </p:spPr>
        <p:txBody>
          <a:bodyPr>
            <a:normAutofit fontScale="90000"/>
          </a:bodyPr>
          <a:lstStyle/>
          <a:p>
            <a:r>
              <a:rPr lang="en-US" dirty="0"/>
              <a:t>UCF’s Use of Copyrighted Material Policy</a:t>
            </a:r>
          </a:p>
        </p:txBody>
      </p:sp>
      <p:sp>
        <p:nvSpPr>
          <p:cNvPr id="3" name="Content Placeholder 2"/>
          <p:cNvSpPr>
            <a:spLocks noGrp="1"/>
          </p:cNvSpPr>
          <p:nvPr>
            <p:ph idx="1"/>
          </p:nvPr>
        </p:nvSpPr>
        <p:spPr/>
        <p:txBody>
          <a:bodyPr/>
          <a:lstStyle/>
          <a:p>
            <a:pPr marL="0" indent="0">
              <a:buNone/>
            </a:pPr>
            <a:r>
              <a:rPr lang="en-US" dirty="0"/>
              <a:t>For Online (i.e. Distance Learning): </a:t>
            </a:r>
            <a:endParaRPr lang="en-US" dirty="0" smtClean="0"/>
          </a:p>
          <a:p>
            <a:endParaRPr lang="en-US" dirty="0"/>
          </a:p>
          <a:p>
            <a:r>
              <a:rPr lang="en-US" dirty="0" smtClean="0"/>
              <a:t>“According </a:t>
            </a:r>
            <a:r>
              <a:rPr lang="en-US" dirty="0"/>
              <a:t>to Fair Use Guidelines for Educational Multimedia, motion media of up to 10% or 3 minutes, whichever is less, in the aggregate of a copyrighted motion media work may be reproduced or otherwise incorporated</a:t>
            </a:r>
            <a:r>
              <a:rPr lang="en-US" dirty="0" smtClean="0"/>
              <a:t>.”   </a:t>
            </a:r>
            <a:endParaRPr lang="en-US" dirty="0"/>
          </a:p>
          <a:p>
            <a:endParaRPr lang="en-US" dirty="0"/>
          </a:p>
          <a:p>
            <a:endParaRPr lang="en-US" dirty="0"/>
          </a:p>
        </p:txBody>
      </p:sp>
    </p:spTree>
    <p:extLst>
      <p:ext uri="{BB962C8B-B14F-4D97-AF65-F5344CB8AC3E}">
        <p14:creationId xmlns:p14="http://schemas.microsoft.com/office/powerpoint/2010/main" val="1921592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YouTube &amp; Video Considerations</a:t>
            </a:r>
            <a:endParaRPr lang="en-US" dirty="0"/>
          </a:p>
        </p:txBody>
      </p:sp>
      <p:sp>
        <p:nvSpPr>
          <p:cNvPr id="3" name="Content Placeholder 2"/>
          <p:cNvSpPr>
            <a:spLocks noGrp="1"/>
          </p:cNvSpPr>
          <p:nvPr>
            <p:ph idx="1"/>
          </p:nvPr>
        </p:nvSpPr>
        <p:spPr/>
        <p:txBody>
          <a:bodyPr/>
          <a:lstStyle/>
          <a:p>
            <a:r>
              <a:rPr lang="en-US" dirty="0" smtClean="0"/>
              <a:t>Link to videos instead of embedding within Canvas</a:t>
            </a:r>
          </a:p>
          <a:p>
            <a:r>
              <a:rPr lang="en-US" dirty="0" smtClean="0"/>
              <a:t>Look for items in the public domain or that have creative commons licenses attached to them (YouTube advanced search)</a:t>
            </a:r>
          </a:p>
          <a:p>
            <a:r>
              <a:rPr lang="en-US" dirty="0" smtClean="0"/>
              <a:t>Avoid videos on YouTube and other sites that are clear violations of copyright (i.e. video itself is infringing on copyright)</a:t>
            </a:r>
          </a:p>
          <a:p>
            <a:endParaRPr lang="en-US" dirty="0" smtClean="0"/>
          </a:p>
        </p:txBody>
      </p:sp>
    </p:spTree>
    <p:extLst>
      <p:ext uri="{BB962C8B-B14F-4D97-AF65-F5344CB8AC3E}">
        <p14:creationId xmlns:p14="http://schemas.microsoft.com/office/powerpoint/2010/main" val="3266300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ctr">
              <a:buNone/>
            </a:pPr>
            <a:r>
              <a:rPr lang="en-US" i="1" dirty="0" smtClean="0"/>
              <a:t>3. Some </a:t>
            </a:r>
            <a:r>
              <a:rPr lang="en-US" i="1" dirty="0"/>
              <a:t>clipart found online claims to be “free” for use by teachers -- and some state they are for use by anyone.   Therefore, can this clip art be used in PowerPoint slides in lectures?  Can they be used in printed educational material? What about for use in recruitment flyers for research? What about clipart that does not claim to be “free” to use?  How and when does clipart need to be cited?</a:t>
            </a:r>
          </a:p>
          <a:p>
            <a:endParaRPr lang="en-US" dirty="0"/>
          </a:p>
        </p:txBody>
      </p:sp>
    </p:spTree>
    <p:extLst>
      <p:ext uri="{BB962C8B-B14F-4D97-AF65-F5344CB8AC3E}">
        <p14:creationId xmlns:p14="http://schemas.microsoft.com/office/powerpoint/2010/main" val="4252154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610600" cy="1219200"/>
          </a:xfrm>
        </p:spPr>
        <p:txBody>
          <a:bodyPr>
            <a:normAutofit fontScale="90000"/>
          </a:bodyPr>
          <a:lstStyle/>
          <a:p>
            <a:r>
              <a:rPr lang="en-US" dirty="0" smtClean="0"/>
              <a:t>Citing Images &amp; Copyrighted Resources in the Classroom </a:t>
            </a:r>
            <a:endParaRPr lang="en-US" dirty="0"/>
          </a:p>
        </p:txBody>
      </p:sp>
      <p:sp>
        <p:nvSpPr>
          <p:cNvPr id="3" name="Content Placeholder 2"/>
          <p:cNvSpPr>
            <a:spLocks noGrp="1"/>
          </p:cNvSpPr>
          <p:nvPr>
            <p:ph idx="1"/>
          </p:nvPr>
        </p:nvSpPr>
        <p:spPr>
          <a:xfrm>
            <a:off x="457200" y="2286000"/>
            <a:ext cx="8229600" cy="4114800"/>
          </a:xfrm>
        </p:spPr>
        <p:txBody>
          <a:bodyPr>
            <a:normAutofit fontScale="92500" lnSpcReduction="20000"/>
          </a:bodyPr>
          <a:lstStyle/>
          <a:p>
            <a:r>
              <a:rPr lang="en-US" dirty="0" smtClean="0"/>
              <a:t>Cite as you normally would for specific mediums </a:t>
            </a:r>
          </a:p>
          <a:p>
            <a:r>
              <a:rPr lang="en-US" dirty="0" smtClean="0"/>
              <a:t>Always cite as a matter of ethical academic practice</a:t>
            </a:r>
          </a:p>
          <a:p>
            <a:r>
              <a:rPr lang="en-US" dirty="0" smtClean="0"/>
              <a:t>Use citation style(s) for your discipline </a:t>
            </a:r>
          </a:p>
          <a:p>
            <a:r>
              <a:rPr lang="en-US" dirty="0" smtClean="0"/>
              <a:t>If something is in the public domain, you do not need to cite it</a:t>
            </a:r>
          </a:p>
          <a:p>
            <a:r>
              <a:rPr lang="en-US" dirty="0" smtClean="0"/>
              <a:t>If you use an item with a creative commons license, cite according to the license terms (i.e. attribution, public domain, etc.)</a:t>
            </a:r>
            <a:endParaRPr lang="en-US" dirty="0"/>
          </a:p>
        </p:txBody>
      </p:sp>
    </p:spTree>
    <p:extLst>
      <p:ext uri="{BB962C8B-B14F-4D97-AF65-F5344CB8AC3E}">
        <p14:creationId xmlns:p14="http://schemas.microsoft.com/office/powerpoint/2010/main" val="39726136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in doubt, ask!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676400"/>
            <a:ext cx="6096000" cy="4065985"/>
          </a:xfrm>
        </p:spPr>
      </p:pic>
      <p:sp>
        <p:nvSpPr>
          <p:cNvPr id="5" name="TextBox 4"/>
          <p:cNvSpPr txBox="1"/>
          <p:nvPr/>
        </p:nvSpPr>
        <p:spPr>
          <a:xfrm>
            <a:off x="1600200" y="5791200"/>
            <a:ext cx="6248400" cy="923330"/>
          </a:xfrm>
          <a:prstGeom prst="rect">
            <a:avLst/>
          </a:prstGeom>
          <a:noFill/>
        </p:spPr>
        <p:txBody>
          <a:bodyPr wrap="square" rtlCol="0">
            <a:spAutoFit/>
          </a:bodyPr>
          <a:lstStyle/>
          <a:p>
            <a:pPr algn="ctr"/>
            <a:r>
              <a:rPr lang="en-US" dirty="0"/>
              <a:t>Image retrieved from: </a:t>
            </a:r>
            <a:r>
              <a:rPr lang="en-US" dirty="0">
                <a:hlinkClick r:id="rId3"/>
              </a:rPr>
              <a:t>https://flic.kr/p/hoMcw</a:t>
            </a:r>
            <a:r>
              <a:rPr lang="en-US" dirty="0"/>
              <a:t> </a:t>
            </a:r>
          </a:p>
          <a:p>
            <a:pPr algn="ctr"/>
            <a:r>
              <a:rPr lang="en-US" dirty="0" smtClean="0"/>
              <a:t>© </a:t>
            </a:r>
            <a:r>
              <a:rPr lang="en-US" b="1" dirty="0">
                <a:hlinkClick r:id="rId4" tooltip="Go to Marcus Ramberg's photostream"/>
              </a:rPr>
              <a:t>Marcus </a:t>
            </a:r>
            <a:r>
              <a:rPr lang="en-US" b="1" dirty="0" err="1">
                <a:hlinkClick r:id="rId4" tooltip="Go to Marcus Ramberg's photostream"/>
              </a:rPr>
              <a:t>Ramberg</a:t>
            </a:r>
            <a:r>
              <a:rPr lang="en-US" dirty="0"/>
              <a:t/>
            </a:r>
            <a:br>
              <a:rPr lang="en-US" dirty="0"/>
            </a:br>
            <a:endParaRPr lang="en-US" dirty="0"/>
          </a:p>
        </p:txBody>
      </p:sp>
    </p:spTree>
    <p:extLst>
      <p:ext uri="{BB962C8B-B14F-4D97-AF65-F5344CB8AC3E}">
        <p14:creationId xmlns:p14="http://schemas.microsoft.com/office/powerpoint/2010/main" val="1521263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Libraries as Resource</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Can’t advise but can refer </a:t>
            </a:r>
            <a:r>
              <a:rPr lang="en-US" dirty="0" smtClean="0"/>
              <a:t>faculty and students </a:t>
            </a:r>
            <a:r>
              <a:rPr lang="en-US" dirty="0" smtClean="0"/>
              <a:t>to resource and general copyright information </a:t>
            </a:r>
          </a:p>
          <a:p>
            <a:r>
              <a:rPr lang="en-US" dirty="0" smtClean="0"/>
              <a:t>Can be a resource for faculty looking for copyright information </a:t>
            </a:r>
            <a:r>
              <a:rPr lang="en-US" dirty="0" smtClean="0"/>
              <a:t>and </a:t>
            </a:r>
            <a:r>
              <a:rPr lang="en-US" dirty="0" smtClean="0"/>
              <a:t>can provide the following: </a:t>
            </a:r>
          </a:p>
          <a:p>
            <a:pPr lvl="1"/>
            <a:r>
              <a:rPr lang="en-US" dirty="0" smtClean="0"/>
              <a:t>Classroom instruction</a:t>
            </a:r>
          </a:p>
          <a:p>
            <a:pPr lvl="1"/>
            <a:r>
              <a:rPr lang="en-US" dirty="0" smtClean="0"/>
              <a:t>One-on-one consultations</a:t>
            </a:r>
          </a:p>
          <a:p>
            <a:pPr lvl="1"/>
            <a:r>
              <a:rPr lang="en-US" dirty="0" smtClean="0"/>
              <a:t>Embedded in course management system </a:t>
            </a:r>
          </a:p>
          <a:p>
            <a:pPr lvl="1"/>
            <a:r>
              <a:rPr lang="en-US" dirty="0" smtClean="0"/>
              <a:t>Research guides </a:t>
            </a:r>
          </a:p>
          <a:p>
            <a:pPr lvl="1"/>
            <a:r>
              <a:rPr lang="en-US" dirty="0" smtClean="0"/>
              <a:t>Handouts</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70264" y="1600200"/>
            <a:ext cx="3394472" cy="4525963"/>
          </a:xfrm>
        </p:spPr>
      </p:pic>
      <p:sp>
        <p:nvSpPr>
          <p:cNvPr id="6" name="TextBox 5"/>
          <p:cNvSpPr txBox="1"/>
          <p:nvPr/>
        </p:nvSpPr>
        <p:spPr>
          <a:xfrm>
            <a:off x="3733800" y="6148000"/>
            <a:ext cx="5791200" cy="276999"/>
          </a:xfrm>
          <a:prstGeom prst="rect">
            <a:avLst/>
          </a:prstGeom>
          <a:noFill/>
        </p:spPr>
        <p:txBody>
          <a:bodyPr wrap="square" rtlCol="0">
            <a:spAutoFit/>
          </a:bodyPr>
          <a:lstStyle/>
          <a:p>
            <a:pPr algn="ctr"/>
            <a:r>
              <a:rPr lang="en-US" sz="1000" i="1" dirty="0"/>
              <a:t>Image retrieved from: </a:t>
            </a:r>
            <a:r>
              <a:rPr lang="en-US" sz="1000" i="1" dirty="0">
                <a:hlinkClick r:id="rId4"/>
              </a:rPr>
              <a:t>http://blog.indiantrailslibrary.org/keep-calm-and-carry-on</a:t>
            </a:r>
            <a:r>
              <a:rPr lang="en-US" sz="1200" dirty="0" smtClean="0">
                <a:hlinkClick r:id="rId4"/>
              </a:rPr>
              <a:t>/</a:t>
            </a:r>
            <a:r>
              <a:rPr lang="en-US" sz="1200" dirty="0" smtClean="0"/>
              <a:t> </a:t>
            </a:r>
            <a:endParaRPr lang="en-US" sz="1200" dirty="0"/>
          </a:p>
        </p:txBody>
      </p:sp>
    </p:spTree>
    <p:extLst>
      <p:ext uri="{BB962C8B-B14F-4D97-AF65-F5344CB8AC3E}">
        <p14:creationId xmlns:p14="http://schemas.microsoft.com/office/powerpoint/2010/main" val="20542457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C:\Users\snorris\Desktop\thankyou_1230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458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582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0" y="-76200"/>
            <a:ext cx="2819400" cy="731838"/>
          </a:xfrm>
        </p:spPr>
        <p:txBody>
          <a:bodyPr>
            <a:normAutofit/>
          </a:bodyPr>
          <a:lstStyle/>
          <a:p>
            <a:pPr algn="l"/>
            <a:r>
              <a:rPr lang="en-US" sz="3200" dirty="0" smtClean="0">
                <a:solidFill>
                  <a:srgbClr val="FFFFCC"/>
                </a:solidFill>
              </a:rPr>
              <a:t>Terminology</a:t>
            </a:r>
            <a:endParaRPr lang="en-US" sz="3200" dirty="0">
              <a:solidFill>
                <a:srgbClr val="FFFFCC"/>
              </a:solidFill>
            </a:endParaRPr>
          </a:p>
        </p:txBody>
      </p:sp>
      <p:sp>
        <p:nvSpPr>
          <p:cNvPr id="3" name="Content Placeholder 2"/>
          <p:cNvSpPr>
            <a:spLocks noGrp="1"/>
          </p:cNvSpPr>
          <p:nvPr>
            <p:ph idx="1"/>
          </p:nvPr>
        </p:nvSpPr>
        <p:spPr>
          <a:xfrm>
            <a:off x="457200" y="1219200"/>
            <a:ext cx="8229600" cy="4906963"/>
          </a:xfrm>
        </p:spPr>
        <p:txBody>
          <a:bodyPr>
            <a:normAutofit/>
          </a:bodyPr>
          <a:lstStyle/>
          <a:p>
            <a:pPr marL="0" indent="0" algn="ctr">
              <a:buNone/>
            </a:pPr>
            <a:r>
              <a:rPr lang="en-US" sz="4800" dirty="0" smtClean="0"/>
              <a:t>What is Copyright?</a:t>
            </a:r>
          </a:p>
          <a:p>
            <a:pPr marL="0" indent="0">
              <a:buNone/>
            </a:pPr>
            <a:endParaRPr lang="en-US" dirty="0" smtClean="0"/>
          </a:p>
          <a:p>
            <a:pPr marL="0" indent="0" algn="ctr">
              <a:buNone/>
            </a:pPr>
            <a:r>
              <a:rPr lang="en-US" sz="2400" i="1" dirty="0" smtClean="0"/>
              <a:t>“Copyright </a:t>
            </a:r>
            <a:r>
              <a:rPr lang="en-US" sz="2400" i="1" dirty="0"/>
              <a:t>is a form of protection provided by the laws of the United States </a:t>
            </a:r>
            <a:r>
              <a:rPr lang="en-US" sz="2400" i="1" dirty="0" smtClean="0"/>
              <a:t>(</a:t>
            </a:r>
            <a:r>
              <a:rPr lang="en-US" sz="2400" i="1" dirty="0"/>
              <a:t>title 17, </a:t>
            </a:r>
            <a:r>
              <a:rPr lang="en-US" sz="2400" i="1" dirty="0" smtClean="0"/>
              <a:t>U.S. Code) </a:t>
            </a:r>
            <a:r>
              <a:rPr lang="en-US" sz="2400" i="1" dirty="0"/>
              <a:t>to the authors of </a:t>
            </a:r>
            <a:r>
              <a:rPr lang="en-US" sz="2400" i="1" dirty="0" smtClean="0"/>
              <a:t>‘original </a:t>
            </a:r>
            <a:r>
              <a:rPr lang="en-US" sz="2400" i="1" dirty="0"/>
              <a:t>works of authorship</a:t>
            </a:r>
            <a:r>
              <a:rPr lang="en-US" sz="2400" i="1" dirty="0" smtClean="0"/>
              <a:t>,’ </a:t>
            </a:r>
            <a:r>
              <a:rPr lang="en-US" sz="2400" i="1" dirty="0"/>
              <a:t>including </a:t>
            </a:r>
            <a:r>
              <a:rPr lang="en-US" sz="2400" i="1" dirty="0" smtClean="0"/>
              <a:t>literary</a:t>
            </a:r>
            <a:r>
              <a:rPr lang="en-US" sz="2400" i="1" dirty="0"/>
              <a:t>, dramatic, musical, artistic, and certain other intellectual works. This </a:t>
            </a:r>
            <a:r>
              <a:rPr lang="en-US" sz="2400" i="1" dirty="0" smtClean="0"/>
              <a:t>protection </a:t>
            </a:r>
            <a:r>
              <a:rPr lang="en-US" sz="2400" i="1" dirty="0"/>
              <a:t>is available to both published and unpublished works</a:t>
            </a:r>
            <a:r>
              <a:rPr lang="en-US" sz="2400" i="1" dirty="0" smtClean="0"/>
              <a:t>.”</a:t>
            </a:r>
          </a:p>
          <a:p>
            <a:pPr marL="0" indent="0" algn="ctr">
              <a:buNone/>
            </a:pPr>
            <a:endParaRPr lang="en-US" sz="2400" i="1" dirty="0"/>
          </a:p>
          <a:p>
            <a:pPr marL="0" indent="0" algn="ctr">
              <a:buNone/>
            </a:pPr>
            <a:r>
              <a:rPr lang="en-US" sz="2400" i="1" dirty="0">
                <a:hlinkClick r:id="rId3"/>
              </a:rPr>
              <a:t>http://</a:t>
            </a:r>
            <a:r>
              <a:rPr lang="en-US" sz="2400" i="1" dirty="0" smtClean="0">
                <a:hlinkClick r:id="rId3"/>
              </a:rPr>
              <a:t>www.copyright.gov/circs/circ01.pdf</a:t>
            </a:r>
            <a:r>
              <a:rPr lang="en-US" sz="2400" i="1" dirty="0" smtClean="0"/>
              <a:t> </a:t>
            </a:r>
            <a:endParaRPr lang="en-US" sz="2400" i="1" dirty="0"/>
          </a:p>
        </p:txBody>
      </p:sp>
    </p:spTree>
    <p:extLst>
      <p:ext uri="{BB962C8B-B14F-4D97-AF65-F5344CB8AC3E}">
        <p14:creationId xmlns:p14="http://schemas.microsoft.com/office/powerpoint/2010/main" val="39522083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0" indent="0" algn="ctr">
              <a:buNone/>
            </a:pPr>
            <a:r>
              <a:rPr lang="en-US" dirty="0" smtClean="0"/>
              <a:t>Sarah A. Norris</a:t>
            </a:r>
          </a:p>
          <a:p>
            <a:pPr marL="0" indent="0" algn="ctr">
              <a:buNone/>
            </a:pPr>
            <a:r>
              <a:rPr lang="en-US" sz="2400" dirty="0" smtClean="0"/>
              <a:t>Scholarly Communication Librarian</a:t>
            </a:r>
          </a:p>
          <a:p>
            <a:pPr marL="0" indent="0" algn="ctr">
              <a:buNone/>
            </a:pPr>
            <a:r>
              <a:rPr lang="en-US" sz="2400" dirty="0" smtClean="0"/>
              <a:t>University of Central Florida Libraries</a:t>
            </a:r>
          </a:p>
          <a:p>
            <a:pPr marL="0" indent="0" algn="ctr">
              <a:buNone/>
            </a:pPr>
            <a:r>
              <a:rPr lang="en-US" sz="2400" dirty="0" smtClean="0">
                <a:hlinkClick r:id="rId2"/>
              </a:rPr>
              <a:t>sarah.norris@ucf.edu</a:t>
            </a:r>
            <a:endParaRPr lang="en-US" sz="2400" dirty="0" smtClean="0"/>
          </a:p>
          <a:p>
            <a:pPr marL="0" indent="0" algn="ctr">
              <a:buNone/>
            </a:pPr>
            <a:r>
              <a:rPr lang="en-US" sz="2400" dirty="0" smtClean="0"/>
              <a:t>(407) 823-2402</a:t>
            </a:r>
          </a:p>
          <a:p>
            <a:pPr marL="0" indent="0" algn="ctr">
              <a:buNone/>
            </a:pPr>
            <a:endParaRPr lang="en-US" sz="2400" dirty="0" smtClean="0"/>
          </a:p>
          <a:p>
            <a:pPr marL="0" indent="0" algn="ctr">
              <a:buNone/>
            </a:pPr>
            <a:r>
              <a:rPr lang="en-US" sz="2000" i="1" dirty="0">
                <a:hlinkClick r:id="rId3"/>
              </a:rPr>
              <a:t>http://library.ucf.edu/about/departments/scholarly-communication/</a:t>
            </a:r>
            <a:r>
              <a:rPr lang="en-US" sz="2000" i="1" dirty="0"/>
              <a:t> </a:t>
            </a:r>
          </a:p>
          <a:p>
            <a:pPr marL="0" indent="0" algn="ctr">
              <a:buNone/>
            </a:pPr>
            <a:endParaRPr lang="en-US" sz="2400" dirty="0" smtClean="0"/>
          </a:p>
          <a:p>
            <a:pPr marL="0" indent="0">
              <a:buNone/>
            </a:pPr>
            <a:endParaRPr lang="en-US" dirty="0" smtClean="0"/>
          </a:p>
        </p:txBody>
      </p:sp>
    </p:spTree>
    <p:extLst>
      <p:ext uri="{BB962C8B-B14F-4D97-AF65-F5344CB8AC3E}">
        <p14:creationId xmlns:p14="http://schemas.microsoft.com/office/powerpoint/2010/main" val="2660973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534400" cy="731838"/>
          </a:xfrm>
        </p:spPr>
        <p:txBody>
          <a:bodyPr>
            <a:normAutofit fontScale="90000"/>
          </a:bodyPr>
          <a:lstStyle/>
          <a:p>
            <a:r>
              <a:rPr lang="en-US" dirty="0" smtClean="0"/>
              <a:t>What Rights are Covered by Copyright?</a:t>
            </a:r>
            <a:endParaRPr lang="en-US" dirty="0"/>
          </a:p>
        </p:txBody>
      </p:sp>
      <p:sp>
        <p:nvSpPr>
          <p:cNvPr id="3" name="Content Placeholder 2"/>
          <p:cNvSpPr>
            <a:spLocks noGrp="1"/>
          </p:cNvSpPr>
          <p:nvPr>
            <p:ph idx="1"/>
          </p:nvPr>
        </p:nvSpPr>
        <p:spPr>
          <a:xfrm>
            <a:off x="457200" y="1828800"/>
            <a:ext cx="8382000" cy="4724400"/>
          </a:xfrm>
        </p:spPr>
        <p:txBody>
          <a:bodyPr>
            <a:normAutofit fontScale="92500" lnSpcReduction="20000"/>
          </a:bodyPr>
          <a:lstStyle/>
          <a:p>
            <a:r>
              <a:rPr lang="en-US" dirty="0" smtClean="0"/>
              <a:t>Generally, the following are exclusive rights given to a copyright holder:</a:t>
            </a:r>
          </a:p>
          <a:p>
            <a:pPr lvl="1"/>
            <a:r>
              <a:rPr lang="en-US" dirty="0" smtClean="0"/>
              <a:t>reproduce </a:t>
            </a:r>
            <a:r>
              <a:rPr lang="en-US" dirty="0"/>
              <a:t>your </a:t>
            </a:r>
            <a:r>
              <a:rPr lang="en-US" dirty="0" smtClean="0"/>
              <a:t>work</a:t>
            </a:r>
          </a:p>
          <a:p>
            <a:pPr lvl="1"/>
            <a:r>
              <a:rPr lang="en-US" dirty="0" smtClean="0"/>
              <a:t>distribute </a:t>
            </a:r>
            <a:r>
              <a:rPr lang="en-US" dirty="0"/>
              <a:t>your </a:t>
            </a:r>
            <a:r>
              <a:rPr lang="en-US" dirty="0" smtClean="0"/>
              <a:t>work</a:t>
            </a:r>
          </a:p>
          <a:p>
            <a:pPr lvl="1"/>
            <a:r>
              <a:rPr lang="en-US" dirty="0" smtClean="0"/>
              <a:t>prepare </a:t>
            </a:r>
            <a:r>
              <a:rPr lang="en-US" dirty="0"/>
              <a:t>derivative </a:t>
            </a:r>
            <a:r>
              <a:rPr lang="en-US" dirty="0" smtClean="0"/>
              <a:t>works</a:t>
            </a:r>
          </a:p>
          <a:p>
            <a:pPr lvl="1"/>
            <a:r>
              <a:rPr lang="en-US" dirty="0" smtClean="0"/>
              <a:t>publicly </a:t>
            </a:r>
            <a:r>
              <a:rPr lang="en-US" dirty="0"/>
              <a:t>display or perform your </a:t>
            </a:r>
            <a:r>
              <a:rPr lang="en-US" dirty="0" smtClean="0"/>
              <a:t>work</a:t>
            </a:r>
          </a:p>
          <a:p>
            <a:pPr lvl="1"/>
            <a:r>
              <a:rPr lang="en-US" dirty="0" smtClean="0"/>
              <a:t>authorize </a:t>
            </a:r>
            <a:r>
              <a:rPr lang="en-US" dirty="0"/>
              <a:t>others to do any of the above</a:t>
            </a:r>
          </a:p>
          <a:p>
            <a:pPr marL="0" indent="0">
              <a:buNone/>
            </a:pPr>
            <a:endParaRPr lang="en-US" dirty="0" smtClean="0"/>
          </a:p>
          <a:p>
            <a:pPr marL="0" indent="0">
              <a:buNone/>
            </a:pPr>
            <a:r>
              <a:rPr lang="en-US" i="1" dirty="0" smtClean="0"/>
              <a:t>*Exception: The above does not necessarily apply if the creator/author has given away rights to a publisher and/or other individual or entity</a:t>
            </a:r>
            <a:endParaRPr lang="en-US" i="1" dirty="0"/>
          </a:p>
        </p:txBody>
      </p:sp>
    </p:spTree>
    <p:extLst>
      <p:ext uri="{BB962C8B-B14F-4D97-AF65-F5344CB8AC3E}">
        <p14:creationId xmlns:p14="http://schemas.microsoft.com/office/powerpoint/2010/main" val="3197690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Long Does Copyright Last?</a:t>
            </a:r>
            <a:endParaRPr lang="en-US" dirty="0"/>
          </a:p>
        </p:txBody>
      </p:sp>
      <p:pic>
        <p:nvPicPr>
          <p:cNvPr id="5" name="Content Placeholder 4"/>
          <p:cNvPicPr>
            <a:picLocks noGrp="1" noChangeAspect="1"/>
          </p:cNvPicPr>
          <p:nvPr>
            <p:ph idx="1"/>
          </p:nvPr>
        </p:nvPicPr>
        <p:blipFill>
          <a:blip r:embed="rId3"/>
          <a:stretch>
            <a:fillRect/>
          </a:stretch>
        </p:blipFill>
        <p:spPr>
          <a:xfrm>
            <a:off x="487680" y="1981200"/>
            <a:ext cx="8422155" cy="3332913"/>
          </a:xfrm>
          <a:prstGeom prst="rect">
            <a:avLst/>
          </a:prstGeom>
        </p:spPr>
      </p:pic>
      <p:sp>
        <p:nvSpPr>
          <p:cNvPr id="6" name="TextBox 5"/>
          <p:cNvSpPr txBox="1"/>
          <p:nvPr/>
        </p:nvSpPr>
        <p:spPr>
          <a:xfrm>
            <a:off x="990600" y="5486400"/>
            <a:ext cx="7162800" cy="923330"/>
          </a:xfrm>
          <a:prstGeom prst="rect">
            <a:avLst/>
          </a:prstGeom>
          <a:noFill/>
        </p:spPr>
        <p:txBody>
          <a:bodyPr wrap="square" rtlCol="0">
            <a:spAutoFit/>
          </a:bodyPr>
          <a:lstStyle/>
          <a:p>
            <a:pPr algn="ctr"/>
            <a:r>
              <a:rPr lang="en-US" dirty="0"/>
              <a:t>© 2004-2016 Peter B. </a:t>
            </a:r>
            <a:r>
              <a:rPr lang="en-US" dirty="0" err="1"/>
              <a:t>Hirtle</a:t>
            </a:r>
            <a:r>
              <a:rPr lang="en-US" dirty="0"/>
              <a:t>. Last updated 3 January, </a:t>
            </a:r>
            <a:r>
              <a:rPr lang="en-US" dirty="0" smtClean="0"/>
              <a:t>2016,</a:t>
            </a:r>
            <a:r>
              <a:rPr lang="en-US" dirty="0"/>
              <a:t> </a:t>
            </a:r>
            <a:endParaRPr lang="en-US" dirty="0" smtClean="0">
              <a:hlinkClick r:id="rId4"/>
            </a:endParaRPr>
          </a:p>
          <a:p>
            <a:pPr algn="ctr"/>
            <a:r>
              <a:rPr lang="en-US" dirty="0" smtClean="0"/>
              <a:t>Retrieved from: </a:t>
            </a:r>
            <a:r>
              <a:rPr lang="en-US" dirty="0" smtClean="0">
                <a:hlinkClick r:id="rId4"/>
              </a:rPr>
              <a:t>http</a:t>
            </a:r>
            <a:r>
              <a:rPr lang="en-US" dirty="0">
                <a:hlinkClick r:id="rId4"/>
              </a:rPr>
              <a:t>://copyright.cornell.edu/resources/publicdomain.cfm </a:t>
            </a:r>
            <a:endParaRPr lang="en-US" dirty="0"/>
          </a:p>
          <a:p>
            <a:endParaRPr lang="en-US" dirty="0"/>
          </a:p>
        </p:txBody>
      </p:sp>
      <p:sp>
        <p:nvSpPr>
          <p:cNvPr id="7"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2004-2016 Peter B. Hirtle. Last updated </a:t>
            </a:r>
            <a:r>
              <a:rPr kumimoji="0" lang="en-US" altLang="en-US" sz="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 January, 2016</a:t>
            </a: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42707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Public Domain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Public domain </a:t>
            </a:r>
            <a:r>
              <a:rPr lang="en-US" dirty="0"/>
              <a:t>refers to </a:t>
            </a:r>
            <a:r>
              <a:rPr lang="en-US" dirty="0" smtClean="0"/>
              <a:t>materials</a:t>
            </a:r>
            <a:r>
              <a:rPr lang="en-US" dirty="0" smtClean="0"/>
              <a:t> “whose </a:t>
            </a:r>
            <a:r>
              <a:rPr lang="en-US" dirty="0"/>
              <a:t>exclusive intellectual property rights have expired, have been forfeited, or are inapplicable</a:t>
            </a:r>
            <a:r>
              <a:rPr lang="en-US" dirty="0" smtClean="0"/>
              <a:t>.” </a:t>
            </a:r>
          </a:p>
          <a:p>
            <a:pPr lvl="1"/>
            <a:r>
              <a:rPr lang="en-US" dirty="0" smtClean="0"/>
              <a:t>Items can be used freely</a:t>
            </a:r>
          </a:p>
          <a:p>
            <a:pPr lvl="1"/>
            <a:endParaRPr lang="en-US" dirty="0" smtClean="0"/>
          </a:p>
          <a:p>
            <a:r>
              <a:rPr lang="en-US" dirty="0" smtClean="0"/>
              <a:t>Materials in the public domain include:</a:t>
            </a:r>
          </a:p>
          <a:p>
            <a:pPr lvl="1"/>
            <a:r>
              <a:rPr lang="en-US" dirty="0" smtClean="0"/>
              <a:t>Works with expired copyright (generally, this means items published before 1923)</a:t>
            </a:r>
          </a:p>
          <a:p>
            <a:pPr lvl="1"/>
            <a:r>
              <a:rPr lang="en-US" dirty="0" smtClean="0"/>
              <a:t>Works that are not copyrightable or protected by copyright</a:t>
            </a:r>
          </a:p>
          <a:p>
            <a:pPr lvl="1"/>
            <a:r>
              <a:rPr lang="en-US" dirty="0" smtClean="0"/>
              <a:t>Works produced by the federal government and/or federal government employee as a part of their job</a:t>
            </a:r>
          </a:p>
          <a:p>
            <a:pPr lvl="1"/>
            <a:r>
              <a:rPr lang="en-US" dirty="0" smtClean="0"/>
              <a:t>Works donated to the public domain</a:t>
            </a:r>
            <a:endParaRPr lang="en-US" dirty="0" smtClean="0"/>
          </a:p>
        </p:txBody>
      </p:sp>
    </p:spTree>
    <p:extLst>
      <p:ext uri="{BB962C8B-B14F-4D97-AF65-F5344CB8AC3E}">
        <p14:creationId xmlns:p14="http://schemas.microsoft.com/office/powerpoint/2010/main" val="2951430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Public Domain and Internet</a:t>
            </a:r>
            <a:endParaRPr lang="en-US" dirty="0"/>
          </a:p>
        </p:txBody>
      </p:sp>
      <p:sp>
        <p:nvSpPr>
          <p:cNvPr id="3" name="Content Placeholder 2"/>
          <p:cNvSpPr>
            <a:spLocks noGrp="1"/>
          </p:cNvSpPr>
          <p:nvPr>
            <p:ph idx="1"/>
          </p:nvPr>
        </p:nvSpPr>
        <p:spPr>
          <a:xfrm>
            <a:off x="304800" y="1676400"/>
            <a:ext cx="4191000" cy="4876800"/>
          </a:xfrm>
        </p:spPr>
        <p:txBody>
          <a:bodyPr>
            <a:normAutofit fontScale="85000" lnSpcReduction="10000"/>
          </a:bodyPr>
          <a:lstStyle/>
          <a:p>
            <a:r>
              <a:rPr lang="en-US" dirty="0"/>
              <a:t>Not everything online is in the public domain</a:t>
            </a:r>
            <a:r>
              <a:rPr lang="en-US" dirty="0" smtClean="0"/>
              <a:t>!</a:t>
            </a:r>
          </a:p>
          <a:p>
            <a:pPr marL="0" indent="0">
              <a:buNone/>
            </a:pPr>
            <a:endParaRPr lang="en-US" dirty="0"/>
          </a:p>
          <a:p>
            <a:r>
              <a:rPr lang="en-US" dirty="0" smtClean="0"/>
              <a:t>In general, consider any information you find on the Internet as protected by copyright, unless specifically noted, and treat it as such. Being publicly accessible is not the same as being in the public domain.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905000"/>
            <a:ext cx="4152900" cy="4152900"/>
          </a:xfrm>
          <a:prstGeom prst="rect">
            <a:avLst/>
          </a:prstGeom>
        </p:spPr>
      </p:pic>
      <p:sp>
        <p:nvSpPr>
          <p:cNvPr id="5" name="TextBox 4"/>
          <p:cNvSpPr txBox="1"/>
          <p:nvPr/>
        </p:nvSpPr>
        <p:spPr>
          <a:xfrm>
            <a:off x="4648200" y="6057900"/>
            <a:ext cx="4152900" cy="646331"/>
          </a:xfrm>
          <a:prstGeom prst="rect">
            <a:avLst/>
          </a:prstGeom>
          <a:noFill/>
        </p:spPr>
        <p:txBody>
          <a:bodyPr wrap="square" rtlCol="0">
            <a:spAutoFit/>
          </a:bodyPr>
          <a:lstStyle/>
          <a:p>
            <a:pPr algn="ctr"/>
            <a:r>
              <a:rPr lang="en-US" dirty="0" smtClean="0"/>
              <a:t>Meme created by </a:t>
            </a:r>
            <a:r>
              <a:rPr lang="en-US" dirty="0"/>
              <a:t>Sarah Norris on: </a:t>
            </a:r>
            <a:r>
              <a:rPr lang="en-US" dirty="0">
                <a:hlinkClick r:id="rId3"/>
              </a:rPr>
              <a:t>https://</a:t>
            </a:r>
            <a:r>
              <a:rPr lang="en-US" dirty="0" smtClean="0">
                <a:hlinkClick r:id="rId3"/>
              </a:rPr>
              <a:t>imgflip.com/memegenerator</a:t>
            </a:r>
            <a:r>
              <a:rPr lang="en-US" dirty="0" smtClean="0"/>
              <a:t> </a:t>
            </a:r>
            <a:endParaRPr lang="en-US" dirty="0"/>
          </a:p>
        </p:txBody>
      </p:sp>
    </p:spTree>
    <p:extLst>
      <p:ext uri="{BB962C8B-B14F-4D97-AF65-F5344CB8AC3E}">
        <p14:creationId xmlns:p14="http://schemas.microsoft.com/office/powerpoint/2010/main" val="3905181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0" y="-76200"/>
            <a:ext cx="2819400" cy="731838"/>
          </a:xfrm>
        </p:spPr>
        <p:txBody>
          <a:bodyPr>
            <a:normAutofit/>
          </a:bodyPr>
          <a:lstStyle/>
          <a:p>
            <a:pPr algn="l"/>
            <a:r>
              <a:rPr lang="en-US" sz="3200" dirty="0" smtClean="0">
                <a:solidFill>
                  <a:srgbClr val="FFFFCC"/>
                </a:solidFill>
              </a:rPr>
              <a:t>Terminology</a:t>
            </a:r>
            <a:endParaRPr lang="en-US" sz="3200" dirty="0">
              <a:solidFill>
                <a:srgbClr val="FFFFCC"/>
              </a:solidFill>
            </a:endParaRPr>
          </a:p>
        </p:txBody>
      </p:sp>
      <p:sp>
        <p:nvSpPr>
          <p:cNvPr id="3" name="Content Placeholder 2"/>
          <p:cNvSpPr>
            <a:spLocks noGrp="1"/>
          </p:cNvSpPr>
          <p:nvPr>
            <p:ph idx="1"/>
          </p:nvPr>
        </p:nvSpPr>
        <p:spPr>
          <a:xfrm>
            <a:off x="457200" y="1219200"/>
            <a:ext cx="8229600" cy="4906963"/>
          </a:xfrm>
        </p:spPr>
        <p:txBody>
          <a:bodyPr>
            <a:normAutofit/>
          </a:bodyPr>
          <a:lstStyle/>
          <a:p>
            <a:pPr marL="0" indent="0" algn="ctr">
              <a:buNone/>
            </a:pPr>
            <a:r>
              <a:rPr lang="en-US" sz="4000" dirty="0" smtClean="0"/>
              <a:t>Fair Use</a:t>
            </a:r>
            <a:endParaRPr lang="en-US" sz="4000" dirty="0" smtClean="0"/>
          </a:p>
          <a:p>
            <a:pPr marL="0" indent="0">
              <a:buNone/>
            </a:pPr>
            <a:endParaRPr lang="en-US" dirty="0" smtClean="0"/>
          </a:p>
          <a:p>
            <a:pPr marL="0" indent="0" algn="ctr">
              <a:buNone/>
            </a:pPr>
            <a:r>
              <a:rPr lang="en-US" sz="2400" i="1" dirty="0" smtClean="0"/>
              <a:t>“</a:t>
            </a:r>
            <a:r>
              <a:rPr lang="en-US" sz="2400" i="1" dirty="0"/>
              <a:t>Fair use is a legal doctrine that promotes freedom of expression by permitting the unlicensed use of copyright-protected works in certain circumstances. </a:t>
            </a:r>
            <a:r>
              <a:rPr lang="en-US" sz="2400" i="1" dirty="0">
                <a:hlinkClick r:id="rId3"/>
              </a:rPr>
              <a:t>Section 107 of the Copyright Act</a:t>
            </a:r>
            <a:r>
              <a:rPr lang="en-US" sz="2400" i="1" dirty="0"/>
              <a:t> provides the statutory framework for determining whether something is a fair use and identifies certain types of uses—such as criticism, comment, news reporting, teaching, scholarship, and research—as examples of activities that may qualify as fair use</a:t>
            </a:r>
            <a:r>
              <a:rPr lang="en-US" sz="2400" i="1" dirty="0" smtClean="0"/>
              <a:t>.”</a:t>
            </a:r>
          </a:p>
          <a:p>
            <a:pPr marL="0" indent="0" algn="ctr">
              <a:buNone/>
            </a:pPr>
            <a:endParaRPr lang="en-US" sz="2400" i="1" dirty="0"/>
          </a:p>
          <a:p>
            <a:pPr marL="0" indent="0" algn="ctr">
              <a:buNone/>
            </a:pPr>
            <a:r>
              <a:rPr lang="en-US" sz="2400" i="1" dirty="0">
                <a:hlinkClick r:id="rId4"/>
              </a:rPr>
              <a:t>http://</a:t>
            </a:r>
            <a:r>
              <a:rPr lang="en-US" sz="2400" i="1" dirty="0" smtClean="0">
                <a:hlinkClick r:id="rId4"/>
              </a:rPr>
              <a:t>copyright.gov/fair-use/more-info.html</a:t>
            </a:r>
            <a:r>
              <a:rPr lang="en-US" sz="2400" i="1" dirty="0" smtClean="0"/>
              <a:t> </a:t>
            </a:r>
            <a:endParaRPr lang="en-US" sz="2400" i="1" dirty="0"/>
          </a:p>
        </p:txBody>
      </p:sp>
    </p:spTree>
    <p:extLst>
      <p:ext uri="{BB962C8B-B14F-4D97-AF65-F5344CB8AC3E}">
        <p14:creationId xmlns:p14="http://schemas.microsoft.com/office/powerpoint/2010/main" val="911088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Fair Use is a Right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98904"/>
            <a:ext cx="5654040" cy="323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98220" y="5410200"/>
            <a:ext cx="7315200" cy="338554"/>
          </a:xfrm>
          <a:prstGeom prst="rect">
            <a:avLst/>
          </a:prstGeom>
          <a:noFill/>
        </p:spPr>
        <p:txBody>
          <a:bodyPr wrap="square" rtlCol="0">
            <a:spAutoFit/>
          </a:bodyPr>
          <a:lstStyle/>
          <a:p>
            <a:pPr algn="ctr"/>
            <a:r>
              <a:rPr lang="en-US" sz="1600" dirty="0">
                <a:hlinkClick r:id="rId3"/>
              </a:rPr>
              <a:t>http://</a:t>
            </a:r>
            <a:r>
              <a:rPr lang="en-US" sz="1600" dirty="0" smtClean="0">
                <a:hlinkClick r:id="rId3"/>
              </a:rPr>
              <a:t>fairuseweek.org/wp-content/uploads/2016/02/ARL-FUW-Infographic-r5.pdf</a:t>
            </a:r>
            <a:r>
              <a:rPr lang="en-US" sz="1600" dirty="0" smtClean="0"/>
              <a:t> </a:t>
            </a:r>
            <a:endParaRPr lang="en-US" sz="1600" dirty="0"/>
          </a:p>
        </p:txBody>
      </p:sp>
    </p:spTree>
    <p:extLst>
      <p:ext uri="{BB962C8B-B14F-4D97-AF65-F5344CB8AC3E}">
        <p14:creationId xmlns:p14="http://schemas.microsoft.com/office/powerpoint/2010/main" val="2036301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Library_Template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Library_Template_1</Template>
  <TotalTime>46997</TotalTime>
  <Words>1152</Words>
  <Application>Microsoft Office PowerPoint</Application>
  <PresentationFormat>On-screen Show (4:3)</PresentationFormat>
  <Paragraphs>142</Paragraphs>
  <Slides>30</Slides>
  <Notes>10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Library_Template_1</vt:lpstr>
      <vt:lpstr>Copyright Update for Faculty 2016 </vt:lpstr>
      <vt:lpstr>*Disclaimer</vt:lpstr>
      <vt:lpstr>Terminology</vt:lpstr>
      <vt:lpstr>What Rights are Covered by Copyright?</vt:lpstr>
      <vt:lpstr>How Long Does Copyright Last?</vt:lpstr>
      <vt:lpstr>Public Domain</vt:lpstr>
      <vt:lpstr>Public Domain and Internet</vt:lpstr>
      <vt:lpstr>Terminology</vt:lpstr>
      <vt:lpstr>Fair Use is a Right</vt:lpstr>
      <vt:lpstr>Terminology</vt:lpstr>
      <vt:lpstr>PowerPoint Presentation</vt:lpstr>
      <vt:lpstr>Where do you see creative commons  licenses?</vt:lpstr>
      <vt:lpstr>Using Copyrighted Materials in the Classroom</vt:lpstr>
      <vt:lpstr>Using Copyrighted Materials in the Classroom</vt:lpstr>
      <vt:lpstr>UCF Resources for Copyright </vt:lpstr>
      <vt:lpstr>UCF General Counsel Copyright &amp; Fair Use Information</vt:lpstr>
      <vt:lpstr>Navigating Fair Use at UCF</vt:lpstr>
      <vt:lpstr>PowerPoint Presentation</vt:lpstr>
      <vt:lpstr>Using Images for Presentations </vt:lpstr>
      <vt:lpstr>UCF’s Use of Copyrighted Material Policy </vt:lpstr>
      <vt:lpstr>Where to find images</vt:lpstr>
      <vt:lpstr>PowerPoint Presentation</vt:lpstr>
      <vt:lpstr>UCF’s Use of Copyrighted Material Policy</vt:lpstr>
      <vt:lpstr>YouTube &amp; Video Considerations</vt:lpstr>
      <vt:lpstr>PowerPoint Presentation</vt:lpstr>
      <vt:lpstr>Citing Images &amp; Copyrighted Resources in the Classroom </vt:lpstr>
      <vt:lpstr>When in doubt, ask! </vt:lpstr>
      <vt:lpstr>Libraries as Resource</vt:lpstr>
      <vt:lpstr>PowerPoint Presentation</vt:lpstr>
      <vt:lpstr>Contact Information</vt:lpstr>
    </vt:vector>
  </TitlesOfParts>
  <Company>UCF Libraries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Aaron Keyser</dc:creator>
  <cp:lastModifiedBy>snorris</cp:lastModifiedBy>
  <cp:revision>289</cp:revision>
  <cp:lastPrinted>2015-06-15T21:26:01Z</cp:lastPrinted>
  <dcterms:created xsi:type="dcterms:W3CDTF">2012-04-16T21:10:33Z</dcterms:created>
  <dcterms:modified xsi:type="dcterms:W3CDTF">2016-03-01T01:17:32Z</dcterms:modified>
</cp:coreProperties>
</file>