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6"/>
  </p:notesMasterIdLst>
  <p:sldIdLst>
    <p:sldId id="256" r:id="rId2"/>
    <p:sldId id="257" r:id="rId3"/>
    <p:sldId id="258" r:id="rId4"/>
    <p:sldId id="335" r:id="rId5"/>
    <p:sldId id="336" r:id="rId6"/>
    <p:sldId id="338" r:id="rId7"/>
    <p:sldId id="259" r:id="rId8"/>
    <p:sldId id="333" r:id="rId9"/>
    <p:sldId id="334" r:id="rId10"/>
    <p:sldId id="261" r:id="rId11"/>
    <p:sldId id="320" r:id="rId12"/>
    <p:sldId id="319" r:id="rId13"/>
    <p:sldId id="263" r:id="rId14"/>
    <p:sldId id="321" r:id="rId15"/>
    <p:sldId id="296" r:id="rId16"/>
    <p:sldId id="323" r:id="rId17"/>
    <p:sldId id="301" r:id="rId18"/>
    <p:sldId id="300" r:id="rId19"/>
    <p:sldId id="326" r:id="rId20"/>
    <p:sldId id="307" r:id="rId21"/>
    <p:sldId id="327" r:id="rId22"/>
    <p:sldId id="328" r:id="rId23"/>
    <p:sldId id="310" r:id="rId24"/>
    <p:sldId id="265" r:id="rId25"/>
    <p:sldId id="266" r:id="rId26"/>
    <p:sldId id="267" r:id="rId27"/>
    <p:sldId id="268" r:id="rId28"/>
    <p:sldId id="311" r:id="rId29"/>
    <p:sldId id="330" r:id="rId30"/>
    <p:sldId id="329" r:id="rId31"/>
    <p:sldId id="271" r:id="rId32"/>
    <p:sldId id="272" r:id="rId33"/>
    <p:sldId id="287" r:id="rId34"/>
    <p:sldId id="289" r:id="rId35"/>
    <p:sldId id="285" r:id="rId36"/>
    <p:sldId id="286" r:id="rId37"/>
    <p:sldId id="331" r:id="rId38"/>
    <p:sldId id="260" r:id="rId39"/>
    <p:sldId id="339" r:id="rId40"/>
    <p:sldId id="340" r:id="rId41"/>
    <p:sldId id="341" r:id="rId42"/>
    <p:sldId id="345" r:id="rId43"/>
    <p:sldId id="343" r:id="rId44"/>
    <p:sldId id="344"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74" autoAdjust="0"/>
    <p:restoredTop sz="68057" autoAdjust="0"/>
  </p:normalViewPr>
  <p:slideViewPr>
    <p:cSldViewPr snapToGrid="0">
      <p:cViewPr varScale="1">
        <p:scale>
          <a:sx n="76" d="100"/>
          <a:sy n="76" d="100"/>
        </p:scale>
        <p:origin x="111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D32D5D-5D70-42AF-829C-8BE05B607F6F}" type="datetimeFigureOut">
              <a:rPr lang="en-US" smtClean="0"/>
              <a:t>9/21/2016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04377D-CF5D-4A14-88CA-85D554DFF39C}" type="slidenum">
              <a:rPr lang="en-US" smtClean="0"/>
              <a:t>‹#›</a:t>
            </a:fld>
            <a:endParaRPr lang="en-US"/>
          </a:p>
        </p:txBody>
      </p:sp>
    </p:spTree>
    <p:extLst>
      <p:ext uri="{BB962C8B-B14F-4D97-AF65-F5344CB8AC3E}">
        <p14:creationId xmlns:p14="http://schemas.microsoft.com/office/powerpoint/2010/main" val="1841284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04377D-CF5D-4A14-88CA-85D554DFF39C}" type="slidenum">
              <a:rPr lang="en-US" smtClean="0"/>
              <a:t>1</a:t>
            </a:fld>
            <a:endParaRPr lang="en-US"/>
          </a:p>
        </p:txBody>
      </p:sp>
    </p:spTree>
    <p:extLst>
      <p:ext uri="{BB962C8B-B14F-4D97-AF65-F5344CB8AC3E}">
        <p14:creationId xmlns:p14="http://schemas.microsoft.com/office/powerpoint/2010/main" val="4103791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04377D-CF5D-4A14-88CA-85D554DFF39C}" type="slidenum">
              <a:rPr lang="en-US" smtClean="0"/>
              <a:t>10</a:t>
            </a:fld>
            <a:endParaRPr lang="en-US"/>
          </a:p>
        </p:txBody>
      </p:sp>
    </p:spTree>
    <p:extLst>
      <p:ext uri="{BB962C8B-B14F-4D97-AF65-F5344CB8AC3E}">
        <p14:creationId xmlns:p14="http://schemas.microsoft.com/office/powerpoint/2010/main" val="1162118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04377D-CF5D-4A14-88CA-85D554DFF39C}" type="slidenum">
              <a:rPr lang="en-US" smtClean="0"/>
              <a:t>11</a:t>
            </a:fld>
            <a:endParaRPr lang="en-US"/>
          </a:p>
        </p:txBody>
      </p:sp>
    </p:spTree>
    <p:extLst>
      <p:ext uri="{BB962C8B-B14F-4D97-AF65-F5344CB8AC3E}">
        <p14:creationId xmlns:p14="http://schemas.microsoft.com/office/powerpoint/2010/main" val="476838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04377D-CF5D-4A14-88CA-85D554DFF39C}" type="slidenum">
              <a:rPr lang="en-US" smtClean="0"/>
              <a:t>12</a:t>
            </a:fld>
            <a:endParaRPr lang="en-US"/>
          </a:p>
        </p:txBody>
      </p:sp>
    </p:spTree>
    <p:extLst>
      <p:ext uri="{BB962C8B-B14F-4D97-AF65-F5344CB8AC3E}">
        <p14:creationId xmlns:p14="http://schemas.microsoft.com/office/powerpoint/2010/main" val="2379088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04377D-CF5D-4A14-88CA-85D554DFF39C}" type="slidenum">
              <a:rPr lang="en-US" smtClean="0"/>
              <a:t>13</a:t>
            </a:fld>
            <a:endParaRPr lang="en-US"/>
          </a:p>
        </p:txBody>
      </p:sp>
    </p:spTree>
    <p:extLst>
      <p:ext uri="{BB962C8B-B14F-4D97-AF65-F5344CB8AC3E}">
        <p14:creationId xmlns:p14="http://schemas.microsoft.com/office/powerpoint/2010/main" val="961835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lnSpc>
                <a:spcPct val="120000"/>
              </a:lnSpc>
              <a:buNone/>
            </a:pPr>
            <a:endParaRPr lang="en-US" sz="3600" dirty="0" smtClean="0"/>
          </a:p>
        </p:txBody>
      </p:sp>
      <p:sp>
        <p:nvSpPr>
          <p:cNvPr id="4" name="Slide Number Placeholder 3"/>
          <p:cNvSpPr>
            <a:spLocks noGrp="1"/>
          </p:cNvSpPr>
          <p:nvPr>
            <p:ph type="sldNum" sz="quarter" idx="10"/>
          </p:nvPr>
        </p:nvSpPr>
        <p:spPr/>
        <p:txBody>
          <a:bodyPr/>
          <a:lstStyle/>
          <a:p>
            <a:fld id="{FA04377D-CF5D-4A14-88CA-85D554DFF39C}" type="slidenum">
              <a:rPr lang="en-US" smtClean="0"/>
              <a:t>14</a:t>
            </a:fld>
            <a:endParaRPr lang="en-US"/>
          </a:p>
        </p:txBody>
      </p:sp>
    </p:spTree>
    <p:extLst>
      <p:ext uri="{BB962C8B-B14F-4D97-AF65-F5344CB8AC3E}">
        <p14:creationId xmlns:p14="http://schemas.microsoft.com/office/powerpoint/2010/main" val="14126002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F61D6C-F086-4544-A136-2DD6BBC735F1}" type="slidenum">
              <a:rPr lang="en-US" smtClean="0"/>
              <a:pPr/>
              <a:t>15</a:t>
            </a:fld>
            <a:endParaRPr lang="en-US"/>
          </a:p>
        </p:txBody>
      </p:sp>
    </p:spTree>
    <p:extLst>
      <p:ext uri="{BB962C8B-B14F-4D97-AF65-F5344CB8AC3E}">
        <p14:creationId xmlns:p14="http://schemas.microsoft.com/office/powerpoint/2010/main" val="38225034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04377D-CF5D-4A14-88CA-85D554DFF39C}" type="slidenum">
              <a:rPr lang="en-US" smtClean="0"/>
              <a:t>16</a:t>
            </a:fld>
            <a:endParaRPr lang="en-US"/>
          </a:p>
        </p:txBody>
      </p:sp>
    </p:spTree>
    <p:extLst>
      <p:ext uri="{BB962C8B-B14F-4D97-AF65-F5344CB8AC3E}">
        <p14:creationId xmlns:p14="http://schemas.microsoft.com/office/powerpoint/2010/main" val="16432206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0E215C-09C6-4E25-A136-3F6B5EC14574}" type="slidenum">
              <a:rPr lang="en-US" smtClean="0"/>
              <a:t>17</a:t>
            </a:fld>
            <a:endParaRPr lang="en-US"/>
          </a:p>
        </p:txBody>
      </p:sp>
    </p:spTree>
    <p:extLst>
      <p:ext uri="{BB962C8B-B14F-4D97-AF65-F5344CB8AC3E}">
        <p14:creationId xmlns:p14="http://schemas.microsoft.com/office/powerpoint/2010/main" val="30857243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0E215C-09C6-4E25-A136-3F6B5EC14574}" type="slidenum">
              <a:rPr lang="en-US" smtClean="0"/>
              <a:t>18</a:t>
            </a:fld>
            <a:endParaRPr lang="en-US"/>
          </a:p>
        </p:txBody>
      </p:sp>
    </p:spTree>
    <p:extLst>
      <p:ext uri="{BB962C8B-B14F-4D97-AF65-F5344CB8AC3E}">
        <p14:creationId xmlns:p14="http://schemas.microsoft.com/office/powerpoint/2010/main" val="10249438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04377D-CF5D-4A14-88CA-85D554DFF39C}" type="slidenum">
              <a:rPr lang="en-US" smtClean="0"/>
              <a:t>19</a:t>
            </a:fld>
            <a:endParaRPr lang="en-US"/>
          </a:p>
        </p:txBody>
      </p:sp>
    </p:spTree>
    <p:extLst>
      <p:ext uri="{BB962C8B-B14F-4D97-AF65-F5344CB8AC3E}">
        <p14:creationId xmlns:p14="http://schemas.microsoft.com/office/powerpoint/2010/main" val="2741733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A04377D-CF5D-4A14-88CA-85D554DFF39C}" type="slidenum">
              <a:rPr lang="en-US" smtClean="0"/>
              <a:t>2</a:t>
            </a:fld>
            <a:endParaRPr lang="en-US"/>
          </a:p>
        </p:txBody>
      </p:sp>
    </p:spTree>
    <p:extLst>
      <p:ext uri="{BB962C8B-B14F-4D97-AF65-F5344CB8AC3E}">
        <p14:creationId xmlns:p14="http://schemas.microsoft.com/office/powerpoint/2010/main" val="41202670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04377D-CF5D-4A14-88CA-85D554DFF39C}" type="slidenum">
              <a:rPr lang="en-US" smtClean="0"/>
              <a:t>20</a:t>
            </a:fld>
            <a:endParaRPr lang="en-US"/>
          </a:p>
        </p:txBody>
      </p:sp>
    </p:spTree>
    <p:extLst>
      <p:ext uri="{BB962C8B-B14F-4D97-AF65-F5344CB8AC3E}">
        <p14:creationId xmlns:p14="http://schemas.microsoft.com/office/powerpoint/2010/main" val="25889828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04377D-CF5D-4A14-88CA-85D554DFF39C}" type="slidenum">
              <a:rPr lang="en-US" smtClean="0"/>
              <a:t>21</a:t>
            </a:fld>
            <a:endParaRPr lang="en-US"/>
          </a:p>
        </p:txBody>
      </p:sp>
    </p:spTree>
    <p:extLst>
      <p:ext uri="{BB962C8B-B14F-4D97-AF65-F5344CB8AC3E}">
        <p14:creationId xmlns:p14="http://schemas.microsoft.com/office/powerpoint/2010/main" val="26549320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04377D-CF5D-4A14-88CA-85D554DFF39C}" type="slidenum">
              <a:rPr lang="en-US" smtClean="0"/>
              <a:t>22</a:t>
            </a:fld>
            <a:endParaRPr lang="en-US"/>
          </a:p>
        </p:txBody>
      </p:sp>
    </p:spTree>
    <p:extLst>
      <p:ext uri="{BB962C8B-B14F-4D97-AF65-F5344CB8AC3E}">
        <p14:creationId xmlns:p14="http://schemas.microsoft.com/office/powerpoint/2010/main" val="31134088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04377D-CF5D-4A14-88CA-85D554DFF39C}" type="slidenum">
              <a:rPr lang="en-US" smtClean="0"/>
              <a:t>23</a:t>
            </a:fld>
            <a:endParaRPr lang="en-US"/>
          </a:p>
        </p:txBody>
      </p:sp>
    </p:spTree>
    <p:extLst>
      <p:ext uri="{BB962C8B-B14F-4D97-AF65-F5344CB8AC3E}">
        <p14:creationId xmlns:p14="http://schemas.microsoft.com/office/powerpoint/2010/main" val="30486418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04377D-CF5D-4A14-88CA-85D554DFF39C}" type="slidenum">
              <a:rPr lang="en-US" smtClean="0"/>
              <a:t>24</a:t>
            </a:fld>
            <a:endParaRPr lang="en-US"/>
          </a:p>
        </p:txBody>
      </p:sp>
    </p:spTree>
    <p:extLst>
      <p:ext uri="{BB962C8B-B14F-4D97-AF65-F5344CB8AC3E}">
        <p14:creationId xmlns:p14="http://schemas.microsoft.com/office/powerpoint/2010/main" val="32492192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04377D-CF5D-4A14-88CA-85D554DFF39C}" type="slidenum">
              <a:rPr lang="en-US" smtClean="0"/>
              <a:t>25</a:t>
            </a:fld>
            <a:endParaRPr lang="en-US"/>
          </a:p>
        </p:txBody>
      </p:sp>
    </p:spTree>
    <p:extLst>
      <p:ext uri="{BB962C8B-B14F-4D97-AF65-F5344CB8AC3E}">
        <p14:creationId xmlns:p14="http://schemas.microsoft.com/office/powerpoint/2010/main" val="31862810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04377D-CF5D-4A14-88CA-85D554DFF39C}" type="slidenum">
              <a:rPr lang="en-US" smtClean="0"/>
              <a:t>26</a:t>
            </a:fld>
            <a:endParaRPr lang="en-US"/>
          </a:p>
        </p:txBody>
      </p:sp>
    </p:spTree>
    <p:extLst>
      <p:ext uri="{BB962C8B-B14F-4D97-AF65-F5344CB8AC3E}">
        <p14:creationId xmlns:p14="http://schemas.microsoft.com/office/powerpoint/2010/main" val="4555815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04377D-CF5D-4A14-88CA-85D554DFF39C}" type="slidenum">
              <a:rPr lang="en-US" smtClean="0"/>
              <a:t>27</a:t>
            </a:fld>
            <a:endParaRPr lang="en-US"/>
          </a:p>
        </p:txBody>
      </p:sp>
    </p:spTree>
    <p:extLst>
      <p:ext uri="{BB962C8B-B14F-4D97-AF65-F5344CB8AC3E}">
        <p14:creationId xmlns:p14="http://schemas.microsoft.com/office/powerpoint/2010/main" val="184162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04377D-CF5D-4A14-88CA-85D554DFF39C}" type="slidenum">
              <a:rPr lang="en-US" smtClean="0"/>
              <a:t>28</a:t>
            </a:fld>
            <a:endParaRPr lang="en-US"/>
          </a:p>
        </p:txBody>
      </p:sp>
    </p:spTree>
    <p:extLst>
      <p:ext uri="{BB962C8B-B14F-4D97-AF65-F5344CB8AC3E}">
        <p14:creationId xmlns:p14="http://schemas.microsoft.com/office/powerpoint/2010/main" val="3088162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04377D-CF5D-4A14-88CA-85D554DFF39C}" type="slidenum">
              <a:rPr lang="en-US" smtClean="0"/>
              <a:t>29</a:t>
            </a:fld>
            <a:endParaRPr lang="en-US"/>
          </a:p>
        </p:txBody>
      </p:sp>
    </p:spTree>
    <p:extLst>
      <p:ext uri="{BB962C8B-B14F-4D97-AF65-F5344CB8AC3E}">
        <p14:creationId xmlns:p14="http://schemas.microsoft.com/office/powerpoint/2010/main" val="1954324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04377D-CF5D-4A14-88CA-85D554DFF39C}" type="slidenum">
              <a:rPr lang="en-US" smtClean="0"/>
              <a:t>3</a:t>
            </a:fld>
            <a:endParaRPr lang="en-US"/>
          </a:p>
        </p:txBody>
      </p:sp>
    </p:spTree>
    <p:extLst>
      <p:ext uri="{BB962C8B-B14F-4D97-AF65-F5344CB8AC3E}">
        <p14:creationId xmlns:p14="http://schemas.microsoft.com/office/powerpoint/2010/main" val="10408594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04377D-CF5D-4A14-88CA-85D554DFF39C}" type="slidenum">
              <a:rPr lang="en-US" smtClean="0"/>
              <a:t>30</a:t>
            </a:fld>
            <a:endParaRPr lang="en-US"/>
          </a:p>
        </p:txBody>
      </p:sp>
    </p:spTree>
    <p:extLst>
      <p:ext uri="{BB962C8B-B14F-4D97-AF65-F5344CB8AC3E}">
        <p14:creationId xmlns:p14="http://schemas.microsoft.com/office/powerpoint/2010/main" val="25392372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04377D-CF5D-4A14-88CA-85D554DFF39C}" type="slidenum">
              <a:rPr lang="en-US" smtClean="0"/>
              <a:t>31</a:t>
            </a:fld>
            <a:endParaRPr lang="en-US"/>
          </a:p>
        </p:txBody>
      </p:sp>
    </p:spTree>
    <p:extLst>
      <p:ext uri="{BB962C8B-B14F-4D97-AF65-F5344CB8AC3E}">
        <p14:creationId xmlns:p14="http://schemas.microsoft.com/office/powerpoint/2010/main" val="41928841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04377D-CF5D-4A14-88CA-85D554DFF39C}" type="slidenum">
              <a:rPr lang="en-US" smtClean="0"/>
              <a:t>32</a:t>
            </a:fld>
            <a:endParaRPr lang="en-US"/>
          </a:p>
        </p:txBody>
      </p:sp>
    </p:spTree>
    <p:extLst>
      <p:ext uri="{BB962C8B-B14F-4D97-AF65-F5344CB8AC3E}">
        <p14:creationId xmlns:p14="http://schemas.microsoft.com/office/powerpoint/2010/main" val="37164523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04377D-CF5D-4A14-88CA-85D554DFF39C}" type="slidenum">
              <a:rPr lang="en-US" smtClean="0"/>
              <a:t>33</a:t>
            </a:fld>
            <a:endParaRPr lang="en-US"/>
          </a:p>
        </p:txBody>
      </p:sp>
    </p:spTree>
    <p:extLst>
      <p:ext uri="{BB962C8B-B14F-4D97-AF65-F5344CB8AC3E}">
        <p14:creationId xmlns:p14="http://schemas.microsoft.com/office/powerpoint/2010/main" val="26577983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04377D-CF5D-4A14-88CA-85D554DFF39C}" type="slidenum">
              <a:rPr lang="en-US" smtClean="0"/>
              <a:t>34</a:t>
            </a:fld>
            <a:endParaRPr lang="en-US"/>
          </a:p>
        </p:txBody>
      </p:sp>
    </p:spTree>
    <p:extLst>
      <p:ext uri="{BB962C8B-B14F-4D97-AF65-F5344CB8AC3E}">
        <p14:creationId xmlns:p14="http://schemas.microsoft.com/office/powerpoint/2010/main" val="37902305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04377D-CF5D-4A14-88CA-85D554DFF39C}" type="slidenum">
              <a:rPr lang="en-US" smtClean="0"/>
              <a:t>35</a:t>
            </a:fld>
            <a:endParaRPr lang="en-US"/>
          </a:p>
        </p:txBody>
      </p:sp>
    </p:spTree>
    <p:extLst>
      <p:ext uri="{BB962C8B-B14F-4D97-AF65-F5344CB8AC3E}">
        <p14:creationId xmlns:p14="http://schemas.microsoft.com/office/powerpoint/2010/main" val="34421117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04377D-CF5D-4A14-88CA-85D554DFF39C}" type="slidenum">
              <a:rPr lang="en-US" smtClean="0"/>
              <a:t>36</a:t>
            </a:fld>
            <a:endParaRPr lang="en-US"/>
          </a:p>
        </p:txBody>
      </p:sp>
    </p:spTree>
    <p:extLst>
      <p:ext uri="{BB962C8B-B14F-4D97-AF65-F5344CB8AC3E}">
        <p14:creationId xmlns:p14="http://schemas.microsoft.com/office/powerpoint/2010/main" val="22471701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04377D-CF5D-4A14-88CA-85D554DFF39C}" type="slidenum">
              <a:rPr lang="en-US" smtClean="0"/>
              <a:t>37</a:t>
            </a:fld>
            <a:endParaRPr lang="en-US"/>
          </a:p>
        </p:txBody>
      </p:sp>
    </p:spTree>
    <p:extLst>
      <p:ext uri="{BB962C8B-B14F-4D97-AF65-F5344CB8AC3E}">
        <p14:creationId xmlns:p14="http://schemas.microsoft.com/office/powerpoint/2010/main" val="17982859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04377D-CF5D-4A14-88CA-85D554DFF39C}" type="slidenum">
              <a:rPr lang="en-US" smtClean="0"/>
              <a:t>38</a:t>
            </a:fld>
            <a:endParaRPr lang="en-US"/>
          </a:p>
        </p:txBody>
      </p:sp>
    </p:spTree>
    <p:extLst>
      <p:ext uri="{BB962C8B-B14F-4D97-AF65-F5344CB8AC3E}">
        <p14:creationId xmlns:p14="http://schemas.microsoft.com/office/powerpoint/2010/main" val="24869561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04377D-CF5D-4A14-88CA-85D554DFF39C}" type="slidenum">
              <a:rPr lang="en-US" smtClean="0"/>
              <a:t>39</a:t>
            </a:fld>
            <a:endParaRPr lang="en-US"/>
          </a:p>
        </p:txBody>
      </p:sp>
    </p:spTree>
    <p:extLst>
      <p:ext uri="{BB962C8B-B14F-4D97-AF65-F5344CB8AC3E}">
        <p14:creationId xmlns:p14="http://schemas.microsoft.com/office/powerpoint/2010/main" val="1841529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smtClean="0"/>
          </a:p>
        </p:txBody>
      </p:sp>
      <p:sp>
        <p:nvSpPr>
          <p:cNvPr id="4" name="Slide Number Placeholder 3"/>
          <p:cNvSpPr>
            <a:spLocks noGrp="1"/>
          </p:cNvSpPr>
          <p:nvPr>
            <p:ph type="sldNum" sz="quarter" idx="10"/>
          </p:nvPr>
        </p:nvSpPr>
        <p:spPr/>
        <p:txBody>
          <a:bodyPr/>
          <a:lstStyle/>
          <a:p>
            <a:fld id="{FA04377D-CF5D-4A14-88CA-85D554DFF39C}" type="slidenum">
              <a:rPr lang="en-US" smtClean="0"/>
              <a:t>4</a:t>
            </a:fld>
            <a:endParaRPr lang="en-US"/>
          </a:p>
        </p:txBody>
      </p:sp>
    </p:spTree>
    <p:extLst>
      <p:ext uri="{BB962C8B-B14F-4D97-AF65-F5344CB8AC3E}">
        <p14:creationId xmlns:p14="http://schemas.microsoft.com/office/powerpoint/2010/main" val="22768173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FA04377D-CF5D-4A14-88CA-85D554DFF39C}" type="slidenum">
              <a:rPr lang="en-US" smtClean="0"/>
              <a:t>40</a:t>
            </a:fld>
            <a:endParaRPr lang="en-US"/>
          </a:p>
        </p:txBody>
      </p:sp>
    </p:spTree>
    <p:extLst>
      <p:ext uri="{BB962C8B-B14F-4D97-AF65-F5344CB8AC3E}">
        <p14:creationId xmlns:p14="http://schemas.microsoft.com/office/powerpoint/2010/main" val="40559888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A04377D-CF5D-4A14-88CA-85D554DFF39C}" type="slidenum">
              <a:rPr lang="en-US" smtClean="0"/>
              <a:t>41</a:t>
            </a:fld>
            <a:endParaRPr lang="en-US"/>
          </a:p>
        </p:txBody>
      </p:sp>
    </p:spTree>
    <p:extLst>
      <p:ext uri="{BB962C8B-B14F-4D97-AF65-F5344CB8AC3E}">
        <p14:creationId xmlns:p14="http://schemas.microsoft.com/office/powerpoint/2010/main" val="30081150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A04377D-CF5D-4A14-88CA-85D554DFF39C}" type="slidenum">
              <a:rPr lang="en-US" smtClean="0"/>
              <a:t>42</a:t>
            </a:fld>
            <a:endParaRPr lang="en-US"/>
          </a:p>
        </p:txBody>
      </p:sp>
    </p:spTree>
    <p:extLst>
      <p:ext uri="{BB962C8B-B14F-4D97-AF65-F5344CB8AC3E}">
        <p14:creationId xmlns:p14="http://schemas.microsoft.com/office/powerpoint/2010/main" val="3943816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04377D-CF5D-4A14-88CA-85D554DFF39C}" type="slidenum">
              <a:rPr lang="en-US" smtClean="0"/>
              <a:t>5</a:t>
            </a:fld>
            <a:endParaRPr lang="en-US"/>
          </a:p>
        </p:txBody>
      </p:sp>
    </p:spTree>
    <p:extLst>
      <p:ext uri="{BB962C8B-B14F-4D97-AF65-F5344CB8AC3E}">
        <p14:creationId xmlns:p14="http://schemas.microsoft.com/office/powerpoint/2010/main" val="2289117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04377D-CF5D-4A14-88CA-85D554DFF39C}" type="slidenum">
              <a:rPr lang="en-US" smtClean="0"/>
              <a:t>6</a:t>
            </a:fld>
            <a:endParaRPr lang="en-US"/>
          </a:p>
        </p:txBody>
      </p:sp>
    </p:spTree>
    <p:extLst>
      <p:ext uri="{BB962C8B-B14F-4D97-AF65-F5344CB8AC3E}">
        <p14:creationId xmlns:p14="http://schemas.microsoft.com/office/powerpoint/2010/main" val="838721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04377D-CF5D-4A14-88CA-85D554DFF39C}" type="slidenum">
              <a:rPr lang="en-US" smtClean="0"/>
              <a:t>7</a:t>
            </a:fld>
            <a:endParaRPr lang="en-US"/>
          </a:p>
        </p:txBody>
      </p:sp>
    </p:spTree>
    <p:extLst>
      <p:ext uri="{BB962C8B-B14F-4D97-AF65-F5344CB8AC3E}">
        <p14:creationId xmlns:p14="http://schemas.microsoft.com/office/powerpoint/2010/main" val="3965715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04377D-CF5D-4A14-88CA-85D554DFF39C}" type="slidenum">
              <a:rPr lang="en-US" smtClean="0"/>
              <a:t>8</a:t>
            </a:fld>
            <a:endParaRPr lang="en-US"/>
          </a:p>
        </p:txBody>
      </p:sp>
    </p:spTree>
    <p:extLst>
      <p:ext uri="{BB962C8B-B14F-4D97-AF65-F5344CB8AC3E}">
        <p14:creationId xmlns:p14="http://schemas.microsoft.com/office/powerpoint/2010/main" val="2567802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04377D-CF5D-4A14-88CA-85D554DFF39C}" type="slidenum">
              <a:rPr lang="en-US" smtClean="0"/>
              <a:t>9</a:t>
            </a:fld>
            <a:endParaRPr lang="en-US"/>
          </a:p>
        </p:txBody>
      </p:sp>
    </p:spTree>
    <p:extLst>
      <p:ext uri="{BB962C8B-B14F-4D97-AF65-F5344CB8AC3E}">
        <p14:creationId xmlns:p14="http://schemas.microsoft.com/office/powerpoint/2010/main" val="3136315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9/21/2016</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9/21/2016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9/21/2016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9/21/2016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9/21/2016</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9/21/2016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9/21/2016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9/21/2016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9/21/2016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9/21/2016</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9/21/2016</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9/21/2016</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commons.wikimedia.org/w/index.php?curid=38143666"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works.bepress.com/sarah-norris/"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flic.kr/p/qUBiSN"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33.xml.rels><?xml version="1.0" encoding="UTF-8" standalone="yes"?>
<Relationships xmlns="http://schemas.openxmlformats.org/package/2006/relationships"><Relationship Id="rId3" Type="http://schemas.openxmlformats.org/officeDocument/2006/relationships/hyperlink" Target="http://library.ucf.edu/about/departments/scholarly-communication/"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chronicle.com/" TargetMode="External"/><Relationship Id="rId7" Type="http://schemas.openxmlformats.org/officeDocument/2006/relationships/image" Target="../media/image26.jp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https://scholarlykitchen.sspnet.org/" TargetMode="External"/><Relationship Id="rId5" Type="http://schemas.openxmlformats.org/officeDocument/2006/relationships/hyperlink" Target="https://www.insidehighered.com/" TargetMode="External"/><Relationship Id="rId4" Type="http://schemas.openxmlformats.org/officeDocument/2006/relationships/hyperlink" Target="http://blogs.library.duke.edu/scholcomm/"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ala.org/acrl/publications/whitepapers/principlesstrategie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innoscholcomm.silk.co/"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hyperlink" Target="http://crln.acrl.org/content/75/3/132.full" TargetMode="External"/><Relationship Id="rId5" Type="http://schemas.openxmlformats.org/officeDocument/2006/relationships/hyperlink" Target="http://www.sr.ithaka.org/publications/office-of-scholarly-communication/" TargetMode="External"/><Relationship Id="rId4" Type="http://schemas.openxmlformats.org/officeDocument/2006/relationships/hyperlink" Target="http://wiki.lib.sun.ac.za/images/7/79/Scholarly_Communication_as_a_Core_Competency-_Prevalence_Activit.pdf"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sparcopen.org/" TargetMode="External"/><Relationship Id="rId3" Type="http://schemas.openxmlformats.org/officeDocument/2006/relationships/hyperlink" Target="http://acrl.ala.org/scholcomm/" TargetMode="External"/><Relationship Id="rId7" Type="http://schemas.openxmlformats.org/officeDocument/2006/relationships/hyperlink" Target="http://www.sherpa.ac.uk/romeo/index.php"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hyperlink" Target="http://www.righttoresearch.org/" TargetMode="External"/><Relationship Id="rId5" Type="http://schemas.openxmlformats.org/officeDocument/2006/relationships/hyperlink" Target="http://jlsc-pub.org/" TargetMode="External"/><Relationship Id="rId4" Type="http://schemas.openxmlformats.org/officeDocument/2006/relationships/hyperlink" Target="http://www.arl.org/focus-areas/scholarly-communication#.V-LH1iGAOko"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flic.kr/p/hoMcw" TargetMode="External"/><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library.ucf.edu/about/departments/scholarly-communication/" TargetMode="External"/><Relationship Id="rId2" Type="http://schemas.openxmlformats.org/officeDocument/2006/relationships/hyperlink" Target="mailto:sarah.norris@ucf.edu" TargetMode="Externa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commons.wikimedia.org/w/index.php?curid=46940259"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Scholarly communication</a:t>
            </a:r>
            <a:endParaRPr lang="en-US" dirty="0"/>
          </a:p>
        </p:txBody>
      </p:sp>
      <p:sp>
        <p:nvSpPr>
          <p:cNvPr id="3" name="Subtitle 2"/>
          <p:cNvSpPr>
            <a:spLocks noGrp="1"/>
          </p:cNvSpPr>
          <p:nvPr>
            <p:ph type="subTitle" idx="1"/>
          </p:nvPr>
        </p:nvSpPr>
        <p:spPr/>
        <p:txBody>
          <a:bodyPr/>
          <a:lstStyle/>
          <a:p>
            <a:r>
              <a:rPr lang="en-US" dirty="0" smtClean="0"/>
              <a:t>Sarah A. Norris, Scholarly Communication Librarian, </a:t>
            </a:r>
          </a:p>
          <a:p>
            <a:r>
              <a:rPr lang="en-US" dirty="0" smtClean="0"/>
              <a:t>University of Central Florida Libraries</a:t>
            </a:r>
            <a:endParaRPr lang="en-US" dirty="0"/>
          </a:p>
        </p:txBody>
      </p:sp>
    </p:spTree>
    <p:extLst>
      <p:ext uri="{BB962C8B-B14F-4D97-AF65-F5344CB8AC3E}">
        <p14:creationId xmlns:p14="http://schemas.microsoft.com/office/powerpoint/2010/main" val="182367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Scholarly Communication at the University of Central Florida </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i="1" dirty="0"/>
              <a:t>The </a:t>
            </a:r>
            <a:r>
              <a:rPr lang="en-US" i="1" dirty="0" smtClean="0"/>
              <a:t>Office </a:t>
            </a:r>
            <a:r>
              <a:rPr lang="en-US" i="1" dirty="0"/>
              <a:t>of Scholarly Communication provides information and assistance on all aspects of scholarly publishing</a:t>
            </a:r>
            <a:r>
              <a:rPr lang="en-US" i="1" dirty="0" smtClean="0"/>
              <a:t>.</a:t>
            </a:r>
          </a:p>
          <a:p>
            <a:endParaRPr lang="en-US" dirty="0"/>
          </a:p>
          <a:p>
            <a:pPr marL="0" indent="0">
              <a:buNone/>
            </a:pPr>
            <a:r>
              <a:rPr lang="en-US" b="1" dirty="0"/>
              <a:t>Goals</a:t>
            </a:r>
            <a:endParaRPr lang="en-US" dirty="0"/>
          </a:p>
          <a:p>
            <a:r>
              <a:rPr lang="en-US" b="1" dirty="0"/>
              <a:t>Collaborate</a:t>
            </a:r>
            <a:r>
              <a:rPr lang="en-US" dirty="0"/>
              <a:t> with other campus units to provide a suite of campus-wide services that supports all aspects of research and scholarly publishing at the University.</a:t>
            </a:r>
          </a:p>
          <a:p>
            <a:r>
              <a:rPr lang="en-US" b="1" dirty="0"/>
              <a:t>Advocate</a:t>
            </a:r>
            <a:r>
              <a:rPr lang="en-US" dirty="0"/>
              <a:t> for the infrastructure, staffing, publishing funds and services that further support research and scholarly publishing at the University.</a:t>
            </a:r>
          </a:p>
          <a:p>
            <a:r>
              <a:rPr lang="en-US" b="1" dirty="0"/>
              <a:t>Educate</a:t>
            </a:r>
            <a:r>
              <a:rPr lang="en-US" dirty="0"/>
              <a:t> and facilitate discussions about the changing scholarly communication environment, including the move to open access and sustainable publishing and exploring new ways to create, disseminate, evaluate, and preserve research and scholarly outputs at the University.</a:t>
            </a:r>
          </a:p>
          <a:p>
            <a:endParaRPr lang="en-US" dirty="0"/>
          </a:p>
        </p:txBody>
      </p:sp>
    </p:spTree>
    <p:extLst>
      <p:ext uri="{BB962C8B-B14F-4D97-AF65-F5344CB8AC3E}">
        <p14:creationId xmlns:p14="http://schemas.microsoft.com/office/powerpoint/2010/main" val="3933686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679510" y="1777481"/>
            <a:ext cx="9601200" cy="1485900"/>
          </a:xfrm>
        </p:spPr>
        <p:txBody>
          <a:bodyPr>
            <a:noAutofit/>
          </a:bodyPr>
          <a:lstStyle/>
          <a:p>
            <a:r>
              <a:rPr lang="en-US" sz="6600" dirty="0" smtClean="0"/>
              <a:t>Development of </a:t>
            </a:r>
            <a:br>
              <a:rPr lang="en-US" sz="6600" dirty="0" smtClean="0"/>
            </a:br>
            <a:r>
              <a:rPr lang="en-US" sz="6600" dirty="0" smtClean="0"/>
              <a:t>Scholarly Communication at UCF Libraries</a:t>
            </a:r>
            <a:endParaRPr lang="en-US" sz="6600" dirty="0"/>
          </a:p>
        </p:txBody>
      </p:sp>
    </p:spTree>
    <p:extLst>
      <p:ext uri="{BB962C8B-B14F-4D97-AF65-F5344CB8AC3E}">
        <p14:creationId xmlns:p14="http://schemas.microsoft.com/office/powerpoint/2010/main" val="1836226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12173" y="0"/>
            <a:ext cx="9154171" cy="6858000"/>
          </a:xfrm>
        </p:spPr>
      </p:pic>
      <p:sp>
        <p:nvSpPr>
          <p:cNvPr id="6" name="TextBox 5"/>
          <p:cNvSpPr txBox="1"/>
          <p:nvPr/>
        </p:nvSpPr>
        <p:spPr>
          <a:xfrm>
            <a:off x="10030409" y="5019869"/>
            <a:ext cx="1996751" cy="1754326"/>
          </a:xfrm>
          <a:prstGeom prst="rect">
            <a:avLst/>
          </a:prstGeom>
          <a:noFill/>
        </p:spPr>
        <p:txBody>
          <a:bodyPr wrap="square" rtlCol="0">
            <a:spAutoFit/>
          </a:bodyPr>
          <a:lstStyle/>
          <a:p>
            <a:r>
              <a:rPr lang="en-US" dirty="0"/>
              <a:t>By </a:t>
            </a:r>
            <a:r>
              <a:rPr lang="en-US" dirty="0" err="1"/>
              <a:t>User:ClarkMills</a:t>
            </a:r>
            <a:r>
              <a:rPr lang="en-US" dirty="0"/>
              <a:t>, CC BY-SA 3.0, </a:t>
            </a:r>
            <a:r>
              <a:rPr lang="en-US" dirty="0">
                <a:hlinkClick r:id="rId4"/>
              </a:rPr>
              <a:t>https://</a:t>
            </a:r>
            <a:r>
              <a:rPr lang="en-US" dirty="0" smtClean="0">
                <a:hlinkClick r:id="rId4"/>
              </a:rPr>
              <a:t>commons.wikimedia.org/w/index.php?curid=38143666</a:t>
            </a:r>
            <a:r>
              <a:rPr lang="en-US" dirty="0" smtClean="0"/>
              <a:t> </a:t>
            </a:r>
            <a:endParaRPr lang="en-US" dirty="0"/>
          </a:p>
        </p:txBody>
      </p:sp>
    </p:spTree>
    <p:extLst>
      <p:ext uri="{BB962C8B-B14F-4D97-AF65-F5344CB8AC3E}">
        <p14:creationId xmlns:p14="http://schemas.microsoft.com/office/powerpoint/2010/main" val="1962620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05028" y="626706"/>
            <a:ext cx="11486972" cy="5596811"/>
          </a:xfrm>
          <a:prstGeom prst="rect">
            <a:avLst/>
          </a:prstGeom>
        </p:spPr>
      </p:pic>
      <p:cxnSp>
        <p:nvCxnSpPr>
          <p:cNvPr id="6" name="Straight Arrow Connector 5"/>
          <p:cNvCxnSpPr/>
          <p:nvPr/>
        </p:nvCxnSpPr>
        <p:spPr>
          <a:xfrm flipV="1">
            <a:off x="1335416" y="2050687"/>
            <a:ext cx="1259633" cy="18661"/>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0853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14512" y="0"/>
            <a:ext cx="11477488" cy="6858000"/>
          </a:xfrm>
        </p:spPr>
      </p:pic>
      <p:sp>
        <p:nvSpPr>
          <p:cNvPr id="5" name="Rectangle 4"/>
          <p:cNvSpPr/>
          <p:nvPr/>
        </p:nvSpPr>
        <p:spPr>
          <a:xfrm>
            <a:off x="8979749" y="4181475"/>
            <a:ext cx="3088425" cy="2554545"/>
          </a:xfrm>
          <a:prstGeom prst="rect">
            <a:avLst/>
          </a:prstGeom>
        </p:spPr>
        <p:txBody>
          <a:bodyPr wrap="square">
            <a:spAutoFit/>
          </a:bodyPr>
          <a:lstStyle/>
          <a:p>
            <a:pPr algn="r"/>
            <a:r>
              <a:rPr lang="en-US" sz="3200" dirty="0">
                <a:solidFill>
                  <a:schemeClr val="bg1"/>
                </a:solidFill>
              </a:rPr>
              <a:t>UCF Libraries Scholarly Communication Task Force Formed</a:t>
            </a:r>
          </a:p>
        </p:txBody>
      </p:sp>
    </p:spTree>
    <p:extLst>
      <p:ext uri="{BB962C8B-B14F-4D97-AF65-F5344CB8AC3E}">
        <p14:creationId xmlns:p14="http://schemas.microsoft.com/office/powerpoint/2010/main" val="2384008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690" y="685800"/>
            <a:ext cx="9601200" cy="1485900"/>
          </a:xfrm>
        </p:spPr>
        <p:txBody>
          <a:bodyPr/>
          <a:lstStyle/>
          <a:p>
            <a:pPr algn="ctr"/>
            <a:r>
              <a:rPr lang="en-US" dirty="0" smtClean="0"/>
              <a:t>Task Force Charge</a:t>
            </a:r>
            <a:endParaRPr lang="en-US" dirty="0"/>
          </a:p>
        </p:txBody>
      </p:sp>
      <p:sp>
        <p:nvSpPr>
          <p:cNvPr id="3" name="Content Placeholder 2"/>
          <p:cNvSpPr>
            <a:spLocks noGrp="1"/>
          </p:cNvSpPr>
          <p:nvPr>
            <p:ph idx="1"/>
          </p:nvPr>
        </p:nvSpPr>
        <p:spPr>
          <a:xfrm>
            <a:off x="2164940" y="1653818"/>
            <a:ext cx="7886700" cy="4351338"/>
          </a:xfrm>
        </p:spPr>
        <p:txBody>
          <a:bodyPr/>
          <a:lstStyle/>
          <a:p>
            <a:pPr marL="0" indent="0" algn="ctr">
              <a:buNone/>
            </a:pPr>
            <a:r>
              <a:rPr lang="en-US" sz="3600" dirty="0"/>
              <a:t>Examine and make recommendations regarding the role the UCF Libraries can play in shaping the future of scholarly communication at UCF through the creation of a sample pilot repository with voluntary contributions from UCF Libraries’ faculty. </a:t>
            </a:r>
            <a:br>
              <a:rPr lang="en-US" sz="3600" dirty="0"/>
            </a:br>
            <a:endParaRPr lang="en-US" sz="3600" dirty="0"/>
          </a:p>
          <a:p>
            <a:endParaRPr lang="en-US" dirty="0"/>
          </a:p>
        </p:txBody>
      </p:sp>
    </p:spTree>
    <p:extLst>
      <p:ext uri="{BB962C8B-B14F-4D97-AF65-F5344CB8AC3E}">
        <p14:creationId xmlns:p14="http://schemas.microsoft.com/office/powerpoint/2010/main" val="14981960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Task Force Project</a:t>
            </a:r>
            <a:endParaRPr lang="en-US" dirty="0"/>
          </a:p>
        </p:txBody>
      </p:sp>
      <p:sp>
        <p:nvSpPr>
          <p:cNvPr id="3" name="Content Placeholder 2"/>
          <p:cNvSpPr>
            <a:spLocks noGrp="1"/>
          </p:cNvSpPr>
          <p:nvPr>
            <p:ph idx="1"/>
          </p:nvPr>
        </p:nvSpPr>
        <p:spPr/>
        <p:txBody>
          <a:bodyPr/>
          <a:lstStyle/>
          <a:p>
            <a:r>
              <a:rPr lang="en-US" dirty="0" smtClean="0"/>
              <a:t>Initial Activities</a:t>
            </a:r>
          </a:p>
          <a:p>
            <a:pPr lvl="1"/>
            <a:r>
              <a:rPr lang="en-US" dirty="0" smtClean="0"/>
              <a:t>Literature Review</a:t>
            </a:r>
          </a:p>
          <a:p>
            <a:pPr lvl="1"/>
            <a:r>
              <a:rPr lang="en-US" dirty="0" smtClean="0"/>
              <a:t>Survey</a:t>
            </a:r>
          </a:p>
          <a:p>
            <a:endParaRPr lang="en-US" dirty="0" smtClean="0"/>
          </a:p>
          <a:p>
            <a:endParaRPr lang="en-US" dirty="0" smtClean="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2550" y="2171700"/>
            <a:ext cx="7029450" cy="4686300"/>
          </a:xfrm>
          <a:prstGeom prst="rect">
            <a:avLst/>
          </a:prstGeom>
        </p:spPr>
      </p:pic>
    </p:spTree>
    <p:extLst>
      <p:ext uri="{BB962C8B-B14F-4D97-AF65-F5344CB8AC3E}">
        <p14:creationId xmlns:p14="http://schemas.microsoft.com/office/powerpoint/2010/main" val="88357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45691"/>
            <a:ext cx="7886700" cy="1325563"/>
          </a:xfrm>
        </p:spPr>
        <p:txBody>
          <a:bodyPr/>
          <a:lstStyle/>
          <a:p>
            <a:r>
              <a:rPr lang="en-US" dirty="0" smtClean="0"/>
              <a:t>Task Force Project</a:t>
            </a:r>
            <a:endParaRPr lang="en-US" dirty="0"/>
          </a:p>
        </p:txBody>
      </p:sp>
      <p:pic>
        <p:nvPicPr>
          <p:cNvPr id="6" name="Picture 5"/>
          <p:cNvPicPr/>
          <p:nvPr/>
        </p:nvPicPr>
        <p:blipFill rotWithShape="1">
          <a:blip r:embed="rId3"/>
          <a:srcRect l="70301" t="33565" r="19497" b="34086"/>
          <a:stretch/>
        </p:blipFill>
        <p:spPr bwMode="auto">
          <a:xfrm>
            <a:off x="7833360" y="2001325"/>
            <a:ext cx="3428078" cy="3414711"/>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2790825" y="5508154"/>
            <a:ext cx="2343150" cy="369332"/>
          </a:xfrm>
          <a:prstGeom prst="rect">
            <a:avLst/>
          </a:prstGeom>
          <a:noFill/>
        </p:spPr>
        <p:txBody>
          <a:bodyPr wrap="square" rtlCol="0">
            <a:spAutoFit/>
          </a:bodyPr>
          <a:lstStyle/>
          <a:p>
            <a:r>
              <a:rPr lang="en-US" dirty="0"/>
              <a:t>IR Reporting Structure</a:t>
            </a:r>
          </a:p>
        </p:txBody>
      </p:sp>
      <p:sp>
        <p:nvSpPr>
          <p:cNvPr id="8" name="TextBox 7"/>
          <p:cNvSpPr txBox="1"/>
          <p:nvPr/>
        </p:nvSpPr>
        <p:spPr>
          <a:xfrm>
            <a:off x="8669102" y="5508154"/>
            <a:ext cx="2343150" cy="369332"/>
          </a:xfrm>
          <a:prstGeom prst="rect">
            <a:avLst/>
          </a:prstGeom>
          <a:noFill/>
        </p:spPr>
        <p:txBody>
          <a:bodyPr wrap="square" rtlCol="0">
            <a:spAutoFit/>
          </a:bodyPr>
          <a:lstStyle/>
          <a:p>
            <a:r>
              <a:rPr lang="en-US" dirty="0"/>
              <a:t>IR Funding Source</a:t>
            </a:r>
          </a:p>
        </p:txBody>
      </p:sp>
      <p:pic>
        <p:nvPicPr>
          <p:cNvPr id="9" name="Content Placeholder 3"/>
          <p:cNvPicPr>
            <a:picLocks/>
          </p:cNvPicPr>
          <p:nvPr/>
        </p:nvPicPr>
        <p:blipFill rotWithShape="1">
          <a:blip r:embed="rId4"/>
          <a:srcRect l="65036" t="26120" r="15811" b="33194"/>
          <a:stretch/>
        </p:blipFill>
        <p:spPr bwMode="auto">
          <a:xfrm>
            <a:off x="1371600" y="2001325"/>
            <a:ext cx="5181600" cy="3429000"/>
          </a:xfrm>
          <a:prstGeom prst="rect">
            <a:avLst/>
          </a:prstGeom>
          <a:ln>
            <a:noFill/>
          </a:ln>
          <a:extLst>
            <a:ext uri="{53640926-AAD7-44D8-BBD7-CCE9431645EC}">
              <a14:shadowObscured xmlns:a14="http://schemas.microsoft.com/office/drawing/2010/main"/>
            </a:ext>
          </a:extLst>
        </p:spPr>
      </p:pic>
      <p:sp>
        <p:nvSpPr>
          <p:cNvPr id="10" name="Content Placeholder 9"/>
          <p:cNvSpPr>
            <a:spLocks noGrp="1"/>
          </p:cNvSpPr>
          <p:nvPr>
            <p:ph idx="1"/>
          </p:nvPr>
        </p:nvSpPr>
        <p:spPr>
          <a:xfrm>
            <a:off x="1371600" y="1341184"/>
            <a:ext cx="3779520" cy="3581400"/>
          </a:xfrm>
        </p:spPr>
        <p:txBody>
          <a:bodyPr/>
          <a:lstStyle/>
          <a:p>
            <a:r>
              <a:rPr lang="en-US" dirty="0" smtClean="0"/>
              <a:t>Survey</a:t>
            </a:r>
            <a:endParaRPr lang="en-US" dirty="0"/>
          </a:p>
        </p:txBody>
      </p:sp>
    </p:spTree>
    <p:extLst>
      <p:ext uri="{BB962C8B-B14F-4D97-AF65-F5344CB8AC3E}">
        <p14:creationId xmlns:p14="http://schemas.microsoft.com/office/powerpoint/2010/main" val="9226249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240" y="1513840"/>
            <a:ext cx="9601200" cy="1485900"/>
          </a:xfrm>
        </p:spPr>
        <p:txBody>
          <a:bodyPr/>
          <a:lstStyle/>
          <a:p>
            <a:r>
              <a:rPr lang="en-US" dirty="0" smtClean="0"/>
              <a:t>Task Force Project</a:t>
            </a:r>
            <a:endParaRPr lang="en-US" dirty="0"/>
          </a:p>
        </p:txBody>
      </p:sp>
      <p:sp>
        <p:nvSpPr>
          <p:cNvPr id="3" name="Content Placeholder 2"/>
          <p:cNvSpPr>
            <a:spLocks noGrp="1"/>
          </p:cNvSpPr>
          <p:nvPr>
            <p:ph sz="half" idx="1"/>
          </p:nvPr>
        </p:nvSpPr>
        <p:spPr/>
        <p:txBody>
          <a:bodyPr/>
          <a:lstStyle/>
          <a:p>
            <a:r>
              <a:rPr lang="en-US" dirty="0" smtClean="0"/>
              <a:t>Creating a glossary</a:t>
            </a:r>
            <a:endParaRPr lang="en-US" dirty="0"/>
          </a:p>
        </p:txBody>
      </p:sp>
      <p:sp>
        <p:nvSpPr>
          <p:cNvPr id="6" name="Content Placeholder 5"/>
          <p:cNvSpPr>
            <a:spLocks noGrp="1"/>
          </p:cNvSpPr>
          <p:nvPr>
            <p:ph sz="half" idx="2"/>
          </p:nvPr>
        </p:nvSpPr>
        <p:spPr/>
        <p:txBody>
          <a:bodyPr/>
          <a:lstStyle/>
          <a:p>
            <a:endParaRPr lang="en-US"/>
          </a:p>
        </p:txBody>
      </p:sp>
      <p:pic>
        <p:nvPicPr>
          <p:cNvPr id="5" name="Picture 4"/>
          <p:cNvPicPr/>
          <p:nvPr/>
        </p:nvPicPr>
        <p:blipFill rotWithShape="1">
          <a:blip r:embed="rId3"/>
          <a:srcRect l="59296" t="16777" r="8012"/>
          <a:stretch/>
        </p:blipFill>
        <p:spPr bwMode="auto">
          <a:xfrm>
            <a:off x="5905746" y="822960"/>
            <a:ext cx="6106160" cy="53441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198627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Pilot project</a:t>
            </a:r>
          </a:p>
        </p:txBody>
      </p:sp>
      <p:sp>
        <p:nvSpPr>
          <p:cNvPr id="3" name="Content Placeholder 2"/>
          <p:cNvSpPr>
            <a:spLocks noGrp="1"/>
          </p:cNvSpPr>
          <p:nvPr>
            <p:ph idx="1"/>
          </p:nvPr>
        </p:nvSpPr>
        <p:spPr>
          <a:xfrm>
            <a:off x="1371600" y="1798320"/>
            <a:ext cx="9601200" cy="4815840"/>
          </a:xfrm>
        </p:spPr>
        <p:txBody>
          <a:bodyPr>
            <a:normAutofit/>
          </a:bodyPr>
          <a:lstStyle/>
          <a:p>
            <a:r>
              <a:rPr lang="en-US" sz="2800" dirty="0" smtClean="0"/>
              <a:t>Several </a:t>
            </a:r>
            <a:r>
              <a:rPr lang="en-US" sz="2800" dirty="0"/>
              <a:t>library faculty volunteered their CVs to have the materials evaluated for inclusion in a pilot repository project. </a:t>
            </a:r>
            <a:endParaRPr lang="en-US" sz="2800" dirty="0" smtClean="0"/>
          </a:p>
          <a:p>
            <a:pPr lvl="1"/>
            <a:r>
              <a:rPr lang="en-US" dirty="0" smtClean="0"/>
              <a:t>Over </a:t>
            </a:r>
            <a:r>
              <a:rPr lang="en-US" dirty="0"/>
              <a:t>150 scholarly communication items were entered into </a:t>
            </a:r>
            <a:r>
              <a:rPr lang="en-US" dirty="0" err="1"/>
              <a:t>RefWorks</a:t>
            </a:r>
            <a:r>
              <a:rPr lang="en-US" dirty="0"/>
              <a:t> and reviewed to help identify potential challenges in procuring materials for the establishment of a university-wide IR. </a:t>
            </a:r>
            <a:endParaRPr lang="en-US" dirty="0" smtClean="0"/>
          </a:p>
          <a:p>
            <a:pPr lvl="1"/>
            <a:r>
              <a:rPr lang="en-US" dirty="0" smtClean="0"/>
              <a:t>Types </a:t>
            </a:r>
            <a:r>
              <a:rPr lang="en-US" dirty="0"/>
              <a:t>of scholarly communication items included books, chapters, conference proceedings, published papers, presentations, patents, and unpublished documents</a:t>
            </a:r>
            <a:r>
              <a:rPr lang="en-US" dirty="0" smtClean="0"/>
              <a:t>.” </a:t>
            </a:r>
          </a:p>
          <a:p>
            <a:pPr lvl="1"/>
            <a:r>
              <a:rPr lang="en-US" dirty="0" smtClean="0"/>
              <a:t>Once </a:t>
            </a:r>
            <a:r>
              <a:rPr lang="en-US" dirty="0"/>
              <a:t>the documents were input into </a:t>
            </a:r>
            <a:r>
              <a:rPr lang="en-US" dirty="0" err="1"/>
              <a:t>RefWorks</a:t>
            </a:r>
            <a:r>
              <a:rPr lang="en-US" dirty="0"/>
              <a:t>, the publishers were identified and their copyright policies were checked in </a:t>
            </a:r>
            <a:r>
              <a:rPr lang="en-US" dirty="0" smtClean="0"/>
              <a:t>SHERPA/</a:t>
            </a:r>
            <a:r>
              <a:rPr lang="en-US" dirty="0" err="1" smtClean="0"/>
              <a:t>RoMEo</a:t>
            </a:r>
            <a:r>
              <a:rPr lang="en-US" dirty="0" smtClean="0"/>
              <a:t> to </a:t>
            </a:r>
            <a:r>
              <a:rPr lang="en-US" dirty="0"/>
              <a:t>investigate the rights issues surrounding the self-archiving of scholarly </a:t>
            </a:r>
            <a:r>
              <a:rPr lang="en-US" dirty="0" smtClean="0"/>
              <a:t>communication. </a:t>
            </a:r>
            <a:endParaRPr lang="en-US" dirty="0"/>
          </a:p>
        </p:txBody>
      </p:sp>
    </p:spTree>
    <p:extLst>
      <p:ext uri="{BB962C8B-B14F-4D97-AF65-F5344CB8AC3E}">
        <p14:creationId xmlns:p14="http://schemas.microsoft.com/office/powerpoint/2010/main" val="2812856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Overview</a:t>
            </a:r>
            <a:endParaRPr lang="en-US" sz="6000" dirty="0"/>
          </a:p>
        </p:txBody>
      </p:sp>
      <p:sp>
        <p:nvSpPr>
          <p:cNvPr id="3" name="Content Placeholder 2"/>
          <p:cNvSpPr>
            <a:spLocks noGrp="1"/>
          </p:cNvSpPr>
          <p:nvPr>
            <p:ph idx="1"/>
          </p:nvPr>
        </p:nvSpPr>
        <p:spPr/>
        <p:txBody>
          <a:bodyPr/>
          <a:lstStyle/>
          <a:p>
            <a:r>
              <a:rPr lang="en-US" dirty="0" smtClean="0"/>
              <a:t>Introduction</a:t>
            </a:r>
          </a:p>
          <a:p>
            <a:pPr lvl="1"/>
            <a:r>
              <a:rPr lang="en-US" dirty="0" smtClean="0"/>
              <a:t>About Sarah</a:t>
            </a:r>
          </a:p>
          <a:p>
            <a:pPr lvl="1"/>
            <a:r>
              <a:rPr lang="en-US" dirty="0" smtClean="0"/>
              <a:t>How a cataloger became a Scholarly Communication Librarian (i.e. the evolving roles of librarians &amp; MLIS careers)</a:t>
            </a:r>
          </a:p>
          <a:p>
            <a:r>
              <a:rPr lang="en-US" dirty="0"/>
              <a:t>Scholarly Communication at University of Central Florida Libraries</a:t>
            </a:r>
          </a:p>
          <a:p>
            <a:r>
              <a:rPr lang="en-US" dirty="0" smtClean="0"/>
              <a:t>A Day in the Life of a Scholarly Communication Librarian</a:t>
            </a:r>
          </a:p>
          <a:p>
            <a:r>
              <a:rPr lang="en-US" dirty="0"/>
              <a:t>Tips &amp; Resources for Becoming a Scholarly Communication Librarian</a:t>
            </a:r>
          </a:p>
          <a:p>
            <a:pPr marL="0" indent="0">
              <a:buNone/>
            </a:pPr>
            <a:endParaRPr lang="en-US" dirty="0" smtClean="0"/>
          </a:p>
        </p:txBody>
      </p:sp>
    </p:spTree>
    <p:extLst>
      <p:ext uri="{BB962C8B-B14F-4D97-AF65-F5344CB8AC3E}">
        <p14:creationId xmlns:p14="http://schemas.microsoft.com/office/powerpoint/2010/main" val="1081487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209799" y="228600"/>
            <a:ext cx="7810500" cy="2533650"/>
          </a:xfrm>
          <a:prstGeom prst="rect">
            <a:avLst/>
          </a:prstGeom>
        </p:spPr>
      </p:pic>
      <p:pic>
        <p:nvPicPr>
          <p:cNvPr id="5" name="Picture 4"/>
          <p:cNvPicPr>
            <a:picLocks noChangeAspect="1"/>
          </p:cNvPicPr>
          <p:nvPr/>
        </p:nvPicPr>
        <p:blipFill>
          <a:blip r:embed="rId4"/>
          <a:stretch>
            <a:fillRect/>
          </a:stretch>
        </p:blipFill>
        <p:spPr>
          <a:xfrm>
            <a:off x="2728911" y="2895600"/>
            <a:ext cx="6772275" cy="3467100"/>
          </a:xfrm>
          <a:prstGeom prst="rect">
            <a:avLst/>
          </a:prstGeom>
        </p:spPr>
      </p:pic>
    </p:spTree>
    <p:extLst>
      <p:ext uri="{BB962C8B-B14F-4D97-AF65-F5344CB8AC3E}">
        <p14:creationId xmlns:p14="http://schemas.microsoft.com/office/powerpoint/2010/main" val="6949329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98120"/>
            <a:ext cx="9601200" cy="1485900"/>
          </a:xfrm>
        </p:spPr>
        <p:txBody>
          <a:bodyPr/>
          <a:lstStyle/>
          <a:p>
            <a:r>
              <a:rPr lang="en-US" dirty="0" smtClean="0"/>
              <a:t>Recommendations</a:t>
            </a:r>
            <a:endParaRPr lang="en-US" dirty="0"/>
          </a:p>
        </p:txBody>
      </p:sp>
      <p:sp>
        <p:nvSpPr>
          <p:cNvPr id="3" name="Content Placeholder 2"/>
          <p:cNvSpPr>
            <a:spLocks noGrp="1"/>
          </p:cNvSpPr>
          <p:nvPr>
            <p:ph idx="1"/>
          </p:nvPr>
        </p:nvSpPr>
        <p:spPr>
          <a:xfrm>
            <a:off x="1371600" y="1178560"/>
            <a:ext cx="9601200" cy="5679440"/>
          </a:xfrm>
        </p:spPr>
        <p:txBody>
          <a:bodyPr>
            <a:normAutofit lnSpcReduction="10000"/>
          </a:bodyPr>
          <a:lstStyle/>
          <a:p>
            <a:r>
              <a:rPr lang="en-US" dirty="0" smtClean="0">
                <a:solidFill>
                  <a:srgbClr val="FF0000"/>
                </a:solidFill>
              </a:rPr>
              <a:t>Create </a:t>
            </a:r>
            <a:r>
              <a:rPr lang="en-US" dirty="0">
                <a:solidFill>
                  <a:srgbClr val="FF0000"/>
                </a:solidFill>
              </a:rPr>
              <a:t>a Scholarly Communication department </a:t>
            </a:r>
            <a:r>
              <a:rPr lang="en-US" dirty="0"/>
              <a:t>within the library to develop services that facilitate scholarly communication and support the research process. </a:t>
            </a:r>
            <a:endParaRPr lang="en-US" dirty="0" smtClean="0"/>
          </a:p>
          <a:p>
            <a:r>
              <a:rPr lang="en-US" dirty="0" smtClean="0">
                <a:solidFill>
                  <a:srgbClr val="FF0000"/>
                </a:solidFill>
              </a:rPr>
              <a:t>Develop </a:t>
            </a:r>
            <a:r>
              <a:rPr lang="en-US" dirty="0">
                <a:solidFill>
                  <a:srgbClr val="FF0000"/>
                </a:solidFill>
              </a:rPr>
              <a:t>and deploy an institutional repository</a:t>
            </a:r>
            <a:r>
              <a:rPr lang="en-US" dirty="0"/>
              <a:t>, in collaboration with university constituents. </a:t>
            </a:r>
            <a:endParaRPr lang="en-US" dirty="0" smtClean="0"/>
          </a:p>
          <a:p>
            <a:r>
              <a:rPr lang="en-US" dirty="0" smtClean="0"/>
              <a:t>In </a:t>
            </a:r>
            <a:r>
              <a:rPr lang="en-US" dirty="0"/>
              <a:t>lieu of a Scholarly Communication department, it is essential that the library: </a:t>
            </a:r>
            <a:endParaRPr lang="en-US" dirty="0" smtClean="0"/>
          </a:p>
          <a:p>
            <a:pPr lvl="1"/>
            <a:r>
              <a:rPr lang="en-US" sz="1700" dirty="0" smtClean="0"/>
              <a:t>Create </a:t>
            </a:r>
            <a:r>
              <a:rPr lang="en-US" sz="1700" dirty="0"/>
              <a:t>informational and instructional materials for faculty and targeted student groups about scholarly communication. </a:t>
            </a:r>
            <a:endParaRPr lang="en-US" sz="1700" dirty="0" smtClean="0"/>
          </a:p>
          <a:p>
            <a:pPr lvl="1"/>
            <a:r>
              <a:rPr lang="en-US" sz="1700" dirty="0" smtClean="0"/>
              <a:t>Provide </a:t>
            </a:r>
            <a:r>
              <a:rPr lang="en-US" sz="1700" dirty="0"/>
              <a:t>recommendations for UCF faculty members as authors, readers, reviewers, editors, society members, and advisory board members in order to contribute to an open and sustainable system of scholarly communication. </a:t>
            </a:r>
            <a:endParaRPr lang="en-US" sz="1700" dirty="0" smtClean="0"/>
          </a:p>
          <a:p>
            <a:pPr lvl="1"/>
            <a:r>
              <a:rPr lang="en-US" sz="1700" dirty="0" smtClean="0"/>
              <a:t>Advocate </a:t>
            </a:r>
            <a:r>
              <a:rPr lang="en-US" sz="1700" dirty="0"/>
              <a:t>for university and faculty participation in the open access movement to increase the impact of our faculty's research and expand access to scholarly information. </a:t>
            </a:r>
            <a:endParaRPr lang="en-US" sz="1700" dirty="0" smtClean="0"/>
          </a:p>
          <a:p>
            <a:pPr lvl="1"/>
            <a:r>
              <a:rPr lang="en-US" sz="1700" dirty="0" smtClean="0"/>
              <a:t>Build </a:t>
            </a:r>
            <a:r>
              <a:rPr lang="en-US" sz="1700" dirty="0"/>
              <a:t>on existing Faculty Senate resolutions by sponsoring a resolution that specifically supports faculty efforts and choices pertaining to scholarly communication and open access. </a:t>
            </a:r>
            <a:endParaRPr lang="en-US" sz="1700" dirty="0" smtClean="0"/>
          </a:p>
          <a:p>
            <a:pPr lvl="1"/>
            <a:r>
              <a:rPr lang="en-US" sz="1700" dirty="0" smtClean="0"/>
              <a:t>Investigate </a:t>
            </a:r>
            <a:r>
              <a:rPr lang="en-US" sz="1700" dirty="0"/>
              <a:t>hosting online journals for faculty and students. </a:t>
            </a:r>
            <a:endParaRPr lang="en-US" sz="1700" dirty="0" smtClean="0"/>
          </a:p>
          <a:p>
            <a:pPr lvl="1"/>
            <a:r>
              <a:rPr lang="en-US" sz="1700" dirty="0" smtClean="0"/>
              <a:t>Monitor </a:t>
            </a:r>
            <a:r>
              <a:rPr lang="en-US" sz="1700" dirty="0"/>
              <a:t>new developments in scholarly communication and new models of open access publishing. </a:t>
            </a:r>
            <a:endParaRPr lang="en-US" sz="1700" dirty="0" smtClean="0"/>
          </a:p>
          <a:p>
            <a:pPr lvl="1"/>
            <a:r>
              <a:rPr lang="en-US" sz="1700" dirty="0" smtClean="0"/>
              <a:t>Present </a:t>
            </a:r>
            <a:r>
              <a:rPr lang="en-US" sz="1700" dirty="0"/>
              <a:t>on scholarly communication topics at Faculty Center for Teaching and Learning and institutes. </a:t>
            </a:r>
          </a:p>
          <a:p>
            <a:endParaRPr lang="en-US" dirty="0"/>
          </a:p>
        </p:txBody>
      </p:sp>
    </p:spTree>
    <p:extLst>
      <p:ext uri="{BB962C8B-B14F-4D97-AF65-F5344CB8AC3E}">
        <p14:creationId xmlns:p14="http://schemas.microsoft.com/office/powerpoint/2010/main" val="3977955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Forward…</a:t>
            </a:r>
            <a:endParaRPr lang="en-US" dirty="0"/>
          </a:p>
        </p:txBody>
      </p:sp>
      <p:sp>
        <p:nvSpPr>
          <p:cNvPr id="3" name="Content Placeholder 2"/>
          <p:cNvSpPr>
            <a:spLocks noGrp="1"/>
          </p:cNvSpPr>
          <p:nvPr>
            <p:ph idx="1"/>
          </p:nvPr>
        </p:nvSpPr>
        <p:spPr/>
        <p:txBody>
          <a:bodyPr/>
          <a:lstStyle/>
          <a:p>
            <a:r>
              <a:rPr lang="en-US" sz="2400" dirty="0"/>
              <a:t>Reconvened Scholarly Communication Task Force to create a mental model – added new members </a:t>
            </a:r>
            <a:endParaRPr lang="en-US" sz="2400" dirty="0" smtClean="0"/>
          </a:p>
          <a:p>
            <a:pPr lvl="1"/>
            <a:r>
              <a:rPr lang="en-US" sz="2400" dirty="0" smtClean="0"/>
              <a:t>Now known as Scholarly Communication Working Advisory Group</a:t>
            </a:r>
          </a:p>
          <a:p>
            <a:pPr lvl="2"/>
            <a:r>
              <a:rPr lang="en-US" sz="2400" dirty="0" smtClean="0"/>
              <a:t>Developed Research Lifecycle</a:t>
            </a:r>
          </a:p>
          <a:p>
            <a:pPr lvl="2"/>
            <a:r>
              <a:rPr lang="en-US" sz="2400" dirty="0" smtClean="0"/>
              <a:t>Worked on other scholarly communication related projects</a:t>
            </a:r>
          </a:p>
          <a:p>
            <a:pPr lvl="2"/>
            <a:r>
              <a:rPr lang="en-US" sz="2400" dirty="0" smtClean="0"/>
              <a:t>Still exists today &amp; is cornerstone of UCF Libraries’ scholarly communication efforts</a:t>
            </a:r>
            <a:endParaRPr lang="en-US" sz="2400" dirty="0"/>
          </a:p>
          <a:p>
            <a:endParaRPr lang="en-US" dirty="0"/>
          </a:p>
        </p:txBody>
      </p:sp>
    </p:spTree>
    <p:extLst>
      <p:ext uri="{BB962C8B-B14F-4D97-AF65-F5344CB8AC3E}">
        <p14:creationId xmlns:p14="http://schemas.microsoft.com/office/powerpoint/2010/main" val="3472758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16280" y="14748"/>
            <a:ext cx="8327238" cy="6843252"/>
          </a:xfrm>
          <a:prstGeom prst="rect">
            <a:avLst/>
          </a:prstGeom>
        </p:spPr>
      </p:pic>
      <p:sp>
        <p:nvSpPr>
          <p:cNvPr id="5" name="Rectangle 4"/>
          <p:cNvSpPr/>
          <p:nvPr/>
        </p:nvSpPr>
        <p:spPr>
          <a:xfrm>
            <a:off x="9043518" y="6035041"/>
            <a:ext cx="3190240" cy="646331"/>
          </a:xfrm>
          <a:prstGeom prst="rect">
            <a:avLst/>
          </a:prstGeom>
        </p:spPr>
        <p:txBody>
          <a:bodyPr wrap="square">
            <a:spAutoFit/>
          </a:bodyPr>
          <a:lstStyle/>
          <a:p>
            <a:r>
              <a:rPr lang="en-US" dirty="0" err="1">
                <a:latin typeface="Arial" panose="020B0604020202020204" pitchFamily="34" charset="0"/>
              </a:rPr>
              <a:t>OpenWetWare:Headquarters</a:t>
            </a:r>
            <a:r>
              <a:rPr lang="en-US" dirty="0">
                <a:latin typeface="Arial" panose="020B0604020202020204" pitchFamily="34" charset="0"/>
              </a:rPr>
              <a:t>/Research Pathway</a:t>
            </a:r>
          </a:p>
        </p:txBody>
      </p:sp>
    </p:spTree>
    <p:extLst>
      <p:ext uri="{BB962C8B-B14F-4D97-AF65-F5344CB8AC3E}">
        <p14:creationId xmlns:p14="http://schemas.microsoft.com/office/powerpoint/2010/main" val="1724803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 y="-1"/>
            <a:ext cx="12192000" cy="6853621"/>
          </a:xfrm>
          <a:prstGeom prst="rect">
            <a:avLst/>
          </a:prstGeom>
        </p:spPr>
      </p:pic>
    </p:spTree>
    <p:extLst>
      <p:ext uri="{BB962C8B-B14F-4D97-AF65-F5344CB8AC3E}">
        <p14:creationId xmlns:p14="http://schemas.microsoft.com/office/powerpoint/2010/main" val="37287046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14412" y="366174"/>
            <a:ext cx="10576123" cy="6044786"/>
          </a:xfrm>
          <a:prstGeom prst="rect">
            <a:avLst/>
          </a:prstGeom>
        </p:spPr>
      </p:pic>
    </p:spTree>
    <p:extLst>
      <p:ext uri="{BB962C8B-B14F-4D97-AF65-F5344CB8AC3E}">
        <p14:creationId xmlns:p14="http://schemas.microsoft.com/office/powerpoint/2010/main" val="19750038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2259" b="629"/>
          <a:stretch/>
        </p:blipFill>
        <p:spPr>
          <a:xfrm>
            <a:off x="716280" y="-1"/>
            <a:ext cx="7533640" cy="6878499"/>
          </a:xfrm>
          <a:prstGeom prst="rect">
            <a:avLst/>
          </a:prstGeom>
        </p:spPr>
      </p:pic>
    </p:spTree>
    <p:extLst>
      <p:ext uri="{BB962C8B-B14F-4D97-AF65-F5344CB8AC3E}">
        <p14:creationId xmlns:p14="http://schemas.microsoft.com/office/powerpoint/2010/main" val="40233009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33593" y="11152"/>
            <a:ext cx="9983278" cy="6846847"/>
          </a:xfrm>
          <a:prstGeom prst="rect">
            <a:avLst/>
          </a:prstGeom>
        </p:spPr>
      </p:pic>
    </p:spTree>
    <p:extLst>
      <p:ext uri="{BB962C8B-B14F-4D97-AF65-F5344CB8AC3E}">
        <p14:creationId xmlns:p14="http://schemas.microsoft.com/office/powerpoint/2010/main" val="25514102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880" y="0"/>
            <a:ext cx="11501120" cy="6858000"/>
          </a:xfrm>
          <a:prstGeom prst="rect">
            <a:avLst/>
          </a:prstGeom>
        </p:spPr>
      </p:pic>
    </p:spTree>
    <p:extLst>
      <p:ext uri="{BB962C8B-B14F-4D97-AF65-F5344CB8AC3E}">
        <p14:creationId xmlns:p14="http://schemas.microsoft.com/office/powerpoint/2010/main" val="17795287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2012-2013</a:t>
            </a:r>
            <a:endParaRPr lang="en-US" dirty="0"/>
          </a:p>
        </p:txBody>
      </p:sp>
      <p:sp>
        <p:nvSpPr>
          <p:cNvPr id="3" name="Content Placeholder 2"/>
          <p:cNvSpPr>
            <a:spLocks noGrp="1"/>
          </p:cNvSpPr>
          <p:nvPr>
            <p:ph idx="1"/>
          </p:nvPr>
        </p:nvSpPr>
        <p:spPr>
          <a:xfrm>
            <a:off x="1371600" y="1828800"/>
            <a:ext cx="9601200" cy="4038600"/>
          </a:xfrm>
        </p:spPr>
        <p:txBody>
          <a:bodyPr/>
          <a:lstStyle/>
          <a:p>
            <a:r>
              <a:rPr lang="en-US" dirty="0"/>
              <a:t>Solicited campus-wide </a:t>
            </a:r>
            <a:r>
              <a:rPr lang="en-US" dirty="0" smtClean="0"/>
              <a:t>feedback</a:t>
            </a:r>
          </a:p>
          <a:p>
            <a:r>
              <a:rPr lang="en-US" dirty="0" smtClean="0"/>
              <a:t>Invited presentations</a:t>
            </a:r>
          </a:p>
          <a:p>
            <a:r>
              <a:rPr lang="en-US" dirty="0" smtClean="0"/>
              <a:t>Presented workshops</a:t>
            </a:r>
          </a:p>
          <a:p>
            <a:r>
              <a:rPr lang="en-US" dirty="0" smtClean="0"/>
              <a:t>Research </a:t>
            </a:r>
            <a:r>
              <a:rPr lang="en-US" dirty="0"/>
              <a:t>Lifecycle discussions across </a:t>
            </a:r>
            <a:r>
              <a:rPr lang="en-US" dirty="0" smtClean="0"/>
              <a:t>campus(</a:t>
            </a:r>
            <a:r>
              <a:rPr lang="en-US" dirty="0" err="1" smtClean="0"/>
              <a:t>es</a:t>
            </a:r>
            <a:r>
              <a:rPr lang="en-US" dirty="0" smtClean="0"/>
              <a:t>)</a:t>
            </a:r>
          </a:p>
          <a:p>
            <a:r>
              <a:rPr lang="en-US" dirty="0" smtClean="0"/>
              <a:t>Presented </a:t>
            </a:r>
            <a:r>
              <a:rPr lang="en-US" dirty="0"/>
              <a:t>to the Provost and </a:t>
            </a:r>
            <a:r>
              <a:rPr lang="en-US" dirty="0" smtClean="0"/>
              <a:t>Vice-Provost</a:t>
            </a:r>
          </a:p>
          <a:p>
            <a:r>
              <a:rPr lang="en-US" dirty="0" smtClean="0"/>
              <a:t>Shared </a:t>
            </a:r>
            <a:r>
              <a:rPr lang="en-US" dirty="0"/>
              <a:t>with the Faculty Senate Library Advisory </a:t>
            </a:r>
            <a:r>
              <a:rPr lang="en-US" dirty="0" smtClean="0"/>
              <a:t>Council</a:t>
            </a:r>
          </a:p>
          <a:p>
            <a:r>
              <a:rPr lang="en-US" dirty="0" smtClean="0"/>
              <a:t>Everyone </a:t>
            </a:r>
            <a:r>
              <a:rPr lang="en-US" dirty="0"/>
              <a:t>involved had an opportunity to publish or present</a:t>
            </a:r>
          </a:p>
          <a:p>
            <a:endParaRPr lang="en-US" dirty="0"/>
          </a:p>
        </p:txBody>
      </p:sp>
    </p:spTree>
    <p:extLst>
      <p:ext uri="{BB962C8B-B14F-4D97-AF65-F5344CB8AC3E}">
        <p14:creationId xmlns:p14="http://schemas.microsoft.com/office/powerpoint/2010/main" val="1519136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962025"/>
            <a:ext cx="10629900" cy="1209675"/>
          </a:xfrm>
        </p:spPr>
        <p:txBody>
          <a:bodyPr>
            <a:normAutofit fontScale="90000"/>
          </a:bodyPr>
          <a:lstStyle/>
          <a:p>
            <a:r>
              <a:rPr lang="en-US" dirty="0" smtClean="0"/>
              <a:t>Introduction: </a:t>
            </a:r>
            <a:br>
              <a:rPr lang="en-US" dirty="0" smtClean="0"/>
            </a:br>
            <a:r>
              <a:rPr lang="en-US" dirty="0" smtClean="0"/>
              <a:t>Sarah A. Norris, </a:t>
            </a:r>
            <a:r>
              <a:rPr lang="en-US" sz="4000" dirty="0" smtClean="0"/>
              <a:t>Scholarly Communication Librarian</a:t>
            </a:r>
            <a:endParaRPr lang="en-US" sz="4000" dirty="0"/>
          </a:p>
        </p:txBody>
      </p:sp>
      <p:sp>
        <p:nvSpPr>
          <p:cNvPr id="3" name="Content Placeholder 2"/>
          <p:cNvSpPr>
            <a:spLocks noGrp="1"/>
          </p:cNvSpPr>
          <p:nvPr>
            <p:ph sz="half" idx="1"/>
          </p:nvPr>
        </p:nvSpPr>
        <p:spPr>
          <a:xfrm>
            <a:off x="1914525" y="2285999"/>
            <a:ext cx="4447786" cy="3228393"/>
          </a:xfrm>
        </p:spPr>
        <p:txBody>
          <a:bodyPr>
            <a:normAutofit/>
          </a:bodyPr>
          <a:lstStyle/>
          <a:p>
            <a:r>
              <a:rPr lang="en-US" dirty="0" smtClean="0"/>
              <a:t>MLIS, Wayne State University</a:t>
            </a:r>
          </a:p>
          <a:p>
            <a:pPr lvl="1"/>
            <a:r>
              <a:rPr lang="en-US" dirty="0" smtClean="0"/>
              <a:t>Concentration: Organization of Knowledge</a:t>
            </a:r>
          </a:p>
          <a:p>
            <a:r>
              <a:rPr lang="en-US" dirty="0" smtClean="0"/>
              <a:t>Current Position: Scholarly Communication Librarian, University of Central Florida</a:t>
            </a:r>
          </a:p>
          <a:p>
            <a:pPr lvl="1"/>
            <a:r>
              <a:rPr lang="en-US" dirty="0" smtClean="0"/>
              <a:t>Began August 2015</a:t>
            </a:r>
          </a:p>
          <a:p>
            <a:pPr lvl="1"/>
            <a:r>
              <a:rPr lang="en-US" dirty="0" smtClean="0"/>
              <a:t>UCF’s first Scholarly Communication Librarian</a:t>
            </a:r>
          </a:p>
          <a:p>
            <a:pPr marL="0" indent="0">
              <a:buNone/>
            </a:pPr>
            <a:endParaRPr lang="en-US"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487427" y="2285999"/>
            <a:ext cx="3009608" cy="3009608"/>
          </a:xfrm>
        </p:spPr>
      </p:pic>
      <p:sp>
        <p:nvSpPr>
          <p:cNvPr id="7" name="TextBox 6"/>
          <p:cNvSpPr txBox="1"/>
          <p:nvPr/>
        </p:nvSpPr>
        <p:spPr>
          <a:xfrm>
            <a:off x="1914525" y="5887616"/>
            <a:ext cx="7809722" cy="671804"/>
          </a:xfrm>
          <a:prstGeom prst="rect">
            <a:avLst/>
          </a:prstGeom>
          <a:noFill/>
        </p:spPr>
        <p:txBody>
          <a:bodyPr wrap="square" rtlCol="0">
            <a:spAutoFit/>
          </a:bodyPr>
          <a:lstStyle/>
          <a:p>
            <a:pPr algn="ctr"/>
            <a:r>
              <a:rPr lang="en-US" b="1" dirty="0">
                <a:hlinkClick r:id="rId4"/>
              </a:rPr>
              <a:t>https://works.bepress.com/sarah-norris/</a:t>
            </a:r>
            <a:r>
              <a:rPr lang="en-US" b="1" dirty="0"/>
              <a:t> </a:t>
            </a:r>
          </a:p>
          <a:p>
            <a:endParaRPr lang="en-US" dirty="0"/>
          </a:p>
        </p:txBody>
      </p:sp>
    </p:spTree>
    <p:extLst>
      <p:ext uri="{BB962C8B-B14F-4D97-AF65-F5344CB8AC3E}">
        <p14:creationId xmlns:p14="http://schemas.microsoft.com/office/powerpoint/2010/main" val="6272076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288" y="0"/>
            <a:ext cx="10289512" cy="6858000"/>
          </a:xfrm>
          <a:prstGeom prst="rect">
            <a:avLst/>
          </a:prstGeom>
        </p:spPr>
      </p:pic>
      <p:sp>
        <p:nvSpPr>
          <p:cNvPr id="5" name="Content Placeholder 4"/>
          <p:cNvSpPr>
            <a:spLocks noGrp="1"/>
          </p:cNvSpPr>
          <p:nvPr>
            <p:ph idx="1"/>
          </p:nvPr>
        </p:nvSpPr>
        <p:spPr>
          <a:xfrm>
            <a:off x="8656320" y="71120"/>
            <a:ext cx="2042160" cy="3581400"/>
          </a:xfrm>
        </p:spPr>
        <p:txBody>
          <a:bodyPr/>
          <a:lstStyle/>
          <a:p>
            <a:pPr marL="0" indent="0">
              <a:buNone/>
            </a:pPr>
            <a:r>
              <a:rPr lang="en-US" dirty="0" smtClean="0"/>
              <a:t>Photo Credit: Kent Productions,     </a:t>
            </a:r>
            <a:r>
              <a:rPr lang="en-US" b="1" dirty="0" smtClean="0"/>
              <a:t>CC </a:t>
            </a:r>
            <a:r>
              <a:rPr lang="en-US" b="1" dirty="0"/>
              <a:t>BY </a:t>
            </a:r>
            <a:r>
              <a:rPr lang="en-US" b="1" dirty="0" smtClean="0"/>
              <a:t>2.0, </a:t>
            </a:r>
            <a:r>
              <a:rPr lang="en-US" dirty="0" smtClean="0">
                <a:hlinkClick r:id="rId4"/>
              </a:rPr>
              <a:t>https</a:t>
            </a:r>
            <a:r>
              <a:rPr lang="en-US" dirty="0">
                <a:hlinkClick r:id="rId4"/>
              </a:rPr>
              <a:t>://</a:t>
            </a:r>
            <a:r>
              <a:rPr lang="en-US" dirty="0" smtClean="0">
                <a:hlinkClick r:id="rId4"/>
              </a:rPr>
              <a:t>flic.kr/p/qUBiSN</a:t>
            </a:r>
            <a:r>
              <a:rPr lang="en-US" dirty="0" smtClean="0"/>
              <a:t> </a:t>
            </a:r>
            <a:endParaRPr lang="en-US" dirty="0"/>
          </a:p>
          <a:p>
            <a:endParaRPr lang="en-US" dirty="0"/>
          </a:p>
        </p:txBody>
      </p:sp>
    </p:spTree>
    <p:extLst>
      <p:ext uri="{BB962C8B-B14F-4D97-AF65-F5344CB8AC3E}">
        <p14:creationId xmlns:p14="http://schemas.microsoft.com/office/powerpoint/2010/main" val="12205272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857250"/>
          </a:xfrm>
        </p:spPr>
        <p:txBody>
          <a:bodyPr/>
          <a:lstStyle/>
          <a:p>
            <a:r>
              <a:rPr lang="en-US" dirty="0" smtClean="0"/>
              <a:t>Blue Button Experts</a:t>
            </a:r>
            <a:endParaRPr lang="en-US" dirty="0"/>
          </a:p>
        </p:txBody>
      </p:sp>
      <p:sp>
        <p:nvSpPr>
          <p:cNvPr id="3" name="Content Placeholder 2"/>
          <p:cNvSpPr>
            <a:spLocks noGrp="1"/>
          </p:cNvSpPr>
          <p:nvPr>
            <p:ph idx="1"/>
          </p:nvPr>
        </p:nvSpPr>
        <p:spPr>
          <a:xfrm>
            <a:off x="1371600" y="1951087"/>
            <a:ext cx="9601200" cy="5029200"/>
          </a:xfrm>
        </p:spPr>
        <p:txBody>
          <a:bodyPr>
            <a:normAutofit fontScale="77500" lnSpcReduction="20000"/>
          </a:bodyPr>
          <a:lstStyle/>
          <a:p>
            <a:pPr marL="0" indent="0">
              <a:buNone/>
            </a:pPr>
            <a:r>
              <a:rPr lang="en-US" sz="2800" i="1" dirty="0" smtClean="0"/>
              <a:t>Termed coined by Dr. Penny </a:t>
            </a:r>
            <a:r>
              <a:rPr lang="en-US" sz="2800" i="1" dirty="0" err="1" smtClean="0"/>
              <a:t>Beile</a:t>
            </a:r>
            <a:r>
              <a:rPr lang="en-US" sz="2800" i="1" dirty="0" smtClean="0"/>
              <a:t>, Associate Director, Research, Education &amp; Engagement, in the 2012 as a part of the Research Lifecycle</a:t>
            </a:r>
          </a:p>
          <a:p>
            <a:pPr marL="0" indent="0">
              <a:buNone/>
            </a:pPr>
            <a:endParaRPr lang="en-US" sz="2800" i="1" dirty="0" smtClean="0">
              <a:solidFill>
                <a:srgbClr val="FF0000"/>
              </a:solidFill>
            </a:endParaRPr>
          </a:p>
          <a:p>
            <a:r>
              <a:rPr lang="en-US" sz="2800" dirty="0" smtClean="0">
                <a:solidFill>
                  <a:schemeClr val="tx1"/>
                </a:solidFill>
              </a:rPr>
              <a:t>Who </a:t>
            </a:r>
            <a:r>
              <a:rPr lang="en-US" sz="2800" dirty="0">
                <a:solidFill>
                  <a:schemeClr val="tx1"/>
                </a:solidFill>
              </a:rPr>
              <a:t>are the blue button </a:t>
            </a:r>
            <a:r>
              <a:rPr lang="en-US" sz="2800" dirty="0" smtClean="0">
                <a:solidFill>
                  <a:schemeClr val="tx1"/>
                </a:solidFill>
              </a:rPr>
              <a:t>experts?</a:t>
            </a:r>
          </a:p>
          <a:p>
            <a:r>
              <a:rPr lang="en-US" sz="2800" dirty="0" smtClean="0">
                <a:solidFill>
                  <a:schemeClr val="tx1"/>
                </a:solidFill>
              </a:rPr>
              <a:t>Where </a:t>
            </a:r>
            <a:r>
              <a:rPr lang="en-US" sz="2800" dirty="0">
                <a:solidFill>
                  <a:schemeClr val="tx1"/>
                </a:solidFill>
              </a:rPr>
              <a:t>do they fit in the Research Life </a:t>
            </a:r>
            <a:r>
              <a:rPr lang="en-US" sz="2800" dirty="0" smtClean="0">
                <a:solidFill>
                  <a:schemeClr val="tx1"/>
                </a:solidFill>
              </a:rPr>
              <a:t>Cycle?</a:t>
            </a:r>
          </a:p>
          <a:p>
            <a:pPr lvl="1"/>
            <a:r>
              <a:rPr lang="en-US" sz="2800" dirty="0" smtClean="0">
                <a:solidFill>
                  <a:schemeClr val="tx1"/>
                </a:solidFill>
              </a:rPr>
              <a:t>Citation Metrics</a:t>
            </a:r>
          </a:p>
          <a:p>
            <a:pPr lvl="1"/>
            <a:r>
              <a:rPr lang="en-US" sz="2800" dirty="0" smtClean="0">
                <a:solidFill>
                  <a:schemeClr val="tx1"/>
                </a:solidFill>
              </a:rPr>
              <a:t>Literature Review</a:t>
            </a:r>
          </a:p>
          <a:p>
            <a:pPr lvl="1"/>
            <a:r>
              <a:rPr lang="en-US" sz="2800" dirty="0" smtClean="0">
                <a:solidFill>
                  <a:schemeClr val="tx1"/>
                </a:solidFill>
              </a:rPr>
              <a:t>Citation </a:t>
            </a:r>
            <a:r>
              <a:rPr lang="en-US" sz="2800" dirty="0">
                <a:solidFill>
                  <a:schemeClr val="tx1"/>
                </a:solidFill>
              </a:rPr>
              <a:t>Management </a:t>
            </a:r>
            <a:r>
              <a:rPr lang="en-US" sz="2800" dirty="0" smtClean="0">
                <a:solidFill>
                  <a:schemeClr val="tx1"/>
                </a:solidFill>
              </a:rPr>
              <a:t>Tools</a:t>
            </a:r>
          </a:p>
          <a:p>
            <a:pPr lvl="1"/>
            <a:r>
              <a:rPr lang="en-US" sz="2800" dirty="0" smtClean="0">
                <a:solidFill>
                  <a:schemeClr val="tx1"/>
                </a:solidFill>
              </a:rPr>
              <a:t>Data </a:t>
            </a:r>
            <a:r>
              <a:rPr lang="en-US" sz="2800" dirty="0">
                <a:solidFill>
                  <a:schemeClr val="tx1"/>
                </a:solidFill>
              </a:rPr>
              <a:t>Management </a:t>
            </a:r>
            <a:r>
              <a:rPr lang="en-US" sz="2800" dirty="0" smtClean="0">
                <a:solidFill>
                  <a:schemeClr val="tx1"/>
                </a:solidFill>
              </a:rPr>
              <a:t>Plan</a:t>
            </a:r>
          </a:p>
          <a:p>
            <a:pPr lvl="1"/>
            <a:r>
              <a:rPr lang="en-US" sz="2800" dirty="0" smtClean="0">
                <a:solidFill>
                  <a:schemeClr val="tx1"/>
                </a:solidFill>
              </a:rPr>
              <a:t>Data </a:t>
            </a:r>
            <a:r>
              <a:rPr lang="en-US" sz="2800" dirty="0">
                <a:solidFill>
                  <a:schemeClr val="tx1"/>
                </a:solidFill>
              </a:rPr>
              <a:t>Set </a:t>
            </a:r>
            <a:r>
              <a:rPr lang="en-US" sz="2800" dirty="0" smtClean="0">
                <a:solidFill>
                  <a:schemeClr val="tx1"/>
                </a:solidFill>
              </a:rPr>
              <a:t>Metadata</a:t>
            </a:r>
          </a:p>
          <a:p>
            <a:pPr lvl="1"/>
            <a:r>
              <a:rPr lang="en-US" sz="2800" dirty="0" smtClean="0">
                <a:solidFill>
                  <a:schemeClr val="tx1"/>
                </a:solidFill>
              </a:rPr>
              <a:t>Discovery Support</a:t>
            </a:r>
          </a:p>
          <a:p>
            <a:pPr lvl="1"/>
            <a:r>
              <a:rPr lang="en-US" sz="2800" dirty="0" smtClean="0">
                <a:solidFill>
                  <a:schemeClr val="tx1"/>
                </a:solidFill>
              </a:rPr>
              <a:t>Open </a:t>
            </a:r>
            <a:r>
              <a:rPr lang="en-US" sz="2800" dirty="0">
                <a:solidFill>
                  <a:schemeClr val="tx1"/>
                </a:solidFill>
              </a:rPr>
              <a:t>Access </a:t>
            </a:r>
            <a:r>
              <a:rPr lang="en-US" sz="2800" dirty="0" smtClean="0">
                <a:solidFill>
                  <a:schemeClr val="tx1"/>
                </a:solidFill>
              </a:rPr>
              <a:t>Hosting</a:t>
            </a:r>
          </a:p>
          <a:p>
            <a:pPr lvl="1"/>
            <a:r>
              <a:rPr lang="en-US" sz="2800" dirty="0" smtClean="0">
                <a:solidFill>
                  <a:schemeClr val="tx1"/>
                </a:solidFill>
              </a:rPr>
              <a:t>Metadata </a:t>
            </a:r>
            <a:r>
              <a:rPr lang="en-US" sz="2800" dirty="0">
                <a:solidFill>
                  <a:schemeClr val="tx1"/>
                </a:solidFill>
              </a:rPr>
              <a:t>Services</a:t>
            </a:r>
          </a:p>
          <a:p>
            <a:endParaRPr lang="en-US" dirty="0"/>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6025" y="277763"/>
            <a:ext cx="1752600" cy="1736221"/>
          </a:xfrm>
          <a:prstGeom prst="rect">
            <a:avLst/>
          </a:prstGeom>
        </p:spPr>
      </p:pic>
    </p:spTree>
    <p:extLst>
      <p:ext uri="{BB962C8B-B14F-4D97-AF65-F5344CB8AC3E}">
        <p14:creationId xmlns:p14="http://schemas.microsoft.com/office/powerpoint/2010/main" val="7544494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85800"/>
            <a:ext cx="9601200" cy="1485900"/>
          </a:xfrm>
        </p:spPr>
        <p:txBody>
          <a:bodyPr/>
          <a:lstStyle/>
          <a:p>
            <a:r>
              <a:rPr lang="en-US" dirty="0" err="1" smtClean="0"/>
              <a:t>Ven</a:t>
            </a:r>
            <a:r>
              <a:rPr lang="en-US" dirty="0" smtClean="0"/>
              <a:t> </a:t>
            </a:r>
            <a:r>
              <a:rPr lang="en-US" dirty="0" err="1" smtClean="0"/>
              <a:t>Basco</a:t>
            </a:r>
            <a:r>
              <a:rPr lang="en-US" dirty="0" smtClean="0"/>
              <a:t>, Blue Button Expert</a:t>
            </a:r>
            <a:endParaRPr lang="en-US" dirty="0"/>
          </a:p>
        </p:txBody>
      </p:sp>
      <p:sp>
        <p:nvSpPr>
          <p:cNvPr id="3" name="Content Placeholder 2"/>
          <p:cNvSpPr>
            <a:spLocks noGrp="1"/>
          </p:cNvSpPr>
          <p:nvPr>
            <p:ph idx="1"/>
          </p:nvPr>
        </p:nvSpPr>
        <p:spPr>
          <a:xfrm>
            <a:off x="1104900" y="2641395"/>
            <a:ext cx="9601200" cy="3581400"/>
          </a:xfrm>
        </p:spPr>
        <p:txBody>
          <a:bodyPr/>
          <a:lstStyle/>
          <a:p>
            <a:r>
              <a:rPr lang="en-US" dirty="0" smtClean="0"/>
              <a:t>Citation Metrics</a:t>
            </a:r>
          </a:p>
          <a:p>
            <a:pPr lvl="1"/>
            <a:r>
              <a:rPr lang="en-US" dirty="0" smtClean="0"/>
              <a:t>Point person for Citation Metrics queries</a:t>
            </a:r>
          </a:p>
          <a:p>
            <a:pPr lvl="1"/>
            <a:r>
              <a:rPr lang="en-US" dirty="0" smtClean="0"/>
              <a:t>Graduate workshops</a:t>
            </a:r>
          </a:p>
          <a:p>
            <a:pPr lvl="1"/>
            <a:r>
              <a:rPr lang="en-US" dirty="0" smtClean="0"/>
              <a:t>Faculty and student consultations</a:t>
            </a:r>
          </a:p>
          <a:p>
            <a:pPr lvl="1"/>
            <a:r>
              <a:rPr lang="en-US" dirty="0" smtClean="0"/>
              <a:t>Maintains </a:t>
            </a:r>
            <a:r>
              <a:rPr lang="en-US" dirty="0" err="1" smtClean="0"/>
              <a:t>LibGuides</a:t>
            </a:r>
            <a:r>
              <a:rPr lang="en-US" dirty="0" smtClean="0"/>
              <a:t> and/or Webpages</a:t>
            </a:r>
          </a:p>
          <a:p>
            <a:pPr lvl="1"/>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5125" y="2641395"/>
            <a:ext cx="5008474" cy="3495675"/>
          </a:xfrm>
          <a:prstGeom prst="rect">
            <a:avLst/>
          </a:prstGeom>
        </p:spPr>
      </p:pic>
      <p:pic>
        <p:nvPicPr>
          <p:cNvPr id="5"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8663045" y="368505"/>
            <a:ext cx="1793342" cy="1803195"/>
          </a:xfrm>
          <a:prstGeom prst="ellipse">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pic>
    </p:spTree>
    <p:extLst>
      <p:ext uri="{BB962C8B-B14F-4D97-AF65-F5344CB8AC3E}">
        <p14:creationId xmlns:p14="http://schemas.microsoft.com/office/powerpoint/2010/main" val="5051966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29415"/>
            <a:ext cx="9601200" cy="1485900"/>
          </a:xfrm>
        </p:spPr>
        <p:txBody>
          <a:bodyPr>
            <a:normAutofit fontScale="90000"/>
          </a:bodyPr>
          <a:lstStyle/>
          <a:p>
            <a:r>
              <a:rPr lang="en-US" sz="6000" dirty="0"/>
              <a:t>UCF Scholarly Communication</a:t>
            </a:r>
            <a:br>
              <a:rPr lang="en-US" sz="6000" dirty="0"/>
            </a:br>
            <a:r>
              <a:rPr lang="en-US" sz="6000" dirty="0"/>
              <a:t>Website</a:t>
            </a:r>
          </a:p>
        </p:txBody>
      </p:sp>
      <p:sp>
        <p:nvSpPr>
          <p:cNvPr id="3" name="Subtitle 2"/>
          <p:cNvSpPr>
            <a:spLocks noGrp="1"/>
          </p:cNvSpPr>
          <p:nvPr>
            <p:ph idx="1"/>
          </p:nvPr>
        </p:nvSpPr>
        <p:spPr>
          <a:xfrm>
            <a:off x="3105150" y="1524000"/>
            <a:ext cx="8020050" cy="415166"/>
          </a:xfrm>
        </p:spPr>
        <p:txBody>
          <a:bodyPr/>
          <a:lstStyle/>
          <a:p>
            <a:pPr marL="0" indent="0" algn="ctr">
              <a:buNone/>
            </a:pPr>
            <a:r>
              <a:rPr lang="en-US" sz="1400" dirty="0" smtClean="0">
                <a:hlinkClick r:id="rId3"/>
              </a:rPr>
              <a:t>http</a:t>
            </a:r>
            <a:r>
              <a:rPr lang="en-US" sz="1400" dirty="0">
                <a:hlinkClick r:id="rId3"/>
              </a:rPr>
              <a:t>://library.ucf.edu/about/departments/scholarly-communication/</a:t>
            </a:r>
            <a:endParaRPr lang="en-US" sz="1400" dirty="0"/>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8776" y="1939165"/>
            <a:ext cx="8204155" cy="4918835"/>
          </a:xfrm>
          <a:prstGeom prst="rect">
            <a:avLst/>
          </a:prstGeom>
        </p:spPr>
      </p:pic>
    </p:spTree>
    <p:extLst>
      <p:ext uri="{BB962C8B-B14F-4D97-AF65-F5344CB8AC3E}">
        <p14:creationId xmlns:p14="http://schemas.microsoft.com/office/powerpoint/2010/main" val="4003025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Purpose(s) of Website</a:t>
            </a:r>
            <a:endParaRPr lang="en-US" dirty="0"/>
          </a:p>
        </p:txBody>
      </p:sp>
      <p:sp>
        <p:nvSpPr>
          <p:cNvPr id="3" name="Subtitle 2"/>
          <p:cNvSpPr>
            <a:spLocks noGrp="1"/>
          </p:cNvSpPr>
          <p:nvPr>
            <p:ph idx="1"/>
          </p:nvPr>
        </p:nvSpPr>
        <p:spPr>
          <a:xfrm>
            <a:off x="1371600" y="1704975"/>
            <a:ext cx="9601200" cy="4743450"/>
          </a:xfrm>
        </p:spPr>
        <p:txBody>
          <a:bodyPr/>
          <a:lstStyle/>
          <a:p>
            <a:r>
              <a:rPr lang="en-US" dirty="0" smtClean="0"/>
              <a:t>Communicate goals &amp; mission of Scholarly Communication at UCF Libraries</a:t>
            </a:r>
          </a:p>
          <a:p>
            <a:r>
              <a:rPr lang="en-US" dirty="0" smtClean="0"/>
              <a:t>Provide a dedicated space for Scholarly Communication projects, efforts &amp; communications</a:t>
            </a:r>
          </a:p>
          <a:p>
            <a:r>
              <a:rPr lang="en-US" dirty="0" smtClean="0"/>
              <a:t>Focus on expanding information on Research Lifecycle services &amp; resources</a:t>
            </a:r>
          </a:p>
          <a:p>
            <a:r>
              <a:rPr lang="en-US" dirty="0" smtClean="0"/>
              <a:t>Highlight “OA Champions”</a:t>
            </a:r>
          </a:p>
          <a:p>
            <a:r>
              <a:rPr lang="en-US" dirty="0" smtClean="0"/>
              <a:t>Act as Scholarly Communication resource for faculty, students &amp; staff</a:t>
            </a:r>
          </a:p>
          <a:p>
            <a:r>
              <a:rPr lang="en-US" dirty="0" smtClean="0"/>
              <a:t>Way for people to connect with Office of Scholarly Communication</a:t>
            </a:r>
          </a:p>
          <a:p>
            <a:r>
              <a:rPr lang="en-US" dirty="0" smtClean="0"/>
              <a:t>Provided resources related to training faculty &amp; staff</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smtClean="0"/>
          </a:p>
          <a:p>
            <a:endParaRPr lang="en-US" dirty="0"/>
          </a:p>
        </p:txBody>
      </p:sp>
    </p:spTree>
    <p:extLst>
      <p:ext uri="{BB962C8B-B14F-4D97-AF65-F5344CB8AC3E}">
        <p14:creationId xmlns:p14="http://schemas.microsoft.com/office/powerpoint/2010/main" val="1416303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828800" y="228600"/>
            <a:ext cx="8660004" cy="6400800"/>
          </a:xfrm>
          <a:prstGeom prst="rect">
            <a:avLst/>
          </a:prstGeom>
        </p:spPr>
      </p:pic>
    </p:spTree>
    <p:extLst>
      <p:ext uri="{BB962C8B-B14F-4D97-AF65-F5344CB8AC3E}">
        <p14:creationId xmlns:p14="http://schemas.microsoft.com/office/powerpoint/2010/main" val="2848576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514600" y="304800"/>
            <a:ext cx="7391400" cy="6248401"/>
          </a:xfrm>
          <a:prstGeom prst="rect">
            <a:avLst/>
          </a:prstGeom>
        </p:spPr>
      </p:pic>
    </p:spTree>
    <p:extLst>
      <p:ext uri="{BB962C8B-B14F-4D97-AF65-F5344CB8AC3E}">
        <p14:creationId xmlns:p14="http://schemas.microsoft.com/office/powerpoint/2010/main" val="3854131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66725"/>
            <a:ext cx="9601200" cy="857250"/>
          </a:xfrm>
        </p:spPr>
        <p:txBody>
          <a:bodyPr>
            <a:normAutofit fontScale="90000"/>
          </a:bodyPr>
          <a:lstStyle/>
          <a:p>
            <a:r>
              <a:rPr lang="en-US" dirty="0" smtClean="0"/>
              <a:t>Scholarly Communication Faculty Advisory Board</a:t>
            </a:r>
            <a:endParaRPr lang="en-US" dirty="0"/>
          </a:p>
        </p:txBody>
      </p:sp>
      <p:sp>
        <p:nvSpPr>
          <p:cNvPr id="3" name="Content Placeholder 2"/>
          <p:cNvSpPr>
            <a:spLocks noGrp="1"/>
          </p:cNvSpPr>
          <p:nvPr>
            <p:ph idx="1"/>
          </p:nvPr>
        </p:nvSpPr>
        <p:spPr>
          <a:xfrm>
            <a:off x="1371600" y="1951087"/>
            <a:ext cx="9601200" cy="5029200"/>
          </a:xfrm>
        </p:spPr>
        <p:txBody>
          <a:bodyPr>
            <a:normAutofit/>
          </a:bodyPr>
          <a:lstStyle/>
          <a:p>
            <a:r>
              <a:rPr lang="en-US" sz="2800" dirty="0" smtClean="0"/>
              <a:t>Formed in 2015 </a:t>
            </a:r>
            <a:r>
              <a:rPr lang="en-US" sz="2800" i="1" dirty="0" smtClean="0"/>
              <a:t>(first meeting was Fall 2015)</a:t>
            </a:r>
          </a:p>
          <a:p>
            <a:r>
              <a:rPr lang="en-US" sz="2800" dirty="0" smtClean="0"/>
              <a:t>Faculty Advisory </a:t>
            </a:r>
            <a:r>
              <a:rPr lang="en-US" sz="2800" dirty="0"/>
              <a:t>Board consists of 11 members representing most colleges on campus</a:t>
            </a:r>
            <a:endParaRPr lang="en-US" sz="2800" dirty="0" smtClean="0">
              <a:solidFill>
                <a:schemeClr val="tx1"/>
              </a:solidFill>
            </a:endParaRPr>
          </a:p>
          <a:p>
            <a:r>
              <a:rPr lang="en-US" sz="2800" dirty="0"/>
              <a:t>Coincided with the launch of the STARS repository </a:t>
            </a:r>
          </a:p>
          <a:p>
            <a:r>
              <a:rPr lang="en-US" sz="2800" dirty="0" smtClean="0"/>
              <a:t>Their </a:t>
            </a:r>
            <a:r>
              <a:rPr lang="en-US" sz="2800" dirty="0"/>
              <a:t>mission is to support the goals of the Office of Scholarly Communication, to advocate for us around campus, and to set the agenda for future endeavors.  </a:t>
            </a:r>
          </a:p>
          <a:p>
            <a:endParaRPr lang="en-US" dirty="0"/>
          </a:p>
        </p:txBody>
      </p:sp>
    </p:spTree>
    <p:extLst>
      <p:ext uri="{BB962C8B-B14F-4D97-AF65-F5344CB8AC3E}">
        <p14:creationId xmlns:p14="http://schemas.microsoft.com/office/powerpoint/2010/main" val="24630438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33375"/>
            <a:ext cx="9601200" cy="1485900"/>
          </a:xfrm>
        </p:spPr>
        <p:txBody>
          <a:bodyPr/>
          <a:lstStyle/>
          <a:p>
            <a:r>
              <a:rPr lang="en-US" dirty="0"/>
              <a:t>A Day in the Life of a Scholarly Communication </a:t>
            </a:r>
            <a:r>
              <a:rPr lang="en-US" dirty="0" smtClean="0"/>
              <a:t>Librarian…</a:t>
            </a:r>
            <a:endParaRPr lang="en-US" dirty="0"/>
          </a:p>
        </p:txBody>
      </p:sp>
      <p:sp>
        <p:nvSpPr>
          <p:cNvPr id="3" name="Content Placeholder 2"/>
          <p:cNvSpPr>
            <a:spLocks noGrp="1"/>
          </p:cNvSpPr>
          <p:nvPr>
            <p:ph idx="1"/>
          </p:nvPr>
        </p:nvSpPr>
        <p:spPr>
          <a:xfrm>
            <a:off x="1371600" y="1819275"/>
            <a:ext cx="9601200" cy="3581400"/>
          </a:xfrm>
        </p:spPr>
        <p:txBody>
          <a:bodyPr/>
          <a:lstStyle/>
          <a:p>
            <a:r>
              <a:rPr lang="en-US" dirty="0" smtClean="0"/>
              <a:t>Start my day by recapping blogs, news articles, social media</a:t>
            </a:r>
          </a:p>
          <a:p>
            <a:pPr lvl="1"/>
            <a:r>
              <a:rPr lang="en-US" dirty="0" smtClean="0"/>
              <a:t>Chronicle of </a:t>
            </a:r>
            <a:r>
              <a:rPr lang="en-US" dirty="0"/>
              <a:t>Higher Education </a:t>
            </a:r>
            <a:r>
              <a:rPr lang="en-US" dirty="0">
                <a:hlinkClick r:id="rId3"/>
              </a:rPr>
              <a:t>http://www.chronicle.com</a:t>
            </a:r>
            <a:r>
              <a:rPr lang="en-US" dirty="0" smtClean="0">
                <a:hlinkClick r:id="rId3"/>
              </a:rPr>
              <a:t>/</a:t>
            </a:r>
            <a:r>
              <a:rPr lang="en-US" dirty="0" smtClean="0"/>
              <a:t> </a:t>
            </a:r>
          </a:p>
          <a:p>
            <a:pPr lvl="1"/>
            <a:r>
              <a:rPr lang="en-US" dirty="0" smtClean="0"/>
              <a:t>Duke University Scholarly Communication (not </a:t>
            </a:r>
            <a:r>
              <a:rPr lang="en-US" dirty="0"/>
              <a:t>updated recently) </a:t>
            </a:r>
            <a:r>
              <a:rPr lang="en-US" dirty="0">
                <a:hlinkClick r:id="rId4"/>
              </a:rPr>
              <a:t>http://blogs.library.duke.edu/scholcomm</a:t>
            </a:r>
            <a:r>
              <a:rPr lang="en-US" dirty="0" smtClean="0">
                <a:hlinkClick r:id="rId4"/>
              </a:rPr>
              <a:t>/</a:t>
            </a:r>
            <a:r>
              <a:rPr lang="en-US" dirty="0" smtClean="0"/>
              <a:t> </a:t>
            </a:r>
          </a:p>
          <a:p>
            <a:pPr lvl="1"/>
            <a:r>
              <a:rPr lang="en-US" dirty="0"/>
              <a:t>Inside Higher Ed </a:t>
            </a:r>
            <a:r>
              <a:rPr lang="en-US" dirty="0">
                <a:hlinkClick r:id="rId5"/>
              </a:rPr>
              <a:t>https://www.insidehighered.com</a:t>
            </a:r>
            <a:r>
              <a:rPr lang="en-US" dirty="0" smtClean="0">
                <a:hlinkClick r:id="rId5"/>
              </a:rPr>
              <a:t>/</a:t>
            </a:r>
            <a:r>
              <a:rPr lang="en-US" dirty="0" smtClean="0"/>
              <a:t> </a:t>
            </a:r>
            <a:endParaRPr lang="en-US" dirty="0"/>
          </a:p>
          <a:p>
            <a:pPr lvl="1"/>
            <a:r>
              <a:rPr lang="en-US" dirty="0" smtClean="0"/>
              <a:t>Scholarly </a:t>
            </a:r>
            <a:r>
              <a:rPr lang="en-US" dirty="0"/>
              <a:t>Kitchen </a:t>
            </a:r>
            <a:r>
              <a:rPr lang="en-US" dirty="0">
                <a:hlinkClick r:id="rId6"/>
              </a:rPr>
              <a:t>https://scholarlykitchen.sspnet.org</a:t>
            </a:r>
            <a:r>
              <a:rPr lang="en-US" dirty="0" smtClean="0">
                <a:hlinkClick r:id="rId6"/>
              </a:rPr>
              <a:t>/</a:t>
            </a:r>
            <a:r>
              <a:rPr lang="en-US" dirty="0" smtClean="0"/>
              <a:t> </a:t>
            </a:r>
          </a:p>
          <a:p>
            <a:pPr marL="530352" lvl="1" indent="0">
              <a:buNone/>
            </a:pPr>
            <a:endParaRPr lang="en-US" dirty="0"/>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46310" y="4205287"/>
            <a:ext cx="3651780" cy="2390775"/>
          </a:xfrm>
          <a:prstGeom prst="rect">
            <a:avLst/>
          </a:prstGeom>
        </p:spPr>
      </p:pic>
    </p:spTree>
    <p:extLst>
      <p:ext uri="{BB962C8B-B14F-4D97-AF65-F5344CB8AC3E}">
        <p14:creationId xmlns:p14="http://schemas.microsoft.com/office/powerpoint/2010/main" val="42491308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6225"/>
            <a:ext cx="9601200" cy="1485900"/>
          </a:xfrm>
        </p:spPr>
        <p:txBody>
          <a:bodyPr/>
          <a:lstStyle/>
          <a:p>
            <a:r>
              <a:rPr lang="en-US" dirty="0"/>
              <a:t>A Day in the Life of a Scholarly Communication Librarian…</a:t>
            </a:r>
          </a:p>
        </p:txBody>
      </p:sp>
      <p:sp>
        <p:nvSpPr>
          <p:cNvPr id="3" name="Content Placeholder 2"/>
          <p:cNvSpPr>
            <a:spLocks noGrp="1"/>
          </p:cNvSpPr>
          <p:nvPr>
            <p:ph idx="1"/>
          </p:nvPr>
        </p:nvSpPr>
        <p:spPr>
          <a:xfrm>
            <a:off x="1371600" y="1762125"/>
            <a:ext cx="9601200" cy="5000625"/>
          </a:xfrm>
        </p:spPr>
        <p:txBody>
          <a:bodyPr>
            <a:normAutofit lnSpcReduction="10000"/>
          </a:bodyPr>
          <a:lstStyle/>
          <a:p>
            <a:r>
              <a:rPr lang="en-US" dirty="0" smtClean="0"/>
              <a:t>Work Reference Desk for an hour</a:t>
            </a:r>
          </a:p>
          <a:p>
            <a:r>
              <a:rPr lang="en-US" dirty="0" smtClean="0"/>
              <a:t>Conduct a one hour session on Where to Publish &amp; Author Rights</a:t>
            </a:r>
          </a:p>
          <a:p>
            <a:r>
              <a:rPr lang="en-US" dirty="0" smtClean="0"/>
              <a:t>Scholarly Communication Working Advisory Group workgroup meetings</a:t>
            </a:r>
          </a:p>
          <a:p>
            <a:pPr lvl="1"/>
            <a:r>
              <a:rPr lang="en-US" dirty="0" smtClean="0"/>
              <a:t>Projects in the works e.g. Open Access Week</a:t>
            </a:r>
          </a:p>
          <a:p>
            <a:r>
              <a:rPr lang="en-US" dirty="0" smtClean="0"/>
              <a:t>Answer email from faculty member about Copyright </a:t>
            </a:r>
          </a:p>
          <a:p>
            <a:pPr lvl="1"/>
            <a:r>
              <a:rPr lang="en-US" dirty="0" smtClean="0"/>
              <a:t>Presentations (images, etc.)</a:t>
            </a:r>
          </a:p>
          <a:p>
            <a:pPr lvl="1"/>
            <a:r>
              <a:rPr lang="en-US" dirty="0" smtClean="0"/>
              <a:t>Public Performance Rights</a:t>
            </a:r>
          </a:p>
          <a:p>
            <a:pPr lvl="1"/>
            <a:r>
              <a:rPr lang="en-US" dirty="0" smtClean="0"/>
              <a:t>Publishing</a:t>
            </a:r>
          </a:p>
          <a:p>
            <a:r>
              <a:rPr lang="en-US" dirty="0" smtClean="0"/>
              <a:t>Meeting with Digital Initiatives Librarian, Subject Librarian, and Faculty Member</a:t>
            </a:r>
          </a:p>
          <a:p>
            <a:pPr lvl="1"/>
            <a:r>
              <a:rPr lang="en-US" dirty="0" smtClean="0"/>
              <a:t>Institutional Repository (copyright, journal versions, etc.)</a:t>
            </a:r>
          </a:p>
          <a:p>
            <a:r>
              <a:rPr lang="en-US" dirty="0" smtClean="0"/>
              <a:t>Work on Open Education Resource project with Scholarly Communication Adjunct, Subject Librarian, and Instructional Designer</a:t>
            </a:r>
          </a:p>
          <a:p>
            <a:r>
              <a:rPr lang="en-US" dirty="0" smtClean="0"/>
              <a:t>Meeting with General Counsel about Copyright Policies</a:t>
            </a:r>
          </a:p>
        </p:txBody>
      </p:sp>
    </p:spTree>
    <p:extLst>
      <p:ext uri="{BB962C8B-B14F-4D97-AF65-F5344CB8AC3E}">
        <p14:creationId xmlns:p14="http://schemas.microsoft.com/office/powerpoint/2010/main" val="2665789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Introduction: What is Scholarly Communication?</a:t>
            </a:r>
            <a:endParaRPr lang="en-US" dirty="0"/>
          </a:p>
        </p:txBody>
      </p:sp>
      <p:sp>
        <p:nvSpPr>
          <p:cNvPr id="6" name="Content Placeholder 5"/>
          <p:cNvSpPr>
            <a:spLocks noGrp="1"/>
          </p:cNvSpPr>
          <p:nvPr>
            <p:ph idx="1"/>
          </p:nvPr>
        </p:nvSpPr>
        <p:spPr>
          <a:xfrm>
            <a:off x="1371600" y="2285999"/>
            <a:ext cx="9601200" cy="4257675"/>
          </a:xfrm>
        </p:spPr>
        <p:txBody>
          <a:bodyPr>
            <a:normAutofit/>
          </a:bodyPr>
          <a:lstStyle/>
          <a:p>
            <a:pPr marL="0" indent="0" algn="ctr">
              <a:buNone/>
            </a:pPr>
            <a:endParaRPr lang="en-US" sz="2400" dirty="0"/>
          </a:p>
          <a:p>
            <a:pPr marL="0" indent="0" algn="ctr">
              <a:buNone/>
            </a:pPr>
            <a:r>
              <a:rPr lang="en-US" sz="2400" i="1" dirty="0" smtClean="0"/>
              <a:t>“</a:t>
            </a:r>
            <a:r>
              <a:rPr lang="en-US" sz="2400" i="1" dirty="0"/>
              <a:t>the system through which research and other scholarly writings are created, evaluated for quality, disseminated to the scholarly community, and preserved for future use</a:t>
            </a:r>
            <a:r>
              <a:rPr lang="en-US" sz="2400" i="1" dirty="0" smtClean="0"/>
              <a:t>.” </a:t>
            </a:r>
          </a:p>
          <a:p>
            <a:pPr marL="0" indent="0" algn="ctr">
              <a:buNone/>
            </a:pPr>
            <a:endParaRPr lang="en-US" sz="2400" dirty="0"/>
          </a:p>
          <a:p>
            <a:pPr marL="0" indent="0" algn="ctr">
              <a:buNone/>
            </a:pPr>
            <a:endParaRPr lang="en-US" sz="2400" dirty="0" smtClean="0"/>
          </a:p>
          <a:p>
            <a:pPr marL="0" indent="0" algn="ctr">
              <a:buNone/>
            </a:pPr>
            <a:r>
              <a:rPr lang="en-US" dirty="0" smtClean="0"/>
              <a:t>Association </a:t>
            </a:r>
            <a:r>
              <a:rPr lang="en-US" dirty="0"/>
              <a:t>of College &amp; Research Libraries, “</a:t>
            </a:r>
            <a:r>
              <a:rPr lang="en-US" u="sng" dirty="0">
                <a:hlinkClick r:id="rId3"/>
              </a:rPr>
              <a:t>Principles and Strategies for the Reform of Scholarly Communication 1</a:t>
            </a:r>
            <a:r>
              <a:rPr lang="en-US" dirty="0"/>
              <a:t>,” </a:t>
            </a:r>
            <a:r>
              <a:rPr lang="en-US" dirty="0" smtClean="0"/>
              <a:t>2003.</a:t>
            </a:r>
          </a:p>
          <a:p>
            <a:pPr lvl="1"/>
            <a:endParaRPr lang="en-US" dirty="0"/>
          </a:p>
          <a:p>
            <a:pPr marL="530352" lvl="1" indent="0">
              <a:buNone/>
            </a:pPr>
            <a:endParaRPr lang="en-US" dirty="0"/>
          </a:p>
        </p:txBody>
      </p:sp>
    </p:spTree>
    <p:extLst>
      <p:ext uri="{BB962C8B-B14F-4D97-AF65-F5344CB8AC3E}">
        <p14:creationId xmlns:p14="http://schemas.microsoft.com/office/powerpoint/2010/main" val="2111653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Tips &amp; Resources for Becoming a Scholarly Communication Librarian</a:t>
            </a:r>
            <a:br>
              <a:rPr lang="en-US" dirty="0"/>
            </a:br>
            <a:endParaRPr lang="en-US" dirty="0"/>
          </a:p>
        </p:txBody>
      </p:sp>
      <p:sp>
        <p:nvSpPr>
          <p:cNvPr id="3" name="Content Placeholder 2"/>
          <p:cNvSpPr>
            <a:spLocks noGrp="1"/>
          </p:cNvSpPr>
          <p:nvPr>
            <p:ph idx="1"/>
          </p:nvPr>
        </p:nvSpPr>
        <p:spPr>
          <a:xfrm>
            <a:off x="1371600" y="2000250"/>
            <a:ext cx="9601200" cy="4629150"/>
          </a:xfrm>
        </p:spPr>
        <p:txBody>
          <a:bodyPr>
            <a:normAutofit fontScale="92500" lnSpcReduction="10000"/>
          </a:bodyPr>
          <a:lstStyle/>
          <a:p>
            <a:r>
              <a:rPr lang="en-US" dirty="0" smtClean="0"/>
              <a:t>Look at Scholarly Communication job postings</a:t>
            </a:r>
          </a:p>
          <a:p>
            <a:pPr lvl="1"/>
            <a:r>
              <a:rPr lang="en-US" dirty="0" smtClean="0"/>
              <a:t>Helps give you an idea of what they are looking for &amp; what experience you may already have</a:t>
            </a:r>
          </a:p>
          <a:p>
            <a:pPr lvl="1"/>
            <a:r>
              <a:rPr lang="en-US" dirty="0" smtClean="0"/>
              <a:t>Highlight jobs that are of interest &amp; file them for future use</a:t>
            </a:r>
          </a:p>
          <a:p>
            <a:pPr lvl="2"/>
            <a:r>
              <a:rPr lang="en-US" dirty="0" smtClean="0"/>
              <a:t>Bonus: Create a database of jobs with skills and areas of expertise</a:t>
            </a:r>
          </a:p>
          <a:p>
            <a:r>
              <a:rPr lang="en-US" dirty="0" smtClean="0"/>
              <a:t>Talk to an expert</a:t>
            </a:r>
          </a:p>
          <a:p>
            <a:pPr lvl="1"/>
            <a:r>
              <a:rPr lang="en-US" dirty="0" smtClean="0"/>
              <a:t>Reach out to librarian colleagues you know and/or those who may have expertise in scholarly communication </a:t>
            </a:r>
          </a:p>
          <a:p>
            <a:pPr lvl="1"/>
            <a:r>
              <a:rPr lang="en-US" dirty="0" smtClean="0"/>
              <a:t>Be realistic! Talking to an expert doesn’t ensure a job, internship, and/or other opportunity. Information on its own can be really beneficial. </a:t>
            </a:r>
          </a:p>
          <a:p>
            <a:r>
              <a:rPr lang="en-US" dirty="0" smtClean="0"/>
              <a:t>Find training opportunities</a:t>
            </a:r>
          </a:p>
          <a:p>
            <a:pPr lvl="1"/>
            <a:r>
              <a:rPr lang="en-US" dirty="0" smtClean="0"/>
              <a:t>Internships</a:t>
            </a:r>
          </a:p>
          <a:p>
            <a:pPr lvl="1"/>
            <a:r>
              <a:rPr lang="en-US" dirty="0" smtClean="0"/>
              <a:t>Workshops</a:t>
            </a:r>
          </a:p>
          <a:p>
            <a:pPr lvl="2"/>
            <a:r>
              <a:rPr lang="en-US" dirty="0" smtClean="0"/>
              <a:t>e.g. Copyright X </a:t>
            </a:r>
          </a:p>
          <a:p>
            <a:pPr lvl="1"/>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4224009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Tips &amp; Resources for Becoming a Scholarly Communication Librarian</a:t>
            </a:r>
            <a:br>
              <a:rPr lang="en-US" dirty="0"/>
            </a:br>
            <a:endParaRPr lang="en-US" dirty="0"/>
          </a:p>
        </p:txBody>
      </p:sp>
      <p:sp>
        <p:nvSpPr>
          <p:cNvPr id="3" name="Content Placeholder 2"/>
          <p:cNvSpPr>
            <a:spLocks noGrp="1"/>
          </p:cNvSpPr>
          <p:nvPr>
            <p:ph idx="1"/>
          </p:nvPr>
        </p:nvSpPr>
        <p:spPr>
          <a:xfrm>
            <a:off x="1371600" y="2000250"/>
            <a:ext cx="9601200" cy="4629150"/>
          </a:xfrm>
        </p:spPr>
        <p:txBody>
          <a:bodyPr>
            <a:normAutofit lnSpcReduction="10000"/>
          </a:bodyPr>
          <a:lstStyle/>
          <a:p>
            <a:r>
              <a:rPr lang="en-US" dirty="0" smtClean="0"/>
              <a:t>Get tech </a:t>
            </a:r>
            <a:r>
              <a:rPr lang="en-US" dirty="0"/>
              <a:t>s</a:t>
            </a:r>
            <a:r>
              <a:rPr lang="en-US" dirty="0" smtClean="0"/>
              <a:t>avvy</a:t>
            </a:r>
          </a:p>
          <a:p>
            <a:pPr lvl="1"/>
            <a:r>
              <a:rPr lang="en-US" dirty="0" smtClean="0"/>
              <a:t>Learn tools, resources, and hardware that keep you up-to-date and in the know</a:t>
            </a:r>
          </a:p>
          <a:p>
            <a:pPr lvl="2"/>
            <a:r>
              <a:rPr lang="en-US" dirty="0" smtClean="0"/>
              <a:t>e.g</a:t>
            </a:r>
            <a:r>
              <a:rPr lang="en-US" dirty="0"/>
              <a:t>. </a:t>
            </a:r>
            <a:r>
              <a:rPr lang="en-US" dirty="0" smtClean="0"/>
              <a:t>101 Innovations in Scholarly Communication Toolkit </a:t>
            </a:r>
            <a:r>
              <a:rPr lang="en-US" dirty="0" smtClean="0">
                <a:hlinkClick r:id="rId3"/>
              </a:rPr>
              <a:t>https</a:t>
            </a:r>
            <a:r>
              <a:rPr lang="en-US" dirty="0">
                <a:hlinkClick r:id="rId3"/>
              </a:rPr>
              <a:t>://innoscholcomm.silk.co</a:t>
            </a:r>
            <a:r>
              <a:rPr lang="en-US" dirty="0" smtClean="0">
                <a:hlinkClick r:id="rId3"/>
              </a:rPr>
              <a:t>/</a:t>
            </a:r>
            <a:r>
              <a:rPr lang="en-US" dirty="0" smtClean="0"/>
              <a:t> </a:t>
            </a:r>
          </a:p>
          <a:p>
            <a:r>
              <a:rPr lang="en-US" dirty="0" smtClean="0"/>
              <a:t>Do some reading! </a:t>
            </a:r>
          </a:p>
          <a:p>
            <a:pPr lvl="1"/>
            <a:r>
              <a:rPr lang="en-US" dirty="0" smtClean="0"/>
              <a:t>Examples:</a:t>
            </a:r>
          </a:p>
          <a:p>
            <a:pPr lvl="2"/>
            <a:r>
              <a:rPr lang="en-US" i="1" dirty="0"/>
              <a:t>Scholarly Communication as a Core Competency: Prevalence, Activities, and Concepts of Scholarly Communication Librarianship as Shown Through Job </a:t>
            </a:r>
            <a:r>
              <a:rPr lang="en-US" i="1" dirty="0" smtClean="0"/>
              <a:t>Advertisements </a:t>
            </a:r>
            <a:r>
              <a:rPr lang="en-US" dirty="0" smtClean="0">
                <a:hlinkClick r:id="rId4"/>
              </a:rPr>
              <a:t>http</a:t>
            </a:r>
            <a:r>
              <a:rPr lang="en-US" dirty="0">
                <a:hlinkClick r:id="rId4"/>
              </a:rPr>
              <a:t>://wiki.lib.sun.ac.za/images/7/79/Scholarly_Communication_as_a_Core_Competency-_Prevalence_Activit.pdf</a:t>
            </a:r>
            <a:r>
              <a:rPr lang="en-US" dirty="0"/>
              <a:t> </a:t>
            </a:r>
            <a:endParaRPr lang="en-US" dirty="0" smtClean="0"/>
          </a:p>
          <a:p>
            <a:pPr lvl="2"/>
            <a:r>
              <a:rPr lang="en-US" i="1" dirty="0" smtClean="0"/>
              <a:t>Office of Scholarly Communication: Scope, Organizational Placement, and Planning in Ten Research Libraries </a:t>
            </a:r>
            <a:r>
              <a:rPr lang="en-US" dirty="0" smtClean="0">
                <a:hlinkClick r:id="rId5"/>
              </a:rPr>
              <a:t>http</a:t>
            </a:r>
            <a:r>
              <a:rPr lang="en-US" dirty="0">
                <a:hlinkClick r:id="rId5"/>
              </a:rPr>
              <a:t>://www.sr.ithaka.org/publications/office-of-scholarly-communication/</a:t>
            </a:r>
            <a:r>
              <a:rPr lang="en-US" dirty="0"/>
              <a:t> </a:t>
            </a:r>
            <a:endParaRPr lang="en-US" dirty="0" smtClean="0"/>
          </a:p>
          <a:p>
            <a:pPr lvl="2"/>
            <a:r>
              <a:rPr lang="en-US" i="1" dirty="0" smtClean="0"/>
              <a:t>Tooling Up: Scholarly Communication Education and Training </a:t>
            </a:r>
            <a:r>
              <a:rPr lang="en-US" dirty="0" smtClean="0">
                <a:hlinkClick r:id="rId6"/>
              </a:rPr>
              <a:t>http</a:t>
            </a:r>
            <a:r>
              <a:rPr lang="en-US" dirty="0">
                <a:hlinkClick r:id="rId6"/>
              </a:rPr>
              <a:t>://crln.acrl.org/content/75/3/132.full</a:t>
            </a:r>
            <a:r>
              <a:rPr lang="en-US" dirty="0"/>
              <a:t> </a:t>
            </a:r>
          </a:p>
          <a:p>
            <a:pPr lvl="2"/>
            <a:endParaRPr lang="en-US" dirty="0"/>
          </a:p>
          <a:p>
            <a:pPr lvl="2"/>
            <a:endParaRPr lang="en-US" dirty="0" smtClean="0"/>
          </a:p>
          <a:p>
            <a:pPr lvl="2"/>
            <a:endParaRPr lang="en-US" dirty="0" smtClean="0"/>
          </a:p>
          <a:p>
            <a:pPr lvl="1"/>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0122263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Tips &amp; Resources for Becoming a Scholarly Communication Librarian</a:t>
            </a:r>
            <a:br>
              <a:rPr lang="en-US" dirty="0"/>
            </a:br>
            <a:endParaRPr lang="en-US" dirty="0"/>
          </a:p>
        </p:txBody>
      </p:sp>
      <p:sp>
        <p:nvSpPr>
          <p:cNvPr id="3" name="Content Placeholder 2"/>
          <p:cNvSpPr>
            <a:spLocks noGrp="1"/>
          </p:cNvSpPr>
          <p:nvPr>
            <p:ph idx="1"/>
          </p:nvPr>
        </p:nvSpPr>
        <p:spPr>
          <a:xfrm>
            <a:off x="1371600" y="2000250"/>
            <a:ext cx="9601200" cy="4629150"/>
          </a:xfrm>
        </p:spPr>
        <p:txBody>
          <a:bodyPr>
            <a:normAutofit/>
          </a:bodyPr>
          <a:lstStyle/>
          <a:p>
            <a:r>
              <a:rPr lang="en-US" sz="2400" dirty="0" smtClean="0"/>
              <a:t>General Scholarly Communication Links &amp; Resources</a:t>
            </a:r>
          </a:p>
          <a:p>
            <a:pPr lvl="1"/>
            <a:r>
              <a:rPr lang="en-US" sz="2400" dirty="0" smtClean="0"/>
              <a:t>ACRL Scholarly </a:t>
            </a:r>
            <a:r>
              <a:rPr lang="en-US" sz="2400" dirty="0"/>
              <a:t>Communication Toolkit: </a:t>
            </a:r>
            <a:r>
              <a:rPr lang="en-US" sz="2400" dirty="0">
                <a:hlinkClick r:id="rId3"/>
              </a:rPr>
              <a:t>http://acrl.ala.org/scholcomm</a:t>
            </a:r>
            <a:r>
              <a:rPr lang="en-US" sz="2400" dirty="0" smtClean="0">
                <a:hlinkClick r:id="rId3"/>
              </a:rPr>
              <a:t>/</a:t>
            </a:r>
            <a:r>
              <a:rPr lang="en-US" sz="2400" dirty="0" smtClean="0"/>
              <a:t> </a:t>
            </a:r>
            <a:endParaRPr lang="en-US" sz="2400" dirty="0"/>
          </a:p>
          <a:p>
            <a:pPr lvl="1"/>
            <a:r>
              <a:rPr lang="en-US" sz="2400" dirty="0" smtClean="0"/>
              <a:t>ARL Webpage on </a:t>
            </a:r>
            <a:r>
              <a:rPr lang="en-US" sz="2400" dirty="0"/>
              <a:t>Scholarly Communication: </a:t>
            </a:r>
            <a:r>
              <a:rPr lang="en-US" sz="2400" dirty="0">
                <a:hlinkClick r:id="rId4"/>
              </a:rPr>
              <a:t>http://www.arl.org/focus-areas/scholarly-communication#.</a:t>
            </a:r>
            <a:r>
              <a:rPr lang="en-US" sz="2400" dirty="0" smtClean="0">
                <a:hlinkClick r:id="rId4"/>
              </a:rPr>
              <a:t>V-LH1iGAOko</a:t>
            </a:r>
            <a:r>
              <a:rPr lang="en-US" sz="2400" dirty="0" smtClean="0"/>
              <a:t> </a:t>
            </a:r>
          </a:p>
          <a:p>
            <a:pPr lvl="1"/>
            <a:r>
              <a:rPr lang="en-US" sz="2400" dirty="0" smtClean="0"/>
              <a:t>Journal of Librarianship &amp; </a:t>
            </a:r>
            <a:r>
              <a:rPr lang="en-US" sz="2400" dirty="0"/>
              <a:t>Scholarly Communication: </a:t>
            </a:r>
            <a:r>
              <a:rPr lang="en-US" sz="2400" dirty="0">
                <a:hlinkClick r:id="rId5"/>
              </a:rPr>
              <a:t>http://jlsc-pub.org</a:t>
            </a:r>
            <a:r>
              <a:rPr lang="en-US" sz="2400" dirty="0" smtClean="0">
                <a:hlinkClick r:id="rId5"/>
              </a:rPr>
              <a:t>/</a:t>
            </a:r>
            <a:r>
              <a:rPr lang="en-US" sz="2400" dirty="0" smtClean="0"/>
              <a:t> </a:t>
            </a:r>
          </a:p>
          <a:p>
            <a:pPr lvl="1"/>
            <a:r>
              <a:rPr lang="en-US" sz="2400" dirty="0" smtClean="0"/>
              <a:t>Right to </a:t>
            </a:r>
            <a:r>
              <a:rPr lang="en-US" sz="2400" dirty="0"/>
              <a:t>Research Coalition: </a:t>
            </a:r>
            <a:r>
              <a:rPr lang="en-US" sz="2400" dirty="0">
                <a:hlinkClick r:id="rId6"/>
              </a:rPr>
              <a:t>http://www.righttoresearch.org</a:t>
            </a:r>
            <a:r>
              <a:rPr lang="en-US" sz="2400" dirty="0" smtClean="0">
                <a:hlinkClick r:id="rId6"/>
              </a:rPr>
              <a:t>/</a:t>
            </a:r>
            <a:r>
              <a:rPr lang="en-US" sz="2400" dirty="0" smtClean="0"/>
              <a:t> </a:t>
            </a:r>
          </a:p>
          <a:p>
            <a:pPr lvl="1"/>
            <a:r>
              <a:rPr lang="en-US" sz="2400" dirty="0" smtClean="0"/>
              <a:t>SHERPA/</a:t>
            </a:r>
            <a:r>
              <a:rPr lang="en-US" sz="2400" dirty="0" err="1" smtClean="0"/>
              <a:t>RoMEO</a:t>
            </a:r>
            <a:r>
              <a:rPr lang="en-US" sz="2400" dirty="0"/>
              <a:t>: </a:t>
            </a:r>
            <a:r>
              <a:rPr lang="en-US" sz="2400" dirty="0">
                <a:hlinkClick r:id="rId7"/>
              </a:rPr>
              <a:t>http://</a:t>
            </a:r>
            <a:r>
              <a:rPr lang="en-US" sz="2400" dirty="0" smtClean="0">
                <a:hlinkClick r:id="rId7"/>
              </a:rPr>
              <a:t>www.sherpa.ac.uk/romeo/index.php</a:t>
            </a:r>
            <a:r>
              <a:rPr lang="en-US" sz="2400" dirty="0" smtClean="0"/>
              <a:t> </a:t>
            </a:r>
          </a:p>
          <a:p>
            <a:pPr lvl="1"/>
            <a:r>
              <a:rPr lang="en-US" sz="2400" dirty="0"/>
              <a:t>SPARC: </a:t>
            </a:r>
            <a:r>
              <a:rPr lang="en-US" sz="2400" dirty="0">
                <a:hlinkClick r:id="rId8"/>
              </a:rPr>
              <a:t>http://sparcopen.org</a:t>
            </a:r>
            <a:r>
              <a:rPr lang="en-US" sz="2400" dirty="0" smtClean="0">
                <a:hlinkClick r:id="rId8"/>
              </a:rPr>
              <a:t>/</a:t>
            </a:r>
            <a:r>
              <a:rPr lang="en-US" sz="2400" dirty="0" smtClean="0"/>
              <a:t> </a:t>
            </a:r>
          </a:p>
          <a:p>
            <a:pPr lvl="1"/>
            <a:endParaRPr lang="en-US" dirty="0" smtClean="0"/>
          </a:p>
          <a:p>
            <a:pPr lvl="2"/>
            <a:endParaRPr lang="en-US" dirty="0" smtClean="0"/>
          </a:p>
          <a:p>
            <a:pPr lvl="2"/>
            <a:endParaRPr lang="en-US" dirty="0" smtClean="0"/>
          </a:p>
          <a:p>
            <a:pPr lvl="1"/>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7969896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norris\Downloads\185508448_7f247723f5_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799" y="0"/>
            <a:ext cx="11134725" cy="686027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229725" y="5191125"/>
            <a:ext cx="2667000" cy="1477328"/>
          </a:xfrm>
          <a:prstGeom prst="rect">
            <a:avLst/>
          </a:prstGeom>
          <a:noFill/>
        </p:spPr>
        <p:txBody>
          <a:bodyPr wrap="square" rtlCol="0">
            <a:spAutoFit/>
          </a:bodyPr>
          <a:lstStyle/>
          <a:p>
            <a:r>
              <a:rPr lang="en-US" dirty="0" smtClean="0"/>
              <a:t>Photo Credit: Marcus </a:t>
            </a:r>
            <a:r>
              <a:rPr lang="en-US" dirty="0" err="1" smtClean="0"/>
              <a:t>Ramberg</a:t>
            </a:r>
            <a:r>
              <a:rPr lang="en-US" dirty="0" smtClean="0"/>
              <a:t>, </a:t>
            </a:r>
            <a:r>
              <a:rPr lang="en-US" b="1" dirty="0" smtClean="0"/>
              <a:t>CC </a:t>
            </a:r>
            <a:r>
              <a:rPr lang="en-US" b="1" dirty="0"/>
              <a:t>BY-NC </a:t>
            </a:r>
            <a:r>
              <a:rPr lang="en-US" b="1" dirty="0" smtClean="0"/>
              <a:t>2.0, </a:t>
            </a:r>
            <a:r>
              <a:rPr lang="en-US" dirty="0">
                <a:hlinkClick r:id="rId3"/>
              </a:rPr>
              <a:t>https://flic.kr/p/hoMcw</a:t>
            </a:r>
            <a:r>
              <a:rPr lang="en-US" dirty="0"/>
              <a:t> </a:t>
            </a:r>
          </a:p>
          <a:p>
            <a:endParaRPr lang="en-US" b="1" dirty="0"/>
          </a:p>
          <a:p>
            <a:endParaRPr lang="en-US" dirty="0"/>
          </a:p>
        </p:txBody>
      </p:sp>
    </p:spTree>
    <p:extLst>
      <p:ext uri="{BB962C8B-B14F-4D97-AF65-F5344CB8AC3E}">
        <p14:creationId xmlns:p14="http://schemas.microsoft.com/office/powerpoint/2010/main" val="27600669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3674" y="552450"/>
            <a:ext cx="4657725" cy="1485900"/>
          </a:xfrm>
        </p:spPr>
        <p:txBody>
          <a:bodyPr/>
          <a:lstStyle/>
          <a:p>
            <a:pPr algn="ctr"/>
            <a:r>
              <a:rPr lang="en-US" dirty="0" smtClean="0"/>
              <a:t>Contact Information</a:t>
            </a:r>
            <a:endParaRPr lang="en-US" dirty="0"/>
          </a:p>
        </p:txBody>
      </p:sp>
      <p:sp>
        <p:nvSpPr>
          <p:cNvPr id="3" name="Content Placeholder 2"/>
          <p:cNvSpPr>
            <a:spLocks noGrp="1"/>
          </p:cNvSpPr>
          <p:nvPr>
            <p:ph idx="1"/>
          </p:nvPr>
        </p:nvSpPr>
        <p:spPr>
          <a:xfrm>
            <a:off x="6862761" y="2114550"/>
            <a:ext cx="4019550" cy="1914525"/>
          </a:xfrm>
        </p:spPr>
        <p:txBody>
          <a:bodyPr>
            <a:normAutofit/>
          </a:bodyPr>
          <a:lstStyle/>
          <a:p>
            <a:pPr marL="0" indent="0" algn="ctr">
              <a:buNone/>
            </a:pPr>
            <a:r>
              <a:rPr lang="en-US" i="1" dirty="0"/>
              <a:t>Sarah A. Norris</a:t>
            </a:r>
          </a:p>
          <a:p>
            <a:pPr marL="0" indent="0" algn="ctr">
              <a:buNone/>
            </a:pPr>
            <a:r>
              <a:rPr lang="en-US" i="1" dirty="0"/>
              <a:t>Scholarly Communication Librarian</a:t>
            </a:r>
          </a:p>
          <a:p>
            <a:pPr marL="0" indent="0" algn="ctr">
              <a:buNone/>
            </a:pPr>
            <a:r>
              <a:rPr lang="en-US" i="1" dirty="0"/>
              <a:t>UCF Libraries</a:t>
            </a:r>
          </a:p>
          <a:p>
            <a:pPr marL="0" indent="0" algn="ctr">
              <a:buNone/>
            </a:pPr>
            <a:r>
              <a:rPr lang="en-US" i="1" dirty="0">
                <a:hlinkClick r:id="rId2"/>
              </a:rPr>
              <a:t>sarah.norris@ucf.edu</a:t>
            </a:r>
            <a:r>
              <a:rPr lang="en-US" i="1" dirty="0"/>
              <a:t> </a:t>
            </a:r>
          </a:p>
          <a:p>
            <a:pPr marL="0" indent="0" algn="ctr">
              <a:buNone/>
            </a:pPr>
            <a:endParaRPr lang="en-US" i="1" dirty="0" smtClean="0">
              <a:hlinkClick r:id="rId3"/>
            </a:endParaRPr>
          </a:p>
          <a:p>
            <a:pPr marL="0" indent="0" algn="ctr">
              <a:buNone/>
            </a:pPr>
            <a:endParaRPr lang="en-US" i="1" dirty="0">
              <a:hlinkClick r:id="rId3"/>
            </a:endParaRPr>
          </a:p>
          <a:p>
            <a:pPr marL="0" indent="0">
              <a:buNone/>
            </a:pP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850" y="0"/>
            <a:ext cx="4572000" cy="6858000"/>
          </a:xfrm>
          <a:prstGeom prst="rect">
            <a:avLst/>
          </a:prstGeom>
        </p:spPr>
      </p:pic>
      <p:sp>
        <p:nvSpPr>
          <p:cNvPr id="5" name="TextBox 4"/>
          <p:cNvSpPr txBox="1"/>
          <p:nvPr/>
        </p:nvSpPr>
        <p:spPr>
          <a:xfrm>
            <a:off x="5753098" y="5380672"/>
            <a:ext cx="6238875" cy="1477328"/>
          </a:xfrm>
          <a:prstGeom prst="rect">
            <a:avLst/>
          </a:prstGeom>
          <a:noFill/>
        </p:spPr>
        <p:txBody>
          <a:bodyPr wrap="square" rtlCol="0">
            <a:spAutoFit/>
          </a:bodyPr>
          <a:lstStyle/>
          <a:p>
            <a:pPr algn="ctr"/>
            <a:r>
              <a:rPr lang="en-US" i="1" dirty="0" smtClean="0"/>
              <a:t>UCF Libraries Office of Scholarly Communication </a:t>
            </a:r>
            <a:endParaRPr lang="en-US" i="1" dirty="0" smtClean="0">
              <a:hlinkClick r:id="rId3"/>
            </a:endParaRPr>
          </a:p>
          <a:p>
            <a:pPr algn="ctr"/>
            <a:endParaRPr lang="en-US" i="1" dirty="0">
              <a:hlinkClick r:id="rId3"/>
            </a:endParaRPr>
          </a:p>
          <a:p>
            <a:pPr algn="ctr"/>
            <a:r>
              <a:rPr lang="en-US" i="1" dirty="0">
                <a:hlinkClick r:id="rId3"/>
              </a:rPr>
              <a:t>http://library.ucf.edu/about/departments/scholarly-communication/</a:t>
            </a:r>
            <a:r>
              <a:rPr lang="en-US" i="1" dirty="0"/>
              <a:t> </a:t>
            </a:r>
          </a:p>
          <a:p>
            <a:endParaRPr lang="en-US" dirty="0"/>
          </a:p>
        </p:txBody>
      </p:sp>
    </p:spTree>
    <p:extLst>
      <p:ext uri="{BB962C8B-B14F-4D97-AF65-F5344CB8AC3E}">
        <p14:creationId xmlns:p14="http://schemas.microsoft.com/office/powerpoint/2010/main" val="675480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this really mean? </a:t>
            </a:r>
            <a:endParaRPr lang="en-US" dirty="0"/>
          </a:p>
        </p:txBody>
      </p:sp>
      <p:sp>
        <p:nvSpPr>
          <p:cNvPr id="3" name="Content Placeholder 2"/>
          <p:cNvSpPr>
            <a:spLocks noGrp="1"/>
          </p:cNvSpPr>
          <p:nvPr>
            <p:ph idx="1"/>
          </p:nvPr>
        </p:nvSpPr>
        <p:spPr>
          <a:xfrm>
            <a:off x="1371600" y="1514475"/>
            <a:ext cx="9601200" cy="5162550"/>
          </a:xfrm>
        </p:spPr>
        <p:txBody>
          <a:bodyPr>
            <a:normAutofit lnSpcReduction="10000"/>
          </a:bodyPr>
          <a:lstStyle/>
          <a:p>
            <a:r>
              <a:rPr lang="en-US" dirty="0" smtClean="0"/>
              <a:t>Scholarly Communication is anything that supports research and scholarly publishing</a:t>
            </a:r>
          </a:p>
          <a:p>
            <a:r>
              <a:rPr lang="en-US" dirty="0" smtClean="0"/>
              <a:t>Traditional service areas of Scholarly Communication (not comprehensive):</a:t>
            </a:r>
          </a:p>
          <a:p>
            <a:pPr lvl="1"/>
            <a:r>
              <a:rPr lang="en-US" dirty="0" smtClean="0"/>
              <a:t>Author Rights (i.e. publishing agreements, rights retention, author addendums)</a:t>
            </a:r>
          </a:p>
          <a:p>
            <a:pPr lvl="1"/>
            <a:r>
              <a:rPr lang="en-US" dirty="0" smtClean="0"/>
              <a:t>Citation Management Tools</a:t>
            </a:r>
          </a:p>
          <a:p>
            <a:pPr lvl="1"/>
            <a:r>
              <a:rPr lang="en-US" dirty="0" smtClean="0"/>
              <a:t>Citation Metrics</a:t>
            </a:r>
          </a:p>
          <a:p>
            <a:pPr lvl="1"/>
            <a:r>
              <a:rPr lang="en-US" dirty="0" smtClean="0">
                <a:solidFill>
                  <a:srgbClr val="FF0000"/>
                </a:solidFill>
              </a:rPr>
              <a:t>Copyright</a:t>
            </a:r>
          </a:p>
          <a:p>
            <a:pPr lvl="1"/>
            <a:r>
              <a:rPr lang="en-US" dirty="0" smtClean="0"/>
              <a:t>Data Management </a:t>
            </a:r>
          </a:p>
          <a:p>
            <a:pPr lvl="1"/>
            <a:r>
              <a:rPr lang="en-US" dirty="0" smtClean="0"/>
              <a:t>Discovery Support</a:t>
            </a:r>
          </a:p>
          <a:p>
            <a:pPr lvl="1"/>
            <a:r>
              <a:rPr lang="en-US" dirty="0" smtClean="0">
                <a:solidFill>
                  <a:srgbClr val="FF0000"/>
                </a:solidFill>
              </a:rPr>
              <a:t>Institutional Repositories</a:t>
            </a:r>
          </a:p>
          <a:p>
            <a:pPr lvl="1"/>
            <a:r>
              <a:rPr lang="en-US" dirty="0" smtClean="0"/>
              <a:t>Literature Reviewing</a:t>
            </a:r>
          </a:p>
          <a:p>
            <a:pPr lvl="1"/>
            <a:r>
              <a:rPr lang="en-US" dirty="0" smtClean="0"/>
              <a:t>Metadata</a:t>
            </a:r>
          </a:p>
          <a:p>
            <a:pPr lvl="1"/>
            <a:r>
              <a:rPr lang="en-US" dirty="0" smtClean="0">
                <a:solidFill>
                  <a:srgbClr val="FF0000"/>
                </a:solidFill>
              </a:rPr>
              <a:t>Open Access</a:t>
            </a:r>
          </a:p>
          <a:p>
            <a:pPr lvl="1"/>
            <a:r>
              <a:rPr lang="en-US" dirty="0" smtClean="0"/>
              <a:t>…and more!</a:t>
            </a:r>
            <a:endParaRPr lang="en-US" dirty="0"/>
          </a:p>
        </p:txBody>
      </p:sp>
    </p:spTree>
    <p:extLst>
      <p:ext uri="{BB962C8B-B14F-4D97-AF65-F5344CB8AC3E}">
        <p14:creationId xmlns:p14="http://schemas.microsoft.com/office/powerpoint/2010/main" val="1560590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kind of education/experience do you need?</a:t>
            </a:r>
            <a:endParaRPr lang="en-US" dirty="0"/>
          </a:p>
        </p:txBody>
      </p:sp>
      <p:sp>
        <p:nvSpPr>
          <p:cNvPr id="3" name="Content Placeholder 2"/>
          <p:cNvSpPr>
            <a:spLocks noGrp="1"/>
          </p:cNvSpPr>
          <p:nvPr>
            <p:ph idx="1"/>
          </p:nvPr>
        </p:nvSpPr>
        <p:spPr/>
        <p:txBody>
          <a:bodyPr/>
          <a:lstStyle/>
          <a:p>
            <a:r>
              <a:rPr lang="en-US" dirty="0" smtClean="0"/>
              <a:t>It depends…</a:t>
            </a:r>
          </a:p>
          <a:p>
            <a:pPr lvl="1"/>
            <a:r>
              <a:rPr lang="en-US" dirty="0" smtClean="0"/>
              <a:t>JD vs. no JD</a:t>
            </a:r>
          </a:p>
          <a:p>
            <a:pPr lvl="1"/>
            <a:r>
              <a:rPr lang="en-US" dirty="0" smtClean="0"/>
              <a:t>Copyright training</a:t>
            </a:r>
          </a:p>
          <a:p>
            <a:pPr lvl="1"/>
            <a:r>
              <a:rPr lang="en-US" dirty="0" smtClean="0"/>
              <a:t>Institutional repository management and/or experience</a:t>
            </a:r>
          </a:p>
          <a:p>
            <a:pPr lvl="1"/>
            <a:r>
              <a:rPr lang="en-US" dirty="0" smtClean="0"/>
              <a:t>Publishing </a:t>
            </a:r>
          </a:p>
          <a:p>
            <a:pPr lvl="1"/>
            <a:r>
              <a:rPr lang="en-US" dirty="0" smtClean="0"/>
              <a:t>Technology</a:t>
            </a:r>
          </a:p>
          <a:p>
            <a:pPr marL="530352" lvl="1" indent="0">
              <a:buNone/>
            </a:pPr>
            <a:endParaRPr lang="en-US" dirty="0"/>
          </a:p>
          <a:p>
            <a:pPr marL="530352" lvl="1" indent="0">
              <a:buNone/>
            </a:pPr>
            <a:r>
              <a:rPr lang="en-US" dirty="0" smtClean="0"/>
              <a:t>More on this in Tips &amp; Resources section…</a:t>
            </a:r>
            <a:endParaRPr lang="en-US" dirty="0"/>
          </a:p>
        </p:txBody>
      </p:sp>
    </p:spTree>
    <p:extLst>
      <p:ext uri="{BB962C8B-B14F-4D97-AF65-F5344CB8AC3E}">
        <p14:creationId xmlns:p14="http://schemas.microsoft.com/office/powerpoint/2010/main" val="807322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0" cy="6858274"/>
          </a:xfrm>
          <a:prstGeom prst="rect">
            <a:avLst/>
          </a:prstGeom>
        </p:spPr>
      </p:pic>
      <p:sp>
        <p:nvSpPr>
          <p:cNvPr id="7" name="TextBox 6"/>
          <p:cNvSpPr txBox="1"/>
          <p:nvPr/>
        </p:nvSpPr>
        <p:spPr>
          <a:xfrm>
            <a:off x="6629401" y="1457325"/>
            <a:ext cx="3876674" cy="3170099"/>
          </a:xfrm>
          <a:prstGeom prst="rect">
            <a:avLst/>
          </a:prstGeom>
          <a:noFill/>
        </p:spPr>
        <p:txBody>
          <a:bodyPr wrap="square" rtlCol="0">
            <a:spAutoFit/>
          </a:bodyPr>
          <a:lstStyle/>
          <a:p>
            <a:r>
              <a:rPr lang="en-US" sz="4000" dirty="0"/>
              <a:t>How a cataloger became a Scholarly Communication </a:t>
            </a:r>
            <a:r>
              <a:rPr lang="en-US" sz="4000" dirty="0" smtClean="0"/>
              <a:t>Librarian…</a:t>
            </a:r>
            <a:endParaRPr lang="en-US" dirty="0"/>
          </a:p>
        </p:txBody>
      </p:sp>
      <p:sp>
        <p:nvSpPr>
          <p:cNvPr id="8" name="Rectangle 7"/>
          <p:cNvSpPr/>
          <p:nvPr/>
        </p:nvSpPr>
        <p:spPr>
          <a:xfrm>
            <a:off x="6629401" y="5777210"/>
            <a:ext cx="5562600" cy="923330"/>
          </a:xfrm>
          <a:prstGeom prst="rect">
            <a:avLst/>
          </a:prstGeom>
        </p:spPr>
        <p:txBody>
          <a:bodyPr wrap="square">
            <a:spAutoFit/>
          </a:bodyPr>
          <a:lstStyle/>
          <a:p>
            <a:r>
              <a:rPr lang="en-US" dirty="0"/>
              <a:t>By Karl Thomas Moore - Own work, CC BY-SA 4.0, </a:t>
            </a:r>
            <a:r>
              <a:rPr lang="en-US" dirty="0">
                <a:hlinkClick r:id="rId4"/>
              </a:rPr>
              <a:t>https://</a:t>
            </a:r>
            <a:r>
              <a:rPr lang="en-US" dirty="0" smtClean="0">
                <a:hlinkClick r:id="rId4"/>
              </a:rPr>
              <a:t>commons.wikimedia.org/w/index.php?curid=46940259</a:t>
            </a:r>
            <a:r>
              <a:rPr lang="en-US" dirty="0" smtClean="0"/>
              <a:t> </a:t>
            </a:r>
            <a:endParaRPr lang="en-US" dirty="0"/>
          </a:p>
        </p:txBody>
      </p:sp>
    </p:spTree>
    <p:extLst>
      <p:ext uri="{BB962C8B-B14F-4D97-AF65-F5344CB8AC3E}">
        <p14:creationId xmlns:p14="http://schemas.microsoft.com/office/powerpoint/2010/main" val="3945410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a nutshell…</a:t>
            </a:r>
            <a:endParaRPr lang="en-US" dirty="0"/>
          </a:p>
        </p:txBody>
      </p:sp>
      <p:sp>
        <p:nvSpPr>
          <p:cNvPr id="3" name="Content Placeholder 2"/>
          <p:cNvSpPr>
            <a:spLocks noGrp="1"/>
          </p:cNvSpPr>
          <p:nvPr>
            <p:ph idx="1"/>
          </p:nvPr>
        </p:nvSpPr>
        <p:spPr>
          <a:xfrm>
            <a:off x="1371600" y="1428750"/>
            <a:ext cx="9601200" cy="4953000"/>
          </a:xfrm>
        </p:spPr>
        <p:txBody>
          <a:bodyPr>
            <a:normAutofit/>
          </a:bodyPr>
          <a:lstStyle/>
          <a:p>
            <a:r>
              <a:rPr lang="en-US" dirty="0" smtClean="0"/>
              <a:t>Worked as student assistant at public library in high school</a:t>
            </a:r>
          </a:p>
          <a:p>
            <a:r>
              <a:rPr lang="en-US" dirty="0" smtClean="0"/>
              <a:t>Learned to catalog at age 16</a:t>
            </a:r>
          </a:p>
          <a:p>
            <a:r>
              <a:rPr lang="en-US" dirty="0" smtClean="0"/>
              <a:t>Worked as reference student assistant as undergraduate</a:t>
            </a:r>
          </a:p>
          <a:p>
            <a:pPr lvl="1"/>
            <a:r>
              <a:rPr lang="en-US" dirty="0" smtClean="0"/>
              <a:t>Assisted law librarian with law materials and queries</a:t>
            </a:r>
          </a:p>
          <a:p>
            <a:r>
              <a:rPr lang="en-US" dirty="0" smtClean="0"/>
              <a:t>Employed as cataloger as a paraprofessional</a:t>
            </a:r>
          </a:p>
          <a:p>
            <a:pPr lvl="1"/>
            <a:r>
              <a:rPr lang="en-US" dirty="0" smtClean="0"/>
              <a:t>Job evolved over time, included digitization and digital archives</a:t>
            </a:r>
          </a:p>
          <a:p>
            <a:r>
              <a:rPr lang="en-US" dirty="0" smtClean="0"/>
              <a:t>Received MLIS with cataloging specific concentration</a:t>
            </a:r>
          </a:p>
          <a:p>
            <a:r>
              <a:rPr lang="en-US" dirty="0" smtClean="0"/>
              <a:t>Worked as manager of institutional repository</a:t>
            </a:r>
          </a:p>
          <a:p>
            <a:pPr lvl="1"/>
            <a:r>
              <a:rPr lang="en-US" dirty="0" smtClean="0"/>
              <a:t>Became expert in library on copyright &amp; IP related issues</a:t>
            </a:r>
          </a:p>
          <a:p>
            <a:pPr lvl="1"/>
            <a:r>
              <a:rPr lang="en-US" dirty="0" smtClean="0"/>
              <a:t>Position included scholarly communication roles</a:t>
            </a:r>
          </a:p>
          <a:p>
            <a:r>
              <a:rPr lang="en-US" dirty="0" smtClean="0"/>
              <a:t>Hired as Scholarly Communication Librarian</a:t>
            </a:r>
          </a:p>
          <a:p>
            <a:pPr lvl="1"/>
            <a:endParaRPr lang="en-US" dirty="0"/>
          </a:p>
        </p:txBody>
      </p:sp>
    </p:spTree>
    <p:extLst>
      <p:ext uri="{BB962C8B-B14F-4D97-AF65-F5344CB8AC3E}">
        <p14:creationId xmlns:p14="http://schemas.microsoft.com/office/powerpoint/2010/main" val="812016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04850" y="1"/>
            <a:ext cx="10296526" cy="6862676"/>
          </a:xfrm>
        </p:spPr>
      </p:pic>
      <p:sp>
        <p:nvSpPr>
          <p:cNvPr id="5" name="TextBox 4"/>
          <p:cNvSpPr txBox="1"/>
          <p:nvPr/>
        </p:nvSpPr>
        <p:spPr>
          <a:xfrm>
            <a:off x="7324725" y="314325"/>
            <a:ext cx="3295650" cy="3046988"/>
          </a:xfrm>
          <a:prstGeom prst="rect">
            <a:avLst/>
          </a:prstGeom>
          <a:noFill/>
        </p:spPr>
        <p:txBody>
          <a:bodyPr wrap="square" rtlCol="0">
            <a:spAutoFit/>
          </a:bodyPr>
          <a:lstStyle/>
          <a:p>
            <a:r>
              <a:rPr lang="en-US" sz="3200" dirty="0" smtClean="0">
                <a:solidFill>
                  <a:schemeClr val="bg1"/>
                </a:solidFill>
              </a:rPr>
              <a:t>The Evolution of Libraries and the Role of Librarians (including Scholarly Communication)</a:t>
            </a:r>
            <a:endParaRPr lang="en-US" sz="3200" dirty="0">
              <a:solidFill>
                <a:schemeClr val="bg1"/>
              </a:solidFill>
            </a:endParaRPr>
          </a:p>
        </p:txBody>
      </p:sp>
      <p:sp>
        <p:nvSpPr>
          <p:cNvPr id="6" name="TextBox 5"/>
          <p:cNvSpPr txBox="1"/>
          <p:nvPr/>
        </p:nvSpPr>
        <p:spPr>
          <a:xfrm>
            <a:off x="704850" y="6372225"/>
            <a:ext cx="4676775" cy="369332"/>
          </a:xfrm>
          <a:prstGeom prst="rect">
            <a:avLst/>
          </a:prstGeom>
          <a:noFill/>
        </p:spPr>
        <p:txBody>
          <a:bodyPr wrap="square" rtlCol="0">
            <a:spAutoFit/>
          </a:bodyPr>
          <a:lstStyle/>
          <a:p>
            <a:r>
              <a:rPr lang="en-US" dirty="0" smtClean="0">
                <a:solidFill>
                  <a:schemeClr val="bg1"/>
                </a:solidFill>
              </a:rPr>
              <a:t>Photo Credit: Sam </a:t>
            </a:r>
            <a:r>
              <a:rPr lang="en-US" dirty="0" err="1" smtClean="0">
                <a:solidFill>
                  <a:schemeClr val="bg1"/>
                </a:solidFill>
              </a:rPr>
              <a:t>Howzit</a:t>
            </a:r>
            <a:r>
              <a:rPr lang="en-US" dirty="0" smtClean="0">
                <a:solidFill>
                  <a:schemeClr val="bg1"/>
                </a:solidFill>
              </a:rPr>
              <a:t>, </a:t>
            </a:r>
            <a:r>
              <a:rPr lang="en-US" b="1" dirty="0">
                <a:solidFill>
                  <a:schemeClr val="bg1"/>
                </a:solidFill>
              </a:rPr>
              <a:t>CC BY </a:t>
            </a:r>
            <a:r>
              <a:rPr lang="en-US" b="1" dirty="0" smtClean="0">
                <a:solidFill>
                  <a:schemeClr val="bg1"/>
                </a:solidFill>
              </a:rPr>
              <a:t>2.0</a:t>
            </a:r>
            <a:endParaRPr lang="en-US" b="1" dirty="0">
              <a:solidFill>
                <a:schemeClr val="bg1"/>
              </a:solidFill>
            </a:endParaRPr>
          </a:p>
        </p:txBody>
      </p:sp>
    </p:spTree>
    <p:extLst>
      <p:ext uri="{BB962C8B-B14F-4D97-AF65-F5344CB8AC3E}">
        <p14:creationId xmlns:p14="http://schemas.microsoft.com/office/powerpoint/2010/main" val="3547076"/>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1902</TotalTime>
  <Words>1636</Words>
  <Application>Microsoft Office PowerPoint</Application>
  <PresentationFormat>Widescreen</PresentationFormat>
  <Paragraphs>264</Paragraphs>
  <Slides>44</Slides>
  <Notes>42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Calibri</vt:lpstr>
      <vt:lpstr>Franklin Gothic Book</vt:lpstr>
      <vt:lpstr>Crop</vt:lpstr>
      <vt:lpstr>Scholarly communication</vt:lpstr>
      <vt:lpstr>Overview</vt:lpstr>
      <vt:lpstr>Introduction:  Sarah A. Norris, Scholarly Communication Librarian</vt:lpstr>
      <vt:lpstr>Introduction: What is Scholarly Communication?</vt:lpstr>
      <vt:lpstr>What does this really mean? </vt:lpstr>
      <vt:lpstr>What kind of education/experience do you need?</vt:lpstr>
      <vt:lpstr>PowerPoint Presentation</vt:lpstr>
      <vt:lpstr>In a nutshell…</vt:lpstr>
      <vt:lpstr>PowerPoint Presentation</vt:lpstr>
      <vt:lpstr>Scholarly Communication at the University of Central Florida </vt:lpstr>
      <vt:lpstr>Development of  Scholarly Communication at UCF Libraries</vt:lpstr>
      <vt:lpstr>PowerPoint Presentation</vt:lpstr>
      <vt:lpstr>PowerPoint Presentation</vt:lpstr>
      <vt:lpstr>PowerPoint Presentation</vt:lpstr>
      <vt:lpstr>Task Force Charge</vt:lpstr>
      <vt:lpstr>Task Force Project</vt:lpstr>
      <vt:lpstr>Task Force Project</vt:lpstr>
      <vt:lpstr>Task Force Project</vt:lpstr>
      <vt:lpstr>Pilot project</vt:lpstr>
      <vt:lpstr>PowerPoint Presentation</vt:lpstr>
      <vt:lpstr>Recommendations</vt:lpstr>
      <vt:lpstr>Moving Forward…</vt:lpstr>
      <vt:lpstr>PowerPoint Presentation</vt:lpstr>
      <vt:lpstr>PowerPoint Presentation</vt:lpstr>
      <vt:lpstr>PowerPoint Presentation</vt:lpstr>
      <vt:lpstr>PowerPoint Presentation</vt:lpstr>
      <vt:lpstr>PowerPoint Presentation</vt:lpstr>
      <vt:lpstr>PowerPoint Presentation</vt:lpstr>
      <vt:lpstr>2012-2013</vt:lpstr>
      <vt:lpstr>PowerPoint Presentation</vt:lpstr>
      <vt:lpstr>Blue Button Experts</vt:lpstr>
      <vt:lpstr>Ven Basco, Blue Button Expert</vt:lpstr>
      <vt:lpstr>UCF Scholarly Communication Website</vt:lpstr>
      <vt:lpstr>Purpose(s) of Website</vt:lpstr>
      <vt:lpstr>PowerPoint Presentation</vt:lpstr>
      <vt:lpstr>PowerPoint Presentation</vt:lpstr>
      <vt:lpstr>Scholarly Communication Faculty Advisory Board</vt:lpstr>
      <vt:lpstr>A Day in the Life of a Scholarly Communication Librarian…</vt:lpstr>
      <vt:lpstr>A Day in the Life of a Scholarly Communication Librarian…</vt:lpstr>
      <vt:lpstr>Tips &amp; Resources for Becoming a Scholarly Communication Librarian </vt:lpstr>
      <vt:lpstr>Tips &amp; Resources for Becoming a Scholarly Communication Librarian </vt:lpstr>
      <vt:lpstr>Tips &amp; Resources for Becoming a Scholarly Communication Librarian </vt:lpstr>
      <vt:lpstr>PowerPoint Presentation</vt:lpstr>
      <vt:lpstr>Contact Information</vt:lpstr>
    </vt:vector>
  </TitlesOfParts>
  <Company>UCF Libraries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Scholarly communication:</dc:title>
  <dc:creator>Sarah Norris</dc:creator>
  <cp:lastModifiedBy>Sarah Norris</cp:lastModifiedBy>
  <cp:revision>65</cp:revision>
  <dcterms:created xsi:type="dcterms:W3CDTF">2016-09-19T13:32:01Z</dcterms:created>
  <dcterms:modified xsi:type="dcterms:W3CDTF">2016-09-21T18:38:08Z</dcterms:modified>
</cp:coreProperties>
</file>