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256" r:id="rId2"/>
    <p:sldId id="374" r:id="rId3"/>
    <p:sldId id="258" r:id="rId4"/>
    <p:sldId id="346" r:id="rId5"/>
    <p:sldId id="257" r:id="rId6"/>
    <p:sldId id="354" r:id="rId7"/>
    <p:sldId id="357" r:id="rId8"/>
    <p:sldId id="356" r:id="rId9"/>
    <p:sldId id="355" r:id="rId10"/>
    <p:sldId id="350" r:id="rId11"/>
    <p:sldId id="358" r:id="rId12"/>
    <p:sldId id="352" r:id="rId13"/>
    <p:sldId id="349" r:id="rId14"/>
    <p:sldId id="359" r:id="rId15"/>
    <p:sldId id="360" r:id="rId16"/>
    <p:sldId id="361" r:id="rId17"/>
    <p:sldId id="377" r:id="rId18"/>
    <p:sldId id="378" r:id="rId19"/>
    <p:sldId id="363" r:id="rId20"/>
    <p:sldId id="362" r:id="rId21"/>
    <p:sldId id="364" r:id="rId22"/>
    <p:sldId id="365" r:id="rId23"/>
    <p:sldId id="366" r:id="rId24"/>
    <p:sldId id="380" r:id="rId25"/>
    <p:sldId id="381" r:id="rId26"/>
    <p:sldId id="368" r:id="rId27"/>
    <p:sldId id="367" r:id="rId28"/>
    <p:sldId id="370" r:id="rId29"/>
    <p:sldId id="371" r:id="rId30"/>
    <p:sldId id="375" r:id="rId31"/>
    <p:sldId id="369" r:id="rId32"/>
    <p:sldId id="353" r:id="rId33"/>
    <p:sldId id="372" r:id="rId34"/>
    <p:sldId id="373" r:id="rId35"/>
    <p:sldId id="376" r:id="rId36"/>
    <p:sldId id="379" r:id="rId37"/>
    <p:sldId id="343" r:id="rId38"/>
    <p:sldId id="34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4" autoAdjust="0"/>
    <p:restoredTop sz="68057" autoAdjust="0"/>
  </p:normalViewPr>
  <p:slideViewPr>
    <p:cSldViewPr snapToGrid="0">
      <p:cViewPr varScale="1">
        <p:scale>
          <a:sx n="76" d="100"/>
          <a:sy n="76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32D5D-5D70-42AF-829C-8BE05B607F6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4377D-CF5D-4A14-88CA-85D554DFF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8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4377D-CF5D-4A14-88CA-85D554DFF3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91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4377D-CF5D-4A14-88CA-85D554DFF39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7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4377D-CF5D-4A14-88CA-85D554DFF3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9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4377D-CF5D-4A14-88CA-85D554DFF3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7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4377D-CF5D-4A14-88CA-85D554DFF3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6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4377D-CF5D-4A14-88CA-85D554DFF3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08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4377D-CF5D-4A14-88CA-85D554DFF3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85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4377D-CF5D-4A14-88CA-85D554DFF3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38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4377D-CF5D-4A14-88CA-85D554DFF3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36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4377D-CF5D-4A14-88CA-85D554DFF39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6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ucf.edu/refereed" TargetMode="External"/><Relationship Id="rId2" Type="http://schemas.openxmlformats.org/officeDocument/2006/relationships/hyperlink" Target="https://en.wikipedia.org/wiki/Peer_revie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ucf.edu/about/departments/scholarly-communication/citation-metrics/" TargetMode="External"/><Relationship Id="rId2" Type="http://schemas.openxmlformats.org/officeDocument/2006/relationships/hyperlink" Target="https://en.wikipedia.org/wiki/Impact_facto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ghttoresearch.org/learn/whyoa/index.shtml" TargetMode="External"/><Relationship Id="rId2" Type="http://schemas.openxmlformats.org/officeDocument/2006/relationships/hyperlink" Target="http://legacy.earlham.edu/~peters/fos/overview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lyoa.com/publishers/" TargetMode="External"/><Relationship Id="rId2" Type="http://schemas.openxmlformats.org/officeDocument/2006/relationships/hyperlink" Target="http://doaj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aspa.or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Knightro#/media/File:Knightro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j.ucf.edu/" TargetMode="External"/><Relationship Id="rId2" Type="http://schemas.openxmlformats.org/officeDocument/2006/relationships/hyperlink" Target="https://www.showcase.ucf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rs.library.ucf.edu/honorstheses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orks.bepress.com/sarah-norris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r.org/ncur_2017/" TargetMode="External"/><Relationship Id="rId2" Type="http://schemas.openxmlformats.org/officeDocument/2006/relationships/hyperlink" Target="http://www.fau.edu/furc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b.usf.edu/undergraduate-research/presentation-and-publication/get-published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acs.org/" TargetMode="External"/><Relationship Id="rId2" Type="http://schemas.openxmlformats.org/officeDocument/2006/relationships/hyperlink" Target="http://www.upf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rs.library.ucf.edu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stars.library.ucf.edu/oaweek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.kr/p/hoMcw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ucf.edu/about/departments/scholarly-communication/" TargetMode="External"/><Relationship Id="rId2" Type="http://schemas.openxmlformats.org/officeDocument/2006/relationships/hyperlink" Target="mailto:sarah.norris@ucf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ucf.edu/about/departments/scholarly-communicatio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.kr/p/dkcCX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blish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cademic_publishi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to publish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Sarah A. Norris, Scholarly Communication Librarian, </a:t>
            </a:r>
          </a:p>
          <a:p>
            <a:r>
              <a:rPr lang="en-US" dirty="0" smtClean="0"/>
              <a:t>University of Central Florida Libraries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Publish Your Academic Research?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65300"/>
            <a:ext cx="9601200" cy="4686300"/>
          </a:xfrm>
        </p:spPr>
        <p:txBody>
          <a:bodyPr/>
          <a:lstStyle/>
          <a:p>
            <a:r>
              <a:rPr lang="en-US" sz="2400" dirty="0"/>
              <a:t>Publishing work </a:t>
            </a:r>
            <a:r>
              <a:rPr lang="en-US" sz="2400" dirty="0" smtClean="0"/>
              <a:t>gives you, the student, an opportunity </a:t>
            </a:r>
            <a:r>
              <a:rPr lang="en-US" sz="2400" dirty="0"/>
              <a:t>to </a:t>
            </a:r>
            <a:r>
              <a:rPr lang="en-US" sz="2400" dirty="0" smtClean="0"/>
              <a:t>refine, polish, and build on your </a:t>
            </a:r>
            <a:r>
              <a:rPr lang="en-US" sz="2400" dirty="0"/>
              <a:t>work beyond what is required for </a:t>
            </a:r>
            <a:r>
              <a:rPr lang="en-US" sz="2400" dirty="0" smtClean="0"/>
              <a:t>your classes. </a:t>
            </a:r>
            <a:r>
              <a:rPr lang="en-US" sz="2400" dirty="0"/>
              <a:t>Being published can also give </a:t>
            </a:r>
            <a:r>
              <a:rPr lang="en-US" sz="2400" dirty="0" smtClean="0"/>
              <a:t>you a </a:t>
            </a:r>
            <a:r>
              <a:rPr lang="en-US" sz="2400" dirty="0"/>
              <a:t>significant advantage in the graduate school application process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Starting early in publication is good practice for those moving towards advanced degrees and even teaching</a:t>
            </a:r>
          </a:p>
          <a:p>
            <a:r>
              <a:rPr lang="en-US" sz="2400" dirty="0" smtClean="0"/>
              <a:t>Gives you experience synthesizing content, summarizing, etc. which can be useful in post-academic jobs (i.e. writing technical reports, creating presentations,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1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0"/>
            <a:ext cx="11525250" cy="6858000"/>
          </a:xfrm>
        </p:spPr>
      </p:pic>
      <p:sp>
        <p:nvSpPr>
          <p:cNvPr id="7" name="Rectangle 6"/>
          <p:cNvSpPr/>
          <p:nvPr/>
        </p:nvSpPr>
        <p:spPr>
          <a:xfrm>
            <a:off x="843649" y="158234"/>
            <a:ext cx="4541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Why Do Undergraduates Want to Publish?</a:t>
            </a:r>
          </a:p>
        </p:txBody>
      </p:sp>
    </p:spTree>
    <p:extLst>
      <p:ext uri="{BB962C8B-B14F-4D97-AF65-F5344CB8AC3E}">
        <p14:creationId xmlns:p14="http://schemas.microsoft.com/office/powerpoint/2010/main" val="408842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400" y="774700"/>
            <a:ext cx="9601200" cy="5372100"/>
          </a:xfrm>
        </p:spPr>
        <p:txBody>
          <a:bodyPr/>
          <a:lstStyle/>
          <a:p>
            <a:pPr algn="just"/>
            <a:r>
              <a:rPr lang="en-US" altLang="ja-JP" sz="2800" i="1" dirty="0" smtClean="0">
                <a:solidFill>
                  <a:srgbClr val="000000"/>
                </a:solidFill>
              </a:rPr>
              <a:t>“Tell </a:t>
            </a:r>
            <a:r>
              <a:rPr lang="en-US" altLang="ja-JP" sz="2800" i="1" dirty="0">
                <a:solidFill>
                  <a:srgbClr val="000000"/>
                </a:solidFill>
              </a:rPr>
              <a:t>everyone I know </a:t>
            </a:r>
            <a:r>
              <a:rPr lang="en-US" altLang="ja-JP" sz="2800" i="1" dirty="0" smtClean="0">
                <a:solidFill>
                  <a:srgbClr val="000000"/>
                </a:solidFill>
              </a:rPr>
              <a:t>about the research I did / found.”</a:t>
            </a:r>
            <a:endParaRPr lang="en-US" altLang="ja-JP" sz="2800" i="1" dirty="0">
              <a:solidFill>
                <a:srgbClr val="000000"/>
              </a:solidFill>
            </a:endParaRPr>
          </a:p>
          <a:p>
            <a:pPr algn="just"/>
            <a:r>
              <a:rPr lang="en-US" altLang="ja-JP" sz="2800" i="1" dirty="0" smtClean="0">
                <a:solidFill>
                  <a:srgbClr val="000000"/>
                </a:solidFill>
              </a:rPr>
              <a:t>“Present my research findings </a:t>
            </a:r>
            <a:r>
              <a:rPr lang="en-US" altLang="ja-JP" sz="2800" i="1" dirty="0">
                <a:solidFill>
                  <a:srgbClr val="000000"/>
                </a:solidFill>
              </a:rPr>
              <a:t>at a </a:t>
            </a:r>
            <a:r>
              <a:rPr lang="en-US" altLang="ja-JP" sz="2800" i="1" dirty="0" smtClean="0">
                <a:solidFill>
                  <a:srgbClr val="000000"/>
                </a:solidFill>
              </a:rPr>
              <a:t>conference.”</a:t>
            </a:r>
          </a:p>
          <a:p>
            <a:pPr lvl="1" algn="just"/>
            <a:r>
              <a:rPr lang="en-US" altLang="ja-JP" sz="2800" dirty="0" smtClean="0">
                <a:solidFill>
                  <a:srgbClr val="000000"/>
                </a:solidFill>
              </a:rPr>
              <a:t>Presentation, poster session, conference proceedings, etc.</a:t>
            </a:r>
            <a:endParaRPr lang="en-US" altLang="ja-JP" sz="2800" i="1" dirty="0">
              <a:solidFill>
                <a:srgbClr val="000000"/>
              </a:solidFill>
            </a:endParaRPr>
          </a:p>
          <a:p>
            <a:pPr algn="just"/>
            <a:r>
              <a:rPr lang="en-US" altLang="ja-JP" sz="2800" i="1" dirty="0" smtClean="0">
                <a:solidFill>
                  <a:srgbClr val="000000"/>
                </a:solidFill>
              </a:rPr>
              <a:t>“Try </a:t>
            </a:r>
            <a:r>
              <a:rPr lang="en-US" altLang="ja-JP" sz="2800" i="1" dirty="0">
                <a:solidFill>
                  <a:srgbClr val="000000"/>
                </a:solidFill>
              </a:rPr>
              <a:t>to get </a:t>
            </a:r>
            <a:r>
              <a:rPr lang="en-US" altLang="ja-JP" sz="2800" i="1" dirty="0" smtClean="0">
                <a:solidFill>
                  <a:srgbClr val="000000"/>
                </a:solidFill>
              </a:rPr>
              <a:t>my research paper published </a:t>
            </a:r>
            <a:r>
              <a:rPr lang="en-US" altLang="ja-JP" sz="2800" i="1" dirty="0">
                <a:solidFill>
                  <a:srgbClr val="000000"/>
                </a:solidFill>
              </a:rPr>
              <a:t>in a </a:t>
            </a:r>
            <a:r>
              <a:rPr lang="en-US" altLang="ja-JP" sz="2800" i="1" dirty="0" smtClean="0">
                <a:solidFill>
                  <a:srgbClr val="000000"/>
                </a:solidFill>
              </a:rPr>
              <a:t>journal.”</a:t>
            </a:r>
            <a:endParaRPr lang="en-US" altLang="ja-JP" sz="2800" dirty="0" smtClean="0"/>
          </a:p>
          <a:p>
            <a:pPr algn="just"/>
            <a:r>
              <a:rPr lang="en-US" altLang="ja-JP" sz="2800" i="1" dirty="0" smtClean="0">
                <a:solidFill>
                  <a:srgbClr val="000000"/>
                </a:solidFill>
              </a:rPr>
              <a:t>“I want to be a fiction writer.”</a:t>
            </a:r>
          </a:p>
          <a:p>
            <a:pPr lvl="1" algn="just"/>
            <a:r>
              <a:rPr lang="en-US" altLang="ja-JP" sz="2800" dirty="0" smtClean="0">
                <a:solidFill>
                  <a:srgbClr val="000000"/>
                </a:solidFill>
              </a:rPr>
              <a:t>Books, comic books, literary journals, short stories, blogs, etc.</a:t>
            </a:r>
          </a:p>
          <a:p>
            <a:pPr algn="just"/>
            <a:r>
              <a:rPr lang="en-US" altLang="ja-JP" sz="2800" i="1" dirty="0" smtClean="0">
                <a:solidFill>
                  <a:srgbClr val="000000"/>
                </a:solidFill>
              </a:rPr>
              <a:t>“I want to write a cookbook.”</a:t>
            </a:r>
          </a:p>
          <a:p>
            <a:pPr lvl="1" algn="just"/>
            <a:r>
              <a:rPr lang="en-US" altLang="ja-JP" sz="2800" dirty="0" smtClean="0">
                <a:solidFill>
                  <a:srgbClr val="000000"/>
                </a:solidFill>
              </a:rPr>
              <a:t>Not related to academic career</a:t>
            </a:r>
          </a:p>
          <a:p>
            <a:pPr algn="just"/>
            <a:endParaRPr lang="en-US" altLang="ja-JP" dirty="0" smtClean="0">
              <a:solidFill>
                <a:srgbClr val="000000"/>
              </a:solidFill>
            </a:endParaRPr>
          </a:p>
          <a:p>
            <a:pPr lvl="1" algn="just"/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1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-42863"/>
            <a:ext cx="12573000" cy="6943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49545" y="3615035"/>
            <a:ext cx="47371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Question Time! </a:t>
            </a:r>
          </a:p>
        </p:txBody>
      </p:sp>
    </p:spTree>
    <p:extLst>
      <p:ext uri="{BB962C8B-B14F-4D97-AF65-F5344CB8AC3E}">
        <p14:creationId xmlns:p14="http://schemas.microsoft.com/office/powerpoint/2010/main" val="2781348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Peer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“Peer </a:t>
            </a:r>
            <a:r>
              <a:rPr lang="en-US" b="1" i="1" dirty="0"/>
              <a:t>review</a:t>
            </a:r>
            <a:r>
              <a:rPr lang="en-US" i="1" dirty="0"/>
              <a:t> is the evaluation of work by one or more people of similar competence to the producers of the work </a:t>
            </a:r>
            <a:r>
              <a:rPr lang="en-US" i="1" dirty="0" smtClean="0"/>
              <a:t>(aka peers).”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en.wikipedia.org/wiki/Peer_review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Usually applies specifically to academic journals, but can include books, etc. </a:t>
            </a:r>
          </a:p>
          <a:p>
            <a:r>
              <a:rPr lang="en-US" dirty="0" smtClean="0"/>
              <a:t>Comes in many forms (including double blind peer review, where the reader and author do not know each other’s info, i.e. anonymous)</a:t>
            </a:r>
          </a:p>
          <a:p>
            <a:r>
              <a:rPr lang="en-US" dirty="0" smtClean="0"/>
              <a:t>Considered one of the best methods of research validation in publication </a:t>
            </a:r>
            <a:endParaRPr lang="en-US" dirty="0"/>
          </a:p>
          <a:p>
            <a:endParaRPr lang="en-US" i="1" dirty="0" smtClean="0"/>
          </a:p>
          <a:p>
            <a:pPr marL="0" indent="0" algn="ctr">
              <a:buNone/>
            </a:pPr>
            <a:r>
              <a:rPr lang="en-US" i="1" dirty="0"/>
              <a:t>For more information about Peer </a:t>
            </a:r>
            <a:r>
              <a:rPr lang="en-US" i="1" dirty="0" smtClean="0"/>
              <a:t>Review, visit: </a:t>
            </a:r>
            <a:r>
              <a:rPr lang="en-US" i="1" dirty="0">
                <a:hlinkClick r:id="rId3"/>
              </a:rPr>
              <a:t>http://guides.ucf.edu/refereed</a:t>
            </a:r>
            <a:r>
              <a:rPr lang="en-US" i="1" dirty="0"/>
              <a:t> 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51808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11493500" cy="6858000"/>
          </a:xfrm>
        </p:spPr>
      </p:pic>
    </p:spTree>
    <p:extLst>
      <p:ext uri="{BB962C8B-B14F-4D97-AF65-F5344CB8AC3E}">
        <p14:creationId xmlns:p14="http://schemas.microsoft.com/office/powerpoint/2010/main" val="2022027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“Impact”?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9601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How influential is your work</a:t>
            </a:r>
          </a:p>
          <a:p>
            <a:pPr lvl="1"/>
            <a:r>
              <a:rPr lang="en-US" dirty="0" smtClean="0"/>
              <a:t>Is it highly cited (i.e. other people cite it in their research)?</a:t>
            </a:r>
          </a:p>
          <a:p>
            <a:pPr lvl="1"/>
            <a:r>
              <a:rPr lang="en-US" dirty="0" smtClean="0"/>
              <a:t>Does the journal you publish in have a high impact factor?</a:t>
            </a:r>
          </a:p>
          <a:p>
            <a:pPr lvl="2"/>
            <a:r>
              <a:rPr lang="en-US" i="1" dirty="0" smtClean="0"/>
              <a:t>“The</a:t>
            </a:r>
            <a:r>
              <a:rPr lang="en-US" i="1" dirty="0"/>
              <a:t> </a:t>
            </a:r>
            <a:r>
              <a:rPr lang="en-US" b="1" i="1" dirty="0"/>
              <a:t>impact factor</a:t>
            </a:r>
            <a:r>
              <a:rPr lang="en-US" i="1" dirty="0"/>
              <a:t> (</a:t>
            </a:r>
            <a:r>
              <a:rPr lang="en-US" b="1" i="1" dirty="0"/>
              <a:t>IF</a:t>
            </a:r>
            <a:r>
              <a:rPr lang="en-US" i="1" dirty="0"/>
              <a:t>) of an academic journal is a measure reflecting the yearly average number of citations to recent articles published in that journal</a:t>
            </a:r>
            <a:r>
              <a:rPr lang="en-US" i="1" dirty="0"/>
              <a:t>.”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en.wikipedia.org/wiki/Impact_factor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Do people talk about it on social media?</a:t>
            </a:r>
          </a:p>
          <a:p>
            <a:pPr lvl="1"/>
            <a:r>
              <a:rPr lang="en-US" dirty="0" smtClean="0"/>
              <a:t>Are there articles or press about?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For more information about citation metrics (including </a:t>
            </a:r>
            <a:r>
              <a:rPr lang="en-US" dirty="0"/>
              <a:t>impact factor), visit: </a:t>
            </a:r>
            <a:r>
              <a:rPr lang="en-US" dirty="0">
                <a:hlinkClick r:id="rId3"/>
              </a:rPr>
              <a:t>https://library.ucf.edu/about/departments/scholarly-communication/citation-metrics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460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Open Access?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73200"/>
            <a:ext cx="9601200" cy="5181600"/>
          </a:xfrm>
        </p:spPr>
        <p:txBody>
          <a:bodyPr/>
          <a:lstStyle/>
          <a:p>
            <a:r>
              <a:rPr lang="en-US" i="1" dirty="0" smtClean="0"/>
              <a:t>“</a:t>
            </a:r>
            <a:r>
              <a:rPr lang="en-US" b="1" i="1" dirty="0" smtClean="0"/>
              <a:t>Open-access</a:t>
            </a:r>
            <a:r>
              <a:rPr lang="en-US" i="1" dirty="0" smtClean="0"/>
              <a:t> </a:t>
            </a:r>
            <a:r>
              <a:rPr lang="en-US" i="1" dirty="0"/>
              <a:t>(OA) literature is digital, online, free of charge, and free of most copyright and licensing restrictions</a:t>
            </a:r>
            <a:r>
              <a:rPr lang="en-US" i="1" dirty="0" smtClean="0"/>
              <a:t>.” (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://legacy.earlham.edu/~</a:t>
            </a:r>
            <a:r>
              <a:rPr lang="en-US" dirty="0" smtClean="0">
                <a:hlinkClick r:id="rId2"/>
              </a:rPr>
              <a:t>peters/fos/overview.htm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Removes</a:t>
            </a:r>
            <a:r>
              <a:rPr lang="en-US" dirty="0"/>
              <a:t> price barriers (subscriptions, licensing fees, pay-per-view fees)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Removes </a:t>
            </a:r>
            <a:r>
              <a:rPr lang="en-US" dirty="0"/>
              <a:t>permission barriers (most copyright and licensing restrictions)</a:t>
            </a:r>
            <a:endParaRPr lang="en-US" dirty="0" smtClean="0"/>
          </a:p>
          <a:p>
            <a:r>
              <a:rPr lang="en-US" i="1" dirty="0" smtClean="0"/>
              <a:t>As an author, you can choose to publish your work in open access journals and books (or publish your materials online freely available)</a:t>
            </a:r>
          </a:p>
          <a:p>
            <a:pPr lvl="1"/>
            <a:r>
              <a:rPr lang="en-US" i="1" dirty="0" smtClean="0"/>
              <a:t>*Note: Some journals do ask authors to pay what is known as an “article processing charge (APC)” in order to publish an article or book open access</a:t>
            </a:r>
          </a:p>
          <a:p>
            <a:pPr lvl="2"/>
            <a:r>
              <a:rPr lang="en-US" i="1" dirty="0" smtClean="0"/>
              <a:t>UCF does not currently provide funds to help off-set these costs </a:t>
            </a:r>
          </a:p>
          <a:p>
            <a:pPr lvl="2"/>
            <a:r>
              <a:rPr lang="en-US" i="1" dirty="0" smtClean="0"/>
              <a:t>Sometimes students and/or those with financial circumstances can publish in open access journals without having to pay (it depends)</a:t>
            </a:r>
          </a:p>
          <a:p>
            <a:pPr lvl="2"/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For student viewpoints on </a:t>
            </a:r>
            <a:r>
              <a:rPr lang="en-US" i="1" dirty="0"/>
              <a:t>open access, visit: </a:t>
            </a:r>
            <a:r>
              <a:rPr lang="en-US" i="1" dirty="0">
                <a:hlinkClick r:id="rId3"/>
              </a:rPr>
              <a:t>http://</a:t>
            </a:r>
            <a:r>
              <a:rPr lang="en-US" i="1" dirty="0" smtClean="0">
                <a:hlinkClick r:id="rId3"/>
              </a:rPr>
              <a:t>www.righttoresearch.org/learn/whyoa/index.shtml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93243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Open Access Journals &amp;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DOAJ </a:t>
            </a:r>
            <a:r>
              <a:rPr lang="en-US" dirty="0"/>
              <a:t>(browse by subject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doaj.org</a:t>
            </a:r>
            <a:endParaRPr lang="en-US" dirty="0" smtClean="0"/>
          </a:p>
          <a:p>
            <a:r>
              <a:rPr lang="en-US" dirty="0"/>
              <a:t>Beall’s list of predatory publishers 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://scholarlyoa.com/publishers/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Open Access Scholarly Publisher’s Association (OASPA) 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://oaspa.org/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4891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Thinking About Where to Publish…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11400"/>
            <a:ext cx="9601200" cy="4267200"/>
          </a:xfrm>
        </p:spPr>
        <p:txBody>
          <a:bodyPr/>
          <a:lstStyle/>
          <a:p>
            <a:r>
              <a:rPr lang="en-US" dirty="0" smtClean="0"/>
              <a:t>Take a look at the work you’re interested in publishing</a:t>
            </a:r>
          </a:p>
          <a:p>
            <a:pPr lvl="1"/>
            <a:r>
              <a:rPr lang="en-US" dirty="0" smtClean="0"/>
              <a:t>What’s the significance of your work?</a:t>
            </a:r>
          </a:p>
          <a:p>
            <a:pPr lvl="2"/>
            <a:r>
              <a:rPr lang="en-US" sz="2000" dirty="0" smtClean="0"/>
              <a:t>To you, to your discipline, to UCF, to career goals, to outside community?</a:t>
            </a:r>
          </a:p>
          <a:p>
            <a:pPr lvl="1"/>
            <a:r>
              <a:rPr lang="en-US" dirty="0" smtClean="0"/>
              <a:t>What are some of the outcomes of your work?</a:t>
            </a:r>
          </a:p>
          <a:p>
            <a:pPr lvl="2"/>
            <a:r>
              <a:rPr lang="en-US" sz="2000" dirty="0" smtClean="0"/>
              <a:t>Data, surveys, short stories, etc.</a:t>
            </a:r>
          </a:p>
          <a:p>
            <a:pPr marL="987552" lvl="2" indent="0">
              <a:buNone/>
            </a:pPr>
            <a:endParaRPr lang="en-US" sz="2000" dirty="0" smtClean="0"/>
          </a:p>
          <a:p>
            <a:r>
              <a:rPr lang="en-US" dirty="0" smtClean="0"/>
              <a:t>Talk to your academic advisor!</a:t>
            </a:r>
          </a:p>
          <a:p>
            <a:pPr lvl="1"/>
            <a:r>
              <a:rPr lang="en-US" dirty="0" smtClean="0"/>
              <a:t>Great resource to discuss your work and possible avenues for publication</a:t>
            </a:r>
          </a:p>
          <a:p>
            <a:pPr marL="987552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8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163" y="-295275"/>
            <a:ext cx="12506325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7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Criteria to </a:t>
            </a:r>
            <a:r>
              <a:rPr lang="en-US" dirty="0" smtClean="0"/>
              <a:t>Consider </a:t>
            </a:r>
            <a:r>
              <a:rPr lang="en-US" dirty="0"/>
              <a:t>for </a:t>
            </a:r>
            <a:r>
              <a:rPr lang="en-US" dirty="0" smtClean="0"/>
              <a:t>Publication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9601200" cy="492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are your goals for publication? </a:t>
            </a:r>
          </a:p>
          <a:p>
            <a:pPr lvl="1"/>
            <a:r>
              <a:rPr lang="en-US" dirty="0" smtClean="0"/>
              <a:t>Make your work more visible?</a:t>
            </a:r>
          </a:p>
          <a:p>
            <a:pPr lvl="1"/>
            <a:r>
              <a:rPr lang="en-US" dirty="0" smtClean="0"/>
              <a:t>Gain recognition? (graduate school, Ph.D., non-academic)</a:t>
            </a:r>
          </a:p>
          <a:p>
            <a:pPr lvl="1"/>
            <a:r>
              <a:rPr lang="en-US" dirty="0" smtClean="0"/>
              <a:t>Discipline-specific? Genre specific?</a:t>
            </a:r>
          </a:p>
          <a:p>
            <a:pPr lvl="1"/>
            <a:r>
              <a:rPr lang="en-US" dirty="0" smtClean="0"/>
              <a:t>Format? (book, journal, blog post, etc.)</a:t>
            </a:r>
          </a:p>
          <a:p>
            <a:r>
              <a:rPr lang="en-US" dirty="0" smtClean="0"/>
              <a:t>Do you have academic expectations?</a:t>
            </a:r>
          </a:p>
          <a:p>
            <a:pPr lvl="1"/>
            <a:r>
              <a:rPr lang="en-US" dirty="0" smtClean="0"/>
              <a:t>What recommendations or trends does your UCF department or college have for undergraduate publication?</a:t>
            </a:r>
          </a:p>
          <a:p>
            <a:pPr lvl="1"/>
            <a:r>
              <a:rPr lang="en-US" dirty="0" smtClean="0"/>
              <a:t>Are there particular journals or a “core journal list” that your department or college recommends?</a:t>
            </a:r>
          </a:p>
          <a:p>
            <a:pPr lvl="1"/>
            <a:r>
              <a:rPr lang="en-US" dirty="0" smtClean="0"/>
              <a:t>Are there department or college local publication venues? (i.e. newsletters, blog, etc.)</a:t>
            </a:r>
          </a:p>
          <a:p>
            <a:pPr lvl="1"/>
            <a:r>
              <a:rPr lang="en-US" dirty="0" smtClean="0"/>
              <a:t>Do faculty in your department or college have opportunities for co-publishing with them? (or presenting)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3310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Criteria to </a:t>
            </a:r>
            <a:r>
              <a:rPr lang="en-US" dirty="0" smtClean="0"/>
              <a:t>Consider </a:t>
            </a:r>
            <a:r>
              <a:rPr lang="en-US" dirty="0"/>
              <a:t>for </a:t>
            </a:r>
            <a:r>
              <a:rPr lang="en-US" dirty="0" smtClean="0"/>
              <a:t>Publication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9601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Who is your audience?</a:t>
            </a:r>
          </a:p>
          <a:p>
            <a:pPr lvl="1"/>
            <a:r>
              <a:rPr lang="en-US" dirty="0" smtClean="0"/>
              <a:t>Scholar focused? Practitioner focused? Non-academic?</a:t>
            </a:r>
          </a:p>
          <a:p>
            <a:pPr lvl="1"/>
            <a:r>
              <a:rPr lang="en-US" dirty="0" smtClean="0"/>
              <a:t>Determining audience is important in journal (and other) publication selection!</a:t>
            </a:r>
          </a:p>
          <a:p>
            <a:r>
              <a:rPr lang="en-US" dirty="0" smtClean="0"/>
              <a:t>Take recommendations from your advisor, department/college, and desired audience to help narrow down ideal sources of publication</a:t>
            </a:r>
          </a:p>
          <a:p>
            <a:pPr lvl="1"/>
            <a:r>
              <a:rPr lang="en-US" dirty="0" smtClean="0"/>
              <a:t>If publishing in journals look at list of undergraduate journals that accept publication from any U.S. undergraduate</a:t>
            </a:r>
          </a:p>
          <a:p>
            <a:pPr lvl="1"/>
            <a:r>
              <a:rPr lang="en-US" dirty="0" smtClean="0"/>
              <a:t>Conduct searches in these journals to see if their content focus matches your research</a:t>
            </a:r>
          </a:p>
          <a:p>
            <a:pPr lvl="1"/>
            <a:r>
              <a:rPr lang="en-US" dirty="0" smtClean="0"/>
              <a:t>If considering conferences (posters, conference proceedings), look at recommended conferences and opportunities for undergraduates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3776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 When Looking at Journal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36800"/>
            <a:ext cx="9601200" cy="4318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journal’s prestige and reputation? </a:t>
            </a:r>
          </a:p>
          <a:p>
            <a:pPr lvl="1"/>
            <a:r>
              <a:rPr lang="en-US" dirty="0" smtClean="0"/>
              <a:t>Who’s on the editorial board</a:t>
            </a:r>
          </a:p>
          <a:p>
            <a:pPr lvl="1"/>
            <a:r>
              <a:rPr lang="en-US" dirty="0" smtClean="0"/>
              <a:t>Is it indexed anywhere? (i.e. can you find it in library databases?)</a:t>
            </a:r>
          </a:p>
          <a:p>
            <a:pPr lvl="1"/>
            <a:r>
              <a:rPr lang="en-US" dirty="0" smtClean="0"/>
              <a:t>Is it peer reviewed?</a:t>
            </a:r>
          </a:p>
          <a:p>
            <a:pPr lvl="1"/>
            <a:r>
              <a:rPr lang="en-US" dirty="0" smtClean="0"/>
              <a:t>What is it impact factor?</a:t>
            </a:r>
          </a:p>
          <a:p>
            <a:pPr lvl="1"/>
            <a:r>
              <a:rPr lang="en-US" dirty="0"/>
              <a:t>Is it well-known in your discipline or area of work?</a:t>
            </a:r>
          </a:p>
          <a:p>
            <a:pPr lvl="1"/>
            <a:r>
              <a:rPr lang="en-US" dirty="0" smtClean="0"/>
              <a:t>What are the acceptance rates? (i.e. is it really hard to get accepted or too easy?)</a:t>
            </a:r>
          </a:p>
          <a:p>
            <a:pPr lvl="1"/>
            <a:r>
              <a:rPr lang="en-US" dirty="0" smtClean="0"/>
              <a:t>How widely is it circulated (print, online, open access or subscription-based)?</a:t>
            </a:r>
          </a:p>
          <a:p>
            <a:pPr lvl="1"/>
            <a:r>
              <a:rPr lang="en-US" dirty="0" smtClean="0"/>
              <a:t>Has it been around for a long time?</a:t>
            </a:r>
          </a:p>
          <a:p>
            <a:pPr lvl="1"/>
            <a:r>
              <a:rPr lang="en-US" dirty="0" smtClean="0"/>
              <a:t>Does it have UCF affiliation?</a:t>
            </a:r>
          </a:p>
          <a:p>
            <a:pPr lvl="1"/>
            <a:r>
              <a:rPr lang="en-US" dirty="0" smtClean="0"/>
              <a:t>Is it open access (is there an APC involved in publication)? </a:t>
            </a:r>
          </a:p>
        </p:txBody>
      </p:sp>
    </p:spTree>
    <p:extLst>
      <p:ext uri="{BB962C8B-B14F-4D97-AF65-F5344CB8AC3E}">
        <p14:creationId xmlns:p14="http://schemas.microsoft.com/office/powerpoint/2010/main" val="2369102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</a:t>
            </a:r>
            <a:r>
              <a:rPr lang="en-US" dirty="0"/>
              <a:t>to Consider When Looking at Journal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can you find information about journal prestige and reputation?</a:t>
            </a:r>
          </a:p>
          <a:p>
            <a:pPr lvl="1"/>
            <a:r>
              <a:rPr lang="en-US" dirty="0" smtClean="0"/>
              <a:t>Publisher web site </a:t>
            </a:r>
          </a:p>
          <a:p>
            <a:pPr lvl="1"/>
            <a:r>
              <a:rPr lang="en-US" dirty="0" smtClean="0"/>
              <a:t>Journal directories (e.g. Ulrich’s, Cabell’s)</a:t>
            </a:r>
          </a:p>
          <a:p>
            <a:pPr lvl="1"/>
            <a:r>
              <a:rPr lang="en-US" dirty="0" smtClean="0"/>
              <a:t>Google Scholar</a:t>
            </a:r>
          </a:p>
          <a:p>
            <a:pPr lvl="1"/>
            <a:r>
              <a:rPr lang="en-US" dirty="0" smtClean="0"/>
              <a:t>Disciplinary sites</a:t>
            </a:r>
          </a:p>
          <a:p>
            <a:pPr lvl="1"/>
            <a:r>
              <a:rPr lang="en-US" dirty="0" smtClean="0"/>
              <a:t>Web of Science, Journal Citation Reports,</a:t>
            </a:r>
            <a:r>
              <a:rPr lang="en-US" dirty="0"/>
              <a:t> </a:t>
            </a:r>
            <a:r>
              <a:rPr lang="en-US" dirty="0" err="1" smtClean="0"/>
              <a:t>Harzing’s</a:t>
            </a:r>
            <a:r>
              <a:rPr lang="en-US" dirty="0" smtClean="0"/>
              <a:t>, </a:t>
            </a:r>
            <a:r>
              <a:rPr lang="en-US" dirty="0" err="1" smtClean="0"/>
              <a:t>SCImago</a:t>
            </a:r>
            <a:r>
              <a:rPr lang="en-US" dirty="0" smtClean="0"/>
              <a:t>, etc. (these sites all deal with impact factor and other criteria)</a:t>
            </a:r>
          </a:p>
        </p:txBody>
      </p:sp>
    </p:spTree>
    <p:extLst>
      <p:ext uri="{BB962C8B-B14F-4D97-AF65-F5344CB8AC3E}">
        <p14:creationId xmlns:p14="http://schemas.microsoft.com/office/powerpoint/2010/main" val="3142042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Time!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89100"/>
            <a:ext cx="9601200" cy="3581400"/>
          </a:xfrm>
        </p:spPr>
        <p:txBody>
          <a:bodyPr/>
          <a:lstStyle/>
          <a:p>
            <a:r>
              <a:rPr lang="en-US" dirty="0" smtClean="0"/>
              <a:t>Go to Google Scholar </a:t>
            </a:r>
          </a:p>
          <a:p>
            <a:pPr lvl="1"/>
            <a:r>
              <a:rPr lang="en-US" dirty="0" smtClean="0"/>
              <a:t>Look up your subject/discipline area </a:t>
            </a:r>
          </a:p>
          <a:p>
            <a:pPr lvl="1"/>
            <a:r>
              <a:rPr lang="en-US" dirty="0" smtClean="0"/>
              <a:t>See what the top journals are according to the h5-index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7" y="3086100"/>
            <a:ext cx="54197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72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49400"/>
            <a:ext cx="9601200" cy="4318000"/>
          </a:xfrm>
        </p:spPr>
        <p:txBody>
          <a:bodyPr/>
          <a:lstStyle/>
          <a:p>
            <a:r>
              <a:rPr lang="en-US" dirty="0" smtClean="0"/>
              <a:t>Web of Science</a:t>
            </a:r>
          </a:p>
          <a:p>
            <a:pPr lvl="1"/>
            <a:r>
              <a:rPr lang="en-US" dirty="0" smtClean="0"/>
              <a:t>Look for citation metrics, open access, etc.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2706120"/>
            <a:ext cx="8108950" cy="415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92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"/>
            <a:ext cx="114808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1200" y="4940300"/>
            <a:ext cx="246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Credit: Breezy421 (</a:t>
            </a:r>
            <a:r>
              <a:rPr lang="en-US" dirty="0"/>
              <a:t>CC-BY-SA-2.0</a:t>
            </a:r>
            <a:r>
              <a:rPr lang="en-US" dirty="0"/>
              <a:t>.) </a:t>
            </a:r>
            <a:r>
              <a:rPr lang="en-US" dirty="0">
                <a:hlinkClick r:id="rId4"/>
              </a:rPr>
              <a:t>https://en.wikipedia.org/wiki/Knightro#/</a:t>
            </a:r>
            <a:r>
              <a:rPr lang="en-US" dirty="0" smtClean="0">
                <a:hlinkClick r:id="rId4"/>
              </a:rPr>
              <a:t>media/File:Knightro.jpg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69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Publishing at UCF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41500"/>
            <a:ext cx="9601200" cy="4025900"/>
          </a:xfrm>
        </p:spPr>
        <p:txBody>
          <a:bodyPr/>
          <a:lstStyle/>
          <a:p>
            <a:r>
              <a:rPr lang="en-US" dirty="0"/>
              <a:t>Showcase of Undergraduate Research Excellence (</a:t>
            </a:r>
            <a:r>
              <a:rPr lang="en-US" dirty="0" smtClean="0"/>
              <a:t>SURE)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://www.showcase.ucf.edu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UCF </a:t>
            </a:r>
            <a:r>
              <a:rPr lang="en-US" dirty="0"/>
              <a:t>Undergraduate Research </a:t>
            </a:r>
            <a:r>
              <a:rPr lang="en-US" dirty="0" smtClean="0"/>
              <a:t>Journal</a:t>
            </a:r>
          </a:p>
          <a:p>
            <a:pPr lvl="1"/>
            <a:r>
              <a:rPr lang="en-US" dirty="0">
                <a:hlinkClick r:id="rId3"/>
              </a:rPr>
              <a:t>https://www.urj.ucf.edu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Honors in the </a:t>
            </a:r>
            <a:r>
              <a:rPr lang="en-US" dirty="0"/>
              <a:t>Majors Theses 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stars.library.ucf.edu/honorstheses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Others? </a:t>
            </a:r>
          </a:p>
          <a:p>
            <a:pPr lvl="1"/>
            <a:r>
              <a:rPr lang="en-US" dirty="0" smtClean="0"/>
              <a:t>Literary Publications? Newspapers? Newsletters? Blogs?</a:t>
            </a:r>
          </a:p>
        </p:txBody>
      </p:sp>
    </p:spTree>
    <p:extLst>
      <p:ext uri="{BB962C8B-B14F-4D97-AF65-F5344CB8AC3E}">
        <p14:creationId xmlns:p14="http://schemas.microsoft.com/office/powerpoint/2010/main" val="2502609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11" y="0"/>
            <a:ext cx="798121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4300" y="1574800"/>
            <a:ext cx="274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Let’s Look at Journal Selection / Criteria a Bit Closer…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273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37" y="0"/>
            <a:ext cx="869156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17000" y="2387937"/>
            <a:ext cx="317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Let’s Look at Undergraduate Theses…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864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62025"/>
            <a:ext cx="10629900" cy="1209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Introduction: </a:t>
            </a:r>
            <a:br>
              <a:rPr lang="en-US" dirty="0" smtClean="0"/>
            </a:br>
            <a:r>
              <a:rPr lang="en-US" dirty="0" smtClean="0"/>
              <a:t>Sarah A. Norris, </a:t>
            </a:r>
            <a:r>
              <a:rPr lang="en-US" sz="4000" dirty="0" smtClean="0"/>
              <a:t>Scholarly Communication Librarian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46" y="2374899"/>
            <a:ext cx="3009608" cy="3009608"/>
          </a:xfrm>
        </p:spPr>
      </p:pic>
      <p:sp>
        <p:nvSpPr>
          <p:cNvPr id="7" name="TextBox 6"/>
          <p:cNvSpPr txBox="1"/>
          <p:nvPr/>
        </p:nvSpPr>
        <p:spPr>
          <a:xfrm>
            <a:off x="2781689" y="5874916"/>
            <a:ext cx="7809722" cy="67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4"/>
              </a:rPr>
              <a:t>https://works.bepress.com/sarah-norris/</a:t>
            </a:r>
            <a:r>
              <a:rPr lang="en-US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07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Considerations for Theses &amp; Dissertations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229100"/>
          </a:xfrm>
        </p:spPr>
        <p:txBody>
          <a:bodyPr/>
          <a:lstStyle/>
          <a:p>
            <a:r>
              <a:rPr lang="en-US" dirty="0" smtClean="0"/>
              <a:t>Theses &amp; dissertations are considered published once submitted to a library institutional repository (like STARS) or bound and printed and housed in a library and/or department</a:t>
            </a:r>
          </a:p>
          <a:p>
            <a:r>
              <a:rPr lang="en-US" dirty="0" smtClean="0"/>
              <a:t>You can publish theses &amp; dissertations beyond the institutional copy of record (and databases like ProQuest)</a:t>
            </a:r>
          </a:p>
          <a:p>
            <a:pPr lvl="1"/>
            <a:r>
              <a:rPr lang="en-US" dirty="0" smtClean="0"/>
              <a:t>They can be published in journals and books</a:t>
            </a:r>
          </a:p>
          <a:p>
            <a:pPr lvl="1"/>
            <a:r>
              <a:rPr lang="en-US" dirty="0" smtClean="0"/>
              <a:t>Look for publication policies for publishers and determine if prior availability of your thesis or dissertation in STARS would negatively affect publication</a:t>
            </a:r>
          </a:p>
          <a:p>
            <a:pPr lvl="1"/>
            <a:r>
              <a:rPr lang="en-US" dirty="0" smtClean="0"/>
              <a:t>Consider the publisher (i.e. vanity press, predatory publishers)</a:t>
            </a:r>
            <a:endParaRPr lang="en-US" dirty="0"/>
          </a:p>
          <a:p>
            <a:pPr lvl="1"/>
            <a:r>
              <a:rPr lang="en-US" dirty="0" smtClean="0"/>
              <a:t>Remember your rights (come to Author Rights workshop for more detail!)</a:t>
            </a:r>
          </a:p>
        </p:txBody>
      </p:sp>
    </p:spTree>
    <p:extLst>
      <p:ext uri="{BB962C8B-B14F-4D97-AF65-F5344CB8AC3E}">
        <p14:creationId xmlns:p14="http://schemas.microsoft.com/office/powerpoint/2010/main" val="3624723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publishing beyond UCF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Florida Undergraduate Research Conference</a:t>
            </a:r>
          </a:p>
          <a:p>
            <a:pPr lvl="1"/>
            <a:r>
              <a:rPr lang="en-US" dirty="0">
                <a:hlinkClick r:id="rId2"/>
              </a:rPr>
              <a:t>http://www.fau.edu/furc/</a:t>
            </a:r>
            <a:r>
              <a:rPr lang="en-US" dirty="0"/>
              <a:t> </a:t>
            </a:r>
          </a:p>
          <a:p>
            <a:r>
              <a:rPr lang="en-US" dirty="0" smtClean="0"/>
              <a:t>National </a:t>
            </a:r>
            <a:r>
              <a:rPr lang="en-US" dirty="0"/>
              <a:t>Conferences on Undergraduate </a:t>
            </a:r>
            <a:r>
              <a:rPr lang="en-US" dirty="0" smtClean="0"/>
              <a:t>Research (</a:t>
            </a:r>
            <a:r>
              <a:rPr lang="en-US" dirty="0"/>
              <a:t>NCUR)</a:t>
            </a:r>
          </a:p>
          <a:p>
            <a:pPr lvl="1"/>
            <a:r>
              <a:rPr lang="en-US" dirty="0">
                <a:hlinkClick r:id="rId3"/>
              </a:rPr>
              <a:t>http://www.cur.org/ncur_2017/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List of Undergraduate Journals </a:t>
            </a:r>
          </a:p>
          <a:p>
            <a:pPr lvl="1"/>
            <a:r>
              <a:rPr lang="en-US" dirty="0">
                <a:hlinkClick r:id="rId4"/>
              </a:rPr>
              <a:t>http://www.lib.usf.edu/undergraduate-research/presentation-and-publication/get-published/</a:t>
            </a:r>
            <a:r>
              <a:rPr lang="en-US" dirty="0"/>
              <a:t> </a:t>
            </a:r>
          </a:p>
          <a:p>
            <a:pPr marL="530352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71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Academic Publishing Options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90700"/>
            <a:ext cx="9601200" cy="47117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University Presses (not just for books but also for journals)</a:t>
            </a:r>
          </a:p>
          <a:p>
            <a:pPr lvl="1"/>
            <a:r>
              <a:rPr lang="en-US" sz="2200" dirty="0" smtClean="0"/>
              <a:t>University Press of Florida (</a:t>
            </a:r>
            <a:r>
              <a:rPr lang="en-US" sz="2200" dirty="0" smtClean="0">
                <a:hlinkClick r:id="rId2"/>
              </a:rPr>
              <a:t>http</a:t>
            </a:r>
            <a:r>
              <a:rPr lang="en-US" sz="2200" dirty="0">
                <a:hlinkClick r:id="rId2"/>
              </a:rPr>
              <a:t>://</a:t>
            </a:r>
            <a:r>
              <a:rPr lang="en-US" sz="2200" dirty="0" smtClean="0">
                <a:hlinkClick r:id="rId2"/>
              </a:rPr>
              <a:t>www.upf.com/</a:t>
            </a:r>
            <a:r>
              <a:rPr lang="en-US" sz="2200" dirty="0"/>
              <a:t>)</a:t>
            </a:r>
            <a:endParaRPr lang="en-US" sz="2200" dirty="0" smtClean="0"/>
          </a:p>
          <a:p>
            <a:r>
              <a:rPr lang="en-US" sz="2200" dirty="0" smtClean="0"/>
              <a:t>Scientific Societies </a:t>
            </a:r>
          </a:p>
          <a:p>
            <a:pPr lvl="1"/>
            <a:r>
              <a:rPr lang="en-US" sz="2200" dirty="0" smtClean="0"/>
              <a:t>e.g</a:t>
            </a:r>
            <a:r>
              <a:rPr lang="en-US" sz="2200" dirty="0"/>
              <a:t>. American Chemical Society (ACS) </a:t>
            </a:r>
            <a:r>
              <a:rPr lang="en-US" sz="2200" dirty="0">
                <a:hlinkClick r:id="rId3"/>
              </a:rPr>
              <a:t>http://pubs.acs.org/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 smtClean="0"/>
              <a:t>Departmental Hosting</a:t>
            </a:r>
          </a:p>
          <a:p>
            <a:r>
              <a:rPr lang="en-US" sz="2200" dirty="0" smtClean="0"/>
              <a:t>Institutional Repositories</a:t>
            </a:r>
          </a:p>
          <a:p>
            <a:pPr lvl="1"/>
            <a:r>
              <a:rPr lang="en-US" sz="2200" dirty="0" smtClean="0"/>
              <a:t>e.g</a:t>
            </a:r>
            <a:r>
              <a:rPr lang="en-US" sz="2200" dirty="0"/>
              <a:t>. STARS </a:t>
            </a:r>
            <a:r>
              <a:rPr lang="en-US" sz="2200" dirty="0">
                <a:hlinkClick r:id="rId4"/>
              </a:rPr>
              <a:t>http://stars.library.ucf.edu/</a:t>
            </a:r>
            <a:r>
              <a:rPr lang="en-US" sz="2200" dirty="0"/>
              <a:t> </a:t>
            </a:r>
          </a:p>
          <a:p>
            <a:r>
              <a:rPr lang="en-US" sz="2200" dirty="0" smtClean="0"/>
              <a:t>Self Publishing</a:t>
            </a:r>
          </a:p>
          <a:p>
            <a:pPr lvl="1"/>
            <a:r>
              <a:rPr lang="en-US" sz="2200" dirty="0" smtClean="0"/>
              <a:t>e.g</a:t>
            </a:r>
            <a:r>
              <a:rPr lang="en-US" sz="2200" dirty="0"/>
              <a:t>. Amazon, </a:t>
            </a:r>
            <a:r>
              <a:rPr lang="en-US" sz="2200" dirty="0" err="1"/>
              <a:t>CreateSpace</a:t>
            </a:r>
            <a:r>
              <a:rPr lang="en-US" sz="2200" dirty="0"/>
              <a:t>, etc. </a:t>
            </a:r>
            <a:r>
              <a:rPr lang="en-US" dirty="0" smtClean="0"/>
              <a:t>	</a:t>
            </a:r>
          </a:p>
          <a:p>
            <a:pPr lvl="1"/>
            <a:endParaRPr lang="en-US" dirty="0"/>
          </a:p>
          <a:p>
            <a:pPr marL="53035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29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Non-academic publishing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9601200" cy="4965700"/>
          </a:xfrm>
        </p:spPr>
        <p:txBody>
          <a:bodyPr>
            <a:normAutofit/>
          </a:bodyPr>
          <a:lstStyle/>
          <a:p>
            <a:r>
              <a:rPr lang="en-US" dirty="0" smtClean="0"/>
              <a:t>Same criteria applies when considering places of publication…</a:t>
            </a:r>
          </a:p>
          <a:p>
            <a:r>
              <a:rPr lang="en-US" dirty="0"/>
              <a:t>Take a look at the work you’re interested in publishing</a:t>
            </a:r>
          </a:p>
          <a:p>
            <a:pPr lvl="1"/>
            <a:r>
              <a:rPr lang="en-US" dirty="0"/>
              <a:t>What’s the significance of your work?</a:t>
            </a:r>
          </a:p>
          <a:p>
            <a:pPr lvl="2"/>
            <a:r>
              <a:rPr lang="en-US" sz="2000" dirty="0"/>
              <a:t>To you, </a:t>
            </a:r>
            <a:r>
              <a:rPr lang="en-US" sz="2000" dirty="0" smtClean="0"/>
              <a:t>to </a:t>
            </a:r>
            <a:r>
              <a:rPr lang="en-US" sz="2000" dirty="0"/>
              <a:t>career goals, to </a:t>
            </a:r>
            <a:r>
              <a:rPr lang="en-US" sz="2000" dirty="0" smtClean="0"/>
              <a:t>your potential readership?</a:t>
            </a:r>
            <a:endParaRPr lang="en-US" sz="2000" dirty="0"/>
          </a:p>
          <a:p>
            <a:pPr lvl="1"/>
            <a:r>
              <a:rPr lang="en-US" dirty="0"/>
              <a:t>What are some of the outcomes of your work?</a:t>
            </a:r>
          </a:p>
          <a:p>
            <a:pPr lvl="2"/>
            <a:r>
              <a:rPr lang="en-US" sz="2000" dirty="0" smtClean="0"/>
              <a:t>Fiction, non-fiction, articles, short stories, comic books, etc.</a:t>
            </a:r>
          </a:p>
          <a:p>
            <a:r>
              <a:rPr lang="en-US" dirty="0"/>
              <a:t>What are your goals for publication? </a:t>
            </a:r>
          </a:p>
          <a:p>
            <a:pPr lvl="1"/>
            <a:r>
              <a:rPr lang="en-US" dirty="0"/>
              <a:t>Make your work more visible?</a:t>
            </a:r>
          </a:p>
          <a:p>
            <a:pPr lvl="1"/>
            <a:r>
              <a:rPr lang="en-US" dirty="0"/>
              <a:t>Gain recognition? </a:t>
            </a:r>
          </a:p>
          <a:p>
            <a:pPr lvl="1"/>
            <a:r>
              <a:rPr lang="en-US" dirty="0" smtClean="0"/>
              <a:t>Discipline-specific</a:t>
            </a:r>
            <a:r>
              <a:rPr lang="en-US" dirty="0"/>
              <a:t>? Genre specific?</a:t>
            </a:r>
          </a:p>
          <a:p>
            <a:pPr lvl="1"/>
            <a:r>
              <a:rPr lang="en-US" dirty="0"/>
              <a:t>Format? (book, journal, blog post, etc</a:t>
            </a:r>
            <a:r>
              <a:rPr lang="en-US" dirty="0" smtClean="0"/>
              <a:t>.)</a:t>
            </a:r>
          </a:p>
          <a:p>
            <a:r>
              <a:rPr lang="en-US" dirty="0"/>
              <a:t>Who is your audience?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sz="2000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16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 When Publishing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16100"/>
            <a:ext cx="9601200" cy="4914900"/>
          </a:xfrm>
        </p:spPr>
        <p:txBody>
          <a:bodyPr>
            <a:normAutofit/>
          </a:bodyPr>
          <a:lstStyle/>
          <a:p>
            <a:r>
              <a:rPr lang="en-US" dirty="0"/>
              <a:t>What is the </a:t>
            </a:r>
            <a:r>
              <a:rPr lang="en-US" dirty="0" smtClean="0"/>
              <a:t>publisher’s reputation or prestige? </a:t>
            </a:r>
          </a:p>
          <a:p>
            <a:pPr lvl="1"/>
            <a:r>
              <a:rPr lang="en-US" dirty="0" smtClean="0"/>
              <a:t>Are they well-known? Small? Independent? </a:t>
            </a:r>
          </a:p>
          <a:p>
            <a:r>
              <a:rPr lang="en-US" dirty="0" smtClean="0"/>
              <a:t>Does the publisher pay you for submissions? </a:t>
            </a:r>
          </a:p>
          <a:p>
            <a:pPr lvl="1"/>
            <a:r>
              <a:rPr lang="en-US" dirty="0" smtClean="0"/>
              <a:t>If so, what does that entail? (copyright, public relations &amp; marketing, etc.)</a:t>
            </a:r>
          </a:p>
          <a:p>
            <a:r>
              <a:rPr lang="en-US" dirty="0" smtClean="0"/>
              <a:t>Acceptance criteria? </a:t>
            </a:r>
          </a:p>
          <a:p>
            <a:pPr lvl="1"/>
            <a:r>
              <a:rPr lang="en-US" dirty="0" smtClean="0"/>
              <a:t>Do you need to be established? Do they have strict requirements? </a:t>
            </a:r>
          </a:p>
          <a:p>
            <a:r>
              <a:rPr lang="en-US" dirty="0" smtClean="0"/>
              <a:t>Journal vs book vs blog vs other publishing avenue</a:t>
            </a:r>
          </a:p>
          <a:p>
            <a:pPr lvl="1"/>
            <a:r>
              <a:rPr lang="en-US" dirty="0" smtClean="0"/>
              <a:t>Look at pros and cons of each</a:t>
            </a:r>
          </a:p>
          <a:p>
            <a:r>
              <a:rPr lang="en-US" dirty="0" smtClean="0"/>
              <a:t>Self Publishing</a:t>
            </a:r>
          </a:p>
          <a:p>
            <a:pPr lvl="1"/>
            <a:r>
              <a:rPr lang="en-US" dirty="0" smtClean="0"/>
              <a:t>Considerations to think about…</a:t>
            </a:r>
          </a:p>
          <a:p>
            <a:pPr lvl="1"/>
            <a:r>
              <a:rPr lang="en-US" dirty="0" smtClean="0"/>
              <a:t>This includes blogs and self-published books, etc.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79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Considerations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options for publication if you are an undergraduate</a:t>
            </a:r>
          </a:p>
          <a:p>
            <a:r>
              <a:rPr lang="en-US" dirty="0" smtClean="0"/>
              <a:t>Connecting with advisors, librarians, and other units on campus can be a great benefit when considering to publish</a:t>
            </a:r>
          </a:p>
          <a:p>
            <a:r>
              <a:rPr lang="en-US" dirty="0" smtClean="0"/>
              <a:t>Use criteria suggestions here to do some research before deciding where to publish</a:t>
            </a:r>
          </a:p>
          <a:p>
            <a:r>
              <a:rPr lang="en-US" dirty="0" smtClean="0"/>
              <a:t>Have reasonable expectations no matter where or how you look to publish</a:t>
            </a:r>
          </a:p>
          <a:p>
            <a:r>
              <a:rPr lang="en-US" dirty="0" smtClean="0"/>
              <a:t>Keep an eye out for opportunities, as well as potential challenges of publication</a:t>
            </a:r>
          </a:p>
        </p:txBody>
      </p:sp>
    </p:spTree>
    <p:extLst>
      <p:ext uri="{BB962C8B-B14F-4D97-AF65-F5344CB8AC3E}">
        <p14:creationId xmlns:p14="http://schemas.microsoft.com/office/powerpoint/2010/main" val="1882704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90700"/>
            <a:ext cx="960120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Open Access Week </a:t>
            </a:r>
          </a:p>
          <a:p>
            <a:pPr marL="0" indent="0" algn="ctr">
              <a:buNone/>
            </a:pPr>
            <a:r>
              <a:rPr lang="en-US" cap="all" dirty="0" smtClean="0"/>
              <a:t>OCTOBER </a:t>
            </a:r>
            <a:r>
              <a:rPr lang="en-US" cap="all" dirty="0"/>
              <a:t>24-30, 2016</a:t>
            </a:r>
          </a:p>
          <a:p>
            <a:pPr marL="0" indent="0" algn="ctr" fontAlgn="base">
              <a:buNone/>
            </a:pPr>
            <a:r>
              <a:rPr lang="en-US" i="1" cap="all" dirty="0"/>
              <a:t>"IF YOU’RE GOING TO BE A PIRATE, BE A LEGAL PIRATE</a:t>
            </a:r>
            <a:r>
              <a:rPr lang="en-US" i="1" cap="all" dirty="0" smtClean="0"/>
              <a:t>.”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Ahoy! Open Access Week is on the </a:t>
            </a:r>
            <a:r>
              <a:rPr lang="en-US" b="1" dirty="0" smtClean="0"/>
              <a:t>horizon!</a:t>
            </a:r>
            <a:endParaRPr lang="en-US" dirty="0"/>
          </a:p>
          <a:p>
            <a:pPr marL="0" indent="0" fontAlgn="base">
              <a:buNone/>
            </a:pPr>
            <a:r>
              <a:rPr lang="en-US" dirty="0" smtClean="0"/>
              <a:t>Join </a:t>
            </a:r>
            <a:r>
              <a:rPr lang="en-US" dirty="0"/>
              <a:t>us for educational and fun pirate-themed events throughout the week.</a:t>
            </a:r>
          </a:p>
          <a:p>
            <a:pPr fontAlgn="base"/>
            <a:r>
              <a:rPr lang="en-US" b="1" dirty="0"/>
              <a:t>Win some treasure</a:t>
            </a:r>
            <a:r>
              <a:rPr lang="en-US" dirty="0"/>
              <a:t> in our activities on Monday, October 24, noon until 3:00 pm at the John C. </a:t>
            </a:r>
            <a:r>
              <a:rPr lang="en-US" dirty="0" err="1"/>
              <a:t>Hitt</a:t>
            </a:r>
            <a:r>
              <a:rPr lang="en-US" dirty="0"/>
              <a:t> Library.</a:t>
            </a:r>
          </a:p>
          <a:p>
            <a:pPr fontAlgn="base"/>
            <a:r>
              <a:rPr lang="en-US" dirty="0"/>
              <a:t>Start your </a:t>
            </a:r>
            <a:r>
              <a:rPr lang="en-US" b="1" dirty="0"/>
              <a:t>online academic profiles</a:t>
            </a:r>
            <a:r>
              <a:rPr lang="en-US" dirty="0"/>
              <a:t> to feature your creative </a:t>
            </a:r>
            <a:r>
              <a:rPr lang="en-US" dirty="0" err="1"/>
              <a:t>scholarSHIP</a:t>
            </a:r>
            <a:r>
              <a:rPr lang="en-US" dirty="0"/>
              <a:t> on Tuesday, October 25, 1:00-3:00 pm in room 235A at the John C. </a:t>
            </a:r>
            <a:r>
              <a:rPr lang="en-US" dirty="0" err="1"/>
              <a:t>Hitt</a:t>
            </a:r>
            <a:r>
              <a:rPr lang="en-US" dirty="0"/>
              <a:t> Library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marL="0" indent="0" algn="ctr" fontAlgn="base">
              <a:buNone/>
            </a:pPr>
            <a:r>
              <a:rPr lang="en-US" dirty="0">
                <a:hlinkClick r:id="rId2"/>
              </a:rPr>
              <a:t>http://stars.library.ucf.edu/oaweek/</a:t>
            </a:r>
            <a:r>
              <a:rPr lang="en-US" dirty="0"/>
              <a:t> 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85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norris\Downloads\185508448_7f247723f5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0"/>
            <a:ext cx="11134725" cy="68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29725" y="5191125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Credit: Marcus </a:t>
            </a:r>
            <a:r>
              <a:rPr lang="en-US" dirty="0" err="1" smtClean="0"/>
              <a:t>Ramberg</a:t>
            </a:r>
            <a:r>
              <a:rPr lang="en-US" dirty="0" smtClean="0"/>
              <a:t>, </a:t>
            </a:r>
            <a:r>
              <a:rPr lang="en-US" b="1" dirty="0" smtClean="0"/>
              <a:t>CC </a:t>
            </a:r>
            <a:r>
              <a:rPr lang="en-US" b="1" dirty="0"/>
              <a:t>BY-NC </a:t>
            </a:r>
            <a:r>
              <a:rPr lang="en-US" b="1" dirty="0" smtClean="0"/>
              <a:t>2.0, </a:t>
            </a:r>
            <a:r>
              <a:rPr lang="en-US" dirty="0">
                <a:hlinkClick r:id="rId3"/>
              </a:rPr>
              <a:t>https://flic.kr/p/hoMcw</a:t>
            </a:r>
            <a:r>
              <a:rPr lang="en-US" dirty="0"/>
              <a:t> 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66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3674" y="552450"/>
            <a:ext cx="4657725" cy="1485900"/>
          </a:xfrm>
        </p:spPr>
        <p:txBody>
          <a:bodyPr/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2761" y="2114550"/>
            <a:ext cx="4019550" cy="1914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Sarah A. Norris</a:t>
            </a:r>
          </a:p>
          <a:p>
            <a:pPr marL="0" indent="0" algn="ctr">
              <a:buNone/>
            </a:pPr>
            <a:r>
              <a:rPr lang="en-US" i="1" dirty="0"/>
              <a:t>Scholarly Communication Librarian</a:t>
            </a:r>
          </a:p>
          <a:p>
            <a:pPr marL="0" indent="0" algn="ctr">
              <a:buNone/>
            </a:pPr>
            <a:r>
              <a:rPr lang="en-US" i="1" dirty="0"/>
              <a:t>UCF Libraries</a:t>
            </a:r>
          </a:p>
          <a:p>
            <a:pPr marL="0" indent="0" algn="ctr">
              <a:buNone/>
            </a:pPr>
            <a:r>
              <a:rPr lang="en-US" i="1" dirty="0">
                <a:hlinkClick r:id="rId2"/>
              </a:rPr>
              <a:t>sarah.norris@ucf.edu</a:t>
            </a:r>
            <a:r>
              <a:rPr lang="en-US" i="1" dirty="0"/>
              <a:t> </a:t>
            </a:r>
          </a:p>
          <a:p>
            <a:pPr marL="0" indent="0" algn="ctr">
              <a:buNone/>
            </a:pPr>
            <a:endParaRPr lang="en-US" i="1" dirty="0" smtClean="0">
              <a:hlinkClick r:id="rId3"/>
            </a:endParaRPr>
          </a:p>
          <a:p>
            <a:pPr marL="0" indent="0" algn="ctr">
              <a:buNone/>
            </a:pPr>
            <a:endParaRPr lang="en-US" i="1" dirty="0">
              <a:hlinkClick r:id="rId3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0"/>
            <a:ext cx="457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3098" y="5380672"/>
            <a:ext cx="6238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UCF Libraries Office of Scholarly Communication </a:t>
            </a:r>
            <a:endParaRPr lang="en-US" i="1" dirty="0" smtClean="0">
              <a:hlinkClick r:id="rId3"/>
            </a:endParaRPr>
          </a:p>
          <a:p>
            <a:pPr algn="ctr"/>
            <a:endParaRPr lang="en-US" i="1" dirty="0">
              <a:hlinkClick r:id="rId3"/>
            </a:endParaRPr>
          </a:p>
          <a:p>
            <a:pPr algn="ctr"/>
            <a:r>
              <a:rPr lang="en-US" i="1" dirty="0">
                <a:hlinkClick r:id="rId3"/>
              </a:rPr>
              <a:t>http://library.ucf.edu/about/departments/scholarly-communication/</a:t>
            </a:r>
            <a:r>
              <a:rPr lang="en-US" i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8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Disclaimer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23900" y="1923283"/>
            <a:ext cx="3855720" cy="3011432"/>
          </a:xfrm>
        </p:spPr>
        <p:txBody>
          <a:bodyPr>
            <a:normAutofit lnSpcReduction="10000"/>
          </a:bodyPr>
          <a:lstStyle/>
          <a:p>
            <a:r>
              <a:rPr lang="en-US" sz="2800" i="1" dirty="0"/>
              <a:t>UCF Libraries does not give legal advice, and any information in this presentation is for informational purposes only. </a:t>
            </a:r>
          </a:p>
          <a:p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14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25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Overview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92300"/>
            <a:ext cx="96012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What is Publishing?</a:t>
            </a:r>
          </a:p>
          <a:p>
            <a:r>
              <a:rPr lang="en-US" sz="3200" dirty="0" smtClean="0"/>
              <a:t>Why Publish?</a:t>
            </a:r>
          </a:p>
          <a:p>
            <a:r>
              <a:rPr lang="en-US" sz="3200" dirty="0" smtClean="0"/>
              <a:t>What does “Peer Review” mean?</a:t>
            </a:r>
          </a:p>
          <a:p>
            <a:r>
              <a:rPr lang="en-US" sz="3200" dirty="0" smtClean="0"/>
              <a:t>What is “Impact”?</a:t>
            </a:r>
          </a:p>
          <a:p>
            <a:r>
              <a:rPr lang="en-US" sz="3200" dirty="0" smtClean="0"/>
              <a:t>What is Open Access?</a:t>
            </a:r>
          </a:p>
          <a:p>
            <a:r>
              <a:rPr lang="en-US" sz="3200" dirty="0" smtClean="0"/>
              <a:t>Criteria to Consider for Publication</a:t>
            </a:r>
          </a:p>
          <a:p>
            <a:pPr lvl="1"/>
            <a:r>
              <a:rPr lang="en-US" sz="3200" dirty="0"/>
              <a:t>Find, evaluate, and compare potential publication </a:t>
            </a:r>
            <a:r>
              <a:rPr lang="en-US" sz="3200" dirty="0" smtClean="0"/>
              <a:t>venues</a:t>
            </a:r>
            <a:endParaRPr lang="en-US" sz="3200" dirty="0" smtClean="0"/>
          </a:p>
          <a:p>
            <a:r>
              <a:rPr lang="en-US" sz="3200" dirty="0" smtClean="0"/>
              <a:t>Resources for Publishing at UCF</a:t>
            </a:r>
          </a:p>
          <a:p>
            <a:r>
              <a:rPr lang="en-US" sz="3200" dirty="0" smtClean="0"/>
              <a:t>Resources for Publishing Beyond UCF</a:t>
            </a:r>
          </a:p>
          <a:p>
            <a:r>
              <a:rPr lang="en-US" sz="3200" dirty="0" smtClean="0"/>
              <a:t>Non-academic Publishing</a:t>
            </a:r>
          </a:p>
          <a:p>
            <a:pPr lvl="1"/>
            <a:r>
              <a:rPr lang="en-US" sz="3200" dirty="0"/>
              <a:t>Explore alternative publishing options</a:t>
            </a:r>
          </a:p>
          <a:p>
            <a:pPr marL="530352" lvl="1" indent="0">
              <a:buNone/>
            </a:pPr>
            <a:endParaRPr lang="en-US" sz="32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148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Covered in this Workshop…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65300"/>
            <a:ext cx="10160000" cy="48387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Research &amp; Writing Process</a:t>
            </a:r>
          </a:p>
          <a:p>
            <a:pPr lvl="1"/>
            <a:r>
              <a:rPr lang="en-US" sz="2400" dirty="0" smtClean="0"/>
              <a:t>Literature Review</a:t>
            </a:r>
          </a:p>
          <a:p>
            <a:r>
              <a:rPr lang="en-US" sz="2400" dirty="0" smtClean="0"/>
              <a:t>Actual Submission Process for Publication	</a:t>
            </a:r>
          </a:p>
          <a:p>
            <a:r>
              <a:rPr lang="en-US" sz="2400" dirty="0" smtClean="0"/>
              <a:t>Copyright &amp; Author Rights</a:t>
            </a:r>
          </a:p>
          <a:p>
            <a:pPr lvl="1"/>
            <a:r>
              <a:rPr lang="en-US" sz="2400" b="1" dirty="0" smtClean="0"/>
              <a:t>Workshop 11/16 3-4 p.m. John C. </a:t>
            </a:r>
            <a:r>
              <a:rPr lang="en-US" sz="2400" b="1" dirty="0" err="1" smtClean="0"/>
              <a:t>Hitt</a:t>
            </a:r>
            <a:r>
              <a:rPr lang="en-US" sz="2400" b="1" dirty="0" smtClean="0"/>
              <a:t> Library Room 235A</a:t>
            </a:r>
          </a:p>
          <a:p>
            <a:r>
              <a:rPr lang="en-US" sz="2400" dirty="0" smtClean="0"/>
              <a:t>Post-Publication	</a:t>
            </a:r>
          </a:p>
          <a:p>
            <a:pPr lvl="1"/>
            <a:r>
              <a:rPr lang="en-US" sz="2400" dirty="0" smtClean="0"/>
              <a:t>Citation Metrics</a:t>
            </a:r>
          </a:p>
          <a:p>
            <a:pPr lvl="1"/>
            <a:r>
              <a:rPr lang="en-US" sz="2400" dirty="0" smtClean="0"/>
              <a:t>Impact (in detail)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For library assistance</a:t>
            </a:r>
            <a:r>
              <a:rPr lang="en-US" dirty="0"/>
              <a:t>, visit: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://library.ucf.edu/about/departments/scholarly-communication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613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norris\Downloads\8093565216_af68f9fff9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5" y="0"/>
            <a:ext cx="11490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6932" y="5687874"/>
            <a:ext cx="3035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Credit: Graham Holliday </a:t>
            </a:r>
            <a:r>
              <a:rPr lang="en-US" b="1" dirty="0" smtClean="0"/>
              <a:t>(</a:t>
            </a:r>
            <a:r>
              <a:rPr lang="en-US" b="1" dirty="0"/>
              <a:t>CC BY-NC 2.0</a:t>
            </a:r>
            <a:r>
              <a:rPr lang="en-US" b="1" dirty="0" smtClean="0"/>
              <a:t>) </a:t>
            </a:r>
            <a:r>
              <a:rPr lang="en-US" dirty="0">
                <a:hlinkClick r:id="rId3"/>
              </a:rPr>
              <a:t>https://flic.kr/p/dkcCXS</a:t>
            </a:r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7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Publishing?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41500"/>
            <a:ext cx="9601200" cy="4711700"/>
          </a:xfrm>
        </p:spPr>
        <p:txBody>
          <a:bodyPr/>
          <a:lstStyle/>
          <a:p>
            <a:r>
              <a:rPr lang="en-US" sz="2800" b="1" i="1" dirty="0" smtClean="0"/>
              <a:t>“Publishing</a:t>
            </a:r>
            <a:r>
              <a:rPr lang="en-US" sz="2800" i="1" dirty="0"/>
              <a:t> is the dissemination of literature, music, or information—the activity of making information available to the general public</a:t>
            </a:r>
            <a:r>
              <a:rPr lang="en-US" sz="2800" i="1" dirty="0" smtClean="0"/>
              <a:t>.”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en.wikipedia.org/wiki/Publishing</a:t>
            </a:r>
            <a:r>
              <a:rPr lang="en-US" dirty="0" smtClean="0"/>
              <a:t> </a:t>
            </a:r>
          </a:p>
          <a:p>
            <a:pPr marL="530352" lvl="1" indent="0">
              <a:buNone/>
            </a:pPr>
            <a:endParaRPr lang="en-US" b="1" i="1" dirty="0" smtClean="0"/>
          </a:p>
          <a:p>
            <a:r>
              <a:rPr lang="en-US" sz="2800" b="1" i="1" dirty="0" smtClean="0"/>
              <a:t>“Academic </a:t>
            </a:r>
            <a:r>
              <a:rPr lang="en-US" sz="2800" b="1" i="1" dirty="0"/>
              <a:t>publishing</a:t>
            </a:r>
            <a:r>
              <a:rPr lang="en-US" sz="2800" i="1" dirty="0"/>
              <a:t> is the subfield of publishing which distributes </a:t>
            </a:r>
            <a:r>
              <a:rPr lang="en-US" sz="2800" i="1" dirty="0" smtClean="0"/>
              <a:t>academic research </a:t>
            </a:r>
            <a:r>
              <a:rPr lang="en-US" sz="2800" i="1" dirty="0"/>
              <a:t>and scholarship. Most academic work is published in academic journal article, book or thesis form</a:t>
            </a:r>
            <a:r>
              <a:rPr lang="en-US" sz="2800" i="1" dirty="0" smtClean="0"/>
              <a:t>.”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en.wikipedia.org/wiki/Academic_publishing</a:t>
            </a:r>
            <a:r>
              <a:rPr lang="en-US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1670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" y="0"/>
            <a:ext cx="11511280" cy="6858000"/>
          </a:xfrm>
        </p:spPr>
      </p:pic>
    </p:spTree>
    <p:extLst>
      <p:ext uri="{BB962C8B-B14F-4D97-AF65-F5344CB8AC3E}">
        <p14:creationId xmlns:p14="http://schemas.microsoft.com/office/powerpoint/2010/main" val="351319516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3330</TotalTime>
  <Words>1574</Words>
  <Application>Microsoft Office PowerPoint</Application>
  <PresentationFormat>Widescreen</PresentationFormat>
  <Paragraphs>240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メイリオ</vt:lpstr>
      <vt:lpstr>Calibri</vt:lpstr>
      <vt:lpstr>Franklin Gothic Book</vt:lpstr>
      <vt:lpstr>Crop</vt:lpstr>
      <vt:lpstr>Where to publish</vt:lpstr>
      <vt:lpstr>PowerPoint Presentation</vt:lpstr>
      <vt:lpstr>Introduction:  Sarah A. Norris, Scholarly Communication Librarian</vt:lpstr>
      <vt:lpstr>Disclaimer</vt:lpstr>
      <vt:lpstr>Overview</vt:lpstr>
      <vt:lpstr>Not Covered in this Workshop…</vt:lpstr>
      <vt:lpstr>PowerPoint Presentation</vt:lpstr>
      <vt:lpstr>What is Publishing?</vt:lpstr>
      <vt:lpstr>PowerPoint Presentation</vt:lpstr>
      <vt:lpstr>Why Publish Your Academic Research? </vt:lpstr>
      <vt:lpstr>PowerPoint Presentation</vt:lpstr>
      <vt:lpstr>PowerPoint Presentation</vt:lpstr>
      <vt:lpstr>PowerPoint Presentation</vt:lpstr>
      <vt:lpstr>What is Peer Review?</vt:lpstr>
      <vt:lpstr>PowerPoint Presentation</vt:lpstr>
      <vt:lpstr>What is “Impact”?</vt:lpstr>
      <vt:lpstr>What is Open Access?</vt:lpstr>
      <vt:lpstr>Where To Find Open Access Journals &amp; Information?</vt:lpstr>
      <vt:lpstr>Before Thinking About Where to Publish…</vt:lpstr>
      <vt:lpstr>Criteria to Consider for Publication </vt:lpstr>
      <vt:lpstr>Criteria to Consider for Publication </vt:lpstr>
      <vt:lpstr>Things to Consider When Looking at Journal Selection</vt:lpstr>
      <vt:lpstr>Things to Consider When Looking at Journal Selection</vt:lpstr>
      <vt:lpstr>Activity Time! </vt:lpstr>
      <vt:lpstr>Activity Time!</vt:lpstr>
      <vt:lpstr>PowerPoint Presentation</vt:lpstr>
      <vt:lpstr>Resources for Publishing at UCF</vt:lpstr>
      <vt:lpstr>PowerPoint Presentation</vt:lpstr>
      <vt:lpstr>PowerPoint Presentation</vt:lpstr>
      <vt:lpstr>Publishing Considerations for Theses &amp; Dissertations</vt:lpstr>
      <vt:lpstr>Resources for publishing beyond UCF </vt:lpstr>
      <vt:lpstr>Alternative Academic Publishing Options </vt:lpstr>
      <vt:lpstr>Non-academic publishing</vt:lpstr>
      <vt:lpstr>Things to Consider When Publishing</vt:lpstr>
      <vt:lpstr>Final Considerations </vt:lpstr>
      <vt:lpstr>Upcoming Events</vt:lpstr>
      <vt:lpstr>PowerPoint Presentation</vt:lpstr>
      <vt:lpstr>Contact Information</vt:lpstr>
    </vt:vector>
  </TitlesOfParts>
  <Company>UCF Libraries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Scholarly communication:</dc:title>
  <dc:creator>Sarah Norris</dc:creator>
  <cp:lastModifiedBy>Sarah Norris</cp:lastModifiedBy>
  <cp:revision>102</cp:revision>
  <dcterms:created xsi:type="dcterms:W3CDTF">2016-09-19T13:32:01Z</dcterms:created>
  <dcterms:modified xsi:type="dcterms:W3CDTF">2016-10-11T13:47:41Z</dcterms:modified>
</cp:coreProperties>
</file>