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handoutMasterIdLst>
    <p:handoutMasterId r:id="rId53"/>
  </p:handoutMasterIdLst>
  <p:sldIdLst>
    <p:sldId id="280" r:id="rId2"/>
    <p:sldId id="295" r:id="rId3"/>
    <p:sldId id="297" r:id="rId4"/>
    <p:sldId id="298" r:id="rId5"/>
    <p:sldId id="299" r:id="rId6"/>
    <p:sldId id="301" r:id="rId7"/>
    <p:sldId id="300" r:id="rId8"/>
    <p:sldId id="303" r:id="rId9"/>
    <p:sldId id="304" r:id="rId10"/>
    <p:sldId id="305" r:id="rId11"/>
    <p:sldId id="306" r:id="rId12"/>
    <p:sldId id="316" r:id="rId13"/>
    <p:sldId id="307" r:id="rId14"/>
    <p:sldId id="309" r:id="rId15"/>
    <p:sldId id="310" r:id="rId16"/>
    <p:sldId id="311" r:id="rId17"/>
    <p:sldId id="308" r:id="rId18"/>
    <p:sldId id="312" r:id="rId19"/>
    <p:sldId id="314" r:id="rId20"/>
    <p:sldId id="315" r:id="rId21"/>
    <p:sldId id="294" r:id="rId22"/>
    <p:sldId id="326" r:id="rId23"/>
    <p:sldId id="327" r:id="rId24"/>
    <p:sldId id="328" r:id="rId25"/>
    <p:sldId id="329" r:id="rId26"/>
    <p:sldId id="330" r:id="rId27"/>
    <p:sldId id="331" r:id="rId28"/>
    <p:sldId id="332" r:id="rId29"/>
    <p:sldId id="260" r:id="rId30"/>
    <p:sldId id="281" r:id="rId31"/>
    <p:sldId id="284" r:id="rId32"/>
    <p:sldId id="282" r:id="rId33"/>
    <p:sldId id="288" r:id="rId34"/>
    <p:sldId id="285" r:id="rId35"/>
    <p:sldId id="296" r:id="rId36"/>
    <p:sldId id="286" r:id="rId37"/>
    <p:sldId id="287" r:id="rId38"/>
    <p:sldId id="289" r:id="rId39"/>
    <p:sldId id="290" r:id="rId40"/>
    <p:sldId id="293" r:id="rId41"/>
    <p:sldId id="317" r:id="rId42"/>
    <p:sldId id="318" r:id="rId43"/>
    <p:sldId id="319" r:id="rId44"/>
    <p:sldId id="320" r:id="rId45"/>
    <p:sldId id="321" r:id="rId46"/>
    <p:sldId id="322" r:id="rId47"/>
    <p:sldId id="323" r:id="rId48"/>
    <p:sldId id="324" r:id="rId49"/>
    <p:sldId id="291" r:id="rId50"/>
    <p:sldId id="292" r:id="rId51"/>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6"/>
    <p:restoredTop sz="94635"/>
  </p:normalViewPr>
  <p:slideViewPr>
    <p:cSldViewPr snapToGrid="0" snapToObjects="1">
      <p:cViewPr varScale="1">
        <p:scale>
          <a:sx n="137" d="100"/>
          <a:sy n="137" d="100"/>
        </p:scale>
        <p:origin x="132" y="306"/>
      </p:cViewPr>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1B2B353B-17DE-F24E-9686-9B8AC9ABF674}" type="datetimeFigureOut">
              <a:rPr lang="en-US" smtClean="0"/>
              <a:t>11/1/2016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6A5E00F6-FCEB-3240-BF91-2FE8D291BB05}" type="datetimeFigureOut">
              <a:rPr lang="en-US" smtClean="0"/>
              <a:t>11/1/2016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ibrary.ucf.edu/SubjectLibrarian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uides.ucf.edu/textbook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library.ucf.edu/SubjectLibraria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a:t>
            </a:fld>
            <a:endParaRPr lang="en-US"/>
          </a:p>
        </p:txBody>
      </p:sp>
    </p:spTree>
    <p:extLst>
      <p:ext uri="{BB962C8B-B14F-4D97-AF65-F5344CB8AC3E}">
        <p14:creationId xmlns:p14="http://schemas.microsoft.com/office/powerpoint/2010/main" val="86130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40</a:t>
            </a:fld>
            <a:endParaRPr lang="en-US"/>
          </a:p>
        </p:txBody>
      </p:sp>
    </p:spTree>
    <p:extLst>
      <p:ext uri="{BB962C8B-B14F-4D97-AF65-F5344CB8AC3E}">
        <p14:creationId xmlns:p14="http://schemas.microsoft.com/office/powerpoint/2010/main" val="42793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21</a:t>
            </a:fld>
            <a:endParaRPr lang="en-US"/>
          </a:p>
        </p:txBody>
      </p:sp>
    </p:spTree>
    <p:extLst>
      <p:ext uri="{BB962C8B-B14F-4D97-AF65-F5344CB8AC3E}">
        <p14:creationId xmlns:p14="http://schemas.microsoft.com/office/powerpoint/2010/main" val="117411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29</a:t>
            </a:fld>
            <a:endParaRPr lang="en-US"/>
          </a:p>
        </p:txBody>
      </p:sp>
    </p:spTree>
    <p:extLst>
      <p:ext uri="{BB962C8B-B14F-4D97-AF65-F5344CB8AC3E}">
        <p14:creationId xmlns:p14="http://schemas.microsoft.com/office/powerpoint/2010/main" val="81340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a:t>
            </a:r>
            <a:r>
              <a:rPr lang="en-US" baseline="0" dirty="0" smtClean="0"/>
              <a:t> </a:t>
            </a:r>
            <a:r>
              <a:rPr lang="en-US" dirty="0" smtClean="0"/>
              <a:t>new Subject Librarian and departmental web pages….individual portraits of the Subject Librarians  (along with their personal messages to the university community) are featured within the library’s digital signage system.</a:t>
            </a:r>
            <a:endParaRPr lang="en-US" dirty="0"/>
          </a:p>
        </p:txBody>
      </p:sp>
      <p:sp>
        <p:nvSpPr>
          <p:cNvPr id="4" name="Slide Number Placeholder 3"/>
          <p:cNvSpPr>
            <a:spLocks noGrp="1"/>
          </p:cNvSpPr>
          <p:nvPr>
            <p:ph type="sldNum" sz="quarter" idx="10"/>
          </p:nvPr>
        </p:nvSpPr>
        <p:spPr/>
        <p:txBody>
          <a:bodyPr/>
          <a:lstStyle/>
          <a:p>
            <a:fld id="{60F61D6C-F086-4544-A136-2DD6BBC735F1}" type="slidenum">
              <a:rPr lang="en-US" smtClean="0"/>
              <a:pPr/>
              <a:t>31</a:t>
            </a:fld>
            <a:endParaRPr lang="en-US" dirty="0"/>
          </a:p>
        </p:txBody>
      </p:sp>
    </p:spTree>
    <p:extLst>
      <p:ext uri="{BB962C8B-B14F-4D97-AF65-F5344CB8AC3E}">
        <p14:creationId xmlns:p14="http://schemas.microsoft.com/office/powerpoint/2010/main" val="75411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98500" y="4409758"/>
            <a:ext cx="5588000" cy="4177665"/>
          </a:xfrm>
          <a:prstGeom prst="rect">
            <a:avLst/>
          </a:prstGeom>
        </p:spPr>
        <p:txBody>
          <a:bodyPr lIns="92943" tIns="92943" rIns="92943" bIns="92943" anchor="t" anchorCtr="0">
            <a:noAutofit/>
          </a:bodyPr>
          <a:lstStyle/>
          <a:p>
            <a:r>
              <a:rPr lang="en-US" dirty="0"/>
              <a:t>The new Subject Librarian service model at UCF has sought  to change the  librarian’s role from reactive to proactive…especially with regard to marketing UCF’s Office of SC, IR, &amp; digital initiatives</a:t>
            </a:r>
          </a:p>
          <a:p>
            <a:pPr defTabSz="929579">
              <a:defRPr/>
            </a:pPr>
            <a:r>
              <a:rPr lang="en-US" dirty="0"/>
              <a:t>UCF’s 15 Subject Librarians (</a:t>
            </a:r>
            <a:r>
              <a:rPr lang="en-US" dirty="0">
                <a:hlinkClick r:id="rId3"/>
              </a:rPr>
              <a:t>http://library.ucf.edu/SubjectLibrarians/</a:t>
            </a:r>
            <a:r>
              <a:rPr lang="en-US" dirty="0"/>
              <a:t>) engage in proactive outreach to their assigned academic programs, faculty and students. They reach out to UCF constituencies  via e-newsletters, web-based research guides, library instruction sessions, and presentations at academic department and university-wide meetings.  </a:t>
            </a:r>
          </a:p>
          <a:p>
            <a:r>
              <a:rPr lang="en-US" dirty="0"/>
              <a:t>The Subject Librarians are excellent conduits for connecting end-users with resources  (such as e-books, streaming videos, electronic journals, databases, and scholarly digital collections) to ensure maximum return on investment for these resources. </a:t>
            </a:r>
          </a:p>
          <a:p>
            <a:endParaRPr lang="en" dirty="0"/>
          </a:p>
        </p:txBody>
      </p:sp>
    </p:spTree>
    <p:extLst>
      <p:ext uri="{BB962C8B-B14F-4D97-AF65-F5344CB8AC3E}">
        <p14:creationId xmlns:p14="http://schemas.microsoft.com/office/powerpoint/2010/main" val="42830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 Librarians are getting out of the Library building and spending quality time  visiting their assigned academic departments… 	participating  in departmental group meetings &amp; meeting one-on-one  with academic faculty in their  offices.</a:t>
            </a:r>
            <a:r>
              <a:rPr lang="en-US" baseline="0" dirty="0" smtClean="0"/>
              <a:t>  </a:t>
            </a:r>
          </a:p>
          <a:p>
            <a:endParaRPr lang="en-US" baseline="0" dirty="0" smtClean="0"/>
          </a:p>
          <a:p>
            <a:r>
              <a:rPr lang="en-US" baseline="0" dirty="0" smtClean="0"/>
              <a:t>The Subject Librarians use these opportunities to introduce their faculty to new or under-utilized digital resources and to demonstrate how these resources can be used to assist faculty with their teaching and research</a:t>
            </a:r>
            <a:r>
              <a:rPr lang="en-US" dirty="0" smtClean="0"/>
              <a:t>.</a:t>
            </a:r>
            <a:endParaRPr lang="en-US" dirty="0"/>
          </a:p>
        </p:txBody>
      </p:sp>
      <p:sp>
        <p:nvSpPr>
          <p:cNvPr id="4" name="Slide Number Placeholder 3"/>
          <p:cNvSpPr>
            <a:spLocks noGrp="1"/>
          </p:cNvSpPr>
          <p:nvPr>
            <p:ph type="sldNum" sz="quarter" idx="10"/>
          </p:nvPr>
        </p:nvSpPr>
        <p:spPr/>
        <p:txBody>
          <a:bodyPr/>
          <a:lstStyle/>
          <a:p>
            <a:fld id="{60F61D6C-F086-4544-A136-2DD6BBC735F1}" type="slidenum">
              <a:rPr lang="en-US" smtClean="0"/>
              <a:pPr/>
              <a:t>33</a:t>
            </a:fld>
            <a:endParaRPr lang="en-US" dirty="0"/>
          </a:p>
        </p:txBody>
      </p:sp>
      <p:sp>
        <p:nvSpPr>
          <p:cNvPr id="5" name="Notes Placeholder 2"/>
          <p:cNvSpPr txBox="1">
            <a:spLocks/>
          </p:cNvSpPr>
          <p:nvPr/>
        </p:nvSpPr>
        <p:spPr>
          <a:xfrm>
            <a:off x="698500" y="4487122"/>
            <a:ext cx="5712178" cy="4247293"/>
          </a:xfrm>
          <a:prstGeom prst="rect">
            <a:avLst/>
          </a:prstGeom>
        </p:spPr>
        <p:txBody>
          <a:bodyPr vert="horz" lIns="94707" tIns="47354" rIns="94707" bIns="47354"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endParaRPr lang="en-US" dirty="0"/>
          </a:p>
        </p:txBody>
      </p:sp>
    </p:spTree>
    <p:extLst>
      <p:ext uri="{BB962C8B-B14F-4D97-AF65-F5344CB8AC3E}">
        <p14:creationId xmlns:p14="http://schemas.microsoft.com/office/powerpoint/2010/main" val="194412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UCF Libraries’ most heavily used Lib Guides is entitled: “Textbooks, Textbook Alternatives &amp; Course Readings from Library Resources” by Subject Librarian Rich Gause:   </a:t>
            </a:r>
            <a:r>
              <a:rPr lang="en-US" dirty="0">
                <a:hlinkClick r:id="rId3"/>
              </a:rPr>
              <a:t>http://guides.ucf.edu/textbooks</a:t>
            </a:r>
            <a:r>
              <a:rPr lang="en-US" dirty="0"/>
              <a:t> </a:t>
            </a:r>
          </a:p>
          <a:p>
            <a:r>
              <a:rPr lang="en-US" dirty="0"/>
              <a:t> </a:t>
            </a:r>
          </a:p>
          <a:p>
            <a:r>
              <a:rPr lang="en-US" dirty="0"/>
              <a:t>This particular Lib Guide was created by one of our Subject Librarians to encourage academic faculty to use library-owned e-book content for their assigned class readings, as an alternative to expensive textbooks.</a:t>
            </a:r>
          </a:p>
          <a:p>
            <a:r>
              <a:rPr lang="en-US" dirty="0"/>
              <a:t>The introduction of this Lib Guide states: “UCF Libraries offers thousands of full text online books that can be used in the classroom or by individual students to supplement class readings. Please contact your </a:t>
            </a:r>
            <a:r>
              <a:rPr lang="en-US" b="1" dirty="0">
                <a:hlinkClick r:id="rId4"/>
              </a:rPr>
              <a:t>subject librarians</a:t>
            </a:r>
            <a:r>
              <a:rPr lang="en-US" dirty="0"/>
              <a:t>  for help incorporating the books into your syllabi.”  </a:t>
            </a:r>
          </a:p>
          <a:p>
            <a:endParaRPr lang="en-US" dirty="0"/>
          </a:p>
          <a:p>
            <a:r>
              <a:rPr lang="en-US" dirty="0"/>
              <a:t>Then the Lib Guide goes on to list each of the online book collections to which the library </a:t>
            </a:r>
            <a:r>
              <a:rPr lang="en-US" dirty="0" err="1"/>
              <a:t>subcribes</a:t>
            </a:r>
            <a:r>
              <a:rPr lang="en-US" dirty="0"/>
              <a:t>, with a listing of each subject area included in this digital collection and how many titles the collection offers for each subject area.  For example, for </a:t>
            </a:r>
            <a:r>
              <a:rPr lang="en-US" dirty="0" err="1"/>
              <a:t>the“Sage</a:t>
            </a:r>
            <a:r>
              <a:rPr lang="en-US" dirty="0"/>
              <a:t> eBooks” digital collection, there are 16 disciplines represented, with 604 </a:t>
            </a:r>
            <a:r>
              <a:rPr lang="en-US" dirty="0" err="1"/>
              <a:t>ebooks</a:t>
            </a:r>
            <a:r>
              <a:rPr lang="en-US" dirty="0"/>
              <a:t> in the “Business and Management” section, 999 </a:t>
            </a:r>
            <a:r>
              <a:rPr lang="en-US" dirty="0" err="1"/>
              <a:t>ebooks</a:t>
            </a:r>
            <a:r>
              <a:rPr lang="en-US" dirty="0"/>
              <a:t> in the “Sociology” section, and so on.</a:t>
            </a:r>
            <a:endParaRPr lang="en-US" b="0" dirty="0"/>
          </a:p>
        </p:txBody>
      </p:sp>
      <p:sp>
        <p:nvSpPr>
          <p:cNvPr id="4" name="Slide Number Placeholder 3"/>
          <p:cNvSpPr>
            <a:spLocks noGrp="1"/>
          </p:cNvSpPr>
          <p:nvPr>
            <p:ph type="sldNum" sz="quarter" idx="10"/>
          </p:nvPr>
        </p:nvSpPr>
        <p:spPr/>
        <p:txBody>
          <a:bodyPr/>
          <a:lstStyle/>
          <a:p>
            <a:fld id="{60F61D6C-F086-4544-A136-2DD6BBC735F1}" type="slidenum">
              <a:rPr lang="en-US" smtClean="0"/>
              <a:pPr/>
              <a:t>36</a:t>
            </a:fld>
            <a:endParaRPr lang="en-US"/>
          </a:p>
        </p:txBody>
      </p:sp>
    </p:spTree>
    <p:extLst>
      <p:ext uri="{BB962C8B-B14F-4D97-AF65-F5344CB8AC3E}">
        <p14:creationId xmlns:p14="http://schemas.microsoft.com/office/powerpoint/2010/main" val="247245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Librarians communicate frequently with their assigned academic faculty about Scholarly Communication and Open Access issues.</a:t>
            </a:r>
          </a:p>
          <a:p>
            <a:endParaRPr lang="en-US" dirty="0" smtClean="0"/>
          </a:p>
          <a:p>
            <a:r>
              <a:rPr lang="en-US" dirty="0" smtClean="0"/>
              <a:t>This year Subject Librarians have worked with their assigned academic departments to identify individual academic faculty members who serve as “UCF Faculty Open Access Champions” on the UCF Libraries’ web site and in library programs and displays.</a:t>
            </a:r>
            <a:endParaRPr lang="en-US" dirty="0"/>
          </a:p>
        </p:txBody>
      </p:sp>
      <p:sp>
        <p:nvSpPr>
          <p:cNvPr id="4" name="Slide Number Placeholder 3"/>
          <p:cNvSpPr>
            <a:spLocks noGrp="1"/>
          </p:cNvSpPr>
          <p:nvPr>
            <p:ph type="sldNum" sz="quarter" idx="10"/>
          </p:nvPr>
        </p:nvSpPr>
        <p:spPr/>
        <p:txBody>
          <a:bodyPr/>
          <a:lstStyle/>
          <a:p>
            <a:fld id="{60F61D6C-F086-4544-A136-2DD6BBC735F1}" type="slidenum">
              <a:rPr lang="en-US" smtClean="0"/>
              <a:pPr/>
              <a:t>37</a:t>
            </a:fld>
            <a:endParaRPr lang="en-US"/>
          </a:p>
        </p:txBody>
      </p:sp>
    </p:spTree>
    <p:extLst>
      <p:ext uri="{BB962C8B-B14F-4D97-AF65-F5344CB8AC3E}">
        <p14:creationId xmlns:p14="http://schemas.microsoft.com/office/powerpoint/2010/main" val="31191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a:t>Subject Librarian Training</a:t>
            </a:r>
            <a:endParaRPr lang="en-US" dirty="0"/>
          </a:p>
          <a:p>
            <a:pPr lvl="0"/>
            <a:r>
              <a:rPr lang="en-US" dirty="0"/>
              <a:t>UCF’s  Office of SC , IR, and “Research &amp; Information Services Dept.”  are working together to provide highly focused training for the Subject Librarians to support them in their marketing role….. through annual all-day reference retreats, monthly reference meetings, SC and IR workshop series, and an online “Subject Librarian Toolkit” Lib Guide http://guides.ucf.edu/subject-librarian-toolkit. </a:t>
            </a:r>
            <a:r>
              <a:rPr lang="en-US" dirty="0" smtClean="0"/>
              <a:t>At UCF Subject Librarians are encouraged to learn as much as possible about Scholarly Communication and IR  issues and initiatives. UCF’s Office of SC</a:t>
            </a:r>
            <a:r>
              <a:rPr lang="en-US" baseline="0" dirty="0" smtClean="0"/>
              <a:t> and IR</a:t>
            </a:r>
            <a:r>
              <a:rPr lang="en-US" dirty="0" smtClean="0"/>
              <a:t> provide information, training, and support to the Subject Librarians as they reach out to their academic programs, faculty, and students to discuss Scholarly Communication  issues such as Open Access,  Author’s Rights, and populating UCF’s new IR with faculty and student creative works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0F61D6C-F086-4544-A136-2DD6BBC735F1}" type="slidenum">
              <a:rPr lang="en-US" smtClean="0"/>
              <a:pPr/>
              <a:t>39</a:t>
            </a:fld>
            <a:endParaRPr lang="en-US"/>
          </a:p>
        </p:txBody>
      </p:sp>
    </p:spTree>
    <p:extLst>
      <p:ext uri="{BB962C8B-B14F-4D97-AF65-F5344CB8AC3E}">
        <p14:creationId xmlns:p14="http://schemas.microsoft.com/office/powerpoint/2010/main" val="9251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11/1/2016</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81222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11/1/2016</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11/1/2016</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6601920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B85F33-DAEC-4844-BA4C-94703EC9CA1A}" type="datetimeFigureOut">
              <a:rPr lang="en-US" smtClean="0"/>
              <a:t>11/1/2016</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002C84-FE6E-4F3F-B3D4-486DB41A8C67}" type="slidenum">
              <a:rPr lang="en-US" smtClean="0"/>
              <a:t>‹#›</a:t>
            </a:fld>
            <a:endParaRPr lang="en-US"/>
          </a:p>
        </p:txBody>
      </p:sp>
    </p:spTree>
    <p:extLst>
      <p:ext uri="{BB962C8B-B14F-4D97-AF65-F5344CB8AC3E}">
        <p14:creationId xmlns:p14="http://schemas.microsoft.com/office/powerpoint/2010/main" val="423628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11/1/2016</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a:xfrm>
            <a:off x="76912" y="4925990"/>
            <a:ext cx="551738" cy="210906"/>
          </a:xfrm>
        </p:spPr>
        <p:txBody>
          <a:bodyPr/>
          <a:lstStyle>
            <a:lvl1pPr algn="l">
              <a:defRPr/>
            </a:lvl1p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1456492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t>11/1/2016</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96783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0F182-A738-D344-AD4C-0014E2FCF0E4}" type="datetimeFigureOut">
              <a:rPr lang="en-US" smtClean="0"/>
              <a:t>11/1/2016</a:t>
            </a:fld>
            <a:endParaRPr lang="en-US"/>
          </a:p>
        </p:txBody>
      </p:sp>
      <p:sp>
        <p:nvSpPr>
          <p:cNvPr id="6" name="Footer Placeholder 5"/>
          <p:cNvSpPr>
            <a:spLocks noGrp="1"/>
          </p:cNvSpPr>
          <p:nvPr>
            <p:ph type="ftr" sz="quarter" idx="11"/>
          </p:nvPr>
        </p:nvSpPr>
        <p:spPr>
          <a:xfrm>
            <a:off x="628650" y="4885441"/>
            <a:ext cx="4909025" cy="15566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0003738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F0F182-A738-D344-AD4C-0014E2FCF0E4}" type="datetimeFigureOut">
              <a:rPr lang="en-US" smtClean="0"/>
              <a:t>11/1/2016</a:t>
            </a:fld>
            <a:endParaRPr lang="en-US"/>
          </a:p>
        </p:txBody>
      </p:sp>
      <p:sp>
        <p:nvSpPr>
          <p:cNvPr id="8" name="Footer Placeholder 7"/>
          <p:cNvSpPr>
            <a:spLocks noGrp="1"/>
          </p:cNvSpPr>
          <p:nvPr>
            <p:ph type="ftr" sz="quarter" idx="11"/>
          </p:nvPr>
        </p:nvSpPr>
        <p:spPr>
          <a:xfrm>
            <a:off x="628650" y="4885441"/>
            <a:ext cx="4909025" cy="155666"/>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345136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a:p>
        </p:txBody>
      </p:sp>
      <p:sp>
        <p:nvSpPr>
          <p:cNvPr id="6" name="Title 1"/>
          <p:cNvSpPr txBox="1">
            <a:spLocks/>
          </p:cNvSpPr>
          <p:nvPr userDrawn="1"/>
        </p:nvSpPr>
        <p:spPr>
          <a:xfrm>
            <a:off x="406581" y="273845"/>
            <a:ext cx="7096625" cy="107211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sz="3300" dirty="0"/>
          </a:p>
        </p:txBody>
      </p:sp>
      <p:sp>
        <p:nvSpPr>
          <p:cNvPr id="8" name="Chart Placeholder 7"/>
          <p:cNvSpPr>
            <a:spLocks noGrp="1"/>
          </p:cNvSpPr>
          <p:nvPr>
            <p:ph type="chart" sz="quarter" idx="13"/>
          </p:nvPr>
        </p:nvSpPr>
        <p:spPr>
          <a:xfrm>
            <a:off x="406581" y="1454922"/>
            <a:ext cx="8472500" cy="3038030"/>
          </a:xfrm>
        </p:spPr>
        <p:txBody>
          <a:bodyPr/>
          <a:lstStyle/>
          <a:p>
            <a:r>
              <a:rPr lang="en-US" smtClean="0"/>
              <a:t>Click icon to add chart</a:t>
            </a:r>
            <a:endParaRPr lang="en-US" dirty="0"/>
          </a:p>
        </p:txBody>
      </p:sp>
    </p:spTree>
    <p:extLst>
      <p:ext uri="{BB962C8B-B14F-4D97-AF65-F5344CB8AC3E}">
        <p14:creationId xmlns:p14="http://schemas.microsoft.com/office/powerpoint/2010/main" val="2015011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t>11/1/2016</a:t>
            </a:fld>
            <a:endParaRPr lang="en-US"/>
          </a:p>
        </p:txBody>
      </p:sp>
      <p:sp>
        <p:nvSpPr>
          <p:cNvPr id="3" name="Footer Placeholder 2"/>
          <p:cNvSpPr>
            <a:spLocks noGrp="1"/>
          </p:cNvSpPr>
          <p:nvPr>
            <p:ph type="ftr" sz="quarter" idx="11"/>
          </p:nvPr>
        </p:nvSpPr>
        <p:spPr>
          <a:xfrm>
            <a:off x="628650" y="4885441"/>
            <a:ext cx="4909025" cy="155666"/>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822261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11/1/2016</a:t>
            </a:fld>
            <a:endParaRPr lang="en-US"/>
          </a:p>
        </p:txBody>
      </p:sp>
      <p:sp>
        <p:nvSpPr>
          <p:cNvPr id="6" name="Footer Placeholder 5"/>
          <p:cNvSpPr>
            <a:spLocks noGrp="1"/>
          </p:cNvSpPr>
          <p:nvPr>
            <p:ph type="ftr" sz="quarter" idx="11"/>
          </p:nvPr>
        </p:nvSpPr>
        <p:spPr>
          <a:xfrm>
            <a:off x="628650" y="4885441"/>
            <a:ext cx="4909025" cy="15566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11/1/2016</a:t>
            </a:fld>
            <a:endParaRPr lang="en-US"/>
          </a:p>
        </p:txBody>
      </p:sp>
      <p:sp>
        <p:nvSpPr>
          <p:cNvPr id="6" name="Footer Placeholder 5"/>
          <p:cNvSpPr>
            <a:spLocks noGrp="1"/>
          </p:cNvSpPr>
          <p:nvPr>
            <p:ph type="ftr" sz="quarter" idx="11"/>
          </p:nvPr>
        </p:nvSpPr>
        <p:spPr>
          <a:xfrm>
            <a:off x="628650" y="4885441"/>
            <a:ext cx="4909025" cy="155666"/>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17041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925989"/>
            <a:ext cx="9144000" cy="217511"/>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925989"/>
            <a:ext cx="1914368" cy="204692"/>
          </a:xfrm>
          <a:prstGeom prst="rect">
            <a:avLst/>
          </a:prstGeom>
        </p:spPr>
        <p:txBody>
          <a:bodyPr vert="horz" lIns="91440" tIns="45720" rIns="91440" bIns="45720" rtlCol="0" anchor="ctr"/>
          <a:lstStyle>
            <a:lvl1pPr algn="l">
              <a:defRPr sz="713" b="0" i="0">
                <a:solidFill>
                  <a:schemeClr val="bg1"/>
                </a:solidFill>
                <a:latin typeface="Helvetica Neue" charset="0"/>
                <a:ea typeface="Helvetica Neue" charset="0"/>
                <a:cs typeface="Helvetica Neue" charset="0"/>
              </a:defRPr>
            </a:lvl1pPr>
          </a:lstStyle>
          <a:p>
            <a:fld id="{05F0F182-A738-D344-AD4C-0014E2FCF0E4}" type="datetimeFigureOut">
              <a:rPr lang="en-US" smtClean="0"/>
              <a:pPr/>
              <a:t>11/1/2016</a:t>
            </a:fld>
            <a:endParaRPr lang="en-US" dirty="0"/>
          </a:p>
        </p:txBody>
      </p:sp>
      <p:sp>
        <p:nvSpPr>
          <p:cNvPr id="6" name="Slide Number Placeholder 5"/>
          <p:cNvSpPr>
            <a:spLocks noGrp="1"/>
          </p:cNvSpPr>
          <p:nvPr>
            <p:ph type="sldNum" sz="quarter" idx="4"/>
          </p:nvPr>
        </p:nvSpPr>
        <p:spPr>
          <a:xfrm>
            <a:off x="0" y="4925990"/>
            <a:ext cx="628650" cy="210906"/>
          </a:xfrm>
          <a:prstGeom prst="rect">
            <a:avLst/>
          </a:prstGeom>
        </p:spPr>
        <p:txBody>
          <a:bodyPr vert="horz" lIns="91440" tIns="45720" rIns="91440" bIns="45720" rtlCol="0" anchor="ctr"/>
          <a:lstStyle>
            <a:lvl1pPr algn="r">
              <a:defRPr sz="975" b="0" i="0">
                <a:solidFill>
                  <a:schemeClr val="bg1"/>
                </a:solidFill>
                <a:latin typeface="Helvetica" charset="0"/>
                <a:ea typeface="Helvetica" charset="0"/>
                <a:cs typeface="Helvetica" charset="0"/>
              </a:defRPr>
            </a:lvl1pPr>
          </a:lstStyle>
          <a:p>
            <a:fld id="{D0B5CDF8-54D5-6043-A52E-76818AC5EAB8}" type="slidenum">
              <a:rPr lang="en-US" smtClean="0"/>
              <a:pPr/>
              <a:t>‹#›</a:t>
            </a:fld>
            <a:endParaRPr 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spTree>
    <p:extLst>
      <p:ext uri="{BB962C8B-B14F-4D97-AF65-F5344CB8AC3E}">
        <p14:creationId xmlns:p14="http://schemas.microsoft.com/office/powerpoint/2010/main" val="63708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network.bepress.com/" TargetMode="External"/><Relationship Id="rId1" Type="http://schemas.openxmlformats.org/officeDocument/2006/relationships/slideLayout" Target="../slideLayouts/slideLayout7.xml"/><Relationship Id="rId4" Type="http://schemas.openxmlformats.org/officeDocument/2006/relationships/image" Target="../media/image49.tmp"/></Relationships>
</file>

<file path=ppt/slides/_rels/slide46.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mailto:Richard.Harrison@ucf.edu" TargetMode="External"/><Relationship Id="rId2" Type="http://schemas.openxmlformats.org/officeDocument/2006/relationships/hyperlink" Target="mailto:Lee.Dotson@ucf.edu" TargetMode="External"/><Relationship Id="rId1" Type="http://schemas.openxmlformats.org/officeDocument/2006/relationships/slideLayout" Target="../slideLayouts/slideLayout2.xml"/><Relationship Id="rId5" Type="http://schemas.openxmlformats.org/officeDocument/2006/relationships/hyperlink" Target="mailto:Barbara.Tierney@ucf.edu" TargetMode="External"/><Relationship Id="rId4" Type="http://schemas.openxmlformats.org/officeDocument/2006/relationships/hyperlink" Target="mailto:Sarah.Norris@ucf.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Sky’s the Limit:</a:t>
            </a:r>
          </a:p>
        </p:txBody>
      </p:sp>
      <p:sp>
        <p:nvSpPr>
          <p:cNvPr id="5" name="Subtitle 4"/>
          <p:cNvSpPr>
            <a:spLocks noGrp="1"/>
          </p:cNvSpPr>
          <p:nvPr>
            <p:ph type="subTitle" idx="1"/>
          </p:nvPr>
        </p:nvSpPr>
        <p:spPr/>
        <p:txBody>
          <a:bodyPr/>
          <a:lstStyle/>
          <a:p>
            <a:r>
              <a:rPr lang="en-US" dirty="0"/>
              <a:t>Scholarly Communication, Digital Initiatives, Institutional Repositories, and Subject Librarians</a:t>
            </a:r>
          </a:p>
          <a:p>
            <a:endParaRPr lang="en-US" dirty="0"/>
          </a:p>
        </p:txBody>
      </p:sp>
      <p:sp>
        <p:nvSpPr>
          <p:cNvPr id="6" name="TextBox 5"/>
          <p:cNvSpPr txBox="1"/>
          <p:nvPr/>
        </p:nvSpPr>
        <p:spPr>
          <a:xfrm>
            <a:off x="1427441" y="4216012"/>
            <a:ext cx="6289118" cy="646331"/>
          </a:xfrm>
          <a:prstGeom prst="rect">
            <a:avLst/>
          </a:prstGeom>
          <a:noFill/>
        </p:spPr>
        <p:txBody>
          <a:bodyPr wrap="square" rtlCol="0">
            <a:spAutoFit/>
          </a:bodyPr>
          <a:lstStyle/>
          <a:p>
            <a:pPr algn="ctr"/>
            <a:r>
              <a:rPr lang="en-US" dirty="0" smtClean="0"/>
              <a:t>University of Central Florida Libraries</a:t>
            </a:r>
          </a:p>
          <a:p>
            <a:pPr algn="ctr"/>
            <a:r>
              <a:rPr lang="en-US" dirty="0" smtClean="0"/>
              <a:t>Lee Dotson, Richard Harrison, Sarah Norris, and Barbara Tierney</a:t>
            </a:r>
          </a:p>
        </p:txBody>
      </p:sp>
    </p:spTree>
    <p:extLst>
      <p:ext uri="{BB962C8B-B14F-4D97-AF65-F5344CB8AC3E}">
        <p14:creationId xmlns:p14="http://schemas.microsoft.com/office/powerpoint/2010/main" val="331352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Basic workflow</a:t>
            </a:r>
            <a:endParaRPr lang="en-US" b="1" dirty="0"/>
          </a:p>
        </p:txBody>
      </p:sp>
      <p:pic>
        <p:nvPicPr>
          <p:cNvPr id="6" name="Picture 5"/>
          <p:cNvPicPr>
            <a:picLocks noChangeAspect="1"/>
          </p:cNvPicPr>
          <p:nvPr/>
        </p:nvPicPr>
        <p:blipFill>
          <a:blip r:embed="rId2"/>
          <a:stretch>
            <a:fillRect/>
          </a:stretch>
        </p:blipFill>
        <p:spPr>
          <a:xfrm>
            <a:off x="486841" y="1522904"/>
            <a:ext cx="8226306" cy="2464895"/>
          </a:xfrm>
          <a:prstGeom prst="rect">
            <a:avLst/>
          </a:prstGeom>
        </p:spPr>
      </p:pic>
      <p:pic>
        <p:nvPicPr>
          <p:cNvPr id="7" name="Picture 6"/>
          <p:cNvPicPr>
            <a:picLocks noChangeAspect="1"/>
          </p:cNvPicPr>
          <p:nvPr/>
        </p:nvPicPr>
        <p:blipFill>
          <a:blip r:embed="rId3"/>
          <a:stretch>
            <a:fillRect/>
          </a:stretch>
        </p:blipFill>
        <p:spPr>
          <a:xfrm>
            <a:off x="5435600" y="3000063"/>
            <a:ext cx="3365948" cy="1242623"/>
          </a:xfrm>
          <a:prstGeom prst="rect">
            <a:avLst/>
          </a:prstGeom>
        </p:spPr>
      </p:pic>
      <p:pic>
        <p:nvPicPr>
          <p:cNvPr id="8" name="Picture 7"/>
          <p:cNvPicPr>
            <a:picLocks noChangeAspect="1"/>
          </p:cNvPicPr>
          <p:nvPr/>
        </p:nvPicPr>
        <p:blipFill>
          <a:blip r:embed="rId3"/>
          <a:stretch>
            <a:fillRect/>
          </a:stretch>
        </p:blipFill>
        <p:spPr>
          <a:xfrm>
            <a:off x="3708426" y="3366487"/>
            <a:ext cx="3365948" cy="1242623"/>
          </a:xfrm>
          <a:prstGeom prst="rect">
            <a:avLst/>
          </a:prstGeom>
        </p:spPr>
      </p:pic>
      <p:sp>
        <p:nvSpPr>
          <p:cNvPr id="9" name="TextBox 8"/>
          <p:cNvSpPr txBox="1"/>
          <p:nvPr/>
        </p:nvSpPr>
        <p:spPr>
          <a:xfrm>
            <a:off x="3881099" y="3111600"/>
            <a:ext cx="2704575" cy="307777"/>
          </a:xfrm>
          <a:prstGeom prst="rect">
            <a:avLst/>
          </a:prstGeom>
          <a:solidFill>
            <a:schemeClr val="bg1"/>
          </a:solidFill>
        </p:spPr>
        <p:txBody>
          <a:bodyPr wrap="square" rtlCol="0">
            <a:spAutoFit/>
          </a:bodyPr>
          <a:lstStyle/>
          <a:p>
            <a:r>
              <a:rPr lang="en-US" sz="1400" b="1" dirty="0" smtClean="0"/>
              <a:t>http://bit.ly/stars-project</a:t>
            </a:r>
            <a:endParaRPr lang="en-US" sz="1400" b="1" dirty="0"/>
          </a:p>
        </p:txBody>
      </p:sp>
    </p:spTree>
    <p:extLst>
      <p:ext uri="{BB962C8B-B14F-4D97-AF65-F5344CB8AC3E}">
        <p14:creationId xmlns:p14="http://schemas.microsoft.com/office/powerpoint/2010/main" val="247905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Project proposal</a:t>
            </a:r>
            <a:endParaRPr lang="en-US" b="1" dirty="0"/>
          </a:p>
        </p:txBody>
      </p:sp>
      <p:pic>
        <p:nvPicPr>
          <p:cNvPr id="3" name="Picture 2"/>
          <p:cNvPicPr>
            <a:picLocks noChangeAspect="1"/>
          </p:cNvPicPr>
          <p:nvPr/>
        </p:nvPicPr>
        <p:blipFill>
          <a:blip r:embed="rId2"/>
          <a:stretch>
            <a:fillRect/>
          </a:stretch>
        </p:blipFill>
        <p:spPr>
          <a:xfrm>
            <a:off x="2523066" y="1097141"/>
            <a:ext cx="4097867" cy="3754141"/>
          </a:xfrm>
          <a:prstGeom prst="rect">
            <a:avLst/>
          </a:prstGeom>
        </p:spPr>
      </p:pic>
    </p:spTree>
    <p:extLst>
      <p:ext uri="{BB962C8B-B14F-4D97-AF65-F5344CB8AC3E}">
        <p14:creationId xmlns:p14="http://schemas.microsoft.com/office/powerpoint/2010/main" val="406528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200" y="160867"/>
            <a:ext cx="4347455" cy="3783896"/>
          </a:xfrm>
          <a:prstGeom prst="rect">
            <a:avLst/>
          </a:prstGeom>
        </p:spPr>
      </p:pic>
      <p:pic>
        <p:nvPicPr>
          <p:cNvPr id="5" name="Picture 4"/>
          <p:cNvPicPr>
            <a:picLocks noChangeAspect="1"/>
          </p:cNvPicPr>
          <p:nvPr/>
        </p:nvPicPr>
        <p:blipFill>
          <a:blip r:embed="rId3"/>
          <a:stretch>
            <a:fillRect/>
          </a:stretch>
        </p:blipFill>
        <p:spPr>
          <a:xfrm>
            <a:off x="203200" y="4332205"/>
            <a:ext cx="1989667" cy="224539"/>
          </a:xfrm>
          <a:prstGeom prst="rect">
            <a:avLst/>
          </a:prstGeom>
        </p:spPr>
      </p:pic>
      <p:pic>
        <p:nvPicPr>
          <p:cNvPr id="6" name="Picture 5"/>
          <p:cNvPicPr>
            <a:picLocks noChangeAspect="1"/>
          </p:cNvPicPr>
          <p:nvPr/>
        </p:nvPicPr>
        <p:blipFill>
          <a:blip r:embed="rId4"/>
          <a:stretch>
            <a:fillRect/>
          </a:stretch>
        </p:blipFill>
        <p:spPr>
          <a:xfrm>
            <a:off x="203200" y="3957655"/>
            <a:ext cx="1424164" cy="200763"/>
          </a:xfrm>
          <a:prstGeom prst="rect">
            <a:avLst/>
          </a:prstGeom>
        </p:spPr>
      </p:pic>
      <p:pic>
        <p:nvPicPr>
          <p:cNvPr id="7" name="Picture 6"/>
          <p:cNvPicPr>
            <a:picLocks noChangeAspect="1"/>
          </p:cNvPicPr>
          <p:nvPr/>
        </p:nvPicPr>
        <p:blipFill>
          <a:blip r:embed="rId5"/>
          <a:stretch>
            <a:fillRect/>
          </a:stretch>
        </p:blipFill>
        <p:spPr>
          <a:xfrm>
            <a:off x="4612569" y="160867"/>
            <a:ext cx="4531431" cy="3241024"/>
          </a:xfrm>
          <a:prstGeom prst="rect">
            <a:avLst/>
          </a:prstGeom>
        </p:spPr>
      </p:pic>
    </p:spTree>
    <p:extLst>
      <p:ext uri="{BB962C8B-B14F-4D97-AF65-F5344CB8AC3E}">
        <p14:creationId xmlns:p14="http://schemas.microsoft.com/office/powerpoint/2010/main" val="120969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5666" y="173062"/>
            <a:ext cx="6227233" cy="4741838"/>
          </a:xfrm>
          <a:prstGeom prst="rect">
            <a:avLst/>
          </a:prstGeom>
        </p:spPr>
      </p:pic>
      <p:pic>
        <p:nvPicPr>
          <p:cNvPr id="6" name="Picture 5"/>
          <p:cNvPicPr>
            <a:picLocks noChangeAspect="1"/>
          </p:cNvPicPr>
          <p:nvPr/>
        </p:nvPicPr>
        <p:blipFill>
          <a:blip r:embed="rId3"/>
          <a:stretch>
            <a:fillRect/>
          </a:stretch>
        </p:blipFill>
        <p:spPr>
          <a:xfrm>
            <a:off x="3137731" y="0"/>
            <a:ext cx="485775" cy="2760133"/>
          </a:xfrm>
          <a:prstGeom prst="rect">
            <a:avLst/>
          </a:prstGeom>
        </p:spPr>
      </p:pic>
    </p:spTree>
    <p:extLst>
      <p:ext uri="{BB962C8B-B14F-4D97-AF65-F5344CB8AC3E}">
        <p14:creationId xmlns:p14="http://schemas.microsoft.com/office/powerpoint/2010/main" val="192316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Basic workflow</a:t>
            </a:r>
            <a:endParaRPr lang="en-US" b="1" dirty="0"/>
          </a:p>
        </p:txBody>
      </p:sp>
      <p:pic>
        <p:nvPicPr>
          <p:cNvPr id="6" name="Picture 5"/>
          <p:cNvPicPr>
            <a:picLocks noChangeAspect="1"/>
          </p:cNvPicPr>
          <p:nvPr/>
        </p:nvPicPr>
        <p:blipFill>
          <a:blip r:embed="rId2"/>
          <a:stretch>
            <a:fillRect/>
          </a:stretch>
        </p:blipFill>
        <p:spPr>
          <a:xfrm>
            <a:off x="486841" y="1522904"/>
            <a:ext cx="8226306" cy="2464895"/>
          </a:xfrm>
          <a:prstGeom prst="rect">
            <a:avLst/>
          </a:prstGeom>
        </p:spPr>
      </p:pic>
      <p:pic>
        <p:nvPicPr>
          <p:cNvPr id="7" name="Picture 6"/>
          <p:cNvPicPr>
            <a:picLocks noChangeAspect="1"/>
          </p:cNvPicPr>
          <p:nvPr/>
        </p:nvPicPr>
        <p:blipFill>
          <a:blip r:embed="rId3"/>
          <a:stretch>
            <a:fillRect/>
          </a:stretch>
        </p:blipFill>
        <p:spPr>
          <a:xfrm>
            <a:off x="5435600" y="3000063"/>
            <a:ext cx="3365948" cy="1242623"/>
          </a:xfrm>
          <a:prstGeom prst="rect">
            <a:avLst/>
          </a:prstGeom>
        </p:spPr>
      </p:pic>
      <p:pic>
        <p:nvPicPr>
          <p:cNvPr id="8" name="Picture 7"/>
          <p:cNvPicPr>
            <a:picLocks noChangeAspect="1"/>
          </p:cNvPicPr>
          <p:nvPr/>
        </p:nvPicPr>
        <p:blipFill>
          <a:blip r:embed="rId3"/>
          <a:stretch>
            <a:fillRect/>
          </a:stretch>
        </p:blipFill>
        <p:spPr>
          <a:xfrm>
            <a:off x="3708426" y="3366487"/>
            <a:ext cx="3365948" cy="1242623"/>
          </a:xfrm>
          <a:prstGeom prst="rect">
            <a:avLst/>
          </a:prstGeom>
        </p:spPr>
      </p:pic>
    </p:spTree>
    <p:extLst>
      <p:ext uri="{BB962C8B-B14F-4D97-AF65-F5344CB8AC3E}">
        <p14:creationId xmlns:p14="http://schemas.microsoft.com/office/powerpoint/2010/main" val="199059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7731" y="0"/>
            <a:ext cx="485775" cy="2760133"/>
          </a:xfrm>
          <a:prstGeom prst="rect">
            <a:avLst/>
          </a:prstGeom>
        </p:spPr>
      </p:pic>
      <p:pic>
        <p:nvPicPr>
          <p:cNvPr id="5" name="Picture 4"/>
          <p:cNvPicPr>
            <a:picLocks noChangeAspect="1"/>
          </p:cNvPicPr>
          <p:nvPr/>
        </p:nvPicPr>
        <p:blipFill>
          <a:blip r:embed="rId3"/>
          <a:stretch>
            <a:fillRect/>
          </a:stretch>
        </p:blipFill>
        <p:spPr>
          <a:xfrm>
            <a:off x="1359111" y="0"/>
            <a:ext cx="6628052" cy="5143500"/>
          </a:xfrm>
          <a:prstGeom prst="rect">
            <a:avLst/>
          </a:prstGeom>
        </p:spPr>
      </p:pic>
    </p:spTree>
    <p:extLst>
      <p:ext uri="{BB962C8B-B14F-4D97-AF65-F5344CB8AC3E}">
        <p14:creationId xmlns:p14="http://schemas.microsoft.com/office/powerpoint/2010/main" val="227382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7731" y="0"/>
            <a:ext cx="485775" cy="2760133"/>
          </a:xfrm>
          <a:prstGeom prst="rect">
            <a:avLst/>
          </a:prstGeom>
        </p:spPr>
      </p:pic>
      <p:pic>
        <p:nvPicPr>
          <p:cNvPr id="4" name="Picture 3"/>
          <p:cNvPicPr>
            <a:picLocks noChangeAspect="1"/>
          </p:cNvPicPr>
          <p:nvPr/>
        </p:nvPicPr>
        <p:blipFill>
          <a:blip r:embed="rId3"/>
          <a:stretch>
            <a:fillRect/>
          </a:stretch>
        </p:blipFill>
        <p:spPr>
          <a:xfrm>
            <a:off x="2389624" y="67733"/>
            <a:ext cx="4925576" cy="4948556"/>
          </a:xfrm>
          <a:prstGeom prst="rect">
            <a:avLst/>
          </a:prstGeom>
        </p:spPr>
      </p:pic>
    </p:spTree>
    <p:extLst>
      <p:ext uri="{BB962C8B-B14F-4D97-AF65-F5344CB8AC3E}">
        <p14:creationId xmlns:p14="http://schemas.microsoft.com/office/powerpoint/2010/main" val="337831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if your workflow looks more like this…</a:t>
            </a:r>
            <a:endParaRPr lang="en-US" b="1" dirty="0"/>
          </a:p>
        </p:txBody>
      </p:sp>
      <p:pic>
        <p:nvPicPr>
          <p:cNvPr id="3" name="Picture 2" descr="Image result for ball of y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604" y="889001"/>
            <a:ext cx="3975930" cy="397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3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7731" y="0"/>
            <a:ext cx="485775" cy="2760133"/>
          </a:xfrm>
          <a:prstGeom prst="rect">
            <a:avLst/>
          </a:prstGeom>
        </p:spPr>
      </p:pic>
      <p:pic>
        <p:nvPicPr>
          <p:cNvPr id="2" name="Picture 1"/>
          <p:cNvPicPr>
            <a:picLocks noChangeAspect="1"/>
          </p:cNvPicPr>
          <p:nvPr/>
        </p:nvPicPr>
        <p:blipFill>
          <a:blip r:embed="rId3"/>
          <a:stretch>
            <a:fillRect/>
          </a:stretch>
        </p:blipFill>
        <p:spPr>
          <a:xfrm>
            <a:off x="1634067" y="15523"/>
            <a:ext cx="6019800" cy="5127977"/>
          </a:xfrm>
          <a:prstGeom prst="rect">
            <a:avLst/>
          </a:prstGeom>
        </p:spPr>
      </p:pic>
    </p:spTree>
    <p:extLst>
      <p:ext uri="{BB962C8B-B14F-4D97-AF65-F5344CB8AC3E}">
        <p14:creationId xmlns:p14="http://schemas.microsoft.com/office/powerpoint/2010/main" val="397489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7731" y="0"/>
            <a:ext cx="485775" cy="2760133"/>
          </a:xfrm>
          <a:prstGeom prst="rect">
            <a:avLst/>
          </a:prstGeom>
        </p:spPr>
      </p:pic>
      <p:pic>
        <p:nvPicPr>
          <p:cNvPr id="4" name="Picture 3"/>
          <p:cNvPicPr>
            <a:picLocks noChangeAspect="1"/>
          </p:cNvPicPr>
          <p:nvPr/>
        </p:nvPicPr>
        <p:blipFill>
          <a:blip r:embed="rId3"/>
          <a:stretch>
            <a:fillRect/>
          </a:stretch>
        </p:blipFill>
        <p:spPr>
          <a:xfrm>
            <a:off x="415286" y="143933"/>
            <a:ext cx="4272149" cy="4855332"/>
          </a:xfrm>
          <a:prstGeom prst="rect">
            <a:avLst/>
          </a:prstGeom>
        </p:spPr>
      </p:pic>
      <p:pic>
        <p:nvPicPr>
          <p:cNvPr id="5" name="Picture 4"/>
          <p:cNvPicPr>
            <a:picLocks noChangeAspect="1"/>
          </p:cNvPicPr>
          <p:nvPr/>
        </p:nvPicPr>
        <p:blipFill>
          <a:blip r:embed="rId4"/>
          <a:stretch>
            <a:fillRect/>
          </a:stretch>
        </p:blipFill>
        <p:spPr>
          <a:xfrm>
            <a:off x="4620942" y="143933"/>
            <a:ext cx="3887621" cy="4233187"/>
          </a:xfrm>
          <a:prstGeom prst="rect">
            <a:avLst/>
          </a:prstGeom>
        </p:spPr>
      </p:pic>
      <p:pic>
        <p:nvPicPr>
          <p:cNvPr id="7" name="Picture 6"/>
          <p:cNvPicPr>
            <a:picLocks noChangeAspect="1"/>
          </p:cNvPicPr>
          <p:nvPr/>
        </p:nvPicPr>
        <p:blipFill>
          <a:blip r:embed="rId5"/>
          <a:stretch>
            <a:fillRect/>
          </a:stretch>
        </p:blipFill>
        <p:spPr>
          <a:xfrm>
            <a:off x="6870177" y="3644753"/>
            <a:ext cx="2273823" cy="1464733"/>
          </a:xfrm>
          <a:prstGeom prst="rect">
            <a:avLst/>
          </a:prstGeom>
        </p:spPr>
      </p:pic>
    </p:spTree>
    <p:extLst>
      <p:ext uri="{BB962C8B-B14F-4D97-AF65-F5344CB8AC3E}">
        <p14:creationId xmlns:p14="http://schemas.microsoft.com/office/powerpoint/2010/main" val="2864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3200" b="1" dirty="0" smtClean="0">
                <a:latin typeface="Helvetica" charset="0"/>
                <a:ea typeface="Helvetica" charset="0"/>
                <a:cs typeface="Helvetica" charset="0"/>
              </a:rPr>
              <a:t>STARS: Institutional Repository at UCF</a:t>
            </a:r>
            <a:endParaRPr lang="en-US" sz="3200" b="1" dirty="0">
              <a:latin typeface="Helvetica" charset="0"/>
              <a:ea typeface="Helvetica" charset="0"/>
              <a:cs typeface="Helvetica" charset="0"/>
            </a:endParaRPr>
          </a:p>
        </p:txBody>
      </p:sp>
      <p:sp>
        <p:nvSpPr>
          <p:cNvPr id="4" name="Content Placeholder 3"/>
          <p:cNvSpPr>
            <a:spLocks noGrp="1"/>
          </p:cNvSpPr>
          <p:nvPr>
            <p:ph type="subTitle" idx="1"/>
          </p:nvPr>
        </p:nvSpPr>
        <p:spPr>
          <a:solidFill>
            <a:schemeClr val="bg1"/>
          </a:solidFill>
        </p:spPr>
        <p:txBody>
          <a:bodyPr/>
          <a:lstStyle/>
          <a:p>
            <a:r>
              <a:rPr lang="en-US" dirty="0" smtClean="0"/>
              <a:t>Lee Dotson, Digital Initiatives Librarian</a:t>
            </a:r>
            <a:endParaRPr lang="en-US" dirty="0"/>
          </a:p>
        </p:txBody>
      </p:sp>
      <p:sp>
        <p:nvSpPr>
          <p:cNvPr id="5" name="Slide Number Placeholder 4"/>
          <p:cNvSpPr>
            <a:spLocks noGrp="1"/>
          </p:cNvSpPr>
          <p:nvPr>
            <p:ph type="sldNum" sz="quarter" idx="12"/>
          </p:nvPr>
        </p:nvSpPr>
        <p:spPr/>
        <p:txBody>
          <a:bodyPr/>
          <a:lstStyle/>
          <a:p>
            <a:fld id="{D0B5CDF8-54D5-6043-A52E-76818AC5EAB8}" type="slidenum">
              <a:rPr lang="en-US" smtClean="0"/>
              <a:t>2</a:t>
            </a:fld>
            <a:endParaRPr lang="en-US"/>
          </a:p>
        </p:txBody>
      </p:sp>
    </p:spTree>
    <p:extLst>
      <p:ext uri="{BB962C8B-B14F-4D97-AF65-F5344CB8AC3E}">
        <p14:creationId xmlns:p14="http://schemas.microsoft.com/office/powerpoint/2010/main" val="3074279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37731" y="0"/>
            <a:ext cx="485775" cy="2760133"/>
          </a:xfrm>
          <a:prstGeom prst="rect">
            <a:avLst/>
          </a:prstGeom>
        </p:spPr>
      </p:pic>
      <p:pic>
        <p:nvPicPr>
          <p:cNvPr id="8" name="Picture 7"/>
          <p:cNvPicPr>
            <a:picLocks noChangeAspect="1"/>
          </p:cNvPicPr>
          <p:nvPr/>
        </p:nvPicPr>
        <p:blipFill>
          <a:blip r:embed="rId3"/>
          <a:stretch>
            <a:fillRect/>
          </a:stretch>
        </p:blipFill>
        <p:spPr>
          <a:xfrm>
            <a:off x="1820332" y="-1"/>
            <a:ext cx="5918026" cy="5071533"/>
          </a:xfrm>
          <a:prstGeom prst="rect">
            <a:avLst/>
          </a:prstGeom>
        </p:spPr>
      </p:pic>
    </p:spTree>
    <p:extLst>
      <p:ext uri="{BB962C8B-B14F-4D97-AF65-F5344CB8AC3E}">
        <p14:creationId xmlns:p14="http://schemas.microsoft.com/office/powerpoint/2010/main" val="347128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3200" b="1" dirty="0" smtClean="0">
                <a:latin typeface="Helvetica" charset="0"/>
                <a:ea typeface="Helvetica" charset="0"/>
                <a:cs typeface="Helvetica" charset="0"/>
              </a:rPr>
              <a:t>Scholarly Communication</a:t>
            </a:r>
            <a:endParaRPr lang="en-US" sz="3200" b="1" dirty="0">
              <a:latin typeface="Helvetica" charset="0"/>
              <a:ea typeface="Helvetica" charset="0"/>
              <a:cs typeface="Helvetica" charset="0"/>
            </a:endParaRPr>
          </a:p>
        </p:txBody>
      </p:sp>
      <p:sp>
        <p:nvSpPr>
          <p:cNvPr id="4" name="Content Placeholder 3"/>
          <p:cNvSpPr>
            <a:spLocks noGrp="1"/>
          </p:cNvSpPr>
          <p:nvPr>
            <p:ph type="subTitle" idx="1"/>
          </p:nvPr>
        </p:nvSpPr>
        <p:spPr>
          <a:solidFill>
            <a:schemeClr val="bg1"/>
          </a:solidFill>
        </p:spPr>
        <p:txBody>
          <a:bodyPr/>
          <a:lstStyle/>
          <a:p>
            <a:r>
              <a:rPr lang="en-US" dirty="0" smtClean="0"/>
              <a:t>Sarah Norris, Scholarly Communication Librarian</a:t>
            </a:r>
            <a:endParaRPr lang="en-US" dirty="0"/>
          </a:p>
        </p:txBody>
      </p:sp>
      <p:sp>
        <p:nvSpPr>
          <p:cNvPr id="5" name="Slide Number Placeholder 4"/>
          <p:cNvSpPr>
            <a:spLocks noGrp="1"/>
          </p:cNvSpPr>
          <p:nvPr>
            <p:ph type="sldNum" sz="quarter" idx="12"/>
          </p:nvPr>
        </p:nvSpPr>
        <p:spPr/>
        <p:txBody>
          <a:bodyPr/>
          <a:lstStyle/>
          <a:p>
            <a:fld id="{D0B5CDF8-54D5-6043-A52E-76818AC5EAB8}" type="slidenum">
              <a:rPr lang="en-US" smtClean="0"/>
              <a:t>21</a:t>
            </a:fld>
            <a:endParaRPr lang="en-US"/>
          </a:p>
        </p:txBody>
      </p:sp>
    </p:spTree>
    <p:extLst>
      <p:ext uri="{BB962C8B-B14F-4D97-AF65-F5344CB8AC3E}">
        <p14:creationId xmlns:p14="http://schemas.microsoft.com/office/powerpoint/2010/main" val="552265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90816"/>
            <a:ext cx="7886700" cy="994172"/>
          </a:xfrm>
        </p:spPr>
        <p:txBody>
          <a:bodyPr>
            <a:normAutofit fontScale="90000"/>
          </a:bodyPr>
          <a:lstStyle/>
          <a:p>
            <a:pPr algn="ctr"/>
            <a:r>
              <a:rPr lang="en-US" b="1" dirty="0"/>
              <a:t>The </a:t>
            </a:r>
            <a:r>
              <a:rPr lang="en-US" b="1" dirty="0" smtClean="0"/>
              <a:t>Office of </a:t>
            </a:r>
            <a:r>
              <a:rPr lang="en-US" b="1" dirty="0"/>
              <a:t>Scholarly Communication provides information and assistance on all aspects of scholarly publishing.</a:t>
            </a:r>
          </a:p>
        </p:txBody>
      </p:sp>
    </p:spTree>
    <p:extLst>
      <p:ext uri="{BB962C8B-B14F-4D97-AF65-F5344CB8AC3E}">
        <p14:creationId xmlns:p14="http://schemas.microsoft.com/office/powerpoint/2010/main" val="13762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b="1" dirty="0"/>
          </a:p>
        </p:txBody>
      </p:sp>
      <p:sp>
        <p:nvSpPr>
          <p:cNvPr id="4" name="Content Placeholder 2"/>
          <p:cNvSpPr>
            <a:spLocks noGrp="1"/>
          </p:cNvSpPr>
          <p:nvPr>
            <p:ph idx="1"/>
          </p:nvPr>
        </p:nvSpPr>
        <p:spPr/>
        <p:txBody>
          <a:bodyPr>
            <a:normAutofit lnSpcReduction="10000"/>
          </a:bodyPr>
          <a:lstStyle/>
          <a:p>
            <a:r>
              <a:rPr lang="en-US" b="1" dirty="0" smtClean="0"/>
              <a:t>Collaborate</a:t>
            </a:r>
            <a:r>
              <a:rPr lang="en-US" dirty="0"/>
              <a:t> with other campus units to provide a suite of campus-wide services that supports all aspects of research and scholarly publishing at the University.</a:t>
            </a:r>
          </a:p>
          <a:p>
            <a:r>
              <a:rPr lang="en-US" b="1" dirty="0"/>
              <a:t>Advocate</a:t>
            </a:r>
            <a:r>
              <a:rPr lang="en-US" dirty="0"/>
              <a:t> for the infrastructure, staffing, publishing funds and services that further support research and scholarly publishing at the University.</a:t>
            </a:r>
          </a:p>
          <a:p>
            <a:r>
              <a:rPr lang="en-US" b="1" dirty="0"/>
              <a:t>Educate</a:t>
            </a:r>
            <a:r>
              <a:rPr lang="en-US" dirty="0"/>
              <a:t> and facilitate discussions about the changing scholarly communication environment, including the move to open access and sustainable publishing and exploring new ways to create, disseminate, evaluate, and preserve research and scholarly outputs at the University.</a:t>
            </a:r>
          </a:p>
          <a:p>
            <a:endParaRPr lang="en-US" dirty="0"/>
          </a:p>
        </p:txBody>
      </p:sp>
    </p:spTree>
    <p:extLst>
      <p:ext uri="{BB962C8B-B14F-4D97-AF65-F5344CB8AC3E}">
        <p14:creationId xmlns:p14="http://schemas.microsoft.com/office/powerpoint/2010/main" val="1283617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Scholarly Communication &amp; STARS</a:t>
            </a:r>
            <a:endParaRPr lang="en-US" b="1" dirty="0"/>
          </a:p>
        </p:txBody>
      </p:sp>
      <p:sp>
        <p:nvSpPr>
          <p:cNvPr id="3" name="Content Placeholder 2"/>
          <p:cNvSpPr>
            <a:spLocks noGrp="1"/>
          </p:cNvSpPr>
          <p:nvPr>
            <p:ph idx="1"/>
          </p:nvPr>
        </p:nvSpPr>
        <p:spPr>
          <a:xfrm>
            <a:off x="628650" y="2332479"/>
            <a:ext cx="7886700" cy="2497787"/>
          </a:xfrm>
        </p:spPr>
        <p:txBody>
          <a:bodyPr/>
          <a:lstStyle/>
          <a:p>
            <a:r>
              <a:rPr lang="en-US" dirty="0" smtClean="0"/>
              <a:t>Provide outreach, workshops, and consultations on campus about authors’ rights, publishing options, Open Access, and other issues related to Scholarly Communication</a:t>
            </a:r>
          </a:p>
          <a:p>
            <a:r>
              <a:rPr lang="en-US" dirty="0" smtClean="0"/>
              <a:t>Partner with Digital Initiatives and Subject Librarians to promote and populate the institutional repository</a:t>
            </a:r>
          </a:p>
          <a:p>
            <a:r>
              <a:rPr lang="en-US" dirty="0" smtClean="0"/>
              <a:t>Support the scholarly publishing process and build services in support of the scholarly publishing lifecycle</a:t>
            </a:r>
            <a:endParaRPr lang="en-US" dirty="0"/>
          </a:p>
        </p:txBody>
      </p:sp>
      <p:pic>
        <p:nvPicPr>
          <p:cNvPr id="4" name="Content Placeholder 3"/>
          <p:cNvPicPr>
            <a:picLocks noChangeAspect="1"/>
          </p:cNvPicPr>
          <p:nvPr/>
        </p:nvPicPr>
        <p:blipFill rotWithShape="1">
          <a:blip r:embed="rId2"/>
          <a:srcRect b="67108"/>
          <a:stretch/>
        </p:blipFill>
        <p:spPr>
          <a:xfrm>
            <a:off x="3229149" y="1159026"/>
            <a:ext cx="2587979" cy="1073040"/>
          </a:xfrm>
          <a:prstGeom prst="rect">
            <a:avLst/>
          </a:prstGeom>
        </p:spPr>
      </p:pic>
    </p:spTree>
    <p:extLst>
      <p:ext uri="{BB962C8B-B14F-4D97-AF65-F5344CB8AC3E}">
        <p14:creationId xmlns:p14="http://schemas.microsoft.com/office/powerpoint/2010/main" val="20378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Graduate, Undergraduate &amp; Faculty Workshops</a:t>
            </a:r>
            <a:endParaRPr lang="en-US" b="1" dirty="0"/>
          </a:p>
        </p:txBody>
      </p:sp>
      <p:pic>
        <p:nvPicPr>
          <p:cNvPr id="6" name="Content Placeholder 5"/>
          <p:cNvPicPr>
            <a:picLocks noGrp="1" noChangeAspect="1"/>
          </p:cNvPicPr>
          <p:nvPr>
            <p:ph idx="1"/>
          </p:nvPr>
        </p:nvPicPr>
        <p:blipFill>
          <a:blip r:embed="rId2"/>
          <a:stretch>
            <a:fillRect/>
          </a:stretch>
        </p:blipFill>
        <p:spPr>
          <a:xfrm>
            <a:off x="230781" y="1762182"/>
            <a:ext cx="4641365" cy="2603693"/>
          </a:xfrm>
          <a:prstGeom prst="rect">
            <a:avLst/>
          </a:prstGeom>
        </p:spPr>
      </p:pic>
      <p:pic>
        <p:nvPicPr>
          <p:cNvPr id="5" name="Picture 4"/>
          <p:cNvPicPr>
            <a:picLocks noChangeAspect="1"/>
          </p:cNvPicPr>
          <p:nvPr/>
        </p:nvPicPr>
        <p:blipFill>
          <a:blip r:embed="rId3"/>
          <a:stretch>
            <a:fillRect/>
          </a:stretch>
        </p:blipFill>
        <p:spPr>
          <a:xfrm>
            <a:off x="4872146" y="2137777"/>
            <a:ext cx="3961602" cy="1852502"/>
          </a:xfrm>
          <a:prstGeom prst="rect">
            <a:avLst/>
          </a:prstGeom>
        </p:spPr>
      </p:pic>
    </p:spTree>
    <p:extLst>
      <p:ext uri="{BB962C8B-B14F-4D97-AF65-F5344CB8AC3E}">
        <p14:creationId xmlns:p14="http://schemas.microsoft.com/office/powerpoint/2010/main" val="1623588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1"/>
            <a:ext cx="9143999" cy="5143500"/>
          </a:xfrm>
          <a:prstGeom prst="rect">
            <a:avLst/>
          </a:prstGeom>
        </p:spPr>
      </p:pic>
    </p:spTree>
    <p:extLst>
      <p:ext uri="{BB962C8B-B14F-4D97-AF65-F5344CB8AC3E}">
        <p14:creationId xmlns:p14="http://schemas.microsoft.com/office/powerpoint/2010/main" val="170797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Scholarly Communication Faculty Advisory Board</a:t>
            </a:r>
            <a:endParaRPr lang="en-US" b="1" dirty="0"/>
          </a:p>
        </p:txBody>
      </p:sp>
      <p:pic>
        <p:nvPicPr>
          <p:cNvPr id="4" name="Content Placeholder 3"/>
          <p:cNvPicPr>
            <a:picLocks noGrp="1" noChangeAspect="1"/>
          </p:cNvPicPr>
          <p:nvPr>
            <p:ph idx="1"/>
          </p:nvPr>
        </p:nvPicPr>
        <p:blipFill>
          <a:blip r:embed="rId2"/>
          <a:stretch>
            <a:fillRect/>
          </a:stretch>
        </p:blipFill>
        <p:spPr>
          <a:xfrm>
            <a:off x="2490696" y="1370013"/>
            <a:ext cx="4162608" cy="3262312"/>
          </a:xfrm>
          <a:prstGeom prst="rect">
            <a:avLst/>
          </a:prstGeom>
        </p:spPr>
      </p:pic>
    </p:spTree>
    <p:extLst>
      <p:ext uri="{BB962C8B-B14F-4D97-AF65-F5344CB8AC3E}">
        <p14:creationId xmlns:p14="http://schemas.microsoft.com/office/powerpoint/2010/main" val="301842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Copyright &amp; Author Rights</a:t>
            </a:r>
            <a:endParaRPr lang="en-US" b="1" dirty="0"/>
          </a:p>
        </p:txBody>
      </p:sp>
      <p:sp>
        <p:nvSpPr>
          <p:cNvPr id="3" name="Content Placeholder 2"/>
          <p:cNvSpPr>
            <a:spLocks noGrp="1"/>
          </p:cNvSpPr>
          <p:nvPr>
            <p:ph idx="1"/>
          </p:nvPr>
        </p:nvSpPr>
        <p:spPr/>
        <p:txBody>
          <a:bodyPr/>
          <a:lstStyle/>
          <a:p>
            <a:r>
              <a:rPr lang="en-US" dirty="0" smtClean="0"/>
              <a:t>Meet with Digital Initiatives Librarian, Subject Librarians, and Faculty to discuss copyright, author rights, and other intellectual property concerns</a:t>
            </a:r>
          </a:p>
          <a:p>
            <a:pPr marL="342900" lvl="1" indent="0">
              <a:buNone/>
            </a:pPr>
            <a:r>
              <a:rPr lang="en-US" dirty="0" smtClean="0"/>
              <a:t>-Proactively </a:t>
            </a:r>
            <a:r>
              <a:rPr lang="en-US" dirty="0" smtClean="0"/>
              <a:t>researching select copyright needs prior to meeting (e.g. SHERPA/</a:t>
            </a:r>
            <a:r>
              <a:rPr lang="en-US" dirty="0" err="1" smtClean="0"/>
              <a:t>RoMEO</a:t>
            </a:r>
            <a:r>
              <a:rPr lang="en-US" dirty="0" smtClean="0"/>
              <a:t>, publisher agreements, etc.)</a:t>
            </a:r>
          </a:p>
          <a:p>
            <a:pPr marL="342900" lvl="1" indent="0">
              <a:buNone/>
            </a:pPr>
            <a:endParaRPr lang="en-US" dirty="0" smtClean="0"/>
          </a:p>
          <a:p>
            <a:r>
              <a:rPr lang="en-US" dirty="0" smtClean="0"/>
              <a:t>Assist faculty on ad hoc basis with copyright and author rights</a:t>
            </a:r>
          </a:p>
          <a:p>
            <a:pPr marL="342900" lvl="1" indent="0">
              <a:buNone/>
            </a:pPr>
            <a:r>
              <a:rPr lang="en-US" dirty="0" smtClean="0"/>
              <a:t>-Determine </a:t>
            </a:r>
            <a:r>
              <a:rPr lang="en-US" dirty="0" smtClean="0"/>
              <a:t>legal versions allowed for self-archiving in STARS</a:t>
            </a:r>
          </a:p>
          <a:p>
            <a:pPr marL="342900" lvl="1" indent="0">
              <a:buNone/>
            </a:pPr>
            <a:r>
              <a:rPr lang="en-US" dirty="0" smtClean="0"/>
              <a:t>-Advise </a:t>
            </a:r>
            <a:r>
              <a:rPr lang="en-US" dirty="0" smtClean="0"/>
              <a:t>on author agreements</a:t>
            </a:r>
          </a:p>
          <a:p>
            <a:pPr marL="342900" lvl="1" indent="0">
              <a:buNone/>
            </a:pPr>
            <a:r>
              <a:rPr lang="en-US" dirty="0" smtClean="0"/>
              <a:t>-Answer </a:t>
            </a:r>
            <a:r>
              <a:rPr lang="en-US" dirty="0" smtClean="0"/>
              <a:t>questions related to open access, APCs, etc. </a:t>
            </a:r>
            <a:endParaRPr lang="en-US" dirty="0"/>
          </a:p>
        </p:txBody>
      </p:sp>
    </p:spTree>
    <p:extLst>
      <p:ext uri="{BB962C8B-B14F-4D97-AF65-F5344CB8AC3E}">
        <p14:creationId xmlns:p14="http://schemas.microsoft.com/office/powerpoint/2010/main" val="401515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3200" b="1" dirty="0" smtClean="0">
                <a:latin typeface="Helvetica" charset="0"/>
                <a:ea typeface="Helvetica" charset="0"/>
                <a:cs typeface="Helvetica" charset="0"/>
              </a:rPr>
              <a:t>Research &amp; Information Services</a:t>
            </a:r>
            <a:endParaRPr lang="en-US" sz="3200" b="1" dirty="0">
              <a:latin typeface="Helvetica" charset="0"/>
              <a:ea typeface="Helvetica" charset="0"/>
              <a:cs typeface="Helvetica" charset="0"/>
            </a:endParaRPr>
          </a:p>
        </p:txBody>
      </p:sp>
      <p:sp>
        <p:nvSpPr>
          <p:cNvPr id="4" name="Content Placeholder 3"/>
          <p:cNvSpPr>
            <a:spLocks noGrp="1"/>
          </p:cNvSpPr>
          <p:nvPr>
            <p:ph type="subTitle" idx="1"/>
          </p:nvPr>
        </p:nvSpPr>
        <p:spPr>
          <a:solidFill>
            <a:schemeClr val="bg1"/>
          </a:solidFill>
        </p:spPr>
        <p:txBody>
          <a:bodyPr/>
          <a:lstStyle/>
          <a:p>
            <a:r>
              <a:rPr lang="en-US" dirty="0" smtClean="0"/>
              <a:t>Barbara Tierney, Head of Research Services</a:t>
            </a:r>
            <a:endParaRPr lang="en-US" dirty="0"/>
          </a:p>
        </p:txBody>
      </p:sp>
      <p:sp>
        <p:nvSpPr>
          <p:cNvPr id="5" name="Slide Number Placeholder 4"/>
          <p:cNvSpPr>
            <a:spLocks noGrp="1"/>
          </p:cNvSpPr>
          <p:nvPr>
            <p:ph type="sldNum" sz="quarter" idx="12"/>
          </p:nvPr>
        </p:nvSpPr>
        <p:spPr/>
        <p:txBody>
          <a:bodyPr/>
          <a:lstStyle/>
          <a:p>
            <a:fld id="{D0B5CDF8-54D5-6043-A52E-76818AC5EAB8}" type="slidenum">
              <a:rPr lang="en-US" smtClean="0"/>
              <a:t>29</a:t>
            </a:fld>
            <a:endParaRPr lang="en-US"/>
          </a:p>
        </p:txBody>
      </p:sp>
    </p:spTree>
    <p:extLst>
      <p:ext uri="{BB962C8B-B14F-4D97-AF65-F5344CB8AC3E}">
        <p14:creationId xmlns:p14="http://schemas.microsoft.com/office/powerpoint/2010/main" val="1294304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645"/>
            <a:ext cx="7886700" cy="994172"/>
          </a:xfrm>
        </p:spPr>
        <p:txBody>
          <a:bodyPr>
            <a:normAutofit/>
          </a:bodyPr>
          <a:lstStyle/>
          <a:p>
            <a:pPr algn="ctr"/>
            <a:r>
              <a:rPr lang="en-US" sz="2800" b="1" dirty="0" smtClean="0"/>
              <a:t>Where it all started – </a:t>
            </a:r>
            <a:br>
              <a:rPr lang="en-US" sz="2800" b="1" dirty="0" smtClean="0"/>
            </a:br>
            <a:r>
              <a:rPr lang="en-US" sz="2800" b="1" dirty="0" smtClean="0"/>
              <a:t>Scholarly Communication Task Force</a:t>
            </a:r>
            <a:endParaRPr lang="en-US" sz="2800" b="1" dirty="0"/>
          </a:p>
        </p:txBody>
      </p:sp>
      <p:pic>
        <p:nvPicPr>
          <p:cNvPr id="4" name="Picture 3"/>
          <p:cNvPicPr>
            <a:picLocks noChangeAspect="1"/>
          </p:cNvPicPr>
          <p:nvPr/>
        </p:nvPicPr>
        <p:blipFill>
          <a:blip r:embed="rId2"/>
          <a:stretch>
            <a:fillRect/>
          </a:stretch>
        </p:blipFill>
        <p:spPr>
          <a:xfrm>
            <a:off x="2450034" y="1318384"/>
            <a:ext cx="4247280" cy="3738736"/>
          </a:xfrm>
          <a:prstGeom prst="rect">
            <a:avLst/>
          </a:prstGeom>
        </p:spPr>
      </p:pic>
    </p:spTree>
    <p:extLst>
      <p:ext uri="{BB962C8B-B14F-4D97-AF65-F5344CB8AC3E}">
        <p14:creationId xmlns:p14="http://schemas.microsoft.com/office/powerpoint/2010/main" val="3576522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645"/>
            <a:ext cx="7886700" cy="994172"/>
          </a:xfrm>
        </p:spPr>
        <p:txBody>
          <a:bodyPr>
            <a:normAutofit/>
          </a:bodyPr>
          <a:lstStyle/>
          <a:p>
            <a:pPr algn="ctr"/>
            <a:r>
              <a:rPr lang="en-US" sz="2800" b="1" dirty="0" smtClean="0"/>
              <a:t>Subject Librarians are very visible and accessible throughout the library’s website</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621" y="1268016"/>
            <a:ext cx="6108759" cy="3875484"/>
          </a:xfrm>
          <a:prstGeom prst="rect">
            <a:avLst/>
          </a:prstGeom>
        </p:spPr>
      </p:pic>
    </p:spTree>
    <p:extLst>
      <p:ext uri="{BB962C8B-B14F-4D97-AF65-F5344CB8AC3E}">
        <p14:creationId xmlns:p14="http://schemas.microsoft.com/office/powerpoint/2010/main" val="3973937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68016"/>
            <a:ext cx="6858000" cy="3763517"/>
          </a:xfrm>
          <a:prstGeom prst="rect">
            <a:avLst/>
          </a:prstGeom>
        </p:spPr>
      </p:pic>
      <p:sp>
        <p:nvSpPr>
          <p:cNvPr id="2" name="Title 1"/>
          <p:cNvSpPr>
            <a:spLocks noGrp="1"/>
          </p:cNvSpPr>
          <p:nvPr>
            <p:ph type="title"/>
          </p:nvPr>
        </p:nvSpPr>
        <p:spPr/>
        <p:txBody>
          <a:bodyPr>
            <a:normAutofit fontScale="90000"/>
          </a:bodyPr>
          <a:lstStyle/>
          <a:p>
            <a:r>
              <a:rPr lang="en-US" b="1" dirty="0" smtClean="0"/>
              <a:t>Subject Librarians are showcased in the  library’s digital signage</a:t>
            </a:r>
            <a:endParaRPr lang="en-US" b="1" dirty="0"/>
          </a:p>
        </p:txBody>
      </p:sp>
    </p:spTree>
    <p:extLst>
      <p:ext uri="{BB962C8B-B14F-4D97-AF65-F5344CB8AC3E}">
        <p14:creationId xmlns:p14="http://schemas.microsoft.com/office/powerpoint/2010/main" val="290964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73"/>
        <p:cNvGrpSpPr/>
        <p:nvPr/>
      </p:nvGrpSpPr>
      <p:grpSpPr>
        <a:xfrm>
          <a:off x="0" y="0"/>
          <a:ext cx="0" cy="0"/>
          <a:chOff x="0" y="0"/>
          <a:chExt cx="0" cy="0"/>
        </a:xfrm>
      </p:grpSpPr>
      <p:sp>
        <p:nvSpPr>
          <p:cNvPr id="74" name="Shape 74"/>
          <p:cNvSpPr/>
          <p:nvPr/>
        </p:nvSpPr>
        <p:spPr>
          <a:xfrm>
            <a:off x="816678" y="400659"/>
            <a:ext cx="7384716" cy="4435720"/>
          </a:xfrm>
          <a:prstGeom prst="rect">
            <a:avLst/>
          </a:prstGeom>
          <a:solidFill>
            <a:schemeClr val="lt2"/>
          </a:solidFill>
          <a:ln>
            <a:noFill/>
          </a:ln>
        </p:spPr>
        <p:txBody>
          <a:bodyPr lIns="68569" tIns="68569" rIns="68569" bIns="68569" anchor="ctr" anchorCtr="0">
            <a:noAutofit/>
          </a:bodyPr>
          <a:lstStyle/>
          <a:p>
            <a:endParaRPr sz="1350"/>
          </a:p>
        </p:txBody>
      </p:sp>
      <p:sp>
        <p:nvSpPr>
          <p:cNvPr id="75" name="Shape 75"/>
          <p:cNvSpPr/>
          <p:nvPr/>
        </p:nvSpPr>
        <p:spPr>
          <a:xfrm>
            <a:off x="811348" y="642215"/>
            <a:ext cx="7390046" cy="580456"/>
          </a:xfrm>
          <a:prstGeom prst="rect">
            <a:avLst/>
          </a:prstGeom>
          <a:solidFill>
            <a:srgbClr val="FFCC00"/>
          </a:solidFill>
          <a:ln>
            <a:noFill/>
          </a:ln>
        </p:spPr>
        <p:txBody>
          <a:bodyPr lIns="68569" tIns="68569" rIns="68569" bIns="68569" anchor="ctr" anchorCtr="0">
            <a:noAutofit/>
          </a:bodyPr>
          <a:lstStyle/>
          <a:p>
            <a:endParaRPr sz="1350"/>
          </a:p>
        </p:txBody>
      </p:sp>
      <p:sp>
        <p:nvSpPr>
          <p:cNvPr id="76" name="Shape 76"/>
          <p:cNvSpPr txBox="1">
            <a:spLocks noGrp="1"/>
          </p:cNvSpPr>
          <p:nvPr>
            <p:ph type="ctrTitle"/>
          </p:nvPr>
        </p:nvSpPr>
        <p:spPr>
          <a:xfrm>
            <a:off x="284299" y="885407"/>
            <a:ext cx="8369345" cy="1910398"/>
          </a:xfrm>
          <a:prstGeom prst="rect">
            <a:avLst/>
          </a:prstGeom>
        </p:spPr>
        <p:txBody>
          <a:bodyPr vert="horz" wrap="square" lIns="68569" tIns="68569" rIns="68569" bIns="68569" numCol="1" rtlCol="0" anchor="t" anchorCtr="0" compatLnSpc="1">
            <a:prstTxWarp prst="textNoShape">
              <a:avLst/>
            </a:prstTxWarp>
            <a:noAutofit/>
          </a:bodyPr>
          <a:lstStyle/>
          <a:p>
            <a:r>
              <a:rPr lang="en" dirty="0" smtClean="0">
                <a:latin typeface="Roboto"/>
                <a:ea typeface="Roboto"/>
                <a:cs typeface="Roboto"/>
                <a:sym typeface="Roboto"/>
              </a:rPr>
              <a:t> </a:t>
            </a:r>
            <a:endParaRPr lang="en" sz="1800" b="1" dirty="0">
              <a:latin typeface="Roboto"/>
              <a:ea typeface="Roboto"/>
              <a:cs typeface="Roboto"/>
              <a:sym typeface="Roboto"/>
            </a:endParaRPr>
          </a:p>
        </p:txBody>
      </p:sp>
      <p:sp>
        <p:nvSpPr>
          <p:cNvPr id="2" name="Subtitle 1"/>
          <p:cNvSpPr>
            <a:spLocks noGrp="1"/>
          </p:cNvSpPr>
          <p:nvPr>
            <p:ph type="subTitle" idx="1"/>
          </p:nvPr>
        </p:nvSpPr>
        <p:spPr>
          <a:xfrm>
            <a:off x="811728" y="2781852"/>
            <a:ext cx="7384716" cy="1324831"/>
          </a:xfrm>
        </p:spPr>
        <p:txBody>
          <a:bodyPr/>
          <a:lstStyle/>
          <a:p>
            <a:endParaRPr lang="en-US"/>
          </a:p>
        </p:txBody>
      </p:sp>
      <p:pic>
        <p:nvPicPr>
          <p:cNvPr id="77" name="Shape 77"/>
          <p:cNvPicPr preferRelativeResize="0"/>
          <p:nvPr/>
        </p:nvPicPr>
        <p:blipFill>
          <a:blip r:embed="rId3">
            <a:alphaModFix/>
          </a:blip>
          <a:stretch>
            <a:fillRect/>
          </a:stretch>
        </p:blipFill>
        <p:spPr>
          <a:xfrm>
            <a:off x="1115851" y="1123544"/>
            <a:ext cx="4188668" cy="2724053"/>
          </a:xfrm>
          <a:prstGeom prst="rect">
            <a:avLst/>
          </a:prstGeom>
          <a:noFill/>
          <a:ln>
            <a:noFill/>
          </a:ln>
        </p:spPr>
      </p:pic>
      <p:pic>
        <p:nvPicPr>
          <p:cNvPr id="78" name="Shape 78"/>
          <p:cNvPicPr preferRelativeResize="0"/>
          <p:nvPr/>
        </p:nvPicPr>
        <p:blipFill>
          <a:blip r:embed="rId4">
            <a:alphaModFix/>
          </a:blip>
          <a:stretch>
            <a:fillRect/>
          </a:stretch>
        </p:blipFill>
        <p:spPr>
          <a:xfrm>
            <a:off x="4346923" y="2205648"/>
            <a:ext cx="3740490" cy="2378056"/>
          </a:xfrm>
          <a:prstGeom prst="rect">
            <a:avLst/>
          </a:prstGeom>
          <a:noFill/>
          <a:ln>
            <a:noFill/>
          </a:ln>
        </p:spPr>
      </p:pic>
    </p:spTree>
    <p:extLst>
      <p:ext uri="{BB962C8B-B14F-4D97-AF65-F5344CB8AC3E}">
        <p14:creationId xmlns:p14="http://schemas.microsoft.com/office/powerpoint/2010/main" val="159212618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858" y="66272"/>
            <a:ext cx="8881533" cy="1197811"/>
          </a:xfrm>
        </p:spPr>
        <p:txBody>
          <a:bodyPr>
            <a:noAutofit/>
          </a:bodyPr>
          <a:lstStyle/>
          <a:p>
            <a:pPr algn="ctr"/>
            <a:r>
              <a:rPr lang="en-US" sz="2800" b="1" dirty="0">
                <a:latin typeface="Helvetica Neue Medium"/>
              </a:rPr>
              <a:t>Subject Librarians are encouraged to be mobile… to get away from the Desk…. out of the library…</a:t>
            </a:r>
            <a:br>
              <a:rPr lang="en-US" sz="2800" b="1" dirty="0">
                <a:latin typeface="Helvetica Neue Medium"/>
              </a:rPr>
            </a:br>
            <a:r>
              <a:rPr lang="en-US" sz="2800" b="1" dirty="0">
                <a:latin typeface="Helvetica Neue Medium"/>
              </a:rPr>
              <a:t>and visit their assigned academic depts.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69" y="1544744"/>
            <a:ext cx="3087632" cy="2118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filer01\BGTIERNE\My Documents\My Pictures\Mobile Servies UCF.jpg"/>
          <p:cNvPicPr>
            <a:picLocks noChangeAspect="1" noChangeArrowheads="1"/>
          </p:cNvPicPr>
          <p:nvPr/>
        </p:nvPicPr>
        <p:blipFill>
          <a:blip r:embed="rId4"/>
          <a:srcRect/>
          <a:stretch>
            <a:fillRect/>
          </a:stretch>
        </p:blipFill>
        <p:spPr bwMode="auto">
          <a:xfrm>
            <a:off x="2773891" y="3325173"/>
            <a:ext cx="2171700" cy="1656239"/>
          </a:xfrm>
          <a:prstGeom prst="rect">
            <a:avLst/>
          </a:prstGeom>
          <a:noFill/>
        </p:spPr>
      </p:pic>
      <p:pic>
        <p:nvPicPr>
          <p:cNvPr id="4098" name="Picture 2" descr="\\filer01\BGTIERNE\My Documents\My Pictures\Faculty Collaboration UCF.jpg"/>
          <p:cNvPicPr>
            <a:picLocks noChangeAspect="1" noChangeArrowheads="1"/>
          </p:cNvPicPr>
          <p:nvPr/>
        </p:nvPicPr>
        <p:blipFill>
          <a:blip r:embed="rId5"/>
          <a:srcRect/>
          <a:stretch>
            <a:fillRect/>
          </a:stretch>
        </p:blipFill>
        <p:spPr bwMode="auto">
          <a:xfrm>
            <a:off x="1833033" y="1330358"/>
            <a:ext cx="2914650" cy="1862266"/>
          </a:xfrm>
          <a:prstGeom prst="rect">
            <a:avLst/>
          </a:prstGeom>
          <a:noFill/>
        </p:spPr>
      </p:pic>
    </p:spTree>
    <p:extLst>
      <p:ext uri="{BB962C8B-B14F-4D97-AF65-F5344CB8AC3E}">
        <p14:creationId xmlns:p14="http://schemas.microsoft.com/office/powerpoint/2010/main" val="191364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645"/>
            <a:ext cx="7886700" cy="994172"/>
          </a:xfrm>
        </p:spPr>
        <p:txBody>
          <a:bodyPr>
            <a:normAutofit/>
          </a:bodyPr>
          <a:lstStyle/>
          <a:p>
            <a:pPr algn="ctr"/>
            <a:r>
              <a:rPr lang="en-US" sz="2800" b="1" dirty="0" smtClean="0"/>
              <a:t>Subject Librarians market IR and SC services and resources via their e-newsletters</a:t>
            </a:r>
            <a:endParaRPr lang="en-US" sz="28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546" y="1329612"/>
            <a:ext cx="6011246" cy="3813888"/>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6377" y="1329612"/>
            <a:ext cx="6011246" cy="3813888"/>
          </a:xfrm>
          <a:prstGeom prst="rect">
            <a:avLst/>
          </a:prstGeom>
        </p:spPr>
      </p:pic>
    </p:spTree>
    <p:extLst>
      <p:ext uri="{BB962C8B-B14F-4D97-AF65-F5344CB8AC3E}">
        <p14:creationId xmlns:p14="http://schemas.microsoft.com/office/powerpoint/2010/main" val="2649487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4347"/>
          <a:stretch/>
        </p:blipFill>
        <p:spPr>
          <a:xfrm>
            <a:off x="1836701" y="76781"/>
            <a:ext cx="5622431" cy="5011686"/>
          </a:xfrm>
          <a:prstGeom prst="rect">
            <a:avLst/>
          </a:prstGeom>
        </p:spPr>
      </p:pic>
    </p:spTree>
    <p:extLst>
      <p:ext uri="{BB962C8B-B14F-4D97-AF65-F5344CB8AC3E}">
        <p14:creationId xmlns:p14="http://schemas.microsoft.com/office/powerpoint/2010/main" val="170089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206111"/>
            <a:ext cx="8822266" cy="994172"/>
          </a:xfrm>
        </p:spPr>
        <p:txBody>
          <a:bodyPr>
            <a:normAutofit fontScale="90000"/>
          </a:bodyPr>
          <a:lstStyle/>
          <a:p>
            <a:pPr algn="ctr"/>
            <a:r>
              <a:rPr lang="en-US" b="1" dirty="0" smtClean="0">
                <a:latin typeface="Helvetica Neue Medium"/>
              </a:rPr>
              <a:t>Subject Librarians market textbook alternatives and OERs </a:t>
            </a:r>
            <a:r>
              <a:rPr lang="en-US" b="1" dirty="0">
                <a:latin typeface="Helvetica Neue Medium"/>
              </a:rPr>
              <a:t>via </a:t>
            </a:r>
            <a:r>
              <a:rPr lang="en-US" b="1" dirty="0" smtClean="0">
                <a:latin typeface="Helvetica Neue Medium"/>
              </a:rPr>
              <a:t>their online research guides</a:t>
            </a:r>
            <a:endParaRPr lang="en-US" b="1" dirty="0">
              <a:latin typeface="Helvetica Neue Medium"/>
            </a:endParaRPr>
          </a:p>
        </p:txBody>
      </p:sp>
      <p:pic>
        <p:nvPicPr>
          <p:cNvPr id="4" name="Picture 3"/>
          <p:cNvPicPr>
            <a:picLocks noChangeAspect="1"/>
          </p:cNvPicPr>
          <p:nvPr/>
        </p:nvPicPr>
        <p:blipFill rotWithShape="1">
          <a:blip r:embed="rId3"/>
          <a:srcRect l="11496" t="10440" r="10930" b="5614"/>
          <a:stretch/>
        </p:blipFill>
        <p:spPr>
          <a:xfrm>
            <a:off x="1871133" y="1318344"/>
            <a:ext cx="5655734" cy="3825156"/>
          </a:xfrm>
          <a:prstGeom prst="rect">
            <a:avLst/>
          </a:prstGeom>
        </p:spPr>
      </p:pic>
    </p:spTree>
    <p:extLst>
      <p:ext uri="{BB962C8B-B14F-4D97-AF65-F5344CB8AC3E}">
        <p14:creationId xmlns:p14="http://schemas.microsoft.com/office/powerpoint/2010/main" val="121738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6319" y="366978"/>
            <a:ext cx="7886700" cy="994172"/>
          </a:xfrm>
        </p:spPr>
        <p:txBody>
          <a:bodyPr>
            <a:normAutofit fontScale="90000"/>
          </a:bodyPr>
          <a:lstStyle/>
          <a:p>
            <a:pPr algn="ctr"/>
            <a:r>
              <a:rPr lang="en-US" b="1" dirty="0" smtClean="0"/>
              <a:t>Subject Librarians encourage their faculty to serve as UCF Open Access Champions</a:t>
            </a:r>
            <a:endParaRPr lang="en-US" b="1" dirty="0"/>
          </a:p>
        </p:txBody>
      </p:sp>
      <p:pic>
        <p:nvPicPr>
          <p:cNvPr id="1026" name="Picture 2" descr="Learn More...Rudy McDani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465354"/>
            <a:ext cx="7499739" cy="31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5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645"/>
            <a:ext cx="7886700" cy="994172"/>
          </a:xfrm>
        </p:spPr>
        <p:txBody>
          <a:bodyPr>
            <a:noAutofit/>
          </a:bodyPr>
          <a:lstStyle/>
          <a:p>
            <a:pPr algn="ctr"/>
            <a:r>
              <a:rPr lang="en-US" sz="2700" b="1" dirty="0"/>
              <a:t>Subject Librarian annual assignments include</a:t>
            </a:r>
            <a:br>
              <a:rPr lang="en-US" sz="2700" b="1" dirty="0"/>
            </a:br>
            <a:r>
              <a:rPr lang="en-US" sz="2700" b="1" dirty="0"/>
              <a:t>Scholarly Communication and IR outreach expectations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558" y="1485233"/>
            <a:ext cx="4786884" cy="3658267"/>
          </a:xfrm>
          <a:prstGeom prst="rect">
            <a:avLst/>
          </a:prstGeom>
        </p:spPr>
      </p:pic>
    </p:spTree>
    <p:extLst>
      <p:ext uri="{BB962C8B-B14F-4D97-AF65-F5344CB8AC3E}">
        <p14:creationId xmlns:p14="http://schemas.microsoft.com/office/powerpoint/2010/main" val="3531782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8067" y="270932"/>
            <a:ext cx="7958666" cy="857250"/>
          </a:xfrm>
        </p:spPr>
        <p:txBody>
          <a:bodyPr>
            <a:normAutofit/>
          </a:bodyPr>
          <a:lstStyle/>
          <a:p>
            <a:pPr algn="ctr"/>
            <a:r>
              <a:rPr lang="en-US" sz="2700" b="1" dirty="0">
                <a:latin typeface="Helvetica Neue Medium"/>
              </a:rPr>
              <a:t>Subject Librarians receive training from </a:t>
            </a:r>
            <a:r>
              <a:rPr lang="en-US" sz="2700" b="1" dirty="0" smtClean="0">
                <a:latin typeface="Helvetica Neue Medium"/>
              </a:rPr>
              <a:t>SC, </a:t>
            </a:r>
            <a:br>
              <a:rPr lang="en-US" sz="2700" b="1" dirty="0" smtClean="0">
                <a:latin typeface="Helvetica Neue Medium"/>
              </a:rPr>
            </a:br>
            <a:r>
              <a:rPr lang="en-US" sz="2700" b="1" dirty="0" smtClean="0">
                <a:latin typeface="Helvetica Neue Medium"/>
              </a:rPr>
              <a:t>IR, and RIS</a:t>
            </a:r>
            <a:endParaRPr lang="en-US" sz="2700" b="1" dirty="0">
              <a:latin typeface="Helvetica Neue Medium"/>
            </a:endParaRPr>
          </a:p>
        </p:txBody>
      </p:sp>
      <p:pic>
        <p:nvPicPr>
          <p:cNvPr id="7" name="Picture 2" descr="\\filer01\BGTIERNE\My Documents\My Pictures\E-Collections UCF.jpg"/>
          <p:cNvPicPr>
            <a:picLocks noChangeAspect="1" noChangeArrowheads="1"/>
          </p:cNvPicPr>
          <p:nvPr/>
        </p:nvPicPr>
        <p:blipFill>
          <a:blip r:embed="rId3"/>
          <a:srcRect/>
          <a:stretch>
            <a:fillRect/>
          </a:stretch>
        </p:blipFill>
        <p:spPr bwMode="auto">
          <a:xfrm>
            <a:off x="4597400" y="1853058"/>
            <a:ext cx="2971800" cy="1886355"/>
          </a:xfrm>
          <a:prstGeom prst="rect">
            <a:avLst/>
          </a:prstGeom>
          <a:noFill/>
        </p:spPr>
      </p:pic>
      <p:pic>
        <p:nvPicPr>
          <p:cNvPr id="5122" name="Picture 2" descr="\\filer01\BGTIERNE\My Documents\My Pictures\Reference Librarian Skill Sets UCF.jpg"/>
          <p:cNvPicPr>
            <a:picLocks noChangeAspect="1" noChangeArrowheads="1"/>
          </p:cNvPicPr>
          <p:nvPr/>
        </p:nvPicPr>
        <p:blipFill>
          <a:blip r:embed="rId4"/>
          <a:srcRect/>
          <a:stretch>
            <a:fillRect/>
          </a:stretch>
        </p:blipFill>
        <p:spPr bwMode="auto">
          <a:xfrm>
            <a:off x="1755624" y="1469310"/>
            <a:ext cx="2064398" cy="2653849"/>
          </a:xfrm>
          <a:prstGeom prst="rect">
            <a:avLst/>
          </a:prstGeom>
          <a:noFill/>
        </p:spPr>
      </p:pic>
    </p:spTree>
    <p:extLst>
      <p:ext uri="{BB962C8B-B14F-4D97-AF65-F5344CB8AC3E}">
        <p14:creationId xmlns:p14="http://schemas.microsoft.com/office/powerpoint/2010/main" val="100936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4797" y="0"/>
            <a:ext cx="7699108" cy="5147445"/>
          </a:xfrm>
          <a:prstGeom prst="rect">
            <a:avLst/>
          </a:prstGeom>
        </p:spPr>
      </p:pic>
    </p:spTree>
    <p:extLst>
      <p:ext uri="{BB962C8B-B14F-4D97-AF65-F5344CB8AC3E}">
        <p14:creationId xmlns:p14="http://schemas.microsoft.com/office/powerpoint/2010/main" val="1091326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a:bodyPr>
          <a:lstStyle/>
          <a:p>
            <a:r>
              <a:rPr lang="en-US" sz="3200" b="1" dirty="0" smtClean="0">
                <a:latin typeface="Helvetica" charset="0"/>
                <a:ea typeface="Helvetica" charset="0"/>
                <a:cs typeface="Helvetica" charset="0"/>
              </a:rPr>
              <a:t>Subject Librarians</a:t>
            </a:r>
            <a:endParaRPr lang="en-US" sz="3200" b="1" dirty="0">
              <a:latin typeface="Helvetica" charset="0"/>
              <a:ea typeface="Helvetica" charset="0"/>
              <a:cs typeface="Helvetica" charset="0"/>
            </a:endParaRPr>
          </a:p>
        </p:txBody>
      </p:sp>
      <p:sp>
        <p:nvSpPr>
          <p:cNvPr id="4" name="Content Placeholder 3"/>
          <p:cNvSpPr>
            <a:spLocks noGrp="1"/>
          </p:cNvSpPr>
          <p:nvPr>
            <p:ph type="subTitle" idx="1"/>
          </p:nvPr>
        </p:nvSpPr>
        <p:spPr>
          <a:xfrm>
            <a:off x="1210377" y="2239516"/>
            <a:ext cx="6858000" cy="1241822"/>
          </a:xfrm>
          <a:solidFill>
            <a:schemeClr val="bg1"/>
          </a:solidFill>
        </p:spPr>
        <p:txBody>
          <a:bodyPr/>
          <a:lstStyle/>
          <a:p>
            <a:r>
              <a:rPr lang="en-US" dirty="0" smtClean="0"/>
              <a:t>Richard Harrison, Subject Librarian</a:t>
            </a:r>
          </a:p>
          <a:p>
            <a:endParaRPr lang="en-US" dirty="0"/>
          </a:p>
          <a:p>
            <a:r>
              <a:rPr lang="en-US" dirty="0" smtClean="0"/>
              <a:t>Communication, Film, History, Judaic Studies, Music, Philosophy</a:t>
            </a:r>
            <a:endParaRPr lang="en-US" dirty="0"/>
          </a:p>
        </p:txBody>
      </p:sp>
      <p:sp>
        <p:nvSpPr>
          <p:cNvPr id="5" name="Slide Number Placeholder 4"/>
          <p:cNvSpPr>
            <a:spLocks noGrp="1"/>
          </p:cNvSpPr>
          <p:nvPr>
            <p:ph type="sldNum" sz="quarter" idx="12"/>
          </p:nvPr>
        </p:nvSpPr>
        <p:spPr/>
        <p:txBody>
          <a:bodyPr/>
          <a:lstStyle/>
          <a:p>
            <a:fld id="{D0B5CDF8-54D5-6043-A52E-76818AC5EAB8}" type="slidenum">
              <a:rPr lang="en-US" smtClean="0"/>
              <a:t>40</a:t>
            </a:fld>
            <a:endParaRPr lang="en-US"/>
          </a:p>
        </p:txBody>
      </p:sp>
    </p:spTree>
    <p:extLst>
      <p:ext uri="{BB962C8B-B14F-4D97-AF65-F5344CB8AC3E}">
        <p14:creationId xmlns:p14="http://schemas.microsoft.com/office/powerpoint/2010/main" val="1245353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t>Subject Librarian’s Role</a:t>
            </a:r>
            <a:endParaRPr lang="en-US" sz="2700" b="1" dirty="0"/>
          </a:p>
        </p:txBody>
      </p:sp>
      <p:sp>
        <p:nvSpPr>
          <p:cNvPr id="3" name="Content Placeholder 2"/>
          <p:cNvSpPr>
            <a:spLocks noGrp="1"/>
          </p:cNvSpPr>
          <p:nvPr>
            <p:ph idx="1"/>
          </p:nvPr>
        </p:nvSpPr>
        <p:spPr/>
        <p:txBody>
          <a:bodyPr anchor="ctr"/>
          <a:lstStyle/>
          <a:p>
            <a:r>
              <a:rPr lang="en-US" dirty="0" smtClean="0"/>
              <a:t>Preserve</a:t>
            </a:r>
          </a:p>
          <a:p>
            <a:r>
              <a:rPr lang="en-US" dirty="0" smtClean="0"/>
              <a:t>Acquire</a:t>
            </a:r>
          </a:p>
          <a:p>
            <a:r>
              <a:rPr lang="en-US" dirty="0" smtClean="0"/>
              <a:t>Recruit</a:t>
            </a:r>
            <a:endParaRPr lang="en-US" dirty="0"/>
          </a:p>
        </p:txBody>
      </p:sp>
    </p:spTree>
    <p:extLst>
      <p:ext uri="{BB962C8B-B14F-4D97-AF65-F5344CB8AC3E}">
        <p14:creationId xmlns:p14="http://schemas.microsoft.com/office/powerpoint/2010/main" val="858263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t>Environmental Scan</a:t>
            </a:r>
            <a:endParaRPr lang="en-US" sz="2700" b="1" dirty="0"/>
          </a:p>
        </p:txBody>
      </p:sp>
      <p:sp>
        <p:nvSpPr>
          <p:cNvPr id="3" name="Content Placeholder 2"/>
          <p:cNvSpPr>
            <a:spLocks noGrp="1"/>
          </p:cNvSpPr>
          <p:nvPr>
            <p:ph idx="1"/>
          </p:nvPr>
        </p:nvSpPr>
        <p:spPr/>
        <p:txBody>
          <a:bodyPr anchor="ctr"/>
          <a:lstStyle/>
          <a:p>
            <a:r>
              <a:rPr lang="en-US" dirty="0" smtClean="0"/>
              <a:t>Identify faculty</a:t>
            </a:r>
          </a:p>
          <a:p>
            <a:r>
              <a:rPr lang="en-US" dirty="0" smtClean="0"/>
              <a:t>Identify institutional constituencies</a:t>
            </a:r>
          </a:p>
          <a:p>
            <a:r>
              <a:rPr lang="en-US" dirty="0" smtClean="0"/>
              <a:t>Identify major institutional initiatives</a:t>
            </a:r>
            <a:endParaRPr lang="en-US" dirty="0"/>
          </a:p>
        </p:txBody>
      </p:sp>
    </p:spTree>
    <p:extLst>
      <p:ext uri="{BB962C8B-B14F-4D97-AF65-F5344CB8AC3E}">
        <p14:creationId xmlns:p14="http://schemas.microsoft.com/office/powerpoint/2010/main" val="1983513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693" y="154104"/>
            <a:ext cx="3587299" cy="4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72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t>Sample UCF IR Collections</a:t>
            </a:r>
            <a:endParaRPr lang="en-US" sz="2700" b="1" dirty="0"/>
          </a:p>
        </p:txBody>
      </p:sp>
      <p:sp>
        <p:nvSpPr>
          <p:cNvPr id="3" name="Content Placeholder 2"/>
          <p:cNvSpPr>
            <a:spLocks noGrp="1"/>
          </p:cNvSpPr>
          <p:nvPr>
            <p:ph idx="1"/>
          </p:nvPr>
        </p:nvSpPr>
        <p:spPr/>
        <p:txBody>
          <a:bodyPr anchor="ctr"/>
          <a:lstStyle/>
          <a:p>
            <a:r>
              <a:rPr lang="en-US" dirty="0" smtClean="0"/>
              <a:t>“UCF Metro” television series</a:t>
            </a:r>
          </a:p>
          <a:p>
            <a:r>
              <a:rPr lang="en-US" dirty="0" smtClean="0"/>
              <a:t>Office of Undergraduate Research</a:t>
            </a:r>
          </a:p>
          <a:p>
            <a:r>
              <a:rPr lang="en-US" dirty="0" smtClean="0"/>
              <a:t>“A History of Central Florida” podcasts</a:t>
            </a:r>
          </a:p>
          <a:p>
            <a:r>
              <a:rPr lang="en-US" dirty="0" smtClean="0"/>
              <a:t>“Sport and Society” essays</a:t>
            </a:r>
            <a:endParaRPr lang="en-US" dirty="0"/>
          </a:p>
        </p:txBody>
      </p:sp>
    </p:spTree>
    <p:extLst>
      <p:ext uri="{BB962C8B-B14F-4D97-AF65-F5344CB8AC3E}">
        <p14:creationId xmlns:p14="http://schemas.microsoft.com/office/powerpoint/2010/main" val="687324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 Network">
            <a:hlinkClick r:id="rId2" tooltip="Digital Commons Networ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28758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30" y="0"/>
            <a:ext cx="5873070" cy="4767141"/>
          </a:xfrm>
          <a:prstGeom prst="rect">
            <a:avLst/>
          </a:prstGeom>
        </p:spPr>
      </p:pic>
    </p:spTree>
    <p:extLst>
      <p:ext uri="{BB962C8B-B14F-4D97-AF65-F5344CB8AC3E}">
        <p14:creationId xmlns:p14="http://schemas.microsoft.com/office/powerpoint/2010/main" val="2121501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252" y="0"/>
            <a:ext cx="3772171" cy="4824613"/>
          </a:xfrm>
          <a:prstGeom prst="rect">
            <a:avLst/>
          </a:prstGeom>
        </p:spPr>
      </p:pic>
    </p:spTree>
    <p:extLst>
      <p:ext uri="{BB962C8B-B14F-4D97-AF65-F5344CB8AC3E}">
        <p14:creationId xmlns:p14="http://schemas.microsoft.com/office/powerpoint/2010/main" val="1027867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21" y="0"/>
            <a:ext cx="7108845" cy="4850825"/>
          </a:xfrm>
          <a:prstGeom prst="rect">
            <a:avLst/>
          </a:prstGeom>
        </p:spPr>
      </p:pic>
    </p:spTree>
    <p:extLst>
      <p:ext uri="{BB962C8B-B14F-4D97-AF65-F5344CB8AC3E}">
        <p14:creationId xmlns:p14="http://schemas.microsoft.com/office/powerpoint/2010/main" val="1809105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67377"/>
            <a:ext cx="7886700" cy="994172"/>
          </a:xfrm>
        </p:spPr>
        <p:txBody>
          <a:bodyPr>
            <a:normAutofit/>
          </a:bodyPr>
          <a:lstStyle/>
          <a:p>
            <a:pPr algn="ctr"/>
            <a:r>
              <a:rPr lang="en-US" sz="2700" b="1" dirty="0" smtClean="0"/>
              <a:t>Know (or Get to Know) Your Faculty</a:t>
            </a:r>
            <a:endParaRPr lang="en-US" sz="2700" b="1" dirty="0"/>
          </a:p>
        </p:txBody>
      </p:sp>
    </p:spTree>
    <p:extLst>
      <p:ext uri="{BB962C8B-B14F-4D97-AF65-F5344CB8AC3E}">
        <p14:creationId xmlns:p14="http://schemas.microsoft.com/office/powerpoint/2010/main" val="827667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Goals &amp; Expectations</a:t>
            </a:r>
            <a:endParaRPr lang="en-US" dirty="0"/>
          </a:p>
        </p:txBody>
      </p:sp>
    </p:spTree>
    <p:extLst>
      <p:ext uri="{BB962C8B-B14F-4D97-AF65-F5344CB8AC3E}">
        <p14:creationId xmlns:p14="http://schemas.microsoft.com/office/powerpoint/2010/main" val="329067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Digital Initiatives?</a:t>
            </a:r>
            <a:endParaRPr lang="en-US" b="1" dirty="0"/>
          </a:p>
        </p:txBody>
      </p:sp>
      <p:pic>
        <p:nvPicPr>
          <p:cNvPr id="3" name="Picture 2"/>
          <p:cNvPicPr>
            <a:picLocks noChangeAspect="1"/>
          </p:cNvPicPr>
          <p:nvPr/>
        </p:nvPicPr>
        <p:blipFill>
          <a:blip r:embed="rId2"/>
          <a:stretch>
            <a:fillRect/>
          </a:stretch>
        </p:blipFill>
        <p:spPr>
          <a:xfrm>
            <a:off x="2175949" y="1072573"/>
            <a:ext cx="4280691" cy="3359388"/>
          </a:xfrm>
          <a:prstGeom prst="rect">
            <a:avLst/>
          </a:prstGeom>
        </p:spPr>
      </p:pic>
    </p:spTree>
    <p:extLst>
      <p:ext uri="{BB962C8B-B14F-4D97-AF65-F5344CB8AC3E}">
        <p14:creationId xmlns:p14="http://schemas.microsoft.com/office/powerpoint/2010/main" val="2990963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2400" dirty="0"/>
              <a:t>University of Central Florida Libraries</a:t>
            </a:r>
          </a:p>
          <a:p>
            <a:pPr algn="ctr"/>
            <a:endParaRPr lang="en-US" sz="2400" dirty="0"/>
          </a:p>
          <a:p>
            <a:pPr marL="0" indent="0">
              <a:buNone/>
            </a:pPr>
            <a:r>
              <a:rPr lang="en-US" sz="2400" dirty="0" smtClean="0"/>
              <a:t>Lee Dotson		</a:t>
            </a:r>
            <a:r>
              <a:rPr lang="en-US" sz="2400" dirty="0" smtClean="0">
                <a:hlinkClick r:id="rId2"/>
              </a:rPr>
              <a:t>Lee.Dotson@ucf.edu</a:t>
            </a:r>
            <a:r>
              <a:rPr lang="en-US" sz="2400" dirty="0" smtClean="0"/>
              <a:t>	</a:t>
            </a:r>
          </a:p>
          <a:p>
            <a:pPr marL="0" indent="0">
              <a:buNone/>
            </a:pPr>
            <a:r>
              <a:rPr lang="en-US" sz="2400" dirty="0" smtClean="0"/>
              <a:t>Richard Harrison 	</a:t>
            </a:r>
            <a:r>
              <a:rPr lang="en-US" sz="2400" dirty="0" smtClean="0">
                <a:hlinkClick r:id="rId3"/>
              </a:rPr>
              <a:t>Richard.Harrison@ucf.edu</a:t>
            </a:r>
            <a:r>
              <a:rPr lang="en-US" sz="2400" dirty="0" smtClean="0"/>
              <a:t> </a:t>
            </a:r>
          </a:p>
          <a:p>
            <a:pPr marL="0" indent="0">
              <a:buNone/>
            </a:pPr>
            <a:r>
              <a:rPr lang="en-US" sz="2400" dirty="0" smtClean="0"/>
              <a:t>Sarah Norris		</a:t>
            </a:r>
            <a:r>
              <a:rPr lang="en-US" sz="2400" dirty="0" smtClean="0">
                <a:hlinkClick r:id="rId4"/>
              </a:rPr>
              <a:t>Sarah.Norris@ucf.edu</a:t>
            </a:r>
            <a:r>
              <a:rPr lang="en-US" sz="2400" dirty="0" smtClean="0"/>
              <a:t> </a:t>
            </a:r>
          </a:p>
          <a:p>
            <a:pPr marL="0" indent="0">
              <a:buNone/>
            </a:pPr>
            <a:r>
              <a:rPr lang="en-US" sz="2400" dirty="0" smtClean="0"/>
              <a:t>Barbara Tierney	</a:t>
            </a:r>
            <a:r>
              <a:rPr lang="en-US" sz="2400" dirty="0" smtClean="0">
                <a:hlinkClick r:id="rId5"/>
              </a:rPr>
              <a:t>Barbara.Tierney@ucf.edu</a:t>
            </a:r>
            <a:r>
              <a:rPr lang="en-US" sz="2400" dirty="0" smtClean="0"/>
              <a:t> </a:t>
            </a:r>
            <a:endParaRPr lang="en-US" sz="2400" dirty="0"/>
          </a:p>
          <a:p>
            <a:endParaRPr lang="en-US" dirty="0"/>
          </a:p>
        </p:txBody>
      </p:sp>
    </p:spTree>
    <p:extLst>
      <p:ext uri="{BB962C8B-B14F-4D97-AF65-F5344CB8AC3E}">
        <p14:creationId xmlns:p14="http://schemas.microsoft.com/office/powerpoint/2010/main" val="73462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144001" cy="5017269"/>
          </a:xfrm>
          <a:prstGeom prst="rect">
            <a:avLst/>
          </a:prstGeom>
        </p:spPr>
      </p:pic>
    </p:spTree>
    <p:extLst>
      <p:ext uri="{BB962C8B-B14F-4D97-AF65-F5344CB8AC3E}">
        <p14:creationId xmlns:p14="http://schemas.microsoft.com/office/powerpoint/2010/main" val="100747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 does what</a:t>
            </a:r>
            <a:endParaRPr lang="en-US" b="1" dirty="0"/>
          </a:p>
        </p:txBody>
      </p:sp>
      <p:pic>
        <p:nvPicPr>
          <p:cNvPr id="3" name="Picture 2"/>
          <p:cNvPicPr>
            <a:picLocks noChangeAspect="1"/>
          </p:cNvPicPr>
          <p:nvPr/>
        </p:nvPicPr>
        <p:blipFill>
          <a:blip r:embed="rId2"/>
          <a:stretch>
            <a:fillRect/>
          </a:stretch>
        </p:blipFill>
        <p:spPr>
          <a:xfrm>
            <a:off x="455121" y="1207566"/>
            <a:ext cx="2457552" cy="3232456"/>
          </a:xfrm>
          <a:prstGeom prst="rect">
            <a:avLst/>
          </a:prstGeom>
        </p:spPr>
      </p:pic>
      <p:pic>
        <p:nvPicPr>
          <p:cNvPr id="4" name="Picture 3"/>
          <p:cNvPicPr>
            <a:picLocks noChangeAspect="1"/>
          </p:cNvPicPr>
          <p:nvPr/>
        </p:nvPicPr>
        <p:blipFill>
          <a:blip r:embed="rId3"/>
          <a:stretch>
            <a:fillRect/>
          </a:stretch>
        </p:blipFill>
        <p:spPr>
          <a:xfrm>
            <a:off x="3086202" y="1207565"/>
            <a:ext cx="2798067" cy="3527141"/>
          </a:xfrm>
          <a:prstGeom prst="rect">
            <a:avLst/>
          </a:prstGeom>
        </p:spPr>
      </p:pic>
      <p:pic>
        <p:nvPicPr>
          <p:cNvPr id="5" name="Picture 4"/>
          <p:cNvPicPr>
            <a:picLocks noChangeAspect="1"/>
          </p:cNvPicPr>
          <p:nvPr/>
        </p:nvPicPr>
        <p:blipFill>
          <a:blip r:embed="rId4"/>
          <a:stretch>
            <a:fillRect/>
          </a:stretch>
        </p:blipFill>
        <p:spPr>
          <a:xfrm>
            <a:off x="6057798" y="1207565"/>
            <a:ext cx="2926272" cy="2985689"/>
          </a:xfrm>
          <a:prstGeom prst="rect">
            <a:avLst/>
          </a:prstGeom>
        </p:spPr>
      </p:pic>
    </p:spTree>
    <p:extLst>
      <p:ext uri="{BB962C8B-B14F-4D97-AF65-F5344CB8AC3E}">
        <p14:creationId xmlns:p14="http://schemas.microsoft.com/office/powerpoint/2010/main" val="3779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8409"/>
          <a:stretch/>
        </p:blipFill>
        <p:spPr>
          <a:xfrm>
            <a:off x="538296" y="1164280"/>
            <a:ext cx="8046906" cy="3704053"/>
          </a:xfrm>
          <a:prstGeom prst="rect">
            <a:avLst/>
          </a:prstGeom>
        </p:spPr>
      </p:pic>
      <p:sp>
        <p:nvSpPr>
          <p:cNvPr id="5" name="Title 1"/>
          <p:cNvSpPr>
            <a:spLocks noGrp="1"/>
          </p:cNvSpPr>
          <p:nvPr>
            <p:ph type="title"/>
          </p:nvPr>
        </p:nvSpPr>
        <p:spPr>
          <a:xfrm>
            <a:off x="628650" y="197645"/>
            <a:ext cx="7886700" cy="994172"/>
          </a:xfrm>
        </p:spPr>
        <p:txBody>
          <a:bodyPr>
            <a:normAutofit/>
          </a:bodyPr>
          <a:lstStyle/>
          <a:p>
            <a:pPr algn="ctr"/>
            <a:r>
              <a:rPr lang="en-US" sz="2800" b="1" dirty="0" smtClean="0"/>
              <a:t>Focus on access to internal training</a:t>
            </a:r>
            <a:br>
              <a:rPr lang="en-US" sz="2800" b="1" dirty="0" smtClean="0"/>
            </a:br>
            <a:r>
              <a:rPr lang="en-US" sz="2800" b="1" dirty="0" smtClean="0"/>
              <a:t>and resources </a:t>
            </a:r>
            <a:endParaRPr lang="en-US" sz="2800" b="1" dirty="0"/>
          </a:p>
        </p:txBody>
      </p:sp>
    </p:spTree>
    <p:extLst>
      <p:ext uri="{BB962C8B-B14F-4D97-AF65-F5344CB8AC3E}">
        <p14:creationId xmlns:p14="http://schemas.microsoft.com/office/powerpoint/2010/main" val="361283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197645"/>
            <a:ext cx="7886700" cy="994172"/>
          </a:xfrm>
        </p:spPr>
        <p:txBody>
          <a:bodyPr>
            <a:normAutofit/>
          </a:bodyPr>
          <a:lstStyle/>
          <a:p>
            <a:pPr algn="ctr"/>
            <a:r>
              <a:rPr lang="en-US" sz="2800" b="1" dirty="0" smtClean="0"/>
              <a:t>Increase documentation and help files</a:t>
            </a:r>
            <a:endParaRPr lang="en-US" sz="2800" b="1" dirty="0"/>
          </a:p>
        </p:txBody>
      </p:sp>
      <p:pic>
        <p:nvPicPr>
          <p:cNvPr id="6" name="Picture 5"/>
          <p:cNvPicPr>
            <a:picLocks noChangeAspect="1"/>
          </p:cNvPicPr>
          <p:nvPr/>
        </p:nvPicPr>
        <p:blipFill>
          <a:blip r:embed="rId2"/>
          <a:stretch>
            <a:fillRect/>
          </a:stretch>
        </p:blipFill>
        <p:spPr>
          <a:xfrm>
            <a:off x="745066" y="1115476"/>
            <a:ext cx="3920067" cy="3893460"/>
          </a:xfrm>
          <a:prstGeom prst="rect">
            <a:avLst/>
          </a:prstGeom>
        </p:spPr>
      </p:pic>
      <p:pic>
        <p:nvPicPr>
          <p:cNvPr id="2" name="Picture 1"/>
          <p:cNvPicPr>
            <a:picLocks noChangeAspect="1"/>
          </p:cNvPicPr>
          <p:nvPr/>
        </p:nvPicPr>
        <p:blipFill>
          <a:blip r:embed="rId3"/>
          <a:stretch>
            <a:fillRect/>
          </a:stretch>
        </p:blipFill>
        <p:spPr>
          <a:xfrm>
            <a:off x="5075766" y="1317838"/>
            <a:ext cx="3348567" cy="3825661"/>
          </a:xfrm>
          <a:prstGeom prst="rect">
            <a:avLst/>
          </a:prstGeom>
        </p:spPr>
      </p:pic>
    </p:spTree>
    <p:extLst>
      <p:ext uri="{BB962C8B-B14F-4D97-AF65-F5344CB8AC3E}">
        <p14:creationId xmlns:p14="http://schemas.microsoft.com/office/powerpoint/2010/main" val="422490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D7B9216-7398-604A-B9FD-D1480978F082}" vid="{A9DCC503-974D-6543-8D56-03BC16D15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Brand-Wide Format Powerpoint</Template>
  <TotalTime>385</TotalTime>
  <Words>831</Words>
  <Application>Microsoft Office PowerPoint</Application>
  <PresentationFormat>On-screen Show (16:9)</PresentationFormat>
  <Paragraphs>107</Paragraphs>
  <Slides>50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Helvetica</vt:lpstr>
      <vt:lpstr>Helvetica Neue</vt:lpstr>
      <vt:lpstr>Helvetica Neue Medium</vt:lpstr>
      <vt:lpstr>Roboto</vt:lpstr>
      <vt:lpstr>Office Theme</vt:lpstr>
      <vt:lpstr>The Sky’s the Limit:</vt:lpstr>
      <vt:lpstr>STARS: Institutional Repository at UCF</vt:lpstr>
      <vt:lpstr>Where it all started –  Scholarly Communication Task Force</vt:lpstr>
      <vt:lpstr>PowerPoint Presentation</vt:lpstr>
      <vt:lpstr>Why Digital Initiatives?</vt:lpstr>
      <vt:lpstr>PowerPoint Presentation</vt:lpstr>
      <vt:lpstr>Who does what</vt:lpstr>
      <vt:lpstr>Focus on access to internal training and resources </vt:lpstr>
      <vt:lpstr>Increase documentation and help files</vt:lpstr>
      <vt:lpstr>Basic workflow</vt:lpstr>
      <vt:lpstr>Project proposal</vt:lpstr>
      <vt:lpstr>PowerPoint Presentation</vt:lpstr>
      <vt:lpstr>PowerPoint Presentation</vt:lpstr>
      <vt:lpstr>Basic workflow</vt:lpstr>
      <vt:lpstr>PowerPoint Presentation</vt:lpstr>
      <vt:lpstr>PowerPoint Presentation</vt:lpstr>
      <vt:lpstr>What if your workflow looks more like this…</vt:lpstr>
      <vt:lpstr>PowerPoint Presentation</vt:lpstr>
      <vt:lpstr>PowerPoint Presentation</vt:lpstr>
      <vt:lpstr>PowerPoint Presentation</vt:lpstr>
      <vt:lpstr>Scholarly Communication</vt:lpstr>
      <vt:lpstr>The Office of Scholarly Communication provides information and assistance on all aspects of scholarly publishing.</vt:lpstr>
      <vt:lpstr>Goals</vt:lpstr>
      <vt:lpstr>Scholarly Communication &amp; STARS</vt:lpstr>
      <vt:lpstr>Graduate, Undergraduate &amp; Faculty Workshops</vt:lpstr>
      <vt:lpstr>PowerPoint Presentation</vt:lpstr>
      <vt:lpstr>Scholarly Communication Faculty Advisory Board</vt:lpstr>
      <vt:lpstr>Copyright &amp; Author Rights</vt:lpstr>
      <vt:lpstr>Research &amp; Information Services</vt:lpstr>
      <vt:lpstr>Subject Librarians are very visible and accessible throughout the library’s website</vt:lpstr>
      <vt:lpstr>Subject Librarians are showcased in the  library’s digital signage</vt:lpstr>
      <vt:lpstr> </vt:lpstr>
      <vt:lpstr>Subject Librarians are encouraged to be mobile… to get away from the Desk…. out of the library… and visit their assigned academic depts.</vt:lpstr>
      <vt:lpstr>Subject Librarians market IR and SC services and resources via their e-newsletters</vt:lpstr>
      <vt:lpstr>PowerPoint Presentation</vt:lpstr>
      <vt:lpstr>Subject Librarians market textbook alternatives and OERs via their online research guides</vt:lpstr>
      <vt:lpstr>Subject Librarians encourage their faculty to serve as UCF Open Access Champions</vt:lpstr>
      <vt:lpstr>Subject Librarian annual assignments include Scholarly Communication and IR outreach expectations</vt:lpstr>
      <vt:lpstr>Subject Librarians receive training from SC,  IR, and RIS</vt:lpstr>
      <vt:lpstr>Subject Librarians</vt:lpstr>
      <vt:lpstr>Subject Librarian’s Role</vt:lpstr>
      <vt:lpstr>Environmental Scan</vt:lpstr>
      <vt:lpstr>PowerPoint Presentation</vt:lpstr>
      <vt:lpstr>Sample UCF IR Collections</vt:lpstr>
      <vt:lpstr>PowerPoint Presentation</vt:lpstr>
      <vt:lpstr>PowerPoint Presentation</vt:lpstr>
      <vt:lpstr>PowerPoint Presentation</vt:lpstr>
      <vt:lpstr>Know (or Get to Know) Your Faculty</vt:lpstr>
      <vt:lpstr>Future Goals &amp; Expectations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Sarah Norris</cp:lastModifiedBy>
  <cp:revision>37</cp:revision>
  <cp:lastPrinted>2016-10-31T17:20:02Z</cp:lastPrinted>
  <dcterms:created xsi:type="dcterms:W3CDTF">2016-09-13T13:48:42Z</dcterms:created>
  <dcterms:modified xsi:type="dcterms:W3CDTF">2016-11-01T18:06:51Z</dcterms:modified>
</cp:coreProperties>
</file>