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8" r:id="rId3"/>
    <p:sldId id="345" r:id="rId4"/>
    <p:sldId id="371" r:id="rId5"/>
    <p:sldId id="353" r:id="rId6"/>
    <p:sldId id="354" r:id="rId7"/>
    <p:sldId id="355" r:id="rId8"/>
    <p:sldId id="356" r:id="rId9"/>
    <p:sldId id="357" r:id="rId10"/>
    <p:sldId id="358" r:id="rId11"/>
    <p:sldId id="359" r:id="rId12"/>
    <p:sldId id="348" r:id="rId13"/>
    <p:sldId id="360" r:id="rId14"/>
    <p:sldId id="361" r:id="rId15"/>
    <p:sldId id="362" r:id="rId16"/>
    <p:sldId id="373" r:id="rId17"/>
    <p:sldId id="374" r:id="rId18"/>
    <p:sldId id="375" r:id="rId19"/>
    <p:sldId id="363" r:id="rId20"/>
    <p:sldId id="364" r:id="rId21"/>
    <p:sldId id="365" r:id="rId22"/>
    <p:sldId id="366" r:id="rId23"/>
    <p:sldId id="367" r:id="rId24"/>
    <p:sldId id="368" r:id="rId25"/>
    <p:sldId id="369" r:id="rId26"/>
    <p:sldId id="370" r:id="rId27"/>
    <p:sldId id="376" r:id="rId28"/>
    <p:sldId id="34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4" autoAdjust="0"/>
    <p:restoredTop sz="68057" autoAdjust="0"/>
  </p:normalViewPr>
  <p:slideViewPr>
    <p:cSldViewPr snapToGrid="0">
      <p:cViewPr varScale="1">
        <p:scale>
          <a:sx n="76" d="100"/>
          <a:sy n="76" d="100"/>
        </p:scale>
        <p:origin x="11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2D5D-5D70-42AF-829C-8BE05B607F6F}"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4377D-CF5D-4A14-88CA-85D554DFF39C}" type="slidenum">
              <a:rPr lang="en-US" smtClean="0"/>
              <a:t>‹#›</a:t>
            </a:fld>
            <a:endParaRPr lang="en-US"/>
          </a:p>
        </p:txBody>
      </p:sp>
    </p:spTree>
    <p:extLst>
      <p:ext uri="{BB962C8B-B14F-4D97-AF65-F5344CB8AC3E}">
        <p14:creationId xmlns:p14="http://schemas.microsoft.com/office/powerpoint/2010/main" val="184128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a:t>
            </a:fld>
            <a:endParaRPr lang="en-US"/>
          </a:p>
        </p:txBody>
      </p:sp>
    </p:spTree>
    <p:extLst>
      <p:ext uri="{BB962C8B-B14F-4D97-AF65-F5344CB8AC3E}">
        <p14:creationId xmlns:p14="http://schemas.microsoft.com/office/powerpoint/2010/main" val="410379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11</a:t>
            </a:fld>
            <a:endParaRPr lang="en-US"/>
          </a:p>
        </p:txBody>
      </p:sp>
    </p:spTree>
    <p:extLst>
      <p:ext uri="{BB962C8B-B14F-4D97-AF65-F5344CB8AC3E}">
        <p14:creationId xmlns:p14="http://schemas.microsoft.com/office/powerpoint/2010/main" val="19336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13</a:t>
            </a:fld>
            <a:endParaRPr lang="en-US"/>
          </a:p>
        </p:txBody>
      </p:sp>
    </p:spTree>
    <p:extLst>
      <p:ext uri="{BB962C8B-B14F-4D97-AF65-F5344CB8AC3E}">
        <p14:creationId xmlns:p14="http://schemas.microsoft.com/office/powerpoint/2010/main" val="310733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14</a:t>
            </a:fld>
            <a:endParaRPr lang="en-US"/>
          </a:p>
        </p:txBody>
      </p:sp>
    </p:spTree>
    <p:extLst>
      <p:ext uri="{BB962C8B-B14F-4D97-AF65-F5344CB8AC3E}">
        <p14:creationId xmlns:p14="http://schemas.microsoft.com/office/powerpoint/2010/main" val="351551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15</a:t>
            </a:fld>
            <a:endParaRPr lang="en-US"/>
          </a:p>
        </p:txBody>
      </p:sp>
    </p:spTree>
    <p:extLst>
      <p:ext uri="{BB962C8B-B14F-4D97-AF65-F5344CB8AC3E}">
        <p14:creationId xmlns:p14="http://schemas.microsoft.com/office/powerpoint/2010/main" val="400663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16</a:t>
            </a:fld>
            <a:endParaRPr lang="en-US"/>
          </a:p>
        </p:txBody>
      </p:sp>
    </p:spTree>
    <p:extLst>
      <p:ext uri="{BB962C8B-B14F-4D97-AF65-F5344CB8AC3E}">
        <p14:creationId xmlns:p14="http://schemas.microsoft.com/office/powerpoint/2010/main" val="353665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17</a:t>
            </a:fld>
            <a:endParaRPr lang="en-US"/>
          </a:p>
        </p:txBody>
      </p:sp>
    </p:spTree>
    <p:extLst>
      <p:ext uri="{BB962C8B-B14F-4D97-AF65-F5344CB8AC3E}">
        <p14:creationId xmlns:p14="http://schemas.microsoft.com/office/powerpoint/2010/main" val="144380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19</a:t>
            </a:fld>
            <a:endParaRPr lang="en-US"/>
          </a:p>
        </p:txBody>
      </p:sp>
    </p:spTree>
    <p:extLst>
      <p:ext uri="{BB962C8B-B14F-4D97-AF65-F5344CB8AC3E}">
        <p14:creationId xmlns:p14="http://schemas.microsoft.com/office/powerpoint/2010/main" val="39474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20</a:t>
            </a:fld>
            <a:endParaRPr lang="en-US"/>
          </a:p>
        </p:txBody>
      </p:sp>
    </p:spTree>
    <p:extLst>
      <p:ext uri="{BB962C8B-B14F-4D97-AF65-F5344CB8AC3E}">
        <p14:creationId xmlns:p14="http://schemas.microsoft.com/office/powerpoint/2010/main" val="229373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21</a:t>
            </a:fld>
            <a:endParaRPr lang="en-US"/>
          </a:p>
        </p:txBody>
      </p:sp>
    </p:spTree>
    <p:extLst>
      <p:ext uri="{BB962C8B-B14F-4D97-AF65-F5344CB8AC3E}">
        <p14:creationId xmlns:p14="http://schemas.microsoft.com/office/powerpoint/2010/main" val="3119963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22</a:t>
            </a:fld>
            <a:endParaRPr lang="en-US"/>
          </a:p>
        </p:txBody>
      </p:sp>
    </p:spTree>
    <p:extLst>
      <p:ext uri="{BB962C8B-B14F-4D97-AF65-F5344CB8AC3E}">
        <p14:creationId xmlns:p14="http://schemas.microsoft.com/office/powerpoint/2010/main" val="379390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a:t>
            </a:fld>
            <a:endParaRPr lang="en-US"/>
          </a:p>
        </p:txBody>
      </p:sp>
    </p:spTree>
    <p:extLst>
      <p:ext uri="{BB962C8B-B14F-4D97-AF65-F5344CB8AC3E}">
        <p14:creationId xmlns:p14="http://schemas.microsoft.com/office/powerpoint/2010/main" val="1040859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23</a:t>
            </a:fld>
            <a:endParaRPr lang="en-US"/>
          </a:p>
        </p:txBody>
      </p:sp>
    </p:spTree>
    <p:extLst>
      <p:ext uri="{BB962C8B-B14F-4D97-AF65-F5344CB8AC3E}">
        <p14:creationId xmlns:p14="http://schemas.microsoft.com/office/powerpoint/2010/main" val="3940809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24</a:t>
            </a:fld>
            <a:endParaRPr lang="en-US"/>
          </a:p>
        </p:txBody>
      </p:sp>
    </p:spTree>
    <p:extLst>
      <p:ext uri="{BB962C8B-B14F-4D97-AF65-F5344CB8AC3E}">
        <p14:creationId xmlns:p14="http://schemas.microsoft.com/office/powerpoint/2010/main" val="2546921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25</a:t>
            </a:fld>
            <a:endParaRPr lang="en-US"/>
          </a:p>
        </p:txBody>
      </p:sp>
    </p:spTree>
    <p:extLst>
      <p:ext uri="{BB962C8B-B14F-4D97-AF65-F5344CB8AC3E}">
        <p14:creationId xmlns:p14="http://schemas.microsoft.com/office/powerpoint/2010/main" val="2504391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8731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4</a:t>
            </a:fld>
            <a:endParaRPr lang="en-US"/>
          </a:p>
        </p:txBody>
      </p:sp>
    </p:spTree>
    <p:extLst>
      <p:ext uri="{BB962C8B-B14F-4D97-AF65-F5344CB8AC3E}">
        <p14:creationId xmlns:p14="http://schemas.microsoft.com/office/powerpoint/2010/main" val="14950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AE744C5-BCAA-4B46-B490-1DFF00148CE1}" type="slidenum">
              <a:rPr lang="en-US" smtClean="0"/>
              <a:t>5</a:t>
            </a:fld>
            <a:endParaRPr lang="en-US"/>
          </a:p>
        </p:txBody>
      </p:sp>
    </p:spTree>
    <p:extLst>
      <p:ext uri="{BB962C8B-B14F-4D97-AF65-F5344CB8AC3E}">
        <p14:creationId xmlns:p14="http://schemas.microsoft.com/office/powerpoint/2010/main" val="394584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6</a:t>
            </a:fld>
            <a:endParaRPr lang="en-US"/>
          </a:p>
        </p:txBody>
      </p:sp>
    </p:spTree>
    <p:extLst>
      <p:ext uri="{BB962C8B-B14F-4D97-AF65-F5344CB8AC3E}">
        <p14:creationId xmlns:p14="http://schemas.microsoft.com/office/powerpoint/2010/main" val="31487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7</a:t>
            </a:fld>
            <a:endParaRPr lang="en-US"/>
          </a:p>
        </p:txBody>
      </p:sp>
    </p:spTree>
    <p:extLst>
      <p:ext uri="{BB962C8B-B14F-4D97-AF65-F5344CB8AC3E}">
        <p14:creationId xmlns:p14="http://schemas.microsoft.com/office/powerpoint/2010/main" val="193677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8</a:t>
            </a:fld>
            <a:endParaRPr lang="en-US"/>
          </a:p>
        </p:txBody>
      </p:sp>
    </p:spTree>
    <p:extLst>
      <p:ext uri="{BB962C8B-B14F-4D97-AF65-F5344CB8AC3E}">
        <p14:creationId xmlns:p14="http://schemas.microsoft.com/office/powerpoint/2010/main" val="287602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9</a:t>
            </a:fld>
            <a:endParaRPr lang="en-US"/>
          </a:p>
        </p:txBody>
      </p:sp>
    </p:spTree>
    <p:extLst>
      <p:ext uri="{BB962C8B-B14F-4D97-AF65-F5344CB8AC3E}">
        <p14:creationId xmlns:p14="http://schemas.microsoft.com/office/powerpoint/2010/main" val="329292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10</a:t>
            </a:fld>
            <a:endParaRPr lang="en-US"/>
          </a:p>
        </p:txBody>
      </p:sp>
    </p:spTree>
    <p:extLst>
      <p:ext uri="{BB962C8B-B14F-4D97-AF65-F5344CB8AC3E}">
        <p14:creationId xmlns:p14="http://schemas.microsoft.com/office/powerpoint/2010/main" val="142230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11/14/2016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11/14/2016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11/14/2016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11/14/2016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11/14/2016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oa-over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flickr.com/photos/rachelpasch/" TargetMode="External"/><Relationship Id="rId4" Type="http://schemas.openxmlformats.org/officeDocument/2006/relationships/hyperlink" Target="https://flic.kr/p/4Metz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parc.arl.org/resources/authors/addendu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sherpa.ac.uk/romeo/PDFandIR.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orks.bepress.com/sarah-norri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lsevier.com/about/company-information/policies/pric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uthorservices.taylorandfrancis.com/publishing-open-access-with-taylor-franci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herpa.ac.uk/romeo/index.php"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arcopen.org/our-work/author-rights/#addendu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ibrary.ucf.edu/about/departments/scholarly-communication/" TargetMode="External"/><Relationship Id="rId2" Type="http://schemas.openxmlformats.org/officeDocument/2006/relationships/hyperlink" Target="mailto:sarah.norris@ucf.edu"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opyright.gov/circs/circ0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copyright.cornell.edu/resources/publicdomain.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Author Rights</a:t>
            </a:r>
            <a:endParaRPr lang="en-US" dirty="0"/>
          </a:p>
        </p:txBody>
      </p:sp>
      <p:sp>
        <p:nvSpPr>
          <p:cNvPr id="3" name="Subtitle 2"/>
          <p:cNvSpPr>
            <a:spLocks noGrp="1"/>
          </p:cNvSpPr>
          <p:nvPr>
            <p:ph type="subTitle" idx="1"/>
          </p:nvPr>
        </p:nvSpPr>
        <p:spPr/>
        <p:txBody>
          <a:bodyPr/>
          <a:lstStyle/>
          <a:p>
            <a:r>
              <a:rPr lang="en-US" dirty="0" smtClean="0"/>
              <a:t>Sarah A. Norris, Scholarly Communication Librarian, </a:t>
            </a:r>
          </a:p>
          <a:p>
            <a:r>
              <a:rPr lang="en-US" dirty="0" smtClean="0"/>
              <a:t>University of Central Florida Libraries</a:t>
            </a:r>
            <a:endParaRPr lang="en-US" dirty="0"/>
          </a:p>
        </p:txBody>
      </p:sp>
    </p:spTree>
    <p:extLst>
      <p:ext uri="{BB962C8B-B14F-4D97-AF65-F5344CB8AC3E}">
        <p14:creationId xmlns:p14="http://schemas.microsoft.com/office/powerpoint/2010/main" val="18236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97" y="373565"/>
            <a:ext cx="9601200" cy="1485900"/>
          </a:xfrm>
        </p:spPr>
        <p:txBody>
          <a:bodyPr/>
          <a:lstStyle/>
          <a:p>
            <a:pPr algn="ctr"/>
            <a:r>
              <a:rPr lang="en-US" dirty="0" smtClean="0"/>
              <a:t>Open Access</a:t>
            </a:r>
            <a:endParaRPr lang="en-US" dirty="0"/>
          </a:p>
        </p:txBody>
      </p:sp>
      <p:sp>
        <p:nvSpPr>
          <p:cNvPr id="3" name="Content Placeholder 2"/>
          <p:cNvSpPr>
            <a:spLocks noGrp="1"/>
          </p:cNvSpPr>
          <p:nvPr>
            <p:ph idx="1"/>
          </p:nvPr>
        </p:nvSpPr>
        <p:spPr>
          <a:xfrm>
            <a:off x="1583473" y="3746810"/>
            <a:ext cx="9601200" cy="3957694"/>
          </a:xfrm>
        </p:spPr>
        <p:txBody>
          <a:bodyPr>
            <a:normAutofit/>
          </a:bodyPr>
          <a:lstStyle/>
          <a:p>
            <a:pPr marL="0" indent="0" algn="ctr">
              <a:buNone/>
            </a:pPr>
            <a:r>
              <a:rPr lang="en-US" sz="2800" i="1" dirty="0"/>
              <a:t>“Open-access (OA) literature is digital, online, free of charge, and free of most copyright and licensing restrictions.”</a:t>
            </a:r>
          </a:p>
          <a:p>
            <a:pPr marL="0" indent="0" algn="ctr">
              <a:buNone/>
            </a:pPr>
            <a:endParaRPr lang="en-US" sz="2800" i="1" dirty="0"/>
          </a:p>
          <a:p>
            <a:pPr marL="0" indent="0" algn="ctr">
              <a:buNone/>
            </a:pPr>
            <a:r>
              <a:rPr lang="en-US" sz="1600" dirty="0"/>
              <a:t>© 2004-2015 Peter </a:t>
            </a:r>
            <a:r>
              <a:rPr lang="en-US" sz="1600" dirty="0" err="1"/>
              <a:t>Suber</a:t>
            </a:r>
            <a:r>
              <a:rPr lang="en-US" sz="1600" dirty="0"/>
              <a:t>. Last updated 5 December, 2015, </a:t>
            </a:r>
            <a:endParaRPr lang="en-US" sz="1600" dirty="0" smtClean="0"/>
          </a:p>
          <a:p>
            <a:pPr marL="0" indent="0" algn="ctr">
              <a:buNone/>
            </a:pPr>
            <a:r>
              <a:rPr lang="en-US" sz="1600" dirty="0" smtClean="0"/>
              <a:t>Retrieved </a:t>
            </a:r>
            <a:r>
              <a:rPr lang="en-US" sz="1600" dirty="0"/>
              <a:t>from: </a:t>
            </a:r>
            <a:r>
              <a:rPr lang="en-US" sz="1600" dirty="0">
                <a:hlinkClick r:id="rId3"/>
              </a:rPr>
              <a:t>http://bit.ly/oa-overview</a:t>
            </a:r>
            <a:endParaRPr lang="en-US" sz="1600" dirty="0"/>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51272" y="1183306"/>
            <a:ext cx="1498899" cy="2342030"/>
          </a:xfrm>
          <a:prstGeom prst="rect">
            <a:avLst/>
          </a:prstGeom>
        </p:spPr>
      </p:pic>
    </p:spTree>
    <p:extLst>
      <p:ext uri="{BB962C8B-B14F-4D97-AF65-F5344CB8AC3E}">
        <p14:creationId xmlns:p14="http://schemas.microsoft.com/office/powerpoint/2010/main" val="518931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97" y="373565"/>
            <a:ext cx="9601200" cy="1485900"/>
          </a:xfrm>
        </p:spPr>
        <p:txBody>
          <a:bodyPr/>
          <a:lstStyle/>
          <a:p>
            <a:pPr algn="ctr"/>
            <a:r>
              <a:rPr lang="en-US" dirty="0" smtClean="0"/>
              <a:t>Creative Commons License</a:t>
            </a:r>
            <a:endParaRPr lang="en-US" dirty="0"/>
          </a:p>
        </p:txBody>
      </p:sp>
      <p:sp>
        <p:nvSpPr>
          <p:cNvPr id="3" name="Content Placeholder 2"/>
          <p:cNvSpPr>
            <a:spLocks noGrp="1"/>
          </p:cNvSpPr>
          <p:nvPr>
            <p:ph idx="1"/>
          </p:nvPr>
        </p:nvSpPr>
        <p:spPr>
          <a:xfrm>
            <a:off x="1583473" y="3746810"/>
            <a:ext cx="9601200" cy="2877014"/>
          </a:xfrm>
        </p:spPr>
        <p:txBody>
          <a:bodyPr>
            <a:normAutofit fontScale="92500" lnSpcReduction="10000"/>
          </a:bodyPr>
          <a:lstStyle/>
          <a:p>
            <a:pPr marL="0" indent="0" algn="ctr">
              <a:buNone/>
            </a:pPr>
            <a:r>
              <a:rPr lang="en-US" sz="2800" i="1" dirty="0"/>
              <a:t>“A Creative Commons (CC) license is one of several public copyright licenses that enable the free distribution of an otherwise copyrighted work. A CC license is used when an author wants to give people the right to share, use, and build upon a work that they have created.”</a:t>
            </a:r>
          </a:p>
          <a:p>
            <a:pPr marL="0" indent="0" algn="ctr">
              <a:buNone/>
            </a:pPr>
            <a:endParaRPr lang="en-US" sz="2800" i="1" dirty="0"/>
          </a:p>
          <a:p>
            <a:pPr marL="0" indent="0" algn="ctr">
              <a:buNone/>
            </a:pPr>
            <a:r>
              <a:rPr lang="en-US" sz="2800" dirty="0">
                <a:hlinkClick r:id="rId3"/>
              </a:rPr>
              <a:t>https://creativecommons.org/licenses/</a:t>
            </a:r>
            <a:r>
              <a:rPr lang="en-US" sz="2800" dirty="0"/>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959" y="1323190"/>
            <a:ext cx="2116082" cy="2116082"/>
          </a:xfrm>
          <a:prstGeom prst="rect">
            <a:avLst/>
          </a:prstGeom>
        </p:spPr>
      </p:pic>
    </p:spTree>
    <p:extLst>
      <p:ext uri="{BB962C8B-B14F-4D97-AF65-F5344CB8AC3E}">
        <p14:creationId xmlns:p14="http://schemas.microsoft.com/office/powerpoint/2010/main" val="404930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Rights are Covered by Copyright?</a:t>
            </a:r>
          </a:p>
        </p:txBody>
      </p:sp>
      <p:sp>
        <p:nvSpPr>
          <p:cNvPr id="3" name="Content Placeholder 2"/>
          <p:cNvSpPr>
            <a:spLocks noGrp="1"/>
          </p:cNvSpPr>
          <p:nvPr>
            <p:ph idx="1"/>
          </p:nvPr>
        </p:nvSpPr>
        <p:spPr>
          <a:xfrm>
            <a:off x="1524000" y="2008544"/>
            <a:ext cx="9728200" cy="4684356"/>
          </a:xfrm>
        </p:spPr>
        <p:txBody>
          <a:bodyPr>
            <a:normAutofit fontScale="47500" lnSpcReduction="20000"/>
          </a:bodyPr>
          <a:lstStyle/>
          <a:p>
            <a:r>
              <a:rPr lang="en-US" sz="5900" dirty="0"/>
              <a:t>Generally, the following are exclusive rights given to a copyright holder:</a:t>
            </a:r>
          </a:p>
          <a:p>
            <a:pPr lvl="1"/>
            <a:r>
              <a:rPr lang="en-US" sz="5900" dirty="0"/>
              <a:t>reproduce your work</a:t>
            </a:r>
          </a:p>
          <a:p>
            <a:pPr lvl="1"/>
            <a:r>
              <a:rPr lang="en-US" sz="5900" dirty="0"/>
              <a:t>distribute your work</a:t>
            </a:r>
          </a:p>
          <a:p>
            <a:pPr lvl="1"/>
            <a:r>
              <a:rPr lang="en-US" sz="5900" dirty="0"/>
              <a:t>prepare derivative works</a:t>
            </a:r>
          </a:p>
          <a:p>
            <a:pPr lvl="1"/>
            <a:r>
              <a:rPr lang="en-US" sz="5900" dirty="0"/>
              <a:t>publicly display or perform your work</a:t>
            </a:r>
          </a:p>
          <a:p>
            <a:pPr lvl="1"/>
            <a:r>
              <a:rPr lang="en-US" sz="5900" dirty="0"/>
              <a:t>authorize others to do any of the above</a:t>
            </a:r>
          </a:p>
          <a:p>
            <a:pPr marL="0" indent="0">
              <a:buNone/>
            </a:pPr>
            <a:endParaRPr lang="en-US" sz="5900" dirty="0"/>
          </a:p>
          <a:p>
            <a:pPr marL="0" indent="0">
              <a:buNone/>
            </a:pPr>
            <a:r>
              <a:rPr lang="en-US" sz="5900" i="1" dirty="0" smtClean="0"/>
              <a:t>*The </a:t>
            </a:r>
            <a:r>
              <a:rPr lang="en-US" sz="5900" i="1" dirty="0"/>
              <a:t>above does not necessarily apply if the creator/author has given away rights to a publisher and/or other individual or entity</a:t>
            </a:r>
          </a:p>
          <a:p>
            <a:endParaRPr lang="en-US" dirty="0"/>
          </a:p>
        </p:txBody>
      </p:sp>
    </p:spTree>
    <p:extLst>
      <p:ext uri="{BB962C8B-B14F-4D97-AF65-F5344CB8AC3E}">
        <p14:creationId xmlns:p14="http://schemas.microsoft.com/office/powerpoint/2010/main" val="111121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8800" dirty="0" smtClean="0"/>
              <a:t>Your works belong to you…</a:t>
            </a:r>
            <a:endParaRPr lang="en-US" sz="6000" dirty="0"/>
          </a:p>
        </p:txBody>
      </p:sp>
      <p:sp>
        <p:nvSpPr>
          <p:cNvPr id="7" name="Text Placeholder 6"/>
          <p:cNvSpPr>
            <a:spLocks noGrp="1"/>
          </p:cNvSpPr>
          <p:nvPr>
            <p:ph type="body" idx="1"/>
          </p:nvPr>
        </p:nvSpPr>
        <p:spPr/>
        <p:txBody>
          <a:bodyPr>
            <a:normAutofit/>
          </a:bodyPr>
          <a:lstStyle/>
          <a:p>
            <a:r>
              <a:rPr lang="en-US" sz="4800" dirty="0" smtClean="0"/>
              <a:t>Unless You Give Your Rights Away</a:t>
            </a:r>
            <a:endParaRPr lang="en-US" sz="4800" dirty="0"/>
          </a:p>
        </p:txBody>
      </p:sp>
    </p:spTree>
    <p:extLst>
      <p:ext uri="{BB962C8B-B14F-4D97-AF65-F5344CB8AC3E}">
        <p14:creationId xmlns:p14="http://schemas.microsoft.com/office/powerpoint/2010/main" val="1861716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5252224" cy="1485900"/>
          </a:xfrm>
        </p:spPr>
        <p:txBody>
          <a:bodyPr>
            <a:normAutofit fontScale="90000"/>
          </a:bodyPr>
          <a:lstStyle/>
          <a:p>
            <a:pPr marL="0" indent="0" algn="ctr"/>
            <a:r>
              <a:rPr lang="en-US" sz="3600" i="1" dirty="0"/>
              <a:t>*You can give away or sell any or all of your rights.  Giving up your rights may limit access to and impact of your work.</a:t>
            </a:r>
            <a:r>
              <a:rPr lang="en-US" i="1" dirty="0"/>
              <a:t/>
            </a:r>
            <a:br>
              <a:rPr lang="en-US" i="1" dirty="0"/>
            </a:b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908"/>
          <a:stretch/>
        </p:blipFill>
        <p:spPr>
          <a:xfrm>
            <a:off x="7110804" y="0"/>
            <a:ext cx="5081195" cy="6858000"/>
          </a:xfrm>
          <a:prstGeom prst="rect">
            <a:avLst/>
          </a:prstGeom>
        </p:spPr>
      </p:pic>
      <p:sp>
        <p:nvSpPr>
          <p:cNvPr id="8" name="TextBox 7"/>
          <p:cNvSpPr txBox="1"/>
          <p:nvPr/>
        </p:nvSpPr>
        <p:spPr>
          <a:xfrm>
            <a:off x="1983518" y="5437860"/>
            <a:ext cx="3962400" cy="1200329"/>
          </a:xfrm>
          <a:prstGeom prst="rect">
            <a:avLst/>
          </a:prstGeom>
          <a:noFill/>
        </p:spPr>
        <p:txBody>
          <a:bodyPr wrap="square" rtlCol="0">
            <a:spAutoFit/>
          </a:bodyPr>
          <a:lstStyle/>
          <a:p>
            <a:pPr algn="ctr"/>
            <a:r>
              <a:rPr lang="en-US" dirty="0" smtClean="0"/>
              <a:t>Image retrieved from: </a:t>
            </a:r>
            <a:r>
              <a:rPr lang="en-US" dirty="0">
                <a:hlinkClick r:id="rId4"/>
              </a:rPr>
              <a:t>https://</a:t>
            </a:r>
            <a:r>
              <a:rPr lang="en-US" dirty="0" smtClean="0">
                <a:hlinkClick r:id="rId4"/>
              </a:rPr>
              <a:t>flic.kr/p/4Metz2</a:t>
            </a:r>
            <a:r>
              <a:rPr lang="en-US" dirty="0" smtClean="0"/>
              <a:t> </a:t>
            </a:r>
            <a:endParaRPr lang="en-US" dirty="0"/>
          </a:p>
          <a:p>
            <a:pPr algn="ctr"/>
            <a:r>
              <a:rPr lang="en-US" dirty="0" smtClean="0"/>
              <a:t>© </a:t>
            </a:r>
            <a:r>
              <a:rPr lang="en-US" b="1" dirty="0" smtClean="0">
                <a:hlinkClick r:id="rId5"/>
              </a:rPr>
              <a:t>Rachel Pasch</a:t>
            </a:r>
            <a:r>
              <a:rPr lang="en-US" dirty="0"/>
              <a:t/>
            </a:r>
            <a:br>
              <a:rPr lang="en-US" dirty="0"/>
            </a:br>
            <a:endParaRPr lang="en-US" dirty="0"/>
          </a:p>
        </p:txBody>
      </p:sp>
    </p:spTree>
    <p:extLst>
      <p:ext uri="{BB962C8B-B14F-4D97-AF65-F5344CB8AC3E}">
        <p14:creationId xmlns:p14="http://schemas.microsoft.com/office/powerpoint/2010/main" val="2286974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 to Consider</a:t>
            </a:r>
            <a:endParaRPr lang="en-US" dirty="0"/>
          </a:p>
        </p:txBody>
      </p:sp>
      <p:sp>
        <p:nvSpPr>
          <p:cNvPr id="3" name="Content Placeholder 2"/>
          <p:cNvSpPr>
            <a:spLocks noGrp="1"/>
          </p:cNvSpPr>
          <p:nvPr>
            <p:ph idx="1"/>
          </p:nvPr>
        </p:nvSpPr>
        <p:spPr>
          <a:xfrm>
            <a:off x="1371600" y="1639229"/>
            <a:ext cx="9601200" cy="4806176"/>
          </a:xfrm>
        </p:spPr>
        <p:txBody>
          <a:bodyPr>
            <a:normAutofit fontScale="40000" lnSpcReduction="20000"/>
          </a:bodyPr>
          <a:lstStyle/>
          <a:p>
            <a:endParaRPr lang="en-US" sz="5000" dirty="0" smtClean="0"/>
          </a:p>
          <a:p>
            <a:r>
              <a:rPr lang="en-US" sz="5000" dirty="0" smtClean="0"/>
              <a:t>Publication </a:t>
            </a:r>
            <a:r>
              <a:rPr lang="en-US" sz="5000" dirty="0"/>
              <a:t>agreements are a bundle of rights</a:t>
            </a:r>
          </a:p>
          <a:p>
            <a:r>
              <a:rPr lang="en-US" sz="5000" dirty="0"/>
              <a:t>Read your agreement</a:t>
            </a:r>
          </a:p>
          <a:p>
            <a:r>
              <a:rPr lang="en-US" sz="5000" dirty="0"/>
              <a:t>Know that you can try to negotiate to retain some rights</a:t>
            </a:r>
          </a:p>
          <a:p>
            <a:pPr lvl="1">
              <a:buFont typeface="Wingdings" panose="05000000000000000000" pitchFamily="2" charset="2"/>
              <a:buChar char="§"/>
            </a:pPr>
            <a:r>
              <a:rPr lang="en-US" sz="5000" dirty="0"/>
              <a:t>Reuse charts and graphs or reproduce the work</a:t>
            </a:r>
          </a:p>
          <a:p>
            <a:pPr lvl="1">
              <a:buFont typeface="Wingdings" panose="05000000000000000000" pitchFamily="2" charset="2"/>
              <a:buChar char="§"/>
            </a:pPr>
            <a:r>
              <a:rPr lang="en-US" sz="5000" dirty="0"/>
              <a:t>Give copies to your colleagues or students</a:t>
            </a:r>
          </a:p>
          <a:p>
            <a:pPr lvl="1">
              <a:buFont typeface="Wingdings" panose="05000000000000000000" pitchFamily="2" charset="2"/>
              <a:buChar char="§"/>
            </a:pPr>
            <a:r>
              <a:rPr lang="en-US" sz="5000" dirty="0"/>
              <a:t>Post on a website (e.g. Academia.edu or </a:t>
            </a:r>
            <a:r>
              <a:rPr lang="en-US" sz="5000" dirty="0" err="1"/>
              <a:t>ResearchGate</a:t>
            </a:r>
            <a:r>
              <a:rPr lang="en-US" sz="5000" dirty="0"/>
              <a:t>) or repository (e.g. STARS)</a:t>
            </a:r>
          </a:p>
          <a:p>
            <a:r>
              <a:rPr lang="en-US" sz="5000" dirty="0"/>
              <a:t>SPARC Author Addendum </a:t>
            </a:r>
            <a:r>
              <a:rPr lang="en-US" sz="5000" u="sng" dirty="0">
                <a:hlinkClick r:id="rId3"/>
              </a:rPr>
              <a:t>http://www.sparc.arl.org/resources/authors/addendum</a:t>
            </a:r>
            <a:r>
              <a:rPr lang="en-US" sz="5000" u="sng" dirty="0"/>
              <a:t>  </a:t>
            </a:r>
          </a:p>
          <a:p>
            <a:r>
              <a:rPr lang="en-US" sz="5000" dirty="0"/>
              <a:t>Check SHERPA/</a:t>
            </a:r>
            <a:r>
              <a:rPr lang="en-US" sz="5000" dirty="0" err="1"/>
              <a:t>RoMEO</a:t>
            </a:r>
            <a:r>
              <a:rPr lang="en-US" sz="5000" dirty="0"/>
              <a:t> for publisher copyright policies </a:t>
            </a:r>
            <a:r>
              <a:rPr lang="en-US" sz="5000" u="sng" dirty="0">
                <a:hlinkClick r:id="rId4"/>
              </a:rPr>
              <a:t>http://www.sherpa.ac.uk/romeo/PDFandIR.html</a:t>
            </a:r>
            <a:r>
              <a:rPr lang="en-US" sz="5000" u="sng" dirty="0"/>
              <a:t> </a:t>
            </a:r>
          </a:p>
          <a:p>
            <a:pPr marL="0" indent="0">
              <a:buNone/>
            </a:pPr>
            <a:endParaRPr lang="en-US" sz="1600" dirty="0"/>
          </a:p>
          <a:p>
            <a:pPr marL="0" indent="0" algn="ctr">
              <a:buNone/>
            </a:pPr>
            <a:endParaRPr lang="en-US" sz="3600" i="1" dirty="0"/>
          </a:p>
          <a:p>
            <a:pPr marL="0" indent="0" algn="ctr">
              <a:buNone/>
            </a:pPr>
            <a:r>
              <a:rPr lang="en-US" sz="3600" i="1" dirty="0"/>
              <a:t>UCF Libraries does not give copyright advice, but we can alert authors about their rights and point them to resources for negotiating them.  For copyright advice, </a:t>
            </a:r>
            <a:r>
              <a:rPr lang="en-US" sz="3600" i="1" dirty="0" smtClean="0"/>
              <a:t>it is recommended that you consult with legal counsel.</a:t>
            </a:r>
            <a:endParaRPr lang="en-US" sz="3600" i="1" dirty="0"/>
          </a:p>
        </p:txBody>
      </p:sp>
    </p:spTree>
    <p:extLst>
      <p:ext uri="{BB962C8B-B14F-4D97-AF65-F5344CB8AC3E}">
        <p14:creationId xmlns:p14="http://schemas.microsoft.com/office/powerpoint/2010/main" val="577143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UCF Undergraduate Research Journal Publishing Agreement Terms</a:t>
            </a:r>
            <a:endParaRPr lang="en-US" dirty="0"/>
          </a:p>
        </p:txBody>
      </p:sp>
      <p:pic>
        <p:nvPicPr>
          <p:cNvPr id="4" name="Picture 3"/>
          <p:cNvPicPr>
            <a:picLocks noChangeAspect="1"/>
          </p:cNvPicPr>
          <p:nvPr/>
        </p:nvPicPr>
        <p:blipFill>
          <a:blip r:embed="rId3"/>
          <a:stretch>
            <a:fillRect/>
          </a:stretch>
        </p:blipFill>
        <p:spPr>
          <a:xfrm>
            <a:off x="2420060" y="2070100"/>
            <a:ext cx="8255431" cy="2387600"/>
          </a:xfrm>
          <a:prstGeom prst="rect">
            <a:avLst/>
          </a:prstGeom>
        </p:spPr>
      </p:pic>
      <p:pic>
        <p:nvPicPr>
          <p:cNvPr id="5" name="Picture 4"/>
          <p:cNvPicPr>
            <a:picLocks noChangeAspect="1"/>
          </p:cNvPicPr>
          <p:nvPr/>
        </p:nvPicPr>
        <p:blipFill rotWithShape="1">
          <a:blip r:embed="rId4"/>
          <a:srcRect b="8629"/>
          <a:stretch/>
        </p:blipFill>
        <p:spPr>
          <a:xfrm>
            <a:off x="1746248" y="4457700"/>
            <a:ext cx="9603054" cy="2243932"/>
          </a:xfrm>
          <a:prstGeom prst="rect">
            <a:avLst/>
          </a:prstGeom>
        </p:spPr>
      </p:pic>
    </p:spTree>
    <p:extLst>
      <p:ext uri="{BB962C8B-B14F-4D97-AF65-F5344CB8AC3E}">
        <p14:creationId xmlns:p14="http://schemas.microsoft.com/office/powerpoint/2010/main" val="190072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UCF Undergraduate Research Journal Publishing Agreement Terms</a:t>
            </a:r>
            <a:endParaRPr lang="en-US" dirty="0"/>
          </a:p>
        </p:txBody>
      </p:sp>
      <p:pic>
        <p:nvPicPr>
          <p:cNvPr id="3" name="Picture 2"/>
          <p:cNvPicPr>
            <a:picLocks noChangeAspect="1"/>
          </p:cNvPicPr>
          <p:nvPr/>
        </p:nvPicPr>
        <p:blipFill>
          <a:blip r:embed="rId3"/>
          <a:stretch>
            <a:fillRect/>
          </a:stretch>
        </p:blipFill>
        <p:spPr>
          <a:xfrm>
            <a:off x="1860549" y="2171700"/>
            <a:ext cx="9444789" cy="4572000"/>
          </a:xfrm>
          <a:prstGeom prst="rect">
            <a:avLst/>
          </a:prstGeom>
        </p:spPr>
      </p:pic>
    </p:spTree>
    <p:extLst>
      <p:ext uri="{BB962C8B-B14F-4D97-AF65-F5344CB8AC3E}">
        <p14:creationId xmlns:p14="http://schemas.microsoft.com/office/powerpoint/2010/main" val="180985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Undergraduate Economic Review Publishing Agreement Terms</a:t>
            </a:r>
            <a:endParaRPr lang="en-US" dirty="0"/>
          </a:p>
        </p:txBody>
      </p:sp>
      <p:pic>
        <p:nvPicPr>
          <p:cNvPr id="5" name="Picture 4"/>
          <p:cNvPicPr>
            <a:picLocks noChangeAspect="1"/>
          </p:cNvPicPr>
          <p:nvPr/>
        </p:nvPicPr>
        <p:blipFill>
          <a:blip r:embed="rId2"/>
          <a:stretch>
            <a:fillRect/>
          </a:stretch>
        </p:blipFill>
        <p:spPr>
          <a:xfrm>
            <a:off x="1181100" y="2870200"/>
            <a:ext cx="10581314" cy="1676400"/>
          </a:xfrm>
          <a:prstGeom prst="rect">
            <a:avLst/>
          </a:prstGeom>
        </p:spPr>
      </p:pic>
    </p:spTree>
    <p:extLst>
      <p:ext uri="{BB962C8B-B14F-4D97-AF65-F5344CB8AC3E}">
        <p14:creationId xmlns:p14="http://schemas.microsoft.com/office/powerpoint/2010/main" val="79925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053" y="295507"/>
            <a:ext cx="9601200" cy="1485900"/>
          </a:xfrm>
        </p:spPr>
        <p:txBody>
          <a:bodyPr/>
          <a:lstStyle/>
          <a:p>
            <a:pPr algn="ctr"/>
            <a:r>
              <a:rPr lang="en-US" dirty="0"/>
              <a:t>Elsevier Publishing Agreement Terms</a:t>
            </a:r>
          </a:p>
        </p:txBody>
      </p:sp>
      <p:pic>
        <p:nvPicPr>
          <p:cNvPr id="6" name="Content Placeholder 3"/>
          <p:cNvPicPr>
            <a:picLocks noGrp="1" noChangeAspect="1"/>
          </p:cNvPicPr>
          <p:nvPr>
            <p:ph idx="1"/>
          </p:nvPr>
        </p:nvPicPr>
        <p:blipFill>
          <a:blip r:embed="rId3"/>
          <a:stretch>
            <a:fillRect/>
          </a:stretch>
        </p:blipFill>
        <p:spPr>
          <a:xfrm>
            <a:off x="2086082" y="1080717"/>
            <a:ext cx="8265161" cy="5439010"/>
          </a:xfrm>
          <a:prstGeom prst="rect">
            <a:avLst/>
          </a:prstGeom>
        </p:spPr>
      </p:pic>
    </p:spTree>
    <p:extLst>
      <p:ext uri="{BB962C8B-B14F-4D97-AF65-F5344CB8AC3E}">
        <p14:creationId xmlns:p14="http://schemas.microsoft.com/office/powerpoint/2010/main" val="4230130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62025"/>
            <a:ext cx="10629900" cy="1209675"/>
          </a:xfrm>
        </p:spPr>
        <p:txBody>
          <a:bodyPr>
            <a:normAutofit fontScale="90000"/>
          </a:bodyPr>
          <a:lstStyle/>
          <a:p>
            <a:r>
              <a:rPr lang="en-US" dirty="0" smtClean="0"/>
              <a:t>Introduction: </a:t>
            </a:r>
            <a:br>
              <a:rPr lang="en-US" dirty="0" smtClean="0"/>
            </a:br>
            <a:r>
              <a:rPr lang="en-US" dirty="0" smtClean="0"/>
              <a:t>Sarah A. Norris, </a:t>
            </a:r>
            <a:r>
              <a:rPr lang="en-US" sz="4000" dirty="0" smtClean="0"/>
              <a:t>Scholarly Communication Librarian</a:t>
            </a:r>
            <a:endParaRPr lang="en-US" sz="4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746" y="2374899"/>
            <a:ext cx="3009608" cy="3009608"/>
          </a:xfrm>
        </p:spPr>
      </p:pic>
      <p:sp>
        <p:nvSpPr>
          <p:cNvPr id="7" name="TextBox 6"/>
          <p:cNvSpPr txBox="1"/>
          <p:nvPr/>
        </p:nvSpPr>
        <p:spPr>
          <a:xfrm>
            <a:off x="2781689" y="5874916"/>
            <a:ext cx="7809722" cy="671804"/>
          </a:xfrm>
          <a:prstGeom prst="rect">
            <a:avLst/>
          </a:prstGeom>
          <a:noFill/>
        </p:spPr>
        <p:txBody>
          <a:bodyPr wrap="square" rtlCol="0">
            <a:spAutoFit/>
          </a:bodyPr>
          <a:lstStyle/>
          <a:p>
            <a:pPr algn="ctr"/>
            <a:r>
              <a:rPr lang="en-US" b="1" dirty="0">
                <a:hlinkClick r:id="rId4"/>
              </a:rPr>
              <a:t>https://works.bepress.com/sarah-norris/</a:t>
            </a:r>
            <a:r>
              <a:rPr lang="en-US" b="1" dirty="0"/>
              <a:t> </a:t>
            </a:r>
          </a:p>
          <a:p>
            <a:endParaRPr lang="en-US" dirty="0"/>
          </a:p>
        </p:txBody>
      </p:sp>
    </p:spTree>
    <p:extLst>
      <p:ext uri="{BB962C8B-B14F-4D97-AF65-F5344CB8AC3E}">
        <p14:creationId xmlns:p14="http://schemas.microsoft.com/office/powerpoint/2010/main" val="62720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366" y="719253"/>
            <a:ext cx="10593657" cy="1485900"/>
          </a:xfrm>
        </p:spPr>
        <p:txBody>
          <a:bodyPr/>
          <a:lstStyle/>
          <a:p>
            <a:pPr algn="ctr"/>
            <a:r>
              <a:rPr lang="en-US" dirty="0"/>
              <a:t>Elsevier Author Fees / Article Processing Charges (APC)</a:t>
            </a:r>
          </a:p>
        </p:txBody>
      </p:sp>
      <p:sp>
        <p:nvSpPr>
          <p:cNvPr id="3" name="Content Placeholder 2"/>
          <p:cNvSpPr>
            <a:spLocks noGrp="1"/>
          </p:cNvSpPr>
          <p:nvPr>
            <p:ph idx="1"/>
          </p:nvPr>
        </p:nvSpPr>
        <p:spPr>
          <a:xfrm>
            <a:off x="1371600" y="2286000"/>
            <a:ext cx="9601200" cy="4381018"/>
          </a:xfrm>
        </p:spPr>
        <p:txBody>
          <a:bodyPr>
            <a:normAutofit/>
          </a:bodyPr>
          <a:lstStyle/>
          <a:p>
            <a:r>
              <a:rPr lang="en-US" dirty="0"/>
              <a:t>Examples</a:t>
            </a:r>
          </a:p>
          <a:p>
            <a:pPr lvl="1"/>
            <a:r>
              <a:rPr lang="en-US" dirty="0" smtClean="0"/>
              <a:t>Library &amp; Information Science Research - </a:t>
            </a:r>
            <a:r>
              <a:rPr lang="en-US" dirty="0"/>
              <a:t>$</a:t>
            </a:r>
            <a:r>
              <a:rPr lang="en-US" dirty="0" smtClean="0"/>
              <a:t>1100</a:t>
            </a:r>
            <a:endParaRPr lang="en-US" dirty="0"/>
          </a:p>
          <a:p>
            <a:pPr lvl="1"/>
            <a:r>
              <a:rPr lang="en-US" dirty="0" smtClean="0"/>
              <a:t>The Journal of Academic Librarianship - $1100</a:t>
            </a:r>
            <a:endParaRPr lang="en-US" dirty="0"/>
          </a:p>
          <a:p>
            <a:pPr lvl="1"/>
            <a:endParaRPr lang="en-US" dirty="0"/>
          </a:p>
          <a:p>
            <a:pPr marL="0" indent="0">
              <a:buNone/>
            </a:pPr>
            <a:endParaRPr lang="en-US" dirty="0"/>
          </a:p>
          <a:p>
            <a:pPr marL="0" indent="0" algn="ctr">
              <a:buNone/>
            </a:pPr>
            <a:r>
              <a:rPr lang="en-US" dirty="0"/>
              <a:t>*“If an author would like their article to be published under a gold open access model, but cannot afford the APC, then individual waiver requests are considered on a case-by-case basis and may be granted in cases of genuine need.”</a:t>
            </a:r>
          </a:p>
          <a:p>
            <a:pPr marL="0" indent="0" algn="ctr">
              <a:buNone/>
            </a:pPr>
            <a:endParaRPr lang="en-US" dirty="0"/>
          </a:p>
          <a:p>
            <a:pPr marL="0" indent="0" algn="ctr">
              <a:buNone/>
            </a:pPr>
            <a:r>
              <a:rPr lang="en-US" sz="2200" dirty="0">
                <a:hlinkClick r:id="rId3"/>
              </a:rPr>
              <a:t>https://www.elsevier.com/about/company-information/policies/pricing</a:t>
            </a:r>
            <a:r>
              <a:rPr lang="en-US" sz="2200" dirty="0"/>
              <a:t> </a:t>
            </a:r>
          </a:p>
          <a:p>
            <a:pPr marL="530352" lvl="1" indent="0">
              <a:buNone/>
            </a:pPr>
            <a:endParaRPr lang="en-US" dirty="0"/>
          </a:p>
        </p:txBody>
      </p:sp>
    </p:spTree>
    <p:extLst>
      <p:ext uri="{BB962C8B-B14F-4D97-AF65-F5344CB8AC3E}">
        <p14:creationId xmlns:p14="http://schemas.microsoft.com/office/powerpoint/2010/main" val="56714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0" y="685800"/>
            <a:ext cx="10894741" cy="1485900"/>
          </a:xfrm>
        </p:spPr>
        <p:txBody>
          <a:bodyPr/>
          <a:lstStyle/>
          <a:p>
            <a:pPr algn="ctr"/>
            <a:r>
              <a:rPr lang="en-US" dirty="0" smtClean="0"/>
              <a:t>Taylor &amp; Francis Publishing Agreement Terms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083" y="1957734"/>
            <a:ext cx="8169072" cy="277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527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366" y="719253"/>
            <a:ext cx="10593657" cy="1485900"/>
          </a:xfrm>
        </p:spPr>
        <p:txBody>
          <a:bodyPr/>
          <a:lstStyle/>
          <a:p>
            <a:pPr algn="ctr"/>
            <a:r>
              <a:rPr lang="en-US" dirty="0" smtClean="0"/>
              <a:t>Taylor &amp; Francis </a:t>
            </a:r>
            <a:r>
              <a:rPr lang="en-US" dirty="0"/>
              <a:t>Author Fees / Article Processing Charges (APC)</a:t>
            </a:r>
          </a:p>
        </p:txBody>
      </p:sp>
      <p:sp>
        <p:nvSpPr>
          <p:cNvPr id="3" name="Content Placeholder 2"/>
          <p:cNvSpPr>
            <a:spLocks noGrp="1"/>
          </p:cNvSpPr>
          <p:nvPr>
            <p:ph idx="1"/>
          </p:nvPr>
        </p:nvSpPr>
        <p:spPr>
          <a:xfrm>
            <a:off x="1371600" y="2509024"/>
            <a:ext cx="9601200" cy="4157994"/>
          </a:xfrm>
        </p:spPr>
        <p:txBody>
          <a:bodyPr>
            <a:normAutofit/>
          </a:bodyPr>
          <a:lstStyle/>
          <a:p>
            <a:r>
              <a:rPr lang="en-US" dirty="0"/>
              <a:t>Examples</a:t>
            </a:r>
          </a:p>
          <a:p>
            <a:pPr lvl="1"/>
            <a:r>
              <a:rPr lang="en-US" dirty="0" smtClean="0"/>
              <a:t>Library Collections, Acquisitions, &amp; Technical Services - $2950</a:t>
            </a:r>
            <a:endParaRPr lang="en-US" dirty="0"/>
          </a:p>
          <a:p>
            <a:pPr lvl="1"/>
            <a:r>
              <a:rPr lang="en-US" dirty="0" smtClean="0"/>
              <a:t>Journal of Library Metadata - $2950</a:t>
            </a:r>
            <a:endParaRPr lang="en-US" dirty="0"/>
          </a:p>
          <a:p>
            <a:pPr lvl="1"/>
            <a:endParaRPr lang="en-US" dirty="0"/>
          </a:p>
          <a:p>
            <a:pPr marL="0" indent="0">
              <a:buNone/>
            </a:pPr>
            <a:endParaRPr lang="en-US" dirty="0"/>
          </a:p>
          <a:p>
            <a:pPr marL="0" indent="0" algn="ctr">
              <a:buNone/>
            </a:pPr>
            <a:r>
              <a:rPr lang="en-US" dirty="0">
                <a:hlinkClick r:id="rId3"/>
              </a:rPr>
              <a:t>http://authorservices.taylorandfrancis.com/publishing-open-access-with-taylor-francis</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202923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6000" dirty="0" smtClean="0"/>
              <a:t>Using </a:t>
            </a:r>
            <a:r>
              <a:rPr lang="en-US" sz="6000" dirty="0" err="1" smtClean="0"/>
              <a:t>sherpa</a:t>
            </a:r>
            <a:r>
              <a:rPr lang="en-US" sz="6000" dirty="0" smtClean="0"/>
              <a:t>/</a:t>
            </a:r>
            <a:r>
              <a:rPr lang="en-US" sz="6000" dirty="0" err="1" smtClean="0"/>
              <a:t>romeo</a:t>
            </a:r>
            <a:r>
              <a:rPr lang="en-US" sz="6000" dirty="0"/>
              <a:t> </a:t>
            </a:r>
            <a:r>
              <a:rPr lang="en-US" sz="6000" dirty="0" smtClean="0"/>
              <a:t>as author rights tool</a:t>
            </a:r>
            <a:endParaRPr lang="en-US" sz="6000" dirty="0"/>
          </a:p>
        </p:txBody>
      </p:sp>
      <p:sp>
        <p:nvSpPr>
          <p:cNvPr id="7" name="Text Placeholder 6"/>
          <p:cNvSpPr>
            <a:spLocks noGrp="1"/>
          </p:cNvSpPr>
          <p:nvPr>
            <p:ph type="body" idx="1"/>
          </p:nvPr>
        </p:nvSpPr>
        <p:spPr/>
        <p:txBody>
          <a:bodyPr/>
          <a:lstStyle/>
          <a:p>
            <a:r>
              <a:rPr lang="en-US" dirty="0">
                <a:hlinkClick r:id="rId3"/>
              </a:rPr>
              <a:t>http://</a:t>
            </a:r>
            <a:r>
              <a:rPr lang="en-US" dirty="0" smtClean="0">
                <a:hlinkClick r:id="rId3"/>
              </a:rPr>
              <a:t>www.sherpa.ac.uk/romeo/index.php</a:t>
            </a:r>
            <a:r>
              <a:rPr lang="en-US" dirty="0" smtClean="0"/>
              <a:t> </a:t>
            </a:r>
            <a:endParaRPr lang="en-US" dirty="0"/>
          </a:p>
        </p:txBody>
      </p:sp>
    </p:spTree>
    <p:extLst>
      <p:ext uri="{BB962C8B-B14F-4D97-AF65-F5344CB8AC3E}">
        <p14:creationId xmlns:p14="http://schemas.microsoft.com/office/powerpoint/2010/main" val="692863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74332" y="1094459"/>
            <a:ext cx="10880042" cy="4633857"/>
          </a:xfrm>
          <a:prstGeom prst="rect">
            <a:avLst/>
          </a:prstGeom>
        </p:spPr>
      </p:pic>
    </p:spTree>
    <p:extLst>
      <p:ext uri="{BB962C8B-B14F-4D97-AF65-F5344CB8AC3E}">
        <p14:creationId xmlns:p14="http://schemas.microsoft.com/office/powerpoint/2010/main" val="1987484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Versions of Scholarship</a:t>
            </a:r>
          </a:p>
        </p:txBody>
      </p:sp>
      <p:sp>
        <p:nvSpPr>
          <p:cNvPr id="3" name="Content Placeholder 2"/>
          <p:cNvSpPr>
            <a:spLocks noGrp="1"/>
          </p:cNvSpPr>
          <p:nvPr>
            <p:ph idx="1"/>
          </p:nvPr>
        </p:nvSpPr>
        <p:spPr>
          <a:xfrm>
            <a:off x="1326996" y="1773042"/>
            <a:ext cx="9601200" cy="4594303"/>
          </a:xfrm>
        </p:spPr>
        <p:txBody>
          <a:bodyPr>
            <a:normAutofit/>
          </a:bodyPr>
          <a:lstStyle/>
          <a:p>
            <a:r>
              <a:rPr lang="en-US" b="1" dirty="0"/>
              <a:t>Pre-print: </a:t>
            </a:r>
            <a:r>
              <a:rPr lang="en-US" dirty="0"/>
              <a:t>The first draft you submitted to a publisher.</a:t>
            </a:r>
          </a:p>
          <a:p>
            <a:r>
              <a:rPr lang="en-US" b="1" dirty="0"/>
              <a:t>Post-print: </a:t>
            </a:r>
            <a:r>
              <a:rPr lang="en-US" dirty="0"/>
              <a:t>The final manuscript you submitted to the publisher after making revisions from the peer review process; a post-print hasn’t been printed or designed or even copy-edited yet -- usually a Word document.</a:t>
            </a:r>
          </a:p>
          <a:p>
            <a:r>
              <a:rPr lang="en-US" b="1" dirty="0"/>
              <a:t>Publisher’s Version/PDF: </a:t>
            </a:r>
            <a:r>
              <a:rPr lang="en-US" dirty="0"/>
              <a:t>A scan or page export from the printed or online journal.</a:t>
            </a:r>
          </a:p>
          <a:p>
            <a:r>
              <a:rPr lang="en-US" b="1" dirty="0"/>
              <a:t>Link to publisher’s website: </a:t>
            </a:r>
            <a:r>
              <a:rPr lang="en-US" dirty="0"/>
              <a:t>Takes a reader to the original publication. Has some drawbacks: Sometimes, a reader must have a subscription or purchase the publication. And, it doesn't count as a full-text download. However, still provides access to work.</a:t>
            </a:r>
          </a:p>
          <a:p>
            <a:endParaRPr lang="en-US" dirty="0" smtClean="0"/>
          </a:p>
          <a:p>
            <a:pPr lvl="1"/>
            <a:endParaRPr lang="en-US" dirty="0"/>
          </a:p>
        </p:txBody>
      </p:sp>
    </p:spTree>
    <p:extLst>
      <p:ext uri="{BB962C8B-B14F-4D97-AF65-F5344CB8AC3E}">
        <p14:creationId xmlns:p14="http://schemas.microsoft.com/office/powerpoint/2010/main" val="3959155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9571" y="1301360"/>
            <a:ext cx="10188425" cy="4264553"/>
          </a:xfrm>
        </p:spPr>
        <p:txBody>
          <a:bodyPr>
            <a:normAutofit fontScale="90000"/>
          </a:bodyPr>
          <a:lstStyle/>
          <a:p>
            <a:r>
              <a:rPr lang="en-US" sz="8800" dirty="0" err="1" smtClean="0"/>
              <a:t>Sparc</a:t>
            </a:r>
            <a:r>
              <a:rPr lang="en-US" sz="8800" dirty="0" smtClean="0"/>
              <a:t> author rights &amp; addendum</a:t>
            </a:r>
            <a:br>
              <a:rPr lang="en-US" sz="8800" dirty="0" smtClean="0"/>
            </a:br>
            <a:r>
              <a:rPr lang="en-US" sz="2200" dirty="0">
                <a:hlinkClick r:id="rId3"/>
              </a:rPr>
              <a:t>http://sparcopen.org/our-work/author-rights/#addendum</a:t>
            </a:r>
            <a:r>
              <a:rPr lang="en-US" sz="2200" dirty="0"/>
              <a:t> </a:t>
            </a:r>
            <a:r>
              <a:rPr lang="en-US" sz="5400" dirty="0"/>
              <a:t/>
            </a:r>
            <a:br>
              <a:rPr lang="en-US" sz="5400" dirty="0"/>
            </a:br>
            <a:r>
              <a:rPr lang="en-US" sz="5400" dirty="0" smtClean="0"/>
              <a:t> </a:t>
            </a:r>
            <a:endParaRPr lang="en-US" sz="6000" dirty="0"/>
          </a:p>
        </p:txBody>
      </p:sp>
    </p:spTree>
    <p:extLst>
      <p:ext uri="{BB962C8B-B14F-4D97-AF65-F5344CB8AC3E}">
        <p14:creationId xmlns:p14="http://schemas.microsoft.com/office/powerpoint/2010/main" val="3472609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Thoughts</a:t>
            </a:r>
            <a:endParaRPr lang="en-US" dirty="0"/>
          </a:p>
        </p:txBody>
      </p:sp>
      <p:sp>
        <p:nvSpPr>
          <p:cNvPr id="5" name="Content Placeholder 4"/>
          <p:cNvSpPr>
            <a:spLocks noGrp="1"/>
          </p:cNvSpPr>
          <p:nvPr>
            <p:ph idx="1"/>
          </p:nvPr>
        </p:nvSpPr>
        <p:spPr>
          <a:xfrm>
            <a:off x="1371600" y="1866900"/>
            <a:ext cx="9601200" cy="4533900"/>
          </a:xfrm>
        </p:spPr>
        <p:txBody>
          <a:bodyPr>
            <a:normAutofit fontScale="47500" lnSpcReduction="20000"/>
          </a:bodyPr>
          <a:lstStyle/>
          <a:p>
            <a:r>
              <a:rPr lang="en-US" sz="6000" dirty="0" smtClean="0"/>
              <a:t>Contact UCF Libraries if you have concerns about copyright &amp; author rights</a:t>
            </a:r>
          </a:p>
          <a:p>
            <a:pPr lvl="1"/>
            <a:r>
              <a:rPr lang="en-US" sz="6000" dirty="0" smtClean="0"/>
              <a:t>UCF Libraries does not provide legal counsel but can provide assistance for informational purposes only</a:t>
            </a:r>
          </a:p>
          <a:p>
            <a:r>
              <a:rPr lang="en-US" sz="6000" dirty="0" smtClean="0"/>
              <a:t>Publication agreements are a bundle of rights that you can negotiate </a:t>
            </a:r>
          </a:p>
          <a:p>
            <a:r>
              <a:rPr lang="en-US" sz="6000" dirty="0" smtClean="0"/>
              <a:t>Read through any publication agreement terms prior to signing</a:t>
            </a:r>
          </a:p>
          <a:p>
            <a:r>
              <a:rPr lang="en-US" sz="6000" dirty="0" smtClean="0"/>
              <a:t>Consider a SPARC Author Addendum</a:t>
            </a:r>
          </a:p>
          <a:p>
            <a:r>
              <a:rPr lang="en-US" sz="6000" dirty="0" smtClean="0"/>
              <a:t>Utilize tools like SHERPA/</a:t>
            </a:r>
            <a:r>
              <a:rPr lang="en-US" sz="6000" dirty="0" err="1" smtClean="0"/>
              <a:t>RoMEO</a:t>
            </a:r>
            <a:r>
              <a:rPr lang="en-US" sz="6000" dirty="0" smtClean="0"/>
              <a:t> for copyright policies and author agreements</a:t>
            </a:r>
          </a:p>
          <a:p>
            <a:pPr marL="0" indent="0">
              <a:buNone/>
            </a:pPr>
            <a:endParaRPr lang="en-US" sz="1600" dirty="0"/>
          </a:p>
        </p:txBody>
      </p:sp>
    </p:spTree>
    <p:extLst>
      <p:ext uri="{BB962C8B-B14F-4D97-AF65-F5344CB8AC3E}">
        <p14:creationId xmlns:p14="http://schemas.microsoft.com/office/powerpoint/2010/main" val="281503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674" y="552450"/>
            <a:ext cx="4657725" cy="1485900"/>
          </a:xfrm>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6862761" y="2114550"/>
            <a:ext cx="4019550" cy="1914525"/>
          </a:xfrm>
        </p:spPr>
        <p:txBody>
          <a:bodyPr>
            <a:normAutofit/>
          </a:bodyPr>
          <a:lstStyle/>
          <a:p>
            <a:pPr marL="0" indent="0" algn="ctr">
              <a:buNone/>
            </a:pPr>
            <a:r>
              <a:rPr lang="en-US" i="1" dirty="0"/>
              <a:t>Sarah A. Norris</a:t>
            </a:r>
          </a:p>
          <a:p>
            <a:pPr marL="0" indent="0" algn="ctr">
              <a:buNone/>
            </a:pPr>
            <a:r>
              <a:rPr lang="en-US" i="1" dirty="0"/>
              <a:t>Scholarly Communication Librarian</a:t>
            </a:r>
          </a:p>
          <a:p>
            <a:pPr marL="0" indent="0" algn="ctr">
              <a:buNone/>
            </a:pPr>
            <a:r>
              <a:rPr lang="en-US" i="1" dirty="0"/>
              <a:t>UCF Libraries</a:t>
            </a:r>
          </a:p>
          <a:p>
            <a:pPr marL="0" indent="0" algn="ctr">
              <a:buNone/>
            </a:pPr>
            <a:r>
              <a:rPr lang="en-US" i="1" dirty="0">
                <a:hlinkClick r:id="rId2"/>
              </a:rPr>
              <a:t>sarah.norris@ucf.edu</a:t>
            </a:r>
            <a:r>
              <a:rPr lang="en-US" i="1" dirty="0"/>
              <a:t> </a:t>
            </a:r>
          </a:p>
          <a:p>
            <a:pPr marL="0" indent="0" algn="ctr">
              <a:buNone/>
            </a:pPr>
            <a:endParaRPr lang="en-US" i="1" dirty="0" smtClean="0">
              <a:hlinkClick r:id="rId3"/>
            </a:endParaRPr>
          </a:p>
          <a:p>
            <a:pPr marL="0" indent="0" algn="ctr">
              <a:buNone/>
            </a:pPr>
            <a:endParaRPr lang="en-US" i="1" dirty="0">
              <a:hlinkClick r:id="rId3"/>
            </a:endParaRP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0"/>
            <a:ext cx="4572000" cy="6858000"/>
          </a:xfrm>
          <a:prstGeom prst="rect">
            <a:avLst/>
          </a:prstGeom>
        </p:spPr>
      </p:pic>
      <p:sp>
        <p:nvSpPr>
          <p:cNvPr id="5" name="TextBox 4"/>
          <p:cNvSpPr txBox="1"/>
          <p:nvPr/>
        </p:nvSpPr>
        <p:spPr>
          <a:xfrm>
            <a:off x="5753098" y="5380672"/>
            <a:ext cx="6238875" cy="1477328"/>
          </a:xfrm>
          <a:prstGeom prst="rect">
            <a:avLst/>
          </a:prstGeom>
          <a:noFill/>
        </p:spPr>
        <p:txBody>
          <a:bodyPr wrap="square" rtlCol="0">
            <a:spAutoFit/>
          </a:bodyPr>
          <a:lstStyle/>
          <a:p>
            <a:pPr algn="ctr"/>
            <a:r>
              <a:rPr lang="en-US" i="1" dirty="0" smtClean="0"/>
              <a:t>UCF Libraries Office of Scholarly Communication </a:t>
            </a:r>
            <a:endParaRPr lang="en-US" i="1" dirty="0" smtClean="0">
              <a:hlinkClick r:id="rId3"/>
            </a:endParaRPr>
          </a:p>
          <a:p>
            <a:pPr algn="ctr"/>
            <a:endParaRPr lang="en-US" i="1" dirty="0">
              <a:hlinkClick r:id="rId3"/>
            </a:endParaRPr>
          </a:p>
          <a:p>
            <a:pPr algn="ctr"/>
            <a:r>
              <a:rPr lang="en-US" i="1" dirty="0">
                <a:hlinkClick r:id="rId3"/>
              </a:rPr>
              <a:t>http://library.ucf.edu/about/departments/scholarly-communication/</a:t>
            </a:r>
            <a:r>
              <a:rPr lang="en-US" i="1" dirty="0"/>
              <a:t> </a:t>
            </a:r>
          </a:p>
          <a:p>
            <a:endParaRPr lang="en-US" dirty="0"/>
          </a:p>
        </p:txBody>
      </p:sp>
    </p:spTree>
    <p:extLst>
      <p:ext uri="{BB962C8B-B14F-4D97-AF65-F5344CB8AC3E}">
        <p14:creationId xmlns:p14="http://schemas.microsoft.com/office/powerpoint/2010/main" val="67548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Placeholder 1"/>
          <p:cNvPicPr>
            <a:picLocks noChangeAspect="1"/>
          </p:cNvPicPr>
          <p:nvPr/>
        </p:nvPicPr>
        <p:blipFill>
          <a:blip r:embed="rId2">
            <a:extLst>
              <a:ext uri="{28A0092B-C50C-407E-A947-70E740481C1C}">
                <a14:useLocalDpi xmlns:a14="http://schemas.microsoft.com/office/drawing/2010/main" val="0"/>
              </a:ext>
            </a:extLst>
          </a:blip>
          <a:srcRect t="9688" b="9688"/>
          <a:stretch>
            <a:fillRect/>
          </a:stretch>
        </p:blipFill>
        <p:spPr>
          <a:xfrm>
            <a:off x="12" y="0"/>
            <a:ext cx="12191988" cy="6858000"/>
          </a:xfrm>
          <a:prstGeom prst="rect">
            <a:avLst/>
          </a:prstGeom>
        </p:spPr>
      </p:pic>
    </p:spTree>
    <p:extLst>
      <p:ext uri="{BB962C8B-B14F-4D97-AF65-F5344CB8AC3E}">
        <p14:creationId xmlns:p14="http://schemas.microsoft.com/office/powerpoint/2010/main" val="44839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371600" y="1428750"/>
            <a:ext cx="9601200" cy="3581400"/>
          </a:xfrm>
        </p:spPr>
        <p:txBody>
          <a:bodyPr/>
          <a:lstStyle/>
          <a:p>
            <a:r>
              <a:rPr lang="en-US" dirty="0" smtClean="0"/>
              <a:t>General Copyright</a:t>
            </a:r>
          </a:p>
          <a:p>
            <a:r>
              <a:rPr lang="en-US" dirty="0" smtClean="0"/>
              <a:t>Important Points About Author Rights</a:t>
            </a:r>
          </a:p>
          <a:p>
            <a:r>
              <a:rPr lang="en-US" dirty="0" smtClean="0"/>
              <a:t>Examples of Publishing Agreements</a:t>
            </a:r>
          </a:p>
          <a:p>
            <a:r>
              <a:rPr lang="en-US" dirty="0" smtClean="0"/>
              <a:t>Tools</a:t>
            </a:r>
          </a:p>
          <a:p>
            <a:pPr lvl="1"/>
            <a:r>
              <a:rPr lang="en-US" dirty="0" smtClean="0"/>
              <a:t>SHERPA/</a:t>
            </a:r>
            <a:r>
              <a:rPr lang="en-US" dirty="0" err="1" smtClean="0"/>
              <a:t>RoMEO</a:t>
            </a:r>
            <a:endParaRPr lang="en-US" dirty="0" smtClean="0"/>
          </a:p>
          <a:p>
            <a:pPr lvl="1"/>
            <a:r>
              <a:rPr lang="en-US" dirty="0" smtClean="0"/>
              <a:t>SPARC Author Addendum</a:t>
            </a:r>
          </a:p>
        </p:txBody>
      </p:sp>
      <p:sp>
        <p:nvSpPr>
          <p:cNvPr id="4" name="Title 1"/>
          <p:cNvSpPr txBox="1">
            <a:spLocks/>
          </p:cNvSpPr>
          <p:nvPr/>
        </p:nvSpPr>
        <p:spPr>
          <a:xfrm>
            <a:off x="1371600" y="4064000"/>
            <a:ext cx="9601200" cy="94615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Not Covered in this Workshop…</a:t>
            </a:r>
          </a:p>
        </p:txBody>
      </p:sp>
      <p:sp>
        <p:nvSpPr>
          <p:cNvPr id="5" name="Content Placeholder 2"/>
          <p:cNvSpPr txBox="1">
            <a:spLocks/>
          </p:cNvSpPr>
          <p:nvPr/>
        </p:nvSpPr>
        <p:spPr>
          <a:xfrm>
            <a:off x="1371600" y="4870450"/>
            <a:ext cx="9601200" cy="180975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smtClean="0"/>
              <a:t>Specific Non-Academic Publishing Examples*</a:t>
            </a:r>
          </a:p>
          <a:p>
            <a:pPr marL="0" indent="0">
              <a:buNone/>
            </a:pPr>
            <a:r>
              <a:rPr lang="en-US" i="1" dirty="0" smtClean="0"/>
              <a:t>*Note: many of the points discussed in this presentation do apply to general author rights agreements; however, those publishing with non-academic publishers in particular should consult with legal counsel before entering into any financial and legally binding publishing agreement. </a:t>
            </a:r>
            <a:endParaRPr lang="en-US" i="1" dirty="0" smtClean="0"/>
          </a:p>
        </p:txBody>
      </p:sp>
    </p:spTree>
    <p:extLst>
      <p:ext uri="{BB962C8B-B14F-4D97-AF65-F5344CB8AC3E}">
        <p14:creationId xmlns:p14="http://schemas.microsoft.com/office/powerpoint/2010/main" val="229939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808" y="2124096"/>
            <a:ext cx="3855720" cy="2157884"/>
          </a:xfrm>
        </p:spPr>
        <p:txBody>
          <a:bodyPr/>
          <a:lstStyle/>
          <a:p>
            <a:r>
              <a:rPr lang="en-US" dirty="0" smtClean="0"/>
              <a:t>Why Author Rights?</a:t>
            </a:r>
            <a:endParaRPr lang="en-US" dirty="0"/>
          </a:p>
        </p:txBody>
      </p:sp>
      <p:pic>
        <p:nvPicPr>
          <p:cNvPr id="8" name="Picture 7"/>
          <p:cNvPicPr>
            <a:picLocks noChangeAspect="1"/>
          </p:cNvPicPr>
          <p:nvPr/>
        </p:nvPicPr>
        <p:blipFill>
          <a:blip r:embed="rId3"/>
          <a:stretch>
            <a:fillRect/>
          </a:stretch>
        </p:blipFill>
        <p:spPr>
          <a:xfrm>
            <a:off x="6452418" y="776608"/>
            <a:ext cx="4862565" cy="915842"/>
          </a:xfrm>
          <a:prstGeom prst="rect">
            <a:avLst/>
          </a:prstGeom>
        </p:spPr>
      </p:pic>
      <p:pic>
        <p:nvPicPr>
          <p:cNvPr id="9" name="Picture 8"/>
          <p:cNvPicPr>
            <a:picLocks noChangeAspect="1"/>
          </p:cNvPicPr>
          <p:nvPr/>
        </p:nvPicPr>
        <p:blipFill>
          <a:blip r:embed="rId4"/>
          <a:stretch>
            <a:fillRect/>
          </a:stretch>
        </p:blipFill>
        <p:spPr>
          <a:xfrm>
            <a:off x="6973585" y="2252413"/>
            <a:ext cx="3820230" cy="1683879"/>
          </a:xfrm>
          <a:prstGeom prst="rect">
            <a:avLst/>
          </a:prstGeom>
        </p:spPr>
      </p:pic>
      <p:pic>
        <p:nvPicPr>
          <p:cNvPr id="10" name="Picture 9"/>
          <p:cNvPicPr>
            <a:picLocks noChangeAspect="1"/>
          </p:cNvPicPr>
          <p:nvPr/>
        </p:nvPicPr>
        <p:blipFill>
          <a:blip r:embed="rId5"/>
          <a:stretch>
            <a:fillRect/>
          </a:stretch>
        </p:blipFill>
        <p:spPr>
          <a:xfrm>
            <a:off x="6452418" y="4486729"/>
            <a:ext cx="4907038" cy="1094064"/>
          </a:xfrm>
          <a:prstGeom prst="rect">
            <a:avLst/>
          </a:prstGeom>
        </p:spPr>
      </p:pic>
    </p:spTree>
    <p:extLst>
      <p:ext uri="{BB962C8B-B14F-4D97-AF65-F5344CB8AC3E}">
        <p14:creationId xmlns:p14="http://schemas.microsoft.com/office/powerpoint/2010/main" val="370117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800" dirty="0" smtClean="0"/>
              <a:t>Copyright basics</a:t>
            </a:r>
            <a:endParaRPr lang="en-US" dirty="0"/>
          </a:p>
        </p:txBody>
      </p:sp>
    </p:spTree>
    <p:extLst>
      <p:ext uri="{BB962C8B-B14F-4D97-AF65-F5344CB8AC3E}">
        <p14:creationId xmlns:p14="http://schemas.microsoft.com/office/powerpoint/2010/main" val="2599183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97" y="373565"/>
            <a:ext cx="9601200" cy="1485900"/>
          </a:xfrm>
        </p:spPr>
        <p:txBody>
          <a:bodyPr/>
          <a:lstStyle/>
          <a:p>
            <a:pPr algn="ctr"/>
            <a:r>
              <a:rPr lang="en-US" dirty="0"/>
              <a:t>What is Copyright?</a:t>
            </a:r>
          </a:p>
        </p:txBody>
      </p:sp>
      <p:sp>
        <p:nvSpPr>
          <p:cNvPr id="3" name="Content Placeholder 2"/>
          <p:cNvSpPr>
            <a:spLocks noGrp="1"/>
          </p:cNvSpPr>
          <p:nvPr>
            <p:ph idx="1"/>
          </p:nvPr>
        </p:nvSpPr>
        <p:spPr>
          <a:xfrm>
            <a:off x="1583473" y="3311912"/>
            <a:ext cx="9601200" cy="4392592"/>
          </a:xfrm>
        </p:spPr>
        <p:txBody>
          <a:bodyPr>
            <a:normAutofit/>
          </a:bodyPr>
          <a:lstStyle/>
          <a:p>
            <a:pPr marL="0" indent="0" algn="ctr">
              <a:buNone/>
            </a:pPr>
            <a:r>
              <a:rPr lang="en-US" sz="2800" i="1" dirty="0"/>
              <a:t>“Copyright is a form of protection provided by the laws of the United States (title 17, U.S. Code) to the authors of ‘original works of authorship,’ including literary, dramatic, musical, artistic, and certain other intellectual works. This protection is available to both published and unpublished works.”</a:t>
            </a:r>
          </a:p>
          <a:p>
            <a:pPr marL="0" indent="0" algn="ctr">
              <a:buNone/>
            </a:pPr>
            <a:endParaRPr lang="en-US" sz="2800" i="1" dirty="0"/>
          </a:p>
          <a:p>
            <a:pPr marL="0" indent="0" algn="ctr">
              <a:buNone/>
            </a:pPr>
            <a:r>
              <a:rPr lang="en-US" sz="2800" i="1" dirty="0">
                <a:hlinkClick r:id="rId3"/>
              </a:rPr>
              <a:t>http://www.copyright.gov/circs/circ01.pdf</a:t>
            </a:r>
            <a:r>
              <a:rPr lang="en-US" sz="2800" i="1" dirty="0"/>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541" y="1273664"/>
            <a:ext cx="1840959" cy="1840959"/>
          </a:xfrm>
          <a:prstGeom prst="rect">
            <a:avLst/>
          </a:prstGeom>
        </p:spPr>
      </p:pic>
    </p:spTree>
    <p:extLst>
      <p:ext uri="{BB962C8B-B14F-4D97-AF65-F5344CB8AC3E}">
        <p14:creationId xmlns:p14="http://schemas.microsoft.com/office/powerpoint/2010/main" val="427379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19" y="250902"/>
            <a:ext cx="9601200" cy="1485900"/>
          </a:xfrm>
        </p:spPr>
        <p:txBody>
          <a:bodyPr/>
          <a:lstStyle/>
          <a:p>
            <a:pPr algn="ctr"/>
            <a:r>
              <a:rPr lang="en-US" dirty="0"/>
              <a:t>How Long Does Copyright Last?</a:t>
            </a:r>
          </a:p>
        </p:txBody>
      </p:sp>
      <p:sp>
        <p:nvSpPr>
          <p:cNvPr id="3" name="Content Placeholder 2"/>
          <p:cNvSpPr>
            <a:spLocks noGrp="1"/>
          </p:cNvSpPr>
          <p:nvPr>
            <p:ph idx="1"/>
          </p:nvPr>
        </p:nvSpPr>
        <p:spPr>
          <a:xfrm>
            <a:off x="1605775" y="5698273"/>
            <a:ext cx="9601200" cy="925552"/>
          </a:xfrm>
        </p:spPr>
        <p:txBody>
          <a:bodyPr>
            <a:normAutofit/>
          </a:bodyPr>
          <a:lstStyle/>
          <a:p>
            <a:pPr marL="0" indent="0" algn="ctr">
              <a:buNone/>
            </a:pPr>
            <a:r>
              <a:rPr lang="en-US" sz="1600" dirty="0"/>
              <a:t>© 2004-2016 Peter B. </a:t>
            </a:r>
            <a:r>
              <a:rPr lang="en-US" sz="1600" dirty="0" err="1"/>
              <a:t>Hirtle</a:t>
            </a:r>
            <a:r>
              <a:rPr lang="en-US" sz="1600" dirty="0"/>
              <a:t>. Last updated 3 January, 2016, </a:t>
            </a:r>
            <a:endParaRPr lang="en-US" sz="1600" dirty="0" smtClean="0"/>
          </a:p>
          <a:p>
            <a:pPr marL="0" indent="0" algn="ctr">
              <a:buNone/>
            </a:pPr>
            <a:r>
              <a:rPr lang="en-US" sz="1600" dirty="0" smtClean="0"/>
              <a:t>Retrieved </a:t>
            </a:r>
            <a:r>
              <a:rPr lang="en-US" sz="1600" dirty="0"/>
              <a:t>from: </a:t>
            </a:r>
            <a:r>
              <a:rPr lang="en-US" sz="1600" dirty="0">
                <a:hlinkClick r:id="rId3"/>
              </a:rPr>
              <a:t>http://copyright.cornell.edu/resources/publicdomain.cfm </a:t>
            </a:r>
            <a:endParaRPr lang="en-US" sz="1600" dirty="0"/>
          </a:p>
          <a:p>
            <a:pPr marL="0" indent="0" algn="ctr">
              <a:buNone/>
            </a:pPr>
            <a:endParaRPr lang="en-US" sz="2800" i="1" dirty="0"/>
          </a:p>
        </p:txBody>
      </p:sp>
      <p:pic>
        <p:nvPicPr>
          <p:cNvPr id="5" name="Content Placeholder 4"/>
          <p:cNvPicPr>
            <a:picLocks noChangeAspect="1"/>
          </p:cNvPicPr>
          <p:nvPr/>
        </p:nvPicPr>
        <p:blipFill>
          <a:blip r:embed="rId4"/>
          <a:stretch>
            <a:fillRect/>
          </a:stretch>
        </p:blipFill>
        <p:spPr>
          <a:xfrm>
            <a:off x="1187320" y="1306748"/>
            <a:ext cx="10754061" cy="4255722"/>
          </a:xfrm>
          <a:prstGeom prst="rect">
            <a:avLst/>
          </a:prstGeom>
        </p:spPr>
      </p:pic>
    </p:spTree>
    <p:extLst>
      <p:ext uri="{BB962C8B-B14F-4D97-AF65-F5344CB8AC3E}">
        <p14:creationId xmlns:p14="http://schemas.microsoft.com/office/powerpoint/2010/main" val="46059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Domain</a:t>
            </a:r>
            <a:endParaRPr lang="en-US" dirty="0"/>
          </a:p>
        </p:txBody>
      </p:sp>
      <p:sp>
        <p:nvSpPr>
          <p:cNvPr id="3" name="Content Placeholder 2"/>
          <p:cNvSpPr>
            <a:spLocks noGrp="1"/>
          </p:cNvSpPr>
          <p:nvPr>
            <p:ph idx="1"/>
          </p:nvPr>
        </p:nvSpPr>
        <p:spPr>
          <a:xfrm>
            <a:off x="1371600" y="1572322"/>
            <a:ext cx="9601200" cy="4995746"/>
          </a:xfrm>
        </p:spPr>
        <p:txBody>
          <a:bodyPr>
            <a:normAutofit/>
          </a:bodyPr>
          <a:lstStyle/>
          <a:p>
            <a:r>
              <a:rPr lang="en-US" dirty="0"/>
              <a:t>Public domain refers to materials “whose exclusive intellectual property rights have expired, have been forfeited, or are inapplicable.” </a:t>
            </a:r>
          </a:p>
          <a:p>
            <a:pPr lvl="1">
              <a:buFont typeface="Wingdings" panose="05000000000000000000" pitchFamily="2" charset="2"/>
              <a:buChar char="§"/>
            </a:pPr>
            <a:r>
              <a:rPr lang="en-US" dirty="0"/>
              <a:t>Items can be used freely</a:t>
            </a:r>
          </a:p>
          <a:p>
            <a:pPr lvl="1"/>
            <a:endParaRPr lang="en-US" dirty="0"/>
          </a:p>
          <a:p>
            <a:r>
              <a:rPr lang="en-US" dirty="0"/>
              <a:t>Materials in the public domain include:</a:t>
            </a:r>
          </a:p>
          <a:p>
            <a:pPr lvl="1">
              <a:buFont typeface="Wingdings" panose="05000000000000000000" pitchFamily="2" charset="2"/>
              <a:buChar char="§"/>
            </a:pPr>
            <a:r>
              <a:rPr lang="en-US" dirty="0"/>
              <a:t>Works with expired copyright (generally, this means items published before 1923)</a:t>
            </a:r>
          </a:p>
          <a:p>
            <a:pPr lvl="1">
              <a:buFont typeface="Wingdings" panose="05000000000000000000" pitchFamily="2" charset="2"/>
              <a:buChar char="§"/>
            </a:pPr>
            <a:r>
              <a:rPr lang="en-US" dirty="0"/>
              <a:t>Works that are not copyrightable or protected by copyright</a:t>
            </a:r>
          </a:p>
          <a:p>
            <a:pPr lvl="1">
              <a:buFont typeface="Wingdings" panose="05000000000000000000" pitchFamily="2" charset="2"/>
              <a:buChar char="§"/>
            </a:pPr>
            <a:r>
              <a:rPr lang="en-US" dirty="0"/>
              <a:t>Works produced by the federal government and/or federal government employee as a part of their job</a:t>
            </a:r>
          </a:p>
          <a:p>
            <a:pPr lvl="1">
              <a:buFont typeface="Wingdings" panose="05000000000000000000" pitchFamily="2" charset="2"/>
              <a:buChar char="§"/>
            </a:pPr>
            <a:r>
              <a:rPr lang="en-US" dirty="0"/>
              <a:t>Works donated to the public domain</a:t>
            </a:r>
          </a:p>
          <a:p>
            <a:endParaRPr lang="en-US" dirty="0" smtClean="0"/>
          </a:p>
        </p:txBody>
      </p:sp>
    </p:spTree>
    <p:extLst>
      <p:ext uri="{BB962C8B-B14F-4D97-AF65-F5344CB8AC3E}">
        <p14:creationId xmlns:p14="http://schemas.microsoft.com/office/powerpoint/2010/main" val="363991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3385</TotalTime>
  <Words>837</Words>
  <Application>Microsoft Office PowerPoint</Application>
  <PresentationFormat>Widescreen</PresentationFormat>
  <Paragraphs>137</Paragraphs>
  <Slides>28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Franklin Gothic Book</vt:lpstr>
      <vt:lpstr>Wingdings</vt:lpstr>
      <vt:lpstr>Crop</vt:lpstr>
      <vt:lpstr>Author Rights</vt:lpstr>
      <vt:lpstr>Introduction:  Sarah A. Norris, Scholarly Communication Librarian</vt:lpstr>
      <vt:lpstr>PowerPoint Presentation</vt:lpstr>
      <vt:lpstr>Overview</vt:lpstr>
      <vt:lpstr>Why Author Rights?</vt:lpstr>
      <vt:lpstr>Copyright basics</vt:lpstr>
      <vt:lpstr>What is Copyright?</vt:lpstr>
      <vt:lpstr>How Long Does Copyright Last?</vt:lpstr>
      <vt:lpstr>Public Domain</vt:lpstr>
      <vt:lpstr>Open Access</vt:lpstr>
      <vt:lpstr>Creative Commons License</vt:lpstr>
      <vt:lpstr>What Rights are Covered by Copyright?</vt:lpstr>
      <vt:lpstr>Your works belong to you…</vt:lpstr>
      <vt:lpstr>*You can give away or sell any or all of your rights.  Giving up your rights may limit access to and impact of your work. </vt:lpstr>
      <vt:lpstr>Important Points to Consider</vt:lpstr>
      <vt:lpstr>UCF Undergraduate Research Journal Publishing Agreement Terms</vt:lpstr>
      <vt:lpstr>UCF Undergraduate Research Journal Publishing Agreement Terms</vt:lpstr>
      <vt:lpstr>Undergraduate Economic Review Publishing Agreement Terms</vt:lpstr>
      <vt:lpstr>Elsevier Publishing Agreement Terms</vt:lpstr>
      <vt:lpstr>Elsevier Author Fees / Article Processing Charges (APC)</vt:lpstr>
      <vt:lpstr>Taylor &amp; Francis Publishing Agreement Terms</vt:lpstr>
      <vt:lpstr>Taylor &amp; Francis Author Fees / Article Processing Charges (APC)</vt:lpstr>
      <vt:lpstr>Using sherpa/romeo as author rights tool</vt:lpstr>
      <vt:lpstr>PowerPoint Presentation</vt:lpstr>
      <vt:lpstr>Versions of Scholarship</vt:lpstr>
      <vt:lpstr>Sparc author rights &amp; addendum http://sparcopen.org/our-work/author-rights/#addendum   </vt:lpstr>
      <vt:lpstr>Final Thoughts</vt:lpstr>
      <vt:lpstr>Contact Information</vt:lpstr>
    </vt:vector>
  </TitlesOfParts>
  <Company>UCF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dc:title>
  <dc:creator>Sarah Norris</dc:creator>
  <cp:lastModifiedBy>Sarah Norris</cp:lastModifiedBy>
  <cp:revision>108</cp:revision>
  <dcterms:created xsi:type="dcterms:W3CDTF">2016-09-19T13:32:01Z</dcterms:created>
  <dcterms:modified xsi:type="dcterms:W3CDTF">2016-11-14T19:15:24Z</dcterms:modified>
</cp:coreProperties>
</file>