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5143500" cx="9144000"/>
  <p:notesSz cx="6858000" cy="9144000"/>
  <p:embeddedFontLst>
    <p:embeddedFont>
      <p:font typeface="Roboto"/>
      <p:regular r:id="rId26"/>
      <p:bold r:id="rId27"/>
      <p:italic r:id="rId28"/>
      <p:boldItalic r:id="rId29"/>
    </p:embeddedFont>
    <p:embeddedFont>
      <p:font typeface="Droid Sans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-regular.fntdata"/><Relationship Id="rId25" Type="http://schemas.openxmlformats.org/officeDocument/2006/relationships/slide" Target="slides/slide21.xml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DroidSans-bold.fntdata"/><Relationship Id="rId30" Type="http://schemas.openxmlformats.org/officeDocument/2006/relationships/font" Target="fonts/DroidSans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7.png"/><Relationship Id="rId4" Type="http://schemas.openxmlformats.org/officeDocument/2006/relationships/image" Target="../media/image0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9.png"/><Relationship Id="rId4" Type="http://schemas.openxmlformats.org/officeDocument/2006/relationships/image" Target="../media/image10.png"/><Relationship Id="rId5" Type="http://schemas.openxmlformats.org/officeDocument/2006/relationships/hyperlink" Target="http://library.ucf.edu" TargetMode="External"/><Relationship Id="rId6" Type="http://schemas.openxmlformats.org/officeDocument/2006/relationships/image" Target="../media/image0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guides.ucf.edu/streaming" TargetMode="External"/><Relationship Id="rId4" Type="http://schemas.openxmlformats.org/officeDocument/2006/relationships/hyperlink" Target="http://guides.ucf.edu/database/ASPvideo" TargetMode="External"/><Relationship Id="rId11" Type="http://schemas.openxmlformats.org/officeDocument/2006/relationships/image" Target="../media/image19.png"/><Relationship Id="rId10" Type="http://schemas.openxmlformats.org/officeDocument/2006/relationships/hyperlink" Target="http://digitalcampus.swankmp.com/" TargetMode="External"/><Relationship Id="rId9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hyperlink" Target="https://login.ezproxy.net.ucf.edu/login?auth=shibb&amp;url=http://ucf.kanopystreaming.com/s-homepage" TargetMode="External"/><Relationship Id="rId7" Type="http://schemas.openxmlformats.org/officeDocument/2006/relationships/image" Target="../media/image17.png"/><Relationship Id="rId8" Type="http://schemas.openxmlformats.org/officeDocument/2006/relationships/hyperlink" Target="https://login.ezproxy.net.ucf.edu/login?auth=shibb&amp;url=http://fod.infobase.com/PortalPlaylists.aspx?wid=150523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library.ucf.edu" TargetMode="External"/><Relationship Id="rId4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generalcounsel.ucf.edu/legal-issues/" TargetMode="External"/><Relationship Id="rId4" Type="http://schemas.openxmlformats.org/officeDocument/2006/relationships/hyperlink" Target="http://policies.ucf.edu/documents/2-103.2UseOfCopyrightedMaterial.pdf" TargetMode="External"/><Relationship Id="rId5" Type="http://schemas.openxmlformats.org/officeDocument/2006/relationships/hyperlink" Target="http://library.ucf.edu/about/policies/copyright/" TargetMode="External"/><Relationship Id="rId6" Type="http://schemas.openxmlformats.org/officeDocument/2006/relationships/hyperlink" Target="http://library.ucf.edu/about/policies/copyrigh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brary01.jpg" id="54" name="Shape 54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399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244400" y="1063500"/>
            <a:ext cx="6655200" cy="3016500"/>
          </a:xfrm>
          <a:prstGeom prst="rect">
            <a:avLst/>
          </a:prstGeom>
          <a:solidFill>
            <a:srgbClr val="000000">
              <a:alpha val="8962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 txBox="1"/>
          <p:nvPr>
            <p:ph type="ctrTitle"/>
          </p:nvPr>
        </p:nvSpPr>
        <p:spPr>
          <a:xfrm>
            <a:off x="1632450" y="1219312"/>
            <a:ext cx="5879100" cy="1321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Making the UCF Libraries Part of Your Course</a:t>
            </a:r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5426150" y="3204925"/>
            <a:ext cx="2111700" cy="63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IDL Showcase</a:t>
            </a:r>
          </a:p>
          <a:p>
            <a:pPr lvl="0" rtl="0" algn="r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November 18, 2016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x="1658750" y="3204925"/>
            <a:ext cx="4080000" cy="7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Barbara Tierney, </a:t>
            </a:r>
            <a:r>
              <a:rPr lang="en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Carrie Moran &amp; Sarah Norris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University of Central Florida Libraries</a:t>
            </a:r>
            <a:r>
              <a:rPr lang="en" sz="16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 </a:t>
            </a:r>
          </a:p>
        </p:txBody>
      </p:sp>
      <p:sp>
        <p:nvSpPr>
          <p:cNvPr id="59" name="Shape 59"/>
          <p:cNvSpPr/>
          <p:nvPr/>
        </p:nvSpPr>
        <p:spPr>
          <a:xfrm>
            <a:off x="0" y="-6700"/>
            <a:ext cx="9150600" cy="5619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Consider partnering with a Subject Librarian for your online course preparation</a:t>
            </a:r>
          </a:p>
        </p:txBody>
      </p:sp>
      <p:sp>
        <p:nvSpPr>
          <p:cNvPr id="121" name="Shape 121"/>
          <p:cNvSpPr/>
          <p:nvPr/>
        </p:nvSpPr>
        <p:spPr>
          <a:xfrm>
            <a:off x="0" y="-6700"/>
            <a:ext cx="9150600" cy="5619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5575" y="1450850"/>
            <a:ext cx="6739425" cy="369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0" y="-6700"/>
            <a:ext cx="9150600" cy="5619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 txBox="1"/>
          <p:nvPr>
            <p:ph type="title"/>
          </p:nvPr>
        </p:nvSpPr>
        <p:spPr>
          <a:xfrm>
            <a:off x="327750" y="959200"/>
            <a:ext cx="8580900" cy="532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b="1" lang="en" sz="2800">
                <a:latin typeface="Roboto"/>
                <a:ea typeface="Roboto"/>
                <a:cs typeface="Roboto"/>
                <a:sym typeface="Roboto"/>
              </a:rPr>
              <a:t>Subject Librarians consult with faculty regarding their library resource needs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035" y="1632476"/>
            <a:ext cx="4394915" cy="20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3246" y="3172327"/>
            <a:ext cx="4394925" cy="1774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0" y="-6700"/>
            <a:ext cx="9150600" cy="5619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 txBox="1"/>
          <p:nvPr>
            <p:ph type="title"/>
          </p:nvPr>
        </p:nvSpPr>
        <p:spPr>
          <a:xfrm>
            <a:off x="327750" y="959200"/>
            <a:ext cx="8580900" cy="532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b="1" lang="en" sz="2800">
                <a:latin typeface="Roboto"/>
                <a:ea typeface="Roboto"/>
                <a:cs typeface="Roboto"/>
                <a:sym typeface="Roboto"/>
              </a:rPr>
              <a:t>Subject Librarians are available to serve as embedded librarians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1148" y="1462150"/>
            <a:ext cx="5814099" cy="3681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0" y="-6700"/>
            <a:ext cx="9150600" cy="5619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 txBox="1"/>
          <p:nvPr>
            <p:ph type="title"/>
          </p:nvPr>
        </p:nvSpPr>
        <p:spPr>
          <a:xfrm>
            <a:off x="327750" y="959200"/>
            <a:ext cx="8580900" cy="532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b="1" lang="en" sz="2800">
                <a:latin typeface="Roboto"/>
                <a:ea typeface="Roboto"/>
                <a:cs typeface="Roboto"/>
                <a:sym typeface="Roboto"/>
              </a:rPr>
              <a:t>Subject Librarians assist faculty with identifying online textbook alternatives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4775" y="1682572"/>
            <a:ext cx="4706849" cy="346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0" y="-6700"/>
            <a:ext cx="9150600" cy="5619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 txBox="1"/>
          <p:nvPr>
            <p:ph type="title"/>
          </p:nvPr>
        </p:nvSpPr>
        <p:spPr>
          <a:xfrm>
            <a:off x="327750" y="959200"/>
            <a:ext cx="8580900" cy="532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b="1" lang="en" sz="2800">
                <a:latin typeface="Roboto"/>
                <a:ea typeface="Roboto"/>
                <a:cs typeface="Roboto"/>
                <a:sym typeface="Roboto"/>
              </a:rPr>
              <a:t>Subject Librarians provide database advice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465" y="1629149"/>
            <a:ext cx="7309057" cy="351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/>
        </p:nvSpPr>
        <p:spPr>
          <a:xfrm>
            <a:off x="0" y="-6700"/>
            <a:ext cx="9150600" cy="5619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 txBox="1"/>
          <p:nvPr>
            <p:ph type="title"/>
          </p:nvPr>
        </p:nvSpPr>
        <p:spPr>
          <a:xfrm>
            <a:off x="327750" y="959200"/>
            <a:ext cx="3243600" cy="1018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800">
                <a:latin typeface="Roboto"/>
                <a:ea typeface="Roboto"/>
                <a:cs typeface="Roboto"/>
                <a:sym typeface="Roboto"/>
              </a:rPr>
              <a:t>Subject Librarians Create Online Tutorials</a:t>
            </a:r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1125" y="555200"/>
            <a:ext cx="5192874" cy="458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0" y="-6700"/>
            <a:ext cx="9150600" cy="5619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 txBox="1"/>
          <p:nvPr>
            <p:ph type="title"/>
          </p:nvPr>
        </p:nvSpPr>
        <p:spPr>
          <a:xfrm>
            <a:off x="327750" y="959200"/>
            <a:ext cx="8580900" cy="532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b="1" lang="en" sz="2800">
                <a:latin typeface="Roboto"/>
                <a:ea typeface="Roboto"/>
                <a:cs typeface="Roboto"/>
                <a:sym typeface="Roboto"/>
              </a:rPr>
              <a:t>Subject Librarians create short videos to assist with research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275" y="1694473"/>
            <a:ext cx="6473849" cy="344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0" y="-6700"/>
            <a:ext cx="9150600" cy="5619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 txBox="1"/>
          <p:nvPr>
            <p:ph type="title"/>
          </p:nvPr>
        </p:nvSpPr>
        <p:spPr>
          <a:xfrm>
            <a:off x="327750" y="959200"/>
            <a:ext cx="8580900" cy="532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b="1" lang="en" sz="2800">
                <a:latin typeface="Roboto"/>
                <a:ea typeface="Roboto"/>
                <a:cs typeface="Roboto"/>
                <a:sym typeface="Roboto"/>
              </a:rPr>
              <a:t>Subject Librarians are available for research consultations via email, phone, or Skype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850" y="1605600"/>
            <a:ext cx="7524900" cy="353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0" y="-6700"/>
            <a:ext cx="9150600" cy="5619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 txBox="1"/>
          <p:nvPr>
            <p:ph type="title"/>
          </p:nvPr>
        </p:nvSpPr>
        <p:spPr>
          <a:xfrm>
            <a:off x="61700" y="555200"/>
            <a:ext cx="8580900" cy="532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b="1" lang="en" sz="2800">
                <a:latin typeface="Roboto"/>
                <a:ea typeface="Roboto"/>
                <a:cs typeface="Roboto"/>
                <a:sym typeface="Roboto"/>
              </a:rPr>
              <a:t>Information Literacy Modules</a:t>
            </a:r>
          </a:p>
        </p:txBody>
      </p:sp>
      <p:pic>
        <p:nvPicPr>
          <p:cNvPr descr="lit_review.png"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350" y="1285873"/>
            <a:ext cx="4178136" cy="2571749"/>
          </a:xfrm>
          <a:prstGeom prst="rect">
            <a:avLst/>
          </a:prstGeom>
          <a:noFill/>
          <a:ln cap="flat" cmpd="sng" w="9525">
            <a:solidFill>
              <a:srgbClr val="695D46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discipline_research.png" id="180" name="Shape 1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8923" y="1285875"/>
            <a:ext cx="3831224" cy="2196250"/>
          </a:xfrm>
          <a:prstGeom prst="rect">
            <a:avLst/>
          </a:prstGeom>
          <a:noFill/>
          <a:ln cap="flat" cmpd="sng" w="9525">
            <a:solidFill>
              <a:srgbClr val="695D46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evaluating.png" id="181" name="Shape 181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66425" y="2369300"/>
            <a:ext cx="3306349" cy="2418924"/>
          </a:xfrm>
          <a:prstGeom prst="rect">
            <a:avLst/>
          </a:prstGeom>
          <a:noFill/>
          <a:ln cap="flat" cmpd="sng" w="9525">
            <a:solidFill>
              <a:srgbClr val="695D46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/>
        </p:nvSpPr>
        <p:spPr>
          <a:xfrm>
            <a:off x="0" y="-6700"/>
            <a:ext cx="9150600" cy="5619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 txBox="1"/>
          <p:nvPr>
            <p:ph type="title"/>
          </p:nvPr>
        </p:nvSpPr>
        <p:spPr>
          <a:xfrm>
            <a:off x="61700" y="555200"/>
            <a:ext cx="8580900" cy="532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b="1" lang="en" sz="2800">
                <a:latin typeface="Roboto"/>
                <a:ea typeface="Roboto"/>
                <a:cs typeface="Roboto"/>
                <a:sym typeface="Roboto"/>
              </a:rPr>
              <a:t>Streaming Video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304050" y="1203525"/>
            <a:ext cx="7968600" cy="3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>
              <a:spcBef>
                <a:spcPts val="0"/>
              </a:spcBef>
              <a:buSzPct val="100000"/>
              <a:buChar char="●"/>
            </a:pPr>
            <a:r>
              <a:rPr lang="en" sz="1600" u="sng">
                <a:solidFill>
                  <a:schemeClr val="hlink"/>
                </a:solidFill>
                <a:hlinkClick r:id="rId3"/>
              </a:rPr>
              <a:t>http://guides.ucf.edu/streaming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indent="-330200" lvl="0" marL="457200">
              <a:spcBef>
                <a:spcPts val="0"/>
              </a:spcBef>
              <a:buSzPct val="100000"/>
              <a:buChar char="●"/>
            </a:pPr>
            <a:r>
              <a:rPr lang="en" sz="1600"/>
              <a:t>4 major platforms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indent="-330200" lvl="0" marL="457200">
              <a:spcBef>
                <a:spcPts val="0"/>
              </a:spcBef>
              <a:buSzPct val="100000"/>
              <a:buChar char="●"/>
            </a:pPr>
            <a:r>
              <a:rPr lang="en" sz="1600"/>
              <a:t>Easy to embed or link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indent="-330200" lvl="0" marL="457200">
              <a:spcBef>
                <a:spcPts val="0"/>
              </a:spcBef>
              <a:buSzPct val="100000"/>
              <a:buChar char="●"/>
            </a:pPr>
            <a:r>
              <a:rPr lang="en" sz="1600"/>
              <a:t>Can stream online or in class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indent="-330200" lvl="0" marL="457200">
              <a:spcBef>
                <a:spcPts val="0"/>
              </a:spcBef>
              <a:buSzPct val="100000"/>
              <a:buChar char="●"/>
            </a:pPr>
            <a:r>
              <a:rPr lang="en" sz="1600"/>
              <a:t>Search across platforms on library homepage</a:t>
            </a:r>
          </a:p>
        </p:txBody>
      </p:sp>
      <p:pic>
        <p:nvPicPr>
          <p:cNvPr descr="alexander.jpg" id="189" name="Shape 18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20037" y="683075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anopy.png" id="190" name="Shape 190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48855" y="3392967"/>
            <a:ext cx="3514325" cy="91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mg.jpg" id="191" name="Shape 191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71825" y="1614698"/>
            <a:ext cx="3435150" cy="1068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gital_campus_demo.png" id="192" name="Shape 192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b="35071" l="10822" r="10814" t="34258"/>
          <a:stretch/>
        </p:blipFill>
        <p:spPr>
          <a:xfrm>
            <a:off x="491974" y="3742349"/>
            <a:ext cx="3775027" cy="83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Office of Scholarly Communication</a:t>
            </a:r>
          </a:p>
        </p:txBody>
      </p:sp>
      <p:sp>
        <p:nvSpPr>
          <p:cNvPr id="65" name="Shape 65"/>
          <p:cNvSpPr/>
          <p:nvPr/>
        </p:nvSpPr>
        <p:spPr>
          <a:xfrm>
            <a:off x="0" y="-6700"/>
            <a:ext cx="9150600" cy="5619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0" y="-6700"/>
            <a:ext cx="9150600" cy="5619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 txBox="1"/>
          <p:nvPr>
            <p:ph type="title"/>
          </p:nvPr>
        </p:nvSpPr>
        <p:spPr>
          <a:xfrm>
            <a:off x="61700" y="555200"/>
            <a:ext cx="8580900" cy="532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b="1" lang="en" sz="2800">
                <a:latin typeface="Roboto"/>
                <a:ea typeface="Roboto"/>
                <a:cs typeface="Roboto"/>
                <a:sym typeface="Roboto"/>
              </a:rPr>
              <a:t>UCF Libraries Videos</a:t>
            </a:r>
          </a:p>
        </p:txBody>
      </p:sp>
      <p:pic>
        <p:nvPicPr>
          <p:cNvPr descr="Screenshot.png" id="199" name="Shape 19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937" y="1087699"/>
            <a:ext cx="7964113" cy="348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314025" y="16334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Questions? </a:t>
            </a:r>
          </a:p>
        </p:txBody>
      </p:sp>
      <p:sp>
        <p:nvSpPr>
          <p:cNvPr id="205" name="Shape 205"/>
          <p:cNvSpPr txBox="1"/>
          <p:nvPr>
            <p:ph idx="1" type="subTitle"/>
          </p:nvPr>
        </p:nvSpPr>
        <p:spPr>
          <a:xfrm>
            <a:off x="4670400" y="1003800"/>
            <a:ext cx="4403400" cy="3288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en" sz="18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Barbara Tierney</a:t>
            </a:r>
            <a:br>
              <a:rPr b="1" lang="en" sz="18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</a:br>
            <a:r>
              <a:rPr lang="en" sz="18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barbara.tierney@ucf.edu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en" sz="18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Carrie Moran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carrie.moran@ucf.edu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en" sz="18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Sarah Norris</a:t>
            </a:r>
            <a:br>
              <a:rPr lang="en" sz="18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</a:br>
            <a:r>
              <a:rPr lang="en" sz="18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sarah.norris@ucf.edu</a:t>
            </a:r>
          </a:p>
          <a:p>
            <a:pPr lvl="0" rtl="0">
              <a:spcBef>
                <a:spcPts val="0"/>
              </a:spcBef>
              <a:buNone/>
            </a:pPr>
            <a:br>
              <a:rPr lang="en" sz="18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</a:br>
            <a:r>
              <a:rPr b="1" lang="en" sz="18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University of Central Florida Libraries</a:t>
            </a:r>
            <a:r>
              <a:rPr lang="en" sz="18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0" y="-6700"/>
            <a:ext cx="9150600" cy="5619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4800" y="4215899"/>
            <a:ext cx="676699" cy="72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idx="2" type="body"/>
          </p:nvPr>
        </p:nvSpPr>
        <p:spPr>
          <a:xfrm>
            <a:off x="175350" y="1432700"/>
            <a:ext cx="39423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 sz="18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UCF Libraries does not give legal advice, and any information in this presentation and/or provided by UCF Libraries is for informational purposes only. </a:t>
            </a:r>
          </a:p>
        </p:txBody>
      </p:sp>
      <p:sp>
        <p:nvSpPr>
          <p:cNvPr id="71" name="Shape 71"/>
          <p:cNvSpPr txBox="1"/>
          <p:nvPr>
            <p:ph type="title"/>
          </p:nvPr>
        </p:nvSpPr>
        <p:spPr>
          <a:xfrm>
            <a:off x="175350" y="707600"/>
            <a:ext cx="85809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Disclaimer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" name="Shape 72"/>
          <p:cNvSpPr/>
          <p:nvPr/>
        </p:nvSpPr>
        <p:spPr>
          <a:xfrm>
            <a:off x="0" y="-6700"/>
            <a:ext cx="9150600" cy="5619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6102" y="555200"/>
            <a:ext cx="4454498" cy="458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-6700"/>
            <a:ext cx="9150600" cy="5619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 txBox="1"/>
          <p:nvPr>
            <p:ph type="title"/>
          </p:nvPr>
        </p:nvSpPr>
        <p:spPr>
          <a:xfrm>
            <a:off x="327750" y="959200"/>
            <a:ext cx="8580900" cy="532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b="1" lang="en" sz="2800">
                <a:latin typeface="Roboto"/>
                <a:ea typeface="Roboto"/>
                <a:cs typeface="Roboto"/>
                <a:sym typeface="Roboto"/>
              </a:rPr>
              <a:t>Copyright &amp; Online Courses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" name="Shape 80"/>
          <p:cNvSpPr txBox="1"/>
          <p:nvPr>
            <p:ph idx="4294967295" type="body"/>
          </p:nvPr>
        </p:nvSpPr>
        <p:spPr>
          <a:xfrm>
            <a:off x="436925" y="1589200"/>
            <a:ext cx="8206800" cy="2973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UCF Libraries can assist with the following: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Droid Sans"/>
            </a:pPr>
            <a:r>
              <a:rPr lang="en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general informational questions related to copyright &amp; online courses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Droid Sans"/>
            </a:pPr>
            <a:r>
              <a:rPr lang="en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information on gaining copyright clearance for copyrighted materials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Droid Sans"/>
            </a:pPr>
            <a:r>
              <a:rPr lang="en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information on copyright use of library-sourced content (e.g. journal articles, streaming video)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Droid Sans"/>
            </a:pPr>
            <a:r>
              <a:rPr lang="en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information and/or assistance with copyright questions related to Open Educational Resources 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Droid Sans"/>
            </a:pPr>
            <a:r>
              <a:rPr lang="en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facilitating copyright questions with UCF’s Office of General Counsel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0" y="-6700"/>
            <a:ext cx="9150600" cy="5619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 txBox="1"/>
          <p:nvPr>
            <p:ph type="title"/>
          </p:nvPr>
        </p:nvSpPr>
        <p:spPr>
          <a:xfrm>
            <a:off x="327750" y="959200"/>
            <a:ext cx="8580900" cy="532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800">
                <a:latin typeface="Roboto"/>
                <a:ea typeface="Roboto"/>
                <a:cs typeface="Roboto"/>
                <a:sym typeface="Roboto"/>
              </a:rPr>
              <a:t>General Copyright Guidelines &amp; Online Courses</a:t>
            </a:r>
          </a:p>
        </p:txBody>
      </p:sp>
      <p:sp>
        <p:nvSpPr>
          <p:cNvPr id="87" name="Shape 87"/>
          <p:cNvSpPr txBox="1"/>
          <p:nvPr>
            <p:ph idx="4294967295" type="body"/>
          </p:nvPr>
        </p:nvSpPr>
        <p:spPr>
          <a:xfrm>
            <a:off x="436925" y="1589200"/>
            <a:ext cx="8206800" cy="2973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Per the UCF Office of General Counsel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Copyrighted Video Content 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Droid Sans"/>
            </a:pPr>
            <a:r>
              <a:rPr lang="en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“Motion media of up to </a:t>
            </a:r>
            <a:r>
              <a:rPr b="1" i="1" lang="en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10% or 3 minutes</a:t>
            </a:r>
            <a:r>
              <a:rPr lang="en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, whichever is less, in the aggregate of a copyrighted motion media work may be reproduced or otherwise incorporated.”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0" y="-6700"/>
            <a:ext cx="9150600" cy="5619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 txBox="1"/>
          <p:nvPr>
            <p:ph type="title"/>
          </p:nvPr>
        </p:nvSpPr>
        <p:spPr>
          <a:xfrm>
            <a:off x="327750" y="959200"/>
            <a:ext cx="8580900" cy="532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800">
                <a:latin typeface="Roboto"/>
                <a:ea typeface="Roboto"/>
                <a:cs typeface="Roboto"/>
                <a:sym typeface="Roboto"/>
              </a:rPr>
              <a:t>General Copyright Guidelines &amp; Online Courses</a:t>
            </a:r>
          </a:p>
        </p:txBody>
      </p:sp>
      <p:sp>
        <p:nvSpPr>
          <p:cNvPr id="94" name="Shape 94"/>
          <p:cNvSpPr txBox="1"/>
          <p:nvPr>
            <p:ph idx="4294967295" type="body"/>
          </p:nvPr>
        </p:nvSpPr>
        <p:spPr>
          <a:xfrm>
            <a:off x="436925" y="1589200"/>
            <a:ext cx="8206800" cy="2973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Per the UCF Office of General Counsel</a:t>
            </a:r>
          </a:p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Copyrighted Photographs, Images, Charts, or Tables</a:t>
            </a:r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Droid Sans"/>
            </a:pPr>
            <a:r>
              <a:rPr lang="en" sz="15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“a photograph or illustration may be used in its entirety, but no more than </a:t>
            </a:r>
            <a:r>
              <a:rPr b="1" i="1" lang="en" sz="15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5 images</a:t>
            </a:r>
            <a:r>
              <a:rPr lang="en" sz="15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 by an artist or photographer may be reproduced or otherwise incorporated as part of an educational multimedia project.  When using photographs and illustrations from a published collective work, not more than </a:t>
            </a:r>
            <a:r>
              <a:rPr b="1" i="1" lang="en" sz="15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10% or 15 images</a:t>
            </a:r>
            <a:r>
              <a:rPr lang="en" sz="15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, whichever is less, may be reproduced or otherwise incorporated as part of an educational multimedia project...Up to </a:t>
            </a:r>
            <a:r>
              <a:rPr b="1" i="1" lang="en" sz="15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10% or 2500 fields or cell entries</a:t>
            </a:r>
            <a:r>
              <a:rPr lang="en" sz="15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, whichever is less, from a copyrighted database or data table may be reproduced or otherwise incorporated as part of an educational multimedia project.” </a:t>
            </a:r>
            <a:r>
              <a:rPr lang="en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/>
        </p:nvSpPr>
        <p:spPr>
          <a:xfrm>
            <a:off x="0" y="-6700"/>
            <a:ext cx="9150600" cy="5619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 txBox="1"/>
          <p:nvPr>
            <p:ph type="title"/>
          </p:nvPr>
        </p:nvSpPr>
        <p:spPr>
          <a:xfrm>
            <a:off x="327750" y="959200"/>
            <a:ext cx="8580900" cy="532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800">
                <a:latin typeface="Roboto"/>
                <a:ea typeface="Roboto"/>
                <a:cs typeface="Roboto"/>
                <a:sym typeface="Roboto"/>
              </a:rPr>
              <a:t>General Copyright Guidelines &amp; Online Courses</a:t>
            </a:r>
          </a:p>
        </p:txBody>
      </p:sp>
      <p:sp>
        <p:nvSpPr>
          <p:cNvPr id="101" name="Shape 101"/>
          <p:cNvSpPr txBox="1"/>
          <p:nvPr>
            <p:ph idx="4294967295" type="body"/>
          </p:nvPr>
        </p:nvSpPr>
        <p:spPr>
          <a:xfrm>
            <a:off x="436925" y="1589200"/>
            <a:ext cx="8206800" cy="2973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Per the UCF Office of General Counsel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Journal Articles</a:t>
            </a:r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Droid Sans"/>
            </a:pPr>
            <a:r>
              <a:rPr lang="en" sz="15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“for text material, up to </a:t>
            </a:r>
            <a:r>
              <a:rPr b="1" i="1" lang="en" sz="15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10% or 1000 words</a:t>
            </a:r>
            <a:r>
              <a:rPr lang="en" sz="15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, whichever is less, in the aggregate of a copyrighted work consisting of text material may be reproduced or otherwise incorporated as part of a multimedia project.  However, if the article is available through the </a:t>
            </a:r>
            <a:r>
              <a:rPr b="1" i="1" lang="en" sz="15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university’s library holdings online</a:t>
            </a:r>
            <a:r>
              <a:rPr lang="en" sz="15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, it would be permissible to provide the students with an online bibliography with </a:t>
            </a:r>
            <a:r>
              <a:rPr b="1" i="1" lang="en" sz="15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links to these resources</a:t>
            </a:r>
            <a:r>
              <a:rPr lang="en" sz="15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, making sure that on your course site you clearly indicate that the student is being taken to another site that is not part of your actual online course.”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0" y="-6700"/>
            <a:ext cx="9150600" cy="5619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 txBox="1"/>
          <p:nvPr>
            <p:ph type="title"/>
          </p:nvPr>
        </p:nvSpPr>
        <p:spPr>
          <a:xfrm>
            <a:off x="327750" y="959200"/>
            <a:ext cx="8580900" cy="532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800">
                <a:latin typeface="Roboto"/>
                <a:ea typeface="Roboto"/>
                <a:cs typeface="Roboto"/>
                <a:sym typeface="Roboto"/>
              </a:rPr>
              <a:t>General Copyright Guidelines &amp; Online Courses</a:t>
            </a:r>
          </a:p>
        </p:txBody>
      </p:sp>
      <p:sp>
        <p:nvSpPr>
          <p:cNvPr id="108" name="Shape 108"/>
          <p:cNvSpPr txBox="1"/>
          <p:nvPr>
            <p:ph idx="4294967295" type="body"/>
          </p:nvPr>
        </p:nvSpPr>
        <p:spPr>
          <a:xfrm>
            <a:off x="436925" y="1589200"/>
            <a:ext cx="8206800" cy="2973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Per the UCF Office of General Counsel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Using Copyrighted Materials from Semester to Semester</a:t>
            </a:r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Droid Sans"/>
            </a:pPr>
            <a:r>
              <a:rPr lang="en" sz="15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“educators may use their educational multimedia projects created for educational purposes for </a:t>
            </a:r>
            <a:r>
              <a:rPr b="1" i="1" lang="en" sz="15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a period of up to two years after the first instructional use</a:t>
            </a:r>
            <a:r>
              <a:rPr lang="en" sz="15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 with a class. Use beyond that time period </a:t>
            </a:r>
            <a:r>
              <a:rPr b="1" i="1" lang="en" sz="15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requires permission for each copyrighted portion</a:t>
            </a:r>
            <a:r>
              <a:rPr lang="en" sz="15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 incorporated in the production.  Also, educators should be reminded to credit the sources and display the copyright ownership information, which includes the copyright notice ©, year of first publication and name of the copyright holder.”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0" y="-6700"/>
            <a:ext cx="9150600" cy="5619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 txBox="1"/>
          <p:nvPr>
            <p:ph type="title"/>
          </p:nvPr>
        </p:nvSpPr>
        <p:spPr>
          <a:xfrm>
            <a:off x="327750" y="959200"/>
            <a:ext cx="8580900" cy="532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800">
                <a:latin typeface="Roboto"/>
                <a:ea typeface="Roboto"/>
                <a:cs typeface="Roboto"/>
                <a:sym typeface="Roboto"/>
              </a:rPr>
              <a:t>Copyright Resources</a:t>
            </a:r>
          </a:p>
        </p:txBody>
      </p:sp>
      <p:sp>
        <p:nvSpPr>
          <p:cNvPr id="115" name="Shape 115"/>
          <p:cNvSpPr txBox="1"/>
          <p:nvPr>
            <p:ph idx="4294967295" type="body"/>
          </p:nvPr>
        </p:nvSpPr>
        <p:spPr>
          <a:xfrm>
            <a:off x="436925" y="1589200"/>
            <a:ext cx="8206800" cy="2973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Droid Sans"/>
            </a:pPr>
            <a:r>
              <a:rPr lang="en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UCF Office of General Counsel: </a:t>
            </a:r>
            <a:r>
              <a:rPr lang="en" u="sng">
                <a:solidFill>
                  <a:schemeClr val="hlink"/>
                </a:solidFill>
                <a:latin typeface="Droid Sans"/>
                <a:ea typeface="Droid Sans"/>
                <a:cs typeface="Droid Sans"/>
                <a:sym typeface="Droid Sans"/>
                <a:hlinkClick r:id="rId3"/>
              </a:rPr>
              <a:t>http://generalcounsel.ucf.edu/legal-issues/</a:t>
            </a:r>
            <a:r>
              <a:rPr lang="en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 </a:t>
            </a:r>
          </a:p>
          <a:p>
            <a:pPr indent="-228600" lvl="0" marL="457200" rtl="0">
              <a:spcBef>
                <a:spcPts val="0"/>
              </a:spcBef>
              <a:buFont typeface="Droid Sans"/>
            </a:pPr>
            <a:r>
              <a:rPr lang="en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UCF Use of Copyrighted Materials Policy: </a:t>
            </a:r>
            <a:r>
              <a:rPr lang="en" u="sng">
                <a:solidFill>
                  <a:schemeClr val="hlink"/>
                </a:solidFill>
                <a:latin typeface="Droid Sans"/>
                <a:ea typeface="Droid Sans"/>
                <a:cs typeface="Droid Sans"/>
                <a:sym typeface="Droid Sans"/>
                <a:hlinkClick r:id="rId4"/>
              </a:rPr>
              <a:t>http://policies.ucf.edu/documents/2-103.2UseOfCopyrightedMaterial.pdf</a:t>
            </a:r>
          </a:p>
          <a:p>
            <a:pPr indent="-228600" lvl="0" marL="457200" rtl="0">
              <a:spcBef>
                <a:spcPts val="0"/>
              </a:spcBef>
              <a:buFont typeface="Droid Sans"/>
            </a:pPr>
            <a:r>
              <a:rPr lang="en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UCF Libraries Copyright Policies: </a:t>
            </a:r>
            <a:r>
              <a:rPr lang="en" u="sng">
                <a:solidFill>
                  <a:schemeClr val="hlink"/>
                </a:solidFill>
                <a:latin typeface="Droid Sans"/>
                <a:ea typeface="Droid Sans"/>
                <a:cs typeface="Droid Sans"/>
                <a:sym typeface="Droid Sans"/>
                <a:hlinkClick r:id="rId5"/>
              </a:rPr>
              <a:t>http://library.ucf.edu/about/policies/copyright/</a:t>
            </a:r>
            <a:r>
              <a:rPr lang="en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 </a:t>
            </a:r>
          </a:p>
          <a:p>
            <a:pPr indent="-228600" lvl="0" marL="457200" rtl="0">
              <a:spcBef>
                <a:spcPts val="0"/>
              </a:spcBef>
              <a:buFont typeface="Droid Sans"/>
            </a:pPr>
            <a:r>
              <a:rPr lang="en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UCF Libraries Office of Scholarly Communication Copyright Information: </a:t>
            </a:r>
            <a:r>
              <a:rPr lang="en" u="sng">
                <a:solidFill>
                  <a:schemeClr val="hlink"/>
                </a:solidFill>
                <a:latin typeface="Droid Sans"/>
                <a:ea typeface="Droid Sans"/>
                <a:cs typeface="Droid Sans"/>
                <a:sym typeface="Droid Sans"/>
                <a:hlinkClick r:id="rId6"/>
              </a:rPr>
              <a:t>http://library.ucf.edu/about/policies/copyright/</a:t>
            </a:r>
            <a:r>
              <a:rPr lang="en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