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8" r:id="rId3"/>
    <p:sldId id="290" r:id="rId4"/>
    <p:sldId id="292" r:id="rId5"/>
    <p:sldId id="259" r:id="rId6"/>
    <p:sldId id="261" r:id="rId7"/>
    <p:sldId id="260" r:id="rId8"/>
    <p:sldId id="265" r:id="rId9"/>
    <p:sldId id="266" r:id="rId10"/>
    <p:sldId id="267" r:id="rId11"/>
    <p:sldId id="298" r:id="rId12"/>
    <p:sldId id="308" r:id="rId13"/>
    <p:sldId id="309" r:id="rId14"/>
    <p:sldId id="310" r:id="rId15"/>
    <p:sldId id="271" r:id="rId16"/>
    <p:sldId id="272" r:id="rId17"/>
    <p:sldId id="307" r:id="rId18"/>
    <p:sldId id="275" r:id="rId19"/>
    <p:sldId id="276" r:id="rId20"/>
    <p:sldId id="293" r:id="rId21"/>
    <p:sldId id="277" r:id="rId22"/>
    <p:sldId id="278" r:id="rId23"/>
    <p:sldId id="279" r:id="rId24"/>
    <p:sldId id="280" r:id="rId25"/>
    <p:sldId id="304" r:id="rId26"/>
    <p:sldId id="281" r:id="rId27"/>
    <p:sldId id="282" r:id="rId28"/>
    <p:sldId id="297" r:id="rId29"/>
    <p:sldId id="287" r:id="rId30"/>
    <p:sldId id="288"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4D6CE-5871-4E54-AD29-BFB0E78019C5}" type="datetimeFigureOut">
              <a:rPr lang="en-US" smtClean="0"/>
              <a:t>3/2/2017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03DF-B4D2-4108-89C4-60C0BB3CEB71}" type="slidenum">
              <a:rPr lang="en-US" smtClean="0"/>
              <a:t>‹#›</a:t>
            </a:fld>
            <a:endParaRPr lang="en-US"/>
          </a:p>
        </p:txBody>
      </p:sp>
    </p:spTree>
    <p:extLst>
      <p:ext uri="{BB962C8B-B14F-4D97-AF65-F5344CB8AC3E}">
        <p14:creationId xmlns:p14="http://schemas.microsoft.com/office/powerpoint/2010/main" val="122409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a:t>
            </a:fld>
            <a:endParaRPr lang="en-US"/>
          </a:p>
        </p:txBody>
      </p:sp>
    </p:spTree>
    <p:extLst>
      <p:ext uri="{BB962C8B-B14F-4D97-AF65-F5344CB8AC3E}">
        <p14:creationId xmlns:p14="http://schemas.microsoft.com/office/powerpoint/2010/main" val="261980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4</a:t>
            </a:fld>
            <a:endParaRPr lang="en-US"/>
          </a:p>
        </p:txBody>
      </p:sp>
    </p:spTree>
    <p:extLst>
      <p:ext uri="{BB962C8B-B14F-4D97-AF65-F5344CB8AC3E}">
        <p14:creationId xmlns:p14="http://schemas.microsoft.com/office/powerpoint/2010/main" val="143571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9</a:t>
            </a:fld>
            <a:endParaRPr lang="en-US"/>
          </a:p>
        </p:txBody>
      </p:sp>
    </p:spTree>
    <p:extLst>
      <p:ext uri="{BB962C8B-B14F-4D97-AF65-F5344CB8AC3E}">
        <p14:creationId xmlns:p14="http://schemas.microsoft.com/office/powerpoint/2010/main" val="279365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15</a:t>
            </a:fld>
            <a:endParaRPr lang="en-US"/>
          </a:p>
        </p:txBody>
      </p:sp>
    </p:spTree>
    <p:extLst>
      <p:ext uri="{BB962C8B-B14F-4D97-AF65-F5344CB8AC3E}">
        <p14:creationId xmlns:p14="http://schemas.microsoft.com/office/powerpoint/2010/main" val="30757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20</a:t>
            </a:fld>
            <a:endParaRPr lang="en-US"/>
          </a:p>
        </p:txBody>
      </p:sp>
    </p:spTree>
    <p:extLst>
      <p:ext uri="{BB962C8B-B14F-4D97-AF65-F5344CB8AC3E}">
        <p14:creationId xmlns:p14="http://schemas.microsoft.com/office/powerpoint/2010/main" val="117199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22</a:t>
            </a:fld>
            <a:endParaRPr lang="en-US"/>
          </a:p>
        </p:txBody>
      </p:sp>
    </p:spTree>
    <p:extLst>
      <p:ext uri="{BB962C8B-B14F-4D97-AF65-F5344CB8AC3E}">
        <p14:creationId xmlns:p14="http://schemas.microsoft.com/office/powerpoint/2010/main" val="160326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gflip.com/memegenerator"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blakespot/3995091949" TargetMode="External"/><Relationship Id="rId7" Type="http://schemas.openxmlformats.org/officeDocument/2006/relationships/hyperlink" Target="https://www.flickr.com/photos/jemimus/6783259581"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flickr.com/photos/jeffchristiansen/2506627137"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brockdenbrown.cah.ucf.edu/"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hatjanesaw.org/index.ph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pyright.gov/title17/92chap1.html#1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pyright.gov/fair-use/more-info.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fairuseweek.org/wp-content/uploads/2016/02/ARL-FUW-Infographic-r5.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ommons.wikimedia.org/w/index.php?curid=14710006"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policies.ucf.edu/documents/2-103.2UseOfCopyrightedMateri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ic.kr/p/9H8SCn" TargetMode="External"/><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www.flickr.com/photos/mr_t_in_dc/"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bit.ly/oa-over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flic.kr/p/a8Tsiz"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www.flickr.com/photos/kalexanders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iki.creativecommons.org/wiki/Considerations_for_licensors_and_licensees#Considerations_for_licensors" TargetMode="External"/><Relationship Id="rId2" Type="http://schemas.openxmlformats.org/officeDocument/2006/relationships/hyperlink" Target="https://wiki.creativecommons.org/wiki/Best_practices_for_attribution" TargetMode="External"/><Relationship Id="rId1" Type="http://schemas.openxmlformats.org/officeDocument/2006/relationships/slideLayout" Target="../slideLayouts/slideLayout2.xml"/><Relationship Id="rId6" Type="http://schemas.openxmlformats.org/officeDocument/2006/relationships/hyperlink" Target="https://creativecommons.org/about/program-areas/education-oer/" TargetMode="External"/><Relationship Id="rId5" Type="http://schemas.openxmlformats.org/officeDocument/2006/relationships/hyperlink" Target="https://wiki.creativecommons.org/wiki/Marking_your_work_with_a_CC_license#How_to_use_the_CC_License_Chooser" TargetMode="External"/><Relationship Id="rId4" Type="http://schemas.openxmlformats.org/officeDocument/2006/relationships/hyperlink" Target="https://creativecommons.org/choo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hyperlink" Target="https://www.flickr.com/photos/marcusrambe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brary.ucf.edu/about/departments/scholarly-communication/copyright/" TargetMode="External"/><Relationship Id="rId2" Type="http://schemas.openxmlformats.org/officeDocument/2006/relationships/hyperlink" Target="https://generalcounsel.ucf.edu/legal-issues/" TargetMode="External"/><Relationship Id="rId1" Type="http://schemas.openxmlformats.org/officeDocument/2006/relationships/slideLayout" Target="../slideLayouts/slideLayout2.xml"/><Relationship Id="rId5" Type="http://schemas.openxmlformats.org/officeDocument/2006/relationships/hyperlink" Target="http://www.copyright.gov/" TargetMode="External"/><Relationship Id="rId4" Type="http://schemas.openxmlformats.org/officeDocument/2006/relationships/hyperlink" Target="http://library.ucf.edu/about/policies/copyrigh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hyperlink" Target="mailto:sarah.norris@ucf.edu" TargetMode="Externa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pyright.gov/circs/circ0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b.law.duke.edu/cspd/publicdomainday/2016/pre-1976"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Copyright Considerations </a:t>
            </a:r>
            <a:r>
              <a:rPr lang="en-US" sz="4400" dirty="0" smtClean="0"/>
              <a:t>Curating across the curriculum</a:t>
            </a:r>
            <a:endParaRPr lang="en-US" sz="4400" dirty="0"/>
          </a:p>
        </p:txBody>
      </p:sp>
      <p:sp>
        <p:nvSpPr>
          <p:cNvPr id="3" name="Subtitle 2"/>
          <p:cNvSpPr>
            <a:spLocks noGrp="1"/>
          </p:cNvSpPr>
          <p:nvPr>
            <p:ph type="subTitle" idx="1"/>
          </p:nvPr>
        </p:nvSpPr>
        <p:spPr/>
        <p:txBody>
          <a:bodyPr/>
          <a:lstStyle/>
          <a:p>
            <a:r>
              <a:rPr lang="en-US" dirty="0" smtClean="0"/>
              <a:t>Sarah A. Norris, Scholarly Communication Librarian, UCF Libraries</a:t>
            </a:r>
            <a:endParaRPr lang="en-US" dirty="0"/>
          </a:p>
        </p:txBody>
      </p:sp>
    </p:spTree>
    <p:extLst>
      <p:ext uri="{BB962C8B-B14F-4D97-AF65-F5344CB8AC3E}">
        <p14:creationId xmlns:p14="http://schemas.microsoft.com/office/powerpoint/2010/main" val="360267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Domain &amp; Content Online</a:t>
            </a:r>
            <a:endParaRPr lang="en-US" dirty="0"/>
          </a:p>
        </p:txBody>
      </p:sp>
      <p:sp>
        <p:nvSpPr>
          <p:cNvPr id="3" name="Content Placeholder 2"/>
          <p:cNvSpPr>
            <a:spLocks noGrp="1"/>
          </p:cNvSpPr>
          <p:nvPr>
            <p:ph sz="half" idx="1"/>
          </p:nvPr>
        </p:nvSpPr>
        <p:spPr>
          <a:xfrm>
            <a:off x="1371600" y="1899557"/>
            <a:ext cx="4447786" cy="3581401"/>
          </a:xfrm>
        </p:spPr>
        <p:txBody>
          <a:bodyPr>
            <a:normAutofit/>
          </a:bodyPr>
          <a:lstStyle/>
          <a:p>
            <a:r>
              <a:rPr lang="en-US" dirty="0"/>
              <a:t>Not everything online is in the public domain</a:t>
            </a:r>
            <a:r>
              <a:rPr lang="en-US" dirty="0" smtClean="0"/>
              <a:t>!</a:t>
            </a:r>
          </a:p>
          <a:p>
            <a:pPr marL="0" indent="0">
              <a:buNone/>
            </a:pPr>
            <a:endParaRPr lang="en-US" dirty="0"/>
          </a:p>
          <a:p>
            <a:r>
              <a:rPr lang="en-US" dirty="0" smtClean="0"/>
              <a:t>In general, consider any information you find on the Internet as protected by copyright, unless specifically noted, and treat it as such. Being publicly accessible is not the same as being in the public domain.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766" y="1613808"/>
            <a:ext cx="4152900" cy="4152900"/>
          </a:xfrm>
          <a:prstGeom prst="rect">
            <a:avLst/>
          </a:prstGeom>
        </p:spPr>
      </p:pic>
      <p:sp>
        <p:nvSpPr>
          <p:cNvPr id="5" name="TextBox 4"/>
          <p:cNvSpPr txBox="1"/>
          <p:nvPr/>
        </p:nvSpPr>
        <p:spPr>
          <a:xfrm>
            <a:off x="7021286" y="5867400"/>
            <a:ext cx="4152900" cy="646331"/>
          </a:xfrm>
          <a:prstGeom prst="rect">
            <a:avLst/>
          </a:prstGeom>
          <a:noFill/>
        </p:spPr>
        <p:txBody>
          <a:bodyPr wrap="square" rtlCol="0">
            <a:spAutoFit/>
          </a:bodyPr>
          <a:lstStyle/>
          <a:p>
            <a:pPr algn="ctr"/>
            <a:r>
              <a:rPr lang="en-US" dirty="0"/>
              <a:t>Meme created by Sarah Norris on: </a:t>
            </a:r>
            <a:r>
              <a:rPr lang="en-US" dirty="0">
                <a:hlinkClick r:id="rId3"/>
              </a:rPr>
              <a:t>https://imgflip.com/memegenerator</a:t>
            </a:r>
            <a:r>
              <a:rPr lang="en-US" dirty="0"/>
              <a:t> </a:t>
            </a:r>
          </a:p>
        </p:txBody>
      </p:sp>
    </p:spTree>
    <p:extLst>
      <p:ext uri="{BB962C8B-B14F-4D97-AF65-F5344CB8AC3E}">
        <p14:creationId xmlns:p14="http://schemas.microsoft.com/office/powerpoint/2010/main" val="262330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62103"/>
            <a:ext cx="9601200" cy="1485900"/>
          </a:xfrm>
        </p:spPr>
        <p:txBody>
          <a:bodyPr/>
          <a:lstStyle/>
          <a:p>
            <a:r>
              <a:rPr lang="en-US" dirty="0" smtClean="0"/>
              <a:t>Examples of Public Domain Uses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508" y="1683014"/>
            <a:ext cx="2307383" cy="3076511"/>
          </a:xfrm>
          <a:prstGeom prst="rect">
            <a:avLst/>
          </a:prstGeom>
        </p:spPr>
      </p:pic>
      <p:sp>
        <p:nvSpPr>
          <p:cNvPr id="8" name="TextBox 7"/>
          <p:cNvSpPr txBox="1"/>
          <p:nvPr/>
        </p:nvSpPr>
        <p:spPr>
          <a:xfrm>
            <a:off x="4939197" y="4844340"/>
            <a:ext cx="2466004" cy="830997"/>
          </a:xfrm>
          <a:prstGeom prst="rect">
            <a:avLst/>
          </a:prstGeom>
          <a:noFill/>
        </p:spPr>
        <p:txBody>
          <a:bodyPr wrap="square" rtlCol="0">
            <a:spAutoFit/>
          </a:bodyPr>
          <a:lstStyle/>
          <a:p>
            <a:pPr algn="ctr"/>
            <a:r>
              <a:rPr lang="en-US" sz="1200" dirty="0"/>
              <a:t>Image retrieved from: </a:t>
            </a:r>
            <a:r>
              <a:rPr lang="en-US" sz="1200" dirty="0">
                <a:hlinkClick r:id="rId3"/>
              </a:rPr>
              <a:t>https://</a:t>
            </a:r>
            <a:r>
              <a:rPr lang="en-US" sz="1200" dirty="0" smtClean="0">
                <a:hlinkClick r:id="rId3"/>
              </a:rPr>
              <a:t>www.flickr.com/photos/blakespot/3995091949</a:t>
            </a:r>
            <a:r>
              <a:rPr lang="en-US" sz="1200" dirty="0" smtClean="0"/>
              <a:t>    </a:t>
            </a:r>
            <a:endParaRPr lang="en-US" sz="1200" dirty="0"/>
          </a:p>
          <a:p>
            <a:pPr algn="ctr"/>
            <a:r>
              <a:rPr lang="en-US" sz="1200" dirty="0"/>
              <a:t>© </a:t>
            </a:r>
            <a:r>
              <a:rPr lang="en-US" sz="1200" dirty="0" smtClean="0"/>
              <a:t>Blake Patterson / </a:t>
            </a:r>
            <a:r>
              <a:rPr lang="en-US" sz="1200" dirty="0"/>
              <a:t>CC by 2.0</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443" y="1683013"/>
            <a:ext cx="3768358" cy="3076511"/>
          </a:xfrm>
          <a:prstGeom prst="rect">
            <a:avLst/>
          </a:prstGeom>
        </p:spPr>
      </p:pic>
      <p:sp>
        <p:nvSpPr>
          <p:cNvPr id="10" name="TextBox 9"/>
          <p:cNvSpPr txBox="1"/>
          <p:nvPr/>
        </p:nvSpPr>
        <p:spPr>
          <a:xfrm>
            <a:off x="8061649" y="4844340"/>
            <a:ext cx="3686152" cy="830997"/>
          </a:xfrm>
          <a:prstGeom prst="rect">
            <a:avLst/>
          </a:prstGeom>
          <a:noFill/>
        </p:spPr>
        <p:txBody>
          <a:bodyPr wrap="square" rtlCol="0">
            <a:spAutoFit/>
          </a:bodyPr>
          <a:lstStyle/>
          <a:p>
            <a:pPr algn="ctr"/>
            <a:r>
              <a:rPr lang="en-US" sz="1200" dirty="0"/>
              <a:t>Image retrieved from: </a:t>
            </a:r>
            <a:r>
              <a:rPr lang="en-US" sz="1200" dirty="0">
                <a:hlinkClick r:id="rId5"/>
              </a:rPr>
              <a:t>https://</a:t>
            </a:r>
            <a:r>
              <a:rPr lang="en-US" sz="1200" dirty="0" smtClean="0">
                <a:hlinkClick r:id="rId5"/>
              </a:rPr>
              <a:t>www.flickr.com/photos/jeffchristiansen/2506627137</a:t>
            </a:r>
            <a:r>
              <a:rPr lang="en-US" sz="1200" dirty="0" smtClean="0"/>
              <a:t> </a:t>
            </a:r>
            <a:endParaRPr lang="en-US" sz="1200" dirty="0"/>
          </a:p>
          <a:p>
            <a:pPr algn="ctr"/>
            <a:r>
              <a:rPr lang="en-US" sz="1200" dirty="0"/>
              <a:t>© </a:t>
            </a:r>
            <a:r>
              <a:rPr lang="en-US" sz="1200" dirty="0" smtClean="0"/>
              <a:t>Jeff Christiansen / </a:t>
            </a:r>
            <a:r>
              <a:rPr lang="en-US" sz="1200" dirty="0"/>
              <a:t>CC by 2.0</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598" y="1683014"/>
            <a:ext cx="3187959" cy="2390969"/>
          </a:xfrm>
          <a:prstGeom prst="rect">
            <a:avLst/>
          </a:prstGeom>
        </p:spPr>
      </p:pic>
      <p:sp>
        <p:nvSpPr>
          <p:cNvPr id="13" name="TextBox 12"/>
          <p:cNvSpPr txBox="1"/>
          <p:nvPr/>
        </p:nvSpPr>
        <p:spPr>
          <a:xfrm>
            <a:off x="1371598" y="4204612"/>
            <a:ext cx="3187959" cy="830997"/>
          </a:xfrm>
          <a:prstGeom prst="rect">
            <a:avLst/>
          </a:prstGeom>
          <a:noFill/>
        </p:spPr>
        <p:txBody>
          <a:bodyPr wrap="square" rtlCol="0">
            <a:spAutoFit/>
          </a:bodyPr>
          <a:lstStyle/>
          <a:p>
            <a:pPr algn="ctr"/>
            <a:r>
              <a:rPr lang="en-US" sz="1200" dirty="0"/>
              <a:t>Image retrieved from: </a:t>
            </a:r>
            <a:r>
              <a:rPr lang="en-US" sz="1200" dirty="0">
                <a:hlinkClick r:id="rId7"/>
              </a:rPr>
              <a:t>https://</a:t>
            </a:r>
            <a:r>
              <a:rPr lang="en-US" sz="1200" dirty="0" smtClean="0">
                <a:hlinkClick r:id="rId7"/>
              </a:rPr>
              <a:t>www.flickr.com/photos/jemimus/6783259581</a:t>
            </a:r>
            <a:r>
              <a:rPr lang="en-US" sz="1200" dirty="0" smtClean="0"/>
              <a:t> </a:t>
            </a:r>
            <a:endParaRPr lang="en-US" sz="1200" dirty="0"/>
          </a:p>
          <a:p>
            <a:pPr algn="ctr"/>
            <a:r>
              <a:rPr lang="en-US" sz="1200" dirty="0"/>
              <a:t>©</a:t>
            </a:r>
            <a:r>
              <a:rPr lang="en-US" sz="1200" dirty="0" smtClean="0"/>
              <a:t> Robert / CC by 2.0</a:t>
            </a:r>
            <a:endParaRPr lang="en-US" sz="1200" dirty="0"/>
          </a:p>
        </p:txBody>
      </p:sp>
    </p:spTree>
    <p:extLst>
      <p:ext uri="{BB962C8B-B14F-4D97-AF65-F5344CB8AC3E}">
        <p14:creationId xmlns:p14="http://schemas.microsoft.com/office/powerpoint/2010/main" val="114886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19400"/>
            <a:ext cx="8229600" cy="838200"/>
          </a:xfrm>
        </p:spPr>
        <p:txBody>
          <a:bodyPr>
            <a:normAutofit fontScale="90000"/>
          </a:bodyPr>
          <a:lstStyle/>
          <a:p>
            <a:r>
              <a:rPr lang="en-US" dirty="0" smtClean="0"/>
              <a:t>Digital Archives Examples That Use Public Domain</a:t>
            </a:r>
            <a:endParaRPr lang="en-US" dirty="0"/>
          </a:p>
        </p:txBody>
      </p:sp>
    </p:spTree>
    <p:extLst>
      <p:ext uri="{BB962C8B-B14F-4D97-AF65-F5344CB8AC3E}">
        <p14:creationId xmlns:p14="http://schemas.microsoft.com/office/powerpoint/2010/main" val="199967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2237" y="0"/>
            <a:ext cx="9010261" cy="6834547"/>
          </a:xfrm>
          <a:prstGeom prst="rect">
            <a:avLst/>
          </a:prstGeom>
        </p:spPr>
      </p:pic>
      <p:sp>
        <p:nvSpPr>
          <p:cNvPr id="5" name="Rectangle 4"/>
          <p:cNvSpPr/>
          <p:nvPr/>
        </p:nvSpPr>
        <p:spPr>
          <a:xfrm>
            <a:off x="4333530" y="5638801"/>
            <a:ext cx="3134071" cy="615553"/>
          </a:xfrm>
          <a:prstGeom prst="rect">
            <a:avLst/>
          </a:prstGeom>
        </p:spPr>
        <p:txBody>
          <a:bodyPr wrap="square">
            <a:spAutoFit/>
          </a:bodyPr>
          <a:lstStyle/>
          <a:p>
            <a:r>
              <a:rPr lang="en-US" sz="1600" dirty="0">
                <a:hlinkClick r:id="rId3"/>
              </a:rPr>
              <a:t>http://brockdenbrown.cah.ucf.edu</a:t>
            </a:r>
            <a:r>
              <a:rPr lang="en-US" dirty="0">
                <a:hlinkClick r:id="rId3"/>
              </a:rPr>
              <a:t>/</a:t>
            </a:r>
            <a:r>
              <a:rPr lang="en-US" dirty="0"/>
              <a:t> </a:t>
            </a:r>
          </a:p>
        </p:txBody>
      </p:sp>
    </p:spTree>
    <p:extLst>
      <p:ext uri="{BB962C8B-B14F-4D97-AF65-F5344CB8AC3E}">
        <p14:creationId xmlns:p14="http://schemas.microsoft.com/office/powerpoint/2010/main" val="173041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3576" y="0"/>
            <a:ext cx="9144000" cy="6858000"/>
          </a:xfrm>
          <a:prstGeom prst="rect">
            <a:avLst/>
          </a:prstGeom>
        </p:spPr>
      </p:pic>
      <p:sp>
        <p:nvSpPr>
          <p:cNvPr id="5" name="Rectangle 4"/>
          <p:cNvSpPr/>
          <p:nvPr/>
        </p:nvSpPr>
        <p:spPr>
          <a:xfrm>
            <a:off x="3535524" y="798516"/>
            <a:ext cx="3359797" cy="307777"/>
          </a:xfrm>
          <a:prstGeom prst="rect">
            <a:avLst/>
          </a:prstGeom>
        </p:spPr>
        <p:txBody>
          <a:bodyPr wrap="square">
            <a:spAutoFit/>
          </a:bodyPr>
          <a:lstStyle/>
          <a:p>
            <a:r>
              <a:rPr lang="en-US" sz="1400" dirty="0">
                <a:hlinkClick r:id="rId3"/>
              </a:rPr>
              <a:t>http://www.whatjanesaw.org/index.php</a:t>
            </a:r>
            <a:r>
              <a:rPr lang="en-US" sz="1400" dirty="0"/>
              <a:t> </a:t>
            </a:r>
          </a:p>
        </p:txBody>
      </p:sp>
    </p:spTree>
    <p:extLst>
      <p:ext uri="{BB962C8B-B14F-4D97-AF65-F5344CB8AC3E}">
        <p14:creationId xmlns:p14="http://schemas.microsoft.com/office/powerpoint/2010/main" val="191276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1"/>
            <a:ext cx="8229600" cy="4906963"/>
          </a:xfrm>
        </p:spPr>
        <p:txBody>
          <a:bodyPr>
            <a:normAutofit lnSpcReduction="10000"/>
          </a:bodyPr>
          <a:lstStyle/>
          <a:p>
            <a:pPr marL="0" indent="0" algn="ctr">
              <a:buNone/>
            </a:pPr>
            <a:r>
              <a:rPr lang="en-US" sz="4000" dirty="0"/>
              <a:t>Fair Use</a:t>
            </a:r>
          </a:p>
          <a:p>
            <a:pPr marL="0" indent="0">
              <a:buNone/>
            </a:pPr>
            <a:endParaRPr lang="en-US" dirty="0" smtClean="0"/>
          </a:p>
          <a:p>
            <a:pPr marL="0" indent="0" algn="ctr">
              <a:buNone/>
            </a:pPr>
            <a:r>
              <a:rPr lang="en-US" sz="2400" i="1" dirty="0"/>
              <a:t>“Fair use is a legal doctrine that promotes freedom of expression by permitting the unlicensed use of copyright-protected works in certain circumstances. </a:t>
            </a:r>
            <a:r>
              <a:rPr lang="en-US" sz="2400" i="1" dirty="0">
                <a:hlinkClick r:id="rId3"/>
              </a:rPr>
              <a:t>Section 107 of the Copyright Act</a:t>
            </a:r>
            <a:r>
              <a:rPr lang="en-US" sz="2400" i="1" dirty="0"/>
              <a:t> provides the statutory framework for determining whether something is a fair use and identifies certain types of uses—such as criticism, comment, news reporting, teaching, scholarship, and research—as examples of activities that may qualify as fair use.”</a:t>
            </a:r>
          </a:p>
          <a:p>
            <a:pPr marL="0" indent="0" algn="ctr">
              <a:buNone/>
            </a:pPr>
            <a:endParaRPr lang="en-US" sz="2400" i="1" dirty="0"/>
          </a:p>
          <a:p>
            <a:pPr marL="0" indent="0" algn="ctr">
              <a:buNone/>
            </a:pPr>
            <a:r>
              <a:rPr lang="en-US" sz="2400" i="1" dirty="0">
                <a:hlinkClick r:id="rId4"/>
              </a:rPr>
              <a:t>http://copyright.gov/fair-use/more-info.html</a:t>
            </a:r>
            <a:r>
              <a:rPr lang="en-US" sz="2400" i="1" dirty="0"/>
              <a:t> </a:t>
            </a:r>
          </a:p>
        </p:txBody>
      </p:sp>
    </p:spTree>
    <p:extLst>
      <p:ext uri="{BB962C8B-B14F-4D97-AF65-F5344CB8AC3E}">
        <p14:creationId xmlns:p14="http://schemas.microsoft.com/office/powerpoint/2010/main" val="2785732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Use is a Right…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98904"/>
            <a:ext cx="5654040" cy="32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22220" y="5410200"/>
            <a:ext cx="7315200" cy="338554"/>
          </a:xfrm>
          <a:prstGeom prst="rect">
            <a:avLst/>
          </a:prstGeom>
          <a:noFill/>
        </p:spPr>
        <p:txBody>
          <a:bodyPr wrap="square" rtlCol="0">
            <a:spAutoFit/>
          </a:bodyPr>
          <a:lstStyle/>
          <a:p>
            <a:pPr algn="ctr"/>
            <a:r>
              <a:rPr lang="en-US" sz="1600" dirty="0">
                <a:hlinkClick r:id="rId3"/>
              </a:rPr>
              <a:t>http://fairuseweek.org/wp-content/uploads/2016/02/ARL-FUW-Infographic-r5.pdf</a:t>
            </a:r>
            <a:r>
              <a:rPr lang="en-US" sz="1600" dirty="0"/>
              <a:t> </a:t>
            </a:r>
          </a:p>
        </p:txBody>
      </p:sp>
    </p:spTree>
    <p:extLst>
      <p:ext uri="{BB962C8B-B14F-4D97-AF65-F5344CB8AC3E}">
        <p14:creationId xmlns:p14="http://schemas.microsoft.com/office/powerpoint/2010/main" val="3266731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097" y="0"/>
            <a:ext cx="3505201" cy="33387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298" y="-1725"/>
            <a:ext cx="5640948" cy="33404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98" y="3338774"/>
            <a:ext cx="3505200" cy="35052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4344"/>
          <a:stretch/>
        </p:blipFill>
        <p:spPr>
          <a:xfrm>
            <a:off x="4187298" y="3352799"/>
            <a:ext cx="5640949" cy="3505201"/>
          </a:xfrm>
          <a:prstGeom prst="rect">
            <a:avLst/>
          </a:prstGeom>
        </p:spPr>
      </p:pic>
    </p:spTree>
    <p:extLst>
      <p:ext uri="{BB962C8B-B14F-4D97-AF65-F5344CB8AC3E}">
        <p14:creationId xmlns:p14="http://schemas.microsoft.com/office/powerpoint/2010/main" val="420743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2539" y="685801"/>
            <a:ext cx="4260666" cy="28448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990600"/>
            <a:ext cx="2667000" cy="4000500"/>
          </a:xfrm>
          <a:prstGeom prst="rect">
            <a:avLst/>
          </a:prstGeom>
        </p:spPr>
      </p:pic>
      <p:sp>
        <p:nvSpPr>
          <p:cNvPr id="7" name="Rectangle 6"/>
          <p:cNvSpPr/>
          <p:nvPr/>
        </p:nvSpPr>
        <p:spPr>
          <a:xfrm>
            <a:off x="6896100" y="5001410"/>
            <a:ext cx="3352800" cy="646331"/>
          </a:xfrm>
          <a:prstGeom prst="rect">
            <a:avLst/>
          </a:prstGeom>
        </p:spPr>
        <p:txBody>
          <a:bodyPr wrap="square">
            <a:spAutoFit/>
          </a:bodyPr>
          <a:lstStyle/>
          <a:p>
            <a:pPr algn="ctr"/>
            <a:r>
              <a:rPr lang="en-US" sz="1200" dirty="0"/>
              <a:t>By Kristine </a:t>
            </a:r>
            <a:r>
              <a:rPr lang="en-US" sz="1200" dirty="0" err="1"/>
              <a:t>Slipson</a:t>
            </a:r>
            <a:r>
              <a:rPr lang="en-US" sz="1200" dirty="0"/>
              <a:t> - Own work, CC BY 3.0, </a:t>
            </a:r>
            <a:r>
              <a:rPr lang="en-US" sz="1200" dirty="0">
                <a:hlinkClick r:id="rId4"/>
              </a:rPr>
              <a:t>https://commons.wikimedia.org/w/index.php?curid=14710006</a:t>
            </a:r>
            <a:r>
              <a:rPr lang="en-US" sz="1200" dirty="0"/>
              <a:t> </a:t>
            </a:r>
          </a:p>
        </p:txBody>
      </p:sp>
      <p:pic>
        <p:nvPicPr>
          <p:cNvPr id="9" name="Picture 8"/>
          <p:cNvPicPr>
            <a:picLocks noChangeAspect="1"/>
          </p:cNvPicPr>
          <p:nvPr/>
        </p:nvPicPr>
        <p:blipFill>
          <a:blip r:embed="rId5"/>
          <a:stretch>
            <a:fillRect/>
          </a:stretch>
        </p:blipFill>
        <p:spPr>
          <a:xfrm>
            <a:off x="1922943" y="3733800"/>
            <a:ext cx="4184466" cy="2977510"/>
          </a:xfrm>
          <a:prstGeom prst="rect">
            <a:avLst/>
          </a:prstGeom>
        </p:spPr>
      </p:pic>
    </p:spTree>
    <p:extLst>
      <p:ext uri="{BB962C8B-B14F-4D97-AF65-F5344CB8AC3E}">
        <p14:creationId xmlns:p14="http://schemas.microsoft.com/office/powerpoint/2010/main" val="70088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7890"/>
            <a:ext cx="9601200" cy="1485900"/>
          </a:xfrm>
        </p:spPr>
        <p:txBody>
          <a:bodyPr>
            <a:normAutofit/>
          </a:bodyPr>
          <a:lstStyle/>
          <a:p>
            <a:r>
              <a:rPr lang="en-US" dirty="0" smtClean="0"/>
              <a:t>Fair Use is NOT a License to Steal</a:t>
            </a:r>
            <a:endParaRPr lang="en-US" dirty="0"/>
          </a:p>
        </p:txBody>
      </p:sp>
      <p:sp>
        <p:nvSpPr>
          <p:cNvPr id="3" name="Content Placeholder 2"/>
          <p:cNvSpPr>
            <a:spLocks noGrp="1"/>
          </p:cNvSpPr>
          <p:nvPr>
            <p:ph idx="1"/>
          </p:nvPr>
        </p:nvSpPr>
        <p:spPr>
          <a:xfrm>
            <a:off x="1371600" y="1315616"/>
            <a:ext cx="9601200" cy="5337111"/>
          </a:xfrm>
        </p:spPr>
        <p:txBody>
          <a:bodyPr>
            <a:normAutofit/>
          </a:bodyPr>
          <a:lstStyle/>
          <a:p>
            <a:r>
              <a:rPr lang="en-US" dirty="0" smtClean="0"/>
              <a:t>When considering use of copyrighted work(s), the Four Fair Use Factors are typically used as a benchmark for whether fair use is appropriate or not</a:t>
            </a:r>
            <a:r>
              <a:rPr lang="en-US" b="1" dirty="0" smtClean="0"/>
              <a:t>*</a:t>
            </a:r>
          </a:p>
          <a:p>
            <a:r>
              <a:rPr lang="en-US" dirty="0" smtClean="0"/>
              <a:t>Consult UCF Office of General Counsel or librarians for </a:t>
            </a:r>
            <a:r>
              <a:rPr lang="en-US" dirty="0" smtClean="0"/>
              <a:t>assistance; students should consult with librarians</a:t>
            </a:r>
            <a:endParaRPr lang="en-US" dirty="0" smtClean="0"/>
          </a:p>
          <a:p>
            <a:r>
              <a:rPr lang="en-US" dirty="0" smtClean="0"/>
              <a:t>Look for copyrighted materials that have Creative Commons Licenses </a:t>
            </a:r>
          </a:p>
          <a:p>
            <a:r>
              <a:rPr lang="en-US" dirty="0" smtClean="0"/>
              <a:t>Fair use is not applicable to the creation of OERs, but it might have some applicability to textbook affordability efforts (case by case basis)</a:t>
            </a:r>
          </a:p>
          <a:p>
            <a:endParaRPr lang="en-US" dirty="0" smtClean="0"/>
          </a:p>
          <a:p>
            <a:pPr marL="0" indent="0">
              <a:buNone/>
            </a:pPr>
            <a:r>
              <a:rPr lang="en-US" b="1" i="1" dirty="0" smtClean="0"/>
              <a:t>*From UCF Office of General Counsel: </a:t>
            </a:r>
          </a:p>
          <a:p>
            <a:pPr marL="0" indent="0">
              <a:buNone/>
            </a:pPr>
            <a:r>
              <a:rPr lang="en-US" i="1" dirty="0"/>
              <a:t>Because the </a:t>
            </a:r>
            <a:r>
              <a:rPr lang="en-US" i="1" dirty="0" smtClean="0"/>
              <a:t>four-pronged </a:t>
            </a:r>
            <a:r>
              <a:rPr lang="en-US" i="1" dirty="0"/>
              <a:t>test is highly subjective, it is difficult to know whether your application of the test will stand up in a court of law</a:t>
            </a:r>
            <a:r>
              <a:rPr lang="en-US" i="1" dirty="0" smtClean="0"/>
              <a:t>. </a:t>
            </a:r>
            <a:r>
              <a:rPr lang="en-US" i="1" dirty="0"/>
              <a:t>For that reason, UCF has chosen to adopt the guidelines (set forth under 5.-9. of the UCF Use of Copyrighted Material Policy) rather than to ask individuals to apply the four-pronged test. For more information, please see the </a:t>
            </a:r>
            <a:r>
              <a:rPr lang="en-US" i="1" dirty="0">
                <a:hlinkClick r:id="rId2"/>
              </a:rPr>
              <a:t>UCF Use of Copyrighted Material Policy</a:t>
            </a:r>
            <a:r>
              <a:rPr lang="en-US" i="1" dirty="0"/>
              <a:t>. UCF Personnel should follow applicable copyright law and the above referenced policy.</a:t>
            </a:r>
            <a:endParaRPr lang="en-US" i="1" dirty="0" smtClean="0"/>
          </a:p>
        </p:txBody>
      </p:sp>
    </p:spTree>
    <p:extLst>
      <p:ext uri="{BB962C8B-B14F-4D97-AF65-F5344CB8AC3E}">
        <p14:creationId xmlns:p14="http://schemas.microsoft.com/office/powerpoint/2010/main" val="329583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340" y="428367"/>
            <a:ext cx="3855720" cy="825759"/>
          </a:xfrm>
        </p:spPr>
        <p:txBody>
          <a:bodyPr/>
          <a:lstStyle/>
          <a:p>
            <a:pPr algn="ctr"/>
            <a:r>
              <a:rPr lang="en-US" dirty="0" smtClean="0"/>
              <a:t>*Disclaimer</a:t>
            </a:r>
            <a:endParaRPr lang="en-US" dirty="0"/>
          </a:p>
        </p:txBody>
      </p:sp>
      <p:sp>
        <p:nvSpPr>
          <p:cNvPr id="5" name="Content Placeholder 4"/>
          <p:cNvSpPr>
            <a:spLocks noGrp="1"/>
          </p:cNvSpPr>
          <p:nvPr>
            <p:ph idx="1"/>
          </p:nvPr>
        </p:nvSpPr>
        <p:spPr/>
        <p:txBody>
          <a:bodyPr/>
          <a:lstStyle/>
          <a:p>
            <a:pPr marL="0" indent="0" algn="ctr">
              <a:buNone/>
            </a:pPr>
            <a:endParaRPr lang="en-US" sz="4000" i="1" dirty="0" smtClean="0"/>
          </a:p>
          <a:p>
            <a:pPr marL="0" indent="0" algn="ctr">
              <a:buNone/>
            </a:pPr>
            <a:r>
              <a:rPr lang="en-US" sz="4000" i="1" dirty="0" smtClean="0"/>
              <a:t>UCF </a:t>
            </a:r>
            <a:r>
              <a:rPr lang="en-US" sz="4000" i="1" dirty="0"/>
              <a:t>Libraries does not give legal advice, and any information in this presentation is for informational purposes only. </a:t>
            </a:r>
            <a:endParaRPr lang="en-US" sz="4000" dirty="0"/>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254126"/>
            <a:ext cx="4038600" cy="4038600"/>
          </a:xfrm>
          <a:prstGeom prst="rect">
            <a:avLst/>
          </a:prstGeom>
        </p:spPr>
      </p:pic>
      <p:sp>
        <p:nvSpPr>
          <p:cNvPr id="8" name="TextBox 7"/>
          <p:cNvSpPr txBox="1"/>
          <p:nvPr/>
        </p:nvSpPr>
        <p:spPr>
          <a:xfrm>
            <a:off x="762000" y="5475514"/>
            <a:ext cx="3962400" cy="1200329"/>
          </a:xfrm>
          <a:prstGeom prst="rect">
            <a:avLst/>
          </a:prstGeom>
          <a:noFill/>
        </p:spPr>
        <p:txBody>
          <a:bodyPr wrap="square" rtlCol="0">
            <a:spAutoFit/>
          </a:bodyPr>
          <a:lstStyle/>
          <a:p>
            <a:pPr algn="ctr"/>
            <a:r>
              <a:rPr lang="en-US" dirty="0" smtClean="0"/>
              <a:t>Image retrieved from: </a:t>
            </a:r>
            <a:r>
              <a:rPr lang="en-US" dirty="0">
                <a:hlinkClick r:id="rId3"/>
              </a:rPr>
              <a:t>https://flic.kr/p/9H8SCn</a:t>
            </a:r>
            <a:endParaRPr lang="en-US" dirty="0"/>
          </a:p>
          <a:p>
            <a:pPr algn="ctr"/>
            <a:r>
              <a:rPr lang="en-US" dirty="0" smtClean="0"/>
              <a:t>© </a:t>
            </a:r>
            <a:r>
              <a:rPr lang="en-US" b="1" dirty="0" err="1">
                <a:hlinkClick r:id="rId4" tooltip="Go to Mr.TinDC's photostream"/>
              </a:rPr>
              <a:t>Mr.TinDC</a:t>
            </a:r>
            <a:r>
              <a:rPr lang="en-US" dirty="0"/>
              <a:t/>
            </a:r>
            <a:br>
              <a:rPr lang="en-US" dirty="0"/>
            </a:br>
            <a:endParaRPr lang="en-US" dirty="0"/>
          </a:p>
        </p:txBody>
      </p:sp>
    </p:spTree>
    <p:extLst>
      <p:ext uri="{BB962C8B-B14F-4D97-AF65-F5344CB8AC3E}">
        <p14:creationId xmlns:p14="http://schemas.microsoft.com/office/powerpoint/2010/main" val="370375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373565"/>
            <a:ext cx="9601200" cy="1485900"/>
          </a:xfrm>
        </p:spPr>
        <p:txBody>
          <a:bodyPr/>
          <a:lstStyle/>
          <a:p>
            <a:pPr algn="ctr"/>
            <a:r>
              <a:rPr lang="en-US" dirty="0" smtClean="0"/>
              <a:t>Open Access</a:t>
            </a:r>
            <a:endParaRPr lang="en-US" dirty="0"/>
          </a:p>
        </p:txBody>
      </p:sp>
      <p:sp>
        <p:nvSpPr>
          <p:cNvPr id="3" name="Content Placeholder 2"/>
          <p:cNvSpPr>
            <a:spLocks noGrp="1"/>
          </p:cNvSpPr>
          <p:nvPr>
            <p:ph idx="1"/>
          </p:nvPr>
        </p:nvSpPr>
        <p:spPr>
          <a:xfrm>
            <a:off x="1583473" y="3746810"/>
            <a:ext cx="9601200" cy="3957694"/>
          </a:xfrm>
        </p:spPr>
        <p:txBody>
          <a:bodyPr>
            <a:normAutofit/>
          </a:bodyPr>
          <a:lstStyle/>
          <a:p>
            <a:pPr marL="0" indent="0" algn="ctr">
              <a:buNone/>
            </a:pPr>
            <a:r>
              <a:rPr lang="en-US" sz="2800" i="1" dirty="0"/>
              <a:t>“Open-access (OA) literature is digital, online, free of charge, and free of most copyright and licensing restrictions.”</a:t>
            </a:r>
          </a:p>
          <a:p>
            <a:pPr marL="0" indent="0" algn="ctr">
              <a:buNone/>
            </a:pPr>
            <a:endParaRPr lang="en-US" sz="2800" i="1" dirty="0"/>
          </a:p>
          <a:p>
            <a:pPr marL="0" indent="0" algn="ctr">
              <a:buNone/>
            </a:pPr>
            <a:r>
              <a:rPr lang="en-US" sz="1600" dirty="0"/>
              <a:t>© 2004-2015 Peter </a:t>
            </a:r>
            <a:r>
              <a:rPr lang="en-US" sz="1600" dirty="0" err="1"/>
              <a:t>Suber</a:t>
            </a:r>
            <a:r>
              <a:rPr lang="en-US" sz="1600" dirty="0"/>
              <a:t>. Last updated 5 December, 2015, </a:t>
            </a:r>
            <a:endParaRPr lang="en-US" sz="1600" dirty="0" smtClean="0"/>
          </a:p>
          <a:p>
            <a:pPr marL="0" indent="0" algn="ctr">
              <a:buNone/>
            </a:pPr>
            <a:r>
              <a:rPr lang="en-US" sz="1600" dirty="0" smtClean="0"/>
              <a:t>Retrieved </a:t>
            </a:r>
            <a:r>
              <a:rPr lang="en-US" sz="1600" dirty="0"/>
              <a:t>from: </a:t>
            </a:r>
            <a:r>
              <a:rPr lang="en-US" sz="1600" dirty="0">
                <a:hlinkClick r:id="rId3"/>
              </a:rPr>
              <a:t>http://bit.ly/oa-overview</a:t>
            </a:r>
            <a:endParaRPr lang="en-US" sz="1600" dirty="0"/>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1272" y="1183306"/>
            <a:ext cx="1498899" cy="2342030"/>
          </a:xfrm>
          <a:prstGeom prst="rect">
            <a:avLst/>
          </a:prstGeom>
        </p:spPr>
      </p:pic>
    </p:spTree>
    <p:extLst>
      <p:ext uri="{BB962C8B-B14F-4D97-AF65-F5344CB8AC3E}">
        <p14:creationId xmlns:p14="http://schemas.microsoft.com/office/powerpoint/2010/main" val="601164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667"/>
          <a:stretch/>
        </p:blipFill>
        <p:spPr>
          <a:xfrm>
            <a:off x="712236" y="0"/>
            <a:ext cx="11479764" cy="6858000"/>
          </a:xfrm>
        </p:spPr>
      </p:pic>
      <p:sp>
        <p:nvSpPr>
          <p:cNvPr id="6" name="Rectangle 5"/>
          <p:cNvSpPr/>
          <p:nvPr/>
        </p:nvSpPr>
        <p:spPr>
          <a:xfrm>
            <a:off x="8229601" y="5867401"/>
            <a:ext cx="2337995" cy="830997"/>
          </a:xfrm>
          <a:prstGeom prst="rect">
            <a:avLst/>
          </a:prstGeom>
        </p:spPr>
        <p:txBody>
          <a:bodyPr wrap="square">
            <a:spAutoFit/>
          </a:bodyPr>
          <a:lstStyle/>
          <a:p>
            <a:pPr algn="ctr"/>
            <a:r>
              <a:rPr lang="en-US" sz="1600" dirty="0">
                <a:solidFill>
                  <a:schemeClr val="bg1"/>
                </a:solidFill>
              </a:rPr>
              <a:t>Image retrieved from: </a:t>
            </a:r>
          </a:p>
          <a:p>
            <a:pPr algn="ctr"/>
            <a:r>
              <a:rPr lang="en-US" sz="1600" dirty="0">
                <a:solidFill>
                  <a:schemeClr val="bg1"/>
                </a:solidFill>
                <a:hlinkClick r:id="rId3"/>
              </a:rPr>
              <a:t>https://flic.kr/p/a8Tsiz</a:t>
            </a:r>
            <a:r>
              <a:rPr lang="en-US" sz="1600" dirty="0">
                <a:solidFill>
                  <a:schemeClr val="bg1"/>
                </a:solidFill>
              </a:rPr>
              <a:t>  </a:t>
            </a:r>
          </a:p>
          <a:p>
            <a:pPr algn="ctr"/>
            <a:r>
              <a:rPr lang="en-US" sz="1600" dirty="0">
                <a:solidFill>
                  <a:schemeClr val="bg1"/>
                </a:solidFill>
              </a:rPr>
              <a:t>© </a:t>
            </a:r>
            <a:r>
              <a:rPr lang="en-US" sz="1600" b="1" dirty="0">
                <a:solidFill>
                  <a:schemeClr val="bg1"/>
                </a:solidFill>
                <a:hlinkClick r:id="rId4"/>
              </a:rPr>
              <a:t>Kristina Alexanderson</a:t>
            </a:r>
            <a:endParaRPr lang="en-US" sz="1600" dirty="0">
              <a:solidFill>
                <a:schemeClr val="bg1"/>
              </a:solidFill>
            </a:endParaRPr>
          </a:p>
        </p:txBody>
      </p:sp>
    </p:spTree>
    <p:extLst>
      <p:ext uri="{BB962C8B-B14F-4D97-AF65-F5344CB8AC3E}">
        <p14:creationId xmlns:p14="http://schemas.microsoft.com/office/powerpoint/2010/main" val="244702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47869"/>
            <a:ext cx="8229600" cy="6029131"/>
          </a:xfrm>
        </p:spPr>
        <p:txBody>
          <a:bodyPr>
            <a:normAutofit lnSpcReduction="10000"/>
          </a:bodyPr>
          <a:lstStyle/>
          <a:p>
            <a:pPr marL="0" indent="0" algn="ctr">
              <a:buNone/>
            </a:pPr>
            <a:r>
              <a:rPr lang="en-US" sz="4300" dirty="0" smtClean="0"/>
              <a:t>Creative Commons License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sz="2400" i="1" dirty="0"/>
              <a:t>“A Creative Commons (CC) license is one of several public copyright licenses that enable the free distribution of an otherwise copyrighted work. A CC license is used when an author wants to give people the right to share, use, and build upon a work that they have created.”</a:t>
            </a:r>
          </a:p>
          <a:p>
            <a:pPr marL="0" indent="0" algn="ctr">
              <a:buNone/>
            </a:pPr>
            <a:endParaRPr lang="en-US" sz="2400" i="1" dirty="0"/>
          </a:p>
          <a:p>
            <a:pPr marL="0" indent="0" algn="ctr">
              <a:buNone/>
            </a:pPr>
            <a:r>
              <a:rPr lang="en-US" sz="2400" dirty="0">
                <a:hlinkClick r:id="rId3"/>
              </a:rPr>
              <a:t>https://creativecommons.org/licenses/</a:t>
            </a:r>
            <a:r>
              <a:rPr lang="en-US" sz="24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959" y="1261187"/>
            <a:ext cx="2116082" cy="2116082"/>
          </a:xfrm>
          <a:prstGeom prst="rect">
            <a:avLst/>
          </a:prstGeom>
        </p:spPr>
      </p:pic>
    </p:spTree>
    <p:extLst>
      <p:ext uri="{BB962C8B-B14F-4D97-AF65-F5344CB8AC3E}">
        <p14:creationId xmlns:p14="http://schemas.microsoft.com/office/powerpoint/2010/main" val="747421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680" y="188042"/>
            <a:ext cx="9143863" cy="6212758"/>
          </a:xfrm>
          <a:prstGeom prst="rect">
            <a:avLst/>
          </a:prstGeom>
        </p:spPr>
      </p:pic>
      <p:sp>
        <p:nvSpPr>
          <p:cNvPr id="5" name="TextBox 4"/>
          <p:cNvSpPr txBox="1"/>
          <p:nvPr/>
        </p:nvSpPr>
        <p:spPr>
          <a:xfrm>
            <a:off x="1752600" y="6400800"/>
            <a:ext cx="8763000" cy="369332"/>
          </a:xfrm>
          <a:prstGeom prst="rect">
            <a:avLst/>
          </a:prstGeom>
          <a:noFill/>
        </p:spPr>
        <p:txBody>
          <a:bodyPr wrap="square" rtlCol="0">
            <a:spAutoFit/>
          </a:bodyPr>
          <a:lstStyle/>
          <a:p>
            <a:pPr algn="ctr"/>
            <a:r>
              <a:rPr lang="en-US" dirty="0">
                <a:hlinkClick r:id="rId3"/>
              </a:rPr>
              <a:t>https://creativecommons.org/licenses/</a:t>
            </a:r>
            <a:r>
              <a:rPr lang="en-US" dirty="0"/>
              <a:t> </a:t>
            </a:r>
          </a:p>
        </p:txBody>
      </p:sp>
    </p:spTree>
    <p:extLst>
      <p:ext uri="{BB962C8B-B14F-4D97-AF65-F5344CB8AC3E}">
        <p14:creationId xmlns:p14="http://schemas.microsoft.com/office/powerpoint/2010/main" val="233315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you see creative commons  licenses?</a:t>
            </a:r>
            <a:endParaRPr lang="en-US" dirty="0"/>
          </a:p>
        </p:txBody>
      </p:sp>
      <p:pic>
        <p:nvPicPr>
          <p:cNvPr id="4" name="Picture 3"/>
          <p:cNvPicPr>
            <a:picLocks noChangeAspect="1"/>
          </p:cNvPicPr>
          <p:nvPr/>
        </p:nvPicPr>
        <p:blipFill>
          <a:blip r:embed="rId2"/>
          <a:stretch>
            <a:fillRect/>
          </a:stretch>
        </p:blipFill>
        <p:spPr>
          <a:xfrm>
            <a:off x="3352800" y="2057400"/>
            <a:ext cx="5600940" cy="4419600"/>
          </a:xfrm>
          <a:prstGeom prst="rect">
            <a:avLst/>
          </a:prstGeom>
        </p:spPr>
      </p:pic>
      <p:cxnSp>
        <p:nvCxnSpPr>
          <p:cNvPr id="7" name="Straight Arrow Connector 6"/>
          <p:cNvCxnSpPr/>
          <p:nvPr/>
        </p:nvCxnSpPr>
        <p:spPr>
          <a:xfrm>
            <a:off x="3657600" y="5181600"/>
            <a:ext cx="1524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93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Creative Commons Licenses Uses</a:t>
            </a:r>
            <a:endParaRPr lang="en-US" dirty="0"/>
          </a:p>
        </p:txBody>
      </p:sp>
      <p:pic>
        <p:nvPicPr>
          <p:cNvPr id="5" name="Picture 4"/>
          <p:cNvPicPr>
            <a:picLocks noChangeAspect="1"/>
          </p:cNvPicPr>
          <p:nvPr/>
        </p:nvPicPr>
        <p:blipFill>
          <a:blip r:embed="rId2"/>
          <a:stretch>
            <a:fillRect/>
          </a:stretch>
        </p:blipFill>
        <p:spPr>
          <a:xfrm>
            <a:off x="8387151" y="2452278"/>
            <a:ext cx="3285445" cy="4094702"/>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0652" y="1030439"/>
            <a:ext cx="2481944" cy="1773929"/>
          </a:xfrm>
        </p:spPr>
      </p:pic>
      <p:pic>
        <p:nvPicPr>
          <p:cNvPr id="6" name="Picture 5"/>
          <p:cNvPicPr>
            <a:picLocks noChangeAspect="1"/>
          </p:cNvPicPr>
          <p:nvPr/>
        </p:nvPicPr>
        <p:blipFill rotWithShape="1">
          <a:blip r:embed="rId4"/>
          <a:srcRect b="28169"/>
          <a:stretch/>
        </p:blipFill>
        <p:spPr>
          <a:xfrm>
            <a:off x="1271394" y="2059733"/>
            <a:ext cx="4729662" cy="1392594"/>
          </a:xfrm>
          <a:prstGeom prst="rect">
            <a:avLst/>
          </a:prstGeom>
        </p:spPr>
      </p:pic>
      <p:pic>
        <p:nvPicPr>
          <p:cNvPr id="7" name="Picture 6"/>
          <p:cNvPicPr>
            <a:picLocks noChangeAspect="1"/>
          </p:cNvPicPr>
          <p:nvPr/>
        </p:nvPicPr>
        <p:blipFill>
          <a:blip r:embed="rId5"/>
          <a:stretch>
            <a:fillRect/>
          </a:stretch>
        </p:blipFill>
        <p:spPr>
          <a:xfrm>
            <a:off x="3994377" y="3315698"/>
            <a:ext cx="2177823" cy="3231282"/>
          </a:xfrm>
          <a:prstGeom prst="rect">
            <a:avLst/>
          </a:prstGeom>
        </p:spPr>
      </p:pic>
    </p:spTree>
    <p:extLst>
      <p:ext uri="{BB962C8B-B14F-4D97-AF65-F5344CB8AC3E}">
        <p14:creationId xmlns:p14="http://schemas.microsoft.com/office/powerpoint/2010/main" val="24408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831476"/>
            <a:ext cx="5831318" cy="4595812"/>
          </a:xfrm>
          <a:prstGeom prst="rect">
            <a:avLst/>
          </a:prstGeom>
        </p:spPr>
      </p:pic>
      <p:pic>
        <p:nvPicPr>
          <p:cNvPr id="5" name="Picture 4"/>
          <p:cNvPicPr>
            <a:picLocks noChangeAspect="1"/>
          </p:cNvPicPr>
          <p:nvPr/>
        </p:nvPicPr>
        <p:blipFill>
          <a:blip r:embed="rId3"/>
          <a:stretch>
            <a:fillRect/>
          </a:stretch>
        </p:blipFill>
        <p:spPr>
          <a:xfrm>
            <a:off x="4053897" y="5486401"/>
            <a:ext cx="3819525" cy="581025"/>
          </a:xfrm>
          <a:prstGeom prst="rect">
            <a:avLst/>
          </a:prstGeom>
        </p:spPr>
      </p:pic>
      <p:cxnSp>
        <p:nvCxnSpPr>
          <p:cNvPr id="6" name="Straight Arrow Connector 5"/>
          <p:cNvCxnSpPr/>
          <p:nvPr/>
        </p:nvCxnSpPr>
        <p:spPr>
          <a:xfrm flipH="1">
            <a:off x="7812518" y="5463147"/>
            <a:ext cx="21336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17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3074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5254"/>
            <a:ext cx="9601200" cy="1485900"/>
          </a:xfrm>
        </p:spPr>
        <p:txBody>
          <a:bodyPr/>
          <a:lstStyle/>
          <a:p>
            <a:r>
              <a:rPr lang="en-US" dirty="0" smtClean="0"/>
              <a:t>Creative Commons </a:t>
            </a:r>
            <a:r>
              <a:rPr lang="en-US" dirty="0" smtClean="0"/>
              <a:t>Licenses Resources</a:t>
            </a:r>
            <a:endParaRPr lang="en-US" dirty="0"/>
          </a:p>
        </p:txBody>
      </p:sp>
      <p:sp>
        <p:nvSpPr>
          <p:cNvPr id="3" name="Content Placeholder 2"/>
          <p:cNvSpPr>
            <a:spLocks noGrp="1"/>
          </p:cNvSpPr>
          <p:nvPr>
            <p:ph idx="1"/>
          </p:nvPr>
        </p:nvSpPr>
        <p:spPr>
          <a:xfrm>
            <a:off x="1371600" y="1268963"/>
            <a:ext cx="9601200" cy="5393094"/>
          </a:xfrm>
        </p:spPr>
        <p:txBody>
          <a:bodyPr>
            <a:normAutofit fontScale="92500" lnSpcReduction="20000"/>
          </a:bodyPr>
          <a:lstStyle/>
          <a:p>
            <a:r>
              <a:rPr lang="en-US" dirty="0" smtClean="0"/>
              <a:t>Creative Commons Licenses make sharing, adapting, finding, and creating OERs easier</a:t>
            </a:r>
          </a:p>
          <a:p>
            <a:endParaRPr lang="en-US" dirty="0" smtClean="0"/>
          </a:p>
          <a:p>
            <a:pPr lvl="1"/>
            <a:r>
              <a:rPr lang="en-US" dirty="0" smtClean="0"/>
              <a:t>When using CC licensed material, make sure to properly cite based on </a:t>
            </a:r>
            <a:r>
              <a:rPr lang="en-US" dirty="0"/>
              <a:t>the license (</a:t>
            </a:r>
            <a:r>
              <a:rPr lang="en-US" dirty="0">
                <a:hlinkClick r:id="rId2"/>
              </a:rPr>
              <a:t>https://</a:t>
            </a:r>
            <a:r>
              <a:rPr lang="en-US" dirty="0" smtClean="0">
                <a:hlinkClick r:id="rId2"/>
              </a:rPr>
              <a:t>wiki.creativecommons.org/wiki/Best_practices_for_attribution</a:t>
            </a:r>
            <a:r>
              <a:rPr lang="en-US" dirty="0" smtClean="0"/>
              <a:t>) </a:t>
            </a:r>
          </a:p>
          <a:p>
            <a:pPr lvl="1"/>
            <a:endParaRPr lang="en-US" dirty="0" smtClean="0"/>
          </a:p>
          <a:p>
            <a:pPr lvl="1"/>
            <a:r>
              <a:rPr lang="en-US" dirty="0" smtClean="0"/>
              <a:t>If you are adding a CC license to OER content, look at considerations for </a:t>
            </a:r>
            <a:r>
              <a:rPr lang="en-US" dirty="0"/>
              <a:t>such licenses (</a:t>
            </a:r>
            <a:r>
              <a:rPr lang="en-US" dirty="0">
                <a:hlinkClick r:id="rId3"/>
              </a:rPr>
              <a:t>https://</a:t>
            </a:r>
            <a:r>
              <a:rPr lang="en-US" dirty="0" smtClean="0">
                <a:hlinkClick r:id="rId3"/>
              </a:rPr>
              <a:t>wiki.creativecommons.org/wiki/Considerations_for_licensors_and_licensees#Considerations_for_licensors</a:t>
            </a:r>
            <a:r>
              <a:rPr lang="en-US" dirty="0" smtClean="0"/>
              <a:t>) </a:t>
            </a:r>
          </a:p>
          <a:p>
            <a:pPr lvl="1"/>
            <a:endParaRPr lang="en-US" dirty="0" smtClean="0"/>
          </a:p>
          <a:p>
            <a:pPr lvl="1"/>
            <a:r>
              <a:rPr lang="en-US" dirty="0" smtClean="0"/>
              <a:t>Use the Creative Commons site when creating your license &amp; deciding which license </a:t>
            </a:r>
            <a:r>
              <a:rPr lang="en-US" dirty="0"/>
              <a:t>to choose (</a:t>
            </a:r>
            <a:r>
              <a:rPr lang="en-US" dirty="0">
                <a:hlinkClick r:id="rId4"/>
              </a:rPr>
              <a:t>https://creativecommons.org/choose</a:t>
            </a:r>
            <a:r>
              <a:rPr lang="en-US" dirty="0" smtClean="0">
                <a:hlinkClick r:id="rId4"/>
              </a:rPr>
              <a:t>/</a:t>
            </a:r>
            <a:r>
              <a:rPr lang="en-US" dirty="0" smtClean="0"/>
              <a:t>) </a:t>
            </a:r>
          </a:p>
          <a:p>
            <a:pPr lvl="1"/>
            <a:endParaRPr lang="en-US" dirty="0" smtClean="0"/>
          </a:p>
          <a:p>
            <a:pPr lvl="1"/>
            <a:r>
              <a:rPr lang="en-US" dirty="0" smtClean="0"/>
              <a:t>Learn how to mark </a:t>
            </a:r>
            <a:r>
              <a:rPr lang="en-US" dirty="0"/>
              <a:t>your work with a CC license (</a:t>
            </a:r>
            <a:r>
              <a:rPr lang="en-US" dirty="0">
                <a:hlinkClick r:id="rId5"/>
              </a:rPr>
              <a:t>https://</a:t>
            </a:r>
            <a:r>
              <a:rPr lang="en-US" dirty="0" smtClean="0">
                <a:hlinkClick r:id="rId5"/>
              </a:rPr>
              <a:t>wiki.creativecommons.org/wiki/Marking_your_work_with_a_CC_license#How_to_use_the_CC_License_Chooser</a:t>
            </a:r>
            <a:r>
              <a:rPr lang="en-US" dirty="0" smtClean="0"/>
              <a:t>) </a:t>
            </a:r>
            <a:endParaRPr lang="en-US" dirty="0"/>
          </a:p>
          <a:p>
            <a:pPr lvl="1"/>
            <a:endParaRPr lang="en-US" dirty="0" smtClean="0"/>
          </a:p>
          <a:p>
            <a:pPr marL="0" indent="0" algn="ctr">
              <a:buNone/>
            </a:pPr>
            <a:r>
              <a:rPr lang="en-US" dirty="0" smtClean="0">
                <a:hlinkClick r:id="rId6"/>
              </a:rPr>
              <a:t>https</a:t>
            </a:r>
            <a:r>
              <a:rPr lang="en-US" dirty="0">
                <a:hlinkClick r:id="rId6"/>
              </a:rPr>
              <a:t>://creativecommons.org/about/program-areas/education-oer</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55077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in doubt, ask!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676401"/>
            <a:ext cx="6096000" cy="4065985"/>
          </a:xfrm>
        </p:spPr>
      </p:pic>
      <p:sp>
        <p:nvSpPr>
          <p:cNvPr id="5" name="TextBox 4"/>
          <p:cNvSpPr txBox="1"/>
          <p:nvPr/>
        </p:nvSpPr>
        <p:spPr>
          <a:xfrm>
            <a:off x="3124200" y="5791200"/>
            <a:ext cx="6248400" cy="923330"/>
          </a:xfrm>
          <a:prstGeom prst="rect">
            <a:avLst/>
          </a:prstGeom>
          <a:noFill/>
        </p:spPr>
        <p:txBody>
          <a:bodyPr wrap="square" rtlCol="0">
            <a:spAutoFit/>
          </a:bodyPr>
          <a:lstStyle/>
          <a:p>
            <a:pPr algn="ctr"/>
            <a:r>
              <a:rPr lang="en-US" dirty="0"/>
              <a:t>Image retrieved from: </a:t>
            </a:r>
            <a:r>
              <a:rPr lang="en-US" dirty="0">
                <a:hlinkClick r:id="rId3"/>
              </a:rPr>
              <a:t>https://flic.kr/p/hoMcw</a:t>
            </a:r>
            <a:r>
              <a:rPr lang="en-US" dirty="0"/>
              <a:t> </a:t>
            </a:r>
          </a:p>
          <a:p>
            <a:pPr algn="ctr"/>
            <a:r>
              <a:rPr lang="en-US" dirty="0"/>
              <a:t>© </a:t>
            </a:r>
            <a:r>
              <a:rPr lang="en-US" b="1" dirty="0">
                <a:hlinkClick r:id="rId4" tooltip="Go to Marcus Ramberg's photostream"/>
              </a:rPr>
              <a:t>Marcus </a:t>
            </a:r>
            <a:r>
              <a:rPr lang="en-US" b="1" dirty="0" err="1">
                <a:hlinkClick r:id="rId4" tooltip="Go to Marcus Ramberg's photostream"/>
              </a:rPr>
              <a:t>Ramberg</a:t>
            </a:r>
            <a:r>
              <a:rPr lang="en-US" dirty="0"/>
              <a:t/>
            </a:r>
            <a:br>
              <a:rPr lang="en-US" dirty="0"/>
            </a:br>
            <a:endParaRPr lang="en-US" dirty="0"/>
          </a:p>
        </p:txBody>
      </p:sp>
    </p:spTree>
    <p:extLst>
      <p:ext uri="{BB962C8B-B14F-4D97-AF65-F5344CB8AC3E}">
        <p14:creationId xmlns:p14="http://schemas.microsoft.com/office/powerpoint/2010/main" val="2794828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9816"/>
            <a:ext cx="9601200" cy="1485900"/>
          </a:xfrm>
        </p:spPr>
        <p:txBody>
          <a:bodyPr/>
          <a:lstStyle/>
          <a:p>
            <a:r>
              <a:rPr lang="en-US" dirty="0" smtClean="0"/>
              <a:t>Overview</a:t>
            </a:r>
            <a:endParaRPr lang="en-US" dirty="0"/>
          </a:p>
        </p:txBody>
      </p:sp>
      <p:sp>
        <p:nvSpPr>
          <p:cNvPr id="3" name="Content Placeholder 2"/>
          <p:cNvSpPr>
            <a:spLocks noGrp="1"/>
          </p:cNvSpPr>
          <p:nvPr>
            <p:ph idx="1"/>
          </p:nvPr>
        </p:nvSpPr>
        <p:spPr>
          <a:xfrm>
            <a:off x="1371600" y="952888"/>
            <a:ext cx="9601200" cy="3581400"/>
          </a:xfrm>
        </p:spPr>
        <p:txBody>
          <a:bodyPr/>
          <a:lstStyle/>
          <a:p>
            <a:endParaRPr lang="en-US" dirty="0" smtClean="0"/>
          </a:p>
          <a:p>
            <a:r>
              <a:rPr lang="en-US" dirty="0" smtClean="0"/>
              <a:t>General Copyright</a:t>
            </a:r>
          </a:p>
          <a:p>
            <a:pPr lvl="1"/>
            <a:r>
              <a:rPr lang="en-US" dirty="0" smtClean="0"/>
              <a:t>Important Points about Copyright &amp; </a:t>
            </a:r>
            <a:r>
              <a:rPr lang="en-US" dirty="0" smtClean="0"/>
              <a:t>Curating Content</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28" y="2834174"/>
            <a:ext cx="11482872" cy="4023826"/>
          </a:xfrm>
          <a:prstGeom prst="rect">
            <a:avLst/>
          </a:prstGeom>
        </p:spPr>
      </p:pic>
    </p:spTree>
    <p:extLst>
      <p:ext uri="{BB962C8B-B14F-4D97-AF65-F5344CB8AC3E}">
        <p14:creationId xmlns:p14="http://schemas.microsoft.com/office/powerpoint/2010/main" val="400079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UCF Office of General Counsel – Legal Issues Page</a:t>
            </a:r>
          </a:p>
          <a:p>
            <a:pPr lvl="1"/>
            <a:r>
              <a:rPr lang="en-US" dirty="0">
                <a:hlinkClick r:id="rId2"/>
              </a:rPr>
              <a:t>https://generalcounsel.ucf.edu/legal-issues</a:t>
            </a:r>
            <a:r>
              <a:rPr lang="en-US" dirty="0" smtClean="0">
                <a:hlinkClick r:id="rId2"/>
              </a:rPr>
              <a:t>/</a:t>
            </a:r>
            <a:r>
              <a:rPr lang="en-US" dirty="0" smtClean="0"/>
              <a:t> </a:t>
            </a:r>
          </a:p>
          <a:p>
            <a:r>
              <a:rPr lang="en-US" dirty="0" smtClean="0"/>
              <a:t>UCF Libraries Copyright</a:t>
            </a:r>
          </a:p>
          <a:p>
            <a:pPr lvl="1"/>
            <a:r>
              <a:rPr lang="en-US" dirty="0" smtClean="0"/>
              <a:t>General: </a:t>
            </a:r>
            <a:r>
              <a:rPr lang="en-US" dirty="0" smtClean="0">
                <a:hlinkClick r:id="rId3"/>
              </a:rPr>
              <a:t>https</a:t>
            </a:r>
            <a:r>
              <a:rPr lang="en-US" dirty="0">
                <a:hlinkClick r:id="rId3"/>
              </a:rPr>
              <a:t>://library.ucf.edu/about/departments/scholarly-communication/copyright</a:t>
            </a:r>
            <a:r>
              <a:rPr lang="en-US" dirty="0" smtClean="0">
                <a:hlinkClick r:id="rId3"/>
              </a:rPr>
              <a:t>/</a:t>
            </a:r>
            <a:r>
              <a:rPr lang="en-US" dirty="0" smtClean="0"/>
              <a:t> </a:t>
            </a:r>
          </a:p>
          <a:p>
            <a:pPr lvl="1"/>
            <a:r>
              <a:rPr lang="en-US" dirty="0"/>
              <a:t>Policies: </a:t>
            </a:r>
            <a:r>
              <a:rPr lang="en-US" dirty="0">
                <a:hlinkClick r:id="rId4"/>
              </a:rPr>
              <a:t>http://library.ucf.edu/about/policies/copyright</a:t>
            </a:r>
            <a:r>
              <a:rPr lang="en-US" dirty="0" smtClean="0">
                <a:hlinkClick r:id="rId4"/>
              </a:rPr>
              <a:t>/</a:t>
            </a:r>
            <a:r>
              <a:rPr lang="en-US" dirty="0" smtClean="0"/>
              <a:t> </a:t>
            </a:r>
          </a:p>
          <a:p>
            <a:r>
              <a:rPr lang="en-US" dirty="0" smtClean="0"/>
              <a:t>Copyright Office</a:t>
            </a:r>
          </a:p>
          <a:p>
            <a:pPr lvl="1"/>
            <a:r>
              <a:rPr lang="en-US" dirty="0">
                <a:hlinkClick r:id="rId5"/>
              </a:rPr>
              <a:t>http://www.copyright.gov</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3420104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674" y="552450"/>
            <a:ext cx="4657725" cy="14859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6862761" y="2114550"/>
            <a:ext cx="4019550" cy="1914525"/>
          </a:xfrm>
        </p:spPr>
        <p:txBody>
          <a:bodyPr>
            <a:normAutofit/>
          </a:bodyPr>
          <a:lstStyle/>
          <a:p>
            <a:pPr marL="0" indent="0" algn="ctr">
              <a:buNone/>
            </a:pPr>
            <a:r>
              <a:rPr lang="en-US" i="1" dirty="0"/>
              <a:t>Sarah A. Norris</a:t>
            </a:r>
          </a:p>
          <a:p>
            <a:pPr marL="0" indent="0" algn="ctr">
              <a:buNone/>
            </a:pPr>
            <a:r>
              <a:rPr lang="en-US" i="1" dirty="0"/>
              <a:t>Scholarly Communication Librarian</a:t>
            </a:r>
          </a:p>
          <a:p>
            <a:pPr marL="0" indent="0" algn="ctr">
              <a:buNone/>
            </a:pPr>
            <a:r>
              <a:rPr lang="en-US" i="1" dirty="0"/>
              <a:t>UCF Libraries</a:t>
            </a:r>
          </a:p>
          <a:p>
            <a:pPr marL="0" indent="0" algn="ctr">
              <a:buNone/>
            </a:pPr>
            <a:r>
              <a:rPr lang="en-US" i="1" dirty="0">
                <a:hlinkClick r:id="rId2"/>
              </a:rPr>
              <a:t>sarah.norris@ucf.edu</a:t>
            </a:r>
            <a:r>
              <a:rPr lang="en-US" i="1" dirty="0"/>
              <a:t> </a:t>
            </a:r>
          </a:p>
          <a:p>
            <a:pPr marL="0" indent="0" algn="ctr">
              <a:buNone/>
            </a:pPr>
            <a:endParaRPr lang="en-US" i="1" dirty="0" smtClean="0">
              <a:hlinkClick r:id="rId3"/>
            </a:endParaRPr>
          </a:p>
          <a:p>
            <a:pPr marL="0" indent="0" algn="ctr">
              <a:buNone/>
            </a:pPr>
            <a:endParaRPr lang="en-US" i="1" dirty="0">
              <a:hlinkClick r:id="rId3"/>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0"/>
            <a:ext cx="4572000" cy="6858000"/>
          </a:xfrm>
          <a:prstGeom prst="rect">
            <a:avLst/>
          </a:prstGeom>
        </p:spPr>
      </p:pic>
      <p:sp>
        <p:nvSpPr>
          <p:cNvPr id="5" name="TextBox 4"/>
          <p:cNvSpPr txBox="1"/>
          <p:nvPr/>
        </p:nvSpPr>
        <p:spPr>
          <a:xfrm>
            <a:off x="5753098" y="5380672"/>
            <a:ext cx="6238875" cy="1477328"/>
          </a:xfrm>
          <a:prstGeom prst="rect">
            <a:avLst/>
          </a:prstGeom>
          <a:noFill/>
        </p:spPr>
        <p:txBody>
          <a:bodyPr wrap="square" rtlCol="0">
            <a:spAutoFit/>
          </a:bodyPr>
          <a:lstStyle/>
          <a:p>
            <a:pPr algn="ctr"/>
            <a:r>
              <a:rPr lang="en-US" i="1" dirty="0" smtClean="0"/>
              <a:t>UCF Libraries Office of Scholarly Communication </a:t>
            </a:r>
            <a:endParaRPr lang="en-US" i="1" dirty="0" smtClean="0">
              <a:hlinkClick r:id="rId3"/>
            </a:endParaRPr>
          </a:p>
          <a:p>
            <a:pPr algn="ctr"/>
            <a:endParaRPr lang="en-US" i="1" dirty="0">
              <a:hlinkClick r:id=""/>
            </a:endParaRPr>
          </a:p>
          <a:p>
            <a:pPr algn="ctr"/>
            <a:r>
              <a:rPr lang="en-US" i="1" dirty="0">
                <a:hlinkClick r:id=""/>
              </a:rPr>
              <a:t>http://library.ucf.edu/about/departments/scholarly-communication/</a:t>
            </a:r>
            <a:r>
              <a:rPr lang="en-US" i="1" dirty="0"/>
              <a:t> </a:t>
            </a:r>
          </a:p>
          <a:p>
            <a:endParaRPr lang="en-US" dirty="0"/>
          </a:p>
        </p:txBody>
      </p:sp>
    </p:spTree>
    <p:extLst>
      <p:ext uri="{BB962C8B-B14F-4D97-AF65-F5344CB8AC3E}">
        <p14:creationId xmlns:p14="http://schemas.microsoft.com/office/powerpoint/2010/main" val="213736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800" dirty="0" smtClean="0"/>
              <a:t>Copyright basics</a:t>
            </a:r>
            <a:endParaRPr lang="en-US" dirty="0"/>
          </a:p>
        </p:txBody>
      </p:sp>
    </p:spTree>
    <p:extLst>
      <p:ext uri="{BB962C8B-B14F-4D97-AF65-F5344CB8AC3E}">
        <p14:creationId xmlns:p14="http://schemas.microsoft.com/office/powerpoint/2010/main" val="343561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9551" y="425497"/>
            <a:ext cx="9601200" cy="829011"/>
          </a:xfrm>
        </p:spPr>
        <p:txBody>
          <a:bodyPr/>
          <a:lstStyle/>
          <a:p>
            <a:pPr algn="ctr"/>
            <a:r>
              <a:rPr lang="en-US" dirty="0"/>
              <a:t>What is Copyright</a:t>
            </a:r>
            <a:r>
              <a:rPr lang="en-US" dirty="0" smtClean="0"/>
              <a:t>?</a:t>
            </a:r>
            <a:endParaRPr lang="en-US" dirty="0"/>
          </a:p>
        </p:txBody>
      </p:sp>
      <p:sp>
        <p:nvSpPr>
          <p:cNvPr id="6" name="Content Placeholder 5"/>
          <p:cNvSpPr>
            <a:spLocks noGrp="1"/>
          </p:cNvSpPr>
          <p:nvPr>
            <p:ph idx="1"/>
          </p:nvPr>
        </p:nvSpPr>
        <p:spPr>
          <a:xfrm>
            <a:off x="1642188" y="3618193"/>
            <a:ext cx="9601200" cy="2306746"/>
          </a:xfrm>
        </p:spPr>
        <p:txBody>
          <a:bodyPr/>
          <a:lstStyle/>
          <a:p>
            <a:pPr marL="0" indent="0" algn="ctr">
              <a:buNone/>
            </a:pPr>
            <a:r>
              <a:rPr lang="en-US" i="1" dirty="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p>
          <a:p>
            <a:pPr marL="0" indent="0" algn="ctr">
              <a:buNone/>
            </a:pPr>
            <a:endParaRPr lang="en-US" i="1" dirty="0"/>
          </a:p>
          <a:p>
            <a:pPr marL="0" indent="0" algn="ctr">
              <a:buNone/>
            </a:pPr>
            <a:r>
              <a:rPr lang="en-US" i="1" dirty="0">
                <a:hlinkClick r:id="rId2"/>
              </a:rPr>
              <a:t>http://www.copyright.gov/circs/circ01.pdf</a:t>
            </a:r>
            <a:r>
              <a:rPr lang="en-US" i="1" dirty="0"/>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308" y="1428750"/>
            <a:ext cx="1840959" cy="1840959"/>
          </a:xfrm>
          <a:prstGeom prst="rect">
            <a:avLst/>
          </a:prstGeom>
        </p:spPr>
      </p:pic>
    </p:spTree>
    <p:extLst>
      <p:ext uri="{BB962C8B-B14F-4D97-AF65-F5344CB8AC3E}">
        <p14:creationId xmlns:p14="http://schemas.microsoft.com/office/powerpoint/2010/main" val="263844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Long Does Copyright Last?</a:t>
            </a:r>
          </a:p>
        </p:txBody>
      </p:sp>
      <p:sp>
        <p:nvSpPr>
          <p:cNvPr id="3" name="Content Placeholder 2"/>
          <p:cNvSpPr>
            <a:spLocks noGrp="1"/>
          </p:cNvSpPr>
          <p:nvPr>
            <p:ph idx="1"/>
          </p:nvPr>
        </p:nvSpPr>
        <p:spPr>
          <a:xfrm>
            <a:off x="1548881" y="5840963"/>
            <a:ext cx="9601200" cy="765110"/>
          </a:xfrm>
        </p:spPr>
        <p:txBody>
          <a:bodyPr/>
          <a:lstStyle/>
          <a:p>
            <a:pPr marL="0" indent="0" algn="ctr">
              <a:buNone/>
            </a:pPr>
            <a:r>
              <a:rPr lang="en-US" dirty="0"/>
              <a:t>© 2004-2016 Peter B. </a:t>
            </a:r>
            <a:r>
              <a:rPr lang="en-US" dirty="0" err="1"/>
              <a:t>Hirtle</a:t>
            </a:r>
            <a:r>
              <a:rPr lang="en-US" dirty="0"/>
              <a:t>. Last updated 3 January, 2016, </a:t>
            </a:r>
            <a:r>
              <a:rPr lang="en-US" dirty="0" smtClean="0"/>
              <a:t>Retrieved </a:t>
            </a:r>
            <a:r>
              <a:rPr lang="en-US" dirty="0"/>
              <a:t>from: </a:t>
            </a:r>
            <a:r>
              <a:rPr lang="en-US" dirty="0">
                <a:hlinkClick r:id="rId2"/>
              </a:rPr>
              <a:t>http://copyright.cornell.edu/resources/publicdomain.cfm </a:t>
            </a:r>
            <a:endParaRPr lang="en-US" dirty="0"/>
          </a:p>
          <a:p>
            <a:endParaRPr lang="en-US" dirty="0"/>
          </a:p>
        </p:txBody>
      </p:sp>
      <p:pic>
        <p:nvPicPr>
          <p:cNvPr id="4" name="Content Placeholder 4"/>
          <p:cNvPicPr>
            <a:picLocks noChangeAspect="1"/>
          </p:cNvPicPr>
          <p:nvPr/>
        </p:nvPicPr>
        <p:blipFill>
          <a:blip r:embed="rId3"/>
          <a:stretch>
            <a:fillRect/>
          </a:stretch>
        </p:blipFill>
        <p:spPr>
          <a:xfrm>
            <a:off x="1223201" y="1578428"/>
            <a:ext cx="10252560" cy="4057262"/>
          </a:xfrm>
          <a:prstGeom prst="rect">
            <a:avLst/>
          </a:prstGeom>
        </p:spPr>
      </p:pic>
    </p:spTree>
    <p:extLst>
      <p:ext uri="{BB962C8B-B14F-4D97-AF65-F5344CB8AC3E}">
        <p14:creationId xmlns:p14="http://schemas.microsoft.com/office/powerpoint/2010/main" val="139503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Rights are Covered by Copyright?</a:t>
            </a:r>
          </a:p>
        </p:txBody>
      </p:sp>
      <p:sp>
        <p:nvSpPr>
          <p:cNvPr id="3" name="Content Placeholder 2"/>
          <p:cNvSpPr>
            <a:spLocks noGrp="1"/>
          </p:cNvSpPr>
          <p:nvPr>
            <p:ph idx="1"/>
          </p:nvPr>
        </p:nvSpPr>
        <p:spPr>
          <a:xfrm>
            <a:off x="1371600" y="1856792"/>
            <a:ext cx="9601200" cy="3581400"/>
          </a:xfrm>
        </p:spPr>
        <p:txBody>
          <a:bodyPr/>
          <a:lstStyle/>
          <a:p>
            <a:r>
              <a:rPr lang="en-US" dirty="0"/>
              <a:t>Generally, the following are exclusive rights given to a copyright holder:</a:t>
            </a:r>
          </a:p>
          <a:p>
            <a:pPr lvl="1"/>
            <a:r>
              <a:rPr lang="en-US" dirty="0"/>
              <a:t>reproduce your work</a:t>
            </a:r>
          </a:p>
          <a:p>
            <a:pPr lvl="1"/>
            <a:r>
              <a:rPr lang="en-US" dirty="0"/>
              <a:t>distribute your work</a:t>
            </a:r>
          </a:p>
          <a:p>
            <a:pPr lvl="1"/>
            <a:r>
              <a:rPr lang="en-US" dirty="0"/>
              <a:t>prepare derivative works</a:t>
            </a:r>
          </a:p>
          <a:p>
            <a:pPr lvl="1"/>
            <a:r>
              <a:rPr lang="en-US" dirty="0"/>
              <a:t>publicly display or perform your work</a:t>
            </a:r>
          </a:p>
          <a:p>
            <a:pPr lvl="1"/>
            <a:r>
              <a:rPr lang="en-US" dirty="0"/>
              <a:t>authorize others to do any of the above</a:t>
            </a:r>
          </a:p>
          <a:p>
            <a:pPr marL="0" indent="0">
              <a:buNone/>
            </a:pPr>
            <a:endParaRPr lang="en-US" dirty="0"/>
          </a:p>
          <a:p>
            <a:pPr marL="0" indent="0">
              <a:buNone/>
            </a:pPr>
            <a:r>
              <a:rPr lang="en-US" i="1" dirty="0" smtClean="0"/>
              <a:t>*The </a:t>
            </a:r>
            <a:r>
              <a:rPr lang="en-US" i="1" dirty="0"/>
              <a:t>above does not necessarily apply if the creator/author has given away rights to a publisher and/or other individual or entity</a:t>
            </a:r>
          </a:p>
          <a:p>
            <a:endParaRPr lang="en-US" dirty="0"/>
          </a:p>
        </p:txBody>
      </p:sp>
    </p:spTree>
    <p:extLst>
      <p:ext uri="{BB962C8B-B14F-4D97-AF65-F5344CB8AC3E}">
        <p14:creationId xmlns:p14="http://schemas.microsoft.com/office/powerpoint/2010/main" val="241779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16" y="-13724"/>
            <a:ext cx="9144000" cy="6871724"/>
          </a:xfrm>
          <a:prstGeom prst="rect">
            <a:avLst/>
          </a:prstGeom>
        </p:spPr>
      </p:pic>
      <p:sp>
        <p:nvSpPr>
          <p:cNvPr id="9" name="Rectangle 8"/>
          <p:cNvSpPr/>
          <p:nvPr/>
        </p:nvSpPr>
        <p:spPr>
          <a:xfrm>
            <a:off x="9850016" y="180392"/>
            <a:ext cx="2236237" cy="1200329"/>
          </a:xfrm>
          <a:prstGeom prst="rect">
            <a:avLst/>
          </a:prstGeom>
        </p:spPr>
        <p:txBody>
          <a:bodyPr wrap="square">
            <a:spAutoFit/>
          </a:bodyPr>
          <a:lstStyle/>
          <a:p>
            <a:pPr algn="ctr"/>
            <a:r>
              <a:rPr lang="en-US" sz="1200" dirty="0"/>
              <a:t>Image retrieved from</a:t>
            </a:r>
            <a:r>
              <a:rPr lang="en-US" sz="1200" dirty="0" smtClean="0"/>
              <a:t>:</a:t>
            </a:r>
          </a:p>
          <a:p>
            <a:pPr algn="ctr"/>
            <a:r>
              <a:rPr lang="en-US" sz="1200" dirty="0" smtClean="0">
                <a:hlinkClick r:id="rId3"/>
              </a:rPr>
              <a:t>https</a:t>
            </a:r>
            <a:r>
              <a:rPr lang="en-US" sz="1200" dirty="0">
                <a:hlinkClick r:id="rId3"/>
              </a:rPr>
              <a:t>://</a:t>
            </a:r>
            <a:r>
              <a:rPr lang="en-US" sz="1200" dirty="0" smtClean="0">
                <a:hlinkClick r:id="rId3"/>
              </a:rPr>
              <a:t>web.law.duke.edu/cspd/publicdomainday/2016/pre-1976</a:t>
            </a:r>
            <a:endParaRPr lang="en-US" sz="1200" dirty="0" smtClean="0"/>
          </a:p>
          <a:p>
            <a:pPr algn="ctr"/>
            <a:r>
              <a:rPr lang="en-US" sz="1200" dirty="0"/>
              <a:t>© </a:t>
            </a:r>
            <a:r>
              <a:rPr lang="en-US" sz="1200" b="1" dirty="0" smtClean="0"/>
              <a:t>Center for the Study of Public Domain</a:t>
            </a:r>
            <a:endParaRPr lang="en-US" sz="1200" dirty="0"/>
          </a:p>
        </p:txBody>
      </p:sp>
    </p:spTree>
    <p:extLst>
      <p:ext uri="{BB962C8B-B14F-4D97-AF65-F5344CB8AC3E}">
        <p14:creationId xmlns:p14="http://schemas.microsoft.com/office/powerpoint/2010/main" val="369594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Domain</a:t>
            </a:r>
            <a:endParaRPr lang="en-US" dirty="0"/>
          </a:p>
        </p:txBody>
      </p:sp>
      <p:sp>
        <p:nvSpPr>
          <p:cNvPr id="3" name="Content Placeholder 2"/>
          <p:cNvSpPr>
            <a:spLocks noGrp="1"/>
          </p:cNvSpPr>
          <p:nvPr>
            <p:ph idx="1"/>
          </p:nvPr>
        </p:nvSpPr>
        <p:spPr>
          <a:xfrm>
            <a:off x="1371600" y="1912776"/>
            <a:ext cx="9601200" cy="3954624"/>
          </a:xfrm>
        </p:spPr>
        <p:txBody>
          <a:bodyPr>
            <a:noAutofit/>
          </a:bodyPr>
          <a:lstStyle/>
          <a:p>
            <a:r>
              <a:rPr lang="en-US" dirty="0" smtClean="0"/>
              <a:t>Public domain </a:t>
            </a:r>
            <a:r>
              <a:rPr lang="en-US" dirty="0"/>
              <a:t>refers to </a:t>
            </a:r>
            <a:r>
              <a:rPr lang="en-US" dirty="0" smtClean="0"/>
              <a:t>materials “whose </a:t>
            </a:r>
            <a:r>
              <a:rPr lang="en-US" dirty="0"/>
              <a:t>exclusive intellectual property rights have expired, have been forfeited, or are inapplicable</a:t>
            </a:r>
            <a:r>
              <a:rPr lang="en-US" dirty="0" smtClean="0"/>
              <a:t>.” </a:t>
            </a:r>
          </a:p>
          <a:p>
            <a:pPr lvl="1"/>
            <a:r>
              <a:rPr lang="en-US" dirty="0" smtClean="0"/>
              <a:t>Items can be used freely</a:t>
            </a:r>
          </a:p>
          <a:p>
            <a:pPr lvl="1"/>
            <a:endParaRPr lang="en-US" dirty="0" smtClean="0"/>
          </a:p>
          <a:p>
            <a:r>
              <a:rPr lang="en-US" dirty="0" smtClean="0"/>
              <a:t>Materials in the public domain include:</a:t>
            </a:r>
          </a:p>
          <a:p>
            <a:pPr lvl="1"/>
            <a:r>
              <a:rPr lang="en-US" dirty="0" smtClean="0"/>
              <a:t>Works with expired copyright (generally, this means items published before 1923)</a:t>
            </a:r>
          </a:p>
          <a:p>
            <a:pPr lvl="1"/>
            <a:r>
              <a:rPr lang="en-US" dirty="0" smtClean="0"/>
              <a:t>Works that are not copyrightable or protected by copyright</a:t>
            </a:r>
          </a:p>
          <a:p>
            <a:pPr lvl="1"/>
            <a:r>
              <a:rPr lang="en-US" dirty="0" smtClean="0"/>
              <a:t>Works produced by the federal government and/or federal government employee as a part of their job</a:t>
            </a:r>
          </a:p>
          <a:p>
            <a:pPr lvl="1"/>
            <a:r>
              <a:rPr lang="en-US" dirty="0" smtClean="0"/>
              <a:t>Works donated to the public domain</a:t>
            </a:r>
          </a:p>
        </p:txBody>
      </p:sp>
    </p:spTree>
    <p:extLst>
      <p:ext uri="{BB962C8B-B14F-4D97-AF65-F5344CB8AC3E}">
        <p14:creationId xmlns:p14="http://schemas.microsoft.com/office/powerpoint/2010/main" val="180596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13200</TotalTime>
  <Words>996</Words>
  <Application>Microsoft Office PowerPoint</Application>
  <PresentationFormat>Widescreen</PresentationFormat>
  <Paragraphs>129</Paragraphs>
  <Slides>31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Franklin Gothic Book</vt:lpstr>
      <vt:lpstr>Crop</vt:lpstr>
      <vt:lpstr>Copyright Considerations Curating across the curriculum</vt:lpstr>
      <vt:lpstr>*Disclaimer</vt:lpstr>
      <vt:lpstr>Overview</vt:lpstr>
      <vt:lpstr>Copyright basics</vt:lpstr>
      <vt:lpstr>What is Copyright?</vt:lpstr>
      <vt:lpstr>How Long Does Copyright Last?</vt:lpstr>
      <vt:lpstr>What Rights are Covered by Copyright?</vt:lpstr>
      <vt:lpstr>PowerPoint Presentation</vt:lpstr>
      <vt:lpstr>Public Domain</vt:lpstr>
      <vt:lpstr>Public Domain &amp; Content Online</vt:lpstr>
      <vt:lpstr>Examples of Public Domain Uses</vt:lpstr>
      <vt:lpstr>Digital Archives Examples That Use Public Domain</vt:lpstr>
      <vt:lpstr>PowerPoint Presentation</vt:lpstr>
      <vt:lpstr>PowerPoint Presentation</vt:lpstr>
      <vt:lpstr>PowerPoint Presentation</vt:lpstr>
      <vt:lpstr>Fair Use is a Right…</vt:lpstr>
      <vt:lpstr>PowerPoint Presentation</vt:lpstr>
      <vt:lpstr>PowerPoint Presentation</vt:lpstr>
      <vt:lpstr>Fair Use is NOT a License to Steal</vt:lpstr>
      <vt:lpstr>Open Access</vt:lpstr>
      <vt:lpstr>PowerPoint Presentation</vt:lpstr>
      <vt:lpstr>PowerPoint Presentation</vt:lpstr>
      <vt:lpstr>PowerPoint Presentation</vt:lpstr>
      <vt:lpstr>Where do you see creative commons  licenses?</vt:lpstr>
      <vt:lpstr>Examples of Creative Commons Licenses Uses</vt:lpstr>
      <vt:lpstr>PowerPoint Presentation</vt:lpstr>
      <vt:lpstr>PowerPoint Presentation</vt:lpstr>
      <vt:lpstr>Creative Commons Licenses Resources</vt:lpstr>
      <vt:lpstr>When in doubt, ask! </vt:lpstr>
      <vt:lpstr>Resources</vt:lpstr>
      <vt:lpstr>Contact Information</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Considerations for Open Educational Resources (OER)</dc:title>
  <dc:creator>Sarah Norris</dc:creator>
  <cp:lastModifiedBy>Sarah Norris</cp:lastModifiedBy>
  <cp:revision>21</cp:revision>
  <dcterms:created xsi:type="dcterms:W3CDTF">2017-02-06T17:15:13Z</dcterms:created>
  <dcterms:modified xsi:type="dcterms:W3CDTF">2017-03-02T14:12:04Z</dcterms:modified>
</cp:coreProperties>
</file>