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8" r:id="rId3"/>
    <p:sldId id="346" r:id="rId4"/>
    <p:sldId id="257" r:id="rId5"/>
    <p:sldId id="354" r:id="rId6"/>
    <p:sldId id="357" r:id="rId7"/>
    <p:sldId id="375" r:id="rId8"/>
    <p:sldId id="358" r:id="rId9"/>
    <p:sldId id="350" r:id="rId10"/>
    <p:sldId id="360" r:id="rId11"/>
    <p:sldId id="361" r:id="rId12"/>
    <p:sldId id="377" r:id="rId13"/>
    <p:sldId id="378" r:id="rId14"/>
    <p:sldId id="363" r:id="rId15"/>
    <p:sldId id="362" r:id="rId16"/>
    <p:sldId id="383" r:id="rId17"/>
    <p:sldId id="364" r:id="rId18"/>
    <p:sldId id="365" r:id="rId19"/>
    <p:sldId id="366" r:id="rId20"/>
    <p:sldId id="380" r:id="rId21"/>
    <p:sldId id="353" r:id="rId22"/>
    <p:sldId id="376" r:id="rId23"/>
    <p:sldId id="384" r:id="rId24"/>
    <p:sldId id="386" r:id="rId25"/>
    <p:sldId id="387" r:id="rId26"/>
    <p:sldId id="388" r:id="rId27"/>
    <p:sldId id="392" r:id="rId28"/>
    <p:sldId id="393" r:id="rId29"/>
    <p:sldId id="389" r:id="rId30"/>
    <p:sldId id="398" r:id="rId31"/>
    <p:sldId id="397" r:id="rId32"/>
    <p:sldId id="390" r:id="rId33"/>
    <p:sldId id="391" r:id="rId34"/>
    <p:sldId id="343" r:id="rId35"/>
    <p:sldId id="34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68057" autoAdjust="0"/>
  </p:normalViewPr>
  <p:slideViewPr>
    <p:cSldViewPr snapToGrid="0">
      <p:cViewPr varScale="1">
        <p:scale>
          <a:sx n="76" d="100"/>
          <a:sy n="76"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2D5D-5D70-42AF-829C-8BE05B607F6F}" type="datetimeFigureOut">
              <a:rPr lang="en-US" smtClean="0"/>
              <a:t>4/27/2017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377D-CF5D-4A14-88CA-85D554DFF39C}" type="slidenum">
              <a:rPr lang="en-US" smtClean="0"/>
              <a:t>‹#›</a:t>
            </a:fld>
            <a:endParaRPr lang="en-US"/>
          </a:p>
        </p:txBody>
      </p:sp>
    </p:spTree>
    <p:extLst>
      <p:ext uri="{BB962C8B-B14F-4D97-AF65-F5344CB8AC3E}">
        <p14:creationId xmlns:p14="http://schemas.microsoft.com/office/powerpoint/2010/main" val="184128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a:t>
            </a:fld>
            <a:endParaRPr lang="en-US"/>
          </a:p>
        </p:txBody>
      </p:sp>
    </p:spTree>
    <p:extLst>
      <p:ext uri="{BB962C8B-B14F-4D97-AF65-F5344CB8AC3E}">
        <p14:creationId xmlns:p14="http://schemas.microsoft.com/office/powerpoint/2010/main" val="41037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28</a:t>
            </a:fld>
            <a:endParaRPr lang="en-US"/>
          </a:p>
        </p:txBody>
      </p:sp>
    </p:spTree>
    <p:extLst>
      <p:ext uri="{BB962C8B-B14F-4D97-AF65-F5344CB8AC3E}">
        <p14:creationId xmlns:p14="http://schemas.microsoft.com/office/powerpoint/2010/main" val="319619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F9BC4A-AAD7-4201-B1C5-70DFD1C3A8E3}" type="slidenum">
              <a:rPr lang="en-US" smtClean="0"/>
              <a:t>29</a:t>
            </a:fld>
            <a:endParaRPr lang="en-US"/>
          </a:p>
        </p:txBody>
      </p:sp>
    </p:spTree>
    <p:extLst>
      <p:ext uri="{BB962C8B-B14F-4D97-AF65-F5344CB8AC3E}">
        <p14:creationId xmlns:p14="http://schemas.microsoft.com/office/powerpoint/2010/main" val="3133041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30</a:t>
            </a:fld>
            <a:endParaRPr lang="en-US"/>
          </a:p>
        </p:txBody>
      </p:sp>
    </p:spTree>
    <p:extLst>
      <p:ext uri="{BB962C8B-B14F-4D97-AF65-F5344CB8AC3E}">
        <p14:creationId xmlns:p14="http://schemas.microsoft.com/office/powerpoint/2010/main" val="165325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9BC4A-AAD7-4201-B1C5-70DFD1C3A8E3}" type="slidenum">
              <a:rPr lang="en-US" smtClean="0"/>
              <a:t>32</a:t>
            </a:fld>
            <a:endParaRPr lang="en-US"/>
          </a:p>
        </p:txBody>
      </p:sp>
    </p:spTree>
    <p:extLst>
      <p:ext uri="{BB962C8B-B14F-4D97-AF65-F5344CB8AC3E}">
        <p14:creationId xmlns:p14="http://schemas.microsoft.com/office/powerpoint/2010/main" val="233624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9BC4A-AAD7-4201-B1C5-70DFD1C3A8E3}" type="slidenum">
              <a:rPr lang="en-US" smtClean="0"/>
              <a:t>33</a:t>
            </a:fld>
            <a:endParaRPr lang="en-US"/>
          </a:p>
        </p:txBody>
      </p:sp>
    </p:spTree>
    <p:extLst>
      <p:ext uri="{BB962C8B-B14F-4D97-AF65-F5344CB8AC3E}">
        <p14:creationId xmlns:p14="http://schemas.microsoft.com/office/powerpoint/2010/main" val="381521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a:t>
            </a:fld>
            <a:endParaRPr lang="en-US"/>
          </a:p>
        </p:txBody>
      </p:sp>
    </p:spTree>
    <p:extLst>
      <p:ext uri="{BB962C8B-B14F-4D97-AF65-F5344CB8AC3E}">
        <p14:creationId xmlns:p14="http://schemas.microsoft.com/office/powerpoint/2010/main" val="104085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a:t>
            </a:fld>
            <a:endParaRPr lang="en-US"/>
          </a:p>
        </p:txBody>
      </p:sp>
    </p:spTree>
    <p:extLst>
      <p:ext uri="{BB962C8B-B14F-4D97-AF65-F5344CB8AC3E}">
        <p14:creationId xmlns:p14="http://schemas.microsoft.com/office/powerpoint/2010/main" val="226007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04377D-CF5D-4A14-88CA-85D554DFF39C}" type="slidenum">
              <a:rPr lang="en-US" smtClean="0"/>
              <a:t>4</a:t>
            </a:fld>
            <a:endParaRPr lang="en-US"/>
          </a:p>
        </p:txBody>
      </p:sp>
    </p:spTree>
    <p:extLst>
      <p:ext uri="{BB962C8B-B14F-4D97-AF65-F5344CB8AC3E}">
        <p14:creationId xmlns:p14="http://schemas.microsoft.com/office/powerpoint/2010/main" val="412026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5</a:t>
            </a:fld>
            <a:endParaRPr lang="en-US"/>
          </a:p>
        </p:txBody>
      </p:sp>
    </p:spTree>
    <p:extLst>
      <p:ext uri="{BB962C8B-B14F-4D97-AF65-F5344CB8AC3E}">
        <p14:creationId xmlns:p14="http://schemas.microsoft.com/office/powerpoint/2010/main" val="247580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15</a:t>
            </a:fld>
            <a:endParaRPr lang="en-US"/>
          </a:p>
        </p:txBody>
      </p:sp>
    </p:spTree>
    <p:extLst>
      <p:ext uri="{BB962C8B-B14F-4D97-AF65-F5344CB8AC3E}">
        <p14:creationId xmlns:p14="http://schemas.microsoft.com/office/powerpoint/2010/main" val="301632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16</a:t>
            </a:fld>
            <a:endParaRPr lang="en-US"/>
          </a:p>
        </p:txBody>
      </p:sp>
    </p:spTree>
    <p:extLst>
      <p:ext uri="{BB962C8B-B14F-4D97-AF65-F5344CB8AC3E}">
        <p14:creationId xmlns:p14="http://schemas.microsoft.com/office/powerpoint/2010/main" val="356646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17</a:t>
            </a:fld>
            <a:endParaRPr lang="en-US"/>
          </a:p>
        </p:txBody>
      </p:sp>
    </p:spTree>
    <p:extLst>
      <p:ext uri="{BB962C8B-B14F-4D97-AF65-F5344CB8AC3E}">
        <p14:creationId xmlns:p14="http://schemas.microsoft.com/office/powerpoint/2010/main" val="13188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27</a:t>
            </a:fld>
            <a:endParaRPr lang="en-US"/>
          </a:p>
        </p:txBody>
      </p:sp>
    </p:spTree>
    <p:extLst>
      <p:ext uri="{BB962C8B-B14F-4D97-AF65-F5344CB8AC3E}">
        <p14:creationId xmlns:p14="http://schemas.microsoft.com/office/powerpoint/2010/main" val="196438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y.ucf.edu/about/departments/scholarly-communication/citation-metrics/" TargetMode="External"/><Relationship Id="rId2" Type="http://schemas.openxmlformats.org/officeDocument/2006/relationships/hyperlink" Target="https://en.wikipedia.org/wiki/Impact_facto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ighttoresearch.org/learn/whyoa/index.shtml" TargetMode="External"/><Relationship Id="rId2" Type="http://schemas.openxmlformats.org/officeDocument/2006/relationships/hyperlink" Target="http://legacy.earlham.edu/~peters/fos/overview.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olarlyoa.com/publishers/" TargetMode="External"/><Relationship Id="rId2" Type="http://schemas.openxmlformats.org/officeDocument/2006/relationships/hyperlink" Target="http://doaj.org/" TargetMode="External"/><Relationship Id="rId1" Type="http://schemas.openxmlformats.org/officeDocument/2006/relationships/slideLayout" Target="../slideLayouts/slideLayout2.xml"/><Relationship Id="rId4" Type="http://schemas.openxmlformats.org/officeDocument/2006/relationships/hyperlink" Target="http://oaspa.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orks.bepress.com/sarah-norri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ubs.acs.org/" TargetMode="External"/><Relationship Id="rId2" Type="http://schemas.openxmlformats.org/officeDocument/2006/relationships/hyperlink" Target="http://www.upf.com/" TargetMode="External"/><Relationship Id="rId1" Type="http://schemas.openxmlformats.org/officeDocument/2006/relationships/slideLayout" Target="../slideLayouts/slideLayout2.xml"/><Relationship Id="rId4" Type="http://schemas.openxmlformats.org/officeDocument/2006/relationships/hyperlink" Target="http://stars.library.ucf.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pyright.gov/circs/circ0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Licen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iki.creativecommons.org/FAQ#What_does_.22Some_Rights_Reserved.22_mean.3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choose/" TargetMode="External"/><Relationship Id="rId5" Type="http://schemas.openxmlformats.org/officeDocument/2006/relationships/hyperlink" Target="http://wiki.creativecommons.org/FAQ#How_do_CC_licenses_operate.3F" TargetMode="External"/><Relationship Id="rId4" Type="http://schemas.openxmlformats.org/officeDocument/2006/relationships/hyperlink" Target="https://creativecommons.org/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herpa.ac.uk/romeo/index.ph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parc.arl.org/resources/authors/addendu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herpa.ac.uk/romeo/PDFandIR.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y.ucf.edu/about/departments/scholarly-communi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lic.kr/p/dkcCX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2404153"/>
            <a:ext cx="8361229" cy="2098226"/>
          </a:xfrm>
        </p:spPr>
        <p:txBody>
          <a:bodyPr/>
          <a:lstStyle/>
          <a:p>
            <a:r>
              <a:rPr lang="en-US" dirty="0" smtClean="0"/>
              <a:t>Where to publish &amp; Author Rights at a glance</a:t>
            </a:r>
            <a:endParaRPr lang="en-US" dirty="0"/>
          </a:p>
        </p:txBody>
      </p:sp>
      <p:sp>
        <p:nvSpPr>
          <p:cNvPr id="3" name="Subtitle 2"/>
          <p:cNvSpPr>
            <a:spLocks noGrp="1"/>
          </p:cNvSpPr>
          <p:nvPr>
            <p:ph type="subTitle" idx="1"/>
          </p:nvPr>
        </p:nvSpPr>
        <p:spPr>
          <a:xfrm>
            <a:off x="2679905" y="4502379"/>
            <a:ext cx="6831673" cy="1086237"/>
          </a:xfrm>
        </p:spPr>
        <p:txBody>
          <a:bodyPr/>
          <a:lstStyle/>
          <a:p>
            <a:r>
              <a:rPr lang="en-US" dirty="0" smtClean="0"/>
              <a:t>Sarah A. Norris, Scholarly Communication Librarian, </a:t>
            </a:r>
          </a:p>
          <a:p>
            <a:r>
              <a:rPr lang="en-US" dirty="0" smtClean="0"/>
              <a:t>University of Central Florida Libraries</a:t>
            </a:r>
            <a:endParaRPr lang="en-US" dirty="0"/>
          </a:p>
        </p:txBody>
      </p:sp>
    </p:spTree>
    <p:extLst>
      <p:ext uri="{BB962C8B-B14F-4D97-AF65-F5344CB8AC3E}">
        <p14:creationId xmlns:p14="http://schemas.microsoft.com/office/powerpoint/2010/main" val="18236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0" y="0"/>
            <a:ext cx="11493500" cy="6858000"/>
          </a:xfrm>
        </p:spPr>
      </p:pic>
    </p:spTree>
    <p:extLst>
      <p:ext uri="{BB962C8B-B14F-4D97-AF65-F5344CB8AC3E}">
        <p14:creationId xmlns:p14="http://schemas.microsoft.com/office/powerpoint/2010/main" val="202202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“Impact”?</a:t>
            </a:r>
            <a:endParaRPr lang="en-US" dirty="0"/>
          </a:p>
        </p:txBody>
      </p:sp>
      <p:sp>
        <p:nvSpPr>
          <p:cNvPr id="3" name="Content Placeholder 2"/>
          <p:cNvSpPr>
            <a:spLocks noGrp="1"/>
          </p:cNvSpPr>
          <p:nvPr>
            <p:ph idx="1"/>
          </p:nvPr>
        </p:nvSpPr>
        <p:spPr>
          <a:xfrm>
            <a:off x="1371600" y="1752600"/>
            <a:ext cx="9601200" cy="4800600"/>
          </a:xfrm>
        </p:spPr>
        <p:txBody>
          <a:bodyPr>
            <a:normAutofit/>
          </a:bodyPr>
          <a:lstStyle/>
          <a:p>
            <a:r>
              <a:rPr lang="en-US" dirty="0" smtClean="0"/>
              <a:t>How influential is your work</a:t>
            </a:r>
          </a:p>
          <a:p>
            <a:pPr lvl="1"/>
            <a:r>
              <a:rPr lang="en-US" dirty="0" smtClean="0"/>
              <a:t>Is it highly cited (i.e. other people cite it in their research)?</a:t>
            </a:r>
          </a:p>
          <a:p>
            <a:pPr lvl="1"/>
            <a:r>
              <a:rPr lang="en-US" dirty="0" smtClean="0"/>
              <a:t>Does the journal you publish in have a high impact factor?</a:t>
            </a:r>
          </a:p>
          <a:p>
            <a:pPr lvl="2"/>
            <a:r>
              <a:rPr lang="en-US" i="1" dirty="0" smtClean="0"/>
              <a:t>“The</a:t>
            </a:r>
            <a:r>
              <a:rPr lang="en-US" i="1" dirty="0"/>
              <a:t> </a:t>
            </a:r>
            <a:r>
              <a:rPr lang="en-US" b="1" i="1" dirty="0"/>
              <a:t>impact factor</a:t>
            </a:r>
            <a:r>
              <a:rPr lang="en-US" i="1" dirty="0"/>
              <a:t> (</a:t>
            </a:r>
            <a:r>
              <a:rPr lang="en-US" b="1" i="1" dirty="0"/>
              <a:t>IF</a:t>
            </a:r>
            <a:r>
              <a:rPr lang="en-US" i="1" dirty="0"/>
              <a:t>) of an academic journal is a measure reflecting the yearly average number of citations to recent articles published in that journal.” </a:t>
            </a:r>
            <a:r>
              <a:rPr lang="en-US" dirty="0"/>
              <a:t>(</a:t>
            </a:r>
            <a:r>
              <a:rPr lang="en-US" dirty="0">
                <a:hlinkClick r:id="rId2"/>
              </a:rPr>
              <a:t>https://</a:t>
            </a:r>
            <a:r>
              <a:rPr lang="en-US" dirty="0" smtClean="0">
                <a:hlinkClick r:id="rId2"/>
              </a:rPr>
              <a:t>en.wikipedia.org/wiki/Impact_factor</a:t>
            </a:r>
            <a:r>
              <a:rPr lang="en-US" dirty="0" smtClean="0"/>
              <a:t>) </a:t>
            </a:r>
          </a:p>
          <a:p>
            <a:pPr lvl="1"/>
            <a:r>
              <a:rPr lang="en-US" dirty="0" smtClean="0"/>
              <a:t>Do people talk about it on social media?</a:t>
            </a:r>
          </a:p>
          <a:p>
            <a:pPr lvl="1"/>
            <a:r>
              <a:rPr lang="en-US" dirty="0" smtClean="0"/>
              <a:t>Are there articles or press about?</a:t>
            </a:r>
          </a:p>
          <a:p>
            <a:endParaRPr lang="en-US" dirty="0"/>
          </a:p>
          <a:p>
            <a:pPr marL="0" indent="0" algn="ctr">
              <a:buNone/>
            </a:pPr>
            <a:r>
              <a:rPr lang="en-US" dirty="0" smtClean="0"/>
              <a:t>For more information about citation metrics (including </a:t>
            </a:r>
            <a:r>
              <a:rPr lang="en-US" dirty="0"/>
              <a:t>impact factor), visit: </a:t>
            </a:r>
            <a:r>
              <a:rPr lang="en-US" dirty="0">
                <a:hlinkClick r:id="rId3"/>
              </a:rPr>
              <a:t>https://library.ucf.edu/about/departments/scholarly-communication/citation-metrics</a:t>
            </a:r>
            <a:r>
              <a:rPr lang="en-US" dirty="0" smtClean="0">
                <a:hlinkClick r:id="rId3"/>
              </a:rPr>
              <a:t>/</a:t>
            </a:r>
            <a:r>
              <a:rPr lang="en-US" dirty="0" smtClean="0"/>
              <a:t> </a:t>
            </a:r>
          </a:p>
        </p:txBody>
      </p:sp>
    </p:spTree>
    <p:extLst>
      <p:ext uri="{BB962C8B-B14F-4D97-AF65-F5344CB8AC3E}">
        <p14:creationId xmlns:p14="http://schemas.microsoft.com/office/powerpoint/2010/main" val="329460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 Access?</a:t>
            </a:r>
            <a:endParaRPr lang="en-US" dirty="0"/>
          </a:p>
        </p:txBody>
      </p:sp>
      <p:sp>
        <p:nvSpPr>
          <p:cNvPr id="3" name="Content Placeholder 2"/>
          <p:cNvSpPr>
            <a:spLocks noGrp="1"/>
          </p:cNvSpPr>
          <p:nvPr>
            <p:ph idx="1"/>
          </p:nvPr>
        </p:nvSpPr>
        <p:spPr>
          <a:xfrm>
            <a:off x="1371600" y="1473200"/>
            <a:ext cx="9601200" cy="5181600"/>
          </a:xfrm>
        </p:spPr>
        <p:txBody>
          <a:bodyPr/>
          <a:lstStyle/>
          <a:p>
            <a:r>
              <a:rPr lang="en-US" i="1" dirty="0" smtClean="0"/>
              <a:t>“</a:t>
            </a:r>
            <a:r>
              <a:rPr lang="en-US" b="1" i="1" dirty="0" smtClean="0"/>
              <a:t>Open-access</a:t>
            </a:r>
            <a:r>
              <a:rPr lang="en-US" i="1" dirty="0" smtClean="0"/>
              <a:t> </a:t>
            </a:r>
            <a:r>
              <a:rPr lang="en-US" i="1" dirty="0"/>
              <a:t>(OA) literature is digital, online, free of charge, and free of most copyright and licensing restrictions</a:t>
            </a:r>
            <a:r>
              <a:rPr lang="en-US" i="1" dirty="0" smtClean="0"/>
              <a:t>.” (</a:t>
            </a:r>
            <a:r>
              <a:rPr lang="en-US" dirty="0" smtClean="0">
                <a:hlinkClick r:id="rId2"/>
              </a:rPr>
              <a:t>http</a:t>
            </a:r>
            <a:r>
              <a:rPr lang="en-US" dirty="0">
                <a:hlinkClick r:id="rId2"/>
              </a:rPr>
              <a:t>://legacy.earlham.edu/~</a:t>
            </a:r>
            <a:r>
              <a:rPr lang="en-US" dirty="0" smtClean="0">
                <a:hlinkClick r:id="rId2"/>
              </a:rPr>
              <a:t>peters/fos/overview.htm</a:t>
            </a:r>
            <a:r>
              <a:rPr lang="en-US" dirty="0" smtClean="0"/>
              <a:t>)</a:t>
            </a:r>
          </a:p>
          <a:p>
            <a:pPr lvl="1"/>
            <a:r>
              <a:rPr lang="en-US" dirty="0" smtClean="0"/>
              <a:t>Removes</a:t>
            </a:r>
            <a:r>
              <a:rPr lang="en-US" dirty="0"/>
              <a:t> price barriers (subscriptions, licensing fees, pay-per-view fees)</a:t>
            </a:r>
            <a:r>
              <a:rPr lang="en-US" dirty="0" smtClean="0"/>
              <a:t> </a:t>
            </a:r>
          </a:p>
          <a:p>
            <a:pPr lvl="1"/>
            <a:r>
              <a:rPr lang="en-US" dirty="0" smtClean="0"/>
              <a:t>Removes </a:t>
            </a:r>
            <a:r>
              <a:rPr lang="en-US" dirty="0"/>
              <a:t>permission barriers (most copyright and licensing restrictions)</a:t>
            </a:r>
            <a:endParaRPr lang="en-US" dirty="0" smtClean="0"/>
          </a:p>
          <a:p>
            <a:r>
              <a:rPr lang="en-US" i="1" dirty="0" smtClean="0"/>
              <a:t>As an author, you can choose to publish your work in open access journals and books (or publish your materials online freely available)</a:t>
            </a:r>
          </a:p>
          <a:p>
            <a:pPr lvl="1"/>
            <a:r>
              <a:rPr lang="en-US" i="1" dirty="0" smtClean="0"/>
              <a:t>*Note: Some journals do ask authors to pay what is known as an “article processing charge (APC)” in order to publish an article or book open access</a:t>
            </a:r>
          </a:p>
          <a:p>
            <a:pPr lvl="2"/>
            <a:r>
              <a:rPr lang="en-US" i="1" dirty="0" smtClean="0"/>
              <a:t>UCF does not currently provide funds to help off-set these costs </a:t>
            </a:r>
          </a:p>
          <a:p>
            <a:pPr lvl="2"/>
            <a:r>
              <a:rPr lang="en-US" i="1" dirty="0" smtClean="0"/>
              <a:t>Sometimes students and/or those with financial circumstances can publish in open access journals without having to pay (it depends)</a:t>
            </a:r>
          </a:p>
          <a:p>
            <a:pPr lvl="2"/>
            <a:endParaRPr lang="en-US" i="1" dirty="0" smtClean="0"/>
          </a:p>
          <a:p>
            <a:pPr marL="0" indent="0" algn="ctr">
              <a:buNone/>
            </a:pPr>
            <a:r>
              <a:rPr lang="en-US" i="1" dirty="0" smtClean="0"/>
              <a:t>For student viewpoints on </a:t>
            </a:r>
            <a:r>
              <a:rPr lang="en-US" i="1" dirty="0"/>
              <a:t>open access, visit: </a:t>
            </a:r>
            <a:r>
              <a:rPr lang="en-US" i="1" dirty="0">
                <a:hlinkClick r:id="rId3"/>
              </a:rPr>
              <a:t>http://</a:t>
            </a:r>
            <a:r>
              <a:rPr lang="en-US" i="1" dirty="0" smtClean="0">
                <a:hlinkClick r:id="rId3"/>
              </a:rPr>
              <a:t>www.righttoresearch.org/learn/whyoa/index.shtml</a:t>
            </a:r>
            <a:r>
              <a:rPr lang="en-US" i="1" dirty="0" smtClean="0"/>
              <a:t> </a:t>
            </a:r>
            <a:endParaRPr lang="en-US" i="1" dirty="0"/>
          </a:p>
        </p:txBody>
      </p:sp>
    </p:spTree>
    <p:extLst>
      <p:ext uri="{BB962C8B-B14F-4D97-AF65-F5344CB8AC3E}">
        <p14:creationId xmlns:p14="http://schemas.microsoft.com/office/powerpoint/2010/main" val="3993243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Open Access Journals &amp; Information?</a:t>
            </a:r>
            <a:endParaRPr lang="en-US" dirty="0"/>
          </a:p>
        </p:txBody>
      </p:sp>
      <p:sp>
        <p:nvSpPr>
          <p:cNvPr id="3" name="Content Placeholder 2"/>
          <p:cNvSpPr>
            <a:spLocks noGrp="1"/>
          </p:cNvSpPr>
          <p:nvPr>
            <p:ph idx="1"/>
          </p:nvPr>
        </p:nvSpPr>
        <p:spPr/>
        <p:txBody>
          <a:bodyPr>
            <a:normAutofit/>
          </a:bodyPr>
          <a:lstStyle/>
          <a:p>
            <a:r>
              <a:rPr lang="en-US" dirty="0" smtClean="0"/>
              <a:t>DOAJ </a:t>
            </a:r>
            <a:r>
              <a:rPr lang="en-US" dirty="0"/>
              <a:t>(browse by subject</a:t>
            </a:r>
            <a:r>
              <a:rPr lang="en-US" dirty="0" smtClean="0"/>
              <a:t>)</a:t>
            </a:r>
          </a:p>
          <a:p>
            <a:pPr lvl="1"/>
            <a:r>
              <a:rPr lang="en-US" dirty="0" smtClean="0">
                <a:hlinkClick r:id="rId2"/>
              </a:rPr>
              <a:t>http</a:t>
            </a:r>
            <a:r>
              <a:rPr lang="en-US" dirty="0">
                <a:hlinkClick r:id="rId2"/>
              </a:rPr>
              <a:t>://</a:t>
            </a:r>
            <a:r>
              <a:rPr lang="en-US" dirty="0" smtClean="0">
                <a:hlinkClick r:id="rId2"/>
              </a:rPr>
              <a:t>doaj.org</a:t>
            </a:r>
            <a:endParaRPr lang="en-US" dirty="0" smtClean="0"/>
          </a:p>
          <a:p>
            <a:r>
              <a:rPr lang="en-US" dirty="0"/>
              <a:t>Beall’s list of predatory publishers </a:t>
            </a:r>
            <a:endParaRPr lang="en-US" dirty="0" smtClean="0"/>
          </a:p>
          <a:p>
            <a:pPr lvl="1"/>
            <a:r>
              <a:rPr lang="en-US" dirty="0" smtClean="0">
                <a:hlinkClick r:id="rId3"/>
              </a:rPr>
              <a:t>http</a:t>
            </a:r>
            <a:r>
              <a:rPr lang="en-US" dirty="0">
                <a:hlinkClick r:id="rId3"/>
              </a:rPr>
              <a:t>://scholarlyoa.com/publishers/</a:t>
            </a:r>
            <a:r>
              <a:rPr lang="en-US" dirty="0"/>
              <a:t> </a:t>
            </a:r>
            <a:endParaRPr lang="en-US" dirty="0" smtClean="0"/>
          </a:p>
          <a:p>
            <a:r>
              <a:rPr lang="en-US" dirty="0"/>
              <a:t>Open Access Scholarly Publisher’s Association (OASPA) </a:t>
            </a:r>
            <a:endParaRPr lang="en-US" dirty="0" smtClean="0"/>
          </a:p>
          <a:p>
            <a:pPr lvl="1"/>
            <a:r>
              <a:rPr lang="en-US" dirty="0" smtClean="0">
                <a:hlinkClick r:id="rId4"/>
              </a:rPr>
              <a:t>http</a:t>
            </a:r>
            <a:r>
              <a:rPr lang="en-US" dirty="0">
                <a:hlinkClick r:id="rId4"/>
              </a:rPr>
              <a:t>://oaspa.org/</a:t>
            </a:r>
            <a:r>
              <a:rPr lang="en-US" dirty="0"/>
              <a:t> </a:t>
            </a:r>
          </a:p>
        </p:txBody>
      </p:sp>
    </p:spTree>
    <p:extLst>
      <p:ext uri="{BB962C8B-B14F-4D97-AF65-F5344CB8AC3E}">
        <p14:creationId xmlns:p14="http://schemas.microsoft.com/office/powerpoint/2010/main" val="381489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Thinking About Where to Publish…</a:t>
            </a:r>
            <a:endParaRPr lang="en-US" dirty="0"/>
          </a:p>
        </p:txBody>
      </p:sp>
      <p:sp>
        <p:nvSpPr>
          <p:cNvPr id="3" name="Content Placeholder 2"/>
          <p:cNvSpPr>
            <a:spLocks noGrp="1"/>
          </p:cNvSpPr>
          <p:nvPr>
            <p:ph idx="1"/>
          </p:nvPr>
        </p:nvSpPr>
        <p:spPr>
          <a:xfrm>
            <a:off x="1371600" y="2311400"/>
            <a:ext cx="9601200" cy="4267200"/>
          </a:xfrm>
        </p:spPr>
        <p:txBody>
          <a:bodyPr/>
          <a:lstStyle/>
          <a:p>
            <a:r>
              <a:rPr lang="en-US" dirty="0" smtClean="0"/>
              <a:t>Take a look at the work you’re interested in publishing</a:t>
            </a:r>
          </a:p>
          <a:p>
            <a:pPr lvl="1"/>
            <a:r>
              <a:rPr lang="en-US" dirty="0" smtClean="0"/>
              <a:t>What’s the significance of your work?</a:t>
            </a:r>
          </a:p>
          <a:p>
            <a:pPr lvl="2"/>
            <a:r>
              <a:rPr lang="en-US" sz="2000" dirty="0" smtClean="0"/>
              <a:t>To you, to your discipline, to UCF, to career goals, to outside community?</a:t>
            </a:r>
          </a:p>
          <a:p>
            <a:pPr lvl="1"/>
            <a:r>
              <a:rPr lang="en-US" dirty="0" smtClean="0"/>
              <a:t>What are some of the outcomes of your work?</a:t>
            </a:r>
          </a:p>
          <a:p>
            <a:pPr lvl="2"/>
            <a:r>
              <a:rPr lang="en-US" sz="2000" dirty="0" smtClean="0"/>
              <a:t>Data, surveys, short stories, etc.</a:t>
            </a:r>
          </a:p>
          <a:p>
            <a:pPr marL="987552" lvl="2" indent="0">
              <a:buNone/>
            </a:pPr>
            <a:endParaRPr lang="en-US" sz="2000" dirty="0" smtClean="0"/>
          </a:p>
          <a:p>
            <a:r>
              <a:rPr lang="en-US" dirty="0" smtClean="0"/>
              <a:t>Talk to your academic advisor!</a:t>
            </a:r>
          </a:p>
          <a:p>
            <a:pPr lvl="1"/>
            <a:r>
              <a:rPr lang="en-US" dirty="0" smtClean="0"/>
              <a:t>Great resource to discuss your work and possible avenues for publication</a:t>
            </a:r>
          </a:p>
          <a:p>
            <a:pPr marL="987552" lvl="2" indent="0">
              <a:buNone/>
            </a:pPr>
            <a:endParaRPr lang="en-US" dirty="0"/>
          </a:p>
        </p:txBody>
      </p:sp>
    </p:spTree>
    <p:extLst>
      <p:ext uri="{BB962C8B-B14F-4D97-AF65-F5344CB8AC3E}">
        <p14:creationId xmlns:p14="http://schemas.microsoft.com/office/powerpoint/2010/main" val="220358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to </a:t>
            </a:r>
            <a:r>
              <a:rPr lang="en-US" dirty="0" smtClean="0"/>
              <a:t>Consider </a:t>
            </a:r>
            <a:r>
              <a:rPr lang="en-US" dirty="0"/>
              <a:t>for </a:t>
            </a:r>
            <a:r>
              <a:rPr lang="en-US" dirty="0" smtClean="0"/>
              <a:t>Publication</a:t>
            </a:r>
            <a:r>
              <a:rPr lang="en-US" dirty="0"/>
              <a:t/>
            </a:r>
            <a:br>
              <a:rPr lang="en-US" dirty="0"/>
            </a:br>
            <a:endParaRPr lang="en-US" dirty="0"/>
          </a:p>
        </p:txBody>
      </p:sp>
      <p:sp>
        <p:nvSpPr>
          <p:cNvPr id="3" name="Content Placeholder 2"/>
          <p:cNvSpPr>
            <a:spLocks noGrp="1"/>
          </p:cNvSpPr>
          <p:nvPr>
            <p:ph idx="1"/>
          </p:nvPr>
        </p:nvSpPr>
        <p:spPr>
          <a:xfrm>
            <a:off x="1371600" y="1752600"/>
            <a:ext cx="9601200" cy="4927600"/>
          </a:xfrm>
        </p:spPr>
        <p:txBody>
          <a:bodyPr>
            <a:normAutofit/>
          </a:bodyPr>
          <a:lstStyle/>
          <a:p>
            <a:r>
              <a:rPr lang="en-US" dirty="0" smtClean="0"/>
              <a:t>What are your goals for publication? </a:t>
            </a:r>
          </a:p>
          <a:p>
            <a:pPr lvl="1"/>
            <a:r>
              <a:rPr lang="en-US" dirty="0" smtClean="0"/>
              <a:t>Make your work more visible?</a:t>
            </a:r>
          </a:p>
          <a:p>
            <a:pPr lvl="1"/>
            <a:r>
              <a:rPr lang="en-US" dirty="0" smtClean="0"/>
              <a:t>Gain recognition? (graduate school, Ph.D., non-academic)</a:t>
            </a:r>
          </a:p>
          <a:p>
            <a:pPr lvl="1"/>
            <a:r>
              <a:rPr lang="en-US" dirty="0" smtClean="0"/>
              <a:t>Discipline-specific? Genre specific?</a:t>
            </a:r>
          </a:p>
          <a:p>
            <a:pPr lvl="1"/>
            <a:r>
              <a:rPr lang="en-US" dirty="0" smtClean="0"/>
              <a:t>Format? (book, journal, blog post, etc.)</a:t>
            </a:r>
          </a:p>
          <a:p>
            <a:pPr lvl="1"/>
            <a:endParaRPr lang="en-US" dirty="0" smtClean="0"/>
          </a:p>
        </p:txBody>
      </p:sp>
    </p:spTree>
    <p:extLst>
      <p:ext uri="{BB962C8B-B14F-4D97-AF65-F5344CB8AC3E}">
        <p14:creationId xmlns:p14="http://schemas.microsoft.com/office/powerpoint/2010/main" val="51331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to Consider for Publication</a:t>
            </a:r>
            <a:endParaRPr lang="en-US" dirty="0"/>
          </a:p>
        </p:txBody>
      </p:sp>
      <p:sp>
        <p:nvSpPr>
          <p:cNvPr id="3" name="Content Placeholder 2"/>
          <p:cNvSpPr>
            <a:spLocks noGrp="1"/>
          </p:cNvSpPr>
          <p:nvPr>
            <p:ph idx="1"/>
          </p:nvPr>
        </p:nvSpPr>
        <p:spPr>
          <a:xfrm>
            <a:off x="1371600" y="1689100"/>
            <a:ext cx="9601200" cy="4178300"/>
          </a:xfrm>
        </p:spPr>
        <p:txBody>
          <a:bodyPr>
            <a:normAutofit fontScale="92500" lnSpcReduction="20000"/>
          </a:bodyPr>
          <a:lstStyle/>
          <a:p>
            <a:r>
              <a:rPr lang="en-US" dirty="0" smtClean="0"/>
              <a:t>Do </a:t>
            </a:r>
            <a:r>
              <a:rPr lang="en-US" dirty="0"/>
              <a:t>you have academic expectations?</a:t>
            </a:r>
          </a:p>
          <a:p>
            <a:pPr lvl="1"/>
            <a:r>
              <a:rPr lang="en-US" dirty="0"/>
              <a:t>What recommendations or trends does your UCF department or college have for publication?</a:t>
            </a:r>
          </a:p>
          <a:p>
            <a:pPr lvl="1"/>
            <a:r>
              <a:rPr lang="en-US" dirty="0"/>
              <a:t>Are there particular journals or a “core journal list” that your department or college recommends?</a:t>
            </a:r>
          </a:p>
          <a:p>
            <a:pPr lvl="1"/>
            <a:r>
              <a:rPr lang="en-US" dirty="0"/>
              <a:t>Are there department or college local publication venues? (i.e. newsletters, blog, etc.)</a:t>
            </a:r>
          </a:p>
          <a:p>
            <a:pPr lvl="1"/>
            <a:r>
              <a:rPr lang="en-US" dirty="0"/>
              <a:t>Do faculty in your department or college have opportunities for co-publishing with them? (or presenting</a:t>
            </a:r>
            <a:r>
              <a:rPr lang="en-US" dirty="0" smtClean="0"/>
              <a:t>)</a:t>
            </a:r>
          </a:p>
          <a:p>
            <a:pPr lvl="1"/>
            <a:endParaRPr lang="en-US" dirty="0" smtClean="0"/>
          </a:p>
          <a:p>
            <a:r>
              <a:rPr lang="en-US" dirty="0" smtClean="0"/>
              <a:t>Things you can do to find out more about publishing in your discipline</a:t>
            </a:r>
          </a:p>
          <a:p>
            <a:pPr lvl="1"/>
            <a:r>
              <a:rPr lang="en-US" dirty="0" smtClean="0"/>
              <a:t>Talk </a:t>
            </a:r>
            <a:r>
              <a:rPr lang="en-US" dirty="0"/>
              <a:t>to your department chair and promotion committee, find faculty </a:t>
            </a:r>
            <a:r>
              <a:rPr lang="en-US" dirty="0" smtClean="0"/>
              <a:t>mentors</a:t>
            </a:r>
          </a:p>
          <a:p>
            <a:pPr lvl="1"/>
            <a:r>
              <a:rPr lang="en-US" dirty="0" smtClean="0"/>
              <a:t>Check </a:t>
            </a:r>
            <a:r>
              <a:rPr lang="en-US" dirty="0"/>
              <a:t>current promotion &amp; tenure guidelines of the department or </a:t>
            </a:r>
            <a:r>
              <a:rPr lang="en-US" dirty="0" smtClean="0"/>
              <a:t>college</a:t>
            </a:r>
          </a:p>
          <a:p>
            <a:pPr lvl="1"/>
            <a:r>
              <a:rPr lang="en-US" dirty="0" smtClean="0"/>
              <a:t>Review </a:t>
            </a:r>
            <a:r>
              <a:rPr lang="en-US" dirty="0"/>
              <a:t>department or college annual reports or search databases to see where other faculty have published </a:t>
            </a:r>
          </a:p>
        </p:txBody>
      </p:sp>
    </p:spTree>
    <p:extLst>
      <p:ext uri="{BB962C8B-B14F-4D97-AF65-F5344CB8AC3E}">
        <p14:creationId xmlns:p14="http://schemas.microsoft.com/office/powerpoint/2010/main" val="152842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to </a:t>
            </a:r>
            <a:r>
              <a:rPr lang="en-US" dirty="0" smtClean="0"/>
              <a:t>Consider </a:t>
            </a:r>
            <a:r>
              <a:rPr lang="en-US" dirty="0"/>
              <a:t>for </a:t>
            </a:r>
            <a:r>
              <a:rPr lang="en-US" dirty="0" smtClean="0"/>
              <a:t>Publication</a:t>
            </a:r>
            <a:r>
              <a:rPr lang="en-US" dirty="0"/>
              <a:t/>
            </a:r>
            <a:br>
              <a:rPr lang="en-US" dirty="0"/>
            </a:br>
            <a:endParaRPr lang="en-US" dirty="0"/>
          </a:p>
        </p:txBody>
      </p:sp>
      <p:sp>
        <p:nvSpPr>
          <p:cNvPr id="3" name="Content Placeholder 2"/>
          <p:cNvSpPr>
            <a:spLocks noGrp="1"/>
          </p:cNvSpPr>
          <p:nvPr>
            <p:ph idx="1"/>
          </p:nvPr>
        </p:nvSpPr>
        <p:spPr>
          <a:xfrm>
            <a:off x="1371600" y="1752600"/>
            <a:ext cx="9601200" cy="4724400"/>
          </a:xfrm>
        </p:spPr>
        <p:txBody>
          <a:bodyPr>
            <a:normAutofit lnSpcReduction="10000"/>
          </a:bodyPr>
          <a:lstStyle/>
          <a:p>
            <a:r>
              <a:rPr lang="en-US" dirty="0" smtClean="0"/>
              <a:t>Who is your audience?</a:t>
            </a:r>
          </a:p>
          <a:p>
            <a:pPr lvl="1"/>
            <a:r>
              <a:rPr lang="en-US" dirty="0" smtClean="0"/>
              <a:t>Scholar focused? Practitioner focused? Non-academic?</a:t>
            </a:r>
          </a:p>
          <a:p>
            <a:pPr lvl="1"/>
            <a:r>
              <a:rPr lang="en-US" dirty="0" smtClean="0"/>
              <a:t>Determining audience is important in journal (and other) publication selection</a:t>
            </a:r>
          </a:p>
          <a:p>
            <a:r>
              <a:rPr lang="en-US" dirty="0" smtClean="0"/>
              <a:t>Take recommendations from your advisor, department/college, and desired audience to help narrow down ideal sources of publication</a:t>
            </a:r>
          </a:p>
          <a:p>
            <a:r>
              <a:rPr lang="en-US" dirty="0" smtClean="0"/>
              <a:t>Identify potential journals based on scope</a:t>
            </a:r>
          </a:p>
          <a:p>
            <a:pPr lvl="1"/>
            <a:r>
              <a:rPr lang="en-US" dirty="0" smtClean="0"/>
              <a:t>Think </a:t>
            </a:r>
            <a:r>
              <a:rPr lang="en-US" dirty="0"/>
              <a:t>about journals audience reads, or which journals cited works appeared</a:t>
            </a:r>
            <a:endParaRPr lang="en-US" dirty="0" smtClean="0"/>
          </a:p>
          <a:p>
            <a:pPr lvl="1"/>
            <a:r>
              <a:rPr lang="en-US" dirty="0" smtClean="0"/>
              <a:t>Conduct searches in journals to see if their content focus matches your research</a:t>
            </a:r>
          </a:p>
          <a:p>
            <a:pPr lvl="1"/>
            <a:r>
              <a:rPr lang="en-US" dirty="0" smtClean="0"/>
              <a:t>Determine where journals are on your discipline/department/college’s core list. Do they count for promotion &amp; tenure?</a:t>
            </a:r>
          </a:p>
          <a:p>
            <a:pPr lvl="1"/>
            <a:r>
              <a:rPr lang="en-US" dirty="0" smtClean="0"/>
              <a:t>Is the quality of the work congruent with the quality of the journal?</a:t>
            </a:r>
          </a:p>
          <a:p>
            <a:r>
              <a:rPr lang="en-US" dirty="0" smtClean="0"/>
              <a:t>If considering conferences (posters, conference proceedings), look at recommended conferences and opportunities</a:t>
            </a:r>
          </a:p>
          <a:p>
            <a:pPr lvl="1"/>
            <a:endParaRPr lang="en-US" dirty="0" smtClean="0"/>
          </a:p>
        </p:txBody>
      </p:sp>
    </p:spTree>
    <p:extLst>
      <p:ext uri="{BB962C8B-B14F-4D97-AF65-F5344CB8AC3E}">
        <p14:creationId xmlns:p14="http://schemas.microsoft.com/office/powerpoint/2010/main" val="297377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 When Looking at Journal Selection</a:t>
            </a:r>
            <a:endParaRPr lang="en-US" dirty="0"/>
          </a:p>
        </p:txBody>
      </p:sp>
      <p:sp>
        <p:nvSpPr>
          <p:cNvPr id="3" name="Content Placeholder 2"/>
          <p:cNvSpPr>
            <a:spLocks noGrp="1"/>
          </p:cNvSpPr>
          <p:nvPr>
            <p:ph idx="1"/>
          </p:nvPr>
        </p:nvSpPr>
        <p:spPr>
          <a:xfrm>
            <a:off x="1371600" y="2336800"/>
            <a:ext cx="9601200" cy="4318000"/>
          </a:xfrm>
        </p:spPr>
        <p:txBody>
          <a:bodyPr>
            <a:normAutofit lnSpcReduction="10000"/>
          </a:bodyPr>
          <a:lstStyle/>
          <a:p>
            <a:r>
              <a:rPr lang="en-US" dirty="0" smtClean="0"/>
              <a:t>What is the journal’s prestige and reputation? </a:t>
            </a:r>
          </a:p>
          <a:p>
            <a:pPr lvl="1"/>
            <a:r>
              <a:rPr lang="en-US" dirty="0" smtClean="0"/>
              <a:t>Who’s on the editorial board</a:t>
            </a:r>
          </a:p>
          <a:p>
            <a:pPr lvl="1"/>
            <a:r>
              <a:rPr lang="en-US" dirty="0" smtClean="0"/>
              <a:t>Is it indexed anywhere? (i.e. can you find it in library databases?)</a:t>
            </a:r>
          </a:p>
          <a:p>
            <a:pPr lvl="1"/>
            <a:r>
              <a:rPr lang="en-US" dirty="0" smtClean="0"/>
              <a:t>Is it peer reviewed?</a:t>
            </a:r>
          </a:p>
          <a:p>
            <a:pPr lvl="1"/>
            <a:r>
              <a:rPr lang="en-US" dirty="0" smtClean="0"/>
              <a:t>What is it impact factor?</a:t>
            </a:r>
          </a:p>
          <a:p>
            <a:pPr lvl="1"/>
            <a:r>
              <a:rPr lang="en-US" dirty="0"/>
              <a:t>Is it well-known in your discipline or area of work?</a:t>
            </a:r>
          </a:p>
          <a:p>
            <a:pPr lvl="1"/>
            <a:r>
              <a:rPr lang="en-US" dirty="0" smtClean="0"/>
              <a:t>What are the acceptance rates? (i.e. is it really hard to get accepted or too easy?)</a:t>
            </a:r>
          </a:p>
          <a:p>
            <a:pPr lvl="1"/>
            <a:r>
              <a:rPr lang="en-US" dirty="0" smtClean="0"/>
              <a:t>How widely is it circulated (print, online, open access or subscription-based)?</a:t>
            </a:r>
          </a:p>
          <a:p>
            <a:pPr lvl="1"/>
            <a:r>
              <a:rPr lang="en-US" dirty="0" smtClean="0"/>
              <a:t>Has it been around for a long time?</a:t>
            </a:r>
          </a:p>
          <a:p>
            <a:pPr lvl="1"/>
            <a:r>
              <a:rPr lang="en-US" dirty="0" smtClean="0"/>
              <a:t>Does it have UCF affiliation?</a:t>
            </a:r>
          </a:p>
          <a:p>
            <a:pPr lvl="1"/>
            <a:r>
              <a:rPr lang="en-US" dirty="0" smtClean="0"/>
              <a:t>Is it open access (is there an APC involved in publication)? </a:t>
            </a:r>
          </a:p>
        </p:txBody>
      </p:sp>
    </p:spTree>
    <p:extLst>
      <p:ext uri="{BB962C8B-B14F-4D97-AF65-F5344CB8AC3E}">
        <p14:creationId xmlns:p14="http://schemas.microsoft.com/office/powerpoint/2010/main" val="236910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t>
            </a:r>
            <a:r>
              <a:rPr lang="en-US" dirty="0"/>
              <a:t>to Consider When Looking at Journal Selection</a:t>
            </a:r>
          </a:p>
        </p:txBody>
      </p:sp>
      <p:sp>
        <p:nvSpPr>
          <p:cNvPr id="3" name="Content Placeholder 2"/>
          <p:cNvSpPr>
            <a:spLocks noGrp="1"/>
          </p:cNvSpPr>
          <p:nvPr>
            <p:ph idx="1"/>
          </p:nvPr>
        </p:nvSpPr>
        <p:spPr/>
        <p:txBody>
          <a:bodyPr/>
          <a:lstStyle/>
          <a:p>
            <a:r>
              <a:rPr lang="en-US" dirty="0" smtClean="0"/>
              <a:t>Where can you find information about journal prestige and reputation?</a:t>
            </a:r>
          </a:p>
          <a:p>
            <a:pPr lvl="1"/>
            <a:r>
              <a:rPr lang="en-US" dirty="0" smtClean="0"/>
              <a:t>Publisher web site </a:t>
            </a:r>
          </a:p>
          <a:p>
            <a:pPr lvl="1"/>
            <a:r>
              <a:rPr lang="en-US" dirty="0" smtClean="0"/>
              <a:t>Journal directories (e.g. Ulrich’s, Cabell’s)</a:t>
            </a:r>
          </a:p>
          <a:p>
            <a:pPr lvl="1"/>
            <a:r>
              <a:rPr lang="en-US" dirty="0" smtClean="0"/>
              <a:t>Google Scholar</a:t>
            </a:r>
          </a:p>
          <a:p>
            <a:pPr lvl="1"/>
            <a:r>
              <a:rPr lang="en-US" dirty="0" smtClean="0"/>
              <a:t>Disciplinary sites</a:t>
            </a:r>
          </a:p>
          <a:p>
            <a:pPr lvl="1"/>
            <a:r>
              <a:rPr lang="en-US" dirty="0" smtClean="0"/>
              <a:t>Web of Science, Journal Citation Reports,</a:t>
            </a:r>
            <a:r>
              <a:rPr lang="en-US" dirty="0"/>
              <a:t> </a:t>
            </a:r>
            <a:r>
              <a:rPr lang="en-US" dirty="0" err="1" smtClean="0"/>
              <a:t>Harzing’s</a:t>
            </a:r>
            <a:r>
              <a:rPr lang="en-US" dirty="0" smtClean="0"/>
              <a:t>, </a:t>
            </a:r>
            <a:r>
              <a:rPr lang="en-US" dirty="0" err="1" smtClean="0"/>
              <a:t>SCImago</a:t>
            </a:r>
            <a:r>
              <a:rPr lang="en-US" dirty="0" smtClean="0"/>
              <a:t>, etc. (these sites all deal with impact factor and other criteria)</a:t>
            </a:r>
          </a:p>
        </p:txBody>
      </p:sp>
    </p:spTree>
    <p:extLst>
      <p:ext uri="{BB962C8B-B14F-4D97-AF65-F5344CB8AC3E}">
        <p14:creationId xmlns:p14="http://schemas.microsoft.com/office/powerpoint/2010/main" val="314204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62025"/>
            <a:ext cx="10629900" cy="1209675"/>
          </a:xfrm>
        </p:spPr>
        <p:txBody>
          <a:bodyPr>
            <a:normAutofit fontScale="90000"/>
          </a:bodyPr>
          <a:lstStyle/>
          <a:p>
            <a:r>
              <a:rPr lang="en-US" dirty="0" smtClean="0"/>
              <a:t>Introduction: </a:t>
            </a:r>
            <a:br>
              <a:rPr lang="en-US" dirty="0" smtClean="0"/>
            </a:br>
            <a:r>
              <a:rPr lang="en-US" dirty="0" smtClean="0"/>
              <a:t>Sarah A. Norris, </a:t>
            </a:r>
            <a:r>
              <a:rPr lang="en-US" sz="4000" dirty="0" smtClean="0"/>
              <a:t>Scholarly Communication Librarian</a:t>
            </a:r>
            <a:endParaRPr lang="en-US" sz="4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746" y="2374899"/>
            <a:ext cx="3009608" cy="3009608"/>
          </a:xfrm>
        </p:spPr>
      </p:pic>
      <p:sp>
        <p:nvSpPr>
          <p:cNvPr id="7" name="TextBox 6"/>
          <p:cNvSpPr txBox="1"/>
          <p:nvPr/>
        </p:nvSpPr>
        <p:spPr>
          <a:xfrm>
            <a:off x="2781689" y="5874916"/>
            <a:ext cx="7809722" cy="671804"/>
          </a:xfrm>
          <a:prstGeom prst="rect">
            <a:avLst/>
          </a:prstGeom>
          <a:noFill/>
        </p:spPr>
        <p:txBody>
          <a:bodyPr wrap="square" rtlCol="0">
            <a:spAutoFit/>
          </a:bodyPr>
          <a:lstStyle/>
          <a:p>
            <a:pPr algn="ctr"/>
            <a:r>
              <a:rPr lang="en-US" b="1" dirty="0">
                <a:hlinkClick r:id="rId4"/>
              </a:rPr>
              <a:t>https://works.bepress.com/sarah-norris/</a:t>
            </a:r>
            <a:r>
              <a:rPr lang="en-US" b="1" dirty="0"/>
              <a:t> </a:t>
            </a:r>
          </a:p>
          <a:p>
            <a:endParaRPr lang="en-US" dirty="0"/>
          </a:p>
        </p:txBody>
      </p:sp>
    </p:spTree>
    <p:extLst>
      <p:ext uri="{BB962C8B-B14F-4D97-AF65-F5344CB8AC3E}">
        <p14:creationId xmlns:p14="http://schemas.microsoft.com/office/powerpoint/2010/main" val="62720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Up Impact Factors Online</a:t>
            </a:r>
            <a:endParaRPr lang="en-US" dirty="0"/>
          </a:p>
        </p:txBody>
      </p:sp>
      <p:sp>
        <p:nvSpPr>
          <p:cNvPr id="3" name="Content Placeholder 2"/>
          <p:cNvSpPr>
            <a:spLocks noGrp="1"/>
          </p:cNvSpPr>
          <p:nvPr>
            <p:ph idx="1"/>
          </p:nvPr>
        </p:nvSpPr>
        <p:spPr>
          <a:xfrm>
            <a:off x="1371600" y="1689100"/>
            <a:ext cx="9601200" cy="3581400"/>
          </a:xfrm>
        </p:spPr>
        <p:txBody>
          <a:bodyPr/>
          <a:lstStyle/>
          <a:p>
            <a:r>
              <a:rPr lang="en-US" dirty="0" smtClean="0"/>
              <a:t>Go to Google Scholar </a:t>
            </a:r>
          </a:p>
          <a:p>
            <a:pPr lvl="1"/>
            <a:r>
              <a:rPr lang="en-US" dirty="0" smtClean="0"/>
              <a:t>Look up your subject/discipline area </a:t>
            </a:r>
          </a:p>
          <a:p>
            <a:pPr lvl="1"/>
            <a:r>
              <a:rPr lang="en-US" dirty="0" smtClean="0"/>
              <a:t>See what the top journals are according to the h5-index</a:t>
            </a:r>
          </a:p>
          <a:p>
            <a:pPr marL="0" indent="0">
              <a:buNone/>
            </a:pP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3462337" y="3086100"/>
            <a:ext cx="5419725" cy="3400425"/>
          </a:xfrm>
          <a:prstGeom prst="rect">
            <a:avLst/>
          </a:prstGeom>
        </p:spPr>
      </p:pic>
    </p:spTree>
    <p:extLst>
      <p:ext uri="{BB962C8B-B14F-4D97-AF65-F5344CB8AC3E}">
        <p14:creationId xmlns:p14="http://schemas.microsoft.com/office/powerpoint/2010/main" val="384827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Academic Publishing Options</a:t>
            </a:r>
            <a:r>
              <a:rPr lang="en-US" dirty="0"/>
              <a:t/>
            </a:r>
            <a:br>
              <a:rPr lang="en-US" dirty="0"/>
            </a:br>
            <a:endParaRPr lang="en-US" dirty="0"/>
          </a:p>
        </p:txBody>
      </p:sp>
      <p:sp>
        <p:nvSpPr>
          <p:cNvPr id="3" name="Content Placeholder 2"/>
          <p:cNvSpPr>
            <a:spLocks noGrp="1"/>
          </p:cNvSpPr>
          <p:nvPr>
            <p:ph idx="1"/>
          </p:nvPr>
        </p:nvSpPr>
        <p:spPr>
          <a:xfrm>
            <a:off x="1371600" y="1790700"/>
            <a:ext cx="9601200" cy="4711700"/>
          </a:xfrm>
        </p:spPr>
        <p:txBody>
          <a:bodyPr>
            <a:normAutofit/>
          </a:bodyPr>
          <a:lstStyle/>
          <a:p>
            <a:r>
              <a:rPr lang="en-US" sz="2200" dirty="0" smtClean="0"/>
              <a:t>University Presses (not just for books but also for journals)</a:t>
            </a:r>
          </a:p>
          <a:p>
            <a:pPr lvl="1"/>
            <a:r>
              <a:rPr lang="en-US" sz="2200" dirty="0" smtClean="0"/>
              <a:t>University Press of Florida (</a:t>
            </a:r>
            <a:r>
              <a:rPr lang="en-US" sz="2200" dirty="0" smtClean="0">
                <a:hlinkClick r:id="rId2"/>
              </a:rPr>
              <a:t>http</a:t>
            </a:r>
            <a:r>
              <a:rPr lang="en-US" sz="2200" dirty="0">
                <a:hlinkClick r:id="rId2"/>
              </a:rPr>
              <a:t>://</a:t>
            </a:r>
            <a:r>
              <a:rPr lang="en-US" sz="2200" dirty="0" smtClean="0">
                <a:hlinkClick r:id="rId2"/>
              </a:rPr>
              <a:t>www.upf.com/</a:t>
            </a:r>
            <a:r>
              <a:rPr lang="en-US" sz="2200" dirty="0"/>
              <a:t>)</a:t>
            </a:r>
            <a:endParaRPr lang="en-US" sz="2200" dirty="0" smtClean="0"/>
          </a:p>
          <a:p>
            <a:r>
              <a:rPr lang="en-US" sz="2200" dirty="0" smtClean="0"/>
              <a:t>Scientific Societies </a:t>
            </a:r>
          </a:p>
          <a:p>
            <a:pPr lvl="1"/>
            <a:r>
              <a:rPr lang="en-US" sz="2200" dirty="0" smtClean="0"/>
              <a:t>e.g</a:t>
            </a:r>
            <a:r>
              <a:rPr lang="en-US" sz="2200" dirty="0"/>
              <a:t>. American Chemical Society (ACS) </a:t>
            </a:r>
            <a:r>
              <a:rPr lang="en-US" sz="2200" dirty="0">
                <a:hlinkClick r:id="rId3"/>
              </a:rPr>
              <a:t>http://pubs.acs.org/</a:t>
            </a:r>
            <a:r>
              <a:rPr lang="en-US" sz="2200" dirty="0"/>
              <a:t> </a:t>
            </a:r>
            <a:endParaRPr lang="en-US" sz="2200" dirty="0" smtClean="0"/>
          </a:p>
          <a:p>
            <a:r>
              <a:rPr lang="en-US" sz="2200" dirty="0" smtClean="0"/>
              <a:t>Departmental Hosting</a:t>
            </a:r>
          </a:p>
          <a:p>
            <a:r>
              <a:rPr lang="en-US" sz="2200" dirty="0" smtClean="0"/>
              <a:t>Institutional Repositories</a:t>
            </a:r>
          </a:p>
          <a:p>
            <a:pPr lvl="1"/>
            <a:r>
              <a:rPr lang="en-US" sz="2200" dirty="0" smtClean="0"/>
              <a:t>e.g</a:t>
            </a:r>
            <a:r>
              <a:rPr lang="en-US" sz="2200" dirty="0"/>
              <a:t>. STARS </a:t>
            </a:r>
            <a:r>
              <a:rPr lang="en-US" sz="2200" dirty="0">
                <a:hlinkClick r:id="rId4"/>
              </a:rPr>
              <a:t>http://stars.library.ucf.edu/</a:t>
            </a:r>
            <a:r>
              <a:rPr lang="en-US" sz="2200" dirty="0"/>
              <a:t> </a:t>
            </a:r>
          </a:p>
          <a:p>
            <a:r>
              <a:rPr lang="en-US" sz="2200" dirty="0" smtClean="0"/>
              <a:t>Self Publishing</a:t>
            </a:r>
          </a:p>
          <a:p>
            <a:pPr lvl="1"/>
            <a:r>
              <a:rPr lang="en-US" sz="2200" dirty="0" smtClean="0"/>
              <a:t>e.g</a:t>
            </a:r>
            <a:r>
              <a:rPr lang="en-US" sz="2200" dirty="0"/>
              <a:t>. Amazon, </a:t>
            </a:r>
            <a:r>
              <a:rPr lang="en-US" sz="2200" dirty="0" err="1"/>
              <a:t>CreateSpace</a:t>
            </a:r>
            <a:r>
              <a:rPr lang="en-US" sz="2200" dirty="0"/>
              <a:t>, etc. </a:t>
            </a:r>
            <a:r>
              <a:rPr lang="en-US" dirty="0" smtClean="0"/>
              <a:t>	</a:t>
            </a:r>
          </a:p>
          <a:p>
            <a:pPr lvl="1"/>
            <a:endParaRPr lang="en-US" dirty="0"/>
          </a:p>
          <a:p>
            <a:pPr marL="530352" lvl="1" indent="0">
              <a:buNone/>
            </a:pPr>
            <a:endParaRPr lang="en-US" dirty="0"/>
          </a:p>
        </p:txBody>
      </p:sp>
    </p:spTree>
    <p:extLst>
      <p:ext uri="{BB962C8B-B14F-4D97-AF65-F5344CB8AC3E}">
        <p14:creationId xmlns:p14="http://schemas.microsoft.com/office/powerpoint/2010/main" val="350692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Considerations	</a:t>
            </a:r>
            <a:endParaRPr lang="en-US" dirty="0"/>
          </a:p>
        </p:txBody>
      </p:sp>
      <p:sp>
        <p:nvSpPr>
          <p:cNvPr id="3" name="Content Placeholder 2"/>
          <p:cNvSpPr>
            <a:spLocks noGrp="1"/>
          </p:cNvSpPr>
          <p:nvPr>
            <p:ph idx="1"/>
          </p:nvPr>
        </p:nvSpPr>
        <p:spPr/>
        <p:txBody>
          <a:bodyPr/>
          <a:lstStyle/>
          <a:p>
            <a:r>
              <a:rPr lang="en-US" dirty="0" smtClean="0"/>
              <a:t>There are many options for publication </a:t>
            </a:r>
          </a:p>
          <a:p>
            <a:r>
              <a:rPr lang="en-US" dirty="0" smtClean="0"/>
              <a:t>Connecting with advisors, librarians, and other units on campus can be a great benefit when considering to publish</a:t>
            </a:r>
          </a:p>
          <a:p>
            <a:r>
              <a:rPr lang="en-US" dirty="0" smtClean="0"/>
              <a:t>Use criteria suggestions here to do some research before deciding where to publish</a:t>
            </a:r>
          </a:p>
          <a:p>
            <a:r>
              <a:rPr lang="en-US" dirty="0" smtClean="0"/>
              <a:t>Have reasonable expectations no matter where or how you look to publish</a:t>
            </a:r>
          </a:p>
          <a:p>
            <a:r>
              <a:rPr lang="en-US" dirty="0" smtClean="0"/>
              <a:t>Keep an eye out for opportunities, as well as potential challenges of publication</a:t>
            </a:r>
          </a:p>
        </p:txBody>
      </p:sp>
    </p:spTree>
    <p:extLst>
      <p:ext uri="{BB962C8B-B14F-4D97-AF65-F5344CB8AC3E}">
        <p14:creationId xmlns:p14="http://schemas.microsoft.com/office/powerpoint/2010/main" val="188270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Placeholder 1"/>
          <p:cNvPicPr>
            <a:picLocks noChangeAspect="1"/>
          </p:cNvPicPr>
          <p:nvPr/>
        </p:nvPicPr>
        <p:blipFill>
          <a:blip r:embed="rId2">
            <a:extLst>
              <a:ext uri="{28A0092B-C50C-407E-A947-70E740481C1C}">
                <a14:useLocalDpi xmlns:a14="http://schemas.microsoft.com/office/drawing/2010/main" val="0"/>
              </a:ext>
            </a:extLst>
          </a:blip>
          <a:srcRect t="9688" b="9688"/>
          <a:stretch>
            <a:fillRect/>
          </a:stretch>
        </p:blipFill>
        <p:spPr>
          <a:xfrm>
            <a:off x="12" y="0"/>
            <a:ext cx="12191988" cy="6858000"/>
          </a:xfrm>
          <a:prstGeom prst="rect">
            <a:avLst/>
          </a:prstGeom>
        </p:spPr>
      </p:pic>
    </p:spTree>
    <p:extLst>
      <p:ext uri="{BB962C8B-B14F-4D97-AF65-F5344CB8AC3E}">
        <p14:creationId xmlns:p14="http://schemas.microsoft.com/office/powerpoint/2010/main" val="153224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78663" y="1176373"/>
            <a:ext cx="7200900" cy="621758"/>
          </a:xfrm>
        </p:spPr>
        <p:txBody>
          <a:bodyPr>
            <a:normAutofit fontScale="90000"/>
          </a:bodyPr>
          <a:lstStyle/>
          <a:p>
            <a:pPr algn="ctr"/>
            <a:r>
              <a:rPr lang="en-US" dirty="0"/>
              <a:t>What is Copyright</a:t>
            </a:r>
            <a:r>
              <a:rPr lang="en-US" dirty="0" smtClean="0"/>
              <a:t>?</a:t>
            </a:r>
            <a:endParaRPr lang="en-US" dirty="0"/>
          </a:p>
        </p:txBody>
      </p:sp>
      <p:sp>
        <p:nvSpPr>
          <p:cNvPr id="6" name="Content Placeholder 5"/>
          <p:cNvSpPr>
            <a:spLocks noGrp="1"/>
          </p:cNvSpPr>
          <p:nvPr>
            <p:ph idx="1"/>
          </p:nvPr>
        </p:nvSpPr>
        <p:spPr>
          <a:xfrm>
            <a:off x="2755641" y="3570895"/>
            <a:ext cx="7200900" cy="1730060"/>
          </a:xfrm>
        </p:spPr>
        <p:txBody>
          <a:bodyPr>
            <a:normAutofit fontScale="85000" lnSpcReduction="10000"/>
          </a:bodyPr>
          <a:lstStyle/>
          <a:p>
            <a:pPr marL="0" indent="0" algn="ctr">
              <a:buNone/>
            </a:pPr>
            <a:r>
              <a:rPr lang="en-US"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p>
          <a:p>
            <a:pPr marL="0" indent="0" algn="ctr">
              <a:buNone/>
            </a:pPr>
            <a:endParaRPr lang="en-US" i="1" dirty="0"/>
          </a:p>
          <a:p>
            <a:pPr marL="0" indent="0" algn="ctr">
              <a:buNone/>
            </a:pPr>
            <a:r>
              <a:rPr lang="en-US" i="1" dirty="0">
                <a:hlinkClick r:id="rId2"/>
              </a:rPr>
              <a:t>http://www.copyright.gov/circs/circ01.pdf</a:t>
            </a:r>
            <a:r>
              <a:rPr lang="en-US" i="1" dirty="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733" y="1928814"/>
            <a:ext cx="1380719" cy="1380719"/>
          </a:xfrm>
          <a:prstGeom prst="rect">
            <a:avLst/>
          </a:prstGeom>
        </p:spPr>
      </p:pic>
    </p:spTree>
    <p:extLst>
      <p:ext uri="{BB962C8B-B14F-4D97-AF65-F5344CB8AC3E}">
        <p14:creationId xmlns:p14="http://schemas.microsoft.com/office/powerpoint/2010/main" val="65261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Rights are Covered by Copyright?</a:t>
            </a:r>
          </a:p>
        </p:txBody>
      </p:sp>
      <p:sp>
        <p:nvSpPr>
          <p:cNvPr id="3" name="Content Placeholder 2"/>
          <p:cNvSpPr>
            <a:spLocks noGrp="1"/>
          </p:cNvSpPr>
          <p:nvPr>
            <p:ph idx="1"/>
          </p:nvPr>
        </p:nvSpPr>
        <p:spPr>
          <a:xfrm>
            <a:off x="1524000" y="2008544"/>
            <a:ext cx="9728200" cy="4684356"/>
          </a:xfrm>
        </p:spPr>
        <p:txBody>
          <a:bodyPr>
            <a:normAutofit fontScale="47500" lnSpcReduction="20000"/>
          </a:bodyPr>
          <a:lstStyle/>
          <a:p>
            <a:r>
              <a:rPr lang="en-US" sz="5900" dirty="0"/>
              <a:t>Generally, the following are exclusive rights given to a copyright holder:</a:t>
            </a:r>
          </a:p>
          <a:p>
            <a:pPr lvl="1"/>
            <a:r>
              <a:rPr lang="en-US" sz="5900" dirty="0"/>
              <a:t>reproduce your work</a:t>
            </a:r>
          </a:p>
          <a:p>
            <a:pPr lvl="1"/>
            <a:r>
              <a:rPr lang="en-US" sz="5900" dirty="0"/>
              <a:t>distribute your work</a:t>
            </a:r>
          </a:p>
          <a:p>
            <a:pPr lvl="1"/>
            <a:r>
              <a:rPr lang="en-US" sz="5900" dirty="0"/>
              <a:t>prepare derivative works</a:t>
            </a:r>
          </a:p>
          <a:p>
            <a:pPr lvl="1"/>
            <a:r>
              <a:rPr lang="en-US" sz="5900" dirty="0"/>
              <a:t>publicly display or perform your work</a:t>
            </a:r>
          </a:p>
          <a:p>
            <a:pPr lvl="1"/>
            <a:r>
              <a:rPr lang="en-US" sz="5900" dirty="0"/>
              <a:t>authorize others to do any of the above</a:t>
            </a:r>
          </a:p>
          <a:p>
            <a:pPr marL="0" indent="0">
              <a:buNone/>
            </a:pPr>
            <a:endParaRPr lang="en-US" sz="5900" dirty="0"/>
          </a:p>
          <a:p>
            <a:pPr marL="0" indent="0">
              <a:buNone/>
            </a:pPr>
            <a:r>
              <a:rPr lang="en-US" sz="5900" i="1" dirty="0" smtClean="0"/>
              <a:t>*The </a:t>
            </a:r>
            <a:r>
              <a:rPr lang="en-US" sz="5900" i="1" dirty="0"/>
              <a:t>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187963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Long Does Copyright Last?</a:t>
            </a:r>
          </a:p>
        </p:txBody>
      </p:sp>
      <p:sp>
        <p:nvSpPr>
          <p:cNvPr id="3" name="Content Placeholder 2"/>
          <p:cNvSpPr>
            <a:spLocks noGrp="1"/>
          </p:cNvSpPr>
          <p:nvPr>
            <p:ph idx="1"/>
          </p:nvPr>
        </p:nvSpPr>
        <p:spPr>
          <a:xfrm>
            <a:off x="2774561" y="5936473"/>
            <a:ext cx="7200900" cy="573833"/>
          </a:xfrm>
        </p:spPr>
        <p:txBody>
          <a:bodyPr>
            <a:normAutofit fontScale="85000" lnSpcReduction="10000"/>
          </a:bodyPr>
          <a:lstStyle/>
          <a:p>
            <a:pPr marL="0" indent="0" algn="ctr">
              <a:buNone/>
            </a:pPr>
            <a:r>
              <a:rPr lang="en-US" dirty="0"/>
              <a:t>© 2004-2016 Peter B. </a:t>
            </a:r>
            <a:r>
              <a:rPr lang="en-US" dirty="0" err="1"/>
              <a:t>Hirtle</a:t>
            </a:r>
            <a:r>
              <a:rPr lang="en-US" dirty="0"/>
              <a:t>. Last updated 3 January, 2016, </a:t>
            </a:r>
            <a:r>
              <a:rPr lang="en-US" dirty="0" smtClean="0"/>
              <a:t>Retrieved </a:t>
            </a:r>
            <a:r>
              <a:rPr lang="en-US" dirty="0"/>
              <a:t>from: </a:t>
            </a:r>
            <a:r>
              <a:rPr lang="en-US" dirty="0">
                <a:hlinkClick r:id="rId2"/>
              </a:rPr>
              <a:t>http://copyright.cornell.edu/resources/publicdomain.cfm </a:t>
            </a:r>
            <a:endParaRPr lang="en-US" dirty="0"/>
          </a:p>
          <a:p>
            <a:endParaRPr lang="en-US" dirty="0"/>
          </a:p>
        </p:txBody>
      </p:sp>
      <p:pic>
        <p:nvPicPr>
          <p:cNvPr id="4" name="Content Placeholder 4"/>
          <p:cNvPicPr>
            <a:picLocks noChangeAspect="1"/>
          </p:cNvPicPr>
          <p:nvPr/>
        </p:nvPicPr>
        <p:blipFill>
          <a:blip r:embed="rId3"/>
          <a:stretch>
            <a:fillRect/>
          </a:stretch>
        </p:blipFill>
        <p:spPr>
          <a:xfrm>
            <a:off x="1556065" y="1663700"/>
            <a:ext cx="9637892" cy="3814019"/>
          </a:xfrm>
          <a:prstGeom prst="rect">
            <a:avLst/>
          </a:prstGeom>
        </p:spPr>
      </p:pic>
    </p:spTree>
    <p:extLst>
      <p:ext uri="{BB962C8B-B14F-4D97-AF65-F5344CB8AC3E}">
        <p14:creationId xmlns:p14="http://schemas.microsoft.com/office/powerpoint/2010/main" val="177274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a:t>
            </a:r>
            <a:endParaRPr lang="en-US" dirty="0"/>
          </a:p>
        </p:txBody>
      </p:sp>
      <p:sp>
        <p:nvSpPr>
          <p:cNvPr id="3" name="Content Placeholder 2"/>
          <p:cNvSpPr>
            <a:spLocks noGrp="1"/>
          </p:cNvSpPr>
          <p:nvPr>
            <p:ph idx="1"/>
          </p:nvPr>
        </p:nvSpPr>
        <p:spPr>
          <a:xfrm>
            <a:off x="1371600" y="1485900"/>
            <a:ext cx="9601200" cy="5067300"/>
          </a:xfrm>
        </p:spPr>
        <p:txBody>
          <a:bodyPr>
            <a:normAutofit lnSpcReduction="10000"/>
          </a:bodyPr>
          <a:lstStyle/>
          <a:p>
            <a:pPr marL="0" indent="0" algn="ctr">
              <a:buNone/>
            </a:pPr>
            <a:endParaRPr lang="en-US" sz="2600" dirty="0" smtClean="0"/>
          </a:p>
          <a:p>
            <a:pPr marL="0" indent="0" algn="ctr">
              <a:buNone/>
            </a:pPr>
            <a:r>
              <a:rPr lang="en-US" sz="2600" dirty="0" smtClean="0"/>
              <a:t>Generally means “to </a:t>
            </a:r>
            <a:r>
              <a:rPr lang="en-US" sz="2600" dirty="0"/>
              <a:t>give </a:t>
            </a:r>
            <a:r>
              <a:rPr lang="en-US" sz="2600" dirty="0" smtClean="0"/>
              <a:t>permission”</a:t>
            </a:r>
          </a:p>
          <a:p>
            <a:pPr marL="0" indent="0" algn="ctr">
              <a:buNone/>
            </a:pPr>
            <a:r>
              <a:rPr lang="en-US" sz="2600" dirty="0">
                <a:hlinkClick r:id="rId3"/>
              </a:rPr>
              <a:t>https://</a:t>
            </a:r>
            <a:r>
              <a:rPr lang="en-US" sz="2600" dirty="0" smtClean="0">
                <a:hlinkClick r:id="rId3"/>
              </a:rPr>
              <a:t>en.wikipedia.org/wiki/License</a:t>
            </a:r>
            <a:r>
              <a:rPr lang="en-US" sz="2600" dirty="0" smtClean="0"/>
              <a:t> </a:t>
            </a:r>
          </a:p>
          <a:p>
            <a:pPr marL="0" indent="0" algn="ctr">
              <a:buNone/>
            </a:pPr>
            <a:endParaRPr lang="en-US" sz="2600" dirty="0" smtClean="0"/>
          </a:p>
          <a:p>
            <a:r>
              <a:rPr lang="en-US" sz="2600" dirty="0" smtClean="0"/>
              <a:t>In copyright and intellectual property, this means you are authorizing use of your copyrighted work by others (i.e. publisher, distributor, etc.)</a:t>
            </a:r>
          </a:p>
          <a:p>
            <a:pPr lvl="1"/>
            <a:r>
              <a:rPr lang="en-US" sz="2600" dirty="0" smtClean="0"/>
              <a:t>This is often known as “use rights” </a:t>
            </a:r>
          </a:p>
          <a:p>
            <a:pPr lvl="1"/>
            <a:r>
              <a:rPr lang="en-US" sz="2600" dirty="0" smtClean="0"/>
              <a:t>They can be exclusive or non-exclusive</a:t>
            </a:r>
          </a:p>
          <a:p>
            <a:pPr lvl="1"/>
            <a:r>
              <a:rPr lang="en-US" sz="2600" dirty="0" smtClean="0"/>
              <a:t>Licensing a “use right” doesn’t affect your ownership of the copyright, unless you decide to license the rights away or are employed as a “work for hire” </a:t>
            </a:r>
            <a:endParaRPr lang="en-US" sz="2600" dirty="0"/>
          </a:p>
        </p:txBody>
      </p:sp>
    </p:spTree>
    <p:extLst>
      <p:ext uri="{BB962C8B-B14F-4D97-AF65-F5344CB8AC3E}">
        <p14:creationId xmlns:p14="http://schemas.microsoft.com/office/powerpoint/2010/main" val="163213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
            <a:ext cx="9601200" cy="1485900"/>
          </a:xfrm>
        </p:spPr>
        <p:txBody>
          <a:bodyPr/>
          <a:lstStyle/>
          <a:p>
            <a:r>
              <a:rPr lang="en-US" dirty="0" smtClean="0"/>
              <a:t>Examples of Licensing Use Rights</a:t>
            </a:r>
            <a:endParaRPr lang="en-US" dirty="0"/>
          </a:p>
        </p:txBody>
      </p:sp>
      <p:sp>
        <p:nvSpPr>
          <p:cNvPr id="3" name="Content Placeholder 2"/>
          <p:cNvSpPr>
            <a:spLocks noGrp="1"/>
          </p:cNvSpPr>
          <p:nvPr>
            <p:ph idx="1"/>
          </p:nvPr>
        </p:nvSpPr>
        <p:spPr>
          <a:xfrm>
            <a:off x="1371600" y="1104900"/>
            <a:ext cx="9601200" cy="8280400"/>
          </a:xfrm>
        </p:spPr>
        <p:txBody>
          <a:bodyPr>
            <a:normAutofit/>
          </a:bodyPr>
          <a:lstStyle/>
          <a:p>
            <a:r>
              <a:rPr lang="en-US" dirty="0" smtClean="0"/>
              <a:t>All Rights (i.e. “All Rights </a:t>
            </a:r>
            <a:r>
              <a:rPr lang="en-US" smtClean="0"/>
              <a:t>Reserved”) </a:t>
            </a:r>
            <a:endParaRPr lang="en-US" dirty="0" smtClean="0"/>
          </a:p>
          <a:p>
            <a:pPr lvl="1"/>
            <a:r>
              <a:rPr lang="en-US" dirty="0" smtClean="0"/>
              <a:t>This means the publisher retains all your copyright. </a:t>
            </a:r>
          </a:p>
          <a:p>
            <a:pPr lvl="1"/>
            <a:r>
              <a:rPr lang="en-US" dirty="0" smtClean="0"/>
              <a:t>You may not sell the work again</a:t>
            </a:r>
          </a:p>
          <a:p>
            <a:pPr lvl="1"/>
            <a:r>
              <a:rPr lang="en-US" dirty="0" smtClean="0"/>
              <a:t>Your only right retained is to claim authorship. </a:t>
            </a:r>
          </a:p>
          <a:p>
            <a:pPr lvl="1"/>
            <a:r>
              <a:rPr lang="en-US" dirty="0" smtClean="0"/>
              <a:t>If you do sign over or sell all rights, make sure you are compensated</a:t>
            </a:r>
          </a:p>
          <a:p>
            <a:r>
              <a:rPr lang="en-US" dirty="0" smtClean="0"/>
              <a:t>Work for Hire</a:t>
            </a:r>
          </a:p>
          <a:p>
            <a:pPr lvl="1"/>
            <a:r>
              <a:rPr lang="en-US" dirty="0" smtClean="0"/>
              <a:t>You are hired to write on behalf of a publisher</a:t>
            </a:r>
          </a:p>
          <a:p>
            <a:pPr lvl="1"/>
            <a:r>
              <a:rPr lang="en-US" dirty="0" smtClean="0"/>
              <a:t>You do not retain any copyright; all works written are the intellectual property of the publisher</a:t>
            </a:r>
          </a:p>
          <a:p>
            <a:pPr lvl="1"/>
            <a:r>
              <a:rPr lang="en-US" dirty="0" smtClean="0"/>
              <a:t>They do not have to include your name in the by-line</a:t>
            </a:r>
          </a:p>
          <a:p>
            <a:r>
              <a:rPr lang="en-US" dirty="0" smtClean="0"/>
              <a:t>First Rights</a:t>
            </a:r>
          </a:p>
          <a:p>
            <a:pPr lvl="1"/>
            <a:r>
              <a:rPr lang="en-US" dirty="0" smtClean="0"/>
              <a:t>Publisher has the right to “first use” (i.e. the first form of the work)</a:t>
            </a:r>
          </a:p>
          <a:p>
            <a:pPr lvl="1"/>
            <a:r>
              <a:rPr lang="en-US" dirty="0" smtClean="0"/>
              <a:t>Important to be specific about what you mean (i.e. first international rights, etc.)</a:t>
            </a:r>
          </a:p>
          <a:p>
            <a:pPr lvl="1"/>
            <a:endParaRPr lang="en-US" dirty="0"/>
          </a:p>
        </p:txBody>
      </p:sp>
    </p:spTree>
    <p:extLst>
      <p:ext uri="{BB962C8B-B14F-4D97-AF65-F5344CB8AC3E}">
        <p14:creationId xmlns:p14="http://schemas.microsoft.com/office/powerpoint/2010/main" val="224991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a:t>
            </a:r>
            <a:endParaRPr lang="en-US" dirty="0"/>
          </a:p>
        </p:txBody>
      </p:sp>
      <p:sp>
        <p:nvSpPr>
          <p:cNvPr id="3" name="Content Placeholder 2"/>
          <p:cNvSpPr>
            <a:spLocks noGrp="1"/>
          </p:cNvSpPr>
          <p:nvPr>
            <p:ph idx="1"/>
          </p:nvPr>
        </p:nvSpPr>
        <p:spPr/>
        <p:txBody>
          <a:bodyPr>
            <a:normAutofit lnSpcReduction="10000"/>
          </a:bodyPr>
          <a:lstStyle/>
          <a:p>
            <a:r>
              <a:rPr lang="en-US" sz="2400" dirty="0"/>
              <a:t>What is a Creative Commons License? </a:t>
            </a:r>
            <a:endParaRPr lang="en-US" sz="2400" dirty="0" smtClean="0"/>
          </a:p>
          <a:p>
            <a:pPr lvl="1"/>
            <a:r>
              <a:rPr lang="en-US" dirty="0" smtClean="0"/>
              <a:t>Creative Commons “provides </a:t>
            </a:r>
            <a:r>
              <a:rPr lang="en-US" dirty="0"/>
              <a:t>a simple, standardized way to give the public permission to share and use your creative work — on conditions of your choice. CC licenses let you easily change your copyright terms from the default of </a:t>
            </a:r>
            <a:r>
              <a:rPr lang="en-US" dirty="0" smtClean="0"/>
              <a:t>‘all </a:t>
            </a:r>
            <a:r>
              <a:rPr lang="en-US" dirty="0"/>
              <a:t>rights </a:t>
            </a:r>
            <a:r>
              <a:rPr lang="en-US" dirty="0" smtClean="0"/>
              <a:t>reserved’ </a:t>
            </a:r>
            <a:r>
              <a:rPr lang="en-US" dirty="0"/>
              <a:t>to </a:t>
            </a:r>
            <a:r>
              <a:rPr lang="en-US" dirty="0" smtClean="0">
                <a:hlinkClick r:id="rId3"/>
              </a:rPr>
              <a:t>‘some </a:t>
            </a:r>
            <a:r>
              <a:rPr lang="en-US" dirty="0">
                <a:hlinkClick r:id="rId3"/>
              </a:rPr>
              <a:t>rights reserved</a:t>
            </a:r>
            <a:r>
              <a:rPr lang="en-US" dirty="0"/>
              <a:t>.’ (</a:t>
            </a:r>
            <a:r>
              <a:rPr lang="en-US" dirty="0">
                <a:hlinkClick r:id="rId4"/>
              </a:rPr>
              <a:t>https://creativecommons.org/about</a:t>
            </a:r>
            <a:r>
              <a:rPr lang="en-US" dirty="0" smtClean="0">
                <a:hlinkClick r:id="rId4"/>
              </a:rPr>
              <a:t>/</a:t>
            </a:r>
            <a:r>
              <a:rPr lang="en-US" dirty="0" smtClean="0"/>
              <a:t>) </a:t>
            </a:r>
            <a:endParaRPr lang="en-US" dirty="0"/>
          </a:p>
          <a:p>
            <a:pPr lvl="1"/>
            <a:r>
              <a:rPr lang="en-US" dirty="0" smtClean="0"/>
              <a:t>Creative </a:t>
            </a:r>
            <a:r>
              <a:rPr lang="en-US" dirty="0"/>
              <a:t>Commons licenses </a:t>
            </a:r>
            <a:r>
              <a:rPr lang="en-US" dirty="0" smtClean="0"/>
              <a:t>“are </a:t>
            </a:r>
            <a:r>
              <a:rPr lang="en-US" dirty="0"/>
              <a:t>not an alternative to copyright. </a:t>
            </a:r>
            <a:r>
              <a:rPr lang="en-US" dirty="0">
                <a:hlinkClick r:id="rId5"/>
              </a:rPr>
              <a:t>They work alongside copyright</a:t>
            </a:r>
            <a:r>
              <a:rPr lang="en-US" dirty="0"/>
              <a:t> and enable you to modify your copyright terms to best suit your needs</a:t>
            </a:r>
            <a:r>
              <a:rPr lang="en-US" dirty="0" smtClean="0"/>
              <a:t>.” </a:t>
            </a:r>
            <a:r>
              <a:rPr lang="en-US" dirty="0"/>
              <a:t>(</a:t>
            </a:r>
            <a:r>
              <a:rPr lang="en-US" dirty="0">
                <a:hlinkClick r:id="rId4"/>
              </a:rPr>
              <a:t>https://creativecommons.org/about</a:t>
            </a:r>
            <a:r>
              <a:rPr lang="en-US" dirty="0" smtClean="0">
                <a:hlinkClick r:id="rId4"/>
              </a:rPr>
              <a:t>/</a:t>
            </a:r>
            <a:r>
              <a:rPr lang="en-US" dirty="0" smtClean="0"/>
              <a:t>)</a:t>
            </a:r>
          </a:p>
          <a:p>
            <a:pPr marL="0" indent="0" algn="ctr">
              <a:buNone/>
            </a:pPr>
            <a:endParaRPr lang="en-US" sz="2200" dirty="0">
              <a:hlinkClick r:id=""/>
            </a:endParaRPr>
          </a:p>
          <a:p>
            <a:pPr marL="0" indent="0" algn="ctr">
              <a:buNone/>
            </a:pPr>
            <a:r>
              <a:rPr lang="en-US" sz="2200" dirty="0">
                <a:hlinkClick r:id=""/>
              </a:rPr>
              <a:t>https</a:t>
            </a:r>
            <a:r>
              <a:rPr lang="en-US" sz="2200" dirty="0">
                <a:hlinkClick r:id="rId6"/>
              </a:rPr>
              <a:t>://creativecommons.org/choose/</a:t>
            </a:r>
            <a:r>
              <a:rPr lang="en-US" sz="2200" dirty="0"/>
              <a:t>  </a:t>
            </a:r>
          </a:p>
          <a:p>
            <a:endParaRPr lang="en-US" dirty="0"/>
          </a:p>
        </p:txBody>
      </p:sp>
    </p:spTree>
    <p:extLst>
      <p:ext uri="{BB962C8B-B14F-4D97-AF65-F5344CB8AC3E}">
        <p14:creationId xmlns:p14="http://schemas.microsoft.com/office/powerpoint/2010/main" val="353959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Disclaimer</a:t>
            </a:r>
          </a:p>
        </p:txBody>
      </p:sp>
      <p:sp>
        <p:nvSpPr>
          <p:cNvPr id="6" name="Text Placeholder 5"/>
          <p:cNvSpPr>
            <a:spLocks noGrp="1"/>
          </p:cNvSpPr>
          <p:nvPr>
            <p:ph type="body" sz="half" idx="2"/>
          </p:nvPr>
        </p:nvSpPr>
        <p:spPr>
          <a:xfrm>
            <a:off x="723900" y="1923283"/>
            <a:ext cx="3855720" cy="3011432"/>
          </a:xfrm>
        </p:spPr>
        <p:txBody>
          <a:bodyPr>
            <a:normAutofit lnSpcReduction="10000"/>
          </a:bodyPr>
          <a:lstStyle/>
          <a:p>
            <a:r>
              <a:rPr lang="en-US" sz="2800" i="1" dirty="0"/>
              <a:t>UCF Libraries does not give legal advice, and any information in this presentation is for informational purposes only. </a:t>
            </a:r>
          </a:p>
          <a:p>
            <a:endParaRPr lang="en-US" dirty="0"/>
          </a:p>
        </p:txBody>
      </p:sp>
      <p:pic>
        <p:nvPicPr>
          <p:cNvPr id="7"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447" r="1447"/>
          <a:stretch>
            <a:fillRect/>
          </a:stretch>
        </p:blipFill>
        <p:spPr/>
      </p:pic>
    </p:spTree>
    <p:extLst>
      <p:ext uri="{BB962C8B-B14F-4D97-AF65-F5344CB8AC3E}">
        <p14:creationId xmlns:p14="http://schemas.microsoft.com/office/powerpoint/2010/main" val="14525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8" y="228600"/>
            <a:ext cx="9601200" cy="1485900"/>
          </a:xfrm>
        </p:spPr>
        <p:txBody>
          <a:bodyPr/>
          <a:lstStyle/>
          <a:p>
            <a:r>
              <a:rPr lang="en-US" dirty="0" smtClean="0"/>
              <a:t>Publishing Agreements Example</a:t>
            </a:r>
            <a:endParaRPr lang="en-US" dirty="0"/>
          </a:p>
        </p:txBody>
      </p:sp>
      <p:pic>
        <p:nvPicPr>
          <p:cNvPr id="4" name="Content Placeholder 3"/>
          <p:cNvPicPr>
            <a:picLocks noChangeAspect="1"/>
          </p:cNvPicPr>
          <p:nvPr/>
        </p:nvPicPr>
        <p:blipFill>
          <a:blip r:embed="rId3"/>
          <a:stretch>
            <a:fillRect/>
          </a:stretch>
        </p:blipFill>
        <p:spPr>
          <a:xfrm>
            <a:off x="1963417" y="1123950"/>
            <a:ext cx="8265161" cy="5439010"/>
          </a:xfrm>
          <a:prstGeom prst="rect">
            <a:avLst/>
          </a:prstGeom>
        </p:spPr>
      </p:pic>
    </p:spTree>
    <p:extLst>
      <p:ext uri="{BB962C8B-B14F-4D97-AF65-F5344CB8AC3E}">
        <p14:creationId xmlns:p14="http://schemas.microsoft.com/office/powerpoint/2010/main" val="223418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0017" y="431800"/>
            <a:ext cx="10267874" cy="4373132"/>
          </a:xfrm>
          <a:prstGeom prst="rect">
            <a:avLst/>
          </a:prstGeom>
        </p:spPr>
      </p:pic>
      <p:sp>
        <p:nvSpPr>
          <p:cNvPr id="5" name="Title 1"/>
          <p:cNvSpPr>
            <a:spLocks noGrp="1"/>
          </p:cNvSpPr>
          <p:nvPr>
            <p:ph type="title"/>
          </p:nvPr>
        </p:nvSpPr>
        <p:spPr>
          <a:xfrm>
            <a:off x="1998470" y="4970032"/>
            <a:ext cx="8229600" cy="731838"/>
          </a:xfrm>
        </p:spPr>
        <p:txBody>
          <a:bodyPr>
            <a:normAutofit/>
          </a:bodyPr>
          <a:lstStyle/>
          <a:p>
            <a:pPr algn="ctr"/>
            <a:r>
              <a:rPr lang="en-US" sz="2800" dirty="0">
                <a:hlinkClick r:id="rId3"/>
              </a:rPr>
              <a:t>http://</a:t>
            </a:r>
            <a:r>
              <a:rPr lang="en-US" sz="2800" dirty="0" smtClean="0">
                <a:hlinkClick r:id="rId3"/>
              </a:rPr>
              <a:t>www.sherpa.ac.uk/romeo/index.php</a:t>
            </a:r>
            <a:r>
              <a:rPr lang="en-US" sz="2800" dirty="0" smtClean="0"/>
              <a:t> </a:t>
            </a:r>
            <a:endParaRPr lang="en-US" sz="2800" dirty="0"/>
          </a:p>
        </p:txBody>
      </p:sp>
    </p:spTree>
    <p:extLst>
      <p:ext uri="{BB962C8B-B14F-4D97-AF65-F5344CB8AC3E}">
        <p14:creationId xmlns:p14="http://schemas.microsoft.com/office/powerpoint/2010/main" val="186025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Work Belongs to You…until you give it away.</a:t>
            </a:r>
            <a:endParaRPr lang="en-US" dirty="0"/>
          </a:p>
        </p:txBody>
      </p:sp>
      <p:sp>
        <p:nvSpPr>
          <p:cNvPr id="6" name="Content Placeholder 5"/>
          <p:cNvSpPr>
            <a:spLocks noGrp="1"/>
          </p:cNvSpPr>
          <p:nvPr>
            <p:ph idx="1"/>
          </p:nvPr>
        </p:nvSpPr>
        <p:spPr/>
        <p:txBody>
          <a:bodyPr/>
          <a:lstStyle/>
          <a:p>
            <a:r>
              <a:rPr lang="en-US" dirty="0"/>
              <a:t>As soon as your work is in a tangible form (a Word document, a web site, a recording), the copyright is yours.  You own the right </a:t>
            </a:r>
            <a:r>
              <a:rPr lang="en-US" dirty="0" smtClean="0"/>
              <a:t>to:</a:t>
            </a:r>
          </a:p>
          <a:p>
            <a:pPr lvl="1"/>
            <a:r>
              <a:rPr lang="en-US" dirty="0" smtClean="0"/>
              <a:t>reproduce </a:t>
            </a:r>
            <a:r>
              <a:rPr lang="en-US" dirty="0"/>
              <a:t>your </a:t>
            </a:r>
            <a:r>
              <a:rPr lang="en-US" dirty="0" smtClean="0"/>
              <a:t>work</a:t>
            </a:r>
            <a:endParaRPr lang="en-US" dirty="0"/>
          </a:p>
          <a:p>
            <a:pPr lvl="1"/>
            <a:r>
              <a:rPr lang="en-US" dirty="0" smtClean="0"/>
              <a:t>distribute </a:t>
            </a:r>
            <a:r>
              <a:rPr lang="en-US" dirty="0"/>
              <a:t>your </a:t>
            </a:r>
            <a:r>
              <a:rPr lang="en-US" dirty="0" smtClean="0"/>
              <a:t>work</a:t>
            </a:r>
            <a:endParaRPr lang="en-US" dirty="0"/>
          </a:p>
          <a:p>
            <a:pPr lvl="1"/>
            <a:r>
              <a:rPr lang="en-US" dirty="0" smtClean="0"/>
              <a:t>prepare </a:t>
            </a:r>
            <a:r>
              <a:rPr lang="en-US" dirty="0"/>
              <a:t>derivative </a:t>
            </a:r>
            <a:r>
              <a:rPr lang="en-US" dirty="0" smtClean="0"/>
              <a:t>works</a:t>
            </a:r>
            <a:endParaRPr lang="en-US" dirty="0"/>
          </a:p>
          <a:p>
            <a:pPr lvl="1"/>
            <a:r>
              <a:rPr lang="en-US" dirty="0" smtClean="0"/>
              <a:t>publicly </a:t>
            </a:r>
            <a:r>
              <a:rPr lang="en-US" dirty="0"/>
              <a:t>display or perform your </a:t>
            </a:r>
            <a:r>
              <a:rPr lang="en-US" dirty="0" smtClean="0"/>
              <a:t>work</a:t>
            </a:r>
            <a:endParaRPr lang="en-US" dirty="0"/>
          </a:p>
          <a:p>
            <a:pPr lvl="1"/>
            <a:r>
              <a:rPr lang="en-US" dirty="0" smtClean="0"/>
              <a:t>authorize </a:t>
            </a:r>
            <a:r>
              <a:rPr lang="en-US" dirty="0"/>
              <a:t>others to do any of the above</a:t>
            </a:r>
          </a:p>
          <a:p>
            <a:r>
              <a:rPr lang="en-US" dirty="0"/>
              <a:t>You can give away or sell any or all of your rights.  Giving up your rights may limit access to and impact of your work.</a:t>
            </a:r>
          </a:p>
          <a:p>
            <a:endParaRPr lang="en-US" dirty="0"/>
          </a:p>
        </p:txBody>
      </p:sp>
    </p:spTree>
    <p:extLst>
      <p:ext uri="{BB962C8B-B14F-4D97-AF65-F5344CB8AC3E}">
        <p14:creationId xmlns:p14="http://schemas.microsoft.com/office/powerpoint/2010/main" val="3860769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7700"/>
            <a:ext cx="9601200" cy="1485900"/>
          </a:xfrm>
        </p:spPr>
        <p:txBody>
          <a:bodyPr/>
          <a:lstStyle/>
          <a:p>
            <a:r>
              <a:rPr lang="en-US" dirty="0" smtClean="0"/>
              <a:t>Important points to consider</a:t>
            </a:r>
            <a:endParaRPr lang="en-US" dirty="0"/>
          </a:p>
        </p:txBody>
      </p:sp>
      <p:sp>
        <p:nvSpPr>
          <p:cNvPr id="3" name="Content Placeholder 2"/>
          <p:cNvSpPr>
            <a:spLocks noGrp="1"/>
          </p:cNvSpPr>
          <p:nvPr>
            <p:ph idx="1"/>
          </p:nvPr>
        </p:nvSpPr>
        <p:spPr>
          <a:xfrm>
            <a:off x="1371600" y="1845734"/>
            <a:ext cx="10248900" cy="4821766"/>
          </a:xfrm>
        </p:spPr>
        <p:txBody>
          <a:bodyPr>
            <a:normAutofit fontScale="40000" lnSpcReduction="20000"/>
          </a:bodyPr>
          <a:lstStyle/>
          <a:p>
            <a:r>
              <a:rPr lang="en-US" sz="5000" dirty="0"/>
              <a:t>Publication agreements are a bundle of </a:t>
            </a:r>
            <a:r>
              <a:rPr lang="en-US" sz="5000" dirty="0" smtClean="0"/>
              <a:t>rights</a:t>
            </a:r>
          </a:p>
          <a:p>
            <a:r>
              <a:rPr lang="en-US" sz="5000" dirty="0" smtClean="0"/>
              <a:t>Read </a:t>
            </a:r>
            <a:r>
              <a:rPr lang="en-US" sz="5000" dirty="0"/>
              <a:t>your agreement</a:t>
            </a:r>
            <a:r>
              <a:rPr lang="en-US" sz="5000" dirty="0" smtClean="0"/>
              <a:t>!!</a:t>
            </a:r>
          </a:p>
          <a:p>
            <a:r>
              <a:rPr lang="en-US" sz="5000" dirty="0" smtClean="0"/>
              <a:t>Know </a:t>
            </a:r>
            <a:r>
              <a:rPr lang="en-US" sz="5000" dirty="0"/>
              <a:t>that you can try to negotiate to retain some rights</a:t>
            </a:r>
          </a:p>
          <a:p>
            <a:pPr lvl="1"/>
            <a:r>
              <a:rPr lang="en-US" sz="5000" dirty="0"/>
              <a:t>Reuse charts and graphs or reproduce the work</a:t>
            </a:r>
          </a:p>
          <a:p>
            <a:pPr lvl="1"/>
            <a:r>
              <a:rPr lang="en-US" sz="5000" dirty="0"/>
              <a:t>Give copies to your colleagues or students</a:t>
            </a:r>
          </a:p>
          <a:p>
            <a:pPr lvl="1"/>
            <a:r>
              <a:rPr lang="en-US" sz="5000" dirty="0"/>
              <a:t>Post on a website (Academia.edu or </a:t>
            </a:r>
            <a:r>
              <a:rPr lang="en-US" sz="5000" dirty="0" err="1"/>
              <a:t>ResearchGate</a:t>
            </a:r>
            <a:r>
              <a:rPr lang="en-US" sz="5000" dirty="0"/>
              <a:t>) or </a:t>
            </a:r>
            <a:r>
              <a:rPr lang="en-US" sz="5000" dirty="0" smtClean="0"/>
              <a:t>repository</a:t>
            </a:r>
            <a:endParaRPr lang="en-US" sz="5000" dirty="0"/>
          </a:p>
          <a:p>
            <a:r>
              <a:rPr lang="en-US" sz="5000" dirty="0" smtClean="0"/>
              <a:t>SPARC </a:t>
            </a:r>
            <a:r>
              <a:rPr lang="en-US" sz="5000" dirty="0"/>
              <a:t>Author Addendum </a:t>
            </a:r>
            <a:r>
              <a:rPr lang="en-US" sz="5000" u="sng" dirty="0">
                <a:hlinkClick r:id="rId3"/>
              </a:rPr>
              <a:t>http://www.sparc.arl.org/resources/authors/addendum</a:t>
            </a:r>
            <a:r>
              <a:rPr lang="en-US" sz="5000" u="sng" dirty="0"/>
              <a:t>  </a:t>
            </a:r>
            <a:endParaRPr lang="en-US" sz="5000" u="sng" dirty="0" smtClean="0"/>
          </a:p>
          <a:p>
            <a:r>
              <a:rPr lang="en-US" sz="5000" dirty="0" smtClean="0"/>
              <a:t>Check </a:t>
            </a:r>
            <a:r>
              <a:rPr lang="en-US" sz="5000" dirty="0"/>
              <a:t>SHERPA/</a:t>
            </a:r>
            <a:r>
              <a:rPr lang="en-US" sz="5000" dirty="0" err="1"/>
              <a:t>RoMEO</a:t>
            </a:r>
            <a:r>
              <a:rPr lang="en-US" sz="5000" dirty="0"/>
              <a:t> for publisher copyright policies </a:t>
            </a:r>
            <a:r>
              <a:rPr lang="en-US" sz="5000" u="sng" dirty="0">
                <a:hlinkClick r:id="rId4"/>
              </a:rPr>
              <a:t>http://www.sherpa.ac.uk/romeo/PDFandIR.html</a:t>
            </a:r>
            <a:r>
              <a:rPr lang="en-US" sz="5000" u="sng" dirty="0"/>
              <a:t> </a:t>
            </a:r>
          </a:p>
          <a:p>
            <a:pPr marL="0" indent="0">
              <a:buNone/>
            </a:pPr>
            <a:endParaRPr lang="en-US" sz="1600" dirty="0"/>
          </a:p>
          <a:p>
            <a:pPr marL="0" indent="0">
              <a:buNone/>
            </a:pPr>
            <a:endParaRPr lang="en-US" sz="3600" i="1" dirty="0"/>
          </a:p>
          <a:p>
            <a:pPr marL="0" indent="0">
              <a:buNone/>
            </a:pPr>
            <a:r>
              <a:rPr lang="en-US" sz="3600" i="1" dirty="0"/>
              <a:t>UCF Libraries does not give copyright advice, but we can alert authors about their rights and point them to resources for negotiating them.  For copyright advice, go to the Office of General Counsel</a:t>
            </a:r>
          </a:p>
          <a:p>
            <a:endParaRPr lang="en-US" dirty="0"/>
          </a:p>
        </p:txBody>
      </p:sp>
    </p:spTree>
    <p:extLst>
      <p:ext uri="{BB962C8B-B14F-4D97-AF65-F5344CB8AC3E}">
        <p14:creationId xmlns:p14="http://schemas.microsoft.com/office/powerpoint/2010/main" val="113509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norris\Downloads\185508448_7f247723f5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0"/>
            <a:ext cx="11134725" cy="6860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29725" y="5191125"/>
            <a:ext cx="2667000" cy="1477328"/>
          </a:xfrm>
          <a:prstGeom prst="rect">
            <a:avLst/>
          </a:prstGeom>
          <a:noFill/>
        </p:spPr>
        <p:txBody>
          <a:bodyPr wrap="square" rtlCol="0">
            <a:spAutoFit/>
          </a:bodyPr>
          <a:lstStyle/>
          <a:p>
            <a:r>
              <a:rPr lang="en-US" dirty="0" smtClean="0"/>
              <a:t>Photo Credit: Marcus </a:t>
            </a:r>
            <a:r>
              <a:rPr lang="en-US" dirty="0" err="1" smtClean="0"/>
              <a:t>Ramberg</a:t>
            </a:r>
            <a:r>
              <a:rPr lang="en-US" dirty="0" smtClean="0"/>
              <a:t>, </a:t>
            </a:r>
            <a:r>
              <a:rPr lang="en-US" b="1" dirty="0" smtClean="0"/>
              <a:t>CC </a:t>
            </a:r>
            <a:r>
              <a:rPr lang="en-US" b="1" dirty="0"/>
              <a:t>BY-NC </a:t>
            </a:r>
            <a:r>
              <a:rPr lang="en-US" b="1" dirty="0" smtClean="0"/>
              <a:t>2.0, </a:t>
            </a:r>
            <a:r>
              <a:rPr lang="en-US" dirty="0">
                <a:hlinkClick r:id="rId3"/>
              </a:rPr>
              <a:t>https://flic.kr/p/hoMcw</a:t>
            </a:r>
            <a:r>
              <a:rPr lang="en-US" dirty="0"/>
              <a:t> </a:t>
            </a:r>
          </a:p>
          <a:p>
            <a:endParaRPr lang="en-US" b="1" dirty="0"/>
          </a:p>
          <a:p>
            <a:endParaRPr lang="en-US" dirty="0"/>
          </a:p>
        </p:txBody>
      </p:sp>
    </p:spTree>
    <p:extLst>
      <p:ext uri="{BB962C8B-B14F-4D97-AF65-F5344CB8AC3E}">
        <p14:creationId xmlns:p14="http://schemas.microsoft.com/office/powerpoint/2010/main" val="276006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674" y="552450"/>
            <a:ext cx="4657725" cy="14859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6862761" y="2114550"/>
            <a:ext cx="4019550" cy="1914525"/>
          </a:xfrm>
        </p:spPr>
        <p:txBody>
          <a:bodyPr>
            <a:normAutofit/>
          </a:bodyPr>
          <a:lstStyle/>
          <a:p>
            <a:pPr marL="0" indent="0" algn="ctr">
              <a:buNone/>
            </a:pPr>
            <a:r>
              <a:rPr lang="en-US" i="1" dirty="0"/>
              <a:t>Sarah A. Norris</a:t>
            </a:r>
          </a:p>
          <a:p>
            <a:pPr marL="0" indent="0" algn="ctr">
              <a:buNone/>
            </a:pPr>
            <a:r>
              <a:rPr lang="en-US" i="1" dirty="0"/>
              <a:t>Scholarly Communication Librarian</a:t>
            </a:r>
          </a:p>
          <a:p>
            <a:pPr marL="0" indent="0" algn="ctr">
              <a:buNone/>
            </a:pPr>
            <a:r>
              <a:rPr lang="en-US" i="1" dirty="0"/>
              <a:t>UCF Libraries</a:t>
            </a:r>
          </a:p>
          <a:p>
            <a:pPr marL="0" indent="0" algn="ctr">
              <a:buNone/>
            </a:pPr>
            <a:r>
              <a:rPr lang="en-US" i="1" dirty="0">
                <a:hlinkClick r:id="rId2"/>
              </a:rPr>
              <a:t>sarah.norris@ucf.edu</a:t>
            </a:r>
            <a:r>
              <a:rPr lang="en-US" i="1" dirty="0"/>
              <a:t> </a:t>
            </a:r>
          </a:p>
          <a:p>
            <a:pPr marL="0" indent="0" algn="ctr">
              <a:buNone/>
            </a:pPr>
            <a:endParaRPr lang="en-US" i="1" dirty="0" smtClean="0">
              <a:hlinkClick r:id="rId3"/>
            </a:endParaRPr>
          </a:p>
          <a:p>
            <a:pPr marL="0" indent="0" algn="ctr">
              <a:buNone/>
            </a:pPr>
            <a:endParaRPr lang="en-US" i="1" dirty="0">
              <a:hlinkClick r:id="rId3"/>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0"/>
            <a:ext cx="4572000" cy="6858000"/>
          </a:xfrm>
          <a:prstGeom prst="rect">
            <a:avLst/>
          </a:prstGeom>
        </p:spPr>
      </p:pic>
      <p:sp>
        <p:nvSpPr>
          <p:cNvPr id="5" name="TextBox 4"/>
          <p:cNvSpPr txBox="1"/>
          <p:nvPr/>
        </p:nvSpPr>
        <p:spPr>
          <a:xfrm>
            <a:off x="5753098" y="5380672"/>
            <a:ext cx="6238875" cy="1477328"/>
          </a:xfrm>
          <a:prstGeom prst="rect">
            <a:avLst/>
          </a:prstGeom>
          <a:noFill/>
        </p:spPr>
        <p:txBody>
          <a:bodyPr wrap="square" rtlCol="0">
            <a:spAutoFit/>
          </a:bodyPr>
          <a:lstStyle/>
          <a:p>
            <a:pPr algn="ctr"/>
            <a:r>
              <a:rPr lang="en-US" i="1" dirty="0" smtClean="0"/>
              <a:t>UCF Libraries Office of Scholarly Communication </a:t>
            </a:r>
            <a:endParaRPr lang="en-US" i="1" dirty="0" smtClean="0">
              <a:hlinkClick r:id="rId3"/>
            </a:endParaRPr>
          </a:p>
          <a:p>
            <a:pPr algn="ctr"/>
            <a:endParaRPr lang="en-US" i="1" dirty="0">
              <a:hlinkClick r:id="rId3"/>
            </a:endParaRPr>
          </a:p>
          <a:p>
            <a:pPr algn="ctr"/>
            <a:r>
              <a:rPr lang="en-US" i="1" dirty="0">
                <a:hlinkClick r:id="rId3"/>
              </a:rPr>
              <a:t>http://library.ucf.edu/about/departments/scholarly-communication/</a:t>
            </a:r>
            <a:r>
              <a:rPr lang="en-US" i="1" dirty="0"/>
              <a:t> </a:t>
            </a:r>
          </a:p>
          <a:p>
            <a:endParaRPr lang="en-US" dirty="0"/>
          </a:p>
        </p:txBody>
      </p:sp>
    </p:spTree>
    <p:extLst>
      <p:ext uri="{BB962C8B-B14F-4D97-AF65-F5344CB8AC3E}">
        <p14:creationId xmlns:p14="http://schemas.microsoft.com/office/powerpoint/2010/main" val="67548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Overview</a:t>
            </a:r>
            <a:endParaRPr lang="en-US" sz="6000" dirty="0"/>
          </a:p>
        </p:txBody>
      </p:sp>
      <p:sp>
        <p:nvSpPr>
          <p:cNvPr id="3" name="Content Placeholder 2"/>
          <p:cNvSpPr>
            <a:spLocks noGrp="1"/>
          </p:cNvSpPr>
          <p:nvPr>
            <p:ph idx="1"/>
          </p:nvPr>
        </p:nvSpPr>
        <p:spPr>
          <a:xfrm>
            <a:off x="1371600" y="1892300"/>
            <a:ext cx="9601200" cy="4724400"/>
          </a:xfrm>
        </p:spPr>
        <p:txBody>
          <a:bodyPr>
            <a:normAutofit/>
          </a:bodyPr>
          <a:lstStyle/>
          <a:p>
            <a:r>
              <a:rPr lang="en-US" sz="3200" dirty="0" smtClean="0"/>
              <a:t>Why </a:t>
            </a:r>
            <a:r>
              <a:rPr lang="en-US" sz="3200" dirty="0" smtClean="0"/>
              <a:t>Publish?</a:t>
            </a:r>
          </a:p>
          <a:p>
            <a:r>
              <a:rPr lang="en-US" sz="3200" dirty="0" smtClean="0"/>
              <a:t>What </a:t>
            </a:r>
            <a:r>
              <a:rPr lang="en-US" sz="3200" dirty="0" smtClean="0"/>
              <a:t>is “Impact”?</a:t>
            </a:r>
          </a:p>
          <a:p>
            <a:r>
              <a:rPr lang="en-US" sz="3200" dirty="0" smtClean="0"/>
              <a:t>What is Open Access?</a:t>
            </a:r>
          </a:p>
          <a:p>
            <a:r>
              <a:rPr lang="en-US" sz="3200" dirty="0" smtClean="0"/>
              <a:t>Criteria to Consider for Publication</a:t>
            </a:r>
          </a:p>
          <a:p>
            <a:pPr lvl="1"/>
            <a:r>
              <a:rPr lang="en-US" sz="3200" dirty="0"/>
              <a:t>Find, evaluate, and compare potential publication </a:t>
            </a:r>
            <a:r>
              <a:rPr lang="en-US" sz="3200" dirty="0" smtClean="0"/>
              <a:t>venues</a:t>
            </a:r>
          </a:p>
          <a:p>
            <a:r>
              <a:rPr lang="en-US" sz="3200" dirty="0" smtClean="0"/>
              <a:t>Basic Copyright &amp; Author Rights</a:t>
            </a:r>
            <a:endParaRPr lang="en-US" sz="3200" dirty="0"/>
          </a:p>
          <a:p>
            <a:pPr marL="530352" lvl="1" indent="0">
              <a:buNone/>
            </a:pPr>
            <a:endParaRPr lang="en-US" sz="32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108148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Covered in this Workshop…</a:t>
            </a:r>
            <a:endParaRPr lang="en-US" dirty="0"/>
          </a:p>
        </p:txBody>
      </p:sp>
      <p:sp>
        <p:nvSpPr>
          <p:cNvPr id="3" name="Content Placeholder 2"/>
          <p:cNvSpPr>
            <a:spLocks noGrp="1"/>
          </p:cNvSpPr>
          <p:nvPr>
            <p:ph idx="1"/>
          </p:nvPr>
        </p:nvSpPr>
        <p:spPr>
          <a:xfrm>
            <a:off x="1371600" y="1765300"/>
            <a:ext cx="10160000" cy="4838700"/>
          </a:xfrm>
        </p:spPr>
        <p:txBody>
          <a:bodyPr>
            <a:normAutofit/>
          </a:bodyPr>
          <a:lstStyle/>
          <a:p>
            <a:r>
              <a:rPr lang="en-US" sz="2400" dirty="0" smtClean="0"/>
              <a:t>Research &amp; Writing Process</a:t>
            </a:r>
          </a:p>
          <a:p>
            <a:pPr lvl="1"/>
            <a:r>
              <a:rPr lang="en-US" sz="2400" dirty="0" smtClean="0"/>
              <a:t>Literature Review</a:t>
            </a:r>
          </a:p>
          <a:p>
            <a:r>
              <a:rPr lang="en-US" sz="2400" dirty="0" smtClean="0"/>
              <a:t>Actual Submission Process for Publication	</a:t>
            </a:r>
          </a:p>
          <a:p>
            <a:r>
              <a:rPr lang="en-US" sz="2400" dirty="0" smtClean="0"/>
              <a:t>Post-Publication	</a:t>
            </a:r>
          </a:p>
          <a:p>
            <a:pPr lvl="1"/>
            <a:r>
              <a:rPr lang="en-US" sz="2400" dirty="0" smtClean="0"/>
              <a:t>Citation Metrics</a:t>
            </a:r>
          </a:p>
          <a:p>
            <a:pPr lvl="1"/>
            <a:r>
              <a:rPr lang="en-US" sz="2400" dirty="0" smtClean="0"/>
              <a:t>Impact (in detail)</a:t>
            </a:r>
          </a:p>
          <a:p>
            <a:pPr lvl="1"/>
            <a:endParaRPr lang="en-US" dirty="0"/>
          </a:p>
          <a:p>
            <a:pPr marL="0" indent="0" algn="ctr">
              <a:buNone/>
            </a:pPr>
            <a:r>
              <a:rPr lang="en-US" dirty="0" smtClean="0"/>
              <a:t>For library assistance</a:t>
            </a:r>
            <a:r>
              <a:rPr lang="en-US" dirty="0"/>
              <a:t>, visit: </a:t>
            </a:r>
            <a:endParaRPr lang="en-US" dirty="0" smtClean="0"/>
          </a:p>
          <a:p>
            <a:pPr marL="0" indent="0" algn="ctr">
              <a:buNone/>
            </a:pPr>
            <a:r>
              <a:rPr lang="en-US" dirty="0" smtClean="0">
                <a:hlinkClick r:id="rId3"/>
              </a:rPr>
              <a:t>https</a:t>
            </a:r>
            <a:r>
              <a:rPr lang="en-US" dirty="0">
                <a:hlinkClick r:id="rId3"/>
              </a:rPr>
              <a:t>://library.ucf.edu/about/departments/scholarly-communication</a:t>
            </a:r>
            <a:r>
              <a:rPr lang="en-US" dirty="0" smtClean="0">
                <a:hlinkClick r:id="rId3"/>
              </a:rPr>
              <a:t>/</a:t>
            </a:r>
            <a:r>
              <a:rPr lang="en-US" dirty="0" smtClean="0"/>
              <a:t> </a:t>
            </a:r>
          </a:p>
        </p:txBody>
      </p:sp>
    </p:spTree>
    <p:extLst>
      <p:ext uri="{BB962C8B-B14F-4D97-AF65-F5344CB8AC3E}">
        <p14:creationId xmlns:p14="http://schemas.microsoft.com/office/powerpoint/2010/main" val="164613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norris\Downloads\8093565216_af68f9fff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65" y="0"/>
            <a:ext cx="1149013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6932" y="5687874"/>
            <a:ext cx="3035300" cy="1754326"/>
          </a:xfrm>
          <a:prstGeom prst="rect">
            <a:avLst/>
          </a:prstGeom>
          <a:noFill/>
        </p:spPr>
        <p:txBody>
          <a:bodyPr wrap="square" rtlCol="0">
            <a:spAutoFit/>
          </a:bodyPr>
          <a:lstStyle/>
          <a:p>
            <a:r>
              <a:rPr lang="en-US" dirty="0" smtClean="0"/>
              <a:t>Photo Credit: Graham Holliday </a:t>
            </a:r>
            <a:r>
              <a:rPr lang="en-US" b="1" dirty="0" smtClean="0"/>
              <a:t>(</a:t>
            </a:r>
            <a:r>
              <a:rPr lang="en-US" b="1" dirty="0"/>
              <a:t>CC BY-NC 2.0</a:t>
            </a:r>
            <a:r>
              <a:rPr lang="en-US" b="1" dirty="0" smtClean="0"/>
              <a:t>) </a:t>
            </a:r>
            <a:r>
              <a:rPr lang="en-US" dirty="0">
                <a:hlinkClick r:id="rId3"/>
              </a:rPr>
              <a:t>https://flic.kr/p/dkcCXS</a:t>
            </a:r>
            <a:endParaRPr lang="en-US" dirty="0"/>
          </a:p>
          <a:p>
            <a:endParaRPr lang="en-US" b="1" dirty="0" smtClean="0"/>
          </a:p>
          <a:p>
            <a:endParaRPr lang="en-US" b="1" dirty="0"/>
          </a:p>
          <a:p>
            <a:endParaRPr lang="en-US" dirty="0"/>
          </a:p>
        </p:txBody>
      </p:sp>
    </p:spTree>
    <p:extLst>
      <p:ext uri="{BB962C8B-B14F-4D97-AF65-F5344CB8AC3E}">
        <p14:creationId xmlns:p14="http://schemas.microsoft.com/office/powerpoint/2010/main" val="267657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Considerations for Theses &amp; Dissertations</a:t>
            </a:r>
            <a:endParaRPr lang="en-US" dirty="0"/>
          </a:p>
        </p:txBody>
      </p:sp>
      <p:sp>
        <p:nvSpPr>
          <p:cNvPr id="3" name="Content Placeholder 2"/>
          <p:cNvSpPr>
            <a:spLocks noGrp="1"/>
          </p:cNvSpPr>
          <p:nvPr>
            <p:ph idx="1"/>
          </p:nvPr>
        </p:nvSpPr>
        <p:spPr>
          <a:xfrm>
            <a:off x="1371600" y="2286000"/>
            <a:ext cx="9601200" cy="4229100"/>
          </a:xfrm>
        </p:spPr>
        <p:txBody>
          <a:bodyPr/>
          <a:lstStyle/>
          <a:p>
            <a:r>
              <a:rPr lang="en-US" dirty="0" smtClean="0"/>
              <a:t>Theses &amp; dissertations are considered published once submitted to a library institutional repository (like STARS) or bound and printed and housed in a library and/or department</a:t>
            </a:r>
          </a:p>
          <a:p>
            <a:r>
              <a:rPr lang="en-US" dirty="0" smtClean="0"/>
              <a:t>You can publish theses &amp; dissertations beyond the institutional copy of record (and databases like ProQuest)</a:t>
            </a:r>
          </a:p>
          <a:p>
            <a:pPr lvl="1"/>
            <a:r>
              <a:rPr lang="en-US" dirty="0" smtClean="0"/>
              <a:t>They can be published in journals and books</a:t>
            </a:r>
          </a:p>
          <a:p>
            <a:pPr lvl="1"/>
            <a:r>
              <a:rPr lang="en-US" dirty="0" smtClean="0"/>
              <a:t>Look for publication policies for publishers and determine if prior availability of your thesis or dissertation in STARS would negatively affect publication</a:t>
            </a:r>
          </a:p>
          <a:p>
            <a:pPr lvl="1"/>
            <a:r>
              <a:rPr lang="en-US" dirty="0" smtClean="0"/>
              <a:t>Consider the publisher (i.e. vanity press, predatory publishers)</a:t>
            </a:r>
            <a:endParaRPr lang="en-US" dirty="0"/>
          </a:p>
          <a:p>
            <a:pPr lvl="1"/>
            <a:r>
              <a:rPr lang="en-US" dirty="0" smtClean="0"/>
              <a:t>Remember your rights </a:t>
            </a:r>
            <a:r>
              <a:rPr lang="en-US" dirty="0" smtClean="0"/>
              <a:t>(More on this later!) </a:t>
            </a:r>
            <a:endParaRPr lang="en-US" dirty="0" smtClean="0"/>
          </a:p>
        </p:txBody>
      </p:sp>
    </p:spTree>
    <p:extLst>
      <p:ext uri="{BB962C8B-B14F-4D97-AF65-F5344CB8AC3E}">
        <p14:creationId xmlns:p14="http://schemas.microsoft.com/office/powerpoint/2010/main" val="36247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0" y="0"/>
            <a:ext cx="11525250" cy="6858000"/>
          </a:xfrm>
        </p:spPr>
      </p:pic>
      <p:sp>
        <p:nvSpPr>
          <p:cNvPr id="7" name="Rectangle 6"/>
          <p:cNvSpPr/>
          <p:nvPr/>
        </p:nvSpPr>
        <p:spPr>
          <a:xfrm>
            <a:off x="843649" y="158234"/>
            <a:ext cx="4541151" cy="707886"/>
          </a:xfrm>
          <a:prstGeom prst="rect">
            <a:avLst/>
          </a:prstGeom>
        </p:spPr>
        <p:txBody>
          <a:bodyPr wrap="square">
            <a:spAutoFit/>
          </a:bodyPr>
          <a:lstStyle/>
          <a:p>
            <a:r>
              <a:rPr lang="en-US" sz="4000" dirty="0"/>
              <a:t>Why </a:t>
            </a:r>
            <a:r>
              <a:rPr lang="en-US" sz="4000" dirty="0" smtClean="0"/>
              <a:t>Publish</a:t>
            </a:r>
            <a:r>
              <a:rPr lang="en-US" sz="4000" dirty="0"/>
              <a:t>?</a:t>
            </a:r>
          </a:p>
        </p:txBody>
      </p:sp>
    </p:spTree>
    <p:extLst>
      <p:ext uri="{BB962C8B-B14F-4D97-AF65-F5344CB8AC3E}">
        <p14:creationId xmlns:p14="http://schemas.microsoft.com/office/powerpoint/2010/main" val="408842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Publish Your Academic Research? </a:t>
            </a:r>
            <a:endParaRPr lang="en-US" dirty="0"/>
          </a:p>
        </p:txBody>
      </p:sp>
      <p:sp>
        <p:nvSpPr>
          <p:cNvPr id="3" name="Content Placeholder 2"/>
          <p:cNvSpPr>
            <a:spLocks noGrp="1"/>
          </p:cNvSpPr>
          <p:nvPr>
            <p:ph idx="1"/>
          </p:nvPr>
        </p:nvSpPr>
        <p:spPr>
          <a:xfrm>
            <a:off x="1371600" y="1765300"/>
            <a:ext cx="9601200" cy="4686300"/>
          </a:xfrm>
        </p:spPr>
        <p:txBody>
          <a:bodyPr/>
          <a:lstStyle/>
          <a:p>
            <a:r>
              <a:rPr lang="en-US" sz="2400" dirty="0"/>
              <a:t>Publishing work </a:t>
            </a:r>
            <a:r>
              <a:rPr lang="en-US" sz="2400" dirty="0" smtClean="0"/>
              <a:t>gives you, the student, an opportunity </a:t>
            </a:r>
            <a:r>
              <a:rPr lang="en-US" sz="2400" dirty="0"/>
              <a:t>to </a:t>
            </a:r>
            <a:r>
              <a:rPr lang="en-US" sz="2400" dirty="0" smtClean="0"/>
              <a:t>refine, polish, and build on your </a:t>
            </a:r>
            <a:r>
              <a:rPr lang="en-US" sz="2400" dirty="0"/>
              <a:t>work beyond what is required for </a:t>
            </a:r>
            <a:r>
              <a:rPr lang="en-US" sz="2400" dirty="0" smtClean="0"/>
              <a:t>your classes. </a:t>
            </a:r>
            <a:r>
              <a:rPr lang="en-US" sz="2400" dirty="0"/>
              <a:t>Being published can also give </a:t>
            </a:r>
            <a:r>
              <a:rPr lang="en-US" sz="2400" dirty="0" smtClean="0"/>
              <a:t>you a </a:t>
            </a:r>
            <a:r>
              <a:rPr lang="en-US" sz="2400" dirty="0"/>
              <a:t>significant advantage </a:t>
            </a:r>
            <a:r>
              <a:rPr lang="en-US" sz="2400" dirty="0" smtClean="0"/>
              <a:t>as you progress in your academic career</a:t>
            </a:r>
          </a:p>
          <a:p>
            <a:r>
              <a:rPr lang="en-US" sz="2400" dirty="0" smtClean="0"/>
              <a:t>Starting early in publication is good practice for those moving towards advanced degrees and even teaching</a:t>
            </a:r>
          </a:p>
          <a:p>
            <a:r>
              <a:rPr lang="en-US" sz="2400" dirty="0" smtClean="0"/>
              <a:t>Gives you experience synthesizing content, summarizing, etc. which can be useful in post-academic jobs (i.e. writing technical reports, creating presentations, etc.)</a:t>
            </a:r>
          </a:p>
          <a:p>
            <a:endParaRPr lang="en-US" dirty="0"/>
          </a:p>
        </p:txBody>
      </p:sp>
    </p:spTree>
    <p:extLst>
      <p:ext uri="{BB962C8B-B14F-4D97-AF65-F5344CB8AC3E}">
        <p14:creationId xmlns:p14="http://schemas.microsoft.com/office/powerpoint/2010/main" val="148641273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3373</TotalTime>
  <Words>1783</Words>
  <Application>Microsoft Office PowerPoint</Application>
  <PresentationFormat>Widescreen</PresentationFormat>
  <Paragraphs>231</Paragraphs>
  <Slides>35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Franklin Gothic Book</vt:lpstr>
      <vt:lpstr>Crop</vt:lpstr>
      <vt:lpstr>Where to publish &amp; Author Rights at a glance</vt:lpstr>
      <vt:lpstr>Introduction:  Sarah A. Norris, Scholarly Communication Librarian</vt:lpstr>
      <vt:lpstr>Disclaimer</vt:lpstr>
      <vt:lpstr>Overview</vt:lpstr>
      <vt:lpstr>Not Covered in this Workshop…</vt:lpstr>
      <vt:lpstr>PowerPoint Presentation</vt:lpstr>
      <vt:lpstr>Publishing Considerations for Theses &amp; Dissertations</vt:lpstr>
      <vt:lpstr>PowerPoint Presentation</vt:lpstr>
      <vt:lpstr>Why Publish Your Academic Research? </vt:lpstr>
      <vt:lpstr>PowerPoint Presentation</vt:lpstr>
      <vt:lpstr>What is “Impact”?</vt:lpstr>
      <vt:lpstr>What is Open Access?</vt:lpstr>
      <vt:lpstr>Where To Find Open Access Journals &amp; Information?</vt:lpstr>
      <vt:lpstr>Before Thinking About Where to Publish…</vt:lpstr>
      <vt:lpstr>Criteria to Consider for Publication </vt:lpstr>
      <vt:lpstr>Criteria to Consider for Publication</vt:lpstr>
      <vt:lpstr>Criteria to Consider for Publication </vt:lpstr>
      <vt:lpstr>Things to Consider When Looking at Journal Selection</vt:lpstr>
      <vt:lpstr>Things to Consider When Looking at Journal Selection</vt:lpstr>
      <vt:lpstr>Looking Up Impact Factors Online</vt:lpstr>
      <vt:lpstr>Alternative Academic Publishing Options </vt:lpstr>
      <vt:lpstr>Final Considerations </vt:lpstr>
      <vt:lpstr>PowerPoint Presentation</vt:lpstr>
      <vt:lpstr>What is Copyright?</vt:lpstr>
      <vt:lpstr>What Rights are Covered by Copyright?</vt:lpstr>
      <vt:lpstr>How Long Does Copyright Last?</vt:lpstr>
      <vt:lpstr>Licensing</vt:lpstr>
      <vt:lpstr>Examples of Licensing Use Rights</vt:lpstr>
      <vt:lpstr>Creative Commons Licenses</vt:lpstr>
      <vt:lpstr>Publishing Agreements Example</vt:lpstr>
      <vt:lpstr>http://www.sherpa.ac.uk/romeo/index.php </vt:lpstr>
      <vt:lpstr>Your Work Belongs to You…until you give it away.</vt:lpstr>
      <vt:lpstr>Important points to consider</vt:lpstr>
      <vt:lpstr>PowerPoint Presentation</vt:lpstr>
      <vt:lpstr>Contact Information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dc:title>
  <dc:creator>Sarah Norris</dc:creator>
  <cp:lastModifiedBy>Sarah Norris</cp:lastModifiedBy>
  <cp:revision>110</cp:revision>
  <dcterms:created xsi:type="dcterms:W3CDTF">2016-09-19T13:32:01Z</dcterms:created>
  <dcterms:modified xsi:type="dcterms:W3CDTF">2017-04-27T13:14:30Z</dcterms:modified>
</cp:coreProperties>
</file>