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73" r:id="rId4"/>
    <p:sldId id="262" r:id="rId5"/>
    <p:sldId id="258" r:id="rId6"/>
    <p:sldId id="285" r:id="rId7"/>
    <p:sldId id="259" r:id="rId8"/>
  </p:sldIdLst>
  <p:sldSz cx="6858000" cy="5143500"/>
  <p:notesSz cx="6858000" cy="9144000"/>
  <p:embeddedFontLst>
    <p:embeddedFont>
      <p:font typeface="Montserrat" panose="020B0604020202020204" charset="0"/>
      <p:regular r:id="rId10"/>
      <p:bold r:id="rId11"/>
    </p:embeddedFont>
    <p:embeddedFont>
      <p:font typeface="Source Sans Pr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144321-27C7-465E-85D8-9EC3C91C685E}">
  <a:tblStyle styleId="{7A144321-27C7-465E-85D8-9EC3C91C685E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264" y="114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43658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20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90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39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37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44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03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9" y="0"/>
            <a:ext cx="6858000" cy="25716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pic>
        <p:nvPicPr>
          <p:cNvPr id="11" name="Shape 1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854400" y="645550"/>
            <a:ext cx="5149350" cy="192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27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27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27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27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27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27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27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27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2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9" y="0"/>
            <a:ext cx="6858000" cy="25716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pic>
        <p:nvPicPr>
          <p:cNvPr id="15" name="Shape 1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865800" y="2726350"/>
            <a:ext cx="5126400" cy="1159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BEF2"/>
              </a:buClr>
              <a:buSzPct val="100000"/>
              <a:defRPr sz="2250">
                <a:solidFill>
                  <a:srgbClr val="00BEF2"/>
                </a:solidFill>
              </a:defRPr>
            </a:lvl1pPr>
            <a:lvl2pPr lvl="1" rtl="0">
              <a:spcBef>
                <a:spcPts val="0"/>
              </a:spcBef>
              <a:buClr>
                <a:srgbClr val="00BEF2"/>
              </a:buClr>
              <a:buSzPct val="100000"/>
              <a:defRPr sz="2250">
                <a:solidFill>
                  <a:srgbClr val="00BEF2"/>
                </a:solidFill>
              </a:defRPr>
            </a:lvl2pPr>
            <a:lvl3pPr lvl="2" rtl="0">
              <a:spcBef>
                <a:spcPts val="0"/>
              </a:spcBef>
              <a:buClr>
                <a:srgbClr val="00BEF2"/>
              </a:buClr>
              <a:buSzPct val="100000"/>
              <a:defRPr sz="2250">
                <a:solidFill>
                  <a:srgbClr val="00BEF2"/>
                </a:solidFill>
              </a:defRPr>
            </a:lvl3pPr>
            <a:lvl4pPr lvl="3" rtl="0">
              <a:spcBef>
                <a:spcPts val="0"/>
              </a:spcBef>
              <a:buClr>
                <a:srgbClr val="00BEF2"/>
              </a:buClr>
              <a:buSzPct val="100000"/>
              <a:defRPr sz="2250">
                <a:solidFill>
                  <a:srgbClr val="00BEF2"/>
                </a:solidFill>
              </a:defRPr>
            </a:lvl4pPr>
            <a:lvl5pPr lvl="4" rtl="0">
              <a:spcBef>
                <a:spcPts val="0"/>
              </a:spcBef>
              <a:buClr>
                <a:srgbClr val="00BEF2"/>
              </a:buClr>
              <a:buSzPct val="100000"/>
              <a:defRPr sz="2250">
                <a:solidFill>
                  <a:srgbClr val="00BEF2"/>
                </a:solidFill>
              </a:defRPr>
            </a:lvl5pPr>
            <a:lvl6pPr lvl="5" rtl="0">
              <a:spcBef>
                <a:spcPts val="0"/>
              </a:spcBef>
              <a:buClr>
                <a:srgbClr val="00BEF2"/>
              </a:buClr>
              <a:buSzPct val="100000"/>
              <a:defRPr sz="2250">
                <a:solidFill>
                  <a:srgbClr val="00BEF2"/>
                </a:solidFill>
              </a:defRPr>
            </a:lvl6pPr>
            <a:lvl7pPr lvl="6" rtl="0">
              <a:spcBef>
                <a:spcPts val="0"/>
              </a:spcBef>
              <a:buClr>
                <a:srgbClr val="00BEF2"/>
              </a:buClr>
              <a:buSzPct val="100000"/>
              <a:defRPr sz="2250">
                <a:solidFill>
                  <a:srgbClr val="00BEF2"/>
                </a:solidFill>
              </a:defRPr>
            </a:lvl7pPr>
            <a:lvl8pPr lvl="7" rtl="0">
              <a:spcBef>
                <a:spcPts val="0"/>
              </a:spcBef>
              <a:buClr>
                <a:srgbClr val="00BEF2"/>
              </a:buClr>
              <a:buSzPct val="100000"/>
              <a:defRPr sz="2250">
                <a:solidFill>
                  <a:srgbClr val="00BEF2"/>
                </a:solidFill>
              </a:defRPr>
            </a:lvl8pPr>
            <a:lvl9pPr lvl="8" rtl="0">
              <a:spcBef>
                <a:spcPts val="0"/>
              </a:spcBef>
              <a:buClr>
                <a:srgbClr val="00BEF2"/>
              </a:buClr>
              <a:buSzPct val="100000"/>
              <a:defRPr sz="2250">
                <a:solidFill>
                  <a:srgbClr val="00BEF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865800" y="3221050"/>
            <a:ext cx="51264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35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35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35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35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35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35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35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35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350">
                <a:solidFill>
                  <a:srgbClr val="25516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19" y="0"/>
            <a:ext cx="6858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pic>
        <p:nvPicPr>
          <p:cNvPr id="26" name="Shape 2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57652" y="648725"/>
            <a:ext cx="5348475" cy="67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57652" y="1434950"/>
            <a:ext cx="5348475" cy="278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5824820" y="648726"/>
            <a:ext cx="411525" cy="67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9" y="0"/>
            <a:ext cx="6858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pic>
        <p:nvPicPr>
          <p:cNvPr id="32" name="Shape 3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57652" y="648725"/>
            <a:ext cx="5348475" cy="67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57650" y="1443000"/>
            <a:ext cx="2596050" cy="276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5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3510093" y="1443000"/>
            <a:ext cx="2596050" cy="276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5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5824820" y="648726"/>
            <a:ext cx="411525" cy="67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19" y="0"/>
            <a:ext cx="6858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pic>
        <p:nvPicPr>
          <p:cNvPr id="39" name="Shape 39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757652" y="648725"/>
            <a:ext cx="5348475" cy="67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57650" y="1458421"/>
            <a:ext cx="1723950" cy="285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50"/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buSzPct val="100000"/>
              <a:defRPr sz="1350"/>
            </a:lvl4pPr>
            <a:lvl5pPr lvl="4" rtl="0">
              <a:spcBef>
                <a:spcPts val="0"/>
              </a:spcBef>
              <a:buSzPct val="100000"/>
              <a:defRPr sz="1350"/>
            </a:lvl5pPr>
            <a:lvl6pPr lvl="5" rtl="0">
              <a:spcBef>
                <a:spcPts val="0"/>
              </a:spcBef>
              <a:buSzPct val="100000"/>
              <a:defRPr sz="1350"/>
            </a:lvl6pPr>
            <a:lvl7pPr lvl="6" rtl="0">
              <a:spcBef>
                <a:spcPts val="0"/>
              </a:spcBef>
              <a:buSzPct val="100000"/>
              <a:defRPr sz="1350"/>
            </a:lvl7pPr>
            <a:lvl8pPr lvl="7" rtl="0">
              <a:spcBef>
                <a:spcPts val="0"/>
              </a:spcBef>
              <a:buSzPct val="100000"/>
              <a:defRPr sz="1350"/>
            </a:lvl8pPr>
            <a:lvl9pPr lvl="8" rtl="0">
              <a:spcBef>
                <a:spcPts val="0"/>
              </a:spcBef>
              <a:buSzPct val="100000"/>
              <a:defRPr sz="135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2569912" y="1458421"/>
            <a:ext cx="1723950" cy="285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50"/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buSzPct val="100000"/>
              <a:defRPr sz="1350"/>
            </a:lvl4pPr>
            <a:lvl5pPr lvl="4" rtl="0">
              <a:spcBef>
                <a:spcPts val="0"/>
              </a:spcBef>
              <a:buSzPct val="100000"/>
              <a:defRPr sz="1350"/>
            </a:lvl5pPr>
            <a:lvl6pPr lvl="5" rtl="0">
              <a:spcBef>
                <a:spcPts val="0"/>
              </a:spcBef>
              <a:buSzPct val="100000"/>
              <a:defRPr sz="1350"/>
            </a:lvl6pPr>
            <a:lvl7pPr lvl="6" rtl="0">
              <a:spcBef>
                <a:spcPts val="0"/>
              </a:spcBef>
              <a:buSzPct val="100000"/>
              <a:defRPr sz="1350"/>
            </a:lvl7pPr>
            <a:lvl8pPr lvl="7" rtl="0">
              <a:spcBef>
                <a:spcPts val="0"/>
              </a:spcBef>
              <a:buSzPct val="100000"/>
              <a:defRPr sz="1350"/>
            </a:lvl8pPr>
            <a:lvl9pPr lvl="8" rtl="0">
              <a:spcBef>
                <a:spcPts val="0"/>
              </a:spcBef>
              <a:buSzPct val="100000"/>
              <a:defRPr sz="135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382174" y="1458421"/>
            <a:ext cx="1723950" cy="285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50"/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buSzPct val="100000"/>
              <a:defRPr sz="1350"/>
            </a:lvl4pPr>
            <a:lvl5pPr lvl="4" rtl="0">
              <a:spcBef>
                <a:spcPts val="0"/>
              </a:spcBef>
              <a:buSzPct val="100000"/>
              <a:defRPr sz="1350"/>
            </a:lvl5pPr>
            <a:lvl6pPr lvl="5" rtl="0">
              <a:spcBef>
                <a:spcPts val="0"/>
              </a:spcBef>
              <a:buSzPct val="100000"/>
              <a:defRPr sz="1350"/>
            </a:lvl6pPr>
            <a:lvl7pPr lvl="6" rtl="0">
              <a:spcBef>
                <a:spcPts val="0"/>
              </a:spcBef>
              <a:buSzPct val="100000"/>
              <a:defRPr sz="1350"/>
            </a:lvl7pPr>
            <a:lvl8pPr lvl="7" rtl="0">
              <a:spcBef>
                <a:spcPts val="0"/>
              </a:spcBef>
              <a:buSzPct val="100000"/>
              <a:defRPr sz="1350"/>
            </a:lvl8pPr>
            <a:lvl9pPr lvl="8" rtl="0">
              <a:spcBef>
                <a:spcPts val="0"/>
              </a:spcBef>
              <a:buSzPct val="100000"/>
              <a:defRPr sz="135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5824820" y="648726"/>
            <a:ext cx="411525" cy="67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 rot="10800000" flipH="1">
            <a:off x="-19" y="1289850"/>
            <a:ext cx="6858000" cy="3856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pic>
        <p:nvPicPr>
          <p:cNvPr id="64" name="Shape 6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5824820" y="648726"/>
            <a:ext cx="411525" cy="67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00BEF2"/>
                </a:solidFill>
              </a:rPr>
              <a:pPr/>
              <a:t>‹#›</a:t>
            </a:fld>
            <a:endParaRPr lang="en">
              <a:solidFill>
                <a:srgbClr val="00BEF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57652" y="648725"/>
            <a:ext cx="5348475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57652" y="1434950"/>
            <a:ext cx="5348475" cy="278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824820" y="648726"/>
            <a:ext cx="411525" cy="67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r"/>
            <a:fld id="{00000000-1234-1234-1234-123412341234}" type="slidenum">
              <a:rPr lang="en" sz="90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pPr algn="r"/>
              <a:t>‹#›</a:t>
            </a:fld>
            <a:endParaRPr lang="en"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854400" y="1127101"/>
            <a:ext cx="5149350" cy="1444725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pPr algn="ctr"/>
            <a:r>
              <a:rPr lang="en-US" sz="1800" dirty="0"/>
              <a:t>Overcoming the Challenges of Implementing Standardized Metadata Practices in a Digital Repository </a:t>
            </a:r>
          </a:p>
        </p:txBody>
      </p:sp>
      <p:sp>
        <p:nvSpPr>
          <p:cNvPr id="9" name="Shape 733"/>
          <p:cNvSpPr/>
          <p:nvPr/>
        </p:nvSpPr>
        <p:spPr>
          <a:xfrm>
            <a:off x="681568" y="3591232"/>
            <a:ext cx="483554" cy="718219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3E4A63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" name="TextBox 1"/>
          <p:cNvSpPr txBox="1"/>
          <p:nvPr/>
        </p:nvSpPr>
        <p:spPr>
          <a:xfrm>
            <a:off x="1201994" y="3716014"/>
            <a:ext cx="42622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Sai Deng, Metadata Librarian, University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Central Florida Libraries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60" y="3316543"/>
            <a:ext cx="687644" cy="687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903" y="833283"/>
            <a:ext cx="5147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 ALA Midwinter Metadata Interest Group Meeting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757651" y="789239"/>
            <a:ext cx="5348475" cy="5035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What </a:t>
            </a:r>
            <a:r>
              <a:rPr lang="en-US" sz="1800" dirty="0"/>
              <a:t>a Metadata Librarian </a:t>
            </a:r>
            <a:r>
              <a:rPr lang="en-US" sz="1800" dirty="0" smtClean="0"/>
              <a:t>Normally Can Do</a:t>
            </a:r>
            <a:endParaRPr lang="en-US"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3545535" y="1472440"/>
            <a:ext cx="2596050" cy="760397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lvl="0">
              <a:buClr>
                <a:schemeClr val="dk1"/>
              </a:buClr>
              <a:buSzPct val="61111"/>
              <a:buNone/>
            </a:pPr>
            <a:r>
              <a:rPr lang="en-US" sz="1350" b="1" dirty="0">
                <a:solidFill>
                  <a:srgbClr val="00BEF2"/>
                </a:solidFill>
              </a:rPr>
              <a:t>Adopt </a:t>
            </a:r>
            <a:r>
              <a:rPr lang="en-US" sz="1350" b="1" dirty="0" smtClean="0">
                <a:solidFill>
                  <a:srgbClr val="00BEF2"/>
                </a:solidFill>
              </a:rPr>
              <a:t>Standard Controlled Vocabularies</a:t>
            </a:r>
            <a:endParaRPr lang="en" sz="1350" b="1" dirty="0">
              <a:solidFill>
                <a:srgbClr val="00BEF2"/>
              </a:solidFill>
            </a:endParaRPr>
          </a:p>
          <a:p>
            <a:pPr lvl="0">
              <a:buClr>
                <a:schemeClr val="dk1"/>
              </a:buClr>
              <a:buSzPct val="91666"/>
              <a:buNone/>
            </a:pPr>
            <a:r>
              <a:rPr lang="en" sz="900" dirty="0"/>
              <a:t>Such as </a:t>
            </a:r>
            <a:r>
              <a:rPr lang="en" sz="900" dirty="0" smtClean="0"/>
              <a:t>LC linked data values (geographic names, </a:t>
            </a:r>
            <a:r>
              <a:rPr lang="en-US" sz="900" dirty="0" smtClean="0"/>
              <a:t>type </a:t>
            </a:r>
            <a:r>
              <a:rPr lang="en-US" sz="900" dirty="0"/>
              <a:t>and genre </a:t>
            </a:r>
            <a:r>
              <a:rPr lang="en-US" sz="900" dirty="0" smtClean="0"/>
              <a:t>values…)</a:t>
            </a:r>
            <a:endParaRPr lang="en" sz="900" dirty="0"/>
          </a:p>
          <a:p>
            <a:pPr>
              <a:buNone/>
            </a:pPr>
            <a:endParaRPr sz="900" b="1"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57650" y="1474926"/>
            <a:ext cx="2596050" cy="601963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lvl="0">
              <a:buClr>
                <a:schemeClr val="dk1"/>
              </a:buClr>
              <a:buSzPct val="61111"/>
              <a:buNone/>
            </a:pPr>
            <a:r>
              <a:rPr lang="en-US" sz="1350" b="1" dirty="0">
                <a:solidFill>
                  <a:srgbClr val="00BEF2"/>
                </a:solidFill>
              </a:rPr>
              <a:t>Authority Control of Entities</a:t>
            </a:r>
            <a:endParaRPr lang="en" sz="1350" b="1" dirty="0">
              <a:solidFill>
                <a:srgbClr val="00BEF2"/>
              </a:solidFill>
            </a:endParaRPr>
          </a:p>
          <a:p>
            <a:pPr>
              <a:buClr>
                <a:schemeClr val="dk1"/>
              </a:buClr>
              <a:buSzPct val="91666"/>
              <a:buNone/>
            </a:pPr>
            <a:r>
              <a:rPr lang="en" sz="900" dirty="0" smtClean="0"/>
              <a:t>Such as personal and corporate names (</a:t>
            </a:r>
            <a:r>
              <a:rPr lang="en-US" sz="900" dirty="0" smtClean="0"/>
              <a:t>author</a:t>
            </a:r>
            <a:r>
              <a:rPr lang="en-US" sz="900" dirty="0"/>
              <a:t>, </a:t>
            </a:r>
            <a:r>
              <a:rPr lang="en-US" sz="900" dirty="0" smtClean="0"/>
              <a:t>college and department names…)</a:t>
            </a:r>
            <a:endParaRPr lang="en" sz="900" dirty="0"/>
          </a:p>
          <a:p>
            <a:pPr>
              <a:buNone/>
            </a:pPr>
            <a:endParaRPr dirty="0"/>
          </a:p>
        </p:txBody>
      </p:sp>
      <p:sp>
        <p:nvSpPr>
          <p:cNvPr id="9" name="Shape 85"/>
          <p:cNvSpPr txBox="1">
            <a:spLocks/>
          </p:cNvSpPr>
          <p:nvPr/>
        </p:nvSpPr>
        <p:spPr>
          <a:xfrm>
            <a:off x="735849" y="3282903"/>
            <a:ext cx="2596050" cy="67901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Clr>
                <a:schemeClr val="dk1"/>
              </a:buClr>
              <a:buSzPct val="61111"/>
              <a:buFont typeface="Source Sans Pro"/>
              <a:buNone/>
            </a:pPr>
            <a:r>
              <a:rPr lang="en-US" sz="1350" b="1" dirty="0">
                <a:solidFill>
                  <a:srgbClr val="00BEF2"/>
                </a:solidFill>
              </a:rPr>
              <a:t>Free Control of Fields</a:t>
            </a:r>
          </a:p>
          <a:p>
            <a:pPr>
              <a:buClr>
                <a:schemeClr val="dk1"/>
              </a:buClr>
              <a:buSzPct val="91666"/>
              <a:buFont typeface="Arial"/>
              <a:buNone/>
            </a:pPr>
            <a:r>
              <a:rPr lang="en-US" sz="900" dirty="0"/>
              <a:t>Freely add a field, delete a field, change a field label, adjust its mapping…</a:t>
            </a:r>
          </a:p>
          <a:p>
            <a:pPr>
              <a:buFont typeface="Source Sans Pro"/>
              <a:buNone/>
            </a:pPr>
            <a:endParaRPr lang="en-US" sz="1500" dirty="0"/>
          </a:p>
        </p:txBody>
      </p:sp>
      <p:sp>
        <p:nvSpPr>
          <p:cNvPr id="11" name="Shape 82"/>
          <p:cNvSpPr txBox="1">
            <a:spLocks/>
          </p:cNvSpPr>
          <p:nvPr/>
        </p:nvSpPr>
        <p:spPr>
          <a:xfrm>
            <a:off x="3558282" y="2295467"/>
            <a:ext cx="2596050" cy="63091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Clr>
                <a:schemeClr val="dk1"/>
              </a:buClr>
              <a:buSzPct val="61111"/>
              <a:buNone/>
            </a:pPr>
            <a:r>
              <a:rPr lang="en-US" sz="1350" b="1" dirty="0">
                <a:solidFill>
                  <a:srgbClr val="00BEF2"/>
                </a:solidFill>
              </a:rPr>
              <a:t>Follow Certain Cataloging or Metadata Guidelines</a:t>
            </a:r>
          </a:p>
          <a:p>
            <a:pPr>
              <a:buClr>
                <a:schemeClr val="dk1"/>
              </a:buClr>
              <a:buSzPct val="91666"/>
              <a:buNone/>
            </a:pPr>
            <a:r>
              <a:rPr lang="en-US" sz="900" dirty="0"/>
              <a:t>Such as </a:t>
            </a:r>
            <a:r>
              <a:rPr lang="en-US" sz="900" dirty="0" smtClean="0"/>
              <a:t>Dublin Core, RDA, DACS, MODS, </a:t>
            </a:r>
            <a:r>
              <a:rPr lang="en-US" sz="900" dirty="0" err="1" smtClean="0"/>
              <a:t>VRACore</a:t>
            </a:r>
            <a:r>
              <a:rPr lang="en-US" sz="900" dirty="0" smtClean="0"/>
              <a:t>.</a:t>
            </a:r>
            <a:endParaRPr lang="en-US" sz="900" dirty="0"/>
          </a:p>
          <a:p>
            <a:pPr>
              <a:buFont typeface="Source Sans Pro"/>
              <a:buNone/>
            </a:pPr>
            <a:endParaRPr lang="en-US" sz="900" b="1" dirty="0"/>
          </a:p>
        </p:txBody>
      </p:sp>
      <p:sp>
        <p:nvSpPr>
          <p:cNvPr id="12" name="Shape 85"/>
          <p:cNvSpPr txBox="1">
            <a:spLocks/>
          </p:cNvSpPr>
          <p:nvPr/>
        </p:nvSpPr>
        <p:spPr>
          <a:xfrm>
            <a:off x="725216" y="2091069"/>
            <a:ext cx="2596050" cy="126881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Clr>
                <a:schemeClr val="dk1"/>
              </a:buClr>
              <a:buSzPct val="61111"/>
              <a:buNone/>
            </a:pPr>
            <a:r>
              <a:rPr lang="en-US" sz="1350" b="1" dirty="0" smtClean="0">
                <a:solidFill>
                  <a:srgbClr val="00BEF2"/>
                </a:solidFill>
              </a:rPr>
              <a:t>Weigh Subjects Over Keywords &amp; </a:t>
            </a:r>
            <a:r>
              <a:rPr lang="en-US" sz="1350" b="1" dirty="0">
                <a:solidFill>
                  <a:srgbClr val="00BEF2"/>
                </a:solidFill>
              </a:rPr>
              <a:t>Present </a:t>
            </a:r>
            <a:r>
              <a:rPr lang="en-US" sz="1350" b="1" dirty="0" smtClean="0">
                <a:solidFill>
                  <a:srgbClr val="00BEF2"/>
                </a:solidFill>
              </a:rPr>
              <a:t>Subject </a:t>
            </a:r>
            <a:r>
              <a:rPr lang="en-US" sz="1350" b="1" dirty="0">
                <a:solidFill>
                  <a:srgbClr val="00BEF2"/>
                </a:solidFill>
              </a:rPr>
              <a:t>as a Facet</a:t>
            </a:r>
          </a:p>
          <a:p>
            <a:pPr>
              <a:buClr>
                <a:schemeClr val="dk1"/>
              </a:buClr>
              <a:buSzPct val="91666"/>
              <a:buNone/>
            </a:pPr>
            <a:r>
              <a:rPr lang="en-US" sz="900" dirty="0"/>
              <a:t>Freely </a:t>
            </a:r>
            <a:r>
              <a:rPr lang="en-US" sz="900" dirty="0" smtClean="0"/>
              <a:t>use controlled </a:t>
            </a:r>
            <a:r>
              <a:rPr lang="en-US" sz="900" dirty="0"/>
              <a:t>terms from thesaurus and subject </a:t>
            </a:r>
            <a:r>
              <a:rPr lang="en-US" sz="900" dirty="0" smtClean="0"/>
              <a:t>lists </a:t>
            </a:r>
            <a:r>
              <a:rPr lang="en-US" sz="900" dirty="0"/>
              <a:t>(e.g., FAST terms</a:t>
            </a:r>
            <a:r>
              <a:rPr lang="en-US" sz="900" dirty="0" smtClean="0"/>
              <a:t>), as well as keywords, and </a:t>
            </a:r>
            <a:r>
              <a:rPr lang="en-US" sz="900" dirty="0"/>
              <a:t>be able to distinguish between them; </a:t>
            </a:r>
            <a:endParaRPr lang="en-US" sz="900" dirty="0" smtClean="0"/>
          </a:p>
          <a:p>
            <a:pPr>
              <a:buClr>
                <a:schemeClr val="dk1"/>
              </a:buClr>
              <a:buSzPct val="91666"/>
              <a:buNone/>
            </a:pPr>
            <a:r>
              <a:rPr lang="en-US" sz="900" dirty="0" smtClean="0"/>
              <a:t>Allow subjects to be an important search access point.</a:t>
            </a:r>
          </a:p>
          <a:p>
            <a:pPr>
              <a:buClr>
                <a:schemeClr val="dk1"/>
              </a:buClr>
              <a:buSzPct val="91666"/>
              <a:buNone/>
            </a:pPr>
            <a:endParaRPr lang="en-US" sz="1500" dirty="0"/>
          </a:p>
        </p:txBody>
      </p:sp>
      <p:sp>
        <p:nvSpPr>
          <p:cNvPr id="13" name="Shape 82"/>
          <p:cNvSpPr txBox="1">
            <a:spLocks/>
          </p:cNvSpPr>
          <p:nvPr/>
        </p:nvSpPr>
        <p:spPr>
          <a:xfrm>
            <a:off x="3554738" y="2988196"/>
            <a:ext cx="2619234" cy="94585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ct val="100000"/>
              <a:buFont typeface="Source Sans Pro"/>
              <a:buNone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Clr>
                <a:schemeClr val="dk1"/>
              </a:buClr>
              <a:buSzPct val="61111"/>
              <a:buNone/>
            </a:pPr>
            <a:r>
              <a:rPr lang="en-US" sz="1350" b="1" dirty="0" smtClean="0">
                <a:solidFill>
                  <a:srgbClr val="00BEF2"/>
                </a:solidFill>
              </a:rPr>
              <a:t>More: Wish lists</a:t>
            </a:r>
            <a:endParaRPr lang="en-US" sz="1350" b="1" dirty="0">
              <a:solidFill>
                <a:srgbClr val="00BEF2"/>
              </a:solidFill>
            </a:endParaRPr>
          </a:p>
          <a:p>
            <a:pPr>
              <a:buClr>
                <a:schemeClr val="dk1"/>
              </a:buClr>
              <a:buSzPct val="91666"/>
              <a:buNone/>
            </a:pPr>
            <a:r>
              <a:rPr lang="en-US" sz="900" dirty="0" smtClean="0"/>
              <a:t>Can </a:t>
            </a:r>
            <a:r>
              <a:rPr lang="en-US" sz="900" dirty="0"/>
              <a:t>add linked data </a:t>
            </a:r>
            <a:r>
              <a:rPr lang="en-US" sz="900" dirty="0" smtClean="0"/>
              <a:t>URIs </a:t>
            </a:r>
            <a:r>
              <a:rPr lang="en-US" sz="900" dirty="0"/>
              <a:t>(e.g., to personal and corporate names, places</a:t>
            </a:r>
            <a:r>
              <a:rPr lang="en-US" sz="900" dirty="0" smtClean="0"/>
              <a:t>…); or</a:t>
            </a:r>
          </a:p>
          <a:p>
            <a:pPr>
              <a:buClr>
                <a:schemeClr val="dk1"/>
              </a:buClr>
              <a:buSzPct val="91666"/>
              <a:buNone/>
            </a:pPr>
            <a:r>
              <a:rPr lang="en-US" sz="900" dirty="0"/>
              <a:t>Can verify the linked data </a:t>
            </a:r>
            <a:r>
              <a:rPr lang="en-US" sz="900" dirty="0" smtClean="0"/>
              <a:t>URIs </a:t>
            </a:r>
            <a:r>
              <a:rPr lang="en-US" sz="900" dirty="0"/>
              <a:t>added by the </a:t>
            </a:r>
            <a:r>
              <a:rPr lang="en-US" sz="900" dirty="0" smtClean="0"/>
              <a:t>system…</a:t>
            </a:r>
            <a:endParaRPr lang="en-US" sz="900" dirty="0"/>
          </a:p>
          <a:p>
            <a:pPr>
              <a:buFont typeface="Source Sans Pro"/>
              <a:buNone/>
            </a:pPr>
            <a:endParaRPr lang="en-US" sz="900" b="1" dirty="0"/>
          </a:p>
        </p:txBody>
      </p:sp>
      <p:sp>
        <p:nvSpPr>
          <p:cNvPr id="15" name="Shape 747"/>
          <p:cNvSpPr/>
          <p:nvPr/>
        </p:nvSpPr>
        <p:spPr>
          <a:xfrm>
            <a:off x="5766914" y="3883350"/>
            <a:ext cx="479957" cy="459432"/>
          </a:xfrm>
          <a:custGeom>
            <a:avLst/>
            <a:gdLst/>
            <a:ahLst/>
            <a:cxnLst/>
            <a:rect l="0" t="0" r="0" b="0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3E4A6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08838" y="3969488"/>
            <a:ext cx="522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EF2"/>
                </a:solidFill>
              </a:rPr>
              <a:t>These practices have been expected by the catalogers and metadata librarians; they’re considered to be “standardized” or “normal” by some.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57650" y="1487371"/>
            <a:ext cx="1723950" cy="165403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buNone/>
            </a:pPr>
            <a:r>
              <a:rPr lang="en-US" b="1" dirty="0" smtClean="0"/>
              <a:t>Authority Control</a:t>
            </a:r>
            <a:endParaRPr lang="en" b="1" dirty="0"/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Some repositories don’t use controlled names but what the author enters; they allow the library (e.g., LC) controlled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names to be added as additional fields, but not indexed, not display under "browse by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names."</a:t>
            </a:r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2"/>
          </p:nvPr>
        </p:nvSpPr>
        <p:spPr>
          <a:xfrm>
            <a:off x="2562823" y="1487370"/>
            <a:ext cx="1725641" cy="163191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buNone/>
            </a:pPr>
            <a:r>
              <a:rPr lang="en-US" b="1" dirty="0" smtClean="0"/>
              <a:t>Subjects &amp; Keywords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Some repositories prefer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keywords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or their own taxonomies to standard thesauri and subjects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don't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display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thesaurus terms/ subjects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as a facet, or as a "browse by"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option.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" sz="900"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3"/>
          </p:nvPr>
        </p:nvSpPr>
        <p:spPr>
          <a:xfrm>
            <a:off x="4382174" y="1487371"/>
            <a:ext cx="1723950" cy="160979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buNone/>
            </a:pPr>
            <a:r>
              <a:rPr lang="en" b="1" dirty="0" smtClean="0"/>
              <a:t>Control of Fields</a:t>
            </a:r>
          </a:p>
          <a:p>
            <a:pPr>
              <a:buNone/>
            </a:pPr>
            <a:endParaRPr lang="en" sz="900" b="1" dirty="0"/>
          </a:p>
          <a:p>
            <a:pPr>
              <a:buNone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In some hosting solutions, need to go through the vendor representative to make any change to the metadata templates or fields.</a:t>
            </a:r>
            <a:endParaRPr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body" idx="3"/>
          </p:nvPr>
        </p:nvSpPr>
        <p:spPr>
          <a:xfrm>
            <a:off x="750922" y="3244644"/>
            <a:ext cx="5202865" cy="902121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buNone/>
            </a:pPr>
            <a:r>
              <a:rPr lang="en" sz="1200" b="1" dirty="0" smtClean="0"/>
              <a:t>Harvesting Issues:</a:t>
            </a:r>
            <a:r>
              <a:rPr lang="en" sz="900" b="1" dirty="0" smtClean="0"/>
              <a:t> </a:t>
            </a:r>
            <a:r>
              <a:rPr lang="en" sz="1000" dirty="0" smtClean="0">
                <a:solidFill>
                  <a:schemeClr val="accent1">
                    <a:lumMod val="50000"/>
                  </a:schemeClr>
                </a:solidFill>
              </a:rPr>
              <a:t>Data </a:t>
            </a:r>
            <a:r>
              <a:rPr lang="en" sz="1000" dirty="0" smtClean="0">
                <a:solidFill>
                  <a:schemeClr val="accent1">
                    <a:lumMod val="50000"/>
                  </a:schemeClr>
                </a:solidFill>
              </a:rPr>
              <a:t>discrepency in harvesting data from some repostiroies to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OCLC Digital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Gateway; will not harvest certain fields; have different ways in treating certain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fields…</a:t>
            </a:r>
            <a:endParaRPr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786004" y="803415"/>
            <a:ext cx="5348475" cy="5035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1700" dirty="0" smtClean="0"/>
              <a:t>Challenges in Working with Some Repositories</a:t>
            </a:r>
            <a:endParaRPr lang="en" sz="1700" dirty="0"/>
          </a:p>
        </p:txBody>
      </p:sp>
      <p:sp>
        <p:nvSpPr>
          <p:cNvPr id="35" name="Shape 749"/>
          <p:cNvSpPr/>
          <p:nvPr/>
        </p:nvSpPr>
        <p:spPr>
          <a:xfrm>
            <a:off x="5853993" y="3962260"/>
            <a:ext cx="327068" cy="397090"/>
          </a:xfrm>
          <a:custGeom>
            <a:avLst/>
            <a:gdLst/>
            <a:ahLst/>
            <a:cxnLst/>
            <a:rect l="0" t="0" r="0" b="0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3E4A6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 idx="4294967295"/>
          </p:nvPr>
        </p:nvSpPr>
        <p:spPr>
          <a:xfrm>
            <a:off x="958916" y="1542415"/>
            <a:ext cx="3187781" cy="58860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400" dirty="0" smtClean="0"/>
              <a:t>T</a:t>
            </a:r>
            <a:r>
              <a:rPr lang="en" sz="2400" dirty="0" smtClean="0"/>
              <a:t>hese Changes?</a:t>
            </a:r>
            <a:endParaRPr lang="en" sz="2400" dirty="0"/>
          </a:p>
        </p:txBody>
      </p:sp>
      <p:sp>
        <p:nvSpPr>
          <p:cNvPr id="122" name="Shape 122"/>
          <p:cNvSpPr/>
          <p:nvPr/>
        </p:nvSpPr>
        <p:spPr>
          <a:xfrm>
            <a:off x="5879362" y="2198851"/>
            <a:ext cx="214553" cy="204862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23" name="Shape 123"/>
          <p:cNvGrpSpPr/>
          <p:nvPr/>
        </p:nvGrpSpPr>
        <p:grpSpPr>
          <a:xfrm>
            <a:off x="5194923" y="1452475"/>
            <a:ext cx="919217" cy="919457"/>
            <a:chOff x="6654650" y="3665275"/>
            <a:chExt cx="409100" cy="409125"/>
          </a:xfrm>
        </p:grpSpPr>
        <p:sp>
          <p:nvSpPr>
            <p:cNvPr id="124" name="Shape 124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5" name="Shape 125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1" name="Shape 131"/>
          <p:cNvSpPr/>
          <p:nvPr/>
        </p:nvSpPr>
        <p:spPr>
          <a:xfrm rot="2466658">
            <a:off x="4440912" y="1751124"/>
            <a:ext cx="298106" cy="284642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32" name="Shape 132"/>
          <p:cNvSpPr/>
          <p:nvPr/>
        </p:nvSpPr>
        <p:spPr>
          <a:xfrm rot="-1609369">
            <a:off x="4876874" y="1930223"/>
            <a:ext cx="214520" cy="20483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33" name="Shape 133"/>
          <p:cNvSpPr/>
          <p:nvPr/>
        </p:nvSpPr>
        <p:spPr>
          <a:xfrm rot="2926158">
            <a:off x="6128024" y="1979083"/>
            <a:ext cx="160652" cy="153396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34" name="Shape 134"/>
          <p:cNvSpPr/>
          <p:nvPr/>
        </p:nvSpPr>
        <p:spPr>
          <a:xfrm rot="-1609285">
            <a:off x="4918205" y="1378773"/>
            <a:ext cx="144740" cy="138203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5824820" y="1129486"/>
            <a:ext cx="411525" cy="50354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BEF2"/>
                </a:solidFill>
              </a:rPr>
              <a:pPr/>
              <a:t>4</a:t>
            </a:fld>
            <a:endParaRPr lang="en">
              <a:solidFill>
                <a:srgbClr val="00BEF2"/>
              </a:solidFill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ctrTitle" idx="4294967295"/>
          </p:nvPr>
        </p:nvSpPr>
        <p:spPr>
          <a:xfrm>
            <a:off x="888033" y="1306393"/>
            <a:ext cx="2466900" cy="52200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" sz="2800" dirty="0" smtClean="0">
                <a:solidFill>
                  <a:schemeClr val="lt1"/>
                </a:solidFill>
              </a:rPr>
              <a:t>Why</a:t>
            </a:r>
            <a:endParaRPr lang="en" sz="2800" dirty="0">
              <a:solidFill>
                <a:schemeClr val="lt1"/>
              </a:solidFill>
            </a:endParaRPr>
          </a:p>
        </p:txBody>
      </p:sp>
      <p:sp>
        <p:nvSpPr>
          <p:cNvPr id="19" name="Shape 150"/>
          <p:cNvSpPr txBox="1">
            <a:spLocks/>
          </p:cNvSpPr>
          <p:nvPr/>
        </p:nvSpPr>
        <p:spPr>
          <a:xfrm>
            <a:off x="757650" y="2346254"/>
            <a:ext cx="1624043" cy="114928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focus switched from librarians to </a:t>
            </a:r>
            <a:r>
              <a:rPr lang="en-US" b="1" dirty="0" smtClean="0">
                <a:solidFill>
                  <a:schemeClr val="bg1"/>
                </a:solidFill>
              </a:rPr>
              <a:t>users</a:t>
            </a:r>
            <a:endParaRPr lang="en" b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Researchers </a:t>
            </a:r>
            <a:r>
              <a:rPr lang="en-US" dirty="0"/>
              <a:t>assign </a:t>
            </a:r>
            <a:r>
              <a:rPr lang="en-US" dirty="0" smtClean="0"/>
              <a:t>disciplines and keywords to </a:t>
            </a:r>
            <a:r>
              <a:rPr lang="en-US" dirty="0"/>
              <a:t>their own </a:t>
            </a:r>
            <a:r>
              <a:rPr lang="en-US" dirty="0" smtClean="0"/>
              <a:t>materials</a:t>
            </a:r>
            <a:endParaRPr lang="en" dirty="0"/>
          </a:p>
        </p:txBody>
      </p:sp>
      <p:sp>
        <p:nvSpPr>
          <p:cNvPr id="20" name="Shape 151"/>
          <p:cNvSpPr txBox="1">
            <a:spLocks/>
          </p:cNvSpPr>
          <p:nvPr/>
        </p:nvSpPr>
        <p:spPr>
          <a:xfrm>
            <a:off x="2379434" y="2346254"/>
            <a:ext cx="2011406" cy="1672856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Some repositories and libraries replaced </a:t>
            </a:r>
            <a:r>
              <a:rPr lang="en-US" b="1" dirty="0" smtClean="0">
                <a:solidFill>
                  <a:schemeClr val="bg1"/>
                </a:solidFill>
              </a:rPr>
              <a:t>traditional </a:t>
            </a:r>
            <a:r>
              <a:rPr lang="en-US" b="1" dirty="0">
                <a:solidFill>
                  <a:schemeClr val="bg1"/>
                </a:solidFill>
              </a:rPr>
              <a:t>methods with </a:t>
            </a:r>
            <a:r>
              <a:rPr lang="en-US" b="1" dirty="0" smtClean="0">
                <a:solidFill>
                  <a:schemeClr val="bg1"/>
                </a:solidFill>
              </a:rPr>
              <a:t>other </a:t>
            </a:r>
            <a:r>
              <a:rPr lang="en-US" b="1" dirty="0" smtClean="0">
                <a:solidFill>
                  <a:schemeClr val="bg1"/>
                </a:solidFill>
              </a:rPr>
              <a:t>ways</a:t>
            </a:r>
          </a:p>
          <a:p>
            <a:r>
              <a:rPr lang="en-US" dirty="0" smtClean="0"/>
              <a:t>Repository taxonomy;</a:t>
            </a:r>
          </a:p>
          <a:p>
            <a:r>
              <a:rPr lang="en-US" dirty="0"/>
              <a:t>Researcher </a:t>
            </a:r>
            <a:r>
              <a:rPr lang="en-US" dirty="0" smtClean="0"/>
              <a:t>identifiers;</a:t>
            </a:r>
            <a:endParaRPr lang="en-US" dirty="0"/>
          </a:p>
          <a:p>
            <a:r>
              <a:rPr lang="en-US" dirty="0" smtClean="0"/>
              <a:t>Institutional KM </a:t>
            </a:r>
            <a:r>
              <a:rPr lang="en-US" dirty="0"/>
              <a:t>(not LC name authority or its linked data </a:t>
            </a:r>
            <a:r>
              <a:rPr lang="en-US" dirty="0" smtClean="0"/>
              <a:t>URI)</a:t>
            </a:r>
            <a:endParaRPr lang="en-US" dirty="0" smtClean="0"/>
          </a:p>
        </p:txBody>
      </p:sp>
      <p:sp>
        <p:nvSpPr>
          <p:cNvPr id="21" name="Shape 152"/>
          <p:cNvSpPr txBox="1">
            <a:spLocks/>
          </p:cNvSpPr>
          <p:nvPr/>
        </p:nvSpPr>
        <p:spPr>
          <a:xfrm>
            <a:off x="4479851" y="2346253"/>
            <a:ext cx="1644502" cy="1630323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Design Principle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Some are </a:t>
            </a:r>
            <a:r>
              <a:rPr lang="en-US" dirty="0"/>
              <a:t>designed </a:t>
            </a:r>
            <a:r>
              <a:rPr lang="en-US" dirty="0" smtClean="0"/>
              <a:t>more for </a:t>
            </a:r>
            <a:r>
              <a:rPr lang="en-US" dirty="0"/>
              <a:t>authors, </a:t>
            </a:r>
            <a:r>
              <a:rPr lang="en-US" dirty="0" smtClean="0"/>
              <a:t>rather than </a:t>
            </a:r>
            <a:r>
              <a:rPr lang="en-US" dirty="0"/>
              <a:t>catalogers or </a:t>
            </a:r>
            <a:r>
              <a:rPr lang="en-US" dirty="0" smtClean="0"/>
              <a:t>librarians</a:t>
            </a:r>
            <a:endParaRPr lang="en-US" dirty="0"/>
          </a:p>
          <a:p>
            <a:endParaRPr lang="en-US" dirty="0"/>
          </a:p>
        </p:txBody>
      </p:sp>
      <p:sp>
        <p:nvSpPr>
          <p:cNvPr id="16" name="Shape 151"/>
          <p:cNvSpPr txBox="1">
            <a:spLocks/>
          </p:cNvSpPr>
          <p:nvPr/>
        </p:nvSpPr>
        <p:spPr>
          <a:xfrm>
            <a:off x="746393" y="3849331"/>
            <a:ext cx="5227675" cy="44302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Stakeholders in this landscape:</a:t>
            </a:r>
          </a:p>
          <a:p>
            <a:r>
              <a:rPr lang="en-US" dirty="0">
                <a:solidFill>
                  <a:schemeClr val="bg1"/>
                </a:solidFill>
              </a:rPr>
              <a:t>Users, authors, </a:t>
            </a:r>
            <a:r>
              <a:rPr lang="en-US" dirty="0" smtClean="0">
                <a:solidFill>
                  <a:schemeClr val="bg1"/>
                </a:solidFill>
              </a:rPr>
              <a:t>vendors, librarians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catalogers?</a:t>
            </a:r>
            <a:endParaRPr lang="en-US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757651" y="803416"/>
            <a:ext cx="5348475" cy="5035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1800" dirty="0" smtClean="0"/>
              <a:t>Some Responses to the Challenges</a:t>
            </a:r>
            <a:endParaRPr lang="en" sz="1800" dirty="0"/>
          </a:p>
        </p:txBody>
      </p:sp>
      <p:sp>
        <p:nvSpPr>
          <p:cNvPr id="7" name="Shape 221"/>
          <p:cNvSpPr/>
          <p:nvPr/>
        </p:nvSpPr>
        <p:spPr>
          <a:xfrm>
            <a:off x="727838" y="1403905"/>
            <a:ext cx="1913625" cy="949330"/>
          </a:xfrm>
          <a:prstGeom prst="homePlate">
            <a:avLst>
              <a:gd name="adj" fmla="val 30129"/>
            </a:avLst>
          </a:prstGeom>
          <a:solidFill>
            <a:srgbClr val="00BEF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-US" sz="105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Establish </a:t>
            </a:r>
            <a:r>
              <a:rPr lang="en-US" sz="10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templates for different types of </a:t>
            </a:r>
            <a:r>
              <a:rPr lang="en-US" sz="105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collections in the digital repository</a:t>
            </a:r>
            <a:endParaRPr lang="en" sz="105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Shape 222"/>
          <p:cNvSpPr/>
          <p:nvPr/>
        </p:nvSpPr>
        <p:spPr>
          <a:xfrm>
            <a:off x="2410188" y="2267591"/>
            <a:ext cx="1950525" cy="993825"/>
          </a:xfrm>
          <a:prstGeom prst="chevron">
            <a:avLst>
              <a:gd name="adj" fmla="val 29853"/>
            </a:avLst>
          </a:prstGeom>
          <a:solidFill>
            <a:srgbClr val="2D82B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-US" sz="10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with other librarians </a:t>
            </a:r>
            <a:r>
              <a:rPr lang="en-US" sz="105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(Digital Initiatives, Special Collections, subject librarians) and authors</a:t>
            </a:r>
            <a:endParaRPr lang="en" sz="105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Shape 223"/>
          <p:cNvSpPr/>
          <p:nvPr/>
        </p:nvSpPr>
        <p:spPr>
          <a:xfrm>
            <a:off x="4198766" y="1403497"/>
            <a:ext cx="1897233" cy="956931"/>
          </a:xfrm>
          <a:prstGeom prst="chevron">
            <a:avLst>
              <a:gd name="adj" fmla="val 29853"/>
            </a:avLst>
          </a:prstGeom>
          <a:solidFill>
            <a:srgbClr val="25516C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-US" sz="10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additional fields for controlled </a:t>
            </a:r>
            <a:r>
              <a:rPr lang="en-US" sz="105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terms (e.g., names) besides the fields w/ uncontrolled or local values</a:t>
            </a:r>
            <a:endParaRPr lang="en" sz="105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Shape 221"/>
          <p:cNvSpPr/>
          <p:nvPr/>
        </p:nvSpPr>
        <p:spPr>
          <a:xfrm>
            <a:off x="739930" y="3289005"/>
            <a:ext cx="1913625" cy="883267"/>
          </a:xfrm>
          <a:prstGeom prst="homePlate">
            <a:avLst>
              <a:gd name="adj" fmla="val 30129"/>
            </a:avLst>
          </a:prstGeom>
          <a:solidFill>
            <a:srgbClr val="00BEF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-US" sz="105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Accept author metadata, and keep </a:t>
            </a:r>
            <a:r>
              <a:rPr lang="en-US" sz="10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option of metadata review </a:t>
            </a:r>
            <a:r>
              <a:rPr lang="en-US" sz="105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</a:t>
            </a:r>
            <a:endParaRPr lang="en" sz="105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Shape 223"/>
          <p:cNvSpPr/>
          <p:nvPr/>
        </p:nvSpPr>
        <p:spPr>
          <a:xfrm>
            <a:off x="4160873" y="3310270"/>
            <a:ext cx="1921077" cy="886046"/>
          </a:xfrm>
          <a:prstGeom prst="chevron">
            <a:avLst>
              <a:gd name="adj" fmla="val 29853"/>
            </a:avLst>
          </a:prstGeom>
          <a:solidFill>
            <a:srgbClr val="25516C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-US" sz="105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Make more requests to the vendor representative</a:t>
            </a:r>
          </a:p>
        </p:txBody>
      </p:sp>
      <p:sp>
        <p:nvSpPr>
          <p:cNvPr id="17" name="Shape 717"/>
          <p:cNvSpPr/>
          <p:nvPr/>
        </p:nvSpPr>
        <p:spPr>
          <a:xfrm>
            <a:off x="5854864" y="4031536"/>
            <a:ext cx="487310" cy="394182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3E4A6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23"/>
          <p:cNvSpPr/>
          <p:nvPr/>
        </p:nvSpPr>
        <p:spPr>
          <a:xfrm>
            <a:off x="4429140" y="2452415"/>
            <a:ext cx="1581800" cy="793898"/>
          </a:xfrm>
          <a:prstGeom prst="chevron">
            <a:avLst>
              <a:gd name="adj" fmla="val 29853"/>
            </a:avLst>
          </a:prstGeom>
          <a:solidFill>
            <a:srgbClr val="25516C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-US" sz="105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Duplicate or tweak values for certain fields to get them harvested</a:t>
            </a:r>
          </a:p>
        </p:txBody>
      </p:sp>
      <p:sp>
        <p:nvSpPr>
          <p:cNvPr id="13" name="Shape 221"/>
          <p:cNvSpPr/>
          <p:nvPr/>
        </p:nvSpPr>
        <p:spPr>
          <a:xfrm>
            <a:off x="729298" y="2445327"/>
            <a:ext cx="1609865" cy="772795"/>
          </a:xfrm>
          <a:prstGeom prst="homePlate">
            <a:avLst>
              <a:gd name="adj" fmla="val 30129"/>
            </a:avLst>
          </a:prstGeom>
          <a:solidFill>
            <a:srgbClr val="00BEF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-US" sz="105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additional fields for linked data </a:t>
            </a:r>
            <a:r>
              <a:rPr lang="en-US" sz="105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URIs</a:t>
            </a:r>
            <a:endParaRPr lang="en-US" sz="105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Some Reflections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2" y="1330579"/>
            <a:ext cx="5348475" cy="2926033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The definition for "standardized Metadata Practices" changes over time and in the landscape of many systems and stakeholders; 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Is a blend of more traditional practices and changed practices a good approach? 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Are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we gaining or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losing anything by moving away from traditional practices?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It is beneficial when librarians from different departments work together and also with authors and vendors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make careful, practical and conscientious choices.</a:t>
            </a:r>
          </a:p>
          <a:p>
            <a:endParaRPr lang="en-US" dirty="0"/>
          </a:p>
        </p:txBody>
      </p:sp>
      <p:grpSp>
        <p:nvGrpSpPr>
          <p:cNvPr id="16" name="Shape 337"/>
          <p:cNvGrpSpPr/>
          <p:nvPr/>
        </p:nvGrpSpPr>
        <p:grpSpPr>
          <a:xfrm>
            <a:off x="5405285" y="3967316"/>
            <a:ext cx="854272" cy="511161"/>
            <a:chOff x="3918650" y="293075"/>
            <a:chExt cx="488500" cy="412775"/>
          </a:xfrm>
          <a:solidFill>
            <a:srgbClr val="00B0F0"/>
          </a:solidFill>
        </p:grpSpPr>
        <p:sp>
          <p:nvSpPr>
            <p:cNvPr id="17" name="Shape 338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33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340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25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865800" y="2754066"/>
            <a:ext cx="5126400" cy="86985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800" dirty="0"/>
              <a:t>Sai Deng </a:t>
            </a:r>
            <a:r>
              <a:rPr lang="en-US" sz="1800" dirty="0" smtClean="0"/>
              <a:t>   sai.deng@ucf.edu</a:t>
            </a:r>
            <a:br>
              <a:rPr lang="en-US" sz="1800" dirty="0" smtClean="0"/>
            </a:br>
            <a:r>
              <a:rPr lang="en-US" sz="1400" dirty="0" smtClean="0"/>
              <a:t>Metadata Librarian &amp; Associate Librarian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102" name="Shape 102"/>
          <p:cNvSpPr txBox="1"/>
          <p:nvPr/>
        </p:nvSpPr>
        <p:spPr>
          <a:xfrm>
            <a:off x="865801" y="1292251"/>
            <a:ext cx="3621139" cy="12768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" sz="44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lang="en" sz="4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Shape 751"/>
          <p:cNvSpPr/>
          <p:nvPr/>
        </p:nvSpPr>
        <p:spPr>
          <a:xfrm>
            <a:off x="4274289" y="1063256"/>
            <a:ext cx="1169582" cy="971107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753"/>
          <p:cNvSpPr/>
          <p:nvPr/>
        </p:nvSpPr>
        <p:spPr>
          <a:xfrm>
            <a:off x="4887409" y="1622842"/>
            <a:ext cx="747848" cy="411521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408967" y="1290085"/>
            <a:ext cx="86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606</Words>
  <Application>Microsoft Office PowerPoint</Application>
  <PresentationFormat>Custom</PresentationFormat>
  <Paragraphs>63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</vt:lpstr>
      <vt:lpstr>Arial</vt:lpstr>
      <vt:lpstr>Source Sans Pro</vt:lpstr>
      <vt:lpstr>Gremio template</vt:lpstr>
      <vt:lpstr>Overcoming the Challenges of Implementing Standardized Metadata Practices in a Digital Repository </vt:lpstr>
      <vt:lpstr> What a Metadata Librarian Normally Can Do</vt:lpstr>
      <vt:lpstr>Challenges in Working with Some Repositories</vt:lpstr>
      <vt:lpstr>These Changes?</vt:lpstr>
      <vt:lpstr>Some Responses to the Challenges</vt:lpstr>
      <vt:lpstr>Some Reflections</vt:lpstr>
      <vt:lpstr>Sai Deng    sai.deng@ucf.edu Metadata Librarian &amp; Associate Librarian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Challenges of Implementing Standardized Metadata Practices in a Digital Repository</dc:title>
  <dc:creator>bdeboer</dc:creator>
  <cp:lastModifiedBy>Sai Deng</cp:lastModifiedBy>
  <cp:revision>140</cp:revision>
  <cp:lastPrinted>2016-12-20T21:50:47Z</cp:lastPrinted>
  <dcterms:modified xsi:type="dcterms:W3CDTF">2017-01-05T14:22:02Z</dcterms:modified>
</cp:coreProperties>
</file>