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82" r:id="rId21"/>
    <p:sldId id="283" r:id="rId22"/>
    <p:sldId id="274" r:id="rId23"/>
    <p:sldId id="275" r:id="rId24"/>
    <p:sldId id="279" r:id="rId25"/>
    <p:sldId id="276" r:id="rId26"/>
  </p:sldIdLst>
  <p:sldSz cx="9144000" cy="5143500" type="screen16x9"/>
  <p:notesSz cx="6858000" cy="9144000"/>
  <p:embeddedFontLs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Droid Sans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2205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82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37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95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75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225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45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286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681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980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51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01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65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467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78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840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927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37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65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75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54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76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98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82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0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://library.ucf.edu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ezproxy.net.ucf.edu/login?auth=shibb&amp;url=http://fod.infobase.com/PortalPlaylists.aspx?wid=150523" TargetMode="External"/><Relationship Id="rId3" Type="http://schemas.openxmlformats.org/officeDocument/2006/relationships/hyperlink" Target="http://guides.ucf.edu/streaming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ogin.ezproxy.net.ucf.edu/login?auth=shibb&amp;url=http://ucf.kanopystreaming.com/s-homepage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jpg"/><Relationship Id="rId10" Type="http://schemas.openxmlformats.org/officeDocument/2006/relationships/hyperlink" Target="http://digitalcampus.swankmp.com/" TargetMode="External"/><Relationship Id="rId4" Type="http://schemas.openxmlformats.org/officeDocument/2006/relationships/hyperlink" Target="http://guides.ucf.edu/database/ASPvideo" TargetMode="External"/><Relationship Id="rId9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cf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neralcounsel.ucf.edu/legal-issu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ibrary.ucf.edu/about/policies/copyright/" TargetMode="External"/><Relationship Id="rId4" Type="http://schemas.openxmlformats.org/officeDocument/2006/relationships/hyperlink" Target="http://policies.ucf.edu/documents/2-103.2UseOfCopyrightedMateri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Library01.jpg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244400" y="1063500"/>
            <a:ext cx="6655200" cy="3016500"/>
          </a:xfrm>
          <a:prstGeom prst="rect">
            <a:avLst/>
          </a:prstGeom>
          <a:solidFill>
            <a:srgbClr val="000000">
              <a:alpha val="8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1632450" y="1219312"/>
            <a:ext cx="5879100" cy="132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Making the UCF Libraries Part of Your Course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5426150" y="3204925"/>
            <a:ext cx="2111700" cy="63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IDL Showcase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August 4, 2017</a:t>
            </a:r>
            <a:endParaRPr lang="en" sz="1400" dirty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658750" y="3204925"/>
            <a:ext cx="4080000" cy="74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Sarah Norris, Barbara Tierney, Christina Wray</a:t>
            </a:r>
            <a:endParaRPr lang="en" dirty="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University of Central Florida Libraries</a:t>
            </a:r>
            <a:r>
              <a:rPr lang="en" sz="1600" dirty="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</p:txBody>
      </p:sp>
      <p:sp>
        <p:nvSpPr>
          <p:cNvPr id="59" name="Shape 59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Consider partnering with a Subject Librarian for your online course preparation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575" y="1450850"/>
            <a:ext cx="6739425" cy="36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Subject Librarians consult with faculty regarding their library resource needs</a:t>
            </a:r>
          </a:p>
          <a:p>
            <a:pPr lvl="0" rtl="0">
              <a:spcBef>
                <a:spcPts val="0"/>
              </a:spcBef>
              <a:buNone/>
            </a:pP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35" y="1632476"/>
            <a:ext cx="4394915" cy="20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246" y="3172327"/>
            <a:ext cx="4394925" cy="177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Subject Librarians are available to serve as embedded librarians</a:t>
            </a:r>
          </a:p>
          <a:p>
            <a:pPr lvl="0" rtl="0">
              <a:spcBef>
                <a:spcPts val="0"/>
              </a:spcBef>
              <a:buNone/>
            </a:pP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37" y="1388100"/>
            <a:ext cx="5115203" cy="36843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Subject Librarians assist faculty with identifying online textbook alternatives</a:t>
            </a:r>
          </a:p>
          <a:p>
            <a:pPr lvl="0" rtl="0">
              <a:spcBef>
                <a:spcPts val="0"/>
              </a:spcBef>
              <a:buNone/>
            </a:pP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775" y="1682572"/>
            <a:ext cx="4706849" cy="346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Subject Librarians provide database advice</a:t>
            </a:r>
          </a:p>
          <a:p>
            <a:pPr lvl="0" rtl="0">
              <a:spcBef>
                <a:spcPts val="0"/>
              </a:spcBef>
              <a:buNone/>
            </a:pP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465" y="1629149"/>
            <a:ext cx="7309057" cy="3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3243600" cy="101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Subject Librarians Create Online Tutorials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125" y="555200"/>
            <a:ext cx="5192874" cy="4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Subject Librarians create short videos to assist with research</a:t>
            </a:r>
          </a:p>
          <a:p>
            <a:pPr lvl="0" rtl="0">
              <a:spcBef>
                <a:spcPts val="0"/>
              </a:spcBef>
              <a:buNone/>
            </a:pP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275" y="1694473"/>
            <a:ext cx="6473849" cy="34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Subject Librarians are available for research consultations via email, phone, or Skype</a:t>
            </a:r>
          </a:p>
          <a:p>
            <a:pPr lvl="0" rtl="0">
              <a:spcBef>
                <a:spcPts val="0"/>
              </a:spcBef>
              <a:buNone/>
            </a:pP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50" y="1605600"/>
            <a:ext cx="7524900" cy="35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Information Literacy Modules</a:t>
            </a:r>
          </a:p>
        </p:txBody>
      </p:sp>
      <p:pic>
        <p:nvPicPr>
          <p:cNvPr id="179" name="Shape 179" descr="lit_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50" y="1285873"/>
            <a:ext cx="4178136" cy="2571749"/>
          </a:xfrm>
          <a:prstGeom prst="rect">
            <a:avLst/>
          </a:prstGeom>
          <a:noFill/>
          <a:ln w="9525" cap="flat" cmpd="sng">
            <a:solidFill>
              <a:srgbClr val="695D4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0" name="Shape 180" descr="discipline_researc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923" y="1285875"/>
            <a:ext cx="3831224" cy="2196250"/>
          </a:xfrm>
          <a:prstGeom prst="rect">
            <a:avLst/>
          </a:prstGeom>
          <a:noFill/>
          <a:ln w="9525" cap="flat" cmpd="sng">
            <a:solidFill>
              <a:srgbClr val="695D4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1" name="Shape 181" descr="evaluating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6425" y="2369300"/>
            <a:ext cx="3306349" cy="2418924"/>
          </a:xfrm>
          <a:prstGeom prst="rect">
            <a:avLst/>
          </a:prstGeom>
          <a:noFill/>
          <a:ln w="9525" cap="flat" cmpd="sng">
            <a:solidFill>
              <a:srgbClr val="695D4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 dirty="0" smtClean="0">
                <a:latin typeface="Roboto"/>
                <a:ea typeface="Roboto"/>
                <a:cs typeface="Roboto"/>
                <a:sym typeface="Roboto"/>
              </a:rPr>
              <a:t>Integrated Webcourse </a:t>
            </a:r>
            <a:r>
              <a:rPr lang="en" sz="2800" b="1" dirty="0" smtClean="0">
                <a:latin typeface="Roboto"/>
                <a:ea typeface="Roboto"/>
                <a:cs typeface="Roboto"/>
                <a:sym typeface="Roboto"/>
              </a:rPr>
              <a:t>Research Guide</a:t>
            </a:r>
            <a:endParaRPr lang="en"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3" y="1175727"/>
            <a:ext cx="7563854" cy="386486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270245">
            <a:off x="2041150" y="3959660"/>
            <a:ext cx="763066" cy="47527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19726" y="4421614"/>
            <a:ext cx="616831" cy="3088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5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Office of Scholarly Communication</a:t>
            </a:r>
          </a:p>
        </p:txBody>
      </p:sp>
      <p:sp>
        <p:nvSpPr>
          <p:cNvPr id="65" name="Shape 65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SzPct val="39285"/>
            </a:pPr>
            <a:r>
              <a:rPr lang="en" sz="2800" b="1" dirty="0">
                <a:latin typeface="Roboto"/>
                <a:ea typeface="Roboto"/>
                <a:cs typeface="Roboto"/>
                <a:sym typeface="Roboto"/>
              </a:rPr>
              <a:t>Integrated Webcourse Research Guide</a:t>
            </a:r>
            <a:endParaRPr lang="en"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4" y="1117100"/>
            <a:ext cx="7161292" cy="37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SzPct val="39285"/>
            </a:pPr>
            <a:r>
              <a:rPr lang="en" sz="2800" b="1" dirty="0">
                <a:latin typeface="Roboto"/>
                <a:ea typeface="Roboto"/>
                <a:cs typeface="Roboto"/>
                <a:sym typeface="Roboto"/>
              </a:rPr>
              <a:t>Integrated Webcourse Research Guide</a:t>
            </a:r>
            <a:endParaRPr lang="en"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97" y="1087700"/>
            <a:ext cx="5367506" cy="38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Streaming Video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304050" y="1203525"/>
            <a:ext cx="7968600" cy="33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http://guides.ucf.edu/streaming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4 major platforms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Easy to embed or link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Can stream online or in class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Search across platforms on library homepage</a:t>
            </a:r>
          </a:p>
        </p:txBody>
      </p:sp>
      <p:pic>
        <p:nvPicPr>
          <p:cNvPr id="189" name="Shape 189" descr="alexander.jp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874" y="281056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kanopy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2275" y="640612"/>
            <a:ext cx="3514325" cy="91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fmg.jp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4287" y="1649600"/>
            <a:ext cx="3435150" cy="10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digital_campus_demo.png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l="10822" t="34258" r="10814" b="35071"/>
          <a:stretch/>
        </p:blipFill>
        <p:spPr>
          <a:xfrm>
            <a:off x="577123" y="3932482"/>
            <a:ext cx="3775027" cy="8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1700" y="555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UCF Libraries Videos</a:t>
            </a:r>
          </a:p>
        </p:txBody>
      </p:sp>
      <p:pic>
        <p:nvPicPr>
          <p:cNvPr id="199" name="Shape 199" descr="Screenshot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37" y="1087699"/>
            <a:ext cx="7964113" cy="348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1700" y="671631"/>
            <a:ext cx="90823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buSzPct val="39285"/>
            </a:pPr>
            <a:r>
              <a:rPr lang="en" sz="2800" b="1" dirty="0" smtClean="0"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lang="en" sz="2800" b="1" baseline="30000" dirty="0" smtClean="0"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n" sz="2800" b="1" dirty="0" smtClean="0">
                <a:latin typeface="Roboto"/>
                <a:ea typeface="Roboto"/>
                <a:cs typeface="Roboto"/>
                <a:sym typeface="Roboto"/>
              </a:rPr>
              <a:t> Century Library Renovations</a:t>
            </a:r>
            <a:endParaRPr lang="en"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58" y="1320563"/>
            <a:ext cx="6637283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25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4025" y="16334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Questions?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4670400" y="1003800"/>
            <a:ext cx="4403400" cy="328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800" b="1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Sarah </a:t>
            </a:r>
            <a:r>
              <a:rPr lang="en" sz="1800" b="1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Norris</a:t>
            </a:r>
            <a:r>
              <a:rPr lang="en" sz="1800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en" sz="1800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800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sarah.norris@ucf.edu</a:t>
            </a:r>
          </a:p>
          <a:p>
            <a:pPr lvl="0" rtl="0">
              <a:spcBef>
                <a:spcPts val="0"/>
              </a:spcBef>
              <a:buNone/>
            </a:pPr>
            <a:endParaRPr lang="en" sz="1800" b="1" dirty="0" smtClean="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Barbara </a:t>
            </a:r>
            <a:r>
              <a:rPr lang="en" sz="1800" b="1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Tierney</a:t>
            </a:r>
            <a:br>
              <a:rPr lang="en" sz="1800" b="1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800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barbara.tierney@ucf.edu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Christina Wray</a:t>
            </a:r>
            <a:endParaRPr lang="en" sz="1800" b="1" dirty="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</a:t>
            </a:r>
            <a:r>
              <a:rPr lang="en" sz="1800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hristina.wray@ucf.edu</a:t>
            </a:r>
            <a:endParaRPr lang="en" sz="1800" dirty="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en" sz="1800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800" b="1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University of Central Florida Libraries</a:t>
            </a:r>
            <a:r>
              <a:rPr lang="en" sz="1800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00" y="4215899"/>
            <a:ext cx="676699" cy="7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175350" y="1432700"/>
            <a:ext cx="3942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Libraries does not give legal advice, and any information in this presentation and/or provided by UCF Libraries is for informational purposes only.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75350" y="707600"/>
            <a:ext cx="8580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Disclaimer</a:t>
            </a:r>
          </a:p>
          <a:p>
            <a:pPr lvl="0" rtl="0">
              <a:spcBef>
                <a:spcPts val="0"/>
              </a:spcBef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102" y="555200"/>
            <a:ext cx="4454498" cy="4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36925" y="825653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 dirty="0">
                <a:latin typeface="Roboto"/>
                <a:ea typeface="Roboto"/>
                <a:cs typeface="Roboto"/>
                <a:sym typeface="Roboto"/>
              </a:rPr>
              <a:t>Copyright &amp; Online Courses</a:t>
            </a:r>
          </a:p>
          <a:p>
            <a:pPr lvl="0" rtl="0">
              <a:spcBef>
                <a:spcPts val="0"/>
              </a:spcBef>
              <a:buNone/>
            </a:pPr>
            <a:endParaRPr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436925" y="1210235"/>
            <a:ext cx="8206800" cy="32049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Libraries can assist with the following: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general informational questions related to copyright &amp; online </a:t>
            </a:r>
            <a:r>
              <a:rPr lang="en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courses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information </a:t>
            </a:r>
            <a:r>
              <a:rPr lang="en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on gaining copyright clearance for copyrighted </a:t>
            </a:r>
            <a:r>
              <a:rPr lang="en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materials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information </a:t>
            </a:r>
            <a:r>
              <a:rPr lang="en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on copyright use of library-sourced content (e.g. journal articles, streaming </a:t>
            </a:r>
            <a:r>
              <a:rPr lang="en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video)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information </a:t>
            </a:r>
            <a:r>
              <a:rPr lang="en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and/or assistance with copyright questions related to Open Educational Resources </a:t>
            </a:r>
            <a:endParaRPr lang="en" dirty="0" smtClean="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facilitating </a:t>
            </a:r>
            <a:r>
              <a:rPr lang="en" dirty="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copyright questions with UCF’s Office of General Counsel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General Copyright Guidelines &amp; Online Courses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4294967295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 the UCF Office of General Counsel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Copyrighted Video Content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“Motion media of up to </a:t>
            </a:r>
            <a:r>
              <a:rPr lang="en" b="1" i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10% or 3 minutes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, whichever is less, in the aggregate of a copyrighted motion media work may be reproduced or otherwise incorporated.”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General Copyright Guidelines &amp; Online Courses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4294967295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 the UCF Office of General Counsel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Copyrighted Photographs, Images, Charts, or Tables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</a:pP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“a photograph or illustration may be used in its entirety, but no more than </a:t>
            </a:r>
            <a:r>
              <a:rPr lang="en" sz="1500" b="1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5 images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by an artist or photographer may be reproduced or otherwise incorporated as part of an educational multimedia project.  When using photographs and illustrations from a published collective work, not more than </a:t>
            </a:r>
            <a:r>
              <a:rPr lang="en" sz="1500" b="1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10% or 15 images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whichever is less, may be reproduced or otherwise incorporated as part of an educational multimedia project...Up to </a:t>
            </a:r>
            <a:r>
              <a:rPr lang="en" sz="1500" b="1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10% or 2500 fields or cell entries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whichever is less, from a copyrighted database or data table may be reproduced or otherwise incorporated as part of an educational multimedia project.” </a:t>
            </a:r>
            <a:r>
              <a:rPr lang="en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General Copyright Guidelines &amp; Online Courses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 the UCF Office of General Counsel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Journal Articles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</a:pP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“for text material, up to </a:t>
            </a:r>
            <a:r>
              <a:rPr lang="en" sz="1500" b="1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10% or 1000 words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whichever is less, in the aggregate of a copyrighted work consisting of text material may be reproduced or otherwise incorporated as part of a multimedia project.  However, if the article is available through the </a:t>
            </a:r>
            <a:r>
              <a:rPr lang="en" sz="1500" b="1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university’s library holdings online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it would be permissible to provide the students with an online bibliography with </a:t>
            </a:r>
            <a:r>
              <a:rPr lang="en" sz="1500" b="1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links to these resources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making sure that on your course site you clearly indicate that the student is being taken to another site that is not part of your actual online course.”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General Copyright Guidelines &amp; Online Courses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 the UCF Office of General Counsel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Using Copyrighted Materials from Semester to Semester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roid Sans"/>
            </a:pP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“educators may use their educational multimedia projects created for educational purposes for </a:t>
            </a:r>
            <a:r>
              <a:rPr lang="en" sz="1500" b="1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 period of up to two years after the first instructional use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with a class. Use beyond that time period </a:t>
            </a:r>
            <a:r>
              <a:rPr lang="en" sz="1500" b="1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requires permission for each copyrighted portion</a:t>
            </a:r>
            <a:r>
              <a:rPr lang="en" sz="15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incorporated in the production.  Also, educators should be reminded to credit the sources and display the copyright ownership information, which includes the copyright notice ©, year of first publication and name of the copyright holder.”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-6700"/>
            <a:ext cx="9150600" cy="5619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27750" y="959200"/>
            <a:ext cx="8580900" cy="53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latin typeface="Roboto"/>
                <a:ea typeface="Roboto"/>
                <a:cs typeface="Roboto"/>
                <a:sym typeface="Roboto"/>
              </a:rPr>
              <a:t>Copyright Resources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436925" y="1589200"/>
            <a:ext cx="8206800" cy="29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Office of General Counsel: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3"/>
              </a:rPr>
              <a:t>http://generalcounsel.ucf.edu/legal-issues/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marL="457200" lvl="0" indent="-228600" rtl="0">
              <a:spcBef>
                <a:spcPts val="0"/>
              </a:spcBef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Use of Copyrighted Materials Policy: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4"/>
              </a:rPr>
              <a:t>http://policies.ucf.edu/documents/2-103.2UseOfCopyrightedMaterial.pdf</a:t>
            </a:r>
          </a:p>
          <a:p>
            <a:pPr marL="457200" lvl="0" indent="-228600" rtl="0">
              <a:spcBef>
                <a:spcPts val="0"/>
              </a:spcBef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Libraries Copyright Policies: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5"/>
              </a:rPr>
              <a:t>http://library.ucf.edu/about/policies/copyright/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marL="457200" lvl="0" indent="-228600" rtl="0">
              <a:spcBef>
                <a:spcPts val="0"/>
              </a:spcBef>
              <a:buFont typeface="Droid Sans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UCF Libraries Office of Scholarly Communication Copyright Information: </a:t>
            </a:r>
            <a:r>
              <a:rPr lang="en" u="sng">
                <a:solidFill>
                  <a:schemeClr val="hlink"/>
                </a:solidFill>
                <a:latin typeface="Droid Sans"/>
                <a:ea typeface="Droid Sans"/>
                <a:cs typeface="Droid Sans"/>
                <a:sym typeface="Droid Sans"/>
                <a:hlinkClick r:id="rId5"/>
              </a:rPr>
              <a:t>http://library.ucf.edu/about/policies/copyright/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686</Words>
  <Application>Microsoft Office PowerPoint</Application>
  <PresentationFormat>On-screen Show (16:9)</PresentationFormat>
  <Paragraphs>68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Roboto</vt:lpstr>
      <vt:lpstr>Droid Sans</vt:lpstr>
      <vt:lpstr>simple-light-2</vt:lpstr>
      <vt:lpstr>Making the UCF Libraries Part of Your Course</vt:lpstr>
      <vt:lpstr>Office of Scholarly Communication</vt:lpstr>
      <vt:lpstr>Disclaimer </vt:lpstr>
      <vt:lpstr>Copyright &amp; Online Courses </vt:lpstr>
      <vt:lpstr>General Copyright Guidelines &amp; Online Courses</vt:lpstr>
      <vt:lpstr>General Copyright Guidelines &amp; Online Courses</vt:lpstr>
      <vt:lpstr>General Copyright Guidelines &amp; Online Courses</vt:lpstr>
      <vt:lpstr>General Copyright Guidelines &amp; Online Courses</vt:lpstr>
      <vt:lpstr>Copyright Resources</vt:lpstr>
      <vt:lpstr>Consider partnering with a Subject Librarian for your online course preparation</vt:lpstr>
      <vt:lpstr>Subject Librarians consult with faculty regarding their library resource needs </vt:lpstr>
      <vt:lpstr>Subject Librarians are available to serve as embedded librarians </vt:lpstr>
      <vt:lpstr>Subject Librarians assist faculty with identifying online textbook alternatives </vt:lpstr>
      <vt:lpstr>Subject Librarians provide database advice </vt:lpstr>
      <vt:lpstr>Subject Librarians Create Online Tutorials</vt:lpstr>
      <vt:lpstr>Subject Librarians create short videos to assist with research </vt:lpstr>
      <vt:lpstr>Subject Librarians are available for research consultations via email, phone, or Skype </vt:lpstr>
      <vt:lpstr>Information Literacy Modules</vt:lpstr>
      <vt:lpstr>Integrated Webcourse Research Guide</vt:lpstr>
      <vt:lpstr>Integrated Webcourse Research Guide</vt:lpstr>
      <vt:lpstr>Integrated Webcourse Research Guide</vt:lpstr>
      <vt:lpstr>Streaming Video</vt:lpstr>
      <vt:lpstr>UCF Libraries Videos</vt:lpstr>
      <vt:lpstr>21st Century Library Renovations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UCF Libraries Part of Your Course</dc:title>
  <dc:creator>Barbara Tierney</dc:creator>
  <cp:lastModifiedBy>Christina Wray</cp:lastModifiedBy>
  <cp:revision>11</cp:revision>
  <dcterms:modified xsi:type="dcterms:W3CDTF">2017-07-24T19:47:23Z</dcterms:modified>
</cp:coreProperties>
</file>