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3" r:id="rId1"/>
  </p:sldMasterIdLst>
  <p:sldIdLst>
    <p:sldId id="256" r:id="rId2"/>
    <p:sldId id="257" r:id="rId3"/>
    <p:sldId id="259" r:id="rId4"/>
    <p:sldId id="258" r:id="rId5"/>
    <p:sldId id="260" r:id="rId6"/>
    <p:sldId id="267" r:id="rId7"/>
    <p:sldId id="268" r:id="rId8"/>
    <p:sldId id="269" r:id="rId9"/>
    <p:sldId id="276" r:id="rId10"/>
    <p:sldId id="261" r:id="rId11"/>
    <p:sldId id="270" r:id="rId12"/>
    <p:sldId id="271" r:id="rId13"/>
    <p:sldId id="272" r:id="rId14"/>
    <p:sldId id="273" r:id="rId15"/>
    <p:sldId id="277" r:id="rId16"/>
    <p:sldId id="263" r:id="rId17"/>
    <p:sldId id="274" r:id="rId18"/>
    <p:sldId id="262" r:id="rId19"/>
    <p:sldId id="265" r:id="rId20"/>
    <p:sldId id="278" r:id="rId21"/>
    <p:sldId id="279"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64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F6E0E8E6-B6EB-498A-BC29-48D81AAAA5B6}" type="datetimeFigureOut">
              <a:rPr lang="en-US" smtClean="0"/>
              <a:t>11/7/2017</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6D22F896-40B5-4ADD-8801-0D06FADFA095}" type="slidenum">
              <a:rPr lang="en-US" smtClean="0"/>
              <a:pPr/>
              <a:t>‹#›</a:t>
            </a:fld>
            <a:endParaRPr 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36660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EAF71F-1A43-41B7-B605-0710A83174B7}"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293601668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EAF71F-1A43-41B7-B605-0710A83174B7}"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308049636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p>
        </p:txBody>
      </p:sp>
      <p:sp>
        <p:nvSpPr>
          <p:cNvPr id="12" name="Content Placeholder 2"/>
          <p:cNvSpPr>
            <a:spLocks noGrp="1"/>
          </p:cNvSpPr>
          <p:nvPr>
            <p:ph sz="quarter" idx="13"/>
          </p:nvPr>
        </p:nvSpPr>
        <p:spPr>
          <a:xfrm>
            <a:off x="685800" y="2063396"/>
            <a:ext cx="5088714"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p:cNvSpPr>
            <a:spLocks noGrp="1"/>
          </p:cNvSpPr>
          <p:nvPr>
            <p:ph sz="quarter" idx="14"/>
          </p:nvPr>
        </p:nvSpPr>
        <p:spPr>
          <a:xfrm>
            <a:off x="5993971" y="2063396"/>
            <a:ext cx="5086538"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15092E-80DC-4992-A0D4-E74F7FC3042B}" type="datetimeFigureOut">
              <a:rPr lang="en-US" dirty="0"/>
              <a:t>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402579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041493-8214-4CD3-9E66-4A7CE0239274}" type="datetimeFigureOut">
              <a:rPr lang="en-US" dirty="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419797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EAF71F-1A43-41B7-B605-0710A83174B7}"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366832146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CD45397E-FD2D-4D0A-B33C-2E5AEFAED143}" type="datetimeFigureOut">
              <a:rPr lang="en-US" smtClean="0"/>
              <a:t>11/7/2017</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6D22F896-40B5-4ADD-8801-0D06FADFA095}" type="slidenum">
              <a:rPr lang="en-US" smtClean="0"/>
              <a:t>‹#›</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59158454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57300"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47796"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1EAF71F-1A43-41B7-B605-0710A83174B7}" type="datetimeFigureOut">
              <a:rPr lang="en-US" smtClean="0"/>
              <a:t>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1637807143"/>
      </p:ext>
    </p:extLst>
  </p:cSld>
  <p:clrMapOvr>
    <a:masterClrMapping/>
  </p:clrMapOvr>
  <p:hf sldNum="0" hdr="0" ftr="0" dt="0"/>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1EAF71F-1A43-41B7-B605-0710A83174B7}" type="datetimeFigureOut">
              <a:rPr lang="en-US" smtClean="0"/>
              <a:t>11/7/2017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162606013"/>
      </p:ext>
    </p:extLst>
  </p:cSld>
  <p:clrMapOvr>
    <a:masterClrMapping/>
  </p:clrMapOvr>
  <p:hf sldNum="0" hdr="0" ftr="0" dt="0"/>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F0C016-2580-485A-AC4B-4452BC379743}" type="datetimeFigureOut">
              <a:rPr lang="en-US" smtClean="0"/>
              <a:t>11/7/2017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4164011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F0C8E6-7044-439E-9AE7-82A0C81AB0F0}" type="datetimeFigureOut">
              <a:rPr lang="en-US" smtClean="0"/>
              <a:t>11/7/2017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844111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051" y="6375679"/>
            <a:ext cx="1233355" cy="348462"/>
          </a:xfrm>
        </p:spPr>
        <p:txBody>
          <a:bodyPr/>
          <a:lstStyle/>
          <a:p>
            <a:fld id="{61EAF71F-1A43-41B7-B605-0710A83174B7}" type="datetimeFigureOut">
              <a:rPr lang="en-US" smtClean="0"/>
              <a:t>11/7/2017</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6D22F896-40B5-4ADD-8801-0D06FADFA095}" type="slidenum">
              <a:rPr lang="en-US" smtClean="0"/>
              <a:pPr/>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82471302"/>
      </p:ext>
    </p:extLst>
  </p:cSld>
  <p:clrMapOvr>
    <a:masterClrMapping/>
  </p:clrMapOvr>
  <p:hf sldNum="0" hdr="0" ftr="0" dt="0"/>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950" y="6375679"/>
            <a:ext cx="1232456" cy="348462"/>
          </a:xfrm>
        </p:spPr>
        <p:txBody>
          <a:bodyPr/>
          <a:lstStyle/>
          <a:p>
            <a:fld id="{064520B5-A0C9-4D15-A71B-70A075D52D64}" type="datetimeFigureOut">
              <a:rPr lang="en-US" smtClean="0"/>
              <a:t>11/7/2017</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6328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61EAF71F-1A43-41B7-B605-0710A83174B7}" type="datetimeFigureOut">
              <a:rPr lang="en-US" smtClean="0"/>
              <a:t>11/7/2017</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6D22F896-40B5-4ADD-8801-0D06FADFA095}" type="slidenum">
              <a:rPr lang="en-US" smtClean="0"/>
              <a:pPr/>
              <a:t>‹#›</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6948896"/>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Lst>
  <p:hf sldNum="0" hdr="0" ftr="0" dt="0"/>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en.wikipedia.org/wiki/License" TargetMode="Externa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s://creativecommons.org/choose/" TargetMode="External"/><Relationship Id="rId2" Type="http://schemas.openxmlformats.org/officeDocument/2006/relationships/hyperlink" Target="https://creativecommons.org/about/" TargetMode="Externa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hyperlink" Target="https://www.copyright.gov/circs/circ66.pdf" TargetMode="Externa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www.copyright.gov/circs/circ01.pdf"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copyright.cornell.edu/publicdomain"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3.xml"/><Relationship Id="rId5" Type="http://schemas.openxmlformats.org/officeDocument/2006/relationships/image" Target="../media/image8.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3.xml"/><Relationship Id="rId5" Type="http://schemas.openxmlformats.org/officeDocument/2006/relationships/image" Target="../media/image12.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Creative Commons 101</a:t>
            </a:r>
          </a:p>
        </p:txBody>
      </p:sp>
      <p:sp>
        <p:nvSpPr>
          <p:cNvPr id="3" name="Subtitle 2"/>
          <p:cNvSpPr>
            <a:spLocks noGrp="1"/>
          </p:cNvSpPr>
          <p:nvPr>
            <p:ph type="subTitle" idx="1"/>
          </p:nvPr>
        </p:nvSpPr>
        <p:spPr/>
        <p:txBody>
          <a:bodyPr/>
          <a:lstStyle/>
          <a:p>
            <a:r>
              <a:rPr lang="en-US"/>
              <a:t>Christina C. Wray &amp; Sarah Norris</a:t>
            </a:r>
          </a:p>
        </p:txBody>
      </p:sp>
    </p:spTree>
    <p:extLst>
      <p:ext uri="{BB962C8B-B14F-4D97-AF65-F5344CB8AC3E}">
        <p14:creationId xmlns:p14="http://schemas.microsoft.com/office/powerpoint/2010/main" val="1717901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Licensing</a:t>
            </a:r>
            <a:endParaRPr lang="en-US"/>
          </a:p>
        </p:txBody>
      </p:sp>
      <p:sp>
        <p:nvSpPr>
          <p:cNvPr id="3" name="Content Placeholder 2"/>
          <p:cNvSpPr>
            <a:spLocks noGrp="1"/>
          </p:cNvSpPr>
          <p:nvPr>
            <p:ph sz="quarter" idx="13"/>
          </p:nvPr>
        </p:nvSpPr>
        <p:spPr>
          <a:xfrm>
            <a:off x="1251678" y="1417674"/>
            <a:ext cx="9828829" cy="5068186"/>
          </a:xfrm>
        </p:spPr>
        <p:txBody>
          <a:bodyPr>
            <a:normAutofit/>
          </a:bodyPr>
          <a:lstStyle/>
          <a:p>
            <a:pPr marL="0" indent="0">
              <a:buNone/>
            </a:pPr>
            <a:r>
              <a:rPr lang="en-US" sz="2800"/>
              <a:t>Generally means “to give permission”</a:t>
            </a:r>
            <a:br>
              <a:rPr lang="en-US" sz="2800"/>
            </a:br>
            <a:r>
              <a:rPr lang="en-US" sz="2800" u="sng">
                <a:hlinkClick r:id="rId2"/>
              </a:rPr>
              <a:t>https://en.wikipedia.org/wiki/License</a:t>
            </a:r>
            <a:r>
              <a:rPr lang="en-US" sz="2800"/>
              <a:t> </a:t>
            </a:r>
          </a:p>
          <a:p>
            <a:pPr marL="0" indent="0">
              <a:buNone/>
            </a:pPr>
            <a:r>
              <a:rPr lang="en-US" sz="2800"/>
              <a:t> </a:t>
            </a:r>
          </a:p>
          <a:p>
            <a:pPr lvl="1"/>
            <a:r>
              <a:rPr lang="en-US" sz="2400"/>
              <a:t>In copyright and intellectual property, this means you are authorizing use of your copyrighted work by others (i.e. publisher, distributor, etc.)</a:t>
            </a:r>
          </a:p>
          <a:p>
            <a:pPr lvl="1"/>
            <a:r>
              <a:rPr lang="en-US" sz="2400"/>
              <a:t>This is often known as “use rights” </a:t>
            </a:r>
          </a:p>
          <a:p>
            <a:pPr lvl="1"/>
            <a:r>
              <a:rPr lang="en-US" sz="2400"/>
              <a:t>They can be exclusive or non-exclusive</a:t>
            </a:r>
          </a:p>
          <a:p>
            <a:pPr lvl="1"/>
            <a:r>
              <a:rPr lang="en-US" sz="2400"/>
              <a:t>Licensing a “use right” doesn’t affect your ownership of the copyright, unless you decide to license the rights away or are employed as a “work for hire” </a:t>
            </a:r>
          </a:p>
          <a:p>
            <a:pPr marL="0" indent="0">
              <a:buNone/>
            </a:pPr>
            <a:endParaRPr lang="en-US"/>
          </a:p>
        </p:txBody>
      </p:sp>
    </p:spTree>
    <p:extLst>
      <p:ext uri="{BB962C8B-B14F-4D97-AF65-F5344CB8AC3E}">
        <p14:creationId xmlns:p14="http://schemas.microsoft.com/office/powerpoint/2010/main" val="971227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a:t>Examples/Types of Licensing Use Rights</a:t>
            </a:r>
            <a:endParaRPr lang="en-US" sz="4000"/>
          </a:p>
        </p:txBody>
      </p:sp>
      <p:sp>
        <p:nvSpPr>
          <p:cNvPr id="3" name="Content Placeholder 2"/>
          <p:cNvSpPr>
            <a:spLocks noGrp="1"/>
          </p:cNvSpPr>
          <p:nvPr>
            <p:ph sz="quarter" idx="13"/>
          </p:nvPr>
        </p:nvSpPr>
        <p:spPr>
          <a:xfrm>
            <a:off x="1251678" y="1417674"/>
            <a:ext cx="9828829" cy="5068186"/>
          </a:xfrm>
        </p:spPr>
        <p:txBody>
          <a:bodyPr>
            <a:normAutofit/>
          </a:bodyPr>
          <a:lstStyle/>
          <a:p>
            <a:pPr marL="0" indent="0">
              <a:buNone/>
            </a:pPr>
            <a:r>
              <a:rPr lang="en-US" sz="4400"/>
              <a:t>All Rights (i.e. “All Rights Reserved”) </a:t>
            </a:r>
            <a:r>
              <a:rPr lang="en-US"/>
              <a:t/>
            </a:r>
            <a:br>
              <a:rPr lang="en-US"/>
            </a:br>
            <a:endParaRPr lang="en-US"/>
          </a:p>
          <a:p>
            <a:r>
              <a:rPr lang="en-US" sz="3200"/>
              <a:t>This means the publisher retains all your copyright. </a:t>
            </a:r>
          </a:p>
          <a:p>
            <a:r>
              <a:rPr lang="en-US" sz="3200"/>
              <a:t>You may not sell the work again</a:t>
            </a:r>
          </a:p>
          <a:p>
            <a:r>
              <a:rPr lang="en-US" sz="3200"/>
              <a:t>Your only right retained is to claim authorship. </a:t>
            </a:r>
          </a:p>
          <a:p>
            <a:r>
              <a:rPr lang="en-US" sz="3200"/>
              <a:t>If you do sign over or sell all rights, make sure you are compensated</a:t>
            </a:r>
            <a:br>
              <a:rPr lang="en-US" sz="3200"/>
            </a:br>
            <a:endParaRPr lang="en-US" sz="3200"/>
          </a:p>
          <a:p>
            <a:pPr marL="0" indent="0">
              <a:buNone/>
            </a:pPr>
            <a:endParaRPr lang="en-US" sz="2800"/>
          </a:p>
          <a:p>
            <a:pPr marL="0" indent="0">
              <a:buNone/>
            </a:pPr>
            <a:endParaRPr lang="en-US"/>
          </a:p>
        </p:txBody>
      </p:sp>
    </p:spTree>
    <p:extLst>
      <p:ext uri="{BB962C8B-B14F-4D97-AF65-F5344CB8AC3E}">
        <p14:creationId xmlns:p14="http://schemas.microsoft.com/office/powerpoint/2010/main" val="215765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a:t>Examples/Types of Licensing Use Rights</a:t>
            </a:r>
            <a:endParaRPr lang="en-US" sz="4000"/>
          </a:p>
        </p:txBody>
      </p:sp>
      <p:sp>
        <p:nvSpPr>
          <p:cNvPr id="3" name="Content Placeholder 2"/>
          <p:cNvSpPr>
            <a:spLocks noGrp="1"/>
          </p:cNvSpPr>
          <p:nvPr>
            <p:ph sz="quarter" idx="13"/>
          </p:nvPr>
        </p:nvSpPr>
        <p:spPr>
          <a:xfrm>
            <a:off x="5809502" y="1524000"/>
            <a:ext cx="5850870" cy="5068186"/>
          </a:xfrm>
        </p:spPr>
        <p:txBody>
          <a:bodyPr>
            <a:normAutofit fontScale="25000" lnSpcReduction="20000"/>
          </a:bodyPr>
          <a:lstStyle/>
          <a:p>
            <a:pPr marL="0" indent="0">
              <a:buNone/>
            </a:pPr>
            <a:r>
              <a:rPr lang="en-US" sz="12800"/>
              <a:t>Work for Hire</a:t>
            </a:r>
          </a:p>
          <a:p>
            <a:pPr marL="0" indent="0">
              <a:buNone/>
            </a:pPr>
            <a:r>
              <a:rPr lang="en-US" sz="12800"/>
              <a:t> </a:t>
            </a:r>
          </a:p>
          <a:p>
            <a:r>
              <a:rPr lang="en-US" sz="12800"/>
              <a:t>You are hired to write on behalf of a publisher</a:t>
            </a:r>
          </a:p>
          <a:p>
            <a:r>
              <a:rPr lang="en-US" sz="12800"/>
              <a:t>You do not retain any copyright; all works written are the intellectual property of the publisher</a:t>
            </a:r>
          </a:p>
          <a:p>
            <a:r>
              <a:rPr lang="en-US" sz="12800"/>
              <a:t>They do not have to include your name in the by-line</a:t>
            </a:r>
            <a:r>
              <a:rPr lang="en-US" sz="4400"/>
              <a:t/>
            </a:r>
            <a:br>
              <a:rPr lang="en-US" sz="4400"/>
            </a:br>
            <a:endParaRPr lang="en-US" sz="4400"/>
          </a:p>
          <a:p>
            <a:pPr marL="0" indent="0">
              <a:buNone/>
            </a:pPr>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2237" t="1225" r="113" b="-990"/>
          <a:stretch/>
        </p:blipFill>
        <p:spPr>
          <a:xfrm>
            <a:off x="1173706" y="2351193"/>
            <a:ext cx="4421470" cy="3764316"/>
          </a:xfrm>
          <a:prstGeom prst="rect">
            <a:avLst/>
          </a:prstGeom>
          <a:ln>
            <a:noFill/>
          </a:ln>
          <a:effectLst>
            <a:softEdge rad="112500"/>
          </a:effectLst>
        </p:spPr>
      </p:pic>
      <p:sp>
        <p:nvSpPr>
          <p:cNvPr id="5" name="TextBox 4"/>
          <p:cNvSpPr txBox="1"/>
          <p:nvPr/>
        </p:nvSpPr>
        <p:spPr>
          <a:xfrm>
            <a:off x="1832253" y="6115509"/>
            <a:ext cx="3104376" cy="276999"/>
          </a:xfrm>
          <a:prstGeom prst="rect">
            <a:avLst/>
          </a:prstGeom>
          <a:noFill/>
        </p:spPr>
        <p:txBody>
          <a:bodyPr wrap="none" rtlCol="0">
            <a:spAutoFit/>
          </a:bodyPr>
          <a:lstStyle/>
          <a:p>
            <a:r>
              <a:rPr lang="en-US" sz="1200"/>
              <a:t>For Hire by </a:t>
            </a:r>
            <a:r>
              <a:rPr lang="en-US" sz="1200" err="1"/>
              <a:t>Gwenael</a:t>
            </a:r>
            <a:r>
              <a:rPr lang="en-US" sz="1200"/>
              <a:t> </a:t>
            </a:r>
            <a:r>
              <a:rPr lang="en-US" sz="1200" err="1"/>
              <a:t>Plaser</a:t>
            </a:r>
            <a:r>
              <a:rPr lang="en-US" sz="1200"/>
              <a:t> CC BY-NC-SA 2.0</a:t>
            </a:r>
          </a:p>
        </p:txBody>
      </p:sp>
    </p:spTree>
    <p:extLst>
      <p:ext uri="{BB962C8B-B14F-4D97-AF65-F5344CB8AC3E}">
        <p14:creationId xmlns:p14="http://schemas.microsoft.com/office/powerpoint/2010/main" val="2632027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a:t>Examples/Types of Licensing Use Rights</a:t>
            </a:r>
            <a:endParaRPr lang="en-US" sz="4000"/>
          </a:p>
        </p:txBody>
      </p:sp>
      <p:sp>
        <p:nvSpPr>
          <p:cNvPr id="3" name="Content Placeholder 2"/>
          <p:cNvSpPr>
            <a:spLocks noGrp="1"/>
          </p:cNvSpPr>
          <p:nvPr>
            <p:ph sz="quarter" idx="13"/>
          </p:nvPr>
        </p:nvSpPr>
        <p:spPr>
          <a:xfrm>
            <a:off x="1251679" y="1417674"/>
            <a:ext cx="5297978" cy="5068186"/>
          </a:xfrm>
        </p:spPr>
        <p:txBody>
          <a:bodyPr>
            <a:normAutofit fontScale="70000" lnSpcReduction="20000"/>
          </a:bodyPr>
          <a:lstStyle/>
          <a:p>
            <a:pPr marL="0" indent="0">
              <a:buNone/>
            </a:pPr>
            <a:r>
              <a:rPr lang="en-US" sz="4400"/>
              <a:t>First Rights</a:t>
            </a:r>
          </a:p>
          <a:p>
            <a:pPr marL="0" indent="0">
              <a:buNone/>
            </a:pPr>
            <a:r>
              <a:rPr lang="en-US" sz="4400"/>
              <a:t> </a:t>
            </a:r>
          </a:p>
          <a:p>
            <a:r>
              <a:rPr lang="en-US" sz="4400"/>
              <a:t>Publisher has the right to “first use” (i.e. the first form of the work)</a:t>
            </a:r>
          </a:p>
          <a:p>
            <a:r>
              <a:rPr lang="en-US" sz="4400"/>
              <a:t>Important to be specific about what you mean (i.e. first international rights, etc.)</a:t>
            </a:r>
            <a:endParaRPr lang="en-US" sz="2800"/>
          </a:p>
          <a:p>
            <a:pPr marL="0" lvl="0" indent="0">
              <a:buNone/>
            </a:pPr>
            <a:r>
              <a:rPr lang="en-US" sz="4400"/>
              <a:t/>
            </a:r>
            <a:br>
              <a:rPr lang="en-US" sz="4400"/>
            </a:br>
            <a:endParaRPr lang="en-US" sz="4400"/>
          </a:p>
          <a:p>
            <a:pPr marL="0" indent="0">
              <a:buNone/>
            </a:pP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9725" y="1417674"/>
            <a:ext cx="4025750" cy="4025752"/>
          </a:xfrm>
          <a:prstGeom prst="rect">
            <a:avLst/>
          </a:prstGeom>
        </p:spPr>
      </p:pic>
      <p:sp>
        <p:nvSpPr>
          <p:cNvPr id="5" name="TextBox 4"/>
          <p:cNvSpPr txBox="1"/>
          <p:nvPr/>
        </p:nvSpPr>
        <p:spPr>
          <a:xfrm>
            <a:off x="8210330" y="5443426"/>
            <a:ext cx="2528384" cy="276999"/>
          </a:xfrm>
          <a:prstGeom prst="rect">
            <a:avLst/>
          </a:prstGeom>
          <a:noFill/>
        </p:spPr>
        <p:txBody>
          <a:bodyPr wrap="none" rtlCol="0">
            <a:spAutoFit/>
          </a:bodyPr>
          <a:lstStyle/>
          <a:p>
            <a:r>
              <a:rPr lang="en-US" sz="1200"/>
              <a:t>One by Alan Bates CC BY-NC-SA 2.0</a:t>
            </a:r>
          </a:p>
        </p:txBody>
      </p:sp>
    </p:spTree>
    <p:extLst>
      <p:ext uri="{BB962C8B-B14F-4D97-AF65-F5344CB8AC3E}">
        <p14:creationId xmlns:p14="http://schemas.microsoft.com/office/powerpoint/2010/main" val="2329960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t>Creative Commons Licenses</a:t>
            </a:r>
            <a:endParaRPr lang="en-US" sz="4000"/>
          </a:p>
        </p:txBody>
      </p:sp>
      <p:sp>
        <p:nvSpPr>
          <p:cNvPr id="3" name="Content Placeholder 2"/>
          <p:cNvSpPr>
            <a:spLocks noGrp="1"/>
          </p:cNvSpPr>
          <p:nvPr>
            <p:ph sz="quarter" idx="13"/>
          </p:nvPr>
        </p:nvSpPr>
        <p:spPr>
          <a:xfrm>
            <a:off x="1251678" y="1417674"/>
            <a:ext cx="9828829" cy="5068186"/>
          </a:xfrm>
        </p:spPr>
        <p:txBody>
          <a:bodyPr>
            <a:noAutofit/>
          </a:bodyPr>
          <a:lstStyle/>
          <a:p>
            <a:pPr marL="0" indent="0">
              <a:buNone/>
            </a:pPr>
            <a:r>
              <a:rPr lang="en-US" sz="2800"/>
              <a:t>What is a Creative Commons License? </a:t>
            </a:r>
            <a:r>
              <a:rPr lang="en-US" sz="2400"/>
              <a:t/>
            </a:r>
            <a:br>
              <a:rPr lang="en-US" sz="2400"/>
            </a:br>
            <a:endParaRPr lang="en-US" sz="2400"/>
          </a:p>
          <a:p>
            <a:pPr lvl="0"/>
            <a:r>
              <a:rPr lang="en-US" sz="2400"/>
              <a:t>Creative Commons “provides a simple, standardized way to give the public permission to share and use your creative work — on conditions of your choice. CC licenses let you easily change your copyright terms from the default of ‘all rights reserved’ to ‘some rights reserved.’ (</a:t>
            </a:r>
            <a:r>
              <a:rPr lang="en-US" sz="2400">
                <a:hlinkClick r:id="rId2"/>
              </a:rPr>
              <a:t>https://creativecommons.org/about/</a:t>
            </a:r>
            <a:r>
              <a:rPr lang="en-US" sz="2400"/>
              <a:t>) </a:t>
            </a:r>
          </a:p>
          <a:p>
            <a:r>
              <a:rPr lang="en-US" sz="2400"/>
              <a:t>Creative Commons licenses “are not an alternative to copyright. They work alongside copyright and enable you to modify your copyright terms to best suit your needs.” (</a:t>
            </a:r>
            <a:r>
              <a:rPr lang="en-US" sz="2400" u="sng">
                <a:hlinkClick r:id="rId2"/>
              </a:rPr>
              <a:t>https://creativecommons.org/about/</a:t>
            </a:r>
            <a:r>
              <a:rPr lang="en-US" sz="2400"/>
              <a:t>)</a:t>
            </a:r>
          </a:p>
          <a:p>
            <a:pPr marL="0" indent="0">
              <a:buNone/>
            </a:pPr>
            <a:r>
              <a:rPr lang="en-US" sz="2400"/>
              <a:t/>
            </a:r>
            <a:br>
              <a:rPr lang="en-US" sz="2400"/>
            </a:br>
            <a:r>
              <a:rPr lang="en-US" sz="2400" u="sng">
                <a:hlinkClick r:id="rId3"/>
              </a:rPr>
              <a:t>https://creativecommons.org/choose/</a:t>
            </a:r>
            <a:r>
              <a:rPr lang="en-US" sz="2400"/>
              <a:t> </a:t>
            </a:r>
          </a:p>
        </p:txBody>
      </p:sp>
    </p:spTree>
    <p:extLst>
      <p:ext uri="{BB962C8B-B14F-4D97-AF65-F5344CB8AC3E}">
        <p14:creationId xmlns:p14="http://schemas.microsoft.com/office/powerpoint/2010/main" val="4161732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Where do you post your work?</a:t>
            </a:r>
          </a:p>
        </p:txBody>
      </p:sp>
    </p:spTree>
    <p:extLst>
      <p:ext uri="{BB962C8B-B14F-4D97-AF65-F5344CB8AC3E}">
        <p14:creationId xmlns:p14="http://schemas.microsoft.com/office/powerpoint/2010/main" val="4229033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6287" y="685800"/>
            <a:ext cx="9856395" cy="1158140"/>
          </a:xfrm>
        </p:spPr>
        <p:txBody>
          <a:bodyPr/>
          <a:lstStyle/>
          <a:p>
            <a:r>
              <a:rPr lang="en-US"/>
              <a:t>Writing</a:t>
            </a:r>
          </a:p>
        </p:txBody>
      </p:sp>
      <p:sp>
        <p:nvSpPr>
          <p:cNvPr id="3" name="Content Placeholder 2"/>
          <p:cNvSpPr>
            <a:spLocks noGrp="1"/>
          </p:cNvSpPr>
          <p:nvPr>
            <p:ph sz="quarter" idx="13"/>
          </p:nvPr>
        </p:nvSpPr>
        <p:spPr>
          <a:xfrm>
            <a:off x="1226287" y="1680625"/>
            <a:ext cx="9618922" cy="658538"/>
          </a:xfrm>
        </p:spPr>
        <p:txBody>
          <a:bodyPr>
            <a:normAutofit lnSpcReduction="10000"/>
          </a:bodyPr>
          <a:lstStyle/>
          <a:p>
            <a:pPr marL="0" indent="0">
              <a:buNone/>
            </a:pPr>
            <a:r>
              <a:rPr lang="en-US" sz="3600" b="1"/>
              <a:t>Can I say my blog or website is copyrighted?</a:t>
            </a:r>
            <a:endParaRPr lang="en-US" sz="3600"/>
          </a:p>
        </p:txBody>
      </p:sp>
      <p:sp>
        <p:nvSpPr>
          <p:cNvPr id="4" name="Content Placeholder 3"/>
          <p:cNvSpPr>
            <a:spLocks noGrp="1"/>
          </p:cNvSpPr>
          <p:nvPr>
            <p:ph sz="quarter" idx="14"/>
          </p:nvPr>
        </p:nvSpPr>
        <p:spPr>
          <a:xfrm>
            <a:off x="1169581" y="2417135"/>
            <a:ext cx="10299405" cy="3983665"/>
          </a:xfrm>
        </p:spPr>
        <p:txBody>
          <a:bodyPr>
            <a:normAutofit fontScale="92500"/>
          </a:bodyPr>
          <a:lstStyle/>
          <a:p>
            <a:pPr marL="0" indent="0">
              <a:buNone/>
            </a:pPr>
            <a:r>
              <a:rPr lang="en-US" sz="2400"/>
              <a:t>The short answer is yes.</a:t>
            </a:r>
          </a:p>
          <a:p>
            <a:pPr marL="0" indent="0">
              <a:buNone/>
            </a:pPr>
            <a:r>
              <a:rPr lang="en-US" sz="2400"/>
              <a:t> </a:t>
            </a:r>
          </a:p>
          <a:p>
            <a:r>
              <a:rPr lang="en-US" sz="2400"/>
              <a:t>Blogs/websites can be considered copyrightable literary works (as long as they contain some of your own expression and not merely expression copied from others)</a:t>
            </a:r>
          </a:p>
          <a:p>
            <a:r>
              <a:rPr lang="en-US" sz="2400"/>
              <a:t>You can add a copyright notice and/or symbol for any blog that is your own intellectual property</a:t>
            </a:r>
          </a:p>
          <a:p>
            <a:r>
              <a:rPr lang="en-US" sz="2400"/>
              <a:t>Filing for copyright for a blog/website is possible, but slightly tricky due to the constant updating/changing of content. See Copyright Registration for Websites and Website Content: </a:t>
            </a:r>
            <a:r>
              <a:rPr lang="en-US" sz="2400" u="sng">
                <a:hlinkClick r:id="rId2"/>
              </a:rPr>
              <a:t>https://www.copyright.gov/circs/circ66.pdf</a:t>
            </a:r>
            <a:r>
              <a:rPr lang="en-US" sz="2400"/>
              <a:t> </a:t>
            </a:r>
          </a:p>
          <a:p>
            <a:endParaRPr lang="en-US"/>
          </a:p>
        </p:txBody>
      </p:sp>
    </p:spTree>
    <p:extLst>
      <p:ext uri="{BB962C8B-B14F-4D97-AF65-F5344CB8AC3E}">
        <p14:creationId xmlns:p14="http://schemas.microsoft.com/office/powerpoint/2010/main" val="2366367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6287" y="685800"/>
            <a:ext cx="9856395" cy="1158140"/>
          </a:xfrm>
        </p:spPr>
        <p:txBody>
          <a:bodyPr/>
          <a:lstStyle/>
          <a:p>
            <a:r>
              <a:rPr lang="en-US"/>
              <a:t>Writing</a:t>
            </a:r>
          </a:p>
        </p:txBody>
      </p:sp>
      <p:sp>
        <p:nvSpPr>
          <p:cNvPr id="3" name="Content Placeholder 2"/>
          <p:cNvSpPr>
            <a:spLocks noGrp="1"/>
          </p:cNvSpPr>
          <p:nvPr>
            <p:ph sz="quarter" idx="13"/>
          </p:nvPr>
        </p:nvSpPr>
        <p:spPr>
          <a:xfrm>
            <a:off x="1226287" y="1680625"/>
            <a:ext cx="9618922" cy="658538"/>
          </a:xfrm>
        </p:spPr>
        <p:txBody>
          <a:bodyPr>
            <a:normAutofit lnSpcReduction="10000"/>
          </a:bodyPr>
          <a:lstStyle/>
          <a:p>
            <a:pPr marL="0" indent="0">
              <a:buNone/>
            </a:pPr>
            <a:r>
              <a:rPr lang="en-US" sz="3600"/>
              <a:t>Things you can do to protect your blog/website:</a:t>
            </a:r>
          </a:p>
        </p:txBody>
      </p:sp>
      <p:sp>
        <p:nvSpPr>
          <p:cNvPr id="4" name="Content Placeholder 3"/>
          <p:cNvSpPr>
            <a:spLocks noGrp="1"/>
          </p:cNvSpPr>
          <p:nvPr>
            <p:ph sz="quarter" idx="14"/>
          </p:nvPr>
        </p:nvSpPr>
        <p:spPr>
          <a:xfrm>
            <a:off x="1169581" y="2417135"/>
            <a:ext cx="10299405" cy="3983665"/>
          </a:xfrm>
        </p:spPr>
        <p:txBody>
          <a:bodyPr>
            <a:normAutofit/>
          </a:bodyPr>
          <a:lstStyle/>
          <a:p>
            <a:pPr lvl="0" fontAlgn="base"/>
            <a:r>
              <a:rPr lang="en-US"/>
              <a:t>Add a copyright statement on all pages of your site</a:t>
            </a:r>
          </a:p>
          <a:p>
            <a:pPr lvl="0" fontAlgn="base"/>
            <a:r>
              <a:rPr lang="en-US"/>
              <a:t>Watermark or add a copyright statement to any images you create for your blog (as long as you own the copyright of the images)</a:t>
            </a:r>
          </a:p>
          <a:p>
            <a:pPr lvl="0" fontAlgn="base"/>
            <a:r>
              <a:rPr lang="en-US"/>
              <a:t>Create a permission page on your blog or site</a:t>
            </a:r>
          </a:p>
          <a:p>
            <a:pPr lvl="0" fontAlgn="base"/>
            <a:r>
              <a:rPr lang="en-US"/>
              <a:t>Add a creative commons license to any content to make it clear to users what they can and can’t do with your content (i.e. add a CC-BY to your site or other types of licenses, depending on how open you want to make it)</a:t>
            </a:r>
          </a:p>
          <a:p>
            <a:pPr lvl="0" fontAlgn="base"/>
            <a:r>
              <a:rPr lang="en-US"/>
              <a:t>Check any </a:t>
            </a:r>
            <a:r>
              <a:rPr lang="en-US" err="1"/>
              <a:t>linkbacks</a:t>
            </a:r>
            <a:r>
              <a:rPr lang="en-US"/>
              <a:t> or pings on your blog or site to make sure your content isn’t being taken without permission</a:t>
            </a:r>
          </a:p>
          <a:p>
            <a:endParaRPr lang="en-US"/>
          </a:p>
        </p:txBody>
      </p:sp>
    </p:spTree>
    <p:extLst>
      <p:ext uri="{BB962C8B-B14F-4D97-AF65-F5344CB8AC3E}">
        <p14:creationId xmlns:p14="http://schemas.microsoft.com/office/powerpoint/2010/main" val="852253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581" y="685800"/>
            <a:ext cx="9913102" cy="1158140"/>
          </a:xfrm>
        </p:spPr>
        <p:txBody>
          <a:bodyPr/>
          <a:lstStyle/>
          <a:p>
            <a:r>
              <a:rPr lang="en-US"/>
              <a:t>Photography/Artwork</a:t>
            </a:r>
          </a:p>
        </p:txBody>
      </p:sp>
      <p:sp>
        <p:nvSpPr>
          <p:cNvPr id="3" name="Content Placeholder 2"/>
          <p:cNvSpPr>
            <a:spLocks noGrp="1"/>
          </p:cNvSpPr>
          <p:nvPr>
            <p:ph sz="quarter" idx="13"/>
          </p:nvPr>
        </p:nvSpPr>
        <p:spPr>
          <a:xfrm>
            <a:off x="1169582" y="2063396"/>
            <a:ext cx="4604932" cy="3311189"/>
          </a:xfrm>
        </p:spPr>
        <p:txBody>
          <a:bodyPr>
            <a:normAutofit/>
          </a:bodyPr>
          <a:lstStyle/>
          <a:p>
            <a:pPr marL="0" indent="0">
              <a:buNone/>
            </a:pPr>
            <a:r>
              <a:rPr lang="en-US" sz="4400" b="1"/>
              <a:t>What do I need to know before I post my images online?</a:t>
            </a:r>
          </a:p>
        </p:txBody>
      </p:sp>
      <p:sp>
        <p:nvSpPr>
          <p:cNvPr id="4" name="Content Placeholder 3"/>
          <p:cNvSpPr>
            <a:spLocks noGrp="1"/>
          </p:cNvSpPr>
          <p:nvPr>
            <p:ph sz="quarter" idx="14"/>
          </p:nvPr>
        </p:nvSpPr>
        <p:spPr/>
        <p:txBody>
          <a:bodyPr>
            <a:normAutofit/>
          </a:bodyPr>
          <a:lstStyle/>
          <a:p>
            <a:r>
              <a:rPr lang="en-US" sz="2400"/>
              <a:t>Are you licensing your work to the website?</a:t>
            </a:r>
          </a:p>
          <a:p>
            <a:r>
              <a:rPr lang="en-US" sz="2400"/>
              <a:t>Can you explicitly state the copyright and licensing status attached to your images?</a:t>
            </a:r>
          </a:p>
          <a:p>
            <a:r>
              <a:rPr lang="en-US" sz="2400"/>
              <a:t>Do you have the ability to change the permissions for individual images?</a:t>
            </a:r>
          </a:p>
        </p:txBody>
      </p:sp>
    </p:spTree>
    <p:extLst>
      <p:ext uri="{BB962C8B-B14F-4D97-AF65-F5344CB8AC3E}">
        <p14:creationId xmlns:p14="http://schemas.microsoft.com/office/powerpoint/2010/main" val="3693643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581" y="685800"/>
            <a:ext cx="9913102" cy="1158140"/>
          </a:xfrm>
        </p:spPr>
        <p:txBody>
          <a:bodyPr/>
          <a:lstStyle/>
          <a:p>
            <a:r>
              <a:rPr lang="en-US"/>
              <a:t>Music</a:t>
            </a:r>
          </a:p>
        </p:txBody>
      </p:sp>
      <p:sp>
        <p:nvSpPr>
          <p:cNvPr id="3" name="Content Placeholder 2"/>
          <p:cNvSpPr>
            <a:spLocks noGrp="1"/>
          </p:cNvSpPr>
          <p:nvPr>
            <p:ph sz="quarter" idx="13"/>
          </p:nvPr>
        </p:nvSpPr>
        <p:spPr>
          <a:xfrm>
            <a:off x="1169581" y="2063396"/>
            <a:ext cx="4604932" cy="3311189"/>
          </a:xfrm>
        </p:spPr>
        <p:txBody>
          <a:bodyPr>
            <a:normAutofit/>
          </a:bodyPr>
          <a:lstStyle/>
          <a:p>
            <a:pPr marL="0" indent="0">
              <a:buNone/>
            </a:pPr>
            <a:r>
              <a:rPr lang="en-US" sz="4000" b="1"/>
              <a:t>What is your ultimate goal when posting your music online?</a:t>
            </a:r>
          </a:p>
        </p:txBody>
      </p:sp>
      <p:sp>
        <p:nvSpPr>
          <p:cNvPr id="4" name="Content Placeholder 3"/>
          <p:cNvSpPr>
            <a:spLocks noGrp="1"/>
          </p:cNvSpPr>
          <p:nvPr>
            <p:ph sz="quarter" idx="14"/>
          </p:nvPr>
        </p:nvSpPr>
        <p:spPr/>
        <p:txBody>
          <a:bodyPr>
            <a:normAutofit/>
          </a:bodyPr>
          <a:lstStyle/>
          <a:p>
            <a:pPr marL="0" indent="0">
              <a:buNone/>
            </a:pPr>
            <a:r>
              <a:rPr lang="en-US" sz="3200"/>
              <a:t>Do you perform cover songs?</a:t>
            </a:r>
          </a:p>
          <a:p>
            <a:pPr marL="0" indent="0">
              <a:buNone/>
            </a:pPr>
            <a:r>
              <a:rPr lang="en-US" sz="3200"/>
              <a:t>Are you signed to a record label?</a:t>
            </a:r>
          </a:p>
          <a:p>
            <a:pPr marL="0" indent="0">
              <a:buNone/>
            </a:pPr>
            <a:r>
              <a:rPr lang="en-US" sz="3200"/>
              <a:t>Do you want to make a little cash?</a:t>
            </a:r>
          </a:p>
        </p:txBody>
      </p:sp>
    </p:spTree>
    <p:extLst>
      <p:ext uri="{BB962C8B-B14F-4D97-AF65-F5344CB8AC3E}">
        <p14:creationId xmlns:p14="http://schemas.microsoft.com/office/powerpoint/2010/main" val="462424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8574" y="501502"/>
            <a:ext cx="10396882" cy="1158140"/>
          </a:xfrm>
        </p:spPr>
        <p:txBody>
          <a:bodyPr/>
          <a:lstStyle/>
          <a:p>
            <a:r>
              <a:rPr lang="en-US"/>
              <a:t>Fact or Fiction?</a:t>
            </a:r>
          </a:p>
        </p:txBody>
      </p:sp>
      <p:sp>
        <p:nvSpPr>
          <p:cNvPr id="3" name="Content Placeholder 2"/>
          <p:cNvSpPr>
            <a:spLocks noGrp="1"/>
          </p:cNvSpPr>
          <p:nvPr>
            <p:ph sz="quarter" idx="13"/>
          </p:nvPr>
        </p:nvSpPr>
        <p:spPr>
          <a:xfrm>
            <a:off x="1068574" y="1954012"/>
            <a:ext cx="5088714" cy="4056928"/>
          </a:xfrm>
        </p:spPr>
        <p:txBody>
          <a:bodyPr>
            <a:normAutofit lnSpcReduction="10000"/>
          </a:bodyPr>
          <a:lstStyle/>
          <a:p>
            <a:pPr marL="0" indent="0">
              <a:buNone/>
            </a:pPr>
            <a:r>
              <a:rPr lang="en-US" sz="3200"/>
              <a:t>To copyright a creative work I need to Put a copy in an envelope and mail it to myself, then leave it sealed?</a:t>
            </a:r>
          </a:p>
          <a:p>
            <a:pPr marL="0" indent="0">
              <a:buNone/>
            </a:pPr>
            <a:endParaRPr lang="en-US" sz="3200"/>
          </a:p>
          <a:p>
            <a:pPr marL="514350" indent="-514350">
              <a:buAutoNum type="alphaUcParenR"/>
            </a:pPr>
            <a:r>
              <a:rPr lang="en-US" sz="3200"/>
              <a:t>Fact</a:t>
            </a:r>
          </a:p>
          <a:p>
            <a:pPr marL="514350" indent="-514350">
              <a:buAutoNum type="alphaUcParenR"/>
            </a:pPr>
            <a:r>
              <a:rPr lang="en-US" sz="3200"/>
              <a:t>Fiction</a:t>
            </a:r>
          </a:p>
        </p:txBody>
      </p:sp>
      <p:pic>
        <p:nvPicPr>
          <p:cNvPr id="7" name="Content Placeholder 6"/>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6329892" y="1843940"/>
            <a:ext cx="4708446" cy="3531335"/>
          </a:xfrm>
        </p:spPr>
      </p:pic>
      <p:sp>
        <p:nvSpPr>
          <p:cNvPr id="8" name="TextBox 7"/>
          <p:cNvSpPr txBox="1"/>
          <p:nvPr/>
        </p:nvSpPr>
        <p:spPr>
          <a:xfrm>
            <a:off x="6329892" y="5374585"/>
            <a:ext cx="3704860" cy="253916"/>
          </a:xfrm>
          <a:prstGeom prst="rect">
            <a:avLst/>
          </a:prstGeom>
          <a:noFill/>
        </p:spPr>
        <p:txBody>
          <a:bodyPr wrap="none" rtlCol="0">
            <a:spAutoFit/>
          </a:bodyPr>
          <a:lstStyle/>
          <a:p>
            <a:r>
              <a:rPr lang="en-US" sz="1050">
                <a:latin typeface="Calibri Light" panose="020F0302020204030204" pitchFamily="34" charset="0"/>
                <a:cs typeface="Calibri Light" panose="020F0302020204030204" pitchFamily="34" charset="0"/>
              </a:rPr>
              <a:t>With a famous envelope by Yasuhisa Hasegawa      (CC BY-NC 2.0)</a:t>
            </a:r>
          </a:p>
        </p:txBody>
      </p:sp>
    </p:spTree>
    <p:extLst>
      <p:ext uri="{BB962C8B-B14F-4D97-AF65-F5344CB8AC3E}">
        <p14:creationId xmlns:p14="http://schemas.microsoft.com/office/powerpoint/2010/main" val="12486923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581" y="685800"/>
            <a:ext cx="9913102" cy="1158140"/>
          </a:xfrm>
        </p:spPr>
        <p:txBody>
          <a:bodyPr/>
          <a:lstStyle/>
          <a:p>
            <a:r>
              <a:rPr lang="en-US"/>
              <a:t>Videos</a:t>
            </a:r>
          </a:p>
        </p:txBody>
      </p:sp>
      <p:sp>
        <p:nvSpPr>
          <p:cNvPr id="3" name="Content Placeholder 2"/>
          <p:cNvSpPr>
            <a:spLocks noGrp="1"/>
          </p:cNvSpPr>
          <p:nvPr>
            <p:ph sz="quarter" idx="13"/>
          </p:nvPr>
        </p:nvSpPr>
        <p:spPr>
          <a:xfrm>
            <a:off x="1169581" y="2063396"/>
            <a:ext cx="4604932" cy="3311189"/>
          </a:xfrm>
        </p:spPr>
        <p:txBody>
          <a:bodyPr>
            <a:normAutofit/>
          </a:bodyPr>
          <a:lstStyle/>
          <a:p>
            <a:pPr marL="0" indent="0">
              <a:buNone/>
            </a:pPr>
            <a:r>
              <a:rPr lang="en-US" sz="4000" b="1"/>
              <a:t>How do you want to license your content?</a:t>
            </a:r>
          </a:p>
        </p:txBody>
      </p:sp>
      <p:sp>
        <p:nvSpPr>
          <p:cNvPr id="4" name="Content Placeholder 3"/>
          <p:cNvSpPr>
            <a:spLocks noGrp="1"/>
          </p:cNvSpPr>
          <p:nvPr>
            <p:ph sz="quarter" idx="14"/>
          </p:nvPr>
        </p:nvSpPr>
        <p:spPr/>
        <p:txBody>
          <a:bodyPr>
            <a:normAutofit fontScale="92500" lnSpcReduction="20000"/>
          </a:bodyPr>
          <a:lstStyle/>
          <a:p>
            <a:pPr marL="0" indent="0">
              <a:buNone/>
            </a:pPr>
            <a:r>
              <a:rPr lang="en-US" sz="3200"/>
              <a:t>Do you plan to use a Creative Commons License?</a:t>
            </a:r>
          </a:p>
          <a:p>
            <a:pPr marL="0" indent="0">
              <a:buNone/>
            </a:pPr>
            <a:r>
              <a:rPr lang="en-US" sz="3200"/>
              <a:t>Do you want to monetize your content?</a:t>
            </a:r>
          </a:p>
          <a:p>
            <a:pPr marL="0" indent="0">
              <a:buNone/>
            </a:pPr>
            <a:r>
              <a:rPr lang="en-US" sz="3200"/>
              <a:t>Are you using other media in your videos such as music or images?</a:t>
            </a:r>
          </a:p>
        </p:txBody>
      </p:sp>
    </p:spTree>
    <p:extLst>
      <p:ext uri="{BB962C8B-B14F-4D97-AF65-F5344CB8AC3E}">
        <p14:creationId xmlns:p14="http://schemas.microsoft.com/office/powerpoint/2010/main" val="478818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Have more questions?</a:t>
            </a:r>
          </a:p>
        </p:txBody>
      </p:sp>
      <p:sp>
        <p:nvSpPr>
          <p:cNvPr id="3" name="Subtitle 2"/>
          <p:cNvSpPr>
            <a:spLocks noGrp="1"/>
          </p:cNvSpPr>
          <p:nvPr>
            <p:ph type="subTitle" idx="1"/>
          </p:nvPr>
        </p:nvSpPr>
        <p:spPr>
          <a:xfrm>
            <a:off x="2215045" y="5826642"/>
            <a:ext cx="8045373" cy="894834"/>
          </a:xfrm>
        </p:spPr>
        <p:txBody>
          <a:bodyPr>
            <a:normAutofit fontScale="92500" lnSpcReduction="20000"/>
          </a:bodyPr>
          <a:lstStyle/>
          <a:p>
            <a:r>
              <a:rPr lang="en-US"/>
              <a:t>Contact the office of scholarly communications</a:t>
            </a:r>
          </a:p>
          <a:p>
            <a:r>
              <a:rPr lang="en-US"/>
              <a:t>Sarah.Norris@ucf.edu</a:t>
            </a:r>
          </a:p>
          <a:p>
            <a:endParaRPr lang="en-US"/>
          </a:p>
        </p:txBody>
      </p:sp>
    </p:spTree>
    <p:extLst>
      <p:ext uri="{BB962C8B-B14F-4D97-AF65-F5344CB8AC3E}">
        <p14:creationId xmlns:p14="http://schemas.microsoft.com/office/powerpoint/2010/main" val="2740744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228" y="646475"/>
            <a:ext cx="10396882" cy="1158140"/>
          </a:xfrm>
        </p:spPr>
        <p:txBody>
          <a:bodyPr/>
          <a:lstStyle/>
          <a:p>
            <a:r>
              <a:rPr lang="en-US"/>
              <a:t>Fact or Fiction</a:t>
            </a:r>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221230" y="1641043"/>
            <a:ext cx="3733544" cy="3733542"/>
          </a:xfrm>
        </p:spPr>
      </p:pic>
      <p:sp>
        <p:nvSpPr>
          <p:cNvPr id="4" name="Content Placeholder 3"/>
          <p:cNvSpPr>
            <a:spLocks noGrp="1"/>
          </p:cNvSpPr>
          <p:nvPr>
            <p:ph sz="quarter" idx="14"/>
          </p:nvPr>
        </p:nvSpPr>
        <p:spPr>
          <a:xfrm>
            <a:off x="5993971" y="1722474"/>
            <a:ext cx="5086538" cy="4990214"/>
          </a:xfrm>
        </p:spPr>
        <p:txBody>
          <a:bodyPr>
            <a:noAutofit/>
          </a:bodyPr>
          <a:lstStyle/>
          <a:p>
            <a:pPr marL="0" indent="0">
              <a:buNone/>
            </a:pPr>
            <a:r>
              <a:rPr lang="en-US" sz="4000"/>
              <a:t>The Creator of an artistic work always owns their work, even after it’s been published</a:t>
            </a:r>
          </a:p>
          <a:p>
            <a:pPr marL="742950" indent="-742950">
              <a:buAutoNum type="alphaUcParenR"/>
            </a:pPr>
            <a:r>
              <a:rPr lang="en-US" sz="4000"/>
              <a:t>Fact</a:t>
            </a:r>
          </a:p>
          <a:p>
            <a:pPr marL="742950" indent="-742950">
              <a:buAutoNum type="alphaUcParenR"/>
            </a:pPr>
            <a:r>
              <a:rPr lang="en-US" sz="4000"/>
              <a:t>Fiction</a:t>
            </a:r>
          </a:p>
        </p:txBody>
      </p:sp>
      <p:sp>
        <p:nvSpPr>
          <p:cNvPr id="6" name="TextBox 5"/>
          <p:cNvSpPr txBox="1"/>
          <p:nvPr/>
        </p:nvSpPr>
        <p:spPr>
          <a:xfrm>
            <a:off x="1141228" y="5374585"/>
            <a:ext cx="2970685" cy="415498"/>
          </a:xfrm>
          <a:prstGeom prst="rect">
            <a:avLst/>
          </a:prstGeom>
          <a:noFill/>
        </p:spPr>
        <p:txBody>
          <a:bodyPr wrap="none" rtlCol="0">
            <a:spAutoFit/>
          </a:bodyPr>
          <a:lstStyle/>
          <a:p>
            <a:r>
              <a:rPr lang="en-US" sz="1050">
                <a:latin typeface="Calibri Light" panose="020F0302020204030204" pitchFamily="34" charset="0"/>
                <a:cs typeface="Calibri Light" panose="020F0302020204030204" pitchFamily="34" charset="0"/>
              </a:rPr>
              <a:t>Private Property by Peter Dutton (CC BY-NC-SA 2.0)</a:t>
            </a:r>
          </a:p>
          <a:p>
            <a:endParaRPr lang="en-US" sz="105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440129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is Copyright?</a:t>
            </a:r>
          </a:p>
        </p:txBody>
      </p:sp>
      <p:sp>
        <p:nvSpPr>
          <p:cNvPr id="3" name="Content Placeholder 2"/>
          <p:cNvSpPr>
            <a:spLocks noGrp="1"/>
          </p:cNvSpPr>
          <p:nvPr>
            <p:ph sz="quarter" idx="13"/>
          </p:nvPr>
        </p:nvSpPr>
        <p:spPr>
          <a:xfrm>
            <a:off x="1251679" y="1297172"/>
            <a:ext cx="5765810" cy="5443870"/>
          </a:xfrm>
        </p:spPr>
        <p:txBody>
          <a:bodyPr>
            <a:normAutofit fontScale="92500" lnSpcReduction="20000"/>
          </a:bodyPr>
          <a:lstStyle/>
          <a:p>
            <a:pPr marL="0" indent="0">
              <a:buNone/>
            </a:pPr>
            <a:r>
              <a:rPr lang="en-US" sz="3200"/>
              <a:t>“Copyright is a form of protection provided by the laws of the United States (title 17, U.S. Code) to the authors of ‘original works of authorship,’ including literary, dramatic, musical, artistic, and certain other intellectual works. This protection is available to both published and unpublished works.”</a:t>
            </a:r>
            <a:br>
              <a:rPr lang="en-US" sz="3200"/>
            </a:br>
            <a:r>
              <a:rPr lang="en-US" sz="3200"/>
              <a:t/>
            </a:r>
            <a:br>
              <a:rPr lang="en-US" sz="3200"/>
            </a:br>
            <a:r>
              <a:rPr lang="en-US" sz="3200" u="sng">
                <a:hlinkClick r:id="rId2"/>
              </a:rPr>
              <a:t>http://www.copyright.gov/circs/circ01.pdf</a:t>
            </a:r>
            <a:r>
              <a:rPr lang="en-US" sz="3200"/>
              <a:t> </a:t>
            </a:r>
          </a:p>
          <a:p>
            <a:pPr marL="0" indent="0">
              <a:buNone/>
            </a:pP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9898" y="1440339"/>
            <a:ext cx="4837814" cy="3734686"/>
          </a:xfrm>
          <a:prstGeom prst="rect">
            <a:avLst/>
          </a:prstGeom>
          <a:ln>
            <a:noFill/>
          </a:ln>
          <a:effectLst>
            <a:softEdge rad="112500"/>
          </a:effectLst>
        </p:spPr>
      </p:pic>
      <p:sp>
        <p:nvSpPr>
          <p:cNvPr id="5" name="TextBox 4"/>
          <p:cNvSpPr txBox="1"/>
          <p:nvPr/>
        </p:nvSpPr>
        <p:spPr>
          <a:xfrm>
            <a:off x="7606892" y="5179692"/>
            <a:ext cx="3531416" cy="276999"/>
          </a:xfrm>
          <a:prstGeom prst="rect">
            <a:avLst/>
          </a:prstGeom>
          <a:noFill/>
        </p:spPr>
        <p:txBody>
          <a:bodyPr wrap="none" rtlCol="0">
            <a:spAutoFit/>
          </a:bodyPr>
          <a:lstStyle/>
          <a:p>
            <a:r>
              <a:rPr lang="en-US" sz="1200"/>
              <a:t>Copyright this by Mike Waggoneer CC BY-NC-SA 2.0</a:t>
            </a:r>
          </a:p>
        </p:txBody>
      </p:sp>
    </p:spTree>
    <p:extLst>
      <p:ext uri="{BB962C8B-B14F-4D97-AF65-F5344CB8AC3E}">
        <p14:creationId xmlns:p14="http://schemas.microsoft.com/office/powerpoint/2010/main" val="2737265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7" y="382385"/>
            <a:ext cx="10507931" cy="1492132"/>
          </a:xfrm>
        </p:spPr>
        <p:txBody>
          <a:bodyPr/>
          <a:lstStyle/>
          <a:p>
            <a:r>
              <a:rPr lang="en-US" b="1"/>
              <a:t>What Rights are Covered by Copyright?</a:t>
            </a:r>
            <a:endParaRPr lang="en-US"/>
          </a:p>
        </p:txBody>
      </p:sp>
      <p:sp>
        <p:nvSpPr>
          <p:cNvPr id="3" name="Content Placeholder 2"/>
          <p:cNvSpPr>
            <a:spLocks noGrp="1"/>
          </p:cNvSpPr>
          <p:nvPr>
            <p:ph sz="quarter" idx="13"/>
          </p:nvPr>
        </p:nvSpPr>
        <p:spPr>
          <a:xfrm>
            <a:off x="1251678" y="2063396"/>
            <a:ext cx="10217308" cy="4337404"/>
          </a:xfrm>
        </p:spPr>
        <p:txBody>
          <a:bodyPr>
            <a:normAutofit fontScale="85000" lnSpcReduction="20000"/>
          </a:bodyPr>
          <a:lstStyle/>
          <a:p>
            <a:pPr marL="0" indent="0">
              <a:buNone/>
            </a:pPr>
            <a:r>
              <a:rPr lang="en-US" sz="3800"/>
              <a:t>Generally, the following are exclusive rights given to a copyright holder:</a:t>
            </a:r>
          </a:p>
          <a:p>
            <a:pPr lvl="1"/>
            <a:r>
              <a:rPr lang="en-US" sz="3800"/>
              <a:t>reproduce your work</a:t>
            </a:r>
          </a:p>
          <a:p>
            <a:pPr lvl="1"/>
            <a:r>
              <a:rPr lang="en-US" sz="3800"/>
              <a:t>distribute your work</a:t>
            </a:r>
          </a:p>
          <a:p>
            <a:pPr lvl="1"/>
            <a:r>
              <a:rPr lang="en-US" sz="3800"/>
              <a:t>prepare derivative works</a:t>
            </a:r>
          </a:p>
          <a:p>
            <a:pPr lvl="1"/>
            <a:r>
              <a:rPr lang="en-US" sz="3800"/>
              <a:t>publicly display or perform your work</a:t>
            </a:r>
          </a:p>
          <a:p>
            <a:pPr lvl="1"/>
            <a:r>
              <a:rPr lang="en-US" sz="3800"/>
              <a:t>authorize others to do any of the above</a:t>
            </a:r>
            <a:r>
              <a:rPr lang="en-US"/>
              <a:t/>
            </a:r>
            <a:br>
              <a:rPr lang="en-US"/>
            </a:br>
            <a:endParaRPr lang="en-US"/>
          </a:p>
          <a:p>
            <a:pPr marL="0" indent="0">
              <a:buNone/>
            </a:pPr>
            <a:r>
              <a:rPr lang="en-US" sz="1500"/>
              <a:t>*The above does not necessarily apply if the creator/author has given away rights to a publisher and/or other individual or entity</a:t>
            </a:r>
            <a:r>
              <a:rPr lang="en-US" b="1"/>
              <a:t/>
            </a:r>
            <a:br>
              <a:rPr lang="en-US" b="1"/>
            </a:br>
            <a:endParaRPr lang="en-US"/>
          </a:p>
          <a:p>
            <a:pPr marL="0" indent="0">
              <a:buNone/>
            </a:pPr>
            <a:endParaRPr lang="en-US"/>
          </a:p>
        </p:txBody>
      </p:sp>
    </p:spTree>
    <p:extLst>
      <p:ext uri="{BB962C8B-B14F-4D97-AF65-F5344CB8AC3E}">
        <p14:creationId xmlns:p14="http://schemas.microsoft.com/office/powerpoint/2010/main" val="2217125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7" y="382385"/>
            <a:ext cx="10507931" cy="1492132"/>
          </a:xfrm>
        </p:spPr>
        <p:txBody>
          <a:bodyPr/>
          <a:lstStyle/>
          <a:p>
            <a:r>
              <a:rPr lang="en-US" b="1" dirty="0"/>
              <a:t>How Long Does Copyright Last?</a:t>
            </a:r>
            <a:endParaRPr lang="en-US" dirty="0"/>
          </a:p>
        </p:txBody>
      </p:sp>
      <p:sp>
        <p:nvSpPr>
          <p:cNvPr id="3" name="Content Placeholder 2"/>
          <p:cNvSpPr>
            <a:spLocks noGrp="1"/>
          </p:cNvSpPr>
          <p:nvPr>
            <p:ph sz="quarter" idx="13"/>
          </p:nvPr>
        </p:nvSpPr>
        <p:spPr>
          <a:xfrm>
            <a:off x="1251678" y="2063396"/>
            <a:ext cx="9828829" cy="4337404"/>
          </a:xfrm>
        </p:spPr>
        <p:txBody>
          <a:bodyPr>
            <a:normAutofit/>
          </a:bodyPr>
          <a:lstStyle/>
          <a:p>
            <a:pPr marL="0" indent="0">
              <a:buNone/>
            </a:pPr>
            <a:r>
              <a:rPr lang="en-US" b="1" dirty="0"/>
              <a:t/>
            </a:r>
            <a:br>
              <a:rPr lang="en-US" b="1" dirty="0"/>
            </a:br>
            <a:endParaRPr lang="en-US" dirty="0"/>
          </a:p>
          <a:p>
            <a:pPr marL="0" indent="0">
              <a:buNone/>
            </a:pPr>
            <a:endParaRPr lang="en-US" dirty="0"/>
          </a:p>
        </p:txBody>
      </p:sp>
      <p:pic>
        <p:nvPicPr>
          <p:cNvPr id="4" name="Picture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8121" y="1267047"/>
            <a:ext cx="5500576" cy="5500576"/>
          </a:xfrm>
          <a:prstGeom prst="rect">
            <a:avLst/>
          </a:prstGeom>
        </p:spPr>
      </p:pic>
      <p:sp>
        <p:nvSpPr>
          <p:cNvPr id="5" name="Rectangle 4"/>
          <p:cNvSpPr/>
          <p:nvPr/>
        </p:nvSpPr>
        <p:spPr>
          <a:xfrm rot="21287532">
            <a:off x="3937259" y="4569706"/>
            <a:ext cx="3813096" cy="15181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But luckily we have resources to</a:t>
            </a:r>
          </a:p>
          <a:p>
            <a:pPr algn="ctr"/>
            <a:r>
              <a:rPr lang="en-US" sz="2800"/>
              <a:t>help!</a:t>
            </a:r>
          </a:p>
        </p:txBody>
      </p:sp>
      <p:sp>
        <p:nvSpPr>
          <p:cNvPr id="6" name="TextBox 5">
            <a:extLst>
              <a:ext uri="{FF2B5EF4-FFF2-40B4-BE49-F238E27FC236}">
                <a16:creationId xmlns:a16="http://schemas.microsoft.com/office/drawing/2014/main" id="{7C833628-F522-4ADF-B425-3F826E96F4C9}"/>
              </a:ext>
            </a:extLst>
          </p:cNvPr>
          <p:cNvSpPr txBox="1"/>
          <p:nvPr/>
        </p:nvSpPr>
        <p:spPr>
          <a:xfrm rot="5400000">
            <a:off x="6938498" y="3692873"/>
            <a:ext cx="4052209" cy="41549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50" dirty="0"/>
              <a:t>It's complicated - Accidental Art teacher - (now) Art Matchmaker by Guerilla Haiku Movement CC BY-NC-SA 2.0</a:t>
            </a:r>
            <a:endParaRPr lang="en-US" sz="1050" dirty="0"/>
          </a:p>
        </p:txBody>
      </p:sp>
    </p:spTree>
    <p:extLst>
      <p:ext uri="{BB962C8B-B14F-4D97-AF65-F5344CB8AC3E}">
        <p14:creationId xmlns:p14="http://schemas.microsoft.com/office/powerpoint/2010/main" val="1516559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7" y="382385"/>
            <a:ext cx="10507931" cy="1492132"/>
          </a:xfrm>
        </p:spPr>
        <p:txBody>
          <a:bodyPr/>
          <a:lstStyle/>
          <a:p>
            <a:r>
              <a:rPr lang="en-US" b="1"/>
              <a:t>Public Domain</a:t>
            </a:r>
            <a:endParaRPr lang="en-US"/>
          </a:p>
        </p:txBody>
      </p:sp>
      <p:sp>
        <p:nvSpPr>
          <p:cNvPr id="3" name="Content Placeholder 2"/>
          <p:cNvSpPr>
            <a:spLocks noGrp="1"/>
          </p:cNvSpPr>
          <p:nvPr>
            <p:ph sz="quarter" idx="13"/>
          </p:nvPr>
        </p:nvSpPr>
        <p:spPr>
          <a:xfrm>
            <a:off x="1251679" y="2063396"/>
            <a:ext cx="7055894" cy="4337404"/>
          </a:xfrm>
        </p:spPr>
        <p:txBody>
          <a:bodyPr>
            <a:normAutofit fontScale="92500" lnSpcReduction="10000"/>
          </a:bodyPr>
          <a:lstStyle/>
          <a:p>
            <a:pPr marL="0" indent="0">
              <a:buNone/>
            </a:pPr>
            <a:r>
              <a:rPr lang="en-US" sz="3200"/>
              <a:t>Freely available for anyone to use without copyright restrictions or need to cite</a:t>
            </a:r>
          </a:p>
          <a:p>
            <a:pPr marL="0" indent="0">
              <a:buNone/>
            </a:pPr>
            <a:r>
              <a:rPr lang="en-US" sz="3200"/>
              <a:t>Why? Works might be in the public domain because…</a:t>
            </a:r>
          </a:p>
          <a:p>
            <a:pPr lvl="1"/>
            <a:r>
              <a:rPr lang="en-US" sz="2800"/>
              <a:t>Their intellectual property rights have expired</a:t>
            </a:r>
          </a:p>
          <a:p>
            <a:pPr lvl="1"/>
            <a:r>
              <a:rPr lang="en-US" sz="2800"/>
              <a:t>Their rights have been forfeited, waived, or are inapplicable</a:t>
            </a:r>
          </a:p>
          <a:p>
            <a:pPr lvl="1"/>
            <a:r>
              <a:rPr lang="en-US" sz="2800"/>
              <a:t>They have been donated to the public domain by the creator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6390" y="320832"/>
            <a:ext cx="1891045" cy="189104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6390" y="1811135"/>
            <a:ext cx="1891045" cy="189104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6390" y="3265462"/>
            <a:ext cx="1891045" cy="189104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76390" y="4791741"/>
            <a:ext cx="1891045" cy="1819094"/>
          </a:xfrm>
          <a:prstGeom prst="rect">
            <a:avLst/>
          </a:prstGeom>
        </p:spPr>
      </p:pic>
    </p:spTree>
    <p:extLst>
      <p:ext uri="{BB962C8B-B14F-4D97-AF65-F5344CB8AC3E}">
        <p14:creationId xmlns:p14="http://schemas.microsoft.com/office/powerpoint/2010/main" val="3841974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43172" y="207283"/>
            <a:ext cx="1785842" cy="178584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43172" y="1870826"/>
            <a:ext cx="1785842" cy="1785840"/>
          </a:xfrm>
          <a:prstGeom prst="rect">
            <a:avLst/>
          </a:prstGeom>
        </p:spPr>
      </p:pic>
      <p:sp>
        <p:nvSpPr>
          <p:cNvPr id="2" name="Title 1"/>
          <p:cNvSpPr>
            <a:spLocks noGrp="1"/>
          </p:cNvSpPr>
          <p:nvPr>
            <p:ph type="title"/>
          </p:nvPr>
        </p:nvSpPr>
        <p:spPr>
          <a:xfrm>
            <a:off x="1251677" y="382385"/>
            <a:ext cx="10507931" cy="1492132"/>
          </a:xfrm>
        </p:spPr>
        <p:txBody>
          <a:bodyPr/>
          <a:lstStyle/>
          <a:p>
            <a:r>
              <a:rPr lang="en-US" b="1"/>
              <a:t>Public Domain</a:t>
            </a:r>
            <a:endParaRPr lang="en-US"/>
          </a:p>
        </p:txBody>
      </p:sp>
      <p:sp>
        <p:nvSpPr>
          <p:cNvPr id="3" name="Content Placeholder 2"/>
          <p:cNvSpPr>
            <a:spLocks noGrp="1"/>
          </p:cNvSpPr>
          <p:nvPr>
            <p:ph sz="quarter" idx="13"/>
          </p:nvPr>
        </p:nvSpPr>
        <p:spPr>
          <a:xfrm>
            <a:off x="1251679" y="1488558"/>
            <a:ext cx="7311074" cy="4912242"/>
          </a:xfrm>
        </p:spPr>
        <p:txBody>
          <a:bodyPr>
            <a:normAutofit fontScale="92500"/>
          </a:bodyPr>
          <a:lstStyle/>
          <a:p>
            <a:pPr marL="0" indent="0">
              <a:buNone/>
            </a:pPr>
            <a:r>
              <a:rPr lang="en-US" sz="3200"/>
              <a:t>Freely available for anyone to use without copyright restrictions or need to cite</a:t>
            </a:r>
          </a:p>
          <a:p>
            <a:pPr marL="0" indent="0">
              <a:buNone/>
            </a:pPr>
            <a:r>
              <a:rPr lang="en-US" sz="3200"/>
              <a:t>Why? Works might be in the public domain because…</a:t>
            </a:r>
          </a:p>
          <a:p>
            <a:pPr lvl="1"/>
            <a:r>
              <a:rPr lang="en-US" sz="2800"/>
              <a:t>Their intellectual property rights have expired</a:t>
            </a:r>
          </a:p>
          <a:p>
            <a:pPr lvl="1"/>
            <a:r>
              <a:rPr lang="en-US" sz="2800"/>
              <a:t>Their rights have been forfeited, waived, or are inapplicable</a:t>
            </a:r>
          </a:p>
          <a:p>
            <a:pPr lvl="1"/>
            <a:r>
              <a:rPr lang="en-US" sz="2800"/>
              <a:t>They have been donated to the public domain by the creator</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43172" y="5082979"/>
            <a:ext cx="1785842" cy="166683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43172" y="3393213"/>
            <a:ext cx="1785841" cy="1785841"/>
          </a:xfrm>
          <a:prstGeom prst="rect">
            <a:avLst/>
          </a:prstGeom>
        </p:spPr>
      </p:pic>
    </p:spTree>
    <p:extLst>
      <p:ext uri="{BB962C8B-B14F-4D97-AF65-F5344CB8AC3E}">
        <p14:creationId xmlns:p14="http://schemas.microsoft.com/office/powerpoint/2010/main" val="153601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4454" y="180717"/>
            <a:ext cx="8187071" cy="1236921"/>
          </a:xfrm>
        </p:spPr>
        <p:txBody>
          <a:bodyPr>
            <a:normAutofit fontScale="90000"/>
          </a:bodyPr>
          <a:lstStyle/>
          <a:p>
            <a:r>
              <a:rPr lang="en-US"/>
              <a:t>I Create:</a:t>
            </a:r>
          </a:p>
        </p:txBody>
      </p:sp>
      <p:sp>
        <p:nvSpPr>
          <p:cNvPr id="4" name="Content Placeholder 3"/>
          <p:cNvSpPr>
            <a:spLocks noGrp="1"/>
          </p:cNvSpPr>
          <p:nvPr>
            <p:ph sz="half" idx="4294967295"/>
          </p:nvPr>
        </p:nvSpPr>
        <p:spPr>
          <a:xfrm>
            <a:off x="3044454" y="1417638"/>
            <a:ext cx="6444034" cy="4487862"/>
          </a:xfrm>
        </p:spPr>
        <p:txBody>
          <a:bodyPr>
            <a:normAutofit/>
          </a:bodyPr>
          <a:lstStyle/>
          <a:p>
            <a:pPr marL="457200" indent="-457200">
              <a:buFont typeface="+mj-lt"/>
              <a:buAutoNum type="alphaUcPeriod"/>
            </a:pPr>
            <a:r>
              <a:rPr lang="en-US" sz="3600"/>
              <a:t>Photographs</a:t>
            </a:r>
          </a:p>
          <a:p>
            <a:pPr marL="457200" indent="-457200">
              <a:buFont typeface="+mj-lt"/>
              <a:buAutoNum type="alphaUcPeriod"/>
            </a:pPr>
            <a:r>
              <a:rPr lang="en-US" sz="3600"/>
              <a:t>Writings</a:t>
            </a:r>
          </a:p>
          <a:p>
            <a:pPr marL="457200" indent="-457200">
              <a:buFont typeface="+mj-lt"/>
              <a:buAutoNum type="alphaUcPeriod"/>
            </a:pPr>
            <a:r>
              <a:rPr lang="en-US" sz="3600"/>
              <a:t>Artwork</a:t>
            </a:r>
          </a:p>
          <a:p>
            <a:pPr marL="457200" indent="-457200">
              <a:buFont typeface="+mj-lt"/>
              <a:buAutoNum type="alphaUcPeriod"/>
            </a:pPr>
            <a:r>
              <a:rPr lang="en-US" sz="3600"/>
              <a:t>Videos</a:t>
            </a:r>
          </a:p>
          <a:p>
            <a:pPr marL="457200" indent="-457200">
              <a:buFont typeface="+mj-lt"/>
              <a:buAutoNum type="alphaUcPeriod"/>
            </a:pPr>
            <a:r>
              <a:rPr lang="en-US" sz="3600"/>
              <a:t>Music</a:t>
            </a:r>
          </a:p>
          <a:p>
            <a:pPr marL="457200" indent="-457200">
              <a:buFont typeface="+mj-lt"/>
              <a:buAutoNum type="alphaUcPeriod"/>
            </a:pPr>
            <a:r>
              <a:rPr lang="en-US" sz="3600"/>
              <a:t>Multiple formats</a:t>
            </a:r>
          </a:p>
        </p:txBody>
      </p:sp>
    </p:spTree>
    <p:extLst>
      <p:ext uri="{BB962C8B-B14F-4D97-AF65-F5344CB8AC3E}">
        <p14:creationId xmlns:p14="http://schemas.microsoft.com/office/powerpoint/2010/main" val="3110662235"/>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otalTime>0</TotalTime>
  <Words>697</Words>
  <Application>Microsoft Office PowerPoint</Application>
  <PresentationFormat>Widescreen</PresentationFormat>
  <Paragraphs>113</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 Light</vt:lpstr>
      <vt:lpstr>Gill Sans MT</vt:lpstr>
      <vt:lpstr>Impact</vt:lpstr>
      <vt:lpstr>Badge</vt:lpstr>
      <vt:lpstr>Creative Commons 101</vt:lpstr>
      <vt:lpstr>Fact or Fiction?</vt:lpstr>
      <vt:lpstr>Fact or Fiction</vt:lpstr>
      <vt:lpstr>What is Copyright?</vt:lpstr>
      <vt:lpstr>What Rights are Covered by Copyright?</vt:lpstr>
      <vt:lpstr>How Long Does Copyright Last?</vt:lpstr>
      <vt:lpstr>Public Domain</vt:lpstr>
      <vt:lpstr>Public Domain</vt:lpstr>
      <vt:lpstr>I Create:</vt:lpstr>
      <vt:lpstr>Licensing</vt:lpstr>
      <vt:lpstr>Examples/Types of Licensing Use Rights</vt:lpstr>
      <vt:lpstr>Examples/Types of Licensing Use Rights</vt:lpstr>
      <vt:lpstr>Examples/Types of Licensing Use Rights</vt:lpstr>
      <vt:lpstr>Creative Commons Licenses</vt:lpstr>
      <vt:lpstr>Where do you post your work?</vt:lpstr>
      <vt:lpstr>Writing</vt:lpstr>
      <vt:lpstr>Writing</vt:lpstr>
      <vt:lpstr>Photography/Artwork</vt:lpstr>
      <vt:lpstr>Music</vt:lpstr>
      <vt:lpstr>Videos</vt:lpstr>
      <vt:lpstr>Have more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Creative Commons 101</dc:title>
  <cp:lastModifiedBy>Christina Wray</cp:lastModifiedBy>
  <cp:revision>2</cp:revision>
  <dcterms:modified xsi:type="dcterms:W3CDTF">2017-11-07T14:58:10Z</dcterms:modified>
</cp:coreProperties>
</file>