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9" r:id="rId3"/>
    <p:sldId id="293" r:id="rId4"/>
    <p:sldId id="294" r:id="rId5"/>
    <p:sldId id="260" r:id="rId6"/>
    <p:sldId id="264" r:id="rId7"/>
    <p:sldId id="258" r:id="rId8"/>
    <p:sldId id="265" r:id="rId9"/>
    <p:sldId id="284" r:id="rId10"/>
    <p:sldId id="285" r:id="rId11"/>
    <p:sldId id="286" r:id="rId12"/>
    <p:sldId id="266" r:id="rId13"/>
    <p:sldId id="267" r:id="rId14"/>
    <p:sldId id="287" r:id="rId15"/>
    <p:sldId id="288" r:id="rId16"/>
    <p:sldId id="290" r:id="rId17"/>
    <p:sldId id="289" r:id="rId18"/>
    <p:sldId id="291" r:id="rId19"/>
    <p:sldId id="268" r:id="rId20"/>
    <p:sldId id="269" r:id="rId21"/>
    <p:sldId id="292" r:id="rId22"/>
    <p:sldId id="295" r:id="rId23"/>
    <p:sldId id="270" r:id="rId24"/>
    <p:sldId id="296" r:id="rId25"/>
    <p:sldId id="297" r:id="rId26"/>
    <p:sldId id="275" r:id="rId27"/>
    <p:sldId id="281" r:id="rId28"/>
    <p:sldId id="298" r:id="rId29"/>
    <p:sldId id="299" r:id="rId30"/>
    <p:sldId id="300" r:id="rId31"/>
    <p:sldId id="301" r:id="rId32"/>
    <p:sldId id="302" r:id="rId33"/>
    <p:sldId id="303" r:id="rId34"/>
    <p:sldId id="304" r:id="rId35"/>
    <p:sldId id="305" r:id="rId36"/>
    <p:sldId id="306" r:id="rId37"/>
    <p:sldId id="307" r:id="rId38"/>
    <p:sldId id="308" r:id="rId39"/>
    <p:sldId id="282"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01E3B-CDDD-45F6-8216-BC9E961001E6}"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D1FB4-D52A-4372-9B8F-A342E1E443F8}" type="slidenum">
              <a:rPr lang="en-US" smtClean="0"/>
              <a:t>‹#›</a:t>
            </a:fld>
            <a:endParaRPr lang="en-US"/>
          </a:p>
        </p:txBody>
      </p:sp>
    </p:spTree>
    <p:extLst>
      <p:ext uri="{BB962C8B-B14F-4D97-AF65-F5344CB8AC3E}">
        <p14:creationId xmlns:p14="http://schemas.microsoft.com/office/powerpoint/2010/main" val="130799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legacy.earlham.edu/~peters/fos/overview.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eallslist.weebly.com/" TargetMode="External"/><Relationship Id="rId2" Type="http://schemas.openxmlformats.org/officeDocument/2006/relationships/hyperlink" Target="http://doaj.org/" TargetMode="External"/><Relationship Id="rId1" Type="http://schemas.openxmlformats.org/officeDocument/2006/relationships/slideLayout" Target="../slideLayouts/slideLayout2.xml"/><Relationship Id="rId4" Type="http://schemas.openxmlformats.org/officeDocument/2006/relationships/hyperlink" Target="http://oaspa.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ars.library.ucf.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ubs.acs.org/" TargetMode="External"/><Relationship Id="rId2" Type="http://schemas.openxmlformats.org/officeDocument/2006/relationships/hyperlink" Target="http://www.upf.com/" TargetMode="External"/><Relationship Id="rId1" Type="http://schemas.openxmlformats.org/officeDocument/2006/relationships/slideLayout" Target="../slideLayouts/slideLayout2.xml"/><Relationship Id="rId4" Type="http://schemas.openxmlformats.org/officeDocument/2006/relationships/hyperlink" Target="http://stars.library.ucf.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opyright.gov/circs/circ0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Licen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about/" TargetMode="External"/><Relationship Id="rId2" Type="http://schemas.openxmlformats.org/officeDocument/2006/relationships/hyperlink" Target="http://wiki.creativecommons.org/FAQ#What_does_.22Some_Rights_Reserved.22_mean.3F"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creativecommons.org/choose/" TargetMode="External"/><Relationship Id="rId4" Type="http://schemas.openxmlformats.org/officeDocument/2006/relationships/hyperlink" Target="http://wiki.creativecommons.org/FAQ#How_do_CC_licenses_operate.3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herpa.ac.uk/romeo/index.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herpa.ac.uk/romeo/PDFandIR.html" TargetMode="External"/><Relationship Id="rId2" Type="http://schemas.openxmlformats.org/officeDocument/2006/relationships/hyperlink" Target="http://www.sparc.arl.org/resources/authors/addendu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sarah.norris@ucf.edu" TargetMode="External"/><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hyperlink" Target="http://library.ucf.edu/about/departments/scholarly-communic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16851"/>
            <a:ext cx="6815669" cy="1515533"/>
          </a:xfrm>
        </p:spPr>
        <p:txBody>
          <a:bodyPr/>
          <a:lstStyle/>
          <a:p>
            <a:r>
              <a:rPr lang="en-US" b="1" dirty="0" smtClean="0"/>
              <a:t>Where to Publish &amp; Author Rights</a:t>
            </a:r>
            <a:endParaRPr lang="en-US" dirty="0"/>
          </a:p>
        </p:txBody>
      </p:sp>
      <p:sp>
        <p:nvSpPr>
          <p:cNvPr id="3" name="Subtitle 2"/>
          <p:cNvSpPr>
            <a:spLocks noGrp="1"/>
          </p:cNvSpPr>
          <p:nvPr>
            <p:ph type="subTitle" idx="1"/>
          </p:nvPr>
        </p:nvSpPr>
        <p:spPr>
          <a:xfrm>
            <a:off x="2692398" y="3606030"/>
            <a:ext cx="6815669" cy="795531"/>
          </a:xfrm>
        </p:spPr>
        <p:txBody>
          <a:bodyPr>
            <a:normAutofit/>
          </a:bodyPr>
          <a:lstStyle/>
          <a:p>
            <a:r>
              <a:rPr lang="en-US" sz="4000" b="1" dirty="0" smtClean="0">
                <a:solidFill>
                  <a:schemeClr val="tx1">
                    <a:lumMod val="85000"/>
                    <a:lumOff val="15000"/>
                  </a:schemeClr>
                </a:solidFill>
              </a:rPr>
              <a:t>At a Glance</a:t>
            </a:r>
            <a:endParaRPr lang="en-US" sz="4000" b="1" dirty="0" smtClean="0">
              <a:solidFill>
                <a:schemeClr val="tx1">
                  <a:lumMod val="85000"/>
                  <a:lumOff val="15000"/>
                </a:schemeClr>
              </a:solidFill>
            </a:endParaRPr>
          </a:p>
        </p:txBody>
      </p:sp>
      <p:sp>
        <p:nvSpPr>
          <p:cNvPr id="4" name="Subtitle 2"/>
          <p:cNvSpPr txBox="1">
            <a:spLocks/>
          </p:cNvSpPr>
          <p:nvPr/>
        </p:nvSpPr>
        <p:spPr>
          <a:xfrm>
            <a:off x="2765550" y="4328409"/>
            <a:ext cx="6815669" cy="795531"/>
          </a:xfrm>
          <a:prstGeom prst="rect">
            <a:avLst/>
          </a:prstGeom>
        </p:spPr>
        <p:txBody>
          <a:bodyPr vert="horz" lIns="91440" tIns="45720" rIns="91440" bIns="45720" rtlCol="0" anchor="t">
            <a:normAutofit fontScale="400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5400" dirty="0"/>
              <a:t>Sarah A. Norris, Scholarly Communication Librarian, </a:t>
            </a:r>
          </a:p>
          <a:p>
            <a:r>
              <a:rPr lang="en-US" sz="5400" dirty="0"/>
              <a:t>University of Central Florida Libraries</a:t>
            </a:r>
            <a:endParaRPr lang="en-US" sz="5400" dirty="0"/>
          </a:p>
        </p:txBody>
      </p:sp>
    </p:spTree>
    <p:extLst>
      <p:ext uri="{BB962C8B-B14F-4D97-AF65-F5344CB8AC3E}">
        <p14:creationId xmlns:p14="http://schemas.microsoft.com/office/powerpoint/2010/main" val="78946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Traditional Publishing</a:t>
            </a:r>
            <a:endParaRPr lang="en-US" sz="5400" dirty="0"/>
          </a:p>
        </p:txBody>
      </p:sp>
      <p:sp>
        <p:nvSpPr>
          <p:cNvPr id="3" name="Content Placeholder 2"/>
          <p:cNvSpPr>
            <a:spLocks noGrp="1"/>
          </p:cNvSpPr>
          <p:nvPr>
            <p:ph idx="1"/>
          </p:nvPr>
        </p:nvSpPr>
        <p:spPr/>
        <p:txBody>
          <a:bodyPr/>
          <a:lstStyle/>
          <a:p>
            <a:r>
              <a:rPr lang="en-US" dirty="0" smtClean="0"/>
              <a:t>Can be in the following types of publication:</a:t>
            </a:r>
          </a:p>
          <a:p>
            <a:pPr lvl="1"/>
            <a:r>
              <a:rPr lang="en-US" dirty="0" smtClean="0"/>
              <a:t>Journals</a:t>
            </a:r>
          </a:p>
          <a:p>
            <a:pPr lvl="1"/>
            <a:r>
              <a:rPr lang="en-US" dirty="0" smtClean="0"/>
              <a:t>Magazines</a:t>
            </a:r>
          </a:p>
          <a:p>
            <a:pPr lvl="1"/>
            <a:r>
              <a:rPr lang="en-US" dirty="0" smtClean="0"/>
              <a:t>Books</a:t>
            </a:r>
          </a:p>
          <a:p>
            <a:r>
              <a:rPr lang="en-US" dirty="0" smtClean="0"/>
              <a:t>And, in most cases, you sign an agreement that you give away your copyright to the publisher, or, you license your work to them for royalties and/or other monetary compensation. </a:t>
            </a:r>
            <a:endParaRPr lang="en-US" dirty="0"/>
          </a:p>
        </p:txBody>
      </p:sp>
    </p:spTree>
    <p:extLst>
      <p:ext uri="{BB962C8B-B14F-4D97-AF65-F5344CB8AC3E}">
        <p14:creationId xmlns:p14="http://schemas.microsoft.com/office/powerpoint/2010/main" val="1326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675" b="4938"/>
          <a:stretch/>
        </p:blipFill>
        <p:spPr>
          <a:xfrm>
            <a:off x="-1" y="0"/>
            <a:ext cx="12192001" cy="6940296"/>
          </a:xfrm>
        </p:spPr>
      </p:pic>
      <p:sp>
        <p:nvSpPr>
          <p:cNvPr id="5" name="TextBox 4"/>
          <p:cNvSpPr txBox="1"/>
          <p:nvPr/>
        </p:nvSpPr>
        <p:spPr>
          <a:xfrm>
            <a:off x="3951731" y="479903"/>
            <a:ext cx="4288536" cy="2308324"/>
          </a:xfrm>
          <a:prstGeom prst="rect">
            <a:avLst/>
          </a:prstGeom>
          <a:noFill/>
        </p:spPr>
        <p:txBody>
          <a:bodyPr wrap="square" rtlCol="0">
            <a:spAutoFit/>
          </a:bodyPr>
          <a:lstStyle/>
          <a:p>
            <a:pPr algn="ctr"/>
            <a:r>
              <a:rPr lang="en-US" sz="7200" dirty="0" smtClean="0">
                <a:solidFill>
                  <a:schemeClr val="bg1"/>
                </a:solidFill>
              </a:rPr>
              <a:t>Open Access</a:t>
            </a:r>
            <a:endParaRPr lang="en-US" sz="7200" dirty="0">
              <a:solidFill>
                <a:schemeClr val="bg1"/>
              </a:solidFill>
            </a:endParaRPr>
          </a:p>
        </p:txBody>
      </p:sp>
    </p:spTree>
    <p:extLst>
      <p:ext uri="{BB962C8B-B14F-4D97-AF65-F5344CB8AC3E}">
        <p14:creationId xmlns:p14="http://schemas.microsoft.com/office/powerpoint/2010/main" val="324795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Open Access?</a:t>
            </a:r>
          </a:p>
        </p:txBody>
      </p:sp>
      <p:sp>
        <p:nvSpPr>
          <p:cNvPr id="3" name="Content Placeholder 2"/>
          <p:cNvSpPr>
            <a:spLocks noGrp="1"/>
          </p:cNvSpPr>
          <p:nvPr>
            <p:ph idx="1"/>
          </p:nvPr>
        </p:nvSpPr>
        <p:spPr>
          <a:xfrm>
            <a:off x="1295401" y="2556932"/>
            <a:ext cx="9601196" cy="3615268"/>
          </a:xfrm>
        </p:spPr>
        <p:txBody>
          <a:bodyPr>
            <a:normAutofit fontScale="85000" lnSpcReduction="10000"/>
          </a:bodyPr>
          <a:lstStyle/>
          <a:p>
            <a:r>
              <a:rPr lang="en-US" dirty="0"/>
              <a:t>“</a:t>
            </a:r>
            <a:r>
              <a:rPr lang="en-US" b="1" dirty="0"/>
              <a:t>Open-access</a:t>
            </a:r>
            <a:r>
              <a:rPr lang="en-US" dirty="0"/>
              <a:t> (OA) literature is digital, online, free of charge, and free of most copyright and licensing restrictions.” </a:t>
            </a:r>
            <a:r>
              <a:rPr lang="en-US" i="1" dirty="0"/>
              <a:t>(</a:t>
            </a:r>
            <a:r>
              <a:rPr lang="en-US" dirty="0">
                <a:hlinkClick r:id="rId2"/>
              </a:rPr>
              <a:t>http://legacy.earlham.edu/~peters/fos/overview.htm</a:t>
            </a:r>
            <a:r>
              <a:rPr lang="en-US" dirty="0"/>
              <a:t>)</a:t>
            </a:r>
          </a:p>
          <a:p>
            <a:pPr lvl="1"/>
            <a:r>
              <a:rPr lang="en-US" dirty="0"/>
              <a:t>Removes price barriers (subscriptions, licensing fees, pay-per-view fees) </a:t>
            </a:r>
          </a:p>
          <a:p>
            <a:pPr lvl="1"/>
            <a:r>
              <a:rPr lang="en-US" dirty="0"/>
              <a:t>Removes permission barriers (most copyright and licensing restrictions)</a:t>
            </a:r>
          </a:p>
          <a:p>
            <a:r>
              <a:rPr lang="en-US" dirty="0"/>
              <a:t>As an author, you can choose to publish your work in open access journals and books (or publish your materials online freely available</a:t>
            </a:r>
            <a:r>
              <a:rPr lang="en-US" dirty="0" smtClean="0"/>
              <a:t>)</a:t>
            </a:r>
          </a:p>
          <a:p>
            <a:pPr lvl="1"/>
            <a:r>
              <a:rPr lang="en-US" dirty="0" smtClean="0"/>
              <a:t>*</a:t>
            </a:r>
            <a:r>
              <a:rPr lang="en-US" dirty="0"/>
              <a:t>Note: Some journals do ask authors to pay what is known as an “article processing charge (APC)” in order to publish an article or book open access</a:t>
            </a:r>
          </a:p>
          <a:p>
            <a:pPr lvl="2"/>
            <a:r>
              <a:rPr lang="en-US" dirty="0"/>
              <a:t>UCF does not currently provide funds to help off-set these costs </a:t>
            </a:r>
          </a:p>
          <a:p>
            <a:pPr lvl="2"/>
            <a:r>
              <a:rPr lang="en-US" dirty="0"/>
              <a:t>Sometimes students and/or those with financial circumstances can publish in open access journals without having to pay (it depends</a:t>
            </a:r>
            <a:r>
              <a:rPr lang="en-US" dirty="0" smtClean="0"/>
              <a:t>)</a:t>
            </a:r>
            <a:endParaRPr lang="en-US" i="1" dirty="0"/>
          </a:p>
        </p:txBody>
      </p:sp>
    </p:spTree>
    <p:extLst>
      <p:ext uri="{BB962C8B-B14F-4D97-AF65-F5344CB8AC3E}">
        <p14:creationId xmlns:p14="http://schemas.microsoft.com/office/powerpoint/2010/main" val="420694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Find Open Access Journals &amp; Information?</a:t>
            </a:r>
          </a:p>
        </p:txBody>
      </p:sp>
      <p:sp>
        <p:nvSpPr>
          <p:cNvPr id="3" name="Content Placeholder 2"/>
          <p:cNvSpPr>
            <a:spLocks noGrp="1"/>
          </p:cNvSpPr>
          <p:nvPr>
            <p:ph idx="1"/>
          </p:nvPr>
        </p:nvSpPr>
        <p:spPr/>
        <p:txBody>
          <a:bodyPr/>
          <a:lstStyle/>
          <a:p>
            <a:r>
              <a:rPr lang="en-US" dirty="0"/>
              <a:t>DOAJ (browse by subject)</a:t>
            </a:r>
          </a:p>
          <a:p>
            <a:pPr lvl="1"/>
            <a:r>
              <a:rPr lang="en-US" dirty="0">
                <a:hlinkClick r:id="rId2"/>
              </a:rPr>
              <a:t>http://doaj.org</a:t>
            </a:r>
            <a:endParaRPr lang="en-US" dirty="0"/>
          </a:p>
          <a:p>
            <a:r>
              <a:rPr lang="en-US" dirty="0"/>
              <a:t>Beall’s list of predatory publishers </a:t>
            </a:r>
          </a:p>
          <a:p>
            <a:pPr lvl="1"/>
            <a:r>
              <a:rPr lang="en-US" dirty="0">
                <a:hlinkClick r:id="rId3"/>
              </a:rPr>
              <a:t>http://</a:t>
            </a:r>
            <a:r>
              <a:rPr lang="en-US" dirty="0" smtClean="0">
                <a:hlinkClick r:id="rId3"/>
              </a:rPr>
              <a:t>beallslist.weebly.com/</a:t>
            </a:r>
            <a:endParaRPr lang="en-US" dirty="0"/>
          </a:p>
          <a:p>
            <a:r>
              <a:rPr lang="en-US" dirty="0" smtClean="0"/>
              <a:t>Open </a:t>
            </a:r>
            <a:r>
              <a:rPr lang="en-US" dirty="0"/>
              <a:t>Access Scholarly Publisher’s Association (OASPA) </a:t>
            </a:r>
          </a:p>
          <a:p>
            <a:pPr lvl="1"/>
            <a:r>
              <a:rPr lang="en-US" dirty="0">
                <a:hlinkClick r:id="rId4"/>
              </a:rPr>
              <a:t>http://oaspa.org/</a:t>
            </a:r>
            <a:r>
              <a:rPr lang="en-US" dirty="0"/>
              <a:t> </a:t>
            </a:r>
          </a:p>
          <a:p>
            <a:endParaRPr lang="en-US" dirty="0"/>
          </a:p>
        </p:txBody>
      </p:sp>
    </p:spTree>
    <p:extLst>
      <p:ext uri="{BB962C8B-B14F-4D97-AF65-F5344CB8AC3E}">
        <p14:creationId xmlns:p14="http://schemas.microsoft.com/office/powerpoint/2010/main" val="165616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14" b="17288"/>
          <a:stretch/>
        </p:blipFill>
        <p:spPr>
          <a:xfrm>
            <a:off x="9144" y="1"/>
            <a:ext cx="12182856" cy="6848856"/>
          </a:xfrm>
        </p:spPr>
      </p:pic>
      <p:sp>
        <p:nvSpPr>
          <p:cNvPr id="5" name="TextBox 4"/>
          <p:cNvSpPr txBox="1"/>
          <p:nvPr/>
        </p:nvSpPr>
        <p:spPr>
          <a:xfrm>
            <a:off x="429768" y="2285999"/>
            <a:ext cx="6199632" cy="2800767"/>
          </a:xfrm>
          <a:prstGeom prst="rect">
            <a:avLst/>
          </a:prstGeom>
          <a:noFill/>
        </p:spPr>
        <p:txBody>
          <a:bodyPr wrap="square" rtlCol="0">
            <a:spAutoFit/>
          </a:bodyPr>
          <a:lstStyle/>
          <a:p>
            <a:pPr algn="ctr"/>
            <a:r>
              <a:rPr lang="en-US" sz="8800" dirty="0" smtClean="0"/>
              <a:t>Institutional Repositories</a:t>
            </a:r>
            <a:endParaRPr lang="en-US" sz="8800" dirty="0"/>
          </a:p>
        </p:txBody>
      </p:sp>
    </p:spTree>
    <p:extLst>
      <p:ext uri="{BB962C8B-B14F-4D97-AF65-F5344CB8AC3E}">
        <p14:creationId xmlns:p14="http://schemas.microsoft.com/office/powerpoint/2010/main" val="29083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Institutional Repositories</a:t>
            </a:r>
            <a:endParaRPr lang="en-US" sz="5400" dirty="0"/>
          </a:p>
        </p:txBody>
      </p:sp>
      <p:sp>
        <p:nvSpPr>
          <p:cNvPr id="3" name="Content Placeholder 2"/>
          <p:cNvSpPr>
            <a:spLocks noGrp="1"/>
          </p:cNvSpPr>
          <p:nvPr>
            <p:ph idx="1"/>
          </p:nvPr>
        </p:nvSpPr>
        <p:spPr/>
        <p:txBody>
          <a:bodyPr/>
          <a:lstStyle/>
          <a:p>
            <a:r>
              <a:rPr lang="en-US" dirty="0" smtClean="0"/>
              <a:t>Way to host materials created by, for, or about an institution</a:t>
            </a:r>
          </a:p>
          <a:p>
            <a:r>
              <a:rPr lang="en-US" dirty="0" smtClean="0"/>
              <a:t>UCF has an institutional repository called, STARS</a:t>
            </a:r>
          </a:p>
          <a:p>
            <a:pPr lvl="1"/>
            <a:r>
              <a:rPr lang="en-US" dirty="0" smtClean="0"/>
              <a:t>Students put their theses, dissertations, and other materials in it</a:t>
            </a:r>
          </a:p>
          <a:p>
            <a:pPr lvl="1"/>
            <a:r>
              <a:rPr lang="en-US" dirty="0" smtClean="0"/>
              <a:t>Materials are put in STARS are usually associated with a course or degree related project</a:t>
            </a:r>
          </a:p>
          <a:p>
            <a:pPr lvl="1"/>
            <a:r>
              <a:rPr lang="en-US" dirty="0" smtClean="0"/>
              <a:t>Visit: </a:t>
            </a:r>
            <a:r>
              <a:rPr lang="en-US" dirty="0">
                <a:hlinkClick r:id="rId2"/>
              </a:rPr>
              <a:t>http://</a:t>
            </a:r>
            <a:r>
              <a:rPr lang="en-US" dirty="0" smtClean="0">
                <a:hlinkClick r:id="rId2"/>
              </a:rPr>
              <a:t>stars.library.ucf.edu/</a:t>
            </a:r>
            <a:r>
              <a:rPr lang="en-US" dirty="0" smtClean="0"/>
              <a:t> for more info</a:t>
            </a:r>
          </a:p>
        </p:txBody>
      </p:sp>
    </p:spTree>
    <p:extLst>
      <p:ext uri="{BB962C8B-B14F-4D97-AF65-F5344CB8AC3E}">
        <p14:creationId xmlns:p14="http://schemas.microsoft.com/office/powerpoint/2010/main" val="76874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016" b="4001"/>
          <a:stretch/>
        </p:blipFill>
        <p:spPr>
          <a:xfrm>
            <a:off x="0" y="0"/>
            <a:ext cx="12192000" cy="6986016"/>
          </a:xfrm>
        </p:spPr>
      </p:pic>
      <p:sp>
        <p:nvSpPr>
          <p:cNvPr id="5" name="TextBox 4"/>
          <p:cNvSpPr txBox="1"/>
          <p:nvPr/>
        </p:nvSpPr>
        <p:spPr>
          <a:xfrm rot="21175448">
            <a:off x="3310128" y="4197096"/>
            <a:ext cx="5815584" cy="2123658"/>
          </a:xfrm>
          <a:prstGeom prst="rect">
            <a:avLst/>
          </a:prstGeom>
          <a:noFill/>
        </p:spPr>
        <p:txBody>
          <a:bodyPr wrap="square" rtlCol="0">
            <a:spAutoFit/>
          </a:bodyPr>
          <a:lstStyle/>
          <a:p>
            <a:pPr algn="ctr"/>
            <a:r>
              <a:rPr lang="en-US" sz="6600" dirty="0" smtClean="0"/>
              <a:t>Alternative Publishing</a:t>
            </a:r>
            <a:endParaRPr lang="en-US" sz="6600" dirty="0"/>
          </a:p>
        </p:txBody>
      </p:sp>
    </p:spTree>
    <p:extLst>
      <p:ext uri="{BB962C8B-B14F-4D97-AF65-F5344CB8AC3E}">
        <p14:creationId xmlns:p14="http://schemas.microsoft.com/office/powerpoint/2010/main" val="224855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Alternative Publishing</a:t>
            </a:r>
            <a:endParaRPr lang="en-US" sz="5400" dirty="0"/>
          </a:p>
        </p:txBody>
      </p:sp>
      <p:sp>
        <p:nvSpPr>
          <p:cNvPr id="3" name="Content Placeholder 2"/>
          <p:cNvSpPr>
            <a:spLocks noGrp="1"/>
          </p:cNvSpPr>
          <p:nvPr>
            <p:ph idx="1"/>
          </p:nvPr>
        </p:nvSpPr>
        <p:spPr/>
        <p:txBody>
          <a:bodyPr>
            <a:normAutofit fontScale="85000" lnSpcReduction="20000"/>
          </a:bodyPr>
          <a:lstStyle/>
          <a:p>
            <a:r>
              <a:rPr lang="en-US" sz="2200" dirty="0"/>
              <a:t>University Presses (not just for books but also for journals)</a:t>
            </a:r>
          </a:p>
          <a:p>
            <a:pPr lvl="1"/>
            <a:r>
              <a:rPr lang="en-US" sz="2200" dirty="0"/>
              <a:t>University Press of Florida (</a:t>
            </a:r>
            <a:r>
              <a:rPr lang="en-US" sz="2200" dirty="0">
                <a:hlinkClick r:id="rId2"/>
              </a:rPr>
              <a:t>http://www.upf.com/</a:t>
            </a:r>
            <a:r>
              <a:rPr lang="en-US" sz="2200" dirty="0"/>
              <a:t>)</a:t>
            </a:r>
          </a:p>
          <a:p>
            <a:r>
              <a:rPr lang="en-US" sz="2200" dirty="0"/>
              <a:t>Scientific Societies </a:t>
            </a:r>
          </a:p>
          <a:p>
            <a:pPr lvl="1"/>
            <a:r>
              <a:rPr lang="en-US" sz="2200" dirty="0"/>
              <a:t>e.g. American Chemical Society (ACS) </a:t>
            </a:r>
            <a:r>
              <a:rPr lang="en-US" sz="2200" dirty="0">
                <a:hlinkClick r:id="rId3"/>
              </a:rPr>
              <a:t>http://pubs.acs.org/</a:t>
            </a:r>
            <a:r>
              <a:rPr lang="en-US" sz="2200" dirty="0"/>
              <a:t> </a:t>
            </a:r>
          </a:p>
          <a:p>
            <a:r>
              <a:rPr lang="en-US" sz="2200" dirty="0"/>
              <a:t>Departmental Hosting</a:t>
            </a:r>
          </a:p>
          <a:p>
            <a:r>
              <a:rPr lang="en-US" sz="2200" dirty="0"/>
              <a:t>Institutional Repositories</a:t>
            </a:r>
          </a:p>
          <a:p>
            <a:pPr lvl="1"/>
            <a:r>
              <a:rPr lang="en-US" sz="2200" dirty="0"/>
              <a:t>e.g. STARS </a:t>
            </a:r>
            <a:r>
              <a:rPr lang="en-US" sz="2200" dirty="0">
                <a:hlinkClick r:id="rId4"/>
              </a:rPr>
              <a:t>http://stars.library.ucf.edu/</a:t>
            </a:r>
            <a:r>
              <a:rPr lang="en-US" sz="2200" dirty="0"/>
              <a:t> </a:t>
            </a:r>
          </a:p>
          <a:p>
            <a:r>
              <a:rPr lang="en-US" sz="2200" dirty="0"/>
              <a:t>Self Publishing</a:t>
            </a:r>
          </a:p>
          <a:p>
            <a:pPr lvl="1"/>
            <a:r>
              <a:rPr lang="en-US" sz="2200" dirty="0"/>
              <a:t>e.g. Amazon, </a:t>
            </a:r>
            <a:r>
              <a:rPr lang="en-US" sz="2200" dirty="0" err="1"/>
              <a:t>CreateSpace</a:t>
            </a:r>
            <a:r>
              <a:rPr lang="en-US" sz="2200" dirty="0"/>
              <a:t>, etc</a:t>
            </a:r>
            <a:r>
              <a:rPr lang="en-US" sz="2200" dirty="0" smtClean="0"/>
              <a:t>.</a:t>
            </a:r>
            <a:endParaRPr lang="en-US" dirty="0"/>
          </a:p>
        </p:txBody>
      </p:sp>
    </p:spTree>
    <p:extLst>
      <p:ext uri="{BB962C8B-B14F-4D97-AF65-F5344CB8AC3E}">
        <p14:creationId xmlns:p14="http://schemas.microsoft.com/office/powerpoint/2010/main" val="413135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375"/>
          <a:stretch/>
        </p:blipFill>
        <p:spPr>
          <a:xfrm>
            <a:off x="0" y="1"/>
            <a:ext cx="12192000" cy="6848856"/>
          </a:xfrm>
        </p:spPr>
      </p:pic>
      <p:sp>
        <p:nvSpPr>
          <p:cNvPr id="5" name="TextBox 4"/>
          <p:cNvSpPr txBox="1"/>
          <p:nvPr/>
        </p:nvSpPr>
        <p:spPr>
          <a:xfrm>
            <a:off x="283464" y="3575304"/>
            <a:ext cx="5733288" cy="2554545"/>
          </a:xfrm>
          <a:prstGeom prst="rect">
            <a:avLst/>
          </a:prstGeom>
          <a:noFill/>
        </p:spPr>
        <p:txBody>
          <a:bodyPr wrap="square" rtlCol="0">
            <a:spAutoFit/>
          </a:bodyPr>
          <a:lstStyle/>
          <a:p>
            <a:pPr algn="ctr"/>
            <a:r>
              <a:rPr lang="en-US" sz="8000" dirty="0" smtClean="0"/>
              <a:t>Before Publishing…</a:t>
            </a:r>
            <a:endParaRPr lang="en-US" sz="8000" dirty="0"/>
          </a:p>
        </p:txBody>
      </p:sp>
    </p:spTree>
    <p:extLst>
      <p:ext uri="{BB962C8B-B14F-4D97-AF65-F5344CB8AC3E}">
        <p14:creationId xmlns:p14="http://schemas.microsoft.com/office/powerpoint/2010/main" val="290985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982132"/>
            <a:ext cx="10835640" cy="1303867"/>
          </a:xfrm>
        </p:spPr>
        <p:txBody>
          <a:bodyPr>
            <a:noAutofit/>
          </a:bodyPr>
          <a:lstStyle/>
          <a:p>
            <a:r>
              <a:rPr lang="en-US" sz="4800" dirty="0"/>
              <a:t>Before Thinking About Where to Publish…</a:t>
            </a:r>
          </a:p>
        </p:txBody>
      </p:sp>
      <p:sp>
        <p:nvSpPr>
          <p:cNvPr id="3" name="Content Placeholder 2"/>
          <p:cNvSpPr>
            <a:spLocks noGrp="1"/>
          </p:cNvSpPr>
          <p:nvPr>
            <p:ph idx="1"/>
          </p:nvPr>
        </p:nvSpPr>
        <p:spPr/>
        <p:txBody>
          <a:bodyPr>
            <a:normAutofit fontScale="92500" lnSpcReduction="10000"/>
          </a:bodyPr>
          <a:lstStyle/>
          <a:p>
            <a:r>
              <a:rPr lang="en-US" dirty="0"/>
              <a:t>Take a look at the work you’re interested in publishing</a:t>
            </a:r>
          </a:p>
          <a:p>
            <a:pPr lvl="1"/>
            <a:r>
              <a:rPr lang="en-US" dirty="0"/>
              <a:t>What’s the significance of your work?</a:t>
            </a:r>
          </a:p>
          <a:p>
            <a:pPr lvl="2"/>
            <a:r>
              <a:rPr lang="en-US" sz="2000" dirty="0"/>
              <a:t>To you, to your discipline, to UCF, to career goals, to outside community?</a:t>
            </a:r>
          </a:p>
          <a:p>
            <a:pPr lvl="1"/>
            <a:r>
              <a:rPr lang="en-US" dirty="0"/>
              <a:t>What are some of the outcomes of your work?</a:t>
            </a:r>
          </a:p>
          <a:p>
            <a:pPr lvl="2"/>
            <a:r>
              <a:rPr lang="en-US" sz="2000" dirty="0"/>
              <a:t>Data, surveys, short stories, etc.</a:t>
            </a:r>
          </a:p>
          <a:p>
            <a:pPr marL="987552" lvl="2" indent="0">
              <a:buNone/>
            </a:pPr>
            <a:endParaRPr lang="en-US" sz="2000" dirty="0"/>
          </a:p>
          <a:p>
            <a:r>
              <a:rPr lang="en-US" dirty="0"/>
              <a:t>Talk to your academic advisor!</a:t>
            </a:r>
          </a:p>
          <a:p>
            <a:pPr lvl="1"/>
            <a:r>
              <a:rPr lang="en-US" dirty="0"/>
              <a:t>Great resource to discuss your work and possible avenues for publication</a:t>
            </a:r>
          </a:p>
          <a:p>
            <a:endParaRPr lang="en-US" dirty="0"/>
          </a:p>
        </p:txBody>
      </p:sp>
    </p:spTree>
    <p:extLst>
      <p:ext uri="{BB962C8B-B14F-4D97-AF65-F5344CB8AC3E}">
        <p14:creationId xmlns:p14="http://schemas.microsoft.com/office/powerpoint/2010/main" val="257859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rcRect t="9688" b="9688"/>
          <a:stretch>
            <a:fillRect/>
          </a:stretch>
        </p:blipFill>
        <p:spPr>
          <a:xfrm>
            <a:off x="12" y="0"/>
            <a:ext cx="12191988" cy="6858000"/>
          </a:xfrm>
          <a:prstGeom prst="rect">
            <a:avLst/>
          </a:prstGeom>
        </p:spPr>
      </p:pic>
      <p:sp>
        <p:nvSpPr>
          <p:cNvPr id="8" name="TextBox 7"/>
          <p:cNvSpPr txBox="1"/>
          <p:nvPr/>
        </p:nvSpPr>
        <p:spPr>
          <a:xfrm>
            <a:off x="118872" y="4734342"/>
            <a:ext cx="5175504" cy="2123658"/>
          </a:xfrm>
          <a:prstGeom prst="rect">
            <a:avLst/>
          </a:prstGeom>
          <a:noFill/>
        </p:spPr>
        <p:txBody>
          <a:bodyPr wrap="square" rtlCol="0">
            <a:spAutoFit/>
          </a:bodyPr>
          <a:lstStyle/>
          <a:p>
            <a:r>
              <a:rPr lang="en-US" sz="4400" b="1" dirty="0" smtClean="0">
                <a:solidFill>
                  <a:schemeClr val="bg1"/>
                </a:solidFill>
              </a:rPr>
              <a:t>If you remember one thing from this presentation…</a:t>
            </a:r>
            <a:endParaRPr lang="en-US" sz="4400" b="1" dirty="0">
              <a:solidFill>
                <a:schemeClr val="bg1"/>
              </a:solidFill>
            </a:endParaRPr>
          </a:p>
        </p:txBody>
      </p:sp>
    </p:spTree>
    <p:extLst>
      <p:ext uri="{BB962C8B-B14F-4D97-AF65-F5344CB8AC3E}">
        <p14:creationId xmlns:p14="http://schemas.microsoft.com/office/powerpoint/2010/main" val="271624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Let’s Look at Journal Selection/Criteria a Bit Closer…</a:t>
            </a:r>
          </a:p>
        </p:txBody>
      </p:sp>
      <p:sp>
        <p:nvSpPr>
          <p:cNvPr id="3" name="Content Placeholder 2"/>
          <p:cNvSpPr>
            <a:spLocks noGrp="1"/>
          </p:cNvSpPr>
          <p:nvPr>
            <p:ph idx="1"/>
          </p:nvPr>
        </p:nvSpPr>
        <p:spPr/>
        <p:txBody>
          <a:bodyPr>
            <a:normAutofit/>
          </a:bodyPr>
          <a:lstStyle/>
          <a:p>
            <a:r>
              <a:rPr lang="en-US" dirty="0"/>
              <a:t>What are your goals for publication? </a:t>
            </a:r>
          </a:p>
          <a:p>
            <a:pPr lvl="1"/>
            <a:r>
              <a:rPr lang="en-US" dirty="0"/>
              <a:t>Make your work more visible?</a:t>
            </a:r>
          </a:p>
          <a:p>
            <a:pPr lvl="1"/>
            <a:r>
              <a:rPr lang="en-US" dirty="0"/>
              <a:t>Gain recognition? (graduate school, Ph.D., non-academic)</a:t>
            </a:r>
          </a:p>
          <a:p>
            <a:pPr lvl="1"/>
            <a:r>
              <a:rPr lang="en-US" dirty="0"/>
              <a:t>Discipline-specific? Genre specific?</a:t>
            </a:r>
          </a:p>
          <a:p>
            <a:pPr lvl="1"/>
            <a:r>
              <a:rPr lang="en-US" dirty="0"/>
              <a:t>Format? (book, journal, blog post, etc</a:t>
            </a:r>
            <a:r>
              <a:rPr lang="en-US" dirty="0" smtClean="0"/>
              <a:t>.)</a:t>
            </a:r>
            <a:endParaRPr lang="en-US" dirty="0"/>
          </a:p>
        </p:txBody>
      </p:sp>
    </p:spTree>
    <p:extLst>
      <p:ext uri="{BB962C8B-B14F-4D97-AF65-F5344CB8AC3E}">
        <p14:creationId xmlns:p14="http://schemas.microsoft.com/office/powerpoint/2010/main" val="179963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Criteria to Consider for Publication</a:t>
            </a:r>
          </a:p>
        </p:txBody>
      </p:sp>
      <p:sp>
        <p:nvSpPr>
          <p:cNvPr id="3" name="Content Placeholder 2"/>
          <p:cNvSpPr>
            <a:spLocks noGrp="1"/>
          </p:cNvSpPr>
          <p:nvPr>
            <p:ph idx="1"/>
          </p:nvPr>
        </p:nvSpPr>
        <p:spPr/>
        <p:txBody>
          <a:bodyPr/>
          <a:lstStyle/>
          <a:p>
            <a:r>
              <a:rPr lang="en-US" dirty="0"/>
              <a:t>Do you have academic expectations?</a:t>
            </a:r>
          </a:p>
          <a:p>
            <a:pPr lvl="1"/>
            <a:r>
              <a:rPr lang="en-US" dirty="0"/>
              <a:t>What recommendations or trends does your UCF department or college have for </a:t>
            </a:r>
            <a:r>
              <a:rPr lang="en-US" dirty="0" smtClean="0"/>
              <a:t>publication</a:t>
            </a:r>
            <a:r>
              <a:rPr lang="en-US" dirty="0"/>
              <a:t>?</a:t>
            </a:r>
          </a:p>
          <a:p>
            <a:pPr lvl="1"/>
            <a:r>
              <a:rPr lang="en-US" dirty="0"/>
              <a:t>Are there particular </a:t>
            </a:r>
            <a:r>
              <a:rPr lang="en-US" dirty="0" smtClean="0"/>
              <a:t>journals (aka “core journal list”) </a:t>
            </a:r>
            <a:r>
              <a:rPr lang="en-US" dirty="0" smtClean="0"/>
              <a:t>that </a:t>
            </a:r>
            <a:r>
              <a:rPr lang="en-US" dirty="0"/>
              <a:t>your department or college recommends?</a:t>
            </a:r>
          </a:p>
          <a:p>
            <a:pPr lvl="1"/>
            <a:r>
              <a:rPr lang="en-US" dirty="0"/>
              <a:t>Are there department or college local publication venues? (i.e. newsletters, blog, etc.)</a:t>
            </a:r>
          </a:p>
          <a:p>
            <a:pPr lvl="1"/>
            <a:r>
              <a:rPr lang="en-US" dirty="0"/>
              <a:t>Do faculty in your department or college have opportunities for co-publishing with them? (or </a:t>
            </a:r>
            <a:r>
              <a:rPr lang="en-US" dirty="0" smtClean="0"/>
              <a:t>co-presenting</a:t>
            </a:r>
            <a:r>
              <a:rPr lang="en-US" dirty="0"/>
              <a:t>)</a:t>
            </a:r>
          </a:p>
          <a:p>
            <a:endParaRPr lang="en-US" dirty="0"/>
          </a:p>
        </p:txBody>
      </p:sp>
    </p:spTree>
    <p:extLst>
      <p:ext uri="{BB962C8B-B14F-4D97-AF65-F5344CB8AC3E}">
        <p14:creationId xmlns:p14="http://schemas.microsoft.com/office/powerpoint/2010/main" val="299243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Criteria to Consider for Publication</a:t>
            </a:r>
          </a:p>
        </p:txBody>
      </p:sp>
      <p:sp>
        <p:nvSpPr>
          <p:cNvPr id="3" name="Content Placeholder 2"/>
          <p:cNvSpPr>
            <a:spLocks noGrp="1"/>
          </p:cNvSpPr>
          <p:nvPr>
            <p:ph idx="1"/>
          </p:nvPr>
        </p:nvSpPr>
        <p:spPr/>
        <p:txBody>
          <a:bodyPr/>
          <a:lstStyle/>
          <a:p>
            <a:r>
              <a:rPr lang="en-US" dirty="0"/>
              <a:t>Things you can do to find out more about publishing in your discipline</a:t>
            </a:r>
          </a:p>
          <a:p>
            <a:pPr lvl="1"/>
            <a:r>
              <a:rPr lang="en-US" dirty="0"/>
              <a:t>Talk to your department chair and promotion committee, find faculty mentors</a:t>
            </a:r>
          </a:p>
          <a:p>
            <a:pPr lvl="1"/>
            <a:r>
              <a:rPr lang="en-US" dirty="0"/>
              <a:t>Check current promotion &amp; tenure guidelines of the department or college</a:t>
            </a:r>
          </a:p>
          <a:p>
            <a:pPr lvl="1"/>
            <a:r>
              <a:rPr lang="en-US" dirty="0"/>
              <a:t>Review department or college annual reports or search databases to see where other faculty have published </a:t>
            </a:r>
          </a:p>
        </p:txBody>
      </p:sp>
    </p:spTree>
    <p:extLst>
      <p:ext uri="{BB962C8B-B14F-4D97-AF65-F5344CB8AC3E}">
        <p14:creationId xmlns:p14="http://schemas.microsoft.com/office/powerpoint/2010/main" val="31267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Criteria to Consider for Publication</a:t>
            </a:r>
          </a:p>
        </p:txBody>
      </p:sp>
      <p:sp>
        <p:nvSpPr>
          <p:cNvPr id="3" name="Content Placeholder 2"/>
          <p:cNvSpPr>
            <a:spLocks noGrp="1"/>
          </p:cNvSpPr>
          <p:nvPr>
            <p:ph idx="1"/>
          </p:nvPr>
        </p:nvSpPr>
        <p:spPr/>
        <p:txBody>
          <a:bodyPr>
            <a:normAutofit lnSpcReduction="10000"/>
          </a:bodyPr>
          <a:lstStyle/>
          <a:p>
            <a:r>
              <a:rPr lang="en-US" dirty="0"/>
              <a:t>Who is your audience?</a:t>
            </a:r>
          </a:p>
          <a:p>
            <a:pPr lvl="1"/>
            <a:r>
              <a:rPr lang="en-US" dirty="0"/>
              <a:t>Scholar focused? Practitioner focused? Non-academic?</a:t>
            </a:r>
          </a:p>
          <a:p>
            <a:pPr lvl="1"/>
            <a:r>
              <a:rPr lang="en-US" dirty="0"/>
              <a:t>Determining audience is important in journal (and other) publication selection!</a:t>
            </a:r>
          </a:p>
          <a:p>
            <a:r>
              <a:rPr lang="en-US" dirty="0"/>
              <a:t>Take recommendations from your advisor, department/college, and desired audience to help narrow down ideal sources of publication</a:t>
            </a:r>
          </a:p>
          <a:p>
            <a:pPr lvl="1"/>
            <a:r>
              <a:rPr lang="en-US" dirty="0" smtClean="0"/>
              <a:t>Conduct </a:t>
            </a:r>
            <a:r>
              <a:rPr lang="en-US" dirty="0"/>
              <a:t>searches in these journals to see if their content focus matches your research</a:t>
            </a:r>
          </a:p>
          <a:p>
            <a:pPr lvl="1"/>
            <a:r>
              <a:rPr lang="en-US" dirty="0"/>
              <a:t>If considering conferences (posters, conference proceedings), look at recommended conferences and </a:t>
            </a:r>
            <a:r>
              <a:rPr lang="en-US" dirty="0" smtClean="0"/>
              <a:t>opportunities</a:t>
            </a:r>
            <a:endParaRPr lang="en-US" dirty="0"/>
          </a:p>
        </p:txBody>
      </p:sp>
    </p:spTree>
    <p:extLst>
      <p:ext uri="{BB962C8B-B14F-4D97-AF65-F5344CB8AC3E}">
        <p14:creationId xmlns:p14="http://schemas.microsoft.com/office/powerpoint/2010/main" val="33926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 When Looking at Journal Selection</a:t>
            </a:r>
          </a:p>
        </p:txBody>
      </p:sp>
      <p:sp>
        <p:nvSpPr>
          <p:cNvPr id="3" name="Content Placeholder 2"/>
          <p:cNvSpPr>
            <a:spLocks noGrp="1"/>
          </p:cNvSpPr>
          <p:nvPr>
            <p:ph idx="1"/>
          </p:nvPr>
        </p:nvSpPr>
        <p:spPr>
          <a:xfrm>
            <a:off x="1295401" y="2523744"/>
            <a:ext cx="9601196" cy="3639312"/>
          </a:xfrm>
        </p:spPr>
        <p:txBody>
          <a:bodyPr>
            <a:normAutofit fontScale="77500" lnSpcReduction="20000"/>
          </a:bodyPr>
          <a:lstStyle/>
          <a:p>
            <a:r>
              <a:rPr lang="en-US" dirty="0"/>
              <a:t>What is the journal’s prestige and reputation? </a:t>
            </a:r>
          </a:p>
          <a:p>
            <a:pPr lvl="1"/>
            <a:r>
              <a:rPr lang="en-US" dirty="0"/>
              <a:t>Who’s on the editorial board</a:t>
            </a:r>
          </a:p>
          <a:p>
            <a:pPr lvl="1"/>
            <a:r>
              <a:rPr lang="en-US" dirty="0"/>
              <a:t>Is it indexed anywhere? (i.e. can you find it in library databases?)</a:t>
            </a:r>
          </a:p>
          <a:p>
            <a:pPr lvl="1"/>
            <a:r>
              <a:rPr lang="en-US" dirty="0"/>
              <a:t>Is it peer reviewed?</a:t>
            </a:r>
          </a:p>
          <a:p>
            <a:pPr lvl="1"/>
            <a:r>
              <a:rPr lang="en-US" dirty="0"/>
              <a:t>What is it impact factor?</a:t>
            </a:r>
          </a:p>
          <a:p>
            <a:pPr lvl="1"/>
            <a:r>
              <a:rPr lang="en-US" dirty="0"/>
              <a:t>Is it well-known in your discipline or area of work?</a:t>
            </a:r>
          </a:p>
          <a:p>
            <a:pPr lvl="1"/>
            <a:r>
              <a:rPr lang="en-US" dirty="0"/>
              <a:t>What are the acceptance rates? (i.e. is it really hard to get accepted or too easy?)</a:t>
            </a:r>
          </a:p>
          <a:p>
            <a:pPr lvl="1"/>
            <a:r>
              <a:rPr lang="en-US" dirty="0"/>
              <a:t>How widely is it circulated (print, online, open access or subscription-based)?</a:t>
            </a:r>
          </a:p>
          <a:p>
            <a:pPr lvl="1"/>
            <a:r>
              <a:rPr lang="en-US" dirty="0"/>
              <a:t>Has it been around for a long time?</a:t>
            </a:r>
          </a:p>
          <a:p>
            <a:pPr lvl="1"/>
            <a:r>
              <a:rPr lang="en-US" dirty="0"/>
              <a:t>Does it have UCF affiliation?</a:t>
            </a:r>
          </a:p>
          <a:p>
            <a:pPr lvl="1"/>
            <a:r>
              <a:rPr lang="en-US" dirty="0"/>
              <a:t>Is it open access (is there an APC involved in publication)? </a:t>
            </a:r>
          </a:p>
          <a:p>
            <a:endParaRPr lang="en-US" dirty="0"/>
          </a:p>
        </p:txBody>
      </p:sp>
    </p:spTree>
    <p:extLst>
      <p:ext uri="{BB962C8B-B14F-4D97-AF65-F5344CB8AC3E}">
        <p14:creationId xmlns:p14="http://schemas.microsoft.com/office/powerpoint/2010/main" val="422736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 When Looking at Journal Selection</a:t>
            </a:r>
          </a:p>
        </p:txBody>
      </p:sp>
      <p:sp>
        <p:nvSpPr>
          <p:cNvPr id="3" name="Content Placeholder 2"/>
          <p:cNvSpPr>
            <a:spLocks noGrp="1"/>
          </p:cNvSpPr>
          <p:nvPr>
            <p:ph idx="1"/>
          </p:nvPr>
        </p:nvSpPr>
        <p:spPr/>
        <p:txBody>
          <a:bodyPr/>
          <a:lstStyle/>
          <a:p>
            <a:r>
              <a:rPr lang="en-US" dirty="0"/>
              <a:t>Where can you find information about journal prestige and reputation?</a:t>
            </a:r>
          </a:p>
          <a:p>
            <a:pPr lvl="1"/>
            <a:r>
              <a:rPr lang="en-US" dirty="0"/>
              <a:t>Publisher web site </a:t>
            </a:r>
          </a:p>
          <a:p>
            <a:pPr lvl="1"/>
            <a:r>
              <a:rPr lang="en-US" dirty="0"/>
              <a:t>Journal directories (e.g. Ulrich’s, Cabell’s)</a:t>
            </a:r>
          </a:p>
          <a:p>
            <a:pPr lvl="1"/>
            <a:r>
              <a:rPr lang="en-US" dirty="0"/>
              <a:t>Google Scholar</a:t>
            </a:r>
          </a:p>
          <a:p>
            <a:pPr lvl="1"/>
            <a:r>
              <a:rPr lang="en-US" dirty="0"/>
              <a:t>Disciplinary sites</a:t>
            </a:r>
          </a:p>
          <a:p>
            <a:pPr lvl="1"/>
            <a:r>
              <a:rPr lang="en-US" dirty="0"/>
              <a:t>Web of Science, Journal Citation Reports, </a:t>
            </a:r>
            <a:r>
              <a:rPr lang="en-US" dirty="0" err="1"/>
              <a:t>Harzing’s</a:t>
            </a:r>
            <a:r>
              <a:rPr lang="en-US" dirty="0"/>
              <a:t>, </a:t>
            </a:r>
            <a:r>
              <a:rPr lang="en-US" dirty="0" err="1"/>
              <a:t>SCImago</a:t>
            </a:r>
            <a:r>
              <a:rPr lang="en-US" dirty="0"/>
              <a:t>, etc. (these sites all deal with impact factor and other criteria)</a:t>
            </a:r>
          </a:p>
          <a:p>
            <a:endParaRPr lang="en-US" dirty="0"/>
          </a:p>
        </p:txBody>
      </p:sp>
    </p:spTree>
    <p:extLst>
      <p:ext uri="{BB962C8B-B14F-4D97-AF65-F5344CB8AC3E}">
        <p14:creationId xmlns:p14="http://schemas.microsoft.com/office/powerpoint/2010/main" val="275753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Look at </a:t>
            </a:r>
            <a:r>
              <a:rPr lang="en-US" dirty="0" smtClean="0"/>
              <a:t>Theses &amp; Dissertations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Did you know? </a:t>
            </a:r>
            <a:r>
              <a:rPr lang="en-US" dirty="0"/>
              <a:t>Theses &amp; dissertations are considered published once submitted to a library institutional repository (like STARS) or bound and printed and housed in a library and/or department</a:t>
            </a:r>
          </a:p>
          <a:p>
            <a:r>
              <a:rPr lang="en-US" dirty="0"/>
              <a:t>You can publish theses &amp; dissertations beyond the institutional copy of record (and databases like ProQuest)</a:t>
            </a:r>
          </a:p>
          <a:p>
            <a:pPr lvl="1"/>
            <a:r>
              <a:rPr lang="en-US" dirty="0"/>
              <a:t>They can be published in journals and books</a:t>
            </a:r>
          </a:p>
          <a:p>
            <a:pPr lvl="1"/>
            <a:r>
              <a:rPr lang="en-US" dirty="0"/>
              <a:t>Look for publication policies for publishers and determine if prior availability of your thesis or dissertation in STARS would negatively affect publication</a:t>
            </a:r>
          </a:p>
          <a:p>
            <a:pPr lvl="1"/>
            <a:r>
              <a:rPr lang="en-US" dirty="0"/>
              <a:t>Consider the publisher (i.e. vanity press, predatory publishers)</a:t>
            </a:r>
          </a:p>
          <a:p>
            <a:pPr lvl="1"/>
            <a:r>
              <a:rPr lang="en-US" dirty="0"/>
              <a:t>Remember your rights as an </a:t>
            </a:r>
            <a:r>
              <a:rPr lang="en-US" dirty="0" smtClean="0"/>
              <a:t>author</a:t>
            </a:r>
            <a:endParaRPr lang="en-US" dirty="0"/>
          </a:p>
        </p:txBody>
      </p:sp>
    </p:spTree>
    <p:extLst>
      <p:ext uri="{BB962C8B-B14F-4D97-AF65-F5344CB8AC3E}">
        <p14:creationId xmlns:p14="http://schemas.microsoft.com/office/powerpoint/2010/main" val="181896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t>
            </a:r>
            <a:r>
              <a:rPr lang="en-US" dirty="0" smtClean="0"/>
              <a:t>Thoughts on Publishing…</a:t>
            </a:r>
            <a:endParaRPr lang="en-US" dirty="0"/>
          </a:p>
        </p:txBody>
      </p:sp>
      <p:sp>
        <p:nvSpPr>
          <p:cNvPr id="3" name="Content Placeholder 2"/>
          <p:cNvSpPr>
            <a:spLocks noGrp="1"/>
          </p:cNvSpPr>
          <p:nvPr>
            <p:ph idx="1"/>
          </p:nvPr>
        </p:nvSpPr>
        <p:spPr/>
        <p:txBody>
          <a:bodyPr>
            <a:normAutofit fontScale="92500"/>
          </a:bodyPr>
          <a:lstStyle/>
          <a:p>
            <a:r>
              <a:rPr lang="en-US" dirty="0"/>
              <a:t>There are many options for </a:t>
            </a:r>
            <a:r>
              <a:rPr lang="en-US" dirty="0" smtClean="0"/>
              <a:t>publishing, no matter where you are in your academic career</a:t>
            </a:r>
            <a:endParaRPr lang="en-US" dirty="0"/>
          </a:p>
          <a:p>
            <a:r>
              <a:rPr lang="en-US" dirty="0"/>
              <a:t>Connecting with advisors, librarians, and other units on campus can be a great benefit when considering to publish</a:t>
            </a:r>
          </a:p>
          <a:p>
            <a:r>
              <a:rPr lang="en-US" dirty="0"/>
              <a:t>Use criteria suggestions here to do some research before deciding where to publish</a:t>
            </a:r>
          </a:p>
          <a:p>
            <a:r>
              <a:rPr lang="en-US" dirty="0"/>
              <a:t>Have reasonable expectations no matter where or how you look to publish</a:t>
            </a:r>
          </a:p>
          <a:p>
            <a:r>
              <a:rPr lang="en-US" dirty="0"/>
              <a:t>Keep an eye out for opportunities, as well as potential challenges of publication</a:t>
            </a:r>
          </a:p>
          <a:p>
            <a:pPr marL="0" indent="0">
              <a:buNone/>
            </a:pPr>
            <a:endParaRPr lang="en-US" dirty="0"/>
          </a:p>
        </p:txBody>
      </p:sp>
    </p:spTree>
    <p:extLst>
      <p:ext uri="{BB962C8B-B14F-4D97-AF65-F5344CB8AC3E}">
        <p14:creationId xmlns:p14="http://schemas.microsoft.com/office/powerpoint/2010/main" val="372809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7571232" y="5823635"/>
            <a:ext cx="4489704" cy="646331"/>
          </a:xfrm>
          <a:prstGeom prst="rect">
            <a:avLst/>
          </a:prstGeom>
          <a:noFill/>
        </p:spPr>
        <p:txBody>
          <a:bodyPr wrap="square" rtlCol="0">
            <a:spAutoFit/>
          </a:bodyPr>
          <a:lstStyle/>
          <a:p>
            <a:r>
              <a:rPr lang="en-US" b="1" dirty="0"/>
              <a:t>Photo Credit: </a:t>
            </a:r>
            <a:r>
              <a:rPr lang="en-US" b="1" dirty="0" err="1"/>
              <a:t>Horia</a:t>
            </a:r>
            <a:r>
              <a:rPr lang="en-US" b="1" dirty="0"/>
              <a:t> </a:t>
            </a:r>
            <a:r>
              <a:rPr lang="en-US" b="1" dirty="0" err="1"/>
              <a:t>Varlan</a:t>
            </a:r>
            <a:r>
              <a:rPr lang="en-US" b="1" dirty="0"/>
              <a:t>, CC By 2.0 </a:t>
            </a:r>
          </a:p>
          <a:p>
            <a:endParaRPr lang="en-US" dirty="0"/>
          </a:p>
        </p:txBody>
      </p:sp>
    </p:spTree>
    <p:extLst>
      <p:ext uri="{BB962C8B-B14F-4D97-AF65-F5344CB8AC3E}">
        <p14:creationId xmlns:p14="http://schemas.microsoft.com/office/powerpoint/2010/main" val="402583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Copyright?</a:t>
            </a:r>
          </a:p>
        </p:txBody>
      </p:sp>
      <p:sp>
        <p:nvSpPr>
          <p:cNvPr id="3" name="Content Placeholder 2"/>
          <p:cNvSpPr>
            <a:spLocks noGrp="1"/>
          </p:cNvSpPr>
          <p:nvPr>
            <p:ph idx="1"/>
          </p:nvPr>
        </p:nvSpPr>
        <p:spPr>
          <a:xfrm>
            <a:off x="1295401" y="4069080"/>
            <a:ext cx="9601196" cy="1806788"/>
          </a:xfrm>
        </p:spPr>
        <p:txBody>
          <a:bodyPr>
            <a:normAutofit fontScale="92500" lnSpcReduction="20000"/>
          </a:bodyPr>
          <a:lstStyle/>
          <a:p>
            <a:pPr marL="0" indent="0" algn="ctr">
              <a:buNone/>
            </a:pPr>
            <a:r>
              <a:rPr lang="en-US"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r>
              <a:rPr lang="en-US" i="1" dirty="0" smtClean="0"/>
              <a:t>.”</a:t>
            </a:r>
            <a:endParaRPr lang="en-US" i="1" dirty="0"/>
          </a:p>
          <a:p>
            <a:pPr marL="0" indent="0" algn="ctr">
              <a:buNone/>
            </a:pPr>
            <a:r>
              <a:rPr lang="en-US" i="1" dirty="0">
                <a:hlinkClick r:id="rId2"/>
              </a:rPr>
              <a:t>http://www.copyright.gov/circs/circ01.pdf</a:t>
            </a:r>
            <a:r>
              <a:rPr lang="en-US" i="1"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639" y="2541462"/>
            <a:ext cx="1380719" cy="1380719"/>
          </a:xfrm>
          <a:prstGeom prst="rect">
            <a:avLst/>
          </a:prstGeom>
        </p:spPr>
      </p:pic>
    </p:spTree>
    <p:extLst>
      <p:ext uri="{BB962C8B-B14F-4D97-AF65-F5344CB8AC3E}">
        <p14:creationId xmlns:p14="http://schemas.microsoft.com/office/powerpoint/2010/main" val="104728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t="11383" b="11383"/>
          <a:stretch>
            <a:fillRect/>
          </a:stretch>
        </p:blipFill>
        <p:spPr>
          <a:xfrm>
            <a:off x="6523796" y="932688"/>
            <a:ext cx="4901671" cy="5047487"/>
          </a:xfrm>
          <a:prstGeom prst="rect">
            <a:avLst/>
          </a:prstGeom>
        </p:spPr>
      </p:pic>
      <p:sp>
        <p:nvSpPr>
          <p:cNvPr id="7" name="TextBox 6"/>
          <p:cNvSpPr txBox="1"/>
          <p:nvPr/>
        </p:nvSpPr>
        <p:spPr>
          <a:xfrm>
            <a:off x="813816" y="1554480"/>
            <a:ext cx="5020056" cy="2862322"/>
          </a:xfrm>
          <a:prstGeom prst="rect">
            <a:avLst/>
          </a:prstGeom>
          <a:noFill/>
        </p:spPr>
        <p:txBody>
          <a:bodyPr wrap="square" rtlCol="0">
            <a:spAutoFit/>
          </a:bodyPr>
          <a:lstStyle/>
          <a:p>
            <a:pPr algn="ctr"/>
            <a:r>
              <a:rPr lang="en-US" sz="6000" b="1" dirty="0"/>
              <a:t>Contact the Library. </a:t>
            </a:r>
            <a:br>
              <a:rPr lang="en-US" sz="6000" b="1" dirty="0"/>
            </a:br>
            <a:r>
              <a:rPr lang="en-US" sz="6000" b="1" dirty="0"/>
              <a:t>We can help!</a:t>
            </a:r>
          </a:p>
        </p:txBody>
      </p:sp>
    </p:spTree>
    <p:extLst>
      <p:ext uri="{BB962C8B-B14F-4D97-AF65-F5344CB8AC3E}">
        <p14:creationId xmlns:p14="http://schemas.microsoft.com/office/powerpoint/2010/main" val="3922937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Rights are Covered by Copyright?</a:t>
            </a:r>
          </a:p>
        </p:txBody>
      </p:sp>
      <p:sp>
        <p:nvSpPr>
          <p:cNvPr id="3" name="Content Placeholder 2"/>
          <p:cNvSpPr>
            <a:spLocks noGrp="1"/>
          </p:cNvSpPr>
          <p:nvPr>
            <p:ph idx="1"/>
          </p:nvPr>
        </p:nvSpPr>
        <p:spPr>
          <a:xfrm>
            <a:off x="1295401" y="2556932"/>
            <a:ext cx="9601196" cy="3798148"/>
          </a:xfrm>
        </p:spPr>
        <p:txBody>
          <a:bodyPr>
            <a:normAutofit fontScale="32500" lnSpcReduction="20000"/>
          </a:bodyPr>
          <a:lstStyle/>
          <a:p>
            <a:r>
              <a:rPr lang="en-US" sz="5900" dirty="0"/>
              <a:t>Generally, the following are exclusive rights given to a copyright holder:</a:t>
            </a:r>
          </a:p>
          <a:p>
            <a:pPr lvl="1"/>
            <a:r>
              <a:rPr lang="en-US" sz="5900" dirty="0"/>
              <a:t>reproduce your work</a:t>
            </a:r>
          </a:p>
          <a:p>
            <a:pPr lvl="1"/>
            <a:r>
              <a:rPr lang="en-US" sz="5900" dirty="0"/>
              <a:t>distribute your work</a:t>
            </a:r>
          </a:p>
          <a:p>
            <a:pPr lvl="1"/>
            <a:r>
              <a:rPr lang="en-US" sz="5900" dirty="0"/>
              <a:t>prepare derivative works</a:t>
            </a:r>
          </a:p>
          <a:p>
            <a:pPr lvl="1"/>
            <a:r>
              <a:rPr lang="en-US" sz="5900" dirty="0"/>
              <a:t>publicly display or perform your work</a:t>
            </a:r>
          </a:p>
          <a:p>
            <a:pPr lvl="1"/>
            <a:r>
              <a:rPr lang="en-US" sz="5900" dirty="0"/>
              <a:t>authorize others to do any of the above</a:t>
            </a:r>
          </a:p>
          <a:p>
            <a:pPr marL="0" indent="0">
              <a:buNone/>
            </a:pPr>
            <a:endParaRPr lang="en-US" sz="5900" dirty="0"/>
          </a:p>
          <a:p>
            <a:pPr marL="0" indent="0">
              <a:buNone/>
            </a:pPr>
            <a:r>
              <a:rPr lang="en-US" sz="5900" i="1" dirty="0"/>
              <a:t>*The 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206942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Does Copyright Last?</a:t>
            </a:r>
          </a:p>
        </p:txBody>
      </p:sp>
      <p:sp>
        <p:nvSpPr>
          <p:cNvPr id="3" name="Content Placeholder 2"/>
          <p:cNvSpPr>
            <a:spLocks noGrp="1"/>
          </p:cNvSpPr>
          <p:nvPr>
            <p:ph idx="1"/>
          </p:nvPr>
        </p:nvSpPr>
        <p:spPr>
          <a:xfrm>
            <a:off x="1578865" y="5647604"/>
            <a:ext cx="9601196" cy="469732"/>
          </a:xfrm>
        </p:spPr>
        <p:txBody>
          <a:bodyPr/>
          <a:lstStyle/>
          <a:p>
            <a:pPr marL="0" indent="0" algn="ctr">
              <a:buNone/>
            </a:pPr>
            <a:r>
              <a:rPr lang="en-US" sz="1400" dirty="0"/>
              <a:t>© 2004-2016 Peter B. </a:t>
            </a:r>
            <a:r>
              <a:rPr lang="en-US" sz="1400" dirty="0" err="1"/>
              <a:t>Hirtle</a:t>
            </a:r>
            <a:r>
              <a:rPr lang="en-US" sz="1400" dirty="0"/>
              <a:t>. Last updated 3 January, 2016, Retrieved from: </a:t>
            </a:r>
            <a:r>
              <a:rPr lang="en-US" sz="1400" dirty="0">
                <a:hlinkClick r:id="rId2"/>
              </a:rPr>
              <a:t>http://copyright.cornell.edu/resources/publicdomain.cfm </a:t>
            </a:r>
            <a:endParaRPr lang="en-US" sz="1400" dirty="0"/>
          </a:p>
          <a:p>
            <a:pPr marL="0" indent="0">
              <a:buNone/>
            </a:pPr>
            <a:endParaRPr lang="en-US" dirty="0"/>
          </a:p>
        </p:txBody>
      </p:sp>
      <p:pic>
        <p:nvPicPr>
          <p:cNvPr id="4" name="Content Placeholder 4"/>
          <p:cNvPicPr>
            <a:picLocks noChangeAspect="1"/>
          </p:cNvPicPr>
          <p:nvPr/>
        </p:nvPicPr>
        <p:blipFill>
          <a:blip r:embed="rId3"/>
          <a:stretch>
            <a:fillRect/>
          </a:stretch>
        </p:blipFill>
        <p:spPr>
          <a:xfrm>
            <a:off x="2379755" y="2556932"/>
            <a:ext cx="7432487" cy="2941270"/>
          </a:xfrm>
          <a:prstGeom prst="rect">
            <a:avLst/>
          </a:prstGeom>
        </p:spPr>
      </p:pic>
    </p:spTree>
    <p:extLst>
      <p:ext uri="{BB962C8B-B14F-4D97-AF65-F5344CB8AC3E}">
        <p14:creationId xmlns:p14="http://schemas.microsoft.com/office/powerpoint/2010/main" val="268888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Licensing?</a:t>
            </a:r>
            <a:endParaRPr lang="en-US" dirty="0"/>
          </a:p>
        </p:txBody>
      </p:sp>
      <p:sp>
        <p:nvSpPr>
          <p:cNvPr id="3" name="Content Placeholder 2"/>
          <p:cNvSpPr>
            <a:spLocks noGrp="1"/>
          </p:cNvSpPr>
          <p:nvPr>
            <p:ph idx="1"/>
          </p:nvPr>
        </p:nvSpPr>
        <p:spPr>
          <a:xfrm>
            <a:off x="1295402" y="2483780"/>
            <a:ext cx="9601196" cy="3752428"/>
          </a:xfrm>
        </p:spPr>
        <p:txBody>
          <a:bodyPr>
            <a:normAutofit fontScale="92500" lnSpcReduction="20000"/>
          </a:bodyPr>
          <a:lstStyle/>
          <a:p>
            <a:pPr marL="0" indent="0" algn="ctr">
              <a:buNone/>
            </a:pPr>
            <a:r>
              <a:rPr lang="en-US" sz="2600" i="1" dirty="0"/>
              <a:t>Generally means “to give permission”</a:t>
            </a:r>
          </a:p>
          <a:p>
            <a:pPr marL="0" indent="0" algn="ctr">
              <a:buNone/>
            </a:pPr>
            <a:r>
              <a:rPr lang="en-US" sz="2600" dirty="0">
                <a:hlinkClick r:id="rId2"/>
              </a:rPr>
              <a:t>https://en.wikipedia.org/wiki/License</a:t>
            </a:r>
            <a:r>
              <a:rPr lang="en-US" sz="2600" dirty="0"/>
              <a:t> </a:t>
            </a:r>
          </a:p>
          <a:p>
            <a:r>
              <a:rPr lang="en-US" sz="2600" dirty="0"/>
              <a:t>In copyright and intellectual property, this means you are authorizing use of your copyrighted work by others (i.e. publisher, distributor, etc.)</a:t>
            </a:r>
          </a:p>
          <a:p>
            <a:pPr lvl="1"/>
            <a:r>
              <a:rPr lang="en-US" sz="2600" dirty="0"/>
              <a:t>This is often known as “use rights” </a:t>
            </a:r>
          </a:p>
          <a:p>
            <a:pPr lvl="1"/>
            <a:r>
              <a:rPr lang="en-US" sz="2600" dirty="0"/>
              <a:t>They can be exclusive or non-exclusive</a:t>
            </a:r>
          </a:p>
          <a:p>
            <a:pPr lvl="1"/>
            <a:r>
              <a:rPr lang="en-US" sz="2600" dirty="0"/>
              <a:t>Licensing a “use right” doesn’t affect your ownership of the copyright, unless you decide to license the rights away or are employed as a “work for hire” </a:t>
            </a:r>
          </a:p>
          <a:p>
            <a:endParaRPr lang="en-US" dirty="0"/>
          </a:p>
        </p:txBody>
      </p:sp>
    </p:spTree>
    <p:extLst>
      <p:ext uri="{BB962C8B-B14F-4D97-AF65-F5344CB8AC3E}">
        <p14:creationId xmlns:p14="http://schemas.microsoft.com/office/powerpoint/2010/main" val="263323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Licensing Use Rights</a:t>
            </a:r>
          </a:p>
        </p:txBody>
      </p:sp>
      <p:sp>
        <p:nvSpPr>
          <p:cNvPr id="3" name="Content Placeholder 2"/>
          <p:cNvSpPr>
            <a:spLocks noGrp="1"/>
          </p:cNvSpPr>
          <p:nvPr>
            <p:ph idx="1"/>
          </p:nvPr>
        </p:nvSpPr>
        <p:spPr/>
        <p:txBody>
          <a:bodyPr>
            <a:normAutofit fontScale="55000" lnSpcReduction="20000"/>
          </a:bodyPr>
          <a:lstStyle/>
          <a:p>
            <a:r>
              <a:rPr lang="en-US" dirty="0"/>
              <a:t>All Rights (i.e. “All Rights Reserved”) </a:t>
            </a:r>
          </a:p>
          <a:p>
            <a:pPr lvl="1"/>
            <a:r>
              <a:rPr lang="en-US" dirty="0"/>
              <a:t>This means the publisher retains all your copyright. </a:t>
            </a:r>
          </a:p>
          <a:p>
            <a:pPr lvl="1"/>
            <a:r>
              <a:rPr lang="en-US" dirty="0"/>
              <a:t>You may not sell the work again</a:t>
            </a:r>
          </a:p>
          <a:p>
            <a:pPr lvl="1"/>
            <a:r>
              <a:rPr lang="en-US" dirty="0"/>
              <a:t>Your only right retained is to claim authorship. </a:t>
            </a:r>
          </a:p>
          <a:p>
            <a:pPr lvl="1"/>
            <a:r>
              <a:rPr lang="en-US" dirty="0"/>
              <a:t>If you do sign over or sell all rights, make sure you are compensated</a:t>
            </a:r>
          </a:p>
          <a:p>
            <a:r>
              <a:rPr lang="en-US" dirty="0"/>
              <a:t>Work for Hire</a:t>
            </a:r>
          </a:p>
          <a:p>
            <a:pPr lvl="1"/>
            <a:r>
              <a:rPr lang="en-US" dirty="0"/>
              <a:t>You are hired to write on behalf of a publisher</a:t>
            </a:r>
          </a:p>
          <a:p>
            <a:pPr lvl="1"/>
            <a:r>
              <a:rPr lang="en-US" dirty="0"/>
              <a:t>You do not retain any copyright; all works written are the intellectual property of the publisher</a:t>
            </a:r>
          </a:p>
          <a:p>
            <a:pPr lvl="1"/>
            <a:r>
              <a:rPr lang="en-US" dirty="0"/>
              <a:t>They do not have to include your name in the by-line</a:t>
            </a:r>
          </a:p>
          <a:p>
            <a:r>
              <a:rPr lang="en-US" dirty="0"/>
              <a:t>First Rights</a:t>
            </a:r>
          </a:p>
          <a:p>
            <a:pPr lvl="1"/>
            <a:r>
              <a:rPr lang="en-US" dirty="0"/>
              <a:t>Publisher has the right to “first use” (i.e. the first form of the work)</a:t>
            </a:r>
          </a:p>
          <a:p>
            <a:pPr lvl="1"/>
            <a:r>
              <a:rPr lang="en-US" dirty="0"/>
              <a:t>Important to be specific about what you mean (i.e. first international rights, etc.)</a:t>
            </a:r>
          </a:p>
          <a:p>
            <a:endParaRPr lang="en-US" dirty="0"/>
          </a:p>
        </p:txBody>
      </p:sp>
    </p:spTree>
    <p:extLst>
      <p:ext uri="{BB962C8B-B14F-4D97-AF65-F5344CB8AC3E}">
        <p14:creationId xmlns:p14="http://schemas.microsoft.com/office/powerpoint/2010/main" val="81500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a:t>
            </a:r>
            <a:endParaRPr lang="en-US" dirty="0"/>
          </a:p>
        </p:txBody>
      </p:sp>
      <p:sp>
        <p:nvSpPr>
          <p:cNvPr id="3" name="Content Placeholder 2"/>
          <p:cNvSpPr>
            <a:spLocks noGrp="1"/>
          </p:cNvSpPr>
          <p:nvPr>
            <p:ph idx="1"/>
          </p:nvPr>
        </p:nvSpPr>
        <p:spPr>
          <a:xfrm>
            <a:off x="1295401" y="2556932"/>
            <a:ext cx="9601196" cy="3596980"/>
          </a:xfrm>
        </p:spPr>
        <p:txBody>
          <a:bodyPr>
            <a:normAutofit fontScale="92500" lnSpcReduction="10000"/>
          </a:bodyPr>
          <a:lstStyle/>
          <a:p>
            <a:r>
              <a:rPr lang="en-US" dirty="0"/>
              <a:t>What is a Creative Commons License? </a:t>
            </a:r>
          </a:p>
          <a:p>
            <a:pPr lvl="1"/>
            <a:r>
              <a:rPr lang="en-US" dirty="0"/>
              <a:t>Creative Commons “provides a simple, standardized way to give the public permission to share and use your creative work — on conditions of your choice. CC licenses let you easily change your copyright terms from the default of ‘all rights reserved’ to </a:t>
            </a:r>
            <a:r>
              <a:rPr lang="en-US" dirty="0">
                <a:hlinkClick r:id="rId2"/>
              </a:rPr>
              <a:t>‘some rights reserved</a:t>
            </a:r>
            <a:r>
              <a:rPr lang="en-US" dirty="0"/>
              <a:t>.’ (</a:t>
            </a:r>
            <a:r>
              <a:rPr lang="en-US" dirty="0">
                <a:hlinkClick r:id="rId3"/>
              </a:rPr>
              <a:t>https://creativecommons.org/about/</a:t>
            </a:r>
            <a:r>
              <a:rPr lang="en-US" dirty="0"/>
              <a:t>) </a:t>
            </a:r>
          </a:p>
          <a:p>
            <a:pPr lvl="1"/>
            <a:r>
              <a:rPr lang="en-US" dirty="0"/>
              <a:t>Creative Commons licenses “are not an alternative to copyright. </a:t>
            </a:r>
            <a:r>
              <a:rPr lang="en-US" dirty="0">
                <a:hlinkClick r:id="rId4"/>
              </a:rPr>
              <a:t>They work alongside copyright</a:t>
            </a:r>
            <a:r>
              <a:rPr lang="en-US" dirty="0"/>
              <a:t> and enable you to modify your copyright terms to best suit your needs.” (</a:t>
            </a:r>
            <a:r>
              <a:rPr lang="en-US" dirty="0">
                <a:hlinkClick r:id="rId3"/>
              </a:rPr>
              <a:t>https://creativecommons.org/about/</a:t>
            </a:r>
            <a:r>
              <a:rPr lang="en-US" dirty="0"/>
              <a:t>)</a:t>
            </a:r>
          </a:p>
          <a:p>
            <a:pPr marL="0" indent="0" algn="ctr">
              <a:buNone/>
            </a:pPr>
            <a:endParaRPr lang="en-US" sz="2200" dirty="0">
              <a:hlinkClick r:id=""/>
            </a:endParaRPr>
          </a:p>
          <a:p>
            <a:pPr marL="0" indent="0" algn="ctr">
              <a:buNone/>
            </a:pPr>
            <a:r>
              <a:rPr lang="en-US" sz="2200" dirty="0">
                <a:hlinkClick r:id=""/>
              </a:rPr>
              <a:t>https</a:t>
            </a:r>
            <a:r>
              <a:rPr lang="en-US" sz="2200" dirty="0">
                <a:hlinkClick r:id="rId5"/>
              </a:rPr>
              <a:t>://creativecommons.org/choose/</a:t>
            </a:r>
            <a:r>
              <a:rPr lang="en-US" sz="2200" dirty="0"/>
              <a:t>  </a:t>
            </a:r>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1" y="845649"/>
            <a:ext cx="1440350" cy="1440350"/>
          </a:xfrm>
          <a:prstGeom prst="rect">
            <a:avLst/>
          </a:prstGeom>
        </p:spPr>
      </p:pic>
    </p:spTree>
    <p:extLst>
      <p:ext uri="{BB962C8B-B14F-4D97-AF65-F5344CB8AC3E}">
        <p14:creationId xmlns:p14="http://schemas.microsoft.com/office/powerpoint/2010/main" val="2820835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Agreements Example</a:t>
            </a:r>
          </a:p>
        </p:txBody>
      </p:sp>
      <p:pic>
        <p:nvPicPr>
          <p:cNvPr id="4" name="Content Placeholder 3"/>
          <p:cNvPicPr>
            <a:picLocks noGrp="1" noChangeAspect="1"/>
          </p:cNvPicPr>
          <p:nvPr>
            <p:ph idx="1"/>
          </p:nvPr>
        </p:nvPicPr>
        <p:blipFill>
          <a:blip r:embed="rId2"/>
          <a:stretch>
            <a:fillRect/>
          </a:stretch>
        </p:blipFill>
        <p:spPr>
          <a:xfrm>
            <a:off x="3575066" y="2557463"/>
            <a:ext cx="5041868" cy="3317875"/>
          </a:xfrm>
          <a:prstGeom prst="rect">
            <a:avLst/>
          </a:prstGeom>
        </p:spPr>
      </p:pic>
    </p:spTree>
    <p:extLst>
      <p:ext uri="{BB962C8B-B14F-4D97-AF65-F5344CB8AC3E}">
        <p14:creationId xmlns:p14="http://schemas.microsoft.com/office/powerpoint/2010/main" val="1187088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http://www.sherpa.ac.uk/romeo/index.php</a:t>
            </a:r>
            <a:r>
              <a:rPr lang="en-US" dirty="0"/>
              <a:t> </a:t>
            </a:r>
          </a:p>
        </p:txBody>
      </p:sp>
      <p:pic>
        <p:nvPicPr>
          <p:cNvPr id="5" name="Content Placeholder 4"/>
          <p:cNvPicPr>
            <a:picLocks noGrp="1" noChangeAspect="1"/>
          </p:cNvPicPr>
          <p:nvPr>
            <p:ph idx="1"/>
          </p:nvPr>
        </p:nvPicPr>
        <p:blipFill>
          <a:blip r:embed="rId3"/>
          <a:stretch>
            <a:fillRect/>
          </a:stretch>
        </p:blipFill>
        <p:spPr>
          <a:xfrm>
            <a:off x="2200906" y="2557463"/>
            <a:ext cx="7790188" cy="3317875"/>
          </a:xfrm>
          <a:prstGeom prst="rect">
            <a:avLst/>
          </a:prstGeom>
        </p:spPr>
      </p:pic>
    </p:spTree>
    <p:extLst>
      <p:ext uri="{BB962C8B-B14F-4D97-AF65-F5344CB8AC3E}">
        <p14:creationId xmlns:p14="http://schemas.microsoft.com/office/powerpoint/2010/main" val="2496592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Work Belongs </a:t>
            </a:r>
            <a:r>
              <a:rPr lang="en-US" dirty="0" smtClean="0"/>
              <a:t>to…Until You Give It Away</a:t>
            </a:r>
            <a:endParaRPr lang="en-US" dirty="0"/>
          </a:p>
        </p:txBody>
      </p:sp>
      <p:sp>
        <p:nvSpPr>
          <p:cNvPr id="3" name="Content Placeholder 2"/>
          <p:cNvSpPr>
            <a:spLocks noGrp="1"/>
          </p:cNvSpPr>
          <p:nvPr>
            <p:ph idx="1"/>
          </p:nvPr>
        </p:nvSpPr>
        <p:spPr>
          <a:xfrm>
            <a:off x="1295401" y="2556932"/>
            <a:ext cx="9601196" cy="3551260"/>
          </a:xfrm>
        </p:spPr>
        <p:txBody>
          <a:bodyPr>
            <a:normAutofit fontScale="92500" lnSpcReduction="10000"/>
          </a:bodyPr>
          <a:lstStyle/>
          <a:p>
            <a:r>
              <a:rPr lang="en-US" dirty="0"/>
              <a:t>As soon as your work is in a tangible form (a Word document, a web site, a recording), the copyright is yours.  You own the right to:</a:t>
            </a:r>
          </a:p>
          <a:p>
            <a:pPr lvl="1"/>
            <a:r>
              <a:rPr lang="en-US" dirty="0"/>
              <a:t>reproduce your work</a:t>
            </a:r>
          </a:p>
          <a:p>
            <a:pPr lvl="1"/>
            <a:r>
              <a:rPr lang="en-US" dirty="0"/>
              <a:t>distribute your work</a:t>
            </a:r>
          </a:p>
          <a:p>
            <a:pPr lvl="1"/>
            <a:r>
              <a:rPr lang="en-US" dirty="0"/>
              <a:t>prepare derivative works</a:t>
            </a:r>
          </a:p>
          <a:p>
            <a:pPr lvl="1"/>
            <a:r>
              <a:rPr lang="en-US" dirty="0"/>
              <a:t>publicly display or perform your work</a:t>
            </a:r>
          </a:p>
          <a:p>
            <a:pPr lvl="1"/>
            <a:r>
              <a:rPr lang="en-US" dirty="0"/>
              <a:t>authorize others to do any of the above</a:t>
            </a:r>
          </a:p>
          <a:p>
            <a:r>
              <a:rPr lang="en-US" dirty="0"/>
              <a:t>You can give away or sell any or all of your rights.  Giving up your rights may limit access to and impact of your work.</a:t>
            </a:r>
          </a:p>
          <a:p>
            <a:endParaRPr lang="en-US" dirty="0"/>
          </a:p>
        </p:txBody>
      </p:sp>
    </p:spTree>
    <p:extLst>
      <p:ext uri="{BB962C8B-B14F-4D97-AF65-F5344CB8AC3E}">
        <p14:creationId xmlns:p14="http://schemas.microsoft.com/office/powerpoint/2010/main" val="326578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to consider</a:t>
            </a:r>
          </a:p>
        </p:txBody>
      </p:sp>
      <p:sp>
        <p:nvSpPr>
          <p:cNvPr id="3" name="Content Placeholder 2"/>
          <p:cNvSpPr>
            <a:spLocks noGrp="1"/>
          </p:cNvSpPr>
          <p:nvPr>
            <p:ph idx="1"/>
          </p:nvPr>
        </p:nvSpPr>
        <p:spPr>
          <a:xfrm>
            <a:off x="1295401" y="2556932"/>
            <a:ext cx="9601196" cy="4017604"/>
          </a:xfrm>
        </p:spPr>
        <p:txBody>
          <a:bodyPr>
            <a:normAutofit fontScale="40000" lnSpcReduction="20000"/>
          </a:bodyPr>
          <a:lstStyle/>
          <a:p>
            <a:r>
              <a:rPr lang="en-US" sz="5000" dirty="0"/>
              <a:t>Publication agreements are a bundle of rights</a:t>
            </a:r>
          </a:p>
          <a:p>
            <a:r>
              <a:rPr lang="en-US" sz="5000" dirty="0"/>
              <a:t>Read your agreement!!</a:t>
            </a:r>
          </a:p>
          <a:p>
            <a:r>
              <a:rPr lang="en-US" sz="5000" dirty="0"/>
              <a:t>Know that you can try to negotiate to retain some rights</a:t>
            </a:r>
          </a:p>
          <a:p>
            <a:pPr lvl="1"/>
            <a:r>
              <a:rPr lang="en-US" sz="5000" dirty="0"/>
              <a:t>Reuse charts and graphs or reproduce the work</a:t>
            </a:r>
          </a:p>
          <a:p>
            <a:pPr lvl="1"/>
            <a:r>
              <a:rPr lang="en-US" sz="5000" dirty="0"/>
              <a:t>Give copies to your colleagues or students</a:t>
            </a:r>
          </a:p>
          <a:p>
            <a:pPr lvl="1"/>
            <a:r>
              <a:rPr lang="en-US" sz="5000" dirty="0"/>
              <a:t>Post on a website (Academia.edu or </a:t>
            </a:r>
            <a:r>
              <a:rPr lang="en-US" sz="5000" dirty="0" err="1"/>
              <a:t>ResearchGate</a:t>
            </a:r>
            <a:r>
              <a:rPr lang="en-US" sz="5000" dirty="0"/>
              <a:t>) or repository</a:t>
            </a:r>
          </a:p>
          <a:p>
            <a:r>
              <a:rPr lang="en-US" sz="5000" dirty="0"/>
              <a:t>SPARC Author Addendum </a:t>
            </a:r>
            <a:r>
              <a:rPr lang="en-US" sz="5000" u="sng" dirty="0">
                <a:hlinkClick r:id="rId2"/>
              </a:rPr>
              <a:t>http://www.sparc.arl.org/resources/authors/addendum</a:t>
            </a:r>
            <a:r>
              <a:rPr lang="en-US" sz="5000" u="sng" dirty="0"/>
              <a:t>  </a:t>
            </a:r>
          </a:p>
          <a:p>
            <a:r>
              <a:rPr lang="en-US" sz="5000" dirty="0"/>
              <a:t>Check SHERPA/</a:t>
            </a:r>
            <a:r>
              <a:rPr lang="en-US" sz="5000" dirty="0" err="1"/>
              <a:t>RoMEO</a:t>
            </a:r>
            <a:r>
              <a:rPr lang="en-US" sz="5000" dirty="0"/>
              <a:t> for publisher copyright policies </a:t>
            </a:r>
            <a:r>
              <a:rPr lang="en-US" sz="5000" u="sng" dirty="0">
                <a:hlinkClick r:id="rId3"/>
              </a:rPr>
              <a:t>http://www.sherpa.ac.uk/romeo/PDFandIR.html</a:t>
            </a:r>
            <a:r>
              <a:rPr lang="en-US" sz="5000" u="sng" dirty="0"/>
              <a:t> </a:t>
            </a:r>
          </a:p>
        </p:txBody>
      </p:sp>
    </p:spTree>
    <p:extLst>
      <p:ext uri="{BB962C8B-B14F-4D97-AF65-F5344CB8AC3E}">
        <p14:creationId xmlns:p14="http://schemas.microsoft.com/office/powerpoint/2010/main" val="3154997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norris\Downloads\185508448_7f247723f5_z.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51" r="450" b="8637"/>
          <a:stretch/>
        </p:blipFill>
        <p:spPr bwMode="auto">
          <a:xfrm>
            <a:off x="-82296" y="-48961"/>
            <a:ext cx="12274296" cy="6897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29344" y="5657671"/>
            <a:ext cx="2962656" cy="1200329"/>
          </a:xfrm>
          <a:prstGeom prst="rect">
            <a:avLst/>
          </a:prstGeom>
          <a:noFill/>
        </p:spPr>
        <p:txBody>
          <a:bodyPr wrap="square" rtlCol="0">
            <a:spAutoFit/>
          </a:bodyPr>
          <a:lstStyle/>
          <a:p>
            <a:pPr algn="ctr"/>
            <a:r>
              <a:rPr lang="en-US" dirty="0"/>
              <a:t>Photo Credit: Marcus </a:t>
            </a:r>
            <a:r>
              <a:rPr lang="en-US" dirty="0" err="1"/>
              <a:t>Ramberg</a:t>
            </a:r>
            <a:r>
              <a:rPr lang="en-US" dirty="0"/>
              <a:t>, </a:t>
            </a:r>
            <a:r>
              <a:rPr lang="en-US" b="1" dirty="0"/>
              <a:t>CC BY-NC 2.0, </a:t>
            </a:r>
            <a:r>
              <a:rPr lang="en-US" dirty="0">
                <a:hlinkClick r:id="rId3"/>
              </a:rPr>
              <a:t>https://flic.kr/p/hoMcw</a:t>
            </a:r>
            <a:r>
              <a:rPr lang="en-US" dirty="0"/>
              <a:t> </a:t>
            </a:r>
          </a:p>
          <a:p>
            <a:pPr algn="ctr"/>
            <a:endParaRPr lang="en-US" dirty="0"/>
          </a:p>
        </p:txBody>
      </p:sp>
    </p:spTree>
    <p:extLst>
      <p:ext uri="{BB962C8B-B14F-4D97-AF65-F5344CB8AC3E}">
        <p14:creationId xmlns:p14="http://schemas.microsoft.com/office/powerpoint/2010/main" val="224678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l="1447" r="1447"/>
          <a:stretch>
            <a:fillRect/>
          </a:stretch>
        </p:blipFill>
        <p:spPr>
          <a:xfrm>
            <a:off x="6409944" y="859537"/>
            <a:ext cx="4990471" cy="5138928"/>
          </a:xfrm>
          <a:prstGeom prst="rect">
            <a:avLst/>
          </a:prstGeom>
        </p:spPr>
      </p:pic>
      <p:sp>
        <p:nvSpPr>
          <p:cNvPr id="3" name="TextBox 2"/>
          <p:cNvSpPr txBox="1"/>
          <p:nvPr/>
        </p:nvSpPr>
        <p:spPr>
          <a:xfrm>
            <a:off x="969264" y="1645920"/>
            <a:ext cx="4617720" cy="3077766"/>
          </a:xfrm>
          <a:prstGeom prst="rect">
            <a:avLst/>
          </a:prstGeom>
          <a:noFill/>
        </p:spPr>
        <p:txBody>
          <a:bodyPr wrap="square" rtlCol="0">
            <a:spAutoFit/>
          </a:bodyPr>
          <a:lstStyle/>
          <a:p>
            <a:pPr algn="ctr"/>
            <a:r>
              <a:rPr lang="en-US" sz="4800" b="1" dirty="0" smtClean="0"/>
              <a:t>Disclaimer</a:t>
            </a:r>
          </a:p>
          <a:p>
            <a:pPr algn="ctr"/>
            <a:endParaRPr lang="en-US" i="1" dirty="0" smtClean="0"/>
          </a:p>
          <a:p>
            <a:pPr algn="ctr"/>
            <a:r>
              <a:rPr lang="en-US" sz="3200" i="1" dirty="0" smtClean="0"/>
              <a:t>UCF </a:t>
            </a:r>
            <a:r>
              <a:rPr lang="en-US" sz="3200" i="1" dirty="0"/>
              <a:t>Libraries does not give legal advice, and any information in this presentation is for informational purposes </a:t>
            </a:r>
            <a:r>
              <a:rPr lang="en-US" sz="3200" i="1" dirty="0" smtClean="0"/>
              <a:t>only.</a:t>
            </a:r>
            <a:endParaRPr lang="en-US" sz="3200" dirty="0"/>
          </a:p>
        </p:txBody>
      </p:sp>
    </p:spTree>
    <p:extLst>
      <p:ext uri="{BB962C8B-B14F-4D97-AF65-F5344CB8AC3E}">
        <p14:creationId xmlns:p14="http://schemas.microsoft.com/office/powerpoint/2010/main" val="2882625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5399" y="769512"/>
            <a:ext cx="6241816" cy="1371600"/>
          </a:xfrm>
        </p:spPr>
        <p:txBody>
          <a:bodyPr>
            <a:normAutofit/>
          </a:bodyPr>
          <a:lstStyle/>
          <a:p>
            <a:r>
              <a:rPr lang="en-US" sz="5400" dirty="0"/>
              <a:t>Contact Information</a:t>
            </a: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878" r="1878"/>
          <a:stretch>
            <a:fillRect/>
          </a:stretch>
        </p:blipFill>
        <p:spPr/>
      </p:pic>
      <p:sp>
        <p:nvSpPr>
          <p:cNvPr id="10" name="Text Placeholder 9"/>
          <p:cNvSpPr>
            <a:spLocks noGrp="1"/>
          </p:cNvSpPr>
          <p:nvPr>
            <p:ph type="body" sz="half" idx="2"/>
          </p:nvPr>
        </p:nvSpPr>
        <p:spPr>
          <a:xfrm>
            <a:off x="2478024" y="2304288"/>
            <a:ext cx="3942221" cy="2276856"/>
          </a:xfrm>
        </p:spPr>
        <p:txBody>
          <a:bodyPr>
            <a:normAutofit/>
          </a:bodyPr>
          <a:lstStyle/>
          <a:p>
            <a:r>
              <a:rPr lang="en-US" sz="2800" dirty="0" smtClean="0"/>
              <a:t>Sarah A. Norris</a:t>
            </a:r>
          </a:p>
          <a:p>
            <a:r>
              <a:rPr lang="en-US" sz="2800" dirty="0" smtClean="0"/>
              <a:t>Scholarly Communication Librarian</a:t>
            </a:r>
          </a:p>
          <a:p>
            <a:r>
              <a:rPr lang="en-US" sz="2800" dirty="0" smtClean="0">
                <a:hlinkClick r:id="rId3"/>
              </a:rPr>
              <a:t>sarah.norris@ucf.edu</a:t>
            </a:r>
            <a:r>
              <a:rPr lang="en-US" sz="2800" dirty="0" smtClean="0"/>
              <a:t> </a:t>
            </a:r>
          </a:p>
        </p:txBody>
      </p:sp>
      <p:sp>
        <p:nvSpPr>
          <p:cNvPr id="12" name="Text Placeholder 9"/>
          <p:cNvSpPr txBox="1">
            <a:spLocks/>
          </p:cNvSpPr>
          <p:nvPr/>
        </p:nvSpPr>
        <p:spPr>
          <a:xfrm>
            <a:off x="4352299" y="2141112"/>
            <a:ext cx="3048001" cy="182880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endParaRPr lang="en-US" dirty="0" smtClean="0"/>
          </a:p>
        </p:txBody>
      </p:sp>
      <p:sp>
        <p:nvSpPr>
          <p:cNvPr id="18" name="TextBox 17"/>
          <p:cNvSpPr txBox="1"/>
          <p:nvPr/>
        </p:nvSpPr>
        <p:spPr>
          <a:xfrm>
            <a:off x="1343923" y="5143248"/>
            <a:ext cx="6144768" cy="646331"/>
          </a:xfrm>
          <a:prstGeom prst="rect">
            <a:avLst/>
          </a:prstGeom>
          <a:noFill/>
        </p:spPr>
        <p:txBody>
          <a:bodyPr wrap="square" rtlCol="0">
            <a:spAutoFit/>
          </a:bodyPr>
          <a:lstStyle/>
          <a:p>
            <a:pPr algn="ctr"/>
            <a:r>
              <a:rPr lang="en-US" i="1" dirty="0"/>
              <a:t>UCF Libraries Office of Scholarly Communication </a:t>
            </a:r>
            <a:endParaRPr lang="en-US" i="1" dirty="0">
              <a:hlinkClick r:id="rId4"/>
            </a:endParaRPr>
          </a:p>
          <a:p>
            <a:pPr algn="ctr"/>
            <a:r>
              <a:rPr lang="en-US" i="1" dirty="0">
                <a:hlinkClick r:id="rId4"/>
              </a:rPr>
              <a:t>http://library.ucf.edu/about/departments/scholarly-communication/</a:t>
            </a:r>
            <a:r>
              <a:rPr lang="en-US" i="1" dirty="0"/>
              <a:t> </a:t>
            </a:r>
          </a:p>
        </p:txBody>
      </p:sp>
    </p:spTree>
    <p:extLst>
      <p:ext uri="{BB962C8B-B14F-4D97-AF65-F5344CB8AC3E}">
        <p14:creationId xmlns:p14="http://schemas.microsoft.com/office/powerpoint/2010/main" val="371864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5625"/>
          <a:stretch/>
        </p:blipFill>
        <p:spPr>
          <a:xfrm>
            <a:off x="0" y="1"/>
            <a:ext cx="12192000" cy="6858000"/>
          </a:xfrm>
        </p:spPr>
      </p:pic>
      <p:sp>
        <p:nvSpPr>
          <p:cNvPr id="5" name="TextBox 4"/>
          <p:cNvSpPr txBox="1"/>
          <p:nvPr/>
        </p:nvSpPr>
        <p:spPr>
          <a:xfrm>
            <a:off x="2731008" y="3834171"/>
            <a:ext cx="6729984" cy="1938992"/>
          </a:xfrm>
          <a:prstGeom prst="rect">
            <a:avLst/>
          </a:prstGeom>
          <a:noFill/>
        </p:spPr>
        <p:txBody>
          <a:bodyPr wrap="square" rtlCol="0">
            <a:spAutoFit/>
          </a:bodyPr>
          <a:lstStyle/>
          <a:p>
            <a:pPr algn="ctr"/>
            <a:r>
              <a:rPr lang="en-US" sz="6000" b="1" dirty="0" smtClean="0"/>
              <a:t>Why do you want to publish?</a:t>
            </a:r>
            <a:endParaRPr lang="en-US" sz="6000" b="1" dirty="0"/>
          </a:p>
        </p:txBody>
      </p:sp>
    </p:spTree>
    <p:extLst>
      <p:ext uri="{BB962C8B-B14F-4D97-AF65-F5344CB8AC3E}">
        <p14:creationId xmlns:p14="http://schemas.microsoft.com/office/powerpoint/2010/main" val="416633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382512" y="910875"/>
            <a:ext cx="4050792" cy="2474547"/>
          </a:xfrm>
          <a:prstGeom prst="wedgeEllipseCallou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73952" y="1370480"/>
            <a:ext cx="3959352" cy="2185214"/>
          </a:xfrm>
          <a:prstGeom prst="rect">
            <a:avLst/>
          </a:prstGeom>
          <a:noFill/>
        </p:spPr>
        <p:txBody>
          <a:bodyPr wrap="square" rtlCol="0">
            <a:spAutoFit/>
          </a:bodyPr>
          <a:lstStyle/>
          <a:p>
            <a:pPr algn="ctr"/>
            <a:r>
              <a:rPr lang="en-US" altLang="ja-JP" sz="3400" i="1" dirty="0">
                <a:solidFill>
                  <a:srgbClr val="000000"/>
                </a:solidFill>
              </a:rPr>
              <a:t>“Tell everyone I know about the research I did / found.”</a:t>
            </a:r>
          </a:p>
          <a:p>
            <a:endParaRPr lang="en-US" sz="3400" dirty="0"/>
          </a:p>
        </p:txBody>
      </p:sp>
      <p:sp>
        <p:nvSpPr>
          <p:cNvPr id="7" name="Rounded Rectangular Callout 6"/>
          <p:cNvSpPr/>
          <p:nvPr/>
        </p:nvSpPr>
        <p:spPr>
          <a:xfrm>
            <a:off x="886968" y="960120"/>
            <a:ext cx="3118104" cy="2267712"/>
          </a:xfrm>
          <a:prstGeom prst="wedgeRoundRectCallout">
            <a:avLst/>
          </a:prstGeom>
          <a:solidFill>
            <a:schemeClr val="accent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72" y="1126343"/>
            <a:ext cx="2880360" cy="2308324"/>
          </a:xfrm>
          <a:prstGeom prst="rect">
            <a:avLst/>
          </a:prstGeom>
          <a:noFill/>
        </p:spPr>
        <p:txBody>
          <a:bodyPr wrap="square" rtlCol="0">
            <a:spAutoFit/>
          </a:bodyPr>
          <a:lstStyle/>
          <a:p>
            <a:pPr algn="ctr"/>
            <a:r>
              <a:rPr lang="en-US" altLang="ja-JP" sz="3600" i="1" dirty="0" smtClean="0">
                <a:solidFill>
                  <a:srgbClr val="000000"/>
                </a:solidFill>
              </a:rPr>
              <a:t>“I want to get a faculty teaching position.”</a:t>
            </a:r>
            <a:endParaRPr lang="en-US" altLang="ja-JP" sz="3600" i="1" dirty="0">
              <a:solidFill>
                <a:srgbClr val="000000"/>
              </a:solidFill>
            </a:endParaRPr>
          </a:p>
          <a:p>
            <a:endParaRPr lang="en-US" sz="3600" dirty="0"/>
          </a:p>
        </p:txBody>
      </p:sp>
      <p:sp>
        <p:nvSpPr>
          <p:cNvPr id="9" name="Cloud Callout 8"/>
          <p:cNvSpPr/>
          <p:nvPr/>
        </p:nvSpPr>
        <p:spPr>
          <a:xfrm>
            <a:off x="8476488" y="3555694"/>
            <a:ext cx="2770632" cy="22507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05672" y="4015299"/>
            <a:ext cx="2112264" cy="1200329"/>
          </a:xfrm>
          <a:prstGeom prst="rect">
            <a:avLst/>
          </a:prstGeom>
          <a:noFill/>
        </p:spPr>
        <p:txBody>
          <a:bodyPr wrap="square" rtlCol="0">
            <a:spAutoFit/>
          </a:bodyPr>
          <a:lstStyle/>
          <a:p>
            <a:pPr algn="ctr"/>
            <a:r>
              <a:rPr lang="en-US" altLang="ja-JP" sz="2400" i="1" dirty="0">
                <a:solidFill>
                  <a:srgbClr val="000000"/>
                </a:solidFill>
              </a:rPr>
              <a:t>“Present my research findings at a conference.”</a:t>
            </a:r>
            <a:endParaRPr lang="en-US" altLang="ja-JP" sz="2400" i="1" dirty="0">
              <a:solidFill>
                <a:srgbClr val="000000"/>
              </a:solidFill>
            </a:endParaRPr>
          </a:p>
        </p:txBody>
      </p:sp>
      <p:sp>
        <p:nvSpPr>
          <p:cNvPr id="11" name="Oval Callout 10"/>
          <p:cNvSpPr/>
          <p:nvPr/>
        </p:nvSpPr>
        <p:spPr>
          <a:xfrm>
            <a:off x="2697480" y="3394614"/>
            <a:ext cx="3685032" cy="2371773"/>
          </a:xfrm>
          <a:prstGeom prst="wedgeEllipseCallout">
            <a:avLst>
              <a:gd name="adj1" fmla="val 19614"/>
              <a:gd name="adj2" fmla="val 59416"/>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94660" y="3896237"/>
            <a:ext cx="3172968" cy="1938992"/>
          </a:xfrm>
          <a:prstGeom prst="rect">
            <a:avLst/>
          </a:prstGeom>
          <a:noFill/>
        </p:spPr>
        <p:txBody>
          <a:bodyPr wrap="square" rtlCol="0">
            <a:spAutoFit/>
          </a:bodyPr>
          <a:lstStyle/>
          <a:p>
            <a:pPr algn="ctr"/>
            <a:r>
              <a:rPr lang="en-US" altLang="ja-JP" sz="2800" i="1" dirty="0">
                <a:solidFill>
                  <a:srgbClr val="000000"/>
                </a:solidFill>
              </a:rPr>
              <a:t>“Try to get my research paper published in a journal.”</a:t>
            </a:r>
            <a:endParaRPr lang="en-US" altLang="ja-JP" sz="2800" dirty="0"/>
          </a:p>
          <a:p>
            <a:pPr algn="ctr"/>
            <a:endParaRPr lang="en-US" sz="3600" dirty="0"/>
          </a:p>
        </p:txBody>
      </p:sp>
    </p:spTree>
    <p:extLst>
      <p:ext uri="{BB962C8B-B14F-4D97-AF65-F5344CB8AC3E}">
        <p14:creationId xmlns:p14="http://schemas.microsoft.com/office/powerpoint/2010/main" val="387510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Publish Your Academic Research? </a:t>
            </a:r>
          </a:p>
        </p:txBody>
      </p:sp>
      <p:sp>
        <p:nvSpPr>
          <p:cNvPr id="3" name="Content Placeholder 2"/>
          <p:cNvSpPr>
            <a:spLocks noGrp="1"/>
          </p:cNvSpPr>
          <p:nvPr>
            <p:ph idx="1"/>
          </p:nvPr>
        </p:nvSpPr>
        <p:spPr/>
        <p:txBody>
          <a:bodyPr>
            <a:normAutofit fontScale="92500"/>
          </a:bodyPr>
          <a:lstStyle/>
          <a:p>
            <a:r>
              <a:rPr lang="en-US" dirty="0"/>
              <a:t>Publishing work gives you, the student, an opportunity to refine, polish, and build on your work beyond what is required for your classes. Being published can also give you a significant advantage as you progress in your academic career</a:t>
            </a:r>
          </a:p>
          <a:p>
            <a:r>
              <a:rPr lang="en-US" dirty="0"/>
              <a:t>Starting early in publication is good practice for those moving towards advanced degrees and even teaching</a:t>
            </a:r>
          </a:p>
          <a:p>
            <a:r>
              <a:rPr lang="en-US" dirty="0"/>
              <a:t>Gives you experience synthesizing content, summarizing, etc. which can be useful in post-academic jobs (i.e. writing technical reports, creating presentations, etc.)</a:t>
            </a:r>
          </a:p>
        </p:txBody>
      </p:sp>
    </p:spTree>
    <p:extLst>
      <p:ext uri="{BB962C8B-B14F-4D97-AF65-F5344CB8AC3E}">
        <p14:creationId xmlns:p14="http://schemas.microsoft.com/office/powerpoint/2010/main" val="326990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Types of Publishing</a:t>
            </a:r>
            <a:endParaRPr lang="en-US" sz="5400" dirty="0"/>
          </a:p>
        </p:txBody>
      </p:sp>
      <p:sp>
        <p:nvSpPr>
          <p:cNvPr id="3" name="Content Placeholder 2"/>
          <p:cNvSpPr>
            <a:spLocks noGrp="1"/>
          </p:cNvSpPr>
          <p:nvPr>
            <p:ph idx="1"/>
          </p:nvPr>
        </p:nvSpPr>
        <p:spPr/>
        <p:txBody>
          <a:bodyPr>
            <a:normAutofit/>
          </a:bodyPr>
          <a:lstStyle/>
          <a:p>
            <a:r>
              <a:rPr lang="en-US" sz="3200" dirty="0" smtClean="0"/>
              <a:t>Traditional Scholarly Publishing</a:t>
            </a:r>
          </a:p>
          <a:p>
            <a:r>
              <a:rPr lang="en-US" sz="3200" dirty="0" smtClean="0"/>
              <a:t>Open Access Publishing</a:t>
            </a:r>
          </a:p>
          <a:p>
            <a:r>
              <a:rPr lang="en-US" sz="3200" dirty="0" smtClean="0"/>
              <a:t>Institutional Repositories</a:t>
            </a:r>
          </a:p>
          <a:p>
            <a:r>
              <a:rPr lang="en-US" sz="3200" dirty="0" smtClean="0"/>
              <a:t>Alternative Publishing</a:t>
            </a:r>
          </a:p>
        </p:txBody>
      </p:sp>
    </p:spTree>
    <p:extLst>
      <p:ext uri="{BB962C8B-B14F-4D97-AF65-F5344CB8AC3E}">
        <p14:creationId xmlns:p14="http://schemas.microsoft.com/office/powerpoint/2010/main" val="423056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8338"/>
          <a:stretch/>
        </p:blipFill>
        <p:spPr>
          <a:xfrm>
            <a:off x="0" y="0"/>
            <a:ext cx="12192000" cy="6857999"/>
          </a:xfrm>
        </p:spPr>
      </p:pic>
      <p:sp>
        <p:nvSpPr>
          <p:cNvPr id="5" name="TextBox 4"/>
          <p:cNvSpPr txBox="1"/>
          <p:nvPr/>
        </p:nvSpPr>
        <p:spPr>
          <a:xfrm>
            <a:off x="3172968" y="3392424"/>
            <a:ext cx="5760720" cy="2800767"/>
          </a:xfrm>
          <a:prstGeom prst="rect">
            <a:avLst/>
          </a:prstGeom>
          <a:noFill/>
        </p:spPr>
        <p:txBody>
          <a:bodyPr wrap="square" rtlCol="0">
            <a:spAutoFit/>
          </a:bodyPr>
          <a:lstStyle/>
          <a:p>
            <a:pPr algn="ctr"/>
            <a:r>
              <a:rPr lang="en-US" sz="8800" dirty="0" smtClean="0">
                <a:solidFill>
                  <a:schemeClr val="bg1"/>
                </a:solidFill>
              </a:rPr>
              <a:t>Traditional Publishing</a:t>
            </a:r>
            <a:endParaRPr lang="en-US" sz="8800" dirty="0">
              <a:solidFill>
                <a:schemeClr val="bg1"/>
              </a:solidFill>
            </a:endParaRPr>
          </a:p>
        </p:txBody>
      </p:sp>
    </p:spTree>
    <p:extLst>
      <p:ext uri="{BB962C8B-B14F-4D97-AF65-F5344CB8AC3E}">
        <p14:creationId xmlns:p14="http://schemas.microsoft.com/office/powerpoint/2010/main" val="25858637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7084</TotalTime>
  <Words>1776</Words>
  <Application>Microsoft Office PowerPoint</Application>
  <PresentationFormat>Widescreen</PresentationFormat>
  <Paragraphs>197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ＭＳ Ｐ明朝</vt:lpstr>
      <vt:lpstr>Organic</vt:lpstr>
      <vt:lpstr>Where to Publish &amp; Author Rights</vt:lpstr>
      <vt:lpstr>PowerPoint Presentation</vt:lpstr>
      <vt:lpstr>PowerPoint Presentation</vt:lpstr>
      <vt:lpstr>PowerPoint Presentation</vt:lpstr>
      <vt:lpstr>PowerPoint Presentation</vt:lpstr>
      <vt:lpstr>PowerPoint Presentation</vt:lpstr>
      <vt:lpstr>Why Publish Your Academic Research? </vt:lpstr>
      <vt:lpstr>Types of Publishing</vt:lpstr>
      <vt:lpstr>PowerPoint Presentation</vt:lpstr>
      <vt:lpstr>Traditional Publishing</vt:lpstr>
      <vt:lpstr>PowerPoint Presentation</vt:lpstr>
      <vt:lpstr>What is Open Access?</vt:lpstr>
      <vt:lpstr>Where To Find Open Access Journals &amp; Information?</vt:lpstr>
      <vt:lpstr>PowerPoint Presentation</vt:lpstr>
      <vt:lpstr>Institutional Repositories</vt:lpstr>
      <vt:lpstr>PowerPoint Presentation</vt:lpstr>
      <vt:lpstr>Alternative Publishing</vt:lpstr>
      <vt:lpstr>PowerPoint Presentation</vt:lpstr>
      <vt:lpstr>Before Thinking About Where to Publish…</vt:lpstr>
      <vt:lpstr>Let’s Look at Journal Selection/Criteria a Bit Closer…</vt:lpstr>
      <vt:lpstr>Criteria to Consider for Publication</vt:lpstr>
      <vt:lpstr>Criteria to Consider for Publication</vt:lpstr>
      <vt:lpstr>Criteria to Consider for Publication</vt:lpstr>
      <vt:lpstr>Things to Consider When Looking at Journal Selection</vt:lpstr>
      <vt:lpstr>Things to Consider When Looking at Journal Selection</vt:lpstr>
      <vt:lpstr>Let’s Look at Theses &amp; Dissertations…</vt:lpstr>
      <vt:lpstr>Final Thoughts on Publishing…</vt:lpstr>
      <vt:lpstr>PowerPoint Presentation</vt:lpstr>
      <vt:lpstr>What is Copyright?</vt:lpstr>
      <vt:lpstr>What Rights are Covered by Copyright?</vt:lpstr>
      <vt:lpstr>How Long Does Copyright Last?</vt:lpstr>
      <vt:lpstr>What is Licensing?</vt:lpstr>
      <vt:lpstr>Examples of Licensing Use Rights</vt:lpstr>
      <vt:lpstr>Creative Commons Licenses</vt:lpstr>
      <vt:lpstr>Publishing Agreements Example</vt:lpstr>
      <vt:lpstr>http://www.sherpa.ac.uk/romeo/index.php </vt:lpstr>
      <vt:lpstr>Your Work Belongs to…Until You Give It Away</vt:lpstr>
      <vt:lpstr>Important points to consider</vt:lpstr>
      <vt:lpstr>PowerPoint Presentation</vt:lpstr>
      <vt:lpstr>Contact Information</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Finished Your Research…</dc:title>
  <dc:creator>Sarah Norris</dc:creator>
  <cp:lastModifiedBy>Sarah Norris</cp:lastModifiedBy>
  <cp:revision>20</cp:revision>
  <dcterms:created xsi:type="dcterms:W3CDTF">2017-10-24T14:42:16Z</dcterms:created>
  <dcterms:modified xsi:type="dcterms:W3CDTF">2017-12-12T14:11:29Z</dcterms:modified>
</cp:coreProperties>
</file>