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  <p:sldMasterId id="2147483672" r:id="rId2"/>
  </p:sldMasterIdLst>
  <p:notesMasterIdLst>
    <p:notesMasterId r:id="rId2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Franklin Gothic" panose="020B0604020202020204" charset="0"/>
      <p:bold r:id="rId28"/>
    </p:embeddedFont>
    <p:embeddedFont>
      <p:font typeface="Helvetica Neue" panose="020B060402020202020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206" autoAdjust="0"/>
  </p:normalViewPr>
  <p:slideViewPr>
    <p:cSldViewPr snapToGrid="0">
      <p:cViewPr varScale="1">
        <p:scale>
          <a:sx n="105" d="100"/>
          <a:sy n="105" d="100"/>
        </p:scale>
        <p:origin x="58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2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25" tIns="45975" rIns="91925" bIns="459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3:00-3:55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Shape 130"/>
          <p:cNvSpPr txBox="1">
            <a:spLocks noGrp="1"/>
          </p:cNvSpPr>
          <p:nvPr>
            <p:ph type="sldNum" idx="12"/>
          </p:nvPr>
        </p:nvSpPr>
        <p:spPr>
          <a:xfrm>
            <a:off x="3884617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25" tIns="45975" rIns="91925" bIns="459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85802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25" tIns="45975" rIns="91925" bIns="459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Shape 205"/>
          <p:cNvSpPr txBox="1">
            <a:spLocks noGrp="1"/>
          </p:cNvSpPr>
          <p:nvPr>
            <p:ph type="sldNum" idx="12"/>
          </p:nvPr>
        </p:nvSpPr>
        <p:spPr>
          <a:xfrm>
            <a:off x="3884617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25" tIns="45975" rIns="91925" bIns="459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2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89600" rIns="89600" bIns="896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85802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25" tIns="45975" rIns="91925" bIns="459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Shape 218"/>
          <p:cNvSpPr txBox="1">
            <a:spLocks noGrp="1"/>
          </p:cNvSpPr>
          <p:nvPr>
            <p:ph type="sldNum" idx="12"/>
          </p:nvPr>
        </p:nvSpPr>
        <p:spPr>
          <a:xfrm>
            <a:off x="3884617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25" tIns="45975" rIns="91925" bIns="459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685802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25" tIns="45975" rIns="91925" bIns="459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Shape 225"/>
          <p:cNvSpPr txBox="1">
            <a:spLocks noGrp="1"/>
          </p:cNvSpPr>
          <p:nvPr>
            <p:ph type="sldNum" idx="12"/>
          </p:nvPr>
        </p:nvSpPr>
        <p:spPr>
          <a:xfrm>
            <a:off x="3884617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25" tIns="45975" rIns="91925" bIns="459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685802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25" tIns="45975" rIns="91925" bIns="459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Shape 232"/>
          <p:cNvSpPr txBox="1">
            <a:spLocks noGrp="1"/>
          </p:cNvSpPr>
          <p:nvPr>
            <p:ph type="sldNum" idx="12"/>
          </p:nvPr>
        </p:nvSpPr>
        <p:spPr>
          <a:xfrm>
            <a:off x="3884617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25" tIns="45975" rIns="91925" bIns="459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685802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25" tIns="45975" rIns="91925" bIns="45975" anchor="t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1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7" name="Shape 247"/>
          <p:cNvSpPr txBox="1">
            <a:spLocks noGrp="1"/>
          </p:cNvSpPr>
          <p:nvPr>
            <p:ph type="sldNum" idx="12"/>
          </p:nvPr>
        </p:nvSpPr>
        <p:spPr>
          <a:xfrm>
            <a:off x="3884617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25" tIns="45975" rIns="91925" bIns="459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7800" lvl="0" indent="-38100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subTitle" idx="1"/>
          </p:nvPr>
        </p:nvSpPr>
        <p:spPr>
          <a:xfrm>
            <a:off x="1143000" y="267357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0" marR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342900" marR="0" lvl="1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685800" marR="0" lvl="2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028700" marR="0" lvl="3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371600" marR="0" lvl="4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1714500" marR="0" lvl="5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xfrm>
            <a:off x="628650" y="4925989"/>
            <a:ext cx="1914300" cy="2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7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0" y="4925989"/>
            <a:ext cx="628500" cy="2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sz="10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62" name="Shape 62"/>
          <p:cNvCxnSpPr/>
          <p:nvPr/>
        </p:nvCxnSpPr>
        <p:spPr>
          <a:xfrm>
            <a:off x="0" y="4057650"/>
            <a:ext cx="9144000" cy="0"/>
          </a:xfrm>
          <a:prstGeom prst="straightConnector1">
            <a:avLst/>
          </a:prstGeom>
          <a:noFill/>
          <a:ln w="57150" cap="flat" cmpd="sng">
            <a:solidFill>
              <a:srgbClr val="FFC904"/>
            </a:solidFill>
            <a:prstDash val="solid"/>
            <a:miter lim="8000"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elvetica Neue"/>
              <a:buNone/>
              <a:defRPr sz="33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dt" idx="10"/>
          </p:nvPr>
        </p:nvSpPr>
        <p:spPr>
          <a:xfrm>
            <a:off x="628650" y="4925989"/>
            <a:ext cx="1914300" cy="2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7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76912" y="4925989"/>
            <a:ext cx="551700" cy="2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sz="10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cxnSp>
        <p:nvCxnSpPr>
          <p:cNvPr id="68" name="Shape 68"/>
          <p:cNvCxnSpPr/>
          <p:nvPr/>
        </p:nvCxnSpPr>
        <p:spPr>
          <a:xfrm>
            <a:off x="0" y="1085850"/>
            <a:ext cx="9144000" cy="0"/>
          </a:xfrm>
          <a:prstGeom prst="straightConnector1">
            <a:avLst/>
          </a:prstGeom>
          <a:noFill/>
          <a:ln w="76200" cap="flat" cmpd="sng">
            <a:solidFill>
              <a:srgbClr val="FFC904"/>
            </a:solidFill>
            <a:prstDash val="solid"/>
            <a:miter lim="8000"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623888" y="1282305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elvetica Neue"/>
              <a:buNone/>
              <a:defRPr sz="4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23888" y="3442099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dt" idx="10"/>
          </p:nvPr>
        </p:nvSpPr>
        <p:spPr>
          <a:xfrm>
            <a:off x="628650" y="4925989"/>
            <a:ext cx="1914300" cy="2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7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ftr" idx="11"/>
          </p:nvPr>
        </p:nvSpPr>
        <p:spPr>
          <a:xfrm>
            <a:off x="628649" y="4885441"/>
            <a:ext cx="4908900" cy="1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0" y="4925989"/>
            <a:ext cx="628500" cy="2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sz="10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elvetica Neue"/>
              <a:buNone/>
              <a:defRPr sz="33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dt" idx="10"/>
          </p:nvPr>
        </p:nvSpPr>
        <p:spPr>
          <a:xfrm>
            <a:off x="628650" y="4925989"/>
            <a:ext cx="1914300" cy="2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7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ftr" idx="11"/>
          </p:nvPr>
        </p:nvSpPr>
        <p:spPr>
          <a:xfrm>
            <a:off x="628649" y="4885441"/>
            <a:ext cx="4908900" cy="1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0" y="4925989"/>
            <a:ext cx="628500" cy="2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sz="10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629841" y="27384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elvetica Neue"/>
              <a:buNone/>
              <a:defRPr sz="33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2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3"/>
          </p:nvPr>
        </p:nvSpPr>
        <p:spPr>
          <a:xfrm>
            <a:off x="4629151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4"/>
          </p:nvPr>
        </p:nvSpPr>
        <p:spPr>
          <a:xfrm>
            <a:off x="4629151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dt" idx="10"/>
          </p:nvPr>
        </p:nvSpPr>
        <p:spPr>
          <a:xfrm>
            <a:off x="628650" y="4925989"/>
            <a:ext cx="1914300" cy="2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7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ftr" idx="11"/>
          </p:nvPr>
        </p:nvSpPr>
        <p:spPr>
          <a:xfrm>
            <a:off x="628649" y="4885441"/>
            <a:ext cx="4908900" cy="1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0" y="4925989"/>
            <a:ext cx="628500" cy="2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sz="10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0" y="4925989"/>
            <a:ext cx="628500" cy="2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sz="10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3" name="Shape 93"/>
          <p:cNvSpPr txBox="1"/>
          <p:nvPr/>
        </p:nvSpPr>
        <p:spPr>
          <a:xfrm>
            <a:off x="406582" y="273845"/>
            <a:ext cx="7096500" cy="10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endParaRPr sz="33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4" name="Shape 94"/>
          <p:cNvSpPr>
            <a:spLocks noGrp="1"/>
          </p:cNvSpPr>
          <p:nvPr>
            <p:ph type="chart" idx="2"/>
          </p:nvPr>
        </p:nvSpPr>
        <p:spPr>
          <a:xfrm>
            <a:off x="406581" y="1454922"/>
            <a:ext cx="8472600" cy="30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177800" marR="0" lvl="0" indent="-171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520700" marR="0" lvl="1" indent="-177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863600" marR="0" lvl="2" indent="-171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206500" marR="0" lvl="3" indent="-177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549400" marR="0" lvl="4" indent="-177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1892300" marR="0" lvl="5" indent="-177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177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177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177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dt" idx="10"/>
          </p:nvPr>
        </p:nvSpPr>
        <p:spPr>
          <a:xfrm>
            <a:off x="628650" y="4925989"/>
            <a:ext cx="1914300" cy="2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7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ftr" idx="11"/>
          </p:nvPr>
        </p:nvSpPr>
        <p:spPr>
          <a:xfrm>
            <a:off x="628649" y="4885441"/>
            <a:ext cx="4908900" cy="1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0" y="4925989"/>
            <a:ext cx="628500" cy="2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sz="10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Blank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elvetica Neue"/>
              <a:buNone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3887391" y="740570"/>
            <a:ext cx="46290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dt" idx="10"/>
          </p:nvPr>
        </p:nvSpPr>
        <p:spPr>
          <a:xfrm>
            <a:off x="628650" y="4925989"/>
            <a:ext cx="1914300" cy="2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7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ftr" idx="11"/>
          </p:nvPr>
        </p:nvSpPr>
        <p:spPr>
          <a:xfrm>
            <a:off x="628649" y="4885441"/>
            <a:ext cx="4908900" cy="1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sldNum" idx="12"/>
          </p:nvPr>
        </p:nvSpPr>
        <p:spPr>
          <a:xfrm>
            <a:off x="0" y="4925989"/>
            <a:ext cx="628500" cy="2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sz="10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elvetica Neue"/>
              <a:buNone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09" name="Shape 109"/>
          <p:cNvSpPr>
            <a:spLocks noGrp="1"/>
          </p:cNvSpPr>
          <p:nvPr>
            <p:ph type="pic" idx="2"/>
          </p:nvPr>
        </p:nvSpPr>
        <p:spPr>
          <a:xfrm>
            <a:off x="3887391" y="740570"/>
            <a:ext cx="46290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dt" idx="10"/>
          </p:nvPr>
        </p:nvSpPr>
        <p:spPr>
          <a:xfrm>
            <a:off x="628650" y="4925989"/>
            <a:ext cx="1914300" cy="2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7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ftr" idx="11"/>
          </p:nvPr>
        </p:nvSpPr>
        <p:spPr>
          <a:xfrm>
            <a:off x="628649" y="4885441"/>
            <a:ext cx="4908900" cy="1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sldNum" idx="12"/>
          </p:nvPr>
        </p:nvSpPr>
        <p:spPr>
          <a:xfrm>
            <a:off x="0" y="4925989"/>
            <a:ext cx="628500" cy="2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sz="10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elvetica Neue"/>
              <a:buNone/>
              <a:defRPr sz="33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dt" idx="10"/>
          </p:nvPr>
        </p:nvSpPr>
        <p:spPr>
          <a:xfrm>
            <a:off x="628650" y="4925989"/>
            <a:ext cx="1914300" cy="2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7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ftr" idx="11"/>
          </p:nvPr>
        </p:nvSpPr>
        <p:spPr>
          <a:xfrm>
            <a:off x="628649" y="4885441"/>
            <a:ext cx="4908900" cy="1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sldNum" idx="12"/>
          </p:nvPr>
        </p:nvSpPr>
        <p:spPr>
          <a:xfrm>
            <a:off x="0" y="4925989"/>
            <a:ext cx="628500" cy="2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sz="10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 rot="5400000">
            <a:off x="5350051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elvetica Neue"/>
              <a:buNone/>
              <a:defRPr sz="33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 rot="5400000">
            <a:off x="1349476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dt" idx="10"/>
          </p:nvPr>
        </p:nvSpPr>
        <p:spPr>
          <a:xfrm>
            <a:off x="628650" y="4925989"/>
            <a:ext cx="1914300" cy="2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7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ftr" idx="11"/>
          </p:nvPr>
        </p:nvSpPr>
        <p:spPr>
          <a:xfrm>
            <a:off x="628649" y="4885441"/>
            <a:ext cx="4908900" cy="1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sldNum" idx="12"/>
          </p:nvPr>
        </p:nvSpPr>
        <p:spPr>
          <a:xfrm>
            <a:off x="0" y="4925989"/>
            <a:ext cx="628500" cy="2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sz="10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26" name="Shape 1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99827" y="4964791"/>
            <a:ext cx="2910600" cy="12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0" y="4925989"/>
            <a:ext cx="9144000" cy="217500"/>
          </a:xfrm>
          <a:prstGeom prst="rect">
            <a:avLst/>
          </a:prstGeom>
          <a:solidFill>
            <a:srgbClr val="FFCA29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elvetica Neue"/>
              <a:buNone/>
              <a:defRPr sz="33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628650" y="4925989"/>
            <a:ext cx="1914300" cy="2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7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0" y="4925989"/>
            <a:ext cx="628500" cy="2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sz="10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6" name="Shape 56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8416055" y="4565274"/>
            <a:ext cx="571200" cy="578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7" name="Shape 57"/>
          <p:cNvCxnSpPr/>
          <p:nvPr/>
        </p:nvCxnSpPr>
        <p:spPr>
          <a:xfrm>
            <a:off x="0" y="1085850"/>
            <a:ext cx="9144000" cy="0"/>
          </a:xfrm>
          <a:prstGeom prst="straightConnector1">
            <a:avLst/>
          </a:prstGeom>
          <a:noFill/>
          <a:ln w="57150" cap="flat" cmpd="sng">
            <a:solidFill>
              <a:srgbClr val="FFC904"/>
            </a:solidFill>
            <a:prstDash val="solid"/>
            <a:miter lim="8000"/>
            <a:headEnd type="none" w="med" len="med"/>
            <a:tailEnd type="none" w="med" len="med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flickr.com/photos/jdhancock/5575505585/in/photolist-9uFVyD-62mbrA-kpv9v3-MNURv-nDRkXd-9sBqpS-keiswB-JqDAMA-cuLwfm-efknuX-TxCtNQ-d1LKXQ-6smr8p-8wyW3R-8r5tQ4-8r8BQ9-uQJsg-8wyL86-p7P1K1-p7PiWK-87fvBU-f8Cijo-a76qpX-845jmK-brPGV3-p7Nr6E-Mjmqu-pk2Z6V-9z56KU-Xb4wmm-62EEj-2TvL2-p7Nrjf-8r8sys-8wBXX5-bHAmmg-29cWWt-8r8mBQ-MeWx6-aXCXAD-8KDd5p-5cL7qj-a76gfp-8KGgR7-aZqegX-5BFUi4-nWubCW-aZGUAp-UyiSbL-72H9eF" TargetMode="External"/><Relationship Id="rId4" Type="http://schemas.openxmlformats.org/officeDocument/2006/relationships/hyperlink" Target="https://creativecommons.org/licenses/by/2.0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flickr.com/photos/jdhancock/15067884213/in/photolist-oXuR28-4vfQyr-eRtuTq-SxV1KM-bwm6S9-8qXsau-ncSege-eRgPaX-ebVtRg-eRh2Ri-sr78Zo-ec1X4y-eRh1ce-pph9eg-eRt3hY-pph9i4-eRh2Er-ebVrcF-sr76wN-5VM8AQ-eRtnhu-eRt2KL-eRhaGn-eRthSG-ec2mRE-9mvyeP-kGoLDZ-eRgDhF-ec2ANm-rnfe4T-wFT1L-5EPWFe-ebVXpg-9mv81Z-kHLNok-31F9ea-U8gBbA-98wgNj-eRt4Xo-T5RgRJ-RDN7VN-eRh7KD-6fCmfX-ebVSVp-eRtoEN-cYjFVW-8HUrQU-kHNQtC-eRttn1-9HUAT1" TargetMode="External"/><Relationship Id="rId4" Type="http://schemas.openxmlformats.org/officeDocument/2006/relationships/hyperlink" Target="https://creativecommons.org/licenses/by/2.0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flickr.com/photos/kevinpoh/14279399707/in/photolist-nKPE3F-8wyPmv-qWmji4-rrU8vW-bHAkJi-buFzWy-t7swGC-8wBN5f-tmGQKA-8wyVLT-qWd4Jm-tmM24o-3evLD-rbuwBG-rdMq6Z-8wBWiy-8wBWn5-7xw4Ew-6qnDa1-7zHKSg-8SxTyh-8wBRau-8wUCp3-rdD5yV-fGCfrc-qgZrpz-8wyPtT-rdGpqs-qchNvj-8wBWfW-i5XD1E-rdGqzw-qWko2k-qWcT5q-t7zHMD-8r8DCU-rdMxgF-qgLjUs-r71Lqd-8wBNeN-qWdUYA-tp3HAH-t7rf47-ssfmy6-tmHTXA-t7uQLQ-tmGKnb-t7CpKF-toLVZj-t7BAyB" TargetMode="External"/><Relationship Id="rId4" Type="http://schemas.openxmlformats.org/officeDocument/2006/relationships/hyperlink" Target="https://creativecommons.org/licenses/by/2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flickr.com/photos/jdhancock/4811282106/in/photolist-8ka5xL-TEept1-nFTNAr-8r5kg6-UCLAue-nppzRc-UbyReY-U1eA91-nFB7QH-UbyQiu-8wRB98-8wUATf-e2fTNn-8wRB8a-9NEZoY-9L31ba-9NBPiT-buFznw-9L2ZSF-6KQMnp-9G6a8K-9NCjmZ-5SkCt-8AwVWE-8wyRM6-9L5JCC-9L31kT-76muJG-8r8zz7-9L2YgB-8r8p7s-64Goog-8wyXJe-TARevN-nHFir4-U1ew9N-w4Zzpg-TEeekL-U1eyMJ-6QGqdG-8r5hrR-XmDiKM-UbziPw-UbzqLN-U1eVNw-nwBkhT-U1eEME-Uf9E9z-U1eCfW-U1eAwf" TargetMode="External"/><Relationship Id="rId4" Type="http://schemas.openxmlformats.org/officeDocument/2006/relationships/hyperlink" Target="https://creativecommons.org/licenses/by/2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ctrTitle" idx="4294967295"/>
          </p:nvPr>
        </p:nvSpPr>
        <p:spPr>
          <a:xfrm>
            <a:off x="672300" y="133825"/>
            <a:ext cx="7799400" cy="8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r>
              <a:rPr lang="en" sz="4800" b="1">
                <a:latin typeface="Franklin Gothic"/>
                <a:ea typeface="Franklin Gothic"/>
                <a:cs typeface="Franklin Gothic"/>
                <a:sym typeface="Franklin Gothic"/>
              </a:rPr>
              <a:t>Rebellions are Built on Hope: </a:t>
            </a:r>
            <a:endParaRPr sz="4800" i="0" u="none" strike="noStrike" cap="none">
              <a:solidFill>
                <a:schemeClr val="dk1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sp>
        <p:nvSpPr>
          <p:cNvPr id="133" name="Shape 133"/>
          <p:cNvSpPr txBox="1">
            <a:spLocks noGrp="1"/>
          </p:cNvSpPr>
          <p:nvPr>
            <p:ph type="subTitle" idx="1"/>
          </p:nvPr>
        </p:nvSpPr>
        <p:spPr>
          <a:xfrm>
            <a:off x="179850" y="3177012"/>
            <a:ext cx="87843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i="0" u="none" strike="noStrike" cap="none" dirty="0">
              <a:solidFill>
                <a:schemeClr val="dk1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2400" b="1" dirty="0">
                <a:latin typeface="Franklin Gothic"/>
                <a:ea typeface="Franklin Gothic"/>
                <a:cs typeface="Franklin Gothic"/>
                <a:sym typeface="Franklin Gothic"/>
              </a:rPr>
              <a:t>Aimee deNoyelles &amp; </a:t>
            </a:r>
            <a:r>
              <a:rPr lang="en" sz="2400" b="1" i="0" u="none" strike="noStrike" cap="none" dirty="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John Raible</a:t>
            </a:r>
            <a:endParaRPr sz="2400" b="1" dirty="0"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2400" b="1" dirty="0">
                <a:latin typeface="Franklin Gothic"/>
                <a:ea typeface="Franklin Gothic"/>
                <a:cs typeface="Franklin Gothic"/>
                <a:sym typeface="Franklin Gothic"/>
              </a:rPr>
              <a:t>Sarah Norris, Rich Gause, &amp; Penny Beile </a:t>
            </a:r>
            <a:endParaRPr sz="2400" b="1" dirty="0"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2400" b="1" dirty="0">
                <a:latin typeface="Franklin Gothic"/>
                <a:ea typeface="Franklin Gothic"/>
                <a:cs typeface="Franklin Gothic"/>
                <a:sym typeface="Franklin Gothic"/>
              </a:rPr>
              <a:t>University of Central Florida</a:t>
            </a:r>
            <a:r>
              <a:rPr lang="en" sz="2400" b="1" dirty="0"/>
              <a:t/>
            </a:r>
            <a:br>
              <a:rPr lang="en" sz="2400" b="1" dirty="0"/>
            </a:br>
            <a:endParaRPr sz="2400" b="1" dirty="0"/>
          </a:p>
        </p:txBody>
      </p:sp>
      <p:pic>
        <p:nvPicPr>
          <p:cNvPr id="134" name="Shape 1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3050" y="2396400"/>
            <a:ext cx="1137900" cy="11379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Shape 135"/>
          <p:cNvSpPr txBox="1"/>
          <p:nvPr/>
        </p:nvSpPr>
        <p:spPr>
          <a:xfrm>
            <a:off x="672300" y="1155800"/>
            <a:ext cx="7799400" cy="15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r>
              <a:rPr lang="en" sz="3600" b="1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Joining Forces to Support OER in a Restrictive Institutional Environment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7886700" cy="9942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Franklin Gothic"/>
                <a:ea typeface="Franklin Gothic"/>
                <a:cs typeface="Franklin Gothic"/>
                <a:sym typeface="Franklin Gothic"/>
              </a:rPr>
              <a:t>Our Organizational Structure</a:t>
            </a:r>
            <a:endParaRPr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pic>
        <p:nvPicPr>
          <p:cNvPr id="194" name="Shape 194" descr="Figure 1 Book Chapter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8050" y="1213950"/>
            <a:ext cx="5105499" cy="365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Shape 1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Shape 200"/>
          <p:cNvSpPr txBox="1"/>
          <p:nvPr/>
        </p:nvSpPr>
        <p:spPr>
          <a:xfrm>
            <a:off x="153075" y="244900"/>
            <a:ext cx="4990500" cy="11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Case Studies</a:t>
            </a:r>
            <a:endParaRPr sz="5200">
              <a:solidFill>
                <a:srgbClr val="FFFFFF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sp>
        <p:nvSpPr>
          <p:cNvPr id="201" name="Shape 201"/>
          <p:cNvSpPr txBox="1"/>
          <p:nvPr/>
        </p:nvSpPr>
        <p:spPr>
          <a:xfrm>
            <a:off x="38275" y="4546500"/>
            <a:ext cx="3528600" cy="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Franklin Gothic"/>
                <a:ea typeface="Franklin Gothic"/>
                <a:cs typeface="Franklin Gothic"/>
                <a:sym typeface="Franklin Gothic"/>
                <a:hlinkClick r:id="rId4"/>
              </a:rPr>
              <a:t>Photo CC BY-2.0</a:t>
            </a:r>
            <a:r>
              <a:rPr lang="en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 / JD Hancock / </a:t>
            </a:r>
            <a:r>
              <a:rPr lang="en" u="sng">
                <a:solidFill>
                  <a:schemeClr val="hlink"/>
                </a:solidFill>
                <a:latin typeface="Franklin Gothic"/>
                <a:ea typeface="Franklin Gothic"/>
                <a:cs typeface="Franklin Gothic"/>
                <a:sym typeface="Franklin Gothic"/>
                <a:hlinkClick r:id="rId5"/>
              </a:rPr>
              <a:t>Flickr</a:t>
            </a:r>
            <a:endParaRPr>
              <a:solidFill>
                <a:srgbClr val="FFFFFF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title"/>
          </p:nvPr>
        </p:nvSpPr>
        <p:spPr>
          <a:xfrm>
            <a:off x="114800" y="107750"/>
            <a:ext cx="88788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r>
              <a:rPr lang="en" sz="3300" i="0" u="none" strike="noStrike" cap="none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Three Ways </a:t>
            </a:r>
            <a:r>
              <a:rPr lang="en">
                <a:latin typeface="Franklin Gothic"/>
                <a:ea typeface="Franklin Gothic"/>
                <a:cs typeface="Franklin Gothic"/>
                <a:sym typeface="Franklin Gothic"/>
              </a:rPr>
              <a:t>to Thrive in a Restrictive Environment</a:t>
            </a:r>
            <a:endParaRPr sz="1100"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28650" y="1283449"/>
            <a:ext cx="7886700" cy="29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77800" lvl="0" indent="-215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" sz="2800" b="1">
                <a:latin typeface="Franklin Gothic"/>
                <a:ea typeface="Franklin Gothic"/>
                <a:cs typeface="Franklin Gothic"/>
                <a:sym typeface="Franklin Gothic"/>
              </a:rPr>
              <a:t>Determine if present materials are openly accessible</a:t>
            </a:r>
            <a:r>
              <a:rPr lang="en" sz="2800">
                <a:latin typeface="Franklin Gothic"/>
                <a:ea typeface="Franklin Gothic"/>
                <a:cs typeface="Franklin Gothic"/>
                <a:sym typeface="Franklin Gothic"/>
              </a:rPr>
              <a:t> through other avenues</a:t>
            </a:r>
            <a:endParaRPr sz="2800"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177800" lvl="0" indent="-215900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" sz="2800" b="1">
                <a:latin typeface="Franklin Gothic"/>
                <a:ea typeface="Franklin Gothic"/>
                <a:cs typeface="Franklin Gothic"/>
                <a:sym typeface="Franklin Gothic"/>
              </a:rPr>
              <a:t>Adopt an open book</a:t>
            </a:r>
            <a:r>
              <a:rPr lang="en" sz="2800">
                <a:latin typeface="Franklin Gothic"/>
                <a:ea typeface="Franklin Gothic"/>
                <a:cs typeface="Franklin Gothic"/>
                <a:sym typeface="Franklin Gothic"/>
              </a:rPr>
              <a:t> to replace textbook</a:t>
            </a:r>
            <a:endParaRPr sz="2800"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177800" marR="0" lvl="0" indent="-215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" sz="2800" b="1" i="0" u="none" strike="noStrike" cap="none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Offer a library-sourced</a:t>
            </a:r>
            <a:r>
              <a:rPr lang="en" sz="2800" b="1">
                <a:latin typeface="Franklin Gothic"/>
                <a:ea typeface="Franklin Gothic"/>
                <a:cs typeface="Franklin Gothic"/>
                <a:sym typeface="Franklin Gothic"/>
              </a:rPr>
              <a:t> item</a:t>
            </a:r>
            <a:r>
              <a:rPr lang="en" sz="2800" i="0" u="none" strike="noStrike" cap="none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 as replacement for existing textbook </a:t>
            </a:r>
            <a:endParaRPr sz="2800"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177800" marR="0" lvl="0" indent="-381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title"/>
          </p:nvPr>
        </p:nvSpPr>
        <p:spPr>
          <a:xfrm>
            <a:off x="628650" y="11430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r>
              <a:rPr lang="en" sz="3300" i="0" u="none" strike="noStrike" cap="none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Determine if Present Materials are Available through other Avenues</a:t>
            </a:r>
            <a:endParaRPr sz="3300" i="0" u="none" strike="noStrike" cap="none">
              <a:solidFill>
                <a:schemeClr val="dk1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28650" y="12787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77800" marR="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" sz="2200" b="1" i="0" u="none" strike="noStrike" cap="none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Example: </a:t>
            </a:r>
            <a:r>
              <a:rPr lang="en" sz="2200" i="0" u="none" strike="noStrike" cap="none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Christian Beck, College of Arts and Humanities</a:t>
            </a:r>
            <a:endParaRPr sz="2200"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177800" marR="0" lvl="0" indent="-177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" sz="2200" b="1" i="0" u="none" strike="noStrike" cap="none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Course:</a:t>
            </a:r>
            <a:r>
              <a:rPr lang="en" sz="2200" i="0" u="none" strike="noStrike" cap="none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 ENL2012, English Literature I</a:t>
            </a:r>
            <a:endParaRPr sz="2200" i="0" u="none" strike="noStrike" cap="none">
              <a:solidFill>
                <a:schemeClr val="dk1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177800" marR="0" lvl="0" indent="-177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ranklin Gothic"/>
              <a:buChar char="•"/>
            </a:pPr>
            <a:r>
              <a:rPr lang="en" sz="2200" b="1" i="0" u="none" strike="noStrike" cap="none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Enrollment: </a:t>
            </a:r>
            <a:endParaRPr sz="2200"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520700" marR="0" lvl="1" indent="-203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ranklin Gothic"/>
              <a:buChar char="•"/>
            </a:pPr>
            <a:r>
              <a:rPr lang="en" sz="2200" i="0" u="none" strike="noStrike" cap="none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Summer 2016</a:t>
            </a:r>
            <a:r>
              <a:rPr lang="en" sz="2200">
                <a:latin typeface="Franklin Gothic"/>
                <a:ea typeface="Franklin Gothic"/>
                <a:cs typeface="Franklin Gothic"/>
                <a:sym typeface="Franklin Gothic"/>
              </a:rPr>
              <a:t> (</a:t>
            </a:r>
            <a:r>
              <a:rPr lang="en" sz="2200" i="0" u="none" strike="noStrike" cap="none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38)</a:t>
            </a:r>
            <a:r>
              <a:rPr lang="en" sz="2200">
                <a:latin typeface="Franklin Gothic"/>
                <a:ea typeface="Franklin Gothic"/>
                <a:cs typeface="Franklin Gothic"/>
                <a:sym typeface="Franklin Gothic"/>
              </a:rPr>
              <a:t> + </a:t>
            </a:r>
            <a:r>
              <a:rPr lang="en" sz="2200" i="0" u="none" strike="noStrike" cap="none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Fall 2016</a:t>
            </a:r>
            <a:r>
              <a:rPr lang="en" sz="2200">
                <a:latin typeface="Franklin Gothic"/>
                <a:ea typeface="Franklin Gothic"/>
                <a:cs typeface="Franklin Gothic"/>
                <a:sym typeface="Franklin Gothic"/>
              </a:rPr>
              <a:t> (</a:t>
            </a:r>
            <a:r>
              <a:rPr lang="en" sz="2200" i="0" u="none" strike="noStrike" cap="none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76) = 114</a:t>
            </a:r>
            <a:endParaRPr sz="2200"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520700" marR="0" lvl="1" indent="-203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ranklin Gothic"/>
              <a:buChar char="•"/>
            </a:pPr>
            <a:r>
              <a:rPr lang="en" sz="2200" i="0" u="none" strike="noStrike" cap="none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Spring 2017: 76</a:t>
            </a:r>
            <a:endParaRPr sz="2200" i="0" u="none" strike="noStrike" cap="none">
              <a:solidFill>
                <a:schemeClr val="dk1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520700" marR="0" lvl="1" indent="-203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ranklin Gothic"/>
              <a:buChar char="•"/>
            </a:pPr>
            <a:r>
              <a:rPr lang="en" sz="2200">
                <a:latin typeface="Franklin Gothic"/>
                <a:ea typeface="Franklin Gothic"/>
                <a:cs typeface="Franklin Gothic"/>
                <a:sym typeface="Franklin Gothic"/>
              </a:rPr>
              <a:t>Fall 2017: 76</a:t>
            </a:r>
            <a:endParaRPr sz="2200"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520700" marR="0" lvl="1" indent="-203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ranklin Gothic"/>
              <a:buChar char="•"/>
            </a:pPr>
            <a:r>
              <a:rPr lang="en" sz="2200" i="0" u="none" strike="noStrike" cap="none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Additional section of same course by another faculty: 38</a:t>
            </a:r>
            <a:endParaRPr sz="2200"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177800" marR="0" lvl="0" indent="-177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" sz="2200" b="1">
                <a:latin typeface="Franklin Gothic"/>
                <a:ea typeface="Franklin Gothic"/>
                <a:cs typeface="Franklin Gothic"/>
                <a:sym typeface="Franklin Gothic"/>
              </a:rPr>
              <a:t>Potential </a:t>
            </a:r>
            <a:r>
              <a:rPr lang="en" sz="2200" b="1" i="0" u="none" strike="noStrike" cap="none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Savings: </a:t>
            </a:r>
            <a:r>
              <a:rPr lang="en" sz="2200" i="0" u="none" strike="noStrike" cap="none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 </a:t>
            </a:r>
            <a:r>
              <a:rPr lang="en" sz="2200">
                <a:latin typeface="Franklin Gothic"/>
                <a:ea typeface="Franklin Gothic"/>
                <a:cs typeface="Franklin Gothic"/>
                <a:sym typeface="Franklin Gothic"/>
              </a:rPr>
              <a:t>341</a:t>
            </a:r>
            <a:r>
              <a:rPr lang="en" sz="2200" i="0" u="none" strike="noStrike" cap="none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 students X 70 dollars: $</a:t>
            </a:r>
            <a:r>
              <a:rPr lang="en" sz="2200" b="1">
                <a:latin typeface="Franklin Gothic"/>
                <a:ea typeface="Franklin Gothic"/>
                <a:cs typeface="Franklin Gothic"/>
                <a:sym typeface="Franklin Gothic"/>
              </a:rPr>
              <a:t>23,870</a:t>
            </a:r>
            <a:endParaRPr sz="2200" b="1" i="0" u="none" strike="noStrike" cap="none">
              <a:solidFill>
                <a:schemeClr val="dk1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title"/>
          </p:nvPr>
        </p:nvSpPr>
        <p:spPr>
          <a:xfrm>
            <a:off x="628650" y="106348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r>
              <a:rPr lang="en" sz="3300" i="0" u="none" strike="noStrike" cap="none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Adopt an Open Textbook</a:t>
            </a:r>
            <a:endParaRPr sz="3300" i="0" u="none" strike="noStrike" cap="none">
              <a:solidFill>
                <a:schemeClr val="dk1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422350" y="1236850"/>
            <a:ext cx="8093100" cy="3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77800" marR="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" sz="2200" b="1" i="0" u="none" strike="noStrike" cap="none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Example</a:t>
            </a:r>
            <a:r>
              <a:rPr lang="en" sz="2200" i="0" u="none" strike="noStrike" cap="none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: Jim Clark, College of Arts and Humanities</a:t>
            </a:r>
            <a:endParaRPr sz="2200"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177800" marR="0" lvl="0" indent="-177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" sz="2200" b="1" i="0" u="none" strike="noStrike" cap="none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Course:</a:t>
            </a:r>
            <a:r>
              <a:rPr lang="en" sz="2200" i="0" u="none" strike="noStrike" cap="none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 AML2020, American History 1877-Present</a:t>
            </a:r>
            <a:endParaRPr sz="2200" i="0" u="none" strike="noStrike" cap="none">
              <a:solidFill>
                <a:schemeClr val="dk1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177800" marR="0" lvl="0" indent="-177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" sz="2200" b="1" i="0" u="none" strike="noStrike" cap="none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Enrollment</a:t>
            </a:r>
            <a:r>
              <a:rPr lang="en" sz="2200" i="0" u="none" strike="noStrike" cap="none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: </a:t>
            </a:r>
            <a:endParaRPr sz="2200"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520700" marR="0" lvl="1" indent="-203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ranklin Gothic"/>
              <a:buChar char="•"/>
            </a:pPr>
            <a:r>
              <a:rPr lang="en" sz="2200" i="0" u="none" strike="noStrike" cap="none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Summer 2016</a:t>
            </a:r>
            <a:r>
              <a:rPr lang="en" sz="2200">
                <a:latin typeface="Franklin Gothic"/>
                <a:ea typeface="Franklin Gothic"/>
                <a:cs typeface="Franklin Gothic"/>
                <a:sym typeface="Franklin Gothic"/>
              </a:rPr>
              <a:t> (</a:t>
            </a:r>
            <a:r>
              <a:rPr lang="en" sz="2200" i="0" u="none" strike="noStrike" cap="none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23)</a:t>
            </a:r>
            <a:r>
              <a:rPr lang="en" sz="2200">
                <a:latin typeface="Franklin Gothic"/>
                <a:ea typeface="Franklin Gothic"/>
                <a:cs typeface="Franklin Gothic"/>
                <a:sym typeface="Franklin Gothic"/>
              </a:rPr>
              <a:t> + </a:t>
            </a:r>
            <a:r>
              <a:rPr lang="en" sz="2200" i="0" u="none" strike="noStrike" cap="none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Fall 2016 (264) </a:t>
            </a:r>
            <a:endParaRPr sz="2200"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520700" marR="0" lvl="1" indent="-203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ranklin Gothic"/>
              <a:buChar char="•"/>
            </a:pPr>
            <a:r>
              <a:rPr lang="en" sz="2200" i="0" u="none" strike="noStrike" cap="none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Spring 2017</a:t>
            </a:r>
            <a:r>
              <a:rPr lang="en" sz="2200">
                <a:latin typeface="Franklin Gothic"/>
                <a:ea typeface="Franklin Gothic"/>
                <a:cs typeface="Franklin Gothic"/>
                <a:sym typeface="Franklin Gothic"/>
              </a:rPr>
              <a:t> (</a:t>
            </a:r>
            <a:r>
              <a:rPr lang="en" sz="2200" i="0" u="none" strike="noStrike" cap="none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184)</a:t>
            </a:r>
            <a:r>
              <a:rPr lang="en" sz="2200">
                <a:latin typeface="Franklin Gothic"/>
                <a:ea typeface="Franklin Gothic"/>
                <a:cs typeface="Franklin Gothic"/>
                <a:sym typeface="Franklin Gothic"/>
              </a:rPr>
              <a:t> + </a:t>
            </a:r>
            <a:r>
              <a:rPr lang="en" sz="2200" i="0" u="none" strike="noStrike" cap="none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Summer 2017</a:t>
            </a:r>
            <a:r>
              <a:rPr lang="en" sz="2200">
                <a:latin typeface="Franklin Gothic"/>
                <a:ea typeface="Franklin Gothic"/>
                <a:cs typeface="Franklin Gothic"/>
                <a:sym typeface="Franklin Gothic"/>
              </a:rPr>
              <a:t> (</a:t>
            </a:r>
            <a:r>
              <a:rPr lang="en" sz="2200" i="0" u="none" strike="noStrike" cap="none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52)</a:t>
            </a:r>
            <a:r>
              <a:rPr lang="en" sz="2200">
                <a:latin typeface="Franklin Gothic"/>
                <a:ea typeface="Franklin Gothic"/>
                <a:cs typeface="Franklin Gothic"/>
                <a:sym typeface="Franklin Gothic"/>
              </a:rPr>
              <a:t> + Fall 2017 (224)</a:t>
            </a:r>
            <a:endParaRPr sz="2200"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520700" lvl="1" indent="-20320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ranklin Gothic"/>
              <a:buChar char="•"/>
            </a:pPr>
            <a:r>
              <a:rPr lang="en" sz="2200">
                <a:latin typeface="Franklin Gothic"/>
                <a:ea typeface="Franklin Gothic"/>
                <a:cs typeface="Franklin Gothic"/>
                <a:sym typeface="Franklin Gothic"/>
              </a:rPr>
              <a:t>Additional section of same course by another faculty = 214</a:t>
            </a:r>
            <a:endParaRPr sz="2200"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177800" marR="0" lvl="0" indent="-177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" sz="2200" b="1">
                <a:latin typeface="Franklin Gothic"/>
                <a:ea typeface="Franklin Gothic"/>
                <a:cs typeface="Franklin Gothic"/>
                <a:sym typeface="Franklin Gothic"/>
              </a:rPr>
              <a:t>Potential </a:t>
            </a:r>
            <a:r>
              <a:rPr lang="en" sz="2200" b="1" i="0" u="none" strike="noStrike" cap="none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Savings: </a:t>
            </a:r>
            <a:r>
              <a:rPr lang="en" sz="2200">
                <a:latin typeface="Franklin Gothic"/>
                <a:ea typeface="Franklin Gothic"/>
                <a:cs typeface="Franklin Gothic"/>
                <a:sym typeface="Franklin Gothic"/>
              </a:rPr>
              <a:t>961</a:t>
            </a:r>
            <a:r>
              <a:rPr lang="en" sz="2200" i="0" u="none" strike="noStrike" cap="none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 students X 80 dollars = </a:t>
            </a:r>
            <a:r>
              <a:rPr lang="en" sz="2200" b="1" i="0" u="none" strike="noStrike" cap="none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$</a:t>
            </a:r>
            <a:r>
              <a:rPr lang="en" sz="2200" b="1">
                <a:latin typeface="Franklin Gothic"/>
                <a:ea typeface="Franklin Gothic"/>
                <a:cs typeface="Franklin Gothic"/>
                <a:sym typeface="Franklin Gothic"/>
              </a:rPr>
              <a:t>84,293</a:t>
            </a:r>
            <a:endParaRPr sz="2200" b="1" i="0" u="none" strike="noStrike" cap="none">
              <a:solidFill>
                <a:schemeClr val="dk1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title"/>
          </p:nvPr>
        </p:nvSpPr>
        <p:spPr>
          <a:xfrm>
            <a:off x="628650" y="55960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r>
              <a:rPr lang="en" sz="3300" i="0" u="none" strike="noStrike" cap="none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Offer a Library-Sourced </a:t>
            </a:r>
            <a:r>
              <a:rPr lang="en">
                <a:latin typeface="Franklin Gothic"/>
                <a:ea typeface="Franklin Gothic"/>
                <a:cs typeface="Franklin Gothic"/>
                <a:sym typeface="Franklin Gothic"/>
              </a:rPr>
              <a:t>Item</a:t>
            </a:r>
            <a:r>
              <a:rPr lang="en" sz="3300" i="0" u="none" strike="noStrike" cap="none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 as Replacement for Existing Textbook</a:t>
            </a:r>
            <a:r>
              <a:rPr lang="en" sz="33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33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28650" y="1469184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77800" marR="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" sz="2200" b="1" i="0" u="none" strike="noStrike" cap="none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Example</a:t>
            </a:r>
            <a:r>
              <a:rPr lang="en" sz="2200" i="0" u="none" strike="noStrike" cap="none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: Michael Loree, College of Sciences</a:t>
            </a:r>
            <a:endParaRPr sz="2200"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177800" marR="0" lvl="0" indent="-177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" sz="2200" b="1" i="0" u="none" strike="noStrike" cap="none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Course</a:t>
            </a:r>
            <a:r>
              <a:rPr lang="en" sz="2200" i="0" u="none" strike="noStrike" cap="none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: SYO4400, Medical Sociology</a:t>
            </a:r>
            <a:endParaRPr sz="2200"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177800" marR="0" lvl="0" indent="-177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" sz="2200" b="1" i="0" u="none" strike="noStrike" cap="none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Enrollment</a:t>
            </a:r>
            <a:r>
              <a:rPr lang="en" sz="2200" i="0" u="none" strike="noStrike" cap="none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: </a:t>
            </a:r>
            <a:endParaRPr sz="2200" i="0" u="none" strike="noStrike" cap="none">
              <a:solidFill>
                <a:schemeClr val="dk1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520700" marR="0" lvl="1" indent="-203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ranklin Gothic"/>
              <a:buChar char="•"/>
            </a:pPr>
            <a:r>
              <a:rPr lang="en" sz="2200" i="0" u="none" strike="noStrike" cap="none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Spring 2017: 100 and Summer 2017: 125</a:t>
            </a:r>
            <a:endParaRPr sz="2200" i="0" u="none" strike="noStrike" cap="none">
              <a:solidFill>
                <a:schemeClr val="dk1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177800" marR="0" lvl="0" indent="-177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" sz="2200" b="1" i="0" u="none" strike="noStrike" cap="none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Potential Savings: </a:t>
            </a:r>
            <a:r>
              <a:rPr lang="en" sz="2200" i="0" u="none" strike="noStrike" cap="none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225 X 120 =</a:t>
            </a:r>
            <a:r>
              <a:rPr lang="en" sz="2200" b="1" i="0" u="none" strike="noStrike" cap="none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 $27,000</a:t>
            </a:r>
            <a:endParaRPr sz="2200" b="1" i="0" u="none" strike="noStrike" cap="none">
              <a:solidFill>
                <a:schemeClr val="dk1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000" b="1"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b="1">
                <a:latin typeface="Franklin Gothic"/>
                <a:ea typeface="Franklin Gothic"/>
                <a:cs typeface="Franklin Gothic"/>
                <a:sym typeface="Franklin Gothic"/>
              </a:rPr>
              <a:t>Cumulative result of three models:  4 faculty teaching 12 sections have saved 1276 students $108,040</a:t>
            </a:r>
            <a:endParaRPr sz="2200" b="1"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200" b="1"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title"/>
          </p:nvPr>
        </p:nvSpPr>
        <p:spPr>
          <a:xfrm>
            <a:off x="628650" y="55960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r>
              <a:rPr lang="en" sz="3300" i="0" u="none" strike="noStrike" cap="none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Offer a Library-Sourced </a:t>
            </a:r>
            <a:r>
              <a:rPr lang="en">
                <a:latin typeface="Franklin Gothic"/>
                <a:ea typeface="Franklin Gothic"/>
                <a:cs typeface="Franklin Gothic"/>
                <a:sym typeface="Franklin Gothic"/>
              </a:rPr>
              <a:t>Item</a:t>
            </a:r>
            <a:r>
              <a:rPr lang="en" sz="3300" i="0" u="none" strike="noStrike" cap="none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 as Replacement for Existing Textbook</a:t>
            </a:r>
            <a:r>
              <a:rPr lang="en" sz="33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33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628650" y="1469184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77800" marR="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" sz="2200" b="1" i="0" u="none" strike="noStrike" cap="none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Example</a:t>
            </a:r>
            <a:r>
              <a:rPr lang="en" sz="2200" i="0" u="none" strike="noStrike" cap="none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: Michael Loree, College of Sciences</a:t>
            </a:r>
            <a:endParaRPr sz="2200"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177800" marR="0" lvl="0" indent="-177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" sz="2200" b="1" i="0" u="none" strike="noStrike" cap="none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Course</a:t>
            </a:r>
            <a:r>
              <a:rPr lang="en" sz="2200" i="0" u="none" strike="noStrike" cap="none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: SYO4400, Medical Sociology</a:t>
            </a:r>
            <a:endParaRPr sz="2200"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177800" marR="0" lvl="0" indent="-177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" sz="2200" b="1" i="0" u="none" strike="noStrike" cap="none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Enrollment</a:t>
            </a:r>
            <a:r>
              <a:rPr lang="en" sz="2200" i="0" u="none" strike="noStrike" cap="none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: </a:t>
            </a:r>
            <a:endParaRPr sz="2200" i="0" u="none" strike="noStrike" cap="none">
              <a:solidFill>
                <a:schemeClr val="dk1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520700" marR="0" lvl="1" indent="-203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ranklin Gothic"/>
              <a:buChar char="•"/>
            </a:pPr>
            <a:r>
              <a:rPr lang="en" sz="2200" i="0" u="none" strike="noStrike" cap="none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Spring 2017: 100 and Summer 2017: 125</a:t>
            </a:r>
            <a:endParaRPr sz="2200" i="0" u="none" strike="noStrike" cap="none">
              <a:solidFill>
                <a:schemeClr val="dk1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177800" marR="0" lvl="0" indent="-177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" sz="2200" b="1" i="0" u="none" strike="noStrike" cap="none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Potential Savings: </a:t>
            </a:r>
            <a:r>
              <a:rPr lang="en" sz="2200" i="0" u="none" strike="noStrike" cap="none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225 X 120 = </a:t>
            </a:r>
            <a:r>
              <a:rPr lang="en" sz="2200" b="1" i="0" u="none" strike="noStrike" cap="none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$27,000</a:t>
            </a:r>
            <a:endParaRPr sz="2200" b="1" i="0" u="none" strike="noStrike" cap="none">
              <a:solidFill>
                <a:schemeClr val="dk1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000" b="1"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b="1">
                <a:latin typeface="Franklin Gothic"/>
                <a:ea typeface="Franklin Gothic"/>
                <a:cs typeface="Franklin Gothic"/>
                <a:sym typeface="Franklin Gothic"/>
              </a:rPr>
              <a:t>Textbook list project fall 2017 semester: add’l 18 faculty teaching 24 sections have saved 715 students $47,226 (+ spinoff projects)!</a:t>
            </a:r>
            <a:endParaRPr b="1"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subTitle" idx="4294967295"/>
          </p:nvPr>
        </p:nvSpPr>
        <p:spPr>
          <a:xfrm>
            <a:off x="3462175" y="4116104"/>
            <a:ext cx="6858000" cy="12417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177800" lvl="0" indent="-38100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Institutional Change</a:t>
            </a:r>
            <a:endParaRPr sz="4800">
              <a:solidFill>
                <a:srgbClr val="FFFFFF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pic>
        <p:nvPicPr>
          <p:cNvPr id="241" name="Shape 2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6123" y="0"/>
            <a:ext cx="9190124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Shape 242"/>
          <p:cNvSpPr txBox="1"/>
          <p:nvPr/>
        </p:nvSpPr>
        <p:spPr>
          <a:xfrm>
            <a:off x="2319175" y="0"/>
            <a:ext cx="7118100" cy="8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Institutional Change</a:t>
            </a:r>
            <a:endParaRPr sz="5200">
              <a:solidFill>
                <a:srgbClr val="FFFFFF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sp>
        <p:nvSpPr>
          <p:cNvPr id="243" name="Shape 243"/>
          <p:cNvSpPr txBox="1"/>
          <p:nvPr/>
        </p:nvSpPr>
        <p:spPr>
          <a:xfrm>
            <a:off x="5418850" y="4730200"/>
            <a:ext cx="36510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Photo </a:t>
            </a:r>
            <a:r>
              <a:rPr lang="en" u="sng">
                <a:solidFill>
                  <a:schemeClr val="hlink"/>
                </a:solidFill>
                <a:latin typeface="Franklin Gothic"/>
                <a:ea typeface="Franklin Gothic"/>
                <a:cs typeface="Franklin Gothic"/>
                <a:sym typeface="Franklin Gothic"/>
                <a:hlinkClick r:id="rId4"/>
              </a:rPr>
              <a:t>CC BY-2.0</a:t>
            </a:r>
            <a:r>
              <a:rPr lang="en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 / JD Hancock / </a:t>
            </a:r>
            <a:r>
              <a:rPr lang="en" u="sng">
                <a:solidFill>
                  <a:schemeClr val="hlink"/>
                </a:solidFill>
                <a:latin typeface="Franklin Gothic"/>
                <a:ea typeface="Franklin Gothic"/>
                <a:cs typeface="Franklin Gothic"/>
                <a:sym typeface="Franklin Gothic"/>
                <a:hlinkClick r:id="rId5"/>
              </a:rPr>
              <a:t>Flickr</a:t>
            </a:r>
            <a:r>
              <a:rPr lang="en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 </a:t>
            </a:r>
            <a:endParaRPr>
              <a:solidFill>
                <a:srgbClr val="FFFFFF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title"/>
          </p:nvPr>
        </p:nvSpPr>
        <p:spPr>
          <a:xfrm>
            <a:off x="530550" y="114300"/>
            <a:ext cx="79848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3000">
                <a:latin typeface="Franklin Gothic"/>
                <a:ea typeface="Franklin Gothic"/>
                <a:cs typeface="Franklin Gothic"/>
                <a:sym typeface="Franklin Gothic"/>
              </a:rPr>
              <a:t>Recommendations for Institutional Change</a:t>
            </a:r>
            <a:endParaRPr sz="3000" i="0" u="none" strike="noStrike" cap="none">
              <a:solidFill>
                <a:schemeClr val="dk1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424950" y="1108475"/>
            <a:ext cx="80904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77800" lvl="0" indent="-171450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Franklin Gothic"/>
              <a:buChar char="•"/>
            </a:pPr>
            <a:r>
              <a:rPr lang="en">
                <a:latin typeface="Franklin Gothic"/>
                <a:ea typeface="Franklin Gothic"/>
                <a:cs typeface="Franklin Gothic"/>
                <a:sym typeface="Franklin Gothic"/>
              </a:rPr>
              <a:t>Frame OER as an IE metric for performance-based funding</a:t>
            </a:r>
            <a:endParaRPr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177800" marR="0" lvl="0" indent="-171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Franklin Gothic"/>
              <a:buChar char="•"/>
            </a:pPr>
            <a:r>
              <a:rPr lang="en">
                <a:latin typeface="Franklin Gothic"/>
                <a:ea typeface="Franklin Gothic"/>
                <a:cs typeface="Franklin Gothic"/>
                <a:sym typeface="Franklin Gothic"/>
              </a:rPr>
              <a:t>Seek Provost’s involvement and support</a:t>
            </a:r>
            <a:endParaRPr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177800" lvl="0" indent="-171450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Franklin Gothic"/>
              <a:buChar char="•"/>
            </a:pPr>
            <a:r>
              <a:rPr lang="en">
                <a:latin typeface="Franklin Gothic"/>
                <a:ea typeface="Franklin Gothic"/>
                <a:cs typeface="Franklin Gothic"/>
                <a:sym typeface="Franklin Gothic"/>
              </a:rPr>
              <a:t>Propose a Faculty Senate Resolution</a:t>
            </a:r>
            <a:endParaRPr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177800" lvl="0" indent="-171450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Franklin Gothic"/>
              <a:buChar char="•"/>
            </a:pPr>
            <a:r>
              <a:rPr lang="en">
                <a:latin typeface="Franklin Gothic"/>
                <a:ea typeface="Franklin Gothic"/>
                <a:cs typeface="Franklin Gothic"/>
                <a:sym typeface="Franklin Gothic"/>
              </a:rPr>
              <a:t>Create forward-facing website</a:t>
            </a:r>
            <a:endParaRPr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177800" lvl="0" indent="-171450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Franklin Gothic"/>
              <a:buChar char="•"/>
            </a:pPr>
            <a:r>
              <a:rPr lang="en">
                <a:latin typeface="Franklin Gothic"/>
                <a:ea typeface="Franklin Gothic"/>
                <a:cs typeface="Franklin Gothic"/>
                <a:sym typeface="Franklin Gothic"/>
              </a:rPr>
              <a:t>Participate in GEP redesign</a:t>
            </a:r>
            <a:endParaRPr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177800" marR="0" lvl="0" indent="-171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Franklin Gothic"/>
              <a:buChar char="•"/>
            </a:pPr>
            <a:r>
              <a:rPr lang="en">
                <a:latin typeface="Franklin Gothic"/>
                <a:ea typeface="Franklin Gothic"/>
                <a:cs typeface="Franklin Gothic"/>
                <a:sym typeface="Franklin Gothic"/>
              </a:rPr>
              <a:t>Launch print textbook reserve collection</a:t>
            </a:r>
            <a:endParaRPr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177800" marR="0" lvl="0" indent="-171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Franklin Gothic"/>
              <a:buChar char="•"/>
            </a:pPr>
            <a:r>
              <a:rPr lang="en">
                <a:latin typeface="Franklin Gothic"/>
                <a:ea typeface="Franklin Gothic"/>
                <a:cs typeface="Franklin Gothic"/>
                <a:sym typeface="Franklin Gothic"/>
              </a:rPr>
              <a:t>Develop incentive program for</a:t>
            </a:r>
            <a:r>
              <a:rPr lang="en" sz="2100" i="0" u="none" strike="noStrike" cap="none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 faculty to adopt OER</a:t>
            </a:r>
            <a:endParaRPr sz="2100" i="0" u="none" strike="noStrike" cap="none">
              <a:solidFill>
                <a:schemeClr val="dk1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177800" marR="0" lvl="0" indent="-171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Franklin Gothic"/>
              <a:buChar char="•"/>
            </a:pPr>
            <a:r>
              <a:rPr lang="en">
                <a:latin typeface="Franklin Gothic"/>
                <a:ea typeface="Franklin Gothic"/>
                <a:cs typeface="Franklin Gothic"/>
                <a:sym typeface="Franklin Gothic"/>
              </a:rPr>
              <a:t>Advocate for dedicated TA staff (resources &amp; support)</a:t>
            </a:r>
            <a:endParaRPr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177800" lvl="0" indent="-171450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">
                <a:latin typeface="Franklin Gothic"/>
                <a:ea typeface="Franklin Gothic"/>
                <a:cs typeface="Franklin Gothic"/>
                <a:sym typeface="Franklin Gothic"/>
              </a:rPr>
              <a:t>Join Open Textbook Network &amp; OpenStax Inst’l Partner Program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Shape 2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Shape 256"/>
          <p:cNvSpPr txBox="1"/>
          <p:nvPr/>
        </p:nvSpPr>
        <p:spPr>
          <a:xfrm>
            <a:off x="5924225" y="4424025"/>
            <a:ext cx="3168600" cy="6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Franklin Gothic"/>
                <a:ea typeface="Franklin Gothic"/>
                <a:cs typeface="Franklin Gothic"/>
                <a:sym typeface="Franklin Gothic"/>
                <a:hlinkClick r:id="rId4"/>
              </a:rPr>
              <a:t>Photo CC BY-2.0</a:t>
            </a:r>
            <a:r>
              <a:rPr lang="en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 / Kevin Poh / </a:t>
            </a:r>
            <a:r>
              <a:rPr lang="en" u="sng">
                <a:solidFill>
                  <a:schemeClr val="hlink"/>
                </a:solidFill>
                <a:latin typeface="Franklin Gothic"/>
                <a:ea typeface="Franklin Gothic"/>
                <a:cs typeface="Franklin Gothic"/>
                <a:sym typeface="Franklin Gothic"/>
                <a:hlinkClick r:id="rId5"/>
              </a:rPr>
              <a:t>Flickr</a:t>
            </a:r>
            <a:endParaRPr>
              <a:solidFill>
                <a:srgbClr val="FFFFFF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subTitle" idx="1"/>
          </p:nvPr>
        </p:nvSpPr>
        <p:spPr>
          <a:xfrm>
            <a:off x="1143000" y="2673579"/>
            <a:ext cx="6858000" cy="12417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1" name="Shape 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Shape 142"/>
          <p:cNvSpPr txBox="1"/>
          <p:nvPr/>
        </p:nvSpPr>
        <p:spPr>
          <a:xfrm>
            <a:off x="4278575" y="1025700"/>
            <a:ext cx="4362900" cy="30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0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The path to OER...</a:t>
            </a:r>
            <a:endParaRPr sz="6000">
              <a:solidFill>
                <a:srgbClr val="FFFFFF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>
            <a:spLocks noGrp="1"/>
          </p:cNvSpPr>
          <p:nvPr>
            <p:ph type="title"/>
          </p:nvPr>
        </p:nvSpPr>
        <p:spPr>
          <a:xfrm>
            <a:off x="628663" y="67170"/>
            <a:ext cx="7886700" cy="9942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Franklin Gothic"/>
                <a:ea typeface="Franklin Gothic"/>
                <a:cs typeface="Franklin Gothic"/>
                <a:sym typeface="Franklin Gothic"/>
              </a:rPr>
              <a:t>Contact</a:t>
            </a:r>
            <a:endParaRPr sz="4800"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260275" y="1268050"/>
            <a:ext cx="4389000" cy="32634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177800" lvl="0" indent="-3810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3000">
                <a:latin typeface="Franklin Gothic"/>
                <a:ea typeface="Franklin Gothic"/>
                <a:cs typeface="Franklin Gothic"/>
                <a:sym typeface="Franklin Gothic"/>
              </a:rPr>
              <a:t>Librarians</a:t>
            </a:r>
            <a:endParaRPr sz="3000"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177800" lvl="0" indent="-38100"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latin typeface="Franklin Gothic"/>
                <a:ea typeface="Franklin Gothic"/>
                <a:cs typeface="Franklin Gothic"/>
                <a:sym typeface="Franklin Gothic"/>
              </a:rPr>
              <a:t>Sarah Norris: sarah.norris@ucf.edu</a:t>
            </a:r>
            <a:endParaRPr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177800" lvl="0" indent="-38100"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latin typeface="Franklin Gothic"/>
                <a:ea typeface="Franklin Gothic"/>
                <a:cs typeface="Franklin Gothic"/>
                <a:sym typeface="Franklin Gothic"/>
              </a:rPr>
              <a:t>Rich Gause: richg@ucf.edu</a:t>
            </a:r>
            <a:endParaRPr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177800" lvl="0" indent="-38100"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latin typeface="Franklin Gothic"/>
                <a:ea typeface="Franklin Gothic"/>
                <a:cs typeface="Franklin Gothic"/>
                <a:sym typeface="Franklin Gothic"/>
              </a:rPr>
              <a:t>Penny Beile: pbeile@ucf.edu</a:t>
            </a:r>
            <a:endParaRPr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177800" lvl="0" indent="-3810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  <a:p>
            <a:pPr marL="177800" lvl="0" indent="-3810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Shape 263"/>
          <p:cNvSpPr txBox="1">
            <a:spLocks noGrp="1"/>
          </p:cNvSpPr>
          <p:nvPr>
            <p:ph type="body" idx="2"/>
          </p:nvPr>
        </p:nvSpPr>
        <p:spPr>
          <a:xfrm>
            <a:off x="4629150" y="1268050"/>
            <a:ext cx="4389000" cy="31932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177800" lvl="0" indent="-381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latin typeface="Franklin Gothic"/>
                <a:ea typeface="Franklin Gothic"/>
                <a:cs typeface="Franklin Gothic"/>
                <a:sym typeface="Franklin Gothic"/>
              </a:rPr>
              <a:t>Instructional Designers</a:t>
            </a:r>
            <a:endParaRPr sz="3000"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177800" lvl="0" indent="-381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Franklin Gothic"/>
                <a:ea typeface="Franklin Gothic"/>
                <a:cs typeface="Franklin Gothic"/>
                <a:sym typeface="Franklin Gothic"/>
              </a:rPr>
              <a:t>Aimee deNoyelles: aimee@ucf.edu</a:t>
            </a:r>
            <a:endParaRPr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177800" lvl="0" indent="-381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Franklin Gothic"/>
                <a:ea typeface="Franklin Gothic"/>
                <a:cs typeface="Franklin Gothic"/>
                <a:sym typeface="Franklin Gothic"/>
              </a:rPr>
              <a:t>John Raible: john.raible@ucf.edu</a:t>
            </a:r>
            <a:endParaRPr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177800" lvl="0" indent="-3810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4" name="Shape 2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0288" y="2978100"/>
            <a:ext cx="1723425" cy="172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628650" y="128420"/>
            <a:ext cx="7886700" cy="9942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Franklin Gothic"/>
                <a:ea typeface="Franklin Gothic"/>
                <a:cs typeface="Franklin Gothic"/>
                <a:sym typeface="Franklin Gothic"/>
              </a:rPr>
              <a:t>Agenda</a:t>
            </a:r>
            <a:endParaRPr sz="4800"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457200" lvl="0" indent="-381000" rtl="0">
              <a:spcBef>
                <a:spcPts val="800"/>
              </a:spcBef>
              <a:spcAft>
                <a:spcPts val="0"/>
              </a:spcAft>
              <a:buSzPts val="2400"/>
              <a:buFont typeface="Franklin Gothic"/>
              <a:buChar char="•"/>
            </a:pPr>
            <a:r>
              <a:rPr lang="en" sz="2400">
                <a:latin typeface="Franklin Gothic"/>
                <a:ea typeface="Franklin Gothic"/>
                <a:cs typeface="Franklin Gothic"/>
                <a:sym typeface="Franklin Gothic"/>
              </a:rPr>
              <a:t>Define the context of our restrictive environment</a:t>
            </a:r>
            <a:endParaRPr sz="2400"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Font typeface="Franklin Gothic"/>
              <a:buChar char="•"/>
            </a:pPr>
            <a:r>
              <a:rPr lang="en" sz="2400">
                <a:latin typeface="Franklin Gothic"/>
                <a:ea typeface="Franklin Gothic"/>
                <a:cs typeface="Franklin Gothic"/>
                <a:sym typeface="Franklin Gothic"/>
              </a:rPr>
              <a:t>Describe the partnership formed to promote no-cost textbook solutions </a:t>
            </a:r>
            <a:endParaRPr sz="2400"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Font typeface="Franklin Gothic"/>
              <a:buChar char="•"/>
            </a:pPr>
            <a:r>
              <a:rPr lang="en" sz="2400">
                <a:latin typeface="Franklin Gothic"/>
                <a:ea typeface="Franklin Gothic"/>
                <a:cs typeface="Franklin Gothic"/>
                <a:sym typeface="Franklin Gothic"/>
              </a:rPr>
              <a:t>Share faculty case studies</a:t>
            </a:r>
            <a:endParaRPr sz="2400"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457200" lvl="0" indent="-381000">
              <a:spcBef>
                <a:spcPts val="0"/>
              </a:spcBef>
              <a:spcAft>
                <a:spcPts val="0"/>
              </a:spcAft>
              <a:buSzPts val="2400"/>
              <a:buFont typeface="Franklin Gothic"/>
              <a:buChar char="•"/>
            </a:pPr>
            <a:r>
              <a:rPr lang="en" sz="2400">
                <a:latin typeface="Franklin Gothic"/>
                <a:ea typeface="Franklin Gothic"/>
                <a:cs typeface="Franklin Gothic"/>
                <a:sym typeface="Franklin Gothic"/>
              </a:rPr>
              <a:t>Solicit recommendations for institutional change</a:t>
            </a:r>
            <a:endParaRPr sz="2400"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Shape 1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0"/>
            <a:ext cx="9144000" cy="6076937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Shape 154"/>
          <p:cNvSpPr txBox="1"/>
          <p:nvPr/>
        </p:nvSpPr>
        <p:spPr>
          <a:xfrm>
            <a:off x="30625" y="68763"/>
            <a:ext cx="3337200" cy="30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Restrictive</a:t>
            </a:r>
            <a:endParaRPr sz="5200">
              <a:solidFill>
                <a:srgbClr val="FFFFFF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Shape 155"/>
          <p:cNvSpPr txBox="1"/>
          <p:nvPr/>
        </p:nvSpPr>
        <p:spPr>
          <a:xfrm>
            <a:off x="5058650" y="68775"/>
            <a:ext cx="4011300" cy="30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Environment</a:t>
            </a:r>
            <a:endParaRPr sz="5200">
              <a:solidFill>
                <a:srgbClr val="FFFFFF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457200" lvl="0" indent="-361950" rtl="0">
              <a:spcBef>
                <a:spcPts val="80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Are you a part of the Rebel Alliance? </a:t>
            </a:r>
            <a:endParaRPr/>
          </a:p>
          <a:p>
            <a:pPr marL="457200" lvl="0" indent="-36195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Or, are you a part of the First Order?</a:t>
            </a:r>
            <a:endParaRPr/>
          </a:p>
          <a:p>
            <a:pPr marL="177800" lvl="0" indent="-3810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7886700" cy="9942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What’s Your Institutional Environment?</a:t>
            </a:r>
            <a:endParaRPr/>
          </a:p>
        </p:txBody>
      </p:sp>
      <p:pic>
        <p:nvPicPr>
          <p:cNvPr id="162" name="Shape 1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4650" y="2583738"/>
            <a:ext cx="1758125" cy="175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Shape 1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15550" y="2583763"/>
            <a:ext cx="1758124" cy="1758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title" idx="4294967295"/>
          </p:nvPr>
        </p:nvSpPr>
        <p:spPr>
          <a:xfrm>
            <a:off x="628650" y="2074645"/>
            <a:ext cx="7886700" cy="9942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Franklin Gothic"/>
                <a:ea typeface="Franklin Gothic"/>
                <a:cs typeface="Franklin Gothic"/>
                <a:sym typeface="Franklin Gothic"/>
              </a:rPr>
              <a:t>A long time ago, in a university far, far away...</a:t>
            </a:r>
            <a:endParaRPr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7886700" cy="9942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Franklin Gothic"/>
                <a:ea typeface="Franklin Gothic"/>
                <a:cs typeface="Franklin Gothic"/>
                <a:sym typeface="Franklin Gothic"/>
              </a:rPr>
              <a:t>Our Bookstore Contract</a:t>
            </a:r>
            <a:endParaRPr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28650" y="1137169"/>
            <a:ext cx="7886700" cy="32634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457200" lvl="0" indent="-406400" rtl="0">
              <a:spcBef>
                <a:spcPts val="800"/>
              </a:spcBef>
              <a:spcAft>
                <a:spcPts val="0"/>
              </a:spcAft>
              <a:buSzPts val="2800"/>
              <a:buChar char="•"/>
            </a:pPr>
            <a:r>
              <a:rPr lang="en" sz="2800">
                <a:latin typeface="Franklin Gothic"/>
                <a:ea typeface="Franklin Gothic"/>
                <a:cs typeface="Franklin Gothic"/>
                <a:sym typeface="Franklin Gothic"/>
              </a:rPr>
              <a:t>Barnes &amp; Noble is the </a:t>
            </a:r>
            <a:r>
              <a:rPr lang="en" sz="2800" b="1">
                <a:latin typeface="Franklin Gothic"/>
                <a:ea typeface="Franklin Gothic"/>
                <a:cs typeface="Franklin Gothic"/>
                <a:sym typeface="Franklin Gothic"/>
              </a:rPr>
              <a:t>exclusive seller</a:t>
            </a:r>
            <a:r>
              <a:rPr lang="en" sz="2800">
                <a:latin typeface="Franklin Gothic"/>
                <a:ea typeface="Franklin Gothic"/>
                <a:cs typeface="Franklin Gothic"/>
                <a:sym typeface="Franklin Gothic"/>
              </a:rPr>
              <a:t> of instructional resources - text and digital</a:t>
            </a:r>
            <a:endParaRPr sz="2800"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914400" lvl="1" indent="-406400" rtl="0">
              <a:spcBef>
                <a:spcPts val="0"/>
              </a:spcBef>
              <a:spcAft>
                <a:spcPts val="0"/>
              </a:spcAft>
              <a:buSzPts val="2800"/>
              <a:buFont typeface="Franklin Gothic"/>
              <a:buChar char="•"/>
            </a:pPr>
            <a:r>
              <a:rPr lang="en" sz="2800">
                <a:latin typeface="Franklin Gothic"/>
                <a:ea typeface="Franklin Gothic"/>
                <a:cs typeface="Franklin Gothic"/>
                <a:sym typeface="Franklin Gothic"/>
              </a:rPr>
              <a:t>Our current efforts have been focused on free materials (OER and library-sourced)</a:t>
            </a:r>
            <a:endParaRPr sz="2800"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457200" lvl="0" indent="-406400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" sz="2800">
                <a:latin typeface="Franklin Gothic"/>
                <a:ea typeface="Franklin Gothic"/>
                <a:cs typeface="Franklin Gothic"/>
                <a:sym typeface="Franklin Gothic"/>
              </a:rPr>
              <a:t>B&amp;N </a:t>
            </a:r>
            <a:r>
              <a:rPr lang="en" sz="2800" b="1">
                <a:latin typeface="Franklin Gothic"/>
                <a:ea typeface="Franklin Gothic"/>
                <a:cs typeface="Franklin Gothic"/>
                <a:sym typeface="Franklin Gothic"/>
              </a:rPr>
              <a:t>owns our booklist</a:t>
            </a:r>
            <a:endParaRPr sz="2800" b="1"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914400" lvl="1" indent="-406400" rtl="0">
              <a:spcBef>
                <a:spcPts val="0"/>
              </a:spcBef>
              <a:spcAft>
                <a:spcPts val="0"/>
              </a:spcAft>
              <a:buSzPts val="2800"/>
              <a:buFont typeface="Franklin Gothic"/>
              <a:buChar char="•"/>
            </a:pPr>
            <a:r>
              <a:rPr lang="en" sz="2800">
                <a:latin typeface="Franklin Gothic"/>
                <a:ea typeface="Franklin Gothic"/>
                <a:cs typeface="Franklin Gothic"/>
                <a:sym typeface="Franklin Gothic"/>
              </a:rPr>
              <a:t>Few people at the institution have access to it</a:t>
            </a:r>
            <a:endParaRPr sz="2800"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457200" lvl="0" indent="-406400" rtl="0">
              <a:spcBef>
                <a:spcPts val="0"/>
              </a:spcBef>
              <a:spcAft>
                <a:spcPts val="0"/>
              </a:spcAft>
              <a:buSzPts val="2800"/>
              <a:buFont typeface="Franklin Gothic"/>
              <a:buChar char="•"/>
            </a:pPr>
            <a:r>
              <a:rPr lang="en" sz="2800">
                <a:latin typeface="Franklin Gothic"/>
                <a:ea typeface="Franklin Gothic"/>
                <a:cs typeface="Franklin Gothic"/>
                <a:sym typeface="Franklin Gothic"/>
              </a:rPr>
              <a:t>B&amp;N contract expires this year</a:t>
            </a:r>
            <a:endParaRPr sz="2800"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7886700" cy="9942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Franklin Gothic"/>
                <a:ea typeface="Franklin Gothic"/>
                <a:cs typeface="Franklin Gothic"/>
                <a:sym typeface="Franklin Gothic"/>
              </a:rPr>
              <a:t>State Factors: Florida</a:t>
            </a:r>
            <a:endParaRPr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316750" y="1101075"/>
            <a:ext cx="9080400" cy="34713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457200" lvl="0" indent="-381000" rtl="0">
              <a:spcBef>
                <a:spcPts val="800"/>
              </a:spcBef>
              <a:spcAft>
                <a:spcPts val="0"/>
              </a:spcAft>
              <a:buSzPts val="2400"/>
              <a:buFont typeface="Franklin Gothic"/>
              <a:buChar char="•"/>
            </a:pPr>
            <a:r>
              <a:rPr lang="en" sz="2400">
                <a:latin typeface="Franklin Gothic"/>
                <a:ea typeface="Franklin Gothic"/>
                <a:cs typeface="Franklin Gothic"/>
                <a:sym typeface="Franklin Gothic"/>
              </a:rPr>
              <a:t>FL Textbook Affordability Law 1004.085</a:t>
            </a:r>
            <a:endParaRPr sz="2400"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Font typeface="Franklin Gothic"/>
              <a:buChar char="•"/>
            </a:pPr>
            <a:r>
              <a:rPr lang="en" sz="2400">
                <a:latin typeface="Franklin Gothic"/>
                <a:ea typeface="Franklin Gothic"/>
                <a:cs typeface="Franklin Gothic"/>
                <a:sym typeface="Franklin Gothic"/>
              </a:rPr>
              <a:t>Faculty are required to submit textbook orders earlier</a:t>
            </a:r>
            <a:endParaRPr sz="2400"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Font typeface="Franklin Gothic"/>
              <a:buChar char="•"/>
            </a:pPr>
            <a:r>
              <a:rPr lang="en" sz="2400">
                <a:latin typeface="Franklin Gothic"/>
                <a:ea typeface="Franklin Gothic"/>
                <a:cs typeface="Franklin Gothic"/>
                <a:sym typeface="Franklin Gothic"/>
              </a:rPr>
              <a:t>Faculty are encouraged to review content changes in editions</a:t>
            </a:r>
            <a:endParaRPr sz="2400"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Font typeface="Franklin Gothic"/>
              <a:buChar char="•"/>
            </a:pPr>
            <a:r>
              <a:rPr lang="en" sz="2400">
                <a:latin typeface="Franklin Gothic"/>
                <a:ea typeface="Franklin Gothic"/>
                <a:cs typeface="Franklin Gothic"/>
                <a:sym typeface="Franklin Gothic"/>
              </a:rPr>
              <a:t>Faculty are encouraged to adopt OER content</a:t>
            </a:r>
            <a:endParaRPr sz="2400"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Font typeface="Franklin Gothic"/>
              <a:buChar char="•"/>
            </a:pPr>
            <a:r>
              <a:rPr lang="en" sz="2400">
                <a:latin typeface="Franklin Gothic"/>
                <a:ea typeface="Franklin Gothic"/>
                <a:cs typeface="Franklin Gothic"/>
                <a:sym typeface="Franklin Gothic"/>
              </a:rPr>
              <a:t>Broadens TA efforts to include “instructional materials”</a:t>
            </a:r>
            <a:endParaRPr sz="2400"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Font typeface="Franklin Gothic"/>
              <a:buChar char="•"/>
            </a:pPr>
            <a:r>
              <a:rPr lang="en" sz="2400">
                <a:latin typeface="Franklin Gothic"/>
                <a:ea typeface="Franklin Gothic"/>
                <a:cs typeface="Franklin Gothic"/>
                <a:sym typeface="Franklin Gothic"/>
              </a:rPr>
              <a:t>Requires universities to submit TA reporting to the state</a:t>
            </a:r>
            <a:br>
              <a:rPr lang="en" sz="2400">
                <a:latin typeface="Franklin Gothic"/>
                <a:ea typeface="Franklin Gothic"/>
                <a:cs typeface="Franklin Gothic"/>
                <a:sym typeface="Franklin Gothic"/>
              </a:rPr>
            </a:br>
            <a:endParaRPr sz="2400">
              <a:latin typeface="Franklin Gothic"/>
              <a:ea typeface="Franklin Gothic"/>
              <a:cs typeface="Franklin Gothic"/>
              <a:sym typeface="Franklin Gothic"/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latin typeface="Franklin Gothic"/>
                <a:ea typeface="Franklin Gothic"/>
                <a:cs typeface="Franklin Gothic"/>
                <a:sym typeface="Franklin Gothic"/>
              </a:rPr>
              <a:t>2025 Strategic Plan for Online Education</a:t>
            </a:r>
            <a:r>
              <a:rPr lang="en" sz="2400"/>
              <a:t/>
            </a:r>
            <a:br>
              <a:rPr lang="en" sz="2400"/>
            </a:br>
            <a:endParaRPr sz="2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subTitle" idx="1"/>
          </p:nvPr>
        </p:nvSpPr>
        <p:spPr>
          <a:xfrm>
            <a:off x="1143000" y="2673579"/>
            <a:ext cx="6858000" cy="12417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6" name="Shape 1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Shape 187"/>
          <p:cNvSpPr txBox="1"/>
          <p:nvPr/>
        </p:nvSpPr>
        <p:spPr>
          <a:xfrm>
            <a:off x="2076750" y="61200"/>
            <a:ext cx="4990500" cy="11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Partnership</a:t>
            </a:r>
            <a:endParaRPr sz="5200">
              <a:solidFill>
                <a:srgbClr val="FFFFFF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sp>
        <p:nvSpPr>
          <p:cNvPr id="188" name="Shape 188"/>
          <p:cNvSpPr txBox="1"/>
          <p:nvPr/>
        </p:nvSpPr>
        <p:spPr>
          <a:xfrm>
            <a:off x="5556800" y="4569450"/>
            <a:ext cx="3528600" cy="4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Franklin Gothic"/>
                <a:ea typeface="Franklin Gothic"/>
                <a:cs typeface="Franklin Gothic"/>
                <a:sym typeface="Franklin Gothic"/>
                <a:hlinkClick r:id="rId4"/>
              </a:rPr>
              <a:t>Photo CC BY-2.0</a:t>
            </a:r>
            <a:r>
              <a:rPr lang="en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 / JD Hancock / </a:t>
            </a:r>
            <a:r>
              <a:rPr lang="en" u="sng">
                <a:solidFill>
                  <a:schemeClr val="hlink"/>
                </a:solidFill>
                <a:latin typeface="Franklin Gothic"/>
                <a:ea typeface="Franklin Gothic"/>
                <a:cs typeface="Franklin Gothic"/>
                <a:sym typeface="Franklin Gothic"/>
                <a:hlinkClick r:id="rId5"/>
              </a:rPr>
              <a:t>Flickr</a:t>
            </a:r>
            <a:endParaRPr>
              <a:solidFill>
                <a:srgbClr val="FFFFFF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UCF-Brand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634</Words>
  <Application>Microsoft Office PowerPoint</Application>
  <PresentationFormat>On-screen Show (16:9)</PresentationFormat>
  <Paragraphs>105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Calibri</vt:lpstr>
      <vt:lpstr>Franklin Gothic</vt:lpstr>
      <vt:lpstr>Arial</vt:lpstr>
      <vt:lpstr>Helvetica Neue</vt:lpstr>
      <vt:lpstr>Simple Light</vt:lpstr>
      <vt:lpstr>UCF-Brand</vt:lpstr>
      <vt:lpstr>Rebellions are Built on Hope: </vt:lpstr>
      <vt:lpstr>PowerPoint Presentation</vt:lpstr>
      <vt:lpstr>Agenda</vt:lpstr>
      <vt:lpstr>PowerPoint Presentation</vt:lpstr>
      <vt:lpstr>What’s Your Institutional Environment?</vt:lpstr>
      <vt:lpstr>A long time ago, in a university far, far away...</vt:lpstr>
      <vt:lpstr>Our Bookstore Contract</vt:lpstr>
      <vt:lpstr>State Factors: Florida</vt:lpstr>
      <vt:lpstr>PowerPoint Presentation</vt:lpstr>
      <vt:lpstr>Our Organizational Structure</vt:lpstr>
      <vt:lpstr>PowerPoint Presentation</vt:lpstr>
      <vt:lpstr>Three Ways to Thrive in a Restrictive Environment</vt:lpstr>
      <vt:lpstr>Determine if Present Materials are Available through other Avenues</vt:lpstr>
      <vt:lpstr>Adopt an Open Textbook</vt:lpstr>
      <vt:lpstr>Offer a Library-Sourced Item as Replacement for Existing Textbook </vt:lpstr>
      <vt:lpstr>Offer a Library-Sourced Item as Replacement for Existing Textbook </vt:lpstr>
      <vt:lpstr>PowerPoint Presentation</vt:lpstr>
      <vt:lpstr>Recommendations for Institutional Change</vt:lpstr>
      <vt:lpstr>PowerPoint Presentation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Rebellions are Built on Hope: </dc:title>
  <cp:lastModifiedBy>Sarah Norris</cp:lastModifiedBy>
  <cp:revision>1</cp:revision>
  <dcterms:modified xsi:type="dcterms:W3CDTF">2018-01-16T18:24:57Z</dcterms:modified>
</cp:coreProperties>
</file>