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9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281" r:id="rId76"/>
    <p:sldId id="282" r:id="rId77"/>
    <p:sldId id="283" r:id="rId78"/>
    <p:sldId id="284" r:id="rId79"/>
    <p:sldId id="285" r:id="rId80"/>
    <p:sldId id="286" r:id="rId81"/>
    <p:sldId id="287" r:id="rId82"/>
    <p:sldId id="288" r:id="rId83"/>
    <p:sldId id="289" r:id="rId84"/>
    <p:sldId id="290" r:id="rId85"/>
    <p:sldId id="291" r:id="rId86"/>
    <p:sldId id="292" r:id="rId87"/>
    <p:sldId id="293" r:id="rId88"/>
    <p:sldId id="294" r:id="rId89"/>
    <p:sldId id="295" r:id="rId90"/>
    <p:sldId id="296" r:id="rId91"/>
    <p:sldId id="297" r:id="rId92"/>
  </p:sldIdLst>
  <p:sldSz cx="9144000" cy="5143500" type="screen16x9"/>
  <p:notesSz cx="6858000" cy="9144000"/>
  <p:embeddedFontLst>
    <p:embeddedFont>
      <p:font typeface="Oswald"/>
      <p:regular r:id="rId94"/>
      <p:bold r:id="rId95"/>
    </p:embeddedFont>
    <p:embeddedFont>
      <p:font typeface="Bradley Hand ITC" panose="03070402050302030203" pitchFamily="66" charset="0"/>
      <p:regular r:id="rId96"/>
    </p:embeddedFont>
    <p:embeddedFont>
      <p:font typeface="Calibri" panose="020F0502020204030204" pitchFamily="34" charset="0"/>
      <p:regular r:id="rId97"/>
      <p:bold r:id="rId98"/>
      <p:italic r:id="rId99"/>
      <p:boldItalic r:id="rId100"/>
    </p:embeddedFont>
    <p:embeddedFont>
      <p:font typeface="Average" panose="020B0604020202020204" charset="0"/>
      <p:regular r:id="rId101"/>
    </p:embeddedFont>
    <p:embeddedFont>
      <p:font typeface="Calibri Light" panose="020F0302020204030204" pitchFamily="34" charset="0"/>
      <p:regular r:id="rId102"/>
      <p:italic r:id="rId10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tableStyles" Target="tableStyle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font" Target="fonts/font9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font" Target="fonts/font2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4.fntdata"/><Relationship Id="rId104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font" Target="fonts/font7.fntdata"/><Relationship Id="rId105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80" y="2855377"/>
            <a:ext cx="443589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71259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71251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1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3"/>
            <a:ext cx="7848600" cy="1445419"/>
          </a:xfrm>
        </p:spPr>
        <p:txBody>
          <a:bodyPr anchor="b">
            <a:noAutofit/>
          </a:bodyPr>
          <a:lstStyle>
            <a:lvl1pPr>
              <a:defRPr sz="4051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January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2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432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January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01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January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6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476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January 17,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9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500" b="0">
                <a:solidFill>
                  <a:schemeClr val="tx2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15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January 17,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9"/>
            <a:ext cx="3531870" cy="79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892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January 17,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28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January 17,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02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7"/>
            <a:ext cx="2139696" cy="3182711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January 17,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8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40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71251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1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January 17,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38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January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36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January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66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4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2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6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1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6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0479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1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chemeClr val="lt1"/>
                </a:solidFill>
              </a:rPr>
              <a:pPr/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chemeClr val="lt1"/>
                </a:solidFill>
              </a:rPr>
              <a:pPr/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1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pPr algn="r"/>
              <a:t>‹#›</a:t>
            </a:fld>
            <a:endParaRPr lang="en"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January 17,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15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783" rtl="0" eaLnBrk="1" latinLnBrk="0" hangingPunct="1">
        <a:spcBef>
          <a:spcPct val="0"/>
        </a:spcBef>
        <a:buNone/>
        <a:defRPr sz="3000" kern="1200" spc="-7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37157" indent="-137157" algn="l" defTabSz="685783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37157" algn="l" defTabSz="685783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6" indent="-137157" algn="l" defTabSz="685783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754361" indent="-137157" algn="l" defTabSz="68578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1518" indent="-102868" algn="l" defTabSz="685783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05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028674" indent="-137157" algn="l" defTabSz="68578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165831" indent="-137157" algn="l" defTabSz="68578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302987" indent="-137157" algn="l" defTabSz="68578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440144" indent="-137157" algn="l" defTabSz="68578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0FFED-02E2-4190-9CFC-273B1B42A80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893AD-4C50-4151-9C2D-133897BAD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flickr.com/photos/bagogames/2693937956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erpa.ac.uk/romeo/index.ph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commons.wikimedia.org/wiki/File:U.S.S._Enterprise_NCC_1701-D.jp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lickr.com/photos/jonathanmcintosh/5123868679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orks.bepress.com/barry-mauer/" TargetMode="Externa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671259" y="990801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Extending and Measuring Scholarly Reach and Impact</a:t>
            </a: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671251" y="3174877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Sarah A. Norris, UCF Libraries; Lee Dotson, UCF Libraries; </a:t>
            </a:r>
            <a:endParaRPr/>
          </a:p>
          <a:p>
            <a:pPr marL="0" indent="0"/>
            <a:r>
              <a:rPr lang="en"/>
              <a:t>Barry Mauer, English Department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289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600"/>
              <a:t>ResearchGate</a:t>
            </a:r>
            <a:endParaRPr sz="3600"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11700" y="8199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Pros</a:t>
            </a:r>
            <a:endParaRPr/>
          </a:p>
          <a:p>
            <a:pPr indent="-317492">
              <a:spcBef>
                <a:spcPts val="1600"/>
              </a:spcBef>
              <a:buSzPts val="1400"/>
            </a:pPr>
            <a:r>
              <a:rPr lang="en" sz="1400"/>
              <a:t>Ability to share publications</a:t>
            </a:r>
            <a:endParaRPr sz="1400"/>
          </a:p>
          <a:p>
            <a:pPr indent="-317492">
              <a:buSzPts val="1400"/>
            </a:pPr>
            <a:r>
              <a:rPr lang="en" sz="1400"/>
              <a:t>Connecting with colleagues</a:t>
            </a:r>
            <a:endParaRPr sz="1400"/>
          </a:p>
          <a:p>
            <a:pPr indent="-317492">
              <a:buSzPts val="1400"/>
            </a:pPr>
            <a:r>
              <a:rPr lang="en" sz="1400"/>
              <a:t>Seeking new collaborations</a:t>
            </a:r>
            <a:endParaRPr sz="1400"/>
          </a:p>
          <a:p>
            <a:pPr indent="-317492">
              <a:buSzPts val="1400"/>
            </a:pPr>
            <a:r>
              <a:rPr lang="en" sz="1400"/>
              <a:t>Obtaining statistics / metrics on uploaded publications (stats/metrics vary)</a:t>
            </a:r>
            <a:endParaRPr sz="1400"/>
          </a:p>
          <a:p>
            <a:pPr indent="-317492">
              <a:buSzPts val="1400"/>
            </a:pPr>
            <a:r>
              <a:rPr lang="en" sz="1400"/>
              <a:t>Job seeking / recruitment opportunities</a:t>
            </a:r>
            <a:endParaRPr sz="1400"/>
          </a:p>
          <a:p>
            <a:pPr indent="-317492">
              <a:buSzPts val="1400"/>
            </a:pPr>
            <a:r>
              <a:rPr lang="en" sz="1400"/>
              <a:t>Incorporates elements of social media sites (e.g. profiles, skill endorsements, commenting, bookmarking, etc.)</a:t>
            </a:r>
            <a:endParaRPr sz="1400"/>
          </a:p>
          <a:p>
            <a:pPr indent="-317492">
              <a:buSzPts val="1400"/>
            </a:pPr>
            <a:r>
              <a:rPr lang="en" sz="1400"/>
              <a:t>Content indexed by Google </a:t>
            </a:r>
            <a:endParaRPr sz="1400"/>
          </a:p>
          <a:p>
            <a:pPr indent="-317492">
              <a:buSzPts val="1400"/>
            </a:pPr>
            <a:r>
              <a:rPr lang="en" sz="1400"/>
              <a:t>Has RG Score as another form of measuring impact </a:t>
            </a:r>
            <a:endParaRPr sz="1400"/>
          </a:p>
          <a:p>
            <a:pPr indent="-317492">
              <a:buSzPts val="1400"/>
            </a:pPr>
            <a:r>
              <a:rPr lang="en" sz="1400"/>
              <a:t>Has some flexibility for various types of content</a:t>
            </a:r>
            <a:endParaRPr sz="1400"/>
          </a:p>
          <a:p>
            <a:pPr indent="-317492">
              <a:buSzPts val="1400"/>
            </a:pPr>
            <a:r>
              <a:rPr lang="en" sz="1400"/>
              <a:t>Ability to create tags and other helpful metadata (with some limitations)</a:t>
            </a:r>
            <a:endParaRPr sz="1400"/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 i="1"/>
              <a:t>*Pros and cons listed in this presentation are not comprehensive and may vary on your particular research and online faculty profile needs.</a:t>
            </a:r>
            <a:endParaRPr sz="1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21450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600"/>
              <a:t>ResearchGate</a:t>
            </a:r>
            <a:endParaRPr sz="3600"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1600"/>
              <a:t>Cons</a:t>
            </a:r>
            <a:endParaRPr sz="1400"/>
          </a:p>
          <a:p>
            <a:pPr indent="-317492">
              <a:spcBef>
                <a:spcPts val="1600"/>
              </a:spcBef>
              <a:buSzPts val="1400"/>
            </a:pPr>
            <a:r>
              <a:rPr lang="en" sz="1400"/>
              <a:t>Commercial online faculty profile site</a:t>
            </a:r>
            <a:endParaRPr sz="1400"/>
          </a:p>
          <a:p>
            <a:pPr lvl="1">
              <a:spcBef>
                <a:spcPts val="0"/>
              </a:spcBef>
            </a:pPr>
            <a:r>
              <a:rPr lang="en"/>
              <a:t>May charge for in future for services (e.g. metrics)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Licensing can restrict your ability to remove content or get your data from RG once you upload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May create profiles on potential user behalf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May send out spam invitations and/or requests</a:t>
            </a:r>
            <a:endParaRPr/>
          </a:p>
          <a:p>
            <a:pPr indent="-317492">
              <a:buSzPts val="1400"/>
            </a:pPr>
            <a:r>
              <a:rPr lang="en" sz="1400"/>
              <a:t>Technical challenges </a:t>
            </a:r>
            <a:endParaRPr sz="1400"/>
          </a:p>
          <a:p>
            <a:pPr lvl="1">
              <a:spcBef>
                <a:spcPts val="0"/>
              </a:spcBef>
            </a:pPr>
            <a:r>
              <a:rPr lang="en"/>
              <a:t>Inability to link to full text and/or digital object in some cases (e.g. presentations); digital object MUST be uploaded directly to RG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Has some inflexibility on certain types of content (i.e. middle of the road for researchers who produce various types of content)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No ability for customization (i.e. no categories)</a:t>
            </a:r>
            <a:endParaRPr/>
          </a:p>
          <a:p>
            <a:pPr indent="-317492">
              <a:buSzPts val="1400"/>
            </a:pPr>
            <a:r>
              <a:rPr lang="en" sz="1400"/>
              <a:t>ResearchGate Score</a:t>
            </a:r>
            <a:endParaRPr sz="1400"/>
          </a:p>
          <a:p>
            <a:pPr lvl="1">
              <a:spcBef>
                <a:spcPts val="0"/>
              </a:spcBef>
            </a:pPr>
            <a:r>
              <a:rPr lang="en"/>
              <a:t>May present some challenges, and should be used in combination with other metrics</a:t>
            </a:r>
            <a:r>
              <a:rPr lang="en" sz="1600"/>
              <a:t/>
            </a:r>
            <a:br>
              <a:rPr lang="en" sz="1600"/>
            </a:br>
            <a:r>
              <a:rPr lang="en"/>
              <a:t/>
            </a:r>
            <a:br>
              <a:rPr lang="en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41720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600"/>
              <a:t>Academia.edu</a:t>
            </a:r>
            <a:endParaRPr sz="3600"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98990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Pros</a:t>
            </a:r>
            <a:endParaRPr/>
          </a:p>
          <a:p>
            <a:pPr indent="-317492">
              <a:spcBef>
                <a:spcPts val="1600"/>
              </a:spcBef>
              <a:buSzPts val="1400"/>
            </a:pPr>
            <a:r>
              <a:rPr lang="en" sz="1400"/>
              <a:t>Ability to share publications</a:t>
            </a:r>
            <a:endParaRPr sz="1400"/>
          </a:p>
          <a:p>
            <a:pPr indent="-317492">
              <a:buSzPts val="1400"/>
            </a:pPr>
            <a:r>
              <a:rPr lang="en" sz="1400"/>
              <a:t>Connecting with colleagues</a:t>
            </a:r>
            <a:endParaRPr sz="1400"/>
          </a:p>
          <a:p>
            <a:pPr indent="-317492">
              <a:buSzPts val="1400"/>
            </a:pPr>
            <a:r>
              <a:rPr lang="en" sz="1400"/>
              <a:t>Seeking new collaborations</a:t>
            </a:r>
            <a:endParaRPr sz="1400"/>
          </a:p>
          <a:p>
            <a:pPr indent="-317492">
              <a:buSzPts val="1400"/>
            </a:pPr>
            <a:r>
              <a:rPr lang="en" sz="1400"/>
              <a:t>Obtaining statistics / metrics on uploaded publications (stats/metrics vary)</a:t>
            </a:r>
            <a:endParaRPr sz="1400"/>
          </a:p>
          <a:p>
            <a:pPr indent="-317492">
              <a:buSzPts val="1400"/>
            </a:pPr>
            <a:r>
              <a:rPr lang="en" sz="1400"/>
              <a:t>Job seeking / recruitment opportunities</a:t>
            </a:r>
            <a:endParaRPr sz="1400"/>
          </a:p>
          <a:p>
            <a:pPr indent="-317492">
              <a:buSzPts val="1400"/>
            </a:pPr>
            <a:r>
              <a:rPr lang="en" sz="1400"/>
              <a:t>Gain feedback on draft works (this is very popular)</a:t>
            </a:r>
            <a:endParaRPr sz="1400"/>
          </a:p>
          <a:p>
            <a:pPr indent="-317492">
              <a:buSzPts val="1400"/>
            </a:pPr>
            <a:r>
              <a:rPr lang="en" sz="1400"/>
              <a:t>Incorporates elements of social media sites (e.g. profiles, skill endorsements, commenting, bookmarking, etc.)</a:t>
            </a:r>
            <a:endParaRPr sz="1400"/>
          </a:p>
          <a:p>
            <a:pPr indent="-317492">
              <a:buSzPts val="1400"/>
            </a:pPr>
            <a:r>
              <a:rPr lang="en" sz="1400"/>
              <a:t>Content indexed by Google </a:t>
            </a:r>
            <a:endParaRPr sz="1400"/>
          </a:p>
          <a:p>
            <a:pPr indent="-317492">
              <a:buSzPts val="1400"/>
            </a:pPr>
            <a:r>
              <a:rPr lang="en" sz="1400"/>
              <a:t>Has basic and advanced metrics in place</a:t>
            </a:r>
            <a:endParaRPr sz="1400"/>
          </a:p>
          <a:p>
            <a:r>
              <a:rPr lang="en" sz="1400"/>
              <a:t>Allows you to create metadata only / citation records and/or link to external sources (in some cases)</a:t>
            </a:r>
            <a:br>
              <a:rPr lang="en" sz="1400"/>
            </a:br>
            <a:r>
              <a:rPr lang="en" sz="1400"/>
              <a:t>Ability to create tags and other helpful metadata (with some limitations)</a:t>
            </a:r>
            <a:r>
              <a:rPr lang="en"/>
              <a:t/>
            </a:r>
            <a:br>
              <a:rPr lang="en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27507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600"/>
              <a:t>Academia.edu</a:t>
            </a:r>
            <a:endParaRPr sz="3600"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98990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Cons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Commercial online faculty profile site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Charging for certain services (e.g. metrics)</a:t>
            </a:r>
            <a:endParaRPr/>
          </a:p>
          <a:p>
            <a:pPr lvl="2">
              <a:spcBef>
                <a:spcPts val="0"/>
              </a:spcBef>
            </a:pPr>
            <a:r>
              <a:rPr lang="en"/>
              <a:t>$99 per year or $9.99 a month for access to:  Advanced Search, Reader Impact Report, Expanded Analytics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Licensing can restrict your ability to remove content or get your data from Academia.edu once you upload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May send out spam invitations and/or requests (e.g. email noting compensation)</a:t>
            </a:r>
            <a:endParaRPr/>
          </a:p>
          <a:p>
            <a:r>
              <a:rPr lang="en"/>
              <a:t>May or may not upload content (correct and/or incorrect) on your behalf</a:t>
            </a:r>
            <a:br>
              <a:rPr lang="en"/>
            </a:br>
            <a:r>
              <a:rPr lang="en"/>
              <a:t>Technical challenges 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Inflexible on certain types of content (i.e. very good for traditional researchers, not as good for those creating various types of content)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No ability for customization (i.e. no categories)</a:t>
            </a:r>
            <a:br>
              <a:rPr lang="en"/>
            </a:br>
            <a:r>
              <a:rPr lang="en"/>
              <a:t/>
            </a:r>
            <a:br>
              <a:rPr lang="en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149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600"/>
              <a:t>SelectedWorks</a:t>
            </a:r>
            <a:endParaRPr sz="3600"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7903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Pros</a:t>
            </a:r>
            <a:endParaRPr/>
          </a:p>
          <a:p>
            <a:pPr indent="-311143">
              <a:spcBef>
                <a:spcPts val="1600"/>
              </a:spcBef>
              <a:buSzPts val="1300"/>
            </a:pPr>
            <a:r>
              <a:rPr lang="en" sz="1300"/>
              <a:t>Non-Commercial</a:t>
            </a:r>
            <a:endParaRPr sz="1300"/>
          </a:p>
          <a:p>
            <a:pPr indent="-311143">
              <a:buSzPts val="1300"/>
            </a:pPr>
            <a:r>
              <a:rPr lang="en" sz="1300"/>
              <a:t>Ability to share publications</a:t>
            </a:r>
            <a:endParaRPr sz="1300"/>
          </a:p>
          <a:p>
            <a:pPr indent="-311143">
              <a:buSzPts val="1300"/>
            </a:pPr>
            <a:r>
              <a:rPr lang="en" sz="1300"/>
              <a:t>Connecting with colleagues</a:t>
            </a:r>
            <a:endParaRPr sz="1300"/>
          </a:p>
          <a:p>
            <a:pPr indent="-311143">
              <a:buSzPts val="1300"/>
            </a:pPr>
            <a:r>
              <a:rPr lang="en" sz="1300"/>
              <a:t>Seeking new collaborations</a:t>
            </a:r>
            <a:endParaRPr sz="1300"/>
          </a:p>
          <a:p>
            <a:pPr indent="-311143">
              <a:buSzPts val="1300"/>
            </a:pPr>
            <a:r>
              <a:rPr lang="en" sz="1300"/>
              <a:t>Obtaining statistics / metrics on uploaded publications with robust Author Dashboard (stats/metrics vary)</a:t>
            </a:r>
            <a:endParaRPr sz="1300"/>
          </a:p>
          <a:p>
            <a:pPr indent="-311143">
              <a:buSzPts val="1300"/>
            </a:pPr>
            <a:r>
              <a:rPr lang="en" sz="1300"/>
              <a:t>Incorporates basic elements of social media sites (e.g. profiles, bookmarking, etc.)</a:t>
            </a:r>
            <a:endParaRPr sz="1300"/>
          </a:p>
          <a:p>
            <a:pPr indent="-311143">
              <a:buSzPts val="1300"/>
            </a:pPr>
            <a:r>
              <a:rPr lang="en" sz="1300"/>
              <a:t>Content indexed by Google </a:t>
            </a:r>
            <a:endParaRPr sz="1300"/>
          </a:p>
          <a:p>
            <a:pPr indent="-311143">
              <a:buSzPts val="1300"/>
            </a:pPr>
            <a:r>
              <a:rPr lang="en" sz="1300"/>
              <a:t>Has institutional branding and institution may provide assistance if requested</a:t>
            </a:r>
            <a:endParaRPr sz="1300"/>
          </a:p>
          <a:p>
            <a:pPr lvl="1" indent="-311143">
              <a:spcBef>
                <a:spcPts val="0"/>
              </a:spcBef>
              <a:buSzPts val="1300"/>
            </a:pPr>
            <a:r>
              <a:rPr lang="en" sz="1300"/>
              <a:t>Branding will be removed and/or change if you move institutional affiliation (i.e. you don’t lose your account if you are no longer at UCF)</a:t>
            </a:r>
            <a:endParaRPr sz="1300"/>
          </a:p>
          <a:p>
            <a:pPr indent="-311143">
              <a:buSzPts val="1300"/>
            </a:pPr>
            <a:r>
              <a:rPr lang="en" sz="1300"/>
              <a:t>Can import content from STARS (i.e. UCF’s IR) into SW</a:t>
            </a:r>
            <a:endParaRPr sz="1300"/>
          </a:p>
          <a:p>
            <a:pPr indent="-311143">
              <a:buSzPts val="1300"/>
            </a:pPr>
            <a:r>
              <a:rPr lang="en" sz="1300"/>
              <a:t>Has excellent flexibility for various types of content</a:t>
            </a:r>
            <a:endParaRPr sz="1300"/>
          </a:p>
          <a:p>
            <a:pPr indent="-311143">
              <a:buSzPts val="1300"/>
            </a:pPr>
            <a:r>
              <a:rPr lang="en" sz="1300"/>
              <a:t>Can create custom labels and categories</a:t>
            </a:r>
            <a:endParaRPr sz="1300"/>
          </a:p>
          <a:p>
            <a:r>
              <a:rPr lang="en" sz="1300"/>
              <a:t>Ability to create tags and other helpful metadata (with some limitations)</a:t>
            </a:r>
            <a:r>
              <a:rPr lang="en" sz="1400"/>
              <a:t/>
            </a:r>
            <a:br>
              <a:rPr lang="en" sz="1400"/>
            </a:br>
            <a:r>
              <a:rPr lang="en"/>
              <a:t/>
            </a:r>
            <a:br>
              <a:rPr lang="en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11700" y="39330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600"/>
              <a:t>SelectedWorks</a:t>
            </a:r>
            <a:endParaRPr sz="3600"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11700" y="1100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Cons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Technical challenges 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Not easy to search for colleagues affiliated and/or not affiliated with institution (browse feature for UCF)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Not mediated like STARS (may be confusing to some users; researcher is responsible for copyright compliance or may contact UCF Libraries for ad hoc assistance)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No ability to submit drafts and/or receive feedback from colleagues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More static, less collaborative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Incorporates less social media aspects (i.e. commenting, endorsing, etc.)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143075" y="4125925"/>
            <a:ext cx="62007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400" dirty="0">
                <a:solidFill>
                  <a:srgbClr val="F9F9F9"/>
                </a:solidFill>
                <a:latin typeface="Oswald"/>
                <a:ea typeface="Oswald"/>
                <a:cs typeface="Oswald"/>
                <a:sym typeface="Oswald"/>
              </a:rPr>
              <a:t>Copyright...and Beyond</a:t>
            </a:r>
            <a:endParaRPr sz="3400" dirty="0">
              <a:solidFill>
                <a:srgbClr val="F9F9F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3823851" y="39750"/>
            <a:ext cx="55824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CC BY 2.0 / BagoGames / </a:t>
            </a:r>
            <a:r>
              <a:rPr lang="en" sz="12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https://www.flickr.com/photos/bagogames/26939379566</a:t>
            </a: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1666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925529"/>
            <a:ext cx="4188451" cy="184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8795" y="1949450"/>
            <a:ext cx="5333100" cy="11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3251" y="3320650"/>
            <a:ext cx="4132867" cy="167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Important Copyright Considerations</a:t>
            </a: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Copyright is often transferred to the publisher upon publication </a:t>
            </a:r>
            <a:endParaRPr/>
          </a:p>
          <a:p>
            <a:r>
              <a:rPr lang="en"/>
              <a:t>Transfer of copyright of your work to a publisher means you are no longer the copyright holder of the work</a:t>
            </a:r>
            <a:endParaRPr/>
          </a:p>
          <a:p>
            <a:r>
              <a:rPr lang="en"/>
              <a:t>Copyright impacts what you can and cannot do with the published work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The author may lose the right to…</a:t>
            </a:r>
            <a:endParaRPr/>
          </a:p>
          <a:p>
            <a:pPr lvl="2">
              <a:spcBef>
                <a:spcPts val="0"/>
              </a:spcBef>
            </a:pPr>
            <a:r>
              <a:rPr lang="en"/>
              <a:t>Share it with colleagues or students</a:t>
            </a:r>
            <a:endParaRPr/>
          </a:p>
          <a:p>
            <a:pPr lvl="2">
              <a:spcBef>
                <a:spcPts val="0"/>
              </a:spcBef>
            </a:pPr>
            <a:r>
              <a:rPr lang="en"/>
              <a:t>Post it publicly to online faculty profiles, social media, etc. (this can include different versions of publication)</a:t>
            </a:r>
            <a:endParaRPr/>
          </a:p>
          <a:p>
            <a:pPr lvl="2">
              <a:spcBef>
                <a:spcPts val="0"/>
              </a:spcBef>
            </a:pPr>
            <a:r>
              <a:rPr lang="en"/>
              <a:t>And others</a:t>
            </a:r>
            <a:endParaRPr/>
          </a:p>
          <a:p>
            <a:r>
              <a:rPr lang="en"/>
              <a:t>Always double-check to ensure the version of your scholarship being shared is the legally acceptable version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 idx="4294967295"/>
          </p:nvPr>
        </p:nvSpPr>
        <p:spPr>
          <a:xfrm>
            <a:off x="311700" y="270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u="sng">
                <a:solidFill>
                  <a:schemeClr val="hlink"/>
                </a:solidFill>
                <a:hlinkClick r:id="rId3"/>
              </a:rPr>
              <a:t>http://www.sherpa.ac.uk/romeo/index.php</a:t>
            </a:r>
            <a:r>
              <a:rPr lang="en"/>
              <a:t> </a:t>
            </a: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40751"/>
            <a:ext cx="9144000" cy="400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" y="1"/>
            <a:ext cx="91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154351" y="37641"/>
            <a:ext cx="6582300" cy="11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Metrics...The Final Frontier? </a:t>
            </a:r>
            <a:endParaRPr sz="48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5270700" y="3998725"/>
            <a:ext cx="36570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CC BY-SA 4.0 / </a:t>
            </a:r>
            <a:r>
              <a:rPr lang="en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https://commons.wikimedia.org/wiki/File:U.S.S._Enterprise_NCC_1701-D.jpg</a:t>
            </a: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Versions of Scholarship</a:t>
            </a: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" b="1" u="sng">
                <a:solidFill>
                  <a:schemeClr val="dk1"/>
                </a:solidFill>
              </a:rPr>
              <a:t>Pre-print:</a:t>
            </a:r>
            <a:r>
              <a:rPr lang="en">
                <a:solidFill>
                  <a:schemeClr val="dk1"/>
                </a:solidFill>
              </a:rPr>
              <a:t> The first draft you submitted to a publisher.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 b="1" u="sng">
                <a:solidFill>
                  <a:schemeClr val="dk1"/>
                </a:solidFill>
              </a:rPr>
              <a:t>Post-print:</a:t>
            </a:r>
            <a:r>
              <a:rPr lang="en">
                <a:solidFill>
                  <a:schemeClr val="dk1"/>
                </a:solidFill>
              </a:rPr>
              <a:t> The final manuscript you submitted to the publisher after making revisions from the peer review process; a post-print hasn’t been printed or designed or even copy-edited yet -- usually a Word document.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 b="1" u="sng">
                <a:solidFill>
                  <a:schemeClr val="dk1"/>
                </a:solidFill>
              </a:rPr>
              <a:t>Publisher’s Version/PDF:</a:t>
            </a:r>
            <a:r>
              <a:rPr lang="en">
                <a:solidFill>
                  <a:schemeClr val="dk1"/>
                </a:solidFill>
              </a:rPr>
              <a:t> A scan or page export from the printed or online journal.</a:t>
            </a:r>
            <a:endParaRPr>
              <a:solidFill>
                <a:schemeClr val="dk1"/>
              </a:solidFill>
            </a:endParaRPr>
          </a:p>
          <a:p>
            <a:r>
              <a:rPr lang="en" b="1" u="sng">
                <a:solidFill>
                  <a:schemeClr val="dk1"/>
                </a:solidFill>
              </a:rPr>
              <a:t>Link to publisher’s website:</a:t>
            </a:r>
            <a:r>
              <a:rPr lang="en">
                <a:solidFill>
                  <a:schemeClr val="dk1"/>
                </a:solidFill>
              </a:rPr>
              <a:t> Takes a reader to the original publication. Has some drawbacks: Sometimes, a reader must have a subscription or purchase the publication. And, it doesn't count as a full-text download. However, still provides access to work.</a:t>
            </a:r>
            <a:r>
              <a:rPr lang="en"/>
              <a:t/>
            </a:r>
            <a:br>
              <a:rPr lang="en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>
            <a:spLocks noGrp="1"/>
          </p:cNvSpPr>
          <p:nvPr>
            <p:ph type="title" idx="4294967295"/>
          </p:nvPr>
        </p:nvSpPr>
        <p:spPr>
          <a:xfrm>
            <a:off x="3390075" y="2451275"/>
            <a:ext cx="32559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Institutional Repositories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Institutional Repositories</a:t>
            </a:r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Collection of works by, for, or about an institution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Includes a variety of content (data, scholarship, projects, etc.) </a:t>
            </a:r>
            <a:endParaRPr/>
          </a:p>
          <a:p>
            <a:r>
              <a:rPr lang="en"/>
              <a:t>Provides access to these works, as broadly and openly as possible, for as long as possible (i.e. Open Access)</a:t>
            </a:r>
            <a:endParaRPr/>
          </a:p>
          <a:p>
            <a:r>
              <a:rPr lang="en"/>
              <a:t>Removes permissions and paywall barriers</a:t>
            </a:r>
            <a:endParaRPr/>
          </a:p>
          <a:p>
            <a:r>
              <a:rPr lang="en"/>
              <a:t>Increases the visibility and potential impact of scholarly research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/>
            </a:r>
            <a:br>
              <a:rPr lang="en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187423" y="3884133"/>
            <a:ext cx="30528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52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Engage...</a:t>
            </a:r>
            <a:endParaRPr sz="52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On Your Journey to Extending and Measuring Your Scholarly Reach</a:t>
            </a:r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311700" y="161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Use more than one tool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Nothing is one size fits all</a:t>
            </a:r>
            <a:endParaRPr/>
          </a:p>
          <a:p>
            <a:r>
              <a:rPr lang="en"/>
              <a:t>Know that “free” commercial tools may not last forever (or may charge for currently free services)</a:t>
            </a:r>
            <a:endParaRPr/>
          </a:p>
          <a:p>
            <a:r>
              <a:rPr lang="en"/>
              <a:t>Utilize institutionally affiliated resources, like institutional repositories and online faculty profiles</a:t>
            </a:r>
            <a:endParaRPr/>
          </a:p>
          <a:p>
            <a:r>
              <a:rPr lang="en"/>
              <a:t>Tell your story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65500" y="1081401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Live Long &amp; Prosper...</a:t>
            </a:r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In Your Scholarly Research</a:t>
            </a: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2"/>
          </p:nvPr>
        </p:nvSpPr>
        <p:spPr>
          <a:xfrm>
            <a:off x="4939500" y="724201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r="8999"/>
          <a:stretch/>
        </p:blipFill>
        <p:spPr>
          <a:xfrm>
            <a:off x="4463351" y="0"/>
            <a:ext cx="4680648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30"/>
          <a:stretch/>
        </p:blipFill>
        <p:spPr>
          <a:xfrm>
            <a:off x="0" y="1"/>
            <a:ext cx="9144000" cy="51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92" y="1050966"/>
            <a:ext cx="5199195" cy="3981203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6113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SCHOLARSHIP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4637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69940"/>
                  </a:ext>
                </a:extLst>
              </a:tr>
              <a:tr h="4523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6403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0080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0522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70031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421940"/>
                  </a:ext>
                </a:extLst>
              </a:tr>
              <a:tr h="435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979709"/>
                  </a:ext>
                </a:extLst>
              </a:tr>
              <a:tr h="46923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122658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10894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92" y="1050966"/>
            <a:ext cx="5199195" cy="3981203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6183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SCHOLARSHIP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699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6403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0080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0522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70031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4219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669528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33430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33796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ular Callout 6"/>
          <p:cNvSpPr/>
          <p:nvPr/>
        </p:nvSpPr>
        <p:spPr>
          <a:xfrm rot="16200000">
            <a:off x="-14650" y="1501888"/>
            <a:ext cx="3640089" cy="3420471"/>
          </a:xfrm>
          <a:prstGeom prst="wedgeRoundRectCallout">
            <a:avLst>
              <a:gd name="adj1" fmla="val -16700"/>
              <a:gd name="adj2" fmla="val 62573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13" y="1630508"/>
            <a:ext cx="3083799" cy="30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612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WRITING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052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24549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581618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847023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6859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79" y="1069785"/>
            <a:ext cx="4564376" cy="40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/>
          <p:nvPr/>
        </p:nvSpPr>
        <p:spPr>
          <a:xfrm>
            <a:off x="648751" y="989701"/>
            <a:ext cx="7846500" cy="324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" name="Shape 74"/>
          <p:cNvSpPr txBox="1"/>
          <p:nvPr/>
        </p:nvSpPr>
        <p:spPr>
          <a:xfrm>
            <a:off x="763175" y="1112975"/>
            <a:ext cx="7631700" cy="2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Exploring New Ways of Extending and Measuring Scholarly Research and the Impact of Your Work...</a:t>
            </a: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</a:b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612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WRITING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052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24549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581618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667638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10673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79" y="1069785"/>
            <a:ext cx="4564376" cy="409675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 rot="10800000">
            <a:off x="93847" y="2129591"/>
            <a:ext cx="5082139" cy="2959769"/>
          </a:xfrm>
          <a:prstGeom prst="wedgeRoundRectCallout">
            <a:avLst>
              <a:gd name="adj1" fmla="val 18278"/>
              <a:gd name="adj2" fmla="val 59204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05" y="2311100"/>
            <a:ext cx="4593851" cy="2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91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EXHIBIT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052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24549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581618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03556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0410"/>
          <a:stretch/>
        </p:blipFill>
        <p:spPr>
          <a:xfrm>
            <a:off x="310555" y="1135450"/>
            <a:ext cx="4843351" cy="391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91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EXHIBIT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052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24549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581618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03556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0410"/>
          <a:stretch/>
        </p:blipFill>
        <p:spPr>
          <a:xfrm>
            <a:off x="310555" y="1135450"/>
            <a:ext cx="4843351" cy="391537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54526" y="1083401"/>
            <a:ext cx="4207623" cy="2621528"/>
          </a:xfrm>
          <a:prstGeom prst="wedgeRoundRectCallout">
            <a:avLst>
              <a:gd name="adj1" fmla="val -24957"/>
              <a:gd name="adj2" fmla="val 60581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14" y="1135450"/>
            <a:ext cx="3479447" cy="248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6046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OUTREACH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581618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79241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94009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7158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92695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56956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83177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14884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8210"/>
          <a:stretch/>
        </p:blipFill>
        <p:spPr>
          <a:xfrm>
            <a:off x="185092" y="1135451"/>
            <a:ext cx="4807744" cy="398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4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6046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OUTREACH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581618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79241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94009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7158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92695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56956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83177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14884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8210"/>
          <a:stretch/>
        </p:blipFill>
        <p:spPr>
          <a:xfrm>
            <a:off x="185092" y="1135451"/>
            <a:ext cx="4807744" cy="398485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 rot="5400000">
            <a:off x="1891952" y="1745480"/>
            <a:ext cx="2922145" cy="3566159"/>
          </a:xfrm>
          <a:prstGeom prst="wedgeRoundRectCallout">
            <a:avLst>
              <a:gd name="adj1" fmla="val -21173"/>
              <a:gd name="adj2" fmla="val 57468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894" y="2314122"/>
            <a:ext cx="3216257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612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INSTITUTE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79241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94009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7158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92695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699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6403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010882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34939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6" r="4176"/>
          <a:stretch/>
        </p:blipFill>
        <p:spPr>
          <a:xfrm>
            <a:off x="97972" y="1314857"/>
            <a:ext cx="5120192" cy="28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612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INSTITUTE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79241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94009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7158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92695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699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6403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010882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34939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6" r="4176"/>
          <a:stretch/>
        </p:blipFill>
        <p:spPr>
          <a:xfrm>
            <a:off x="97972" y="1314857"/>
            <a:ext cx="5120192" cy="288900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 rot="10800000">
            <a:off x="498109" y="2014086"/>
            <a:ext cx="4410777" cy="3057224"/>
          </a:xfrm>
          <a:prstGeom prst="wedgeRoundRectCallout">
            <a:avLst>
              <a:gd name="adj1" fmla="val -21029"/>
              <a:gd name="adj2" fmla="val 58220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64" y="2281903"/>
            <a:ext cx="3975533" cy="25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6520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JOURNAL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6012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3585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052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245493"/>
                  </a:ext>
                </a:extLst>
              </a:tr>
              <a:tr h="47365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581618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3" y="1135452"/>
            <a:ext cx="5045411" cy="341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6520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JOURNAL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6012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3585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052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245493"/>
                  </a:ext>
                </a:extLst>
              </a:tr>
              <a:tr h="47365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581618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3" y="1135452"/>
            <a:ext cx="5045411" cy="3411703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 rot="5400000">
            <a:off x="1541017" y="1856798"/>
            <a:ext cx="3183555" cy="3151629"/>
          </a:xfrm>
          <a:prstGeom prst="wedgeRoundRectCallout">
            <a:avLst>
              <a:gd name="adj1" fmla="val -20328"/>
              <a:gd name="adj2" fmla="val 61478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103" y="2006867"/>
            <a:ext cx="2619645" cy="285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8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651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EVENT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6717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44183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996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642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98573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64633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22297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844498"/>
                  </a:ext>
                </a:extLst>
              </a:tr>
              <a:tr h="47365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581618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9" y="1252331"/>
            <a:ext cx="5089572" cy="341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Online Faculty Profiles</a:t>
            </a:r>
            <a:endParaRPr sz="3600"/>
          </a:p>
        </p:txBody>
      </p:sp>
      <p:sp>
        <p:nvSpPr>
          <p:cNvPr id="80" name="Shape 80"/>
          <p:cNvSpPr txBox="1"/>
          <p:nvPr/>
        </p:nvSpPr>
        <p:spPr>
          <a:xfrm>
            <a:off x="436025" y="1145476"/>
            <a:ext cx="8396400" cy="3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indent="-380990">
              <a:buClr>
                <a:srgbClr val="F9F9F9"/>
              </a:buClr>
              <a:buSzPts val="2400"/>
              <a:buFont typeface="Average"/>
              <a:buChar char="●"/>
            </a:pPr>
            <a:r>
              <a:rPr lang="en" sz="2400">
                <a:solidFill>
                  <a:srgbClr val="F9F9F9"/>
                </a:solidFill>
                <a:latin typeface="Average"/>
                <a:ea typeface="Average"/>
                <a:cs typeface="Average"/>
                <a:sym typeface="Average"/>
              </a:rPr>
              <a:t>Academia.edu</a:t>
            </a:r>
            <a:endParaRPr sz="2400">
              <a:solidFill>
                <a:srgbClr val="F9F9F9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189" indent="-380990">
              <a:buClr>
                <a:srgbClr val="F9F9F9"/>
              </a:buClr>
              <a:buSzPts val="2400"/>
              <a:buFont typeface="Average"/>
              <a:buChar char="●"/>
            </a:pPr>
            <a:r>
              <a:rPr lang="en" sz="2400">
                <a:solidFill>
                  <a:srgbClr val="F9F9F9"/>
                </a:solidFill>
                <a:latin typeface="Average"/>
                <a:ea typeface="Average"/>
                <a:cs typeface="Average"/>
                <a:sym typeface="Average"/>
              </a:rPr>
              <a:t>Google Scholar</a:t>
            </a:r>
            <a:endParaRPr sz="2400">
              <a:solidFill>
                <a:srgbClr val="F9F9F9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189" indent="-380990">
              <a:buClr>
                <a:srgbClr val="F9F9F9"/>
              </a:buClr>
              <a:buSzPts val="2400"/>
              <a:buFont typeface="Average"/>
              <a:buChar char="●"/>
            </a:pPr>
            <a:r>
              <a:rPr lang="en" sz="2400">
                <a:solidFill>
                  <a:srgbClr val="F9F9F9"/>
                </a:solidFill>
                <a:latin typeface="Average"/>
                <a:ea typeface="Average"/>
                <a:cs typeface="Average"/>
                <a:sym typeface="Average"/>
              </a:rPr>
              <a:t>ResearchGate</a:t>
            </a:r>
            <a:endParaRPr sz="2400">
              <a:solidFill>
                <a:srgbClr val="F9F9F9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189" indent="-380990">
              <a:buClr>
                <a:srgbClr val="F9F9F9"/>
              </a:buClr>
              <a:buSzPts val="2400"/>
              <a:buFont typeface="Average"/>
              <a:buChar char="●"/>
            </a:pPr>
            <a:r>
              <a:rPr lang="en" sz="2400">
                <a:solidFill>
                  <a:srgbClr val="F9F9F9"/>
                </a:solidFill>
                <a:latin typeface="Average"/>
                <a:ea typeface="Average"/>
                <a:cs typeface="Average"/>
                <a:sym typeface="Average"/>
              </a:rPr>
              <a:t>SelectedWorks</a:t>
            </a:r>
            <a:endParaRPr sz="2400">
              <a:solidFill>
                <a:srgbClr val="F9F9F9"/>
              </a:solidFill>
              <a:latin typeface="Average"/>
              <a:ea typeface="Average"/>
              <a:cs typeface="Average"/>
              <a:sym typeface="Average"/>
            </a:endParaRPr>
          </a:p>
          <a:p>
            <a:endParaRPr sz="2400">
              <a:solidFill>
                <a:srgbClr val="F9F9F9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algn="ctr"/>
            <a:r>
              <a:rPr lang="en" sz="2400">
                <a:solidFill>
                  <a:srgbClr val="F9F9F9"/>
                </a:solidFill>
                <a:latin typeface="Average"/>
                <a:ea typeface="Average"/>
                <a:cs typeface="Average"/>
                <a:sym typeface="Average"/>
              </a:rPr>
              <a:t>“researcher profiles”</a:t>
            </a:r>
            <a:endParaRPr sz="2400">
              <a:solidFill>
                <a:srgbClr val="F9F9F9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algn="ctr"/>
            <a:r>
              <a:rPr lang="en" sz="2400">
                <a:solidFill>
                  <a:srgbClr val="F9F9F9"/>
                </a:solidFill>
                <a:latin typeface="Average"/>
                <a:ea typeface="Average"/>
                <a:cs typeface="Average"/>
                <a:sym typeface="Average"/>
              </a:rPr>
              <a:t>“academic profiles”</a:t>
            </a:r>
            <a:endParaRPr sz="2400">
              <a:solidFill>
                <a:srgbClr val="F9F9F9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algn="ctr"/>
            <a:r>
              <a:rPr lang="en" sz="2400">
                <a:solidFill>
                  <a:srgbClr val="F9F9F9"/>
                </a:solidFill>
                <a:latin typeface="Average"/>
                <a:ea typeface="Average"/>
                <a:cs typeface="Average"/>
                <a:sym typeface="Average"/>
              </a:rPr>
              <a:t>“social networking for academics”</a:t>
            </a:r>
            <a:endParaRPr sz="2400">
              <a:solidFill>
                <a:srgbClr val="F9F9F9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algn="ctr"/>
            <a:r>
              <a:rPr lang="en" sz="2400">
                <a:solidFill>
                  <a:srgbClr val="F9F9F9"/>
                </a:solidFill>
                <a:latin typeface="Average"/>
                <a:ea typeface="Average"/>
                <a:cs typeface="Average"/>
                <a:sym typeface="Average"/>
              </a:rPr>
              <a:t>“platform for sharing your works”</a:t>
            </a:r>
            <a:r>
              <a:rPr lang="en"/>
              <a:t/>
            </a:r>
            <a:br>
              <a:rPr lang="en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9" y="1252331"/>
            <a:ext cx="5089572" cy="3414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ular Callout 8"/>
          <p:cNvSpPr/>
          <p:nvPr/>
        </p:nvSpPr>
        <p:spPr>
          <a:xfrm rot="5400000">
            <a:off x="1296363" y="1202252"/>
            <a:ext cx="4000181" cy="3777517"/>
          </a:xfrm>
          <a:prstGeom prst="wedgeRoundRectCallout">
            <a:avLst>
              <a:gd name="adj1" fmla="val 28674"/>
              <a:gd name="adj2" fmla="val 60563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984" y="1302010"/>
            <a:ext cx="3309331" cy="3578001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5279369" y="1"/>
          <a:ext cx="3694263" cy="591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EVENT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6717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6012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3585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052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245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6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5279369" y="1"/>
          <a:ext cx="3694263" cy="695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OER MATERIALS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6717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6012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3585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052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245493"/>
                  </a:ext>
                </a:extLst>
              </a:tr>
              <a:tr h="47365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581618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0" y="1313850"/>
            <a:ext cx="5119359" cy="33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5279369" y="1"/>
          <a:ext cx="3694263" cy="695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OER MATERIALS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GRANTS</a:t>
                      </a:r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6717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6012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3585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052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245493"/>
                  </a:ext>
                </a:extLst>
              </a:tr>
              <a:tr h="47365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581618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93" y="1135449"/>
            <a:ext cx="5119359" cy="3364149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 rot="16200000">
            <a:off x="1721577" y="-36972"/>
            <a:ext cx="2021307" cy="4366151"/>
          </a:xfrm>
          <a:prstGeom prst="wedgeRoundRectCallout">
            <a:avLst>
              <a:gd name="adj1" fmla="val -66351"/>
              <a:gd name="adj2" fmla="val 28844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58" r="3058"/>
          <a:stretch/>
        </p:blipFill>
        <p:spPr>
          <a:xfrm>
            <a:off x="902639" y="1286401"/>
            <a:ext cx="3684264" cy="17564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166" r="4623" b="3318"/>
          <a:stretch/>
        </p:blipFill>
        <p:spPr>
          <a:xfrm>
            <a:off x="4107582" y="3729037"/>
            <a:ext cx="1053967" cy="1367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177" y="1287561"/>
            <a:ext cx="378619" cy="314325"/>
          </a:xfrm>
          <a:prstGeom prst="rect">
            <a:avLst/>
          </a:prstGeom>
        </p:spPr>
      </p:pic>
      <p:sp>
        <p:nvSpPr>
          <p:cNvPr id="14" name="Left-Up Arrow 13"/>
          <p:cNvSpPr/>
          <p:nvPr/>
        </p:nvSpPr>
        <p:spPr>
          <a:xfrm rot="10800000" flipH="1">
            <a:off x="4693529" y="3543115"/>
            <a:ext cx="177665" cy="375387"/>
          </a:xfrm>
          <a:prstGeom prst="left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5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5279369" y="1"/>
          <a:ext cx="3694263" cy="5476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DATA &amp; GRANTS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6717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6012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3585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05295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02" y="1135450"/>
            <a:ext cx="4735967" cy="40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4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5279369" y="1"/>
          <a:ext cx="3694263" cy="5476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DATA &amp; GRANTS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6717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6012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3585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05295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02" y="1135450"/>
            <a:ext cx="4735967" cy="403737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 rot="16200000">
            <a:off x="1217431" y="33522"/>
            <a:ext cx="2827752" cy="5031608"/>
          </a:xfrm>
          <a:prstGeom prst="wedgeRoundRectCallout">
            <a:avLst>
              <a:gd name="adj1" fmla="val -59788"/>
              <a:gd name="adj2" fmla="val 25061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85" y="1230166"/>
            <a:ext cx="4495601" cy="259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4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710" t="20787"/>
          <a:stretch/>
        </p:blipFill>
        <p:spPr>
          <a:xfrm>
            <a:off x="2" y="1135449"/>
            <a:ext cx="5750751" cy="3821692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476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pPr algn="l"/>
                      <a:r>
                        <a:rPr lang="en-US" sz="4100" b="1" dirty="0" smtClean="0"/>
                        <a:t>PROJECT</a:t>
                      </a: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9488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99401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6717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6012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3585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8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710" t="20787"/>
          <a:stretch/>
        </p:blipFill>
        <p:spPr>
          <a:xfrm>
            <a:off x="2" y="1135449"/>
            <a:ext cx="5750751" cy="3821692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6617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pPr algn="l"/>
                      <a:r>
                        <a:rPr lang="en-US" sz="4100" b="1" dirty="0" smtClean="0"/>
                        <a:t>PROJECT</a:t>
                      </a: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9488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99401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6717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6012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3585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ular Callout 6"/>
          <p:cNvSpPr/>
          <p:nvPr/>
        </p:nvSpPr>
        <p:spPr>
          <a:xfrm rot="5400000">
            <a:off x="2194055" y="800937"/>
            <a:ext cx="2302844" cy="3545240"/>
          </a:xfrm>
          <a:prstGeom prst="wedgeRoundRectCallout">
            <a:avLst>
              <a:gd name="adj1" fmla="val 19748"/>
              <a:gd name="adj2" fmla="val 57485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199" y="1636461"/>
            <a:ext cx="3240556" cy="178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710" t="20787"/>
          <a:stretch/>
        </p:blipFill>
        <p:spPr>
          <a:xfrm>
            <a:off x="2" y="1135449"/>
            <a:ext cx="5750751" cy="38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285" y="1373675"/>
            <a:ext cx="3951083" cy="2884187"/>
          </a:xfrm>
          <a:prstGeom prst="rect">
            <a:avLst/>
          </a:prstGeom>
        </p:spPr>
      </p:pic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5279369" y="1"/>
          <a:ext cx="3694263" cy="6617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pPr algn="l"/>
                      <a:r>
                        <a:rPr lang="en-US" sz="4100" b="1" dirty="0" smtClean="0"/>
                        <a:t>PROJECT</a:t>
                      </a: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9488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99401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67176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6012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3585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223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68373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5805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84627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2034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8765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83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66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24" y="1"/>
            <a:ext cx="6721955" cy="506013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13749" y="3028521"/>
            <a:ext cx="1451009" cy="938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573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4924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981" y="2933149"/>
            <a:ext cx="1092995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What’s Included?</a:t>
            </a: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Bios</a:t>
            </a:r>
            <a:endParaRPr/>
          </a:p>
          <a:p>
            <a:r>
              <a:rPr lang="en"/>
              <a:t>Display of works</a:t>
            </a:r>
            <a:endParaRPr/>
          </a:p>
          <a:p>
            <a:r>
              <a:rPr lang="en"/>
              <a:t>Connections with others</a:t>
            </a:r>
            <a:endParaRPr/>
          </a:p>
          <a:p>
            <a:r>
              <a:rPr lang="en"/>
              <a:t>Feedback on draft works</a:t>
            </a:r>
            <a:endParaRPr/>
          </a:p>
          <a:p>
            <a:r>
              <a:rPr lang="en"/>
              <a:t>Statistics</a:t>
            </a:r>
            <a:br>
              <a:rPr lang="en"/>
            </a:b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949" y="1"/>
            <a:ext cx="5654051" cy="511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0" y="-1"/>
            <a:ext cx="88462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9" y="187695"/>
            <a:ext cx="4286196" cy="4631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173" y="85877"/>
            <a:ext cx="4467947" cy="50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39" r="13763"/>
          <a:stretch/>
        </p:blipFill>
        <p:spPr>
          <a:xfrm>
            <a:off x="0" y="28821"/>
            <a:ext cx="3891013" cy="4735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809" y="72754"/>
            <a:ext cx="4515467" cy="50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2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50" y="563793"/>
            <a:ext cx="6785135" cy="386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7" y="117873"/>
            <a:ext cx="8893969" cy="4907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018" y="4748630"/>
            <a:ext cx="3795141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en-US" sz="135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https://library.ucf.edu/find/stars-digital-repository/</a:t>
            </a:r>
          </a:p>
        </p:txBody>
      </p:sp>
    </p:spTree>
    <p:extLst>
      <p:ext uri="{BB962C8B-B14F-4D97-AF65-F5344CB8AC3E}">
        <p14:creationId xmlns:p14="http://schemas.microsoft.com/office/powerpoint/2010/main" val="9871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895" y="178595"/>
            <a:ext cx="6064592" cy="46278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927" y="4806473"/>
            <a:ext cx="3020379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en-US" sz="135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https://library.ucf.edu/staff/avila-sandy/</a:t>
            </a:r>
          </a:p>
        </p:txBody>
      </p:sp>
    </p:spTree>
    <p:extLst>
      <p:ext uri="{BB962C8B-B14F-4D97-AF65-F5344CB8AC3E}">
        <p14:creationId xmlns:p14="http://schemas.microsoft.com/office/powerpoint/2010/main" val="8822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80" y="1"/>
            <a:ext cx="8038496" cy="5053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744" y="4776265"/>
            <a:ext cx="3468770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en-US" sz="135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https://www.iwu.edu/senate/Documents.html</a:t>
            </a:r>
          </a:p>
        </p:txBody>
      </p:sp>
    </p:spTree>
    <p:extLst>
      <p:ext uri="{BB962C8B-B14F-4D97-AF65-F5344CB8AC3E}">
        <p14:creationId xmlns:p14="http://schemas.microsoft.com/office/powerpoint/2010/main" val="83471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94" y="1135450"/>
            <a:ext cx="5136175" cy="4008051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6046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PROFILE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94009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7158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92695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699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6403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0080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0384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003694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53352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0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94" y="1135450"/>
            <a:ext cx="5136175" cy="400805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 rot="5400000">
            <a:off x="902310" y="2861109"/>
            <a:ext cx="2616975" cy="1408568"/>
          </a:xfrm>
          <a:prstGeom prst="wedgeRoundRectCallout">
            <a:avLst>
              <a:gd name="adj1" fmla="val -20703"/>
              <a:gd name="adj2" fmla="val 72912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612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PROFILE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94009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7158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92695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699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6403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0080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7582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94174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503" t="1437" r="3831"/>
          <a:stretch/>
        </p:blipFill>
        <p:spPr>
          <a:xfrm>
            <a:off x="1667579" y="2326294"/>
            <a:ext cx="1089725" cy="24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0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612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PROFILE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94009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7158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92695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699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6403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0080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7582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94174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92" y="1135450"/>
            <a:ext cx="5018936" cy="3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Why Use an Online Faculty Profile?</a:t>
            </a:r>
            <a:r>
              <a:rPr lang="en"/>
              <a:t> </a:t>
            </a: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Analytics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Readership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Citations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Downloads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Impact factors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Site Specific Scores</a:t>
            </a:r>
            <a:endParaRPr/>
          </a:p>
          <a:p>
            <a:r>
              <a:rPr lang="en"/>
              <a:t>Share and Discover</a:t>
            </a:r>
            <a:endParaRPr/>
          </a:p>
          <a:p>
            <a:r>
              <a:rPr lang="en"/>
              <a:t>Get Feedback</a:t>
            </a:r>
            <a:endParaRPr/>
          </a:p>
          <a:p>
            <a:r>
              <a:rPr lang="en"/>
              <a:t>Increase Citations/Impact</a:t>
            </a:r>
            <a:endParaRPr/>
          </a:p>
          <a:p>
            <a:r>
              <a:rPr lang="en"/>
              <a:t>Online Presence</a:t>
            </a:r>
            <a:endParaRPr/>
          </a:p>
          <a:p>
            <a:r>
              <a:rPr lang="en"/>
              <a:t>Online CV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612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PROFILE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940096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7158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92695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699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6403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0080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7582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94174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9" y="1124653"/>
            <a:ext cx="2872295" cy="401884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702515" y="2370588"/>
            <a:ext cx="3329093" cy="2105159"/>
          </a:xfrm>
          <a:prstGeom prst="wedgeRoundRectCallout">
            <a:avLst>
              <a:gd name="adj1" fmla="val -65373"/>
              <a:gd name="adj2" fmla="val 22160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13" y="2525701"/>
            <a:ext cx="3051097" cy="179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8" y="125743"/>
            <a:ext cx="6645988" cy="47724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174275" y="125743"/>
            <a:ext cx="2837047" cy="4772452"/>
          </a:xfrm>
          <a:prstGeom prst="wedgeRoundRectCallout">
            <a:avLst>
              <a:gd name="adj1" fmla="val -67971"/>
              <a:gd name="adj2" fmla="val -40246"/>
              <a:gd name="adj3" fmla="val 16667"/>
            </a:avLst>
          </a:prstGeom>
          <a:solidFill>
            <a:schemeClr val="bg1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693" t="1712"/>
          <a:stretch/>
        </p:blipFill>
        <p:spPr>
          <a:xfrm>
            <a:off x="6294923" y="613610"/>
            <a:ext cx="2641245" cy="32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336431"/>
            <a:ext cx="5306423" cy="2751992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612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READERSHIP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7158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92695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699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6403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0080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0522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503920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0745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6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336431"/>
            <a:ext cx="5306423" cy="275199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 rot="10800000">
            <a:off x="347336" y="2344963"/>
            <a:ext cx="4826976" cy="2751992"/>
          </a:xfrm>
          <a:prstGeom prst="wedgeRoundRectCallout">
            <a:avLst>
              <a:gd name="adj1" fmla="val 16273"/>
              <a:gd name="adj2" fmla="val 58535"/>
              <a:gd name="adj3" fmla="val 16667"/>
            </a:avLst>
          </a:prstGeom>
          <a:solidFill>
            <a:srgbClr val="A8C9FE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kern="12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1"/>
          <a:ext cx="3694263" cy="5612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PROFILE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READERSHIP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7158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92695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020395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434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699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6403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0080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0522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72801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64039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 your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005"/>
          <a:stretch/>
        </p:blipFill>
        <p:spPr>
          <a:xfrm>
            <a:off x="801356" y="2435151"/>
            <a:ext cx="4101603" cy="2550088"/>
          </a:xfrm>
          <a:prstGeom prst="rect">
            <a:avLst/>
          </a:prstGeom>
          <a:solidFill>
            <a:srgbClr val="A8C9FE"/>
          </a:solidFill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9653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431" y="1"/>
            <a:ext cx="59311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8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" r="1077"/>
          <a:stretch/>
        </p:blipFill>
        <p:spPr>
          <a:xfrm>
            <a:off x="2" y="0"/>
            <a:ext cx="9143999" cy="4233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287" y="85461"/>
            <a:ext cx="857251" cy="1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99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81" y="1"/>
            <a:ext cx="9155581" cy="49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51075" cy="311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" b="941"/>
          <a:stretch/>
        </p:blipFill>
        <p:spPr>
          <a:xfrm>
            <a:off x="0" y="-1"/>
            <a:ext cx="9144000" cy="462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Things to Consider</a:t>
            </a:r>
            <a:endParaRPr dirty="0"/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1600" y="707873"/>
            <a:ext cx="4980701" cy="37277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365700" y="1271975"/>
            <a:ext cx="32514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Commercial</a:t>
            </a:r>
            <a:endParaRPr sz="2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189" indent="-342891"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ResearchGate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189" indent="-342891"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Academia.edu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r>
              <a:rPr lang="en" sz="2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Pay for premium</a:t>
            </a:r>
            <a:endParaRPr sz="2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189" indent="-342891"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Academia Premium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189" indent="-317492">
              <a:buClr>
                <a:schemeClr val="dk1"/>
              </a:buClr>
              <a:buSzPts val="1400"/>
              <a:buChar char="●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More analytics</a:t>
            </a:r>
            <a:r>
              <a:rPr lang="en">
                <a:solidFill>
                  <a:schemeClr val="dk1"/>
                </a:solidFill>
              </a:rPr>
              <a:t/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3879475" y="4491625"/>
            <a:ext cx="49527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CC BY-SA 2.0 / Jonathan McIntosh / </a:t>
            </a:r>
            <a:r>
              <a:rPr lang="en" sz="12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https://www.flickr.com/photos/jonathanmcintosh/5123868679</a:t>
            </a:r>
            <a:r>
              <a:rPr lang="en" sz="1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1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0830" cy="46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5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16465" cy="37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279369" y="0"/>
          <a:ext cx="3694263" cy="5622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3">
                  <a:extLst>
                    <a:ext uri="{9D8B030D-6E8A-4147-A177-3AD203B41FA5}">
                      <a16:colId xmlns:a16="http://schemas.microsoft.com/office/drawing/2014/main" val="1158432826"/>
                    </a:ext>
                  </a:extLst>
                </a:gridCol>
              </a:tblGrid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READERSHIP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97685"/>
                  </a:ext>
                </a:extLst>
              </a:tr>
              <a:tr h="698501">
                <a:tc>
                  <a:txBody>
                    <a:bodyPr/>
                    <a:lstStyle/>
                    <a:p>
                      <a:r>
                        <a:rPr lang="en-US" sz="4100" b="1" dirty="0" smtClean="0">
                          <a:solidFill>
                            <a:schemeClr val="tx1"/>
                          </a:solidFill>
                        </a:rPr>
                        <a:t>YOU</a:t>
                      </a:r>
                      <a:endParaRPr lang="en-US" sz="4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solidFill>
                      <a:srgbClr val="F9D2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638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SCHOLARSHIP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6994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WRITING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6403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EXHIBIT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0080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OUTREACH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05221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INSTITUTE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700310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JOURNAL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850932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60709"/>
                  </a:ext>
                </a:extLst>
              </a:tr>
              <a:tr h="434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OER MATERIALS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424915"/>
                  </a:ext>
                </a:extLst>
              </a:tr>
              <a:tr h="44396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DATA &amp; GRANTS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338932"/>
                  </a:ext>
                </a:extLst>
              </a:tr>
              <a:tr h="57070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PROJECT</a:t>
                      </a:r>
                    </a:p>
                  </a:txBody>
                  <a:tcPr marL="68580" marR="68580" marT="34291" marB="3429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65984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092" y="373702"/>
            <a:ext cx="5661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Shine a light on…</a:t>
            </a:r>
            <a:endParaRPr lang="en-US" sz="4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" y="1356424"/>
            <a:ext cx="5279367" cy="4178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3300" b="1" kern="1200" dirty="0">
                <a:solidFill>
                  <a:prstClr val="black"/>
                </a:solidFill>
                <a:latin typeface="Bradley Hand ITC" panose="03070402050302030203" pitchFamily="66" charset="0"/>
                <a:ea typeface="+mn-ea"/>
                <a:cs typeface="+mn-cs"/>
              </a:rPr>
              <a:t>STARS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can 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showcase  </a:t>
            </a:r>
          </a:p>
          <a:p>
            <a:pPr marL="1371566" lvl="3" indent="-342891" defTabSz="685783"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Digital projects</a:t>
            </a:r>
          </a:p>
          <a:p>
            <a:pPr marL="1371566" lvl="3" indent="-342891" defTabSz="685783"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Institutional outputs</a:t>
            </a:r>
          </a:p>
          <a:p>
            <a:pPr marL="1371566" lvl="3" indent="-342891" defTabSz="685783"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Research</a:t>
            </a:r>
          </a:p>
          <a:p>
            <a:pPr marL="1371566" lvl="3" indent="-342891" defTabSz="685783"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Scholarship</a:t>
            </a:r>
          </a:p>
          <a:p>
            <a:pPr marL="1371566" lvl="3" indent="-342891" defTabSz="685783"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Creative works</a:t>
            </a:r>
          </a:p>
          <a:p>
            <a:pPr marL="1371566" lvl="3" indent="-342891" defTabSz="685783">
              <a:buClr>
                <a:srgbClr val="E7E6E6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More!</a:t>
            </a:r>
          </a:p>
          <a:p>
            <a:pPr algn="ctr" defTabSz="685783"/>
            <a:endParaRPr lang="en-US" sz="135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783"/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Visit 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stars.library.ucf.edu</a:t>
            </a:r>
          </a:p>
          <a:p>
            <a:pPr algn="ctr" defTabSz="685783"/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Contact  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STARS@ucf.edu</a:t>
            </a:r>
            <a:endParaRPr lang="en-U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783"/>
            <a:endParaRPr lang="en-US" sz="135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783"/>
            <a:endParaRPr lang="en-US" sz="135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4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Uses of STARS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50" y="2628899"/>
            <a:ext cx="5622359" cy="1314451"/>
          </a:xfrm>
        </p:spPr>
        <p:txBody>
          <a:bodyPr/>
          <a:lstStyle/>
          <a:p>
            <a:r>
              <a:rPr lang="en-US" dirty="0" smtClean="0"/>
              <a:t>Dr. Barry Mauer</a:t>
            </a:r>
          </a:p>
          <a:p>
            <a:r>
              <a:rPr lang="en-US" dirty="0" smtClean="0"/>
              <a:t>Associate Professor, English</a:t>
            </a:r>
          </a:p>
          <a:p>
            <a:r>
              <a:rPr lang="en-US" dirty="0" smtClean="0"/>
              <a:t>Director, Texts and Technology Doctoral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3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pic>
        <p:nvPicPr>
          <p:cNvPr id="5" name="Content Placeholder 3" descr="Projects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3" r="-5383"/>
          <a:stretch>
            <a:fillRect/>
          </a:stretch>
        </p:blipFill>
        <p:spPr>
          <a:xfrm>
            <a:off x="1374694" y="1143000"/>
            <a:ext cx="6401337" cy="37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Collections</a:t>
            </a:r>
            <a:endParaRPr lang="en-US" dirty="0"/>
          </a:p>
        </p:txBody>
      </p:sp>
      <p:pic>
        <p:nvPicPr>
          <p:cNvPr id="5" name="Content Placeholder 3" descr="Curating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15" r="-17015"/>
          <a:stretch>
            <a:fillRect/>
          </a:stretch>
        </p:blipFill>
        <p:spPr>
          <a:xfrm>
            <a:off x="1249566" y="1143001"/>
            <a:ext cx="6644869" cy="3937700"/>
          </a:xfrm>
        </p:spPr>
      </p:pic>
    </p:spTree>
    <p:extLst>
      <p:ext uri="{BB962C8B-B14F-4D97-AF65-F5344CB8AC3E}">
        <p14:creationId xmlns:p14="http://schemas.microsoft.com/office/powerpoint/2010/main" val="39371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pic>
        <p:nvPicPr>
          <p:cNvPr id="5" name="Content Placeholder 5" descr="Publication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18" r="-16018"/>
          <a:stretch>
            <a:fillRect/>
          </a:stretch>
        </p:blipFill>
        <p:spPr>
          <a:xfrm>
            <a:off x="1428322" y="1142999"/>
            <a:ext cx="6287359" cy="3725843"/>
          </a:xfrm>
        </p:spPr>
      </p:pic>
    </p:spTree>
    <p:extLst>
      <p:ext uri="{BB962C8B-B14F-4D97-AF65-F5344CB8AC3E}">
        <p14:creationId xmlns:p14="http://schemas.microsoft.com/office/powerpoint/2010/main" val="132001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Forum</a:t>
            </a:r>
            <a:endParaRPr lang="en-US" dirty="0"/>
          </a:p>
        </p:txBody>
      </p:sp>
      <p:pic>
        <p:nvPicPr>
          <p:cNvPr id="5" name="Content Placeholder 3" descr="Forum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3" r="-5383"/>
          <a:stretch>
            <a:fillRect/>
          </a:stretch>
        </p:blipFill>
        <p:spPr>
          <a:xfrm>
            <a:off x="1517698" y="1142999"/>
            <a:ext cx="6292517" cy="3728899"/>
          </a:xfrm>
        </p:spPr>
      </p:pic>
    </p:spTree>
    <p:extLst>
      <p:ext uri="{BB962C8B-B14F-4D97-AF65-F5344CB8AC3E}">
        <p14:creationId xmlns:p14="http://schemas.microsoft.com/office/powerpoint/2010/main" val="1174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pic>
        <p:nvPicPr>
          <p:cNvPr id="5" name="Content Placeholder 3" descr="Event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3" r="-5383"/>
          <a:stretch>
            <a:fillRect/>
          </a:stretch>
        </p:blipFill>
        <p:spPr>
          <a:xfrm>
            <a:off x="1510821" y="1143000"/>
            <a:ext cx="6308523" cy="3738383"/>
          </a:xfrm>
        </p:spPr>
      </p:pic>
    </p:spTree>
    <p:extLst>
      <p:ext uri="{BB962C8B-B14F-4D97-AF65-F5344CB8AC3E}">
        <p14:creationId xmlns:p14="http://schemas.microsoft.com/office/powerpoint/2010/main" val="76714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Archives</a:t>
            </a:r>
            <a:endParaRPr lang="en-US" dirty="0"/>
          </a:p>
        </p:txBody>
      </p:sp>
      <p:pic>
        <p:nvPicPr>
          <p:cNvPr id="5" name="Content Placeholder 5" descr="Archive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0" r="-4460"/>
          <a:stretch>
            <a:fillRect/>
          </a:stretch>
        </p:blipFill>
        <p:spPr>
          <a:xfrm>
            <a:off x="1300595" y="1143001"/>
            <a:ext cx="6424539" cy="3807135"/>
          </a:xfrm>
        </p:spPr>
      </p:pic>
    </p:spTree>
    <p:extLst>
      <p:ext uri="{BB962C8B-B14F-4D97-AF65-F5344CB8AC3E}">
        <p14:creationId xmlns:p14="http://schemas.microsoft.com/office/powerpoint/2010/main" val="356909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Which online faculty profile do I use?</a:t>
            </a:r>
            <a:endParaRPr sz="3600"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39890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What are your goals for creating an online faculty profile? </a:t>
            </a:r>
            <a:endParaRPr>
              <a:solidFill>
                <a:schemeClr val="dk1"/>
              </a:solidFill>
            </a:endParaRPr>
          </a:p>
          <a:p>
            <a:pPr lvl="1" indent="-330192"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sz="1600">
                <a:solidFill>
                  <a:schemeClr val="dk1"/>
                </a:solidFill>
              </a:rPr>
              <a:t>Organize research content? </a:t>
            </a:r>
            <a:endParaRPr sz="1600">
              <a:solidFill>
                <a:schemeClr val="dk1"/>
              </a:solidFill>
            </a:endParaRPr>
          </a:p>
          <a:p>
            <a:pPr lvl="1" indent="-330192"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sz="1600">
                <a:solidFill>
                  <a:schemeClr val="dk1"/>
                </a:solidFill>
              </a:rPr>
              <a:t>Way to increase access / impact of your work?</a:t>
            </a:r>
            <a:endParaRPr sz="1600">
              <a:solidFill>
                <a:schemeClr val="dk1"/>
              </a:solidFill>
            </a:endParaRPr>
          </a:p>
          <a:p>
            <a:pPr lvl="1" indent="-330192"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sz="1600">
                <a:solidFill>
                  <a:schemeClr val="dk1"/>
                </a:solidFill>
              </a:rPr>
              <a:t>Connect with other researchers?</a:t>
            </a:r>
            <a:endParaRPr sz="160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Do you want something that has more or less institutional affiliation? 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Do you want to create multiple accounts and maintain them?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Depends on your goals re: increased access / impact of your work</a:t>
            </a:r>
            <a:endParaRPr>
              <a:solidFill>
                <a:schemeClr val="dk1"/>
              </a:solidFill>
            </a:endParaRPr>
          </a:p>
          <a:p>
            <a:r>
              <a:rPr lang="en">
                <a:solidFill>
                  <a:schemeClr val="dk1"/>
                </a:solidFill>
              </a:rPr>
              <a:t>Do you have non-traditional research content (e.g. presentations, classes, workshops, media, etc.)?</a:t>
            </a:r>
            <a:r>
              <a:rPr lang="en"/>
              <a:t/>
            </a:r>
            <a:br>
              <a:rPr lang="en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Programs</a:t>
            </a:r>
            <a:endParaRPr lang="en-US" dirty="0"/>
          </a:p>
        </p:txBody>
      </p:sp>
      <p:pic>
        <p:nvPicPr>
          <p:cNvPr id="5" name="Content Placeholder 3" descr="Program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3" r="-5923"/>
          <a:stretch>
            <a:fillRect/>
          </a:stretch>
        </p:blipFill>
        <p:spPr>
          <a:xfrm>
            <a:off x="1196579" y="1143001"/>
            <a:ext cx="6750844" cy="4000500"/>
          </a:xfrm>
        </p:spPr>
      </p:pic>
    </p:spTree>
    <p:extLst>
      <p:ext uri="{BB962C8B-B14F-4D97-AF65-F5344CB8AC3E}">
        <p14:creationId xmlns:p14="http://schemas.microsoft.com/office/powerpoint/2010/main" val="365895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Disciplines</a:t>
            </a:r>
            <a:endParaRPr lang="en-US" dirty="0"/>
          </a:p>
        </p:txBody>
      </p:sp>
      <p:pic>
        <p:nvPicPr>
          <p:cNvPr id="5" name="Content Placeholder 3" descr="Discipline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3" r="-5923"/>
          <a:stretch>
            <a:fillRect/>
          </a:stretch>
        </p:blipFill>
        <p:spPr>
          <a:xfrm>
            <a:off x="1277926" y="1143001"/>
            <a:ext cx="6588149" cy="3904088"/>
          </a:xfrm>
        </p:spPr>
      </p:pic>
    </p:spTree>
    <p:extLst>
      <p:ext uri="{BB962C8B-B14F-4D97-AF65-F5344CB8AC3E}">
        <p14:creationId xmlns:p14="http://schemas.microsoft.com/office/powerpoint/2010/main" val="6768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 Search</a:t>
            </a:r>
            <a:endParaRPr lang="en-US" dirty="0"/>
          </a:p>
        </p:txBody>
      </p:sp>
      <p:pic>
        <p:nvPicPr>
          <p:cNvPr id="5" name="Content Placeholder 3" descr="Author search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15" r="-17015"/>
          <a:stretch>
            <a:fillRect/>
          </a:stretch>
        </p:blipFill>
        <p:spPr>
          <a:xfrm>
            <a:off x="1347967" y="1143000"/>
            <a:ext cx="6448068" cy="3821079"/>
          </a:xfrm>
        </p:spPr>
      </p:pic>
    </p:spTree>
    <p:extLst>
      <p:ext uri="{BB962C8B-B14F-4D97-AF65-F5344CB8AC3E}">
        <p14:creationId xmlns:p14="http://schemas.microsoft.com/office/powerpoint/2010/main" val="143289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Profiles</a:t>
            </a:r>
            <a:endParaRPr lang="en-US" dirty="0"/>
          </a:p>
        </p:txBody>
      </p:sp>
      <p:pic>
        <p:nvPicPr>
          <p:cNvPr id="5" name="Content Placeholder 5" descr="Profile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3" r="-5923"/>
          <a:stretch>
            <a:fillRect/>
          </a:stretch>
        </p:blipFill>
        <p:spPr>
          <a:xfrm>
            <a:off x="1387070" y="1143001"/>
            <a:ext cx="6369863" cy="3774733"/>
          </a:xfrm>
        </p:spPr>
      </p:pic>
    </p:spTree>
    <p:extLst>
      <p:ext uri="{BB962C8B-B14F-4D97-AF65-F5344CB8AC3E}">
        <p14:creationId xmlns:p14="http://schemas.microsoft.com/office/powerpoint/2010/main" val="33962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Categories</a:t>
            </a:r>
            <a:endParaRPr lang="en-US" dirty="0"/>
          </a:p>
        </p:txBody>
      </p:sp>
      <p:pic>
        <p:nvPicPr>
          <p:cNvPr id="5" name="Content Placeholder 3" descr="Categorie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3" r="-5923"/>
          <a:stretch>
            <a:fillRect/>
          </a:stretch>
        </p:blipFill>
        <p:spPr>
          <a:xfrm>
            <a:off x="1280934" y="1143001"/>
            <a:ext cx="6582133" cy="3900523"/>
          </a:xfrm>
        </p:spPr>
      </p:pic>
    </p:spTree>
    <p:extLst>
      <p:ext uri="{BB962C8B-B14F-4D97-AF65-F5344CB8AC3E}">
        <p14:creationId xmlns:p14="http://schemas.microsoft.com/office/powerpoint/2010/main" val="239017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Lost Work</a:t>
            </a:r>
            <a:endParaRPr lang="en-US" dirty="0"/>
          </a:p>
        </p:txBody>
      </p:sp>
      <p:pic>
        <p:nvPicPr>
          <p:cNvPr id="5" name="Content Placeholder 3" descr="Lost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3" r="-5923"/>
          <a:stretch>
            <a:fillRect/>
          </a:stretch>
        </p:blipFill>
        <p:spPr>
          <a:xfrm>
            <a:off x="1346678" y="1143001"/>
            <a:ext cx="6450645" cy="3822604"/>
          </a:xfrm>
        </p:spPr>
      </p:pic>
    </p:spTree>
    <p:extLst>
      <p:ext uri="{BB962C8B-B14F-4D97-AF65-F5344CB8AC3E}">
        <p14:creationId xmlns:p14="http://schemas.microsoft.com/office/powerpoint/2010/main" val="423375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</a:t>
            </a:r>
            <a:endParaRPr lang="en-US" dirty="0"/>
          </a:p>
        </p:txBody>
      </p:sp>
      <p:pic>
        <p:nvPicPr>
          <p:cNvPr id="5" name="Content Placeholder 3" descr="Audio.jpe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3" r="-5923"/>
          <a:stretch>
            <a:fillRect/>
          </a:stretch>
        </p:blipFill>
        <p:spPr>
          <a:xfrm>
            <a:off x="1336526" y="1143001"/>
            <a:ext cx="6470949" cy="3834636"/>
          </a:xfrm>
        </p:spPr>
      </p:pic>
    </p:spTree>
    <p:extLst>
      <p:ext uri="{BB962C8B-B14F-4D97-AF65-F5344CB8AC3E}">
        <p14:creationId xmlns:p14="http://schemas.microsoft.com/office/powerpoint/2010/main" val="1407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Theses</a:t>
            </a:r>
            <a:endParaRPr lang="en-US" dirty="0"/>
          </a:p>
        </p:txBody>
      </p:sp>
      <p:pic>
        <p:nvPicPr>
          <p:cNvPr id="5" name="Content Placeholder 5" descr="These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3" r="-5923"/>
          <a:stretch>
            <a:fillRect/>
          </a:stretch>
        </p:blipFill>
        <p:spPr>
          <a:xfrm>
            <a:off x="1359730" y="1143001"/>
            <a:ext cx="6424541" cy="3807135"/>
          </a:xfrm>
        </p:spPr>
      </p:pic>
    </p:spTree>
    <p:extLst>
      <p:ext uri="{BB962C8B-B14F-4D97-AF65-F5344CB8AC3E}">
        <p14:creationId xmlns:p14="http://schemas.microsoft.com/office/powerpoint/2010/main" val="39880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Newsletters</a:t>
            </a:r>
            <a:endParaRPr lang="en-US" dirty="0"/>
          </a:p>
        </p:txBody>
      </p:sp>
      <p:pic>
        <p:nvPicPr>
          <p:cNvPr id="5" name="Content Placeholder 5" descr="Newsletter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0" r="-4460"/>
          <a:stretch>
            <a:fillRect/>
          </a:stretch>
        </p:blipFill>
        <p:spPr>
          <a:xfrm>
            <a:off x="1369022" y="1143001"/>
            <a:ext cx="6405957" cy="3796123"/>
          </a:xfrm>
        </p:spPr>
      </p:pic>
    </p:spTree>
    <p:extLst>
      <p:ext uri="{BB962C8B-B14F-4D97-AF65-F5344CB8AC3E}">
        <p14:creationId xmlns:p14="http://schemas.microsoft.com/office/powerpoint/2010/main" val="378462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5" name="Content Placeholder 3" descr="Data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3" r="-5923"/>
          <a:stretch>
            <a:fillRect/>
          </a:stretch>
        </p:blipFill>
        <p:spPr>
          <a:xfrm>
            <a:off x="1325194" y="1143001"/>
            <a:ext cx="6493615" cy="3848068"/>
          </a:xfrm>
        </p:spPr>
      </p:pic>
    </p:spTree>
    <p:extLst>
      <p:ext uri="{BB962C8B-B14F-4D97-AF65-F5344CB8AC3E}">
        <p14:creationId xmlns:p14="http://schemas.microsoft.com/office/powerpoint/2010/main" val="12509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4594975" y="71551"/>
            <a:ext cx="4404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Pros and Cons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1853</Words>
  <Application>Microsoft Office PowerPoint</Application>
  <PresentationFormat>On-screen Show (16:9)</PresentationFormat>
  <Paragraphs>562</Paragraphs>
  <Slides>89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98" baseType="lpstr">
      <vt:lpstr>Oswald</vt:lpstr>
      <vt:lpstr>Bradley Hand ITC</vt:lpstr>
      <vt:lpstr>Calibri</vt:lpstr>
      <vt:lpstr>Average</vt:lpstr>
      <vt:lpstr>Calibri Light</vt:lpstr>
      <vt:lpstr>Arial</vt:lpstr>
      <vt:lpstr>Slate</vt:lpstr>
      <vt:lpstr>Clarity</vt:lpstr>
      <vt:lpstr>Office Theme</vt:lpstr>
      <vt:lpstr>Extending and Measuring Scholarly Reach and Impact</vt:lpstr>
      <vt:lpstr>PowerPoint Presentation</vt:lpstr>
      <vt:lpstr>PowerPoint Presentation</vt:lpstr>
      <vt:lpstr>Online Faculty Profiles</vt:lpstr>
      <vt:lpstr>What’s Included?</vt:lpstr>
      <vt:lpstr>Why Use an Online Faculty Profile? </vt:lpstr>
      <vt:lpstr>Things to Consider</vt:lpstr>
      <vt:lpstr>Which online faculty profile do I use?</vt:lpstr>
      <vt:lpstr>PowerPoint Presentation</vt:lpstr>
      <vt:lpstr>ResearchGate</vt:lpstr>
      <vt:lpstr>ResearchGate</vt:lpstr>
      <vt:lpstr>Academia.edu</vt:lpstr>
      <vt:lpstr>Academia.edu</vt:lpstr>
      <vt:lpstr>SelectedWorks</vt:lpstr>
      <vt:lpstr>SelectedWorks</vt:lpstr>
      <vt:lpstr>PowerPoint Presentation</vt:lpstr>
      <vt:lpstr>PowerPoint Presentation</vt:lpstr>
      <vt:lpstr>Important Copyright Considerations</vt:lpstr>
      <vt:lpstr>http://www.sherpa.ac.uk/romeo/index.php </vt:lpstr>
      <vt:lpstr>Versions of Scholarship</vt:lpstr>
      <vt:lpstr>Institutional Repositories</vt:lpstr>
      <vt:lpstr>Institutional Repositories</vt:lpstr>
      <vt:lpstr>PowerPoint Presentation</vt:lpstr>
      <vt:lpstr>On Your Journey to Extending and Measuring Your Scholarly Reach</vt:lpstr>
      <vt:lpstr>Live Long &amp; Prosper...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Uses of STARS</vt:lpstr>
      <vt:lpstr>Projects</vt:lpstr>
      <vt:lpstr>Collections</vt:lpstr>
      <vt:lpstr>Publications</vt:lpstr>
      <vt:lpstr>Forum</vt:lpstr>
      <vt:lpstr>Events</vt:lpstr>
      <vt:lpstr>Archives</vt:lpstr>
      <vt:lpstr>Programs</vt:lpstr>
      <vt:lpstr>Disciplines</vt:lpstr>
      <vt:lpstr>Author Search</vt:lpstr>
      <vt:lpstr>Profiles</vt:lpstr>
      <vt:lpstr>Categories</vt:lpstr>
      <vt:lpstr>Lost Work</vt:lpstr>
      <vt:lpstr>Audio</vt:lpstr>
      <vt:lpstr>Theses</vt:lpstr>
      <vt:lpstr>Newsletters</vt:lpstr>
      <vt:lpstr>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Extending and Measuring Scholarly Reach and Impact</dc:title>
  <dc:creator>Sarah Norris</dc:creator>
  <cp:lastModifiedBy>Lee Dotson</cp:lastModifiedBy>
  <cp:revision>7</cp:revision>
  <dcterms:modified xsi:type="dcterms:W3CDTF">2018-01-17T19:28:34Z</dcterms:modified>
</cp:coreProperties>
</file>