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ermanent Marker"/>
      <p:regular r:id="rId26"/>
    </p:embeddedFont>
    <p:embeddedFont>
      <p:font typeface="Helvetica Neue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PermanentMarker-regular.fntdata"/><Relationship Id="rId25" Type="http://schemas.openxmlformats.org/officeDocument/2006/relationships/slide" Target="slides/slide20.xml"/><Relationship Id="rId28" Type="http://schemas.openxmlformats.org/officeDocument/2006/relationships/font" Target="fonts/HelveticaNeue-bold.fntdata"/><Relationship Id="rId27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97565" y="685488"/>
            <a:ext cx="606287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2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975" lIns="91925" spcFirstLastPara="1" rIns="91925" wrap="square" tIns="459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3884617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975" lIns="91925" spcFirstLastPara="1" rIns="91925" wrap="square" tIns="459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2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600" lIns="89600" spcFirstLastPara="1" rIns="89600" wrap="square" tIns="896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397565" y="685488"/>
            <a:ext cx="606287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John/Rich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" type="subTitle"/>
          </p:nvPr>
        </p:nvSpPr>
        <p:spPr>
          <a:xfrm>
            <a:off x="1143000" y="2673579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685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0287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2" name="Shape 62"/>
          <p:cNvCxnSpPr/>
          <p:nvPr/>
        </p:nvCxnSpPr>
        <p:spPr>
          <a:xfrm>
            <a:off x="0" y="4057650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FFC904"/>
            </a:solidFill>
            <a:prstDash val="solid"/>
            <a:miter lim="8000"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76912" y="4925989"/>
            <a:ext cx="551738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8" name="Shape 68"/>
          <p:cNvCxnSpPr/>
          <p:nvPr/>
        </p:nvCxnSpPr>
        <p:spPr>
          <a:xfrm>
            <a:off x="0" y="1085850"/>
            <a:ext cx="9144000" cy="0"/>
          </a:xfrm>
          <a:prstGeom prst="straightConnector1">
            <a:avLst/>
          </a:prstGeom>
          <a:noFill/>
          <a:ln cap="flat" cmpd="sng" w="76200">
            <a:solidFill>
              <a:srgbClr val="FFC904"/>
            </a:solidFill>
            <a:prstDash val="solid"/>
            <a:miter lim="8000"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4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3" type="body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406582" y="273845"/>
            <a:ext cx="7096625" cy="10721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t/>
            </a:r>
            <a:endParaRPr b="0" i="0" sz="33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Shape 94"/>
          <p:cNvSpPr/>
          <p:nvPr>
            <p:ph idx="2" type="chart"/>
          </p:nvPr>
        </p:nvSpPr>
        <p:spPr>
          <a:xfrm>
            <a:off x="406581" y="1454922"/>
            <a:ext cx="8472500" cy="303803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_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9" name="Shape 109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628649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99827" y="4964791"/>
            <a:ext cx="2910456" cy="12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4925989"/>
            <a:ext cx="9144000" cy="21751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0" y="4925989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16055" y="4565274"/>
            <a:ext cx="571343" cy="578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Shape 57"/>
          <p:cNvCxnSpPr/>
          <p:nvPr/>
        </p:nvCxnSpPr>
        <p:spPr>
          <a:xfrm>
            <a:off x="0" y="1085850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FFC904"/>
            </a:solidFill>
            <a:prstDash val="solid"/>
            <a:miter lim="8000"/>
            <a:headEnd len="med" w="med" type="none"/>
            <a:tailEnd len="med" w="med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collinsdictionary.com/us/dictionary/english/understanding" TargetMode="External"/><Relationship Id="rId4" Type="http://schemas.openxmlformats.org/officeDocument/2006/relationships/hyperlink" Target="https://www.collinsdictionary.com/us/dictionary/english/knowledge" TargetMode="External"/><Relationship Id="rId5" Type="http://schemas.openxmlformats.org/officeDocument/2006/relationships/hyperlink" Target="https://www.collinsdictionary.com/us/dictionary/english/speak_1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hyperlink" Target="mailto:savila@ucf.edu" TargetMode="External"/><Relationship Id="rId5" Type="http://schemas.openxmlformats.org/officeDocument/2006/relationships/hyperlink" Target="mailto:sarah.norris@ucf.ed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legacy.earlham.edu/~peters/fos/overview.htm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iki.creativecommons.org/wiki/What_is_OER%3F" TargetMode="Externa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4294967295" type="ctrTitle"/>
          </p:nvPr>
        </p:nvSpPr>
        <p:spPr>
          <a:xfrm>
            <a:off x="1541925" y="1202302"/>
            <a:ext cx="6057900" cy="14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rPr b="1" lang="en" sz="3200"/>
              <a:t>Exploring Issues of Access and Equity </a:t>
            </a:r>
            <a:endParaRPr b="0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Shape 133"/>
          <p:cNvSpPr txBox="1"/>
          <p:nvPr>
            <p:ph idx="1" type="subTitle"/>
          </p:nvPr>
        </p:nvSpPr>
        <p:spPr>
          <a:xfrm>
            <a:off x="1199925" y="3080427"/>
            <a:ext cx="68580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400"/>
              <a:t>Sandy Avila &amp; Sarah A. Norris</a:t>
            </a:r>
            <a:endParaRPr b="1" sz="2400"/>
          </a:p>
        </p:txBody>
      </p:sp>
      <p:sp>
        <p:nvSpPr>
          <p:cNvPr id="134" name="Shape 134"/>
          <p:cNvSpPr txBox="1"/>
          <p:nvPr/>
        </p:nvSpPr>
        <p:spPr>
          <a:xfrm>
            <a:off x="142275" y="113825"/>
            <a:ext cx="88572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rPr b="1" lang="en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Challenges to Learning in a Digital Age:</a:t>
            </a:r>
            <a:endParaRPr/>
          </a:p>
        </p:txBody>
      </p:sp>
      <p:sp>
        <p:nvSpPr>
          <p:cNvPr id="135" name="Shape 135"/>
          <p:cNvSpPr txBox="1"/>
          <p:nvPr>
            <p:ph idx="1" type="subTitle"/>
          </p:nvPr>
        </p:nvSpPr>
        <p:spPr>
          <a:xfrm>
            <a:off x="1143000" y="3845127"/>
            <a:ext cx="68580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000"/>
              <a:t>University of Central Florida</a:t>
            </a:r>
            <a:endParaRPr b="1"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How Does OER Support Access &amp; Equity?</a:t>
            </a:r>
            <a:endParaRPr sz="3000"/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28650" y="119776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Addresses research from a global perspective</a:t>
            </a:r>
            <a:r>
              <a:rPr lang="en" sz="1800"/>
              <a:t>, focusing on providing access to research worldwide</a:t>
            </a:r>
            <a:r>
              <a:rPr b="1" lang="en" sz="1800"/>
              <a:t> </a:t>
            </a:r>
            <a:endParaRPr b="1"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Focuses on providing access to research beyond local institutions or the academy</a:t>
            </a:r>
            <a:r>
              <a:rPr lang="en" sz="1800"/>
              <a:t>, so that anyone, anywhere can access information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Provides an opportunity for faculty to contribute broadly</a:t>
            </a:r>
            <a:r>
              <a:rPr lang="en" sz="1800"/>
              <a:t> to their field, discipline, etc. 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Allows students to access in a variety of ways</a:t>
            </a:r>
            <a:r>
              <a:rPr lang="en" sz="1800"/>
              <a:t> and includes accessibility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Removes price barriers</a:t>
            </a:r>
            <a:r>
              <a:rPr lang="en" sz="1800"/>
              <a:t>, ensuring that all students can access materials regardless of income, financial aid, etc. 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Removes permission barriers</a:t>
            </a:r>
            <a:r>
              <a:rPr lang="en" sz="1800"/>
              <a:t>, such as copyright and licensing restrictions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How is OER Challenged in Access &amp; Equity?</a:t>
            </a:r>
            <a:endParaRPr sz="3000"/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28650" y="1268044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May not necessarily be fully open</a:t>
            </a:r>
            <a:r>
              <a:rPr lang="en" sz="1800"/>
              <a:t>, depending on the content used and how it’s used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May result in intellectual property issues</a:t>
            </a:r>
            <a:r>
              <a:rPr lang="en" sz="1800"/>
              <a:t>, including issues of ownership </a:t>
            </a:r>
            <a:r>
              <a:rPr b="1" lang="en" sz="1800"/>
              <a:t> </a:t>
            </a:r>
            <a:endParaRPr b="1"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Requires some access to technology</a:t>
            </a:r>
            <a:r>
              <a:rPr lang="en" sz="1800"/>
              <a:t>, such as the Internet, Internet enabled devices, etc.</a:t>
            </a:r>
            <a:endParaRPr b="1"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Requires some knowledge of technology</a:t>
            </a:r>
            <a:r>
              <a:rPr lang="en" sz="1800"/>
              <a:t>, both in the creation and use of content 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May or may not provide accessibility</a:t>
            </a:r>
            <a:r>
              <a:rPr lang="en" sz="1800"/>
              <a:t>, such as OCR, audio, etc. 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May or may not be available in multiple languages</a:t>
            </a:r>
            <a:r>
              <a:rPr lang="en" sz="1800"/>
              <a:t>, and may only exist in the language of instruction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>
            <p:ph type="title"/>
          </p:nvPr>
        </p:nvSpPr>
        <p:spPr>
          <a:xfrm>
            <a:off x="6294650" y="1702575"/>
            <a:ext cx="25962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What are your perceptions of OER?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97975" y="1702575"/>
            <a:ext cx="41394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i="1" lang="en">
                <a:solidFill>
                  <a:schemeClr val="lt1"/>
                </a:solidFill>
              </a:rPr>
              <a:t>Do you use OER content in your courses? </a:t>
            </a:r>
            <a:endParaRPr i="1">
              <a:solidFill>
                <a:schemeClr val="lt1"/>
              </a:solidFill>
            </a:endParaRPr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i="1" lang="en">
                <a:solidFill>
                  <a:schemeClr val="lt1"/>
                </a:solidFill>
              </a:rPr>
              <a:t>How do you feel about OER content vs. traditional textbooks? </a:t>
            </a:r>
            <a:endParaRPr i="1">
              <a:solidFill>
                <a:schemeClr val="lt1"/>
              </a:solidFill>
            </a:endParaRPr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i="1" lang="en">
                <a:solidFill>
                  <a:schemeClr val="lt1"/>
                </a:solidFill>
              </a:rPr>
              <a:t>Would you contribute to OER content as an author? </a:t>
            </a:r>
            <a:endParaRPr i="1">
              <a:solidFill>
                <a:schemeClr val="lt1"/>
              </a:solidFill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i="1" lang="en">
                <a:solidFill>
                  <a:schemeClr val="lt1"/>
                </a:solidFill>
              </a:rPr>
              <a:t>Why or why not? </a:t>
            </a:r>
            <a:endParaRPr i="1">
              <a:solidFill>
                <a:schemeClr val="lt1"/>
              </a:solidFill>
            </a:endParaRPr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i="1" lang="en">
                <a:solidFill>
                  <a:schemeClr val="lt1"/>
                </a:solidFill>
              </a:rPr>
              <a:t>What possibilities can you see using OER?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0" y="4064650"/>
            <a:ext cx="4703400" cy="546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https://cdn.lingholic.com/wp-content/uploads/2017/01/Monolingualism-is-the-illiteracy-of-the-21st-century._-What-do-you-think_-copiar.jpg</a:t>
            </a:r>
            <a:endParaRPr sz="1200"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2250"/>
            <a:ext cx="4917126" cy="34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125" y="880325"/>
            <a:ext cx="4226875" cy="28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5269250" y="3885900"/>
            <a:ext cx="34710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https://www.edweek.org/ew/articles/2010/03/17/25salomone_ep.h29.html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Monolingualism </a:t>
            </a:r>
            <a:endParaRPr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84025" y="1268050"/>
            <a:ext cx="8355300" cy="3565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3D7BBF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adjective</a:t>
            </a:r>
            <a:endParaRPr sz="1500">
              <a:solidFill>
                <a:srgbClr val="3D7BBF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1.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knowing or able to use only one language; monoglot.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2.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spoken or written in only one language.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noun</a:t>
            </a:r>
            <a:endParaRPr sz="150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3.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 monolingual person.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(http://www.dictionary.com/browse/monolingualism)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“the state of </a:t>
            </a:r>
            <a:r>
              <a:rPr lang="en" sz="14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understanding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or having the </a:t>
            </a:r>
            <a:r>
              <a:rPr lang="en" sz="14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knowledge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" sz="14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speak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or write in only one language”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5555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Once you have overcome the hurdle of monolingualism you can go on and learn other languages.</a:t>
            </a:r>
            <a:endParaRPr i="1" sz="1200">
              <a:solidFill>
                <a:srgbClr val="55555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(https://www.collinsdictionary.com/us/dictionary/english/monolingualism)</a:t>
            </a:r>
            <a:endParaRPr sz="1150">
              <a:solidFill>
                <a:srgbClr val="666666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91200" y="60975"/>
            <a:ext cx="89616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How Does Monolingualism Support Access &amp; Equity?</a:t>
            </a:r>
            <a:endParaRPr sz="2900"/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-Supports educating a globally competitive population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-Level playing field/opportunities 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-Reduces ethnic, religious or regional conflict 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-Technology focused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0" y="4405400"/>
            <a:ext cx="83034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4444"/>
                </a:solidFill>
              </a:rPr>
              <a:t>http://scholasticadministrator.typepad.com/thisweekineducation/2012/08/cartoons-climb-that-tree.html </a:t>
            </a:r>
            <a:endParaRPr/>
          </a:p>
        </p:txBody>
      </p:sp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025" y="0"/>
            <a:ext cx="6377950" cy="44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4350" y="163975"/>
            <a:ext cx="89892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How is Monolingualism Challenged in Access &amp; Equity?</a:t>
            </a:r>
            <a:endParaRPr sz="2800"/>
          </a:p>
        </p:txBody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-Preservation of national unity vs preserving cultural identity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-Issues with translation/context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/>
              <a:t>Opportunities</a:t>
            </a:r>
            <a:r>
              <a:rPr lang="en"/>
              <a:t> for study/scholarships and creating competition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-Multi-lingual teacher training vs simplifying curriculum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96150" y="143375"/>
            <a:ext cx="90480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Your Perceptions of Monolingualism?</a:t>
            </a:r>
            <a:endParaRPr/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What are your experiences with regard to monolingualism?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Does monolingualism create more opportunities or additional challenges? Does that depend on the discipline and language training? </a:t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How does monolingualism change (or does it), with regard to teaching in an online environment?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Augmented &amp; Virtual Reality Technology </a:t>
            </a:r>
            <a:endParaRPr/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725" y="2387336"/>
            <a:ext cx="4456875" cy="2756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 Tech.png" id="262" name="Shape 262"/>
          <p:cNvPicPr preferRelativeResize="0"/>
          <p:nvPr/>
        </p:nvPicPr>
        <p:blipFill rotWithShape="1">
          <a:blip r:embed="rId4">
            <a:alphaModFix/>
          </a:blip>
          <a:srcRect b="0" l="-8184" r="10164" t="0"/>
          <a:stretch/>
        </p:blipFill>
        <p:spPr>
          <a:xfrm>
            <a:off x="-361289" y="1189625"/>
            <a:ext cx="4931014" cy="26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rPr b="0" i="0" lang="en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Introductions</a:t>
            </a:r>
            <a:endParaRPr b="0" i="0" sz="33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346925" y="1357525"/>
            <a:ext cx="8106600" cy="3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Sandy Avila</a:t>
            </a:r>
            <a:endParaRPr b="1"/>
          </a:p>
          <a:p>
            <a:pPr indent="-317500" lvl="0" marL="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Science Librarian/Adjunct Online Instructor 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UCF Libraries/Florida Technical College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Sarah Norris</a:t>
            </a:r>
            <a:endParaRPr b="1"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Scholarly Communication Librarian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UCF Libraries</a:t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5575"/>
            <a:ext cx="9144000" cy="547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>
            <p:ph idx="1" type="body"/>
          </p:nvPr>
        </p:nvSpPr>
        <p:spPr>
          <a:xfrm>
            <a:off x="0" y="1268050"/>
            <a:ext cx="9144000" cy="1146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1C232"/>
                </a:solidFill>
              </a:rPr>
              <a:t>Sandy Avila										</a:t>
            </a:r>
            <a:r>
              <a:rPr lang="en" sz="2800">
                <a:solidFill>
                  <a:srgbClr val="F1C232"/>
                </a:solidFill>
              </a:rPr>
              <a:t>Sarah Norris</a:t>
            </a:r>
            <a:endParaRPr sz="2800">
              <a:solidFill>
                <a:srgbClr val="F1C232"/>
              </a:solidFill>
            </a:endParaRPr>
          </a:p>
          <a:p>
            <a:pPr indent="0" lvl="0" mar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1C232"/>
                </a:solidFill>
                <a:hlinkClick r:id="rId4"/>
              </a:rPr>
              <a:t>sandy.avila@ucf.edu</a:t>
            </a:r>
            <a:r>
              <a:rPr lang="en" sz="2800">
                <a:solidFill>
                  <a:srgbClr val="F1C232"/>
                </a:solidFill>
              </a:rPr>
              <a:t> 					</a:t>
            </a:r>
            <a:r>
              <a:rPr lang="en" sz="2800">
                <a:solidFill>
                  <a:srgbClr val="F1C232"/>
                </a:solidFill>
                <a:hlinkClick r:id="rId5"/>
              </a:rPr>
              <a:t>sarah.norris@ucf.edu</a:t>
            </a:r>
            <a:r>
              <a:rPr lang="en" sz="2800">
                <a:solidFill>
                  <a:srgbClr val="F1C232"/>
                </a:solidFill>
              </a:rPr>
              <a:t> </a:t>
            </a:r>
            <a:endParaRPr sz="2800">
              <a:solidFill>
                <a:srgbClr val="F1C232"/>
              </a:solidFill>
            </a:endParaRPr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1C232"/>
                </a:solidFill>
              </a:rPr>
              <a:t>	</a:t>
            </a:r>
            <a:endParaRPr sz="2800">
              <a:solidFill>
                <a:srgbClr val="F1C232"/>
              </a:solidFill>
            </a:endParaRPr>
          </a:p>
          <a:p>
            <a:pPr indent="-38100" lvl="0" marL="17780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1C232"/>
              </a:solidFill>
            </a:endParaRPr>
          </a:p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1C232"/>
              </a:solidFill>
            </a:endParaRPr>
          </a:p>
          <a:p>
            <a:pPr indent="0" lvl="0" marL="13970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</a:endParaRPr>
          </a:p>
          <a:p>
            <a:pPr indent="-38100" lvl="0" marL="17780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1" name="Shape 271"/>
          <p:cNvSpPr txBox="1"/>
          <p:nvPr>
            <p:ph type="title"/>
          </p:nvPr>
        </p:nvSpPr>
        <p:spPr>
          <a:xfrm>
            <a:off x="0" y="4376875"/>
            <a:ext cx="91440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1C232"/>
                </a:solidFill>
              </a:rPr>
              <a:t>Thank you!</a:t>
            </a:r>
            <a:endParaRPr sz="4500">
              <a:solidFill>
                <a:srgbClr val="F1C23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417475" y="12299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HASTAC Conference Themes</a:t>
            </a:r>
            <a:endParaRPr/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39600" y="1192650"/>
            <a:ext cx="7886700" cy="363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Challenges to monolingualism 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Technology and education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Interdisciplinary goals and 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     conversations</a:t>
            </a:r>
            <a:endParaRPr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Communication of knowledge, </a:t>
            </a:r>
            <a:endParaRPr/>
          </a:p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     publishing, and intellectual property</a:t>
            </a:r>
            <a:endParaRPr/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0" l="66155" r="7151" t="0"/>
          <a:stretch/>
        </p:blipFill>
        <p:spPr>
          <a:xfrm>
            <a:off x="5623300" y="2066450"/>
            <a:ext cx="3520075" cy="30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Our Focus...</a:t>
            </a:r>
            <a:endParaRPr/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Access </a:t>
            </a:r>
            <a:endParaRPr sz="2800"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Equity </a:t>
            </a:r>
            <a:endParaRPr sz="2800"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750" y="0"/>
            <a:ext cx="4489248" cy="25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150"/>
            <a:ext cx="4682950" cy="2591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436950" y="1369225"/>
            <a:ext cx="20967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ACCESS</a:t>
            </a:r>
            <a:endParaRPr b="1" sz="20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3147750" y="1578675"/>
            <a:ext cx="20967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CC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ACCESS</a:t>
            </a:r>
            <a:endParaRPr b="1" sz="2000">
              <a:solidFill>
                <a:srgbClr val="CC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 b="0" l="8174" r="7720" t="5535"/>
          <a:stretch/>
        </p:blipFill>
        <p:spPr>
          <a:xfrm>
            <a:off x="4682950" y="2583775"/>
            <a:ext cx="4461050" cy="259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91925"/>
            <a:ext cx="4682952" cy="255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Access (OA)</a:t>
            </a:r>
            <a:endParaRPr/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lang="en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Open Access</a:t>
            </a:r>
            <a:r>
              <a:rPr lang="en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(OA) literature is digital, online, free of charge, and free of most copyright and licensing restrictions.” </a:t>
            </a:r>
            <a:r>
              <a:rPr i="1" lang="en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http://legacy.earlham.edu/~peters/fos/overview.htm</a:t>
            </a:r>
            <a:r>
              <a:rPr lang="en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97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5962" y="2690150"/>
            <a:ext cx="3052075" cy="20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OA Support Access &amp; Equity?</a:t>
            </a:r>
            <a:endParaRPr/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28650" y="134786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Addresses research from a global perspective</a:t>
            </a:r>
            <a:r>
              <a:rPr lang="en" sz="1800"/>
              <a:t>, focusing on providing access to research worldwide</a:t>
            </a:r>
            <a:r>
              <a:rPr b="1" lang="en" sz="1800"/>
              <a:t> </a:t>
            </a:r>
            <a:endParaRPr b="1"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Focuses on providing access to research beyond the academy</a:t>
            </a:r>
            <a:r>
              <a:rPr lang="en" sz="1800"/>
              <a:t>, so that anyone, anywhere can access information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Removes price barriers</a:t>
            </a:r>
            <a:r>
              <a:rPr lang="en" sz="1800"/>
              <a:t>, such as subscriptions, licensing fees &amp; pay-per-view fees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Removes permission barriers</a:t>
            </a:r>
            <a:r>
              <a:rPr lang="en" sz="1800"/>
              <a:t>, such as copyright and licensing restrictions</a:t>
            </a:r>
            <a:endParaRPr sz="1800"/>
          </a:p>
          <a:p>
            <a:pPr indent="0" lvl="0" marL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256100" y="273850"/>
            <a:ext cx="87645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is OA Challenged in Access &amp; Equity?</a:t>
            </a:r>
            <a:endParaRPr/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May add price barriers for authors,</a:t>
            </a:r>
            <a:r>
              <a:rPr lang="en" sz="1800"/>
              <a:t> in the form of article processing charges, particularly if an academic institution doesn’t provide funding or author doesn’t qualify for waivers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Is prone to predatory publishers</a:t>
            </a:r>
            <a:r>
              <a:rPr lang="en" sz="1800"/>
              <a:t>, leading to lack of credibility and reputation which affects research contributions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Requires some access to technology</a:t>
            </a:r>
            <a:r>
              <a:rPr lang="en" sz="1800"/>
              <a:t>, such as the Internet, Internet enabled devices, etc.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 sz="1800"/>
              <a:t>May or may not provide accessibility</a:t>
            </a:r>
            <a:r>
              <a:rPr lang="en" sz="1800"/>
              <a:t>, such as OCR, audio, etc. </a:t>
            </a:r>
            <a:endParaRPr sz="1800"/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>
            <p:ph type="title"/>
          </p:nvPr>
        </p:nvSpPr>
        <p:spPr>
          <a:xfrm>
            <a:off x="0" y="375025"/>
            <a:ext cx="52005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What are your perceptions of Open Access?</a:t>
            </a:r>
            <a:endParaRPr sz="3400"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106125" y="1818275"/>
            <a:ext cx="50943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i="1" lang="en">
                <a:solidFill>
                  <a:srgbClr val="000000"/>
                </a:solidFill>
              </a:rPr>
              <a:t>Do you use OA publications in your courses? </a:t>
            </a:r>
            <a:endParaRPr i="1">
              <a:solidFill>
                <a:srgbClr val="000000"/>
              </a:solidFill>
            </a:endParaRPr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i="1" lang="en">
                <a:solidFill>
                  <a:srgbClr val="000000"/>
                </a:solidFill>
              </a:rPr>
              <a:t>Do you recommend students use them? </a:t>
            </a:r>
            <a:endParaRPr i="1">
              <a:solidFill>
                <a:srgbClr val="000000"/>
              </a:solidFill>
            </a:endParaRPr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i="1" lang="en">
                <a:solidFill>
                  <a:srgbClr val="000000"/>
                </a:solidFill>
              </a:rPr>
              <a:t>Do you contribute to OA publications as an author? </a:t>
            </a:r>
            <a:endParaRPr i="1">
              <a:solidFill>
                <a:srgbClr val="000000"/>
              </a:solidFill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i="1" lang="en">
                <a:solidFill>
                  <a:srgbClr val="000000"/>
                </a:solidFill>
              </a:rPr>
              <a:t>Why or why not? </a:t>
            </a:r>
            <a:endParaRPr i="1">
              <a:solidFill>
                <a:srgbClr val="000000"/>
              </a:solidFill>
            </a:endParaRPr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i="1" lang="en">
                <a:solidFill>
                  <a:srgbClr val="000000"/>
                </a:solidFill>
              </a:rPr>
              <a:t>What possibilities can you see using Open Access? </a:t>
            </a:r>
            <a:endParaRPr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Educational Resources (OER)</a:t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“</a:t>
            </a:r>
            <a:r>
              <a:rPr b="1" lang="en" sz="2000">
                <a:solidFill>
                  <a:srgbClr val="222222"/>
                </a:solidFill>
                <a:highlight>
                  <a:srgbClr val="FFFFFF"/>
                </a:highlight>
              </a:rPr>
              <a:t>Open educational resources (OER)</a:t>
            </a: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 are free and openly licensed educational materials that can be used for teaching, learning, research, and other purposes.”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8100" lvl="0" marL="17780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https://wiki.creativecommons.org/wiki/What_is_OER%3F</a:t>
            </a:r>
            <a:r>
              <a:rPr lang="en" sz="20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3812" y="3037225"/>
            <a:ext cx="3016373" cy="178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UCF-Brand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