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Oswald"/>
      <p:regular r:id="rId47"/>
      <p:bold r:id="rId48"/>
    </p:embeddedFont>
    <p:embeddedFont>
      <p:font typeface="Calibri" panose="020F0502020204030204" pitchFamily="34" charset="0"/>
      <p:regular r:id="rId49"/>
      <p:bold r:id="rId50"/>
      <p:italic r:id="rId51"/>
      <p:boldItalic r:id="rId52"/>
    </p:embeddedFont>
    <p:embeddedFont>
      <p:font typeface="Average" panose="020B060402020202020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11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a:highlight>
                  <a:srgbClr val="FFFFFF"/>
                </a:highlight>
                <a:latin typeface="Calibri"/>
                <a:ea typeface="Calibri"/>
                <a:cs typeface="Calibri"/>
                <a:sym typeface="Calibri"/>
              </a:rPr>
              <a:t>Copyright, Digital Rights Management and Open Access.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accent3"/>
                </a:solidFill>
                <a:latin typeface="Average"/>
                <a:ea typeface="Average"/>
                <a:cs typeface="Average"/>
                <a:sym typeface="Average"/>
              </a:rPr>
              <a:t>‹#›</a:t>
            </a:fld>
            <a:endParaRPr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eb.law.duke.edu/cspd/publicdomainday/2016/pre-1976"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imgflip.com/memegenerato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advocacy.mozilla.org/en-US/maker-party/activities/meme-around"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flickr.com/photos/jeffchristiansen/2506627137" TargetMode="External"/><Relationship Id="rId3" Type="http://schemas.openxmlformats.org/officeDocument/2006/relationships/image" Target="../media/image12.png"/><Relationship Id="rId7" Type="http://schemas.openxmlformats.org/officeDocument/2006/relationships/hyperlink" Target="https://www.flickr.com/photos/blakespot/3995091949"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flickr.com/photos/jemimus/6783259581"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brockdenbrown.cah.ucf.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www.whatjanesaw.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s://www.hathitru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www.gutenberg.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copyright.gov/fair-use/more-info.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fairuseweek.org/wp-content/uploads/2016/02/ARL-FUW-Infographic-r5.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https://commons.wikimedia.org/w/index.php?curid=14710006"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advocacy.mozilla.org/en-US/maker-party/activities/meme-around"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bit.ly/oa-overview"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Licens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flic.kr/p/a8Tsiz"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reativecommons.org/license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hyperlink" Target="https://creativecommons.org/licens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wiki.creativecommons.org/wiki/Best_practices_for_attribution"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wiki.creativecommons.org/wiki/Marking_your_work_with_a_CC_license#How_to_use_the_CC_License_Chooser" TargetMode="External"/><Relationship Id="rId5" Type="http://schemas.openxmlformats.org/officeDocument/2006/relationships/hyperlink" Target="https://creativecommons.org/choose/" TargetMode="External"/><Relationship Id="rId4" Type="http://schemas.openxmlformats.org/officeDocument/2006/relationships/hyperlink" Target="https://wiki.creativecommons.org/wiki/Considerations_for_licensors_and_licensees#Considerations_for_licenso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library.ucf.edu/about/departments/scholarly-communication/copyright/"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www.collegeart.org/pdf/fair-use/best-practices-fair-use-visual-arts.pdf" TargetMode="External"/><Relationship Id="rId4" Type="http://schemas.openxmlformats.org/officeDocument/2006/relationships/hyperlink" Target="http://www.copyright.gov/"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mailto:sarah.norris@ucf.edu"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hyperlink" Target="http://library.ucf.edu/about/departments/scholarly-communication/" TargetMode="Externa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flic.kr/p/9H8SC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copyright.gov/circs/circ01.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copyright.cornell.edu/resources/publicdomain.cf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400" dirty="0"/>
              <a:t>Copyright Considerations for </a:t>
            </a:r>
            <a:endParaRPr sz="4400" dirty="0"/>
          </a:p>
          <a:p>
            <a:pPr marL="0" lvl="0" indent="0">
              <a:spcBef>
                <a:spcPts val="0"/>
              </a:spcBef>
              <a:spcAft>
                <a:spcPts val="0"/>
              </a:spcAft>
              <a:buNone/>
            </a:pPr>
            <a:r>
              <a:rPr lang="en" sz="4400" dirty="0"/>
              <a:t>HIS 6165: Tools for the Digital Historian</a:t>
            </a:r>
            <a:endParaRPr sz="4400" dirty="0"/>
          </a:p>
        </p:txBody>
      </p:sp>
      <p:sp>
        <p:nvSpPr>
          <p:cNvPr id="60" name="Shape 60"/>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Sarah A. Norris, Scholarly Communication Librarian, UCF Libraries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Rights are Covered by Copyright? </a:t>
            </a:r>
            <a:endParaRPr/>
          </a:p>
        </p:txBody>
      </p:sp>
      <p:sp>
        <p:nvSpPr>
          <p:cNvPr id="122" name="Shape 1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Generally, the following are </a:t>
            </a:r>
            <a:r>
              <a:rPr lang="en">
                <a:solidFill>
                  <a:schemeClr val="accent5"/>
                </a:solidFill>
              </a:rPr>
              <a:t>exclusive rights</a:t>
            </a:r>
            <a:r>
              <a:rPr lang="en"/>
              <a:t> given to a copyright holder:</a:t>
            </a:r>
            <a:endParaRPr/>
          </a:p>
          <a:p>
            <a:pPr marL="914400" lvl="1" indent="-330200" rtl="0">
              <a:spcBef>
                <a:spcPts val="0"/>
              </a:spcBef>
              <a:spcAft>
                <a:spcPts val="0"/>
              </a:spcAft>
              <a:buSzPts val="1600"/>
              <a:buChar char="○"/>
            </a:pPr>
            <a:r>
              <a:rPr lang="en" sz="1600">
                <a:solidFill>
                  <a:schemeClr val="accent5"/>
                </a:solidFill>
              </a:rPr>
              <a:t>reproduce</a:t>
            </a:r>
            <a:r>
              <a:rPr lang="en" sz="1600"/>
              <a:t> your work</a:t>
            </a:r>
            <a:endParaRPr sz="1600"/>
          </a:p>
          <a:p>
            <a:pPr marL="914400" lvl="1" indent="-330200" rtl="0">
              <a:spcBef>
                <a:spcPts val="0"/>
              </a:spcBef>
              <a:spcAft>
                <a:spcPts val="0"/>
              </a:spcAft>
              <a:buSzPts val="1600"/>
              <a:buChar char="○"/>
            </a:pPr>
            <a:r>
              <a:rPr lang="en" sz="1600">
                <a:solidFill>
                  <a:schemeClr val="accent5"/>
                </a:solidFill>
              </a:rPr>
              <a:t>distribute</a:t>
            </a:r>
            <a:r>
              <a:rPr lang="en" sz="1600"/>
              <a:t> your work</a:t>
            </a:r>
            <a:endParaRPr sz="1600"/>
          </a:p>
          <a:p>
            <a:pPr marL="914400" lvl="1" indent="-330200" rtl="0">
              <a:spcBef>
                <a:spcPts val="0"/>
              </a:spcBef>
              <a:spcAft>
                <a:spcPts val="0"/>
              </a:spcAft>
              <a:buSzPts val="1600"/>
              <a:buChar char="○"/>
            </a:pPr>
            <a:r>
              <a:rPr lang="en" sz="1600">
                <a:solidFill>
                  <a:schemeClr val="accent5"/>
                </a:solidFill>
              </a:rPr>
              <a:t>prepare derivative</a:t>
            </a:r>
            <a:r>
              <a:rPr lang="en" sz="1600"/>
              <a:t> works</a:t>
            </a:r>
            <a:endParaRPr sz="1600"/>
          </a:p>
          <a:p>
            <a:pPr marL="914400" lvl="1" indent="-330200" rtl="0">
              <a:spcBef>
                <a:spcPts val="0"/>
              </a:spcBef>
              <a:spcAft>
                <a:spcPts val="0"/>
              </a:spcAft>
              <a:buSzPts val="1600"/>
              <a:buChar char="○"/>
            </a:pPr>
            <a:r>
              <a:rPr lang="en" sz="1600">
                <a:solidFill>
                  <a:schemeClr val="accent5"/>
                </a:solidFill>
              </a:rPr>
              <a:t>publicly display</a:t>
            </a:r>
            <a:r>
              <a:rPr lang="en" sz="1600"/>
              <a:t> or </a:t>
            </a:r>
            <a:r>
              <a:rPr lang="en" sz="1600">
                <a:solidFill>
                  <a:schemeClr val="accent5"/>
                </a:solidFill>
              </a:rPr>
              <a:t>perform</a:t>
            </a:r>
            <a:r>
              <a:rPr lang="en" sz="1600"/>
              <a:t> your work</a:t>
            </a:r>
            <a:endParaRPr sz="1600"/>
          </a:p>
          <a:p>
            <a:pPr marL="914400" lvl="1" indent="-330200" rtl="0">
              <a:spcBef>
                <a:spcPts val="0"/>
              </a:spcBef>
              <a:spcAft>
                <a:spcPts val="0"/>
              </a:spcAft>
              <a:buSzPts val="1600"/>
              <a:buChar char="○"/>
            </a:pPr>
            <a:r>
              <a:rPr lang="en" sz="1600">
                <a:solidFill>
                  <a:schemeClr val="accent5"/>
                </a:solidFill>
              </a:rPr>
              <a:t>authorize others</a:t>
            </a:r>
            <a:r>
              <a:rPr lang="en" sz="1600"/>
              <a:t> to do any of the above</a:t>
            </a:r>
            <a:endParaRPr sz="1600"/>
          </a:p>
          <a:p>
            <a:pPr marL="457200" lvl="0" indent="0" rtl="0">
              <a:spcBef>
                <a:spcPts val="1600"/>
              </a:spcBef>
              <a:spcAft>
                <a:spcPts val="0"/>
              </a:spcAft>
              <a:buNone/>
            </a:pPr>
            <a:endParaRPr/>
          </a:p>
          <a:p>
            <a:pPr marL="0" lvl="0" indent="0" algn="ctr">
              <a:spcBef>
                <a:spcPts val="1600"/>
              </a:spcBef>
              <a:spcAft>
                <a:spcPts val="1600"/>
              </a:spcAft>
              <a:buNone/>
            </a:pPr>
            <a:r>
              <a:rPr lang="en" sz="1400" i="1"/>
              <a:t>*The above does not necessarily apply if the creator/author has given away rights to a publisher and/or other individual or entity</a:t>
            </a:r>
            <a:r>
              <a:rPr lang="en"/>
              <a:t/>
            </a:r>
            <a:br>
              <a:rPr lang="en"/>
            </a:b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7153600" y="445025"/>
            <a:ext cx="16788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t>Image retrieved from:</a:t>
            </a:r>
            <a:br>
              <a:rPr lang="en" sz="1400"/>
            </a:br>
            <a:r>
              <a:rPr lang="en" sz="1400" u="sng">
                <a:solidFill>
                  <a:schemeClr val="hlink"/>
                </a:solidFill>
                <a:hlinkClick r:id="rId3"/>
              </a:rPr>
              <a:t>https://web.law.duke.edu/cspd/publicdomainday/2016/pre-1976</a:t>
            </a:r>
            <a:r>
              <a:rPr lang="en" sz="1400"/>
              <a:t> </a:t>
            </a:r>
            <a:br>
              <a:rPr lang="en" sz="1400"/>
            </a:br>
            <a:r>
              <a:rPr lang="en" sz="1400"/>
              <a:t>© Center for the Study of Public Domain</a:t>
            </a:r>
            <a:br>
              <a:rPr lang="en" sz="1400"/>
            </a:br>
            <a:endParaRPr sz="1400"/>
          </a:p>
        </p:txBody>
      </p:sp>
      <p:pic>
        <p:nvPicPr>
          <p:cNvPr id="128" name="Shape 128"/>
          <p:cNvPicPr preferRelativeResize="0"/>
          <p:nvPr/>
        </p:nvPicPr>
        <p:blipFill>
          <a:blip r:embed="rId4">
            <a:alphaModFix/>
          </a:blip>
          <a:stretch>
            <a:fillRect/>
          </a:stretch>
        </p:blipFill>
        <p:spPr>
          <a:xfrm>
            <a:off x="6" y="0"/>
            <a:ext cx="6848489"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is Public Domain?</a:t>
            </a:r>
            <a:endParaRPr/>
          </a:p>
        </p:txBody>
      </p:sp>
      <p:sp>
        <p:nvSpPr>
          <p:cNvPr id="134" name="Shape 1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Public domain refers to materials “whose exclusive intellectual property rights have expired, have been forfeited, or are inapplicable.” </a:t>
            </a:r>
            <a:endParaRPr/>
          </a:p>
          <a:p>
            <a:pPr marL="914400" lvl="1" indent="-317500" rtl="0">
              <a:spcBef>
                <a:spcPts val="0"/>
              </a:spcBef>
              <a:spcAft>
                <a:spcPts val="0"/>
              </a:spcAft>
              <a:buSzPts val="1400"/>
              <a:buChar char="○"/>
            </a:pPr>
            <a:r>
              <a:rPr lang="en"/>
              <a:t>Items can be used freely</a:t>
            </a:r>
            <a:endParaRPr/>
          </a:p>
          <a:p>
            <a:pPr marL="457200" lvl="0" indent="-342900" rtl="0">
              <a:spcBef>
                <a:spcPts val="0"/>
              </a:spcBef>
              <a:spcAft>
                <a:spcPts val="0"/>
              </a:spcAft>
              <a:buSzPts val="1800"/>
              <a:buChar char="●"/>
            </a:pPr>
            <a:r>
              <a:rPr lang="en"/>
              <a:t>Materials in the public domain include:</a:t>
            </a:r>
            <a:endParaRPr/>
          </a:p>
          <a:p>
            <a:pPr marL="914400" lvl="1" indent="-317500" rtl="0">
              <a:spcBef>
                <a:spcPts val="0"/>
              </a:spcBef>
              <a:spcAft>
                <a:spcPts val="0"/>
              </a:spcAft>
              <a:buSzPts val="1400"/>
              <a:buChar char="○"/>
            </a:pPr>
            <a:r>
              <a:rPr lang="en"/>
              <a:t>Works with expired copyright (generally, this means items published before 1923)</a:t>
            </a:r>
            <a:endParaRPr/>
          </a:p>
          <a:p>
            <a:pPr marL="914400" lvl="1" indent="-317500" rtl="0">
              <a:spcBef>
                <a:spcPts val="0"/>
              </a:spcBef>
              <a:spcAft>
                <a:spcPts val="0"/>
              </a:spcAft>
              <a:buSzPts val="1400"/>
              <a:buChar char="○"/>
            </a:pPr>
            <a:r>
              <a:rPr lang="en"/>
              <a:t>Works that are not copyrightable or protected by copyright</a:t>
            </a:r>
            <a:endParaRPr/>
          </a:p>
          <a:p>
            <a:pPr marL="914400" lvl="1" indent="-317500" rtl="0">
              <a:spcBef>
                <a:spcPts val="0"/>
              </a:spcBef>
              <a:spcAft>
                <a:spcPts val="0"/>
              </a:spcAft>
              <a:buSzPts val="1400"/>
              <a:buChar char="○"/>
            </a:pPr>
            <a:r>
              <a:rPr lang="en"/>
              <a:t>Works produced by the federal government and/or federal government employee as a part of their job</a:t>
            </a:r>
            <a:endParaRPr/>
          </a:p>
          <a:p>
            <a:pPr marL="914400" lvl="1" indent="-317500">
              <a:spcBef>
                <a:spcPts val="0"/>
              </a:spcBef>
              <a:spcAft>
                <a:spcPts val="0"/>
              </a:spcAft>
              <a:buSzPts val="1400"/>
              <a:buChar char="○"/>
            </a:pPr>
            <a:r>
              <a:rPr lang="en"/>
              <a:t>Works donated to the public domain</a:t>
            </a:r>
            <a:br>
              <a:rPr lang="en"/>
            </a:b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265500" y="1428375"/>
            <a:ext cx="4045200" cy="1710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Public Domain &amp; Content Online</a:t>
            </a:r>
            <a:endParaRPr/>
          </a:p>
        </p:txBody>
      </p:sp>
      <p:sp>
        <p:nvSpPr>
          <p:cNvPr id="140" name="Shape 140"/>
          <p:cNvSpPr txBox="1">
            <a:spLocks noGrp="1"/>
          </p:cNvSpPr>
          <p:nvPr>
            <p:ph type="subTitle" idx="1"/>
          </p:nvPr>
        </p:nvSpPr>
        <p:spPr>
          <a:xfrm>
            <a:off x="265500" y="2024901"/>
            <a:ext cx="4045200" cy="13455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sz="1600"/>
              <a:t/>
            </a:r>
            <a:br>
              <a:rPr lang="en" sz="1600"/>
            </a:br>
            <a:endParaRPr sz="1600"/>
          </a:p>
        </p:txBody>
      </p:sp>
      <p:pic>
        <p:nvPicPr>
          <p:cNvPr id="141" name="Shape 141"/>
          <p:cNvPicPr preferRelativeResize="0"/>
          <p:nvPr/>
        </p:nvPicPr>
        <p:blipFill>
          <a:blip r:embed="rId3">
            <a:alphaModFix/>
          </a:blip>
          <a:stretch>
            <a:fillRect/>
          </a:stretch>
        </p:blipFill>
        <p:spPr>
          <a:xfrm>
            <a:off x="4786475" y="207075"/>
            <a:ext cx="4152900" cy="4152900"/>
          </a:xfrm>
          <a:prstGeom prst="rect">
            <a:avLst/>
          </a:prstGeom>
          <a:noFill/>
          <a:ln>
            <a:noFill/>
          </a:ln>
        </p:spPr>
      </p:pic>
      <p:sp>
        <p:nvSpPr>
          <p:cNvPr id="142" name="Shape 142"/>
          <p:cNvSpPr txBox="1"/>
          <p:nvPr/>
        </p:nvSpPr>
        <p:spPr>
          <a:xfrm>
            <a:off x="4764125" y="4493175"/>
            <a:ext cx="4197600" cy="502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latin typeface="Oswald"/>
                <a:ea typeface="Oswald"/>
                <a:cs typeface="Oswald"/>
                <a:sym typeface="Oswald"/>
              </a:rPr>
              <a:t>Meme created by Sarah Norris on: </a:t>
            </a:r>
            <a:r>
              <a:rPr lang="en" b="1" u="sng">
                <a:solidFill>
                  <a:schemeClr val="hlink"/>
                </a:solidFill>
                <a:latin typeface="Oswald"/>
                <a:ea typeface="Oswald"/>
                <a:cs typeface="Oswald"/>
                <a:sym typeface="Oswald"/>
                <a:hlinkClick r:id="rId4"/>
              </a:rPr>
              <a:t>https://imgflip.com/memegenerator</a:t>
            </a:r>
            <a:r>
              <a:rPr lang="en" b="1">
                <a:latin typeface="Oswald"/>
                <a:ea typeface="Oswald"/>
                <a:cs typeface="Oswald"/>
                <a:sym typeface="Oswald"/>
              </a:rPr>
              <a:t>  </a:t>
            </a:r>
            <a:r>
              <a:rPr lang="en"/>
              <a:t/>
            </a:r>
            <a:br>
              <a:rPr lang="en"/>
            </a:b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241725" y="2445725"/>
            <a:ext cx="4045200" cy="1710300"/>
          </a:xfrm>
          <a:prstGeom prst="rect">
            <a:avLst/>
          </a:prstGeom>
        </p:spPr>
        <p:txBody>
          <a:bodyPr spcFirstLastPara="1" wrap="square" lIns="91425" tIns="91425" rIns="91425" bIns="91425" anchor="b" anchorCtr="0">
            <a:noAutofit/>
          </a:bodyPr>
          <a:lstStyle/>
          <a:p>
            <a:pPr marL="457200" lvl="0" indent="-342900" algn="l" rtl="0">
              <a:spcBef>
                <a:spcPts val="0"/>
              </a:spcBef>
              <a:spcAft>
                <a:spcPts val="0"/>
              </a:spcAft>
              <a:buSzPts val="1800"/>
              <a:buChar char="●"/>
            </a:pPr>
            <a:r>
              <a:rPr lang="en" sz="1800"/>
              <a:t>Not everything online is in the public domain!</a:t>
            </a:r>
            <a:endParaRPr sz="1800"/>
          </a:p>
          <a:p>
            <a:pPr marL="0" lvl="0" indent="0" algn="l" rtl="0">
              <a:spcBef>
                <a:spcPts val="0"/>
              </a:spcBef>
              <a:spcAft>
                <a:spcPts val="0"/>
              </a:spcAft>
              <a:buNone/>
            </a:pPr>
            <a:endParaRPr sz="1800"/>
          </a:p>
          <a:p>
            <a:pPr marL="457200" lvl="0" indent="-317500" algn="l" rtl="0">
              <a:spcBef>
                <a:spcPts val="0"/>
              </a:spcBef>
              <a:spcAft>
                <a:spcPts val="0"/>
              </a:spcAft>
              <a:buSzPts val="1400"/>
              <a:buChar char="●"/>
            </a:pPr>
            <a:r>
              <a:rPr lang="en" sz="1800"/>
              <a:t>In general, consider any information you find on the Internet as protected by copyright, unless specifically noted, and treat it as such. Being publicly accessible is not the same as being in the public domain. </a:t>
            </a:r>
            <a:r>
              <a:rPr lang="en"/>
              <a:t/>
            </a:r>
            <a:br>
              <a:rPr lang="en"/>
            </a:br>
            <a:endParaRPr/>
          </a:p>
        </p:txBody>
      </p:sp>
      <p:pic>
        <p:nvPicPr>
          <p:cNvPr id="148" name="Shape 148"/>
          <p:cNvPicPr preferRelativeResize="0"/>
          <p:nvPr/>
        </p:nvPicPr>
        <p:blipFill>
          <a:blip r:embed="rId3">
            <a:alphaModFix/>
          </a:blip>
          <a:stretch>
            <a:fillRect/>
          </a:stretch>
        </p:blipFill>
        <p:spPr>
          <a:xfrm>
            <a:off x="4766775" y="364550"/>
            <a:ext cx="4182450" cy="3656225"/>
          </a:xfrm>
          <a:prstGeom prst="rect">
            <a:avLst/>
          </a:prstGeom>
          <a:noFill/>
          <a:ln>
            <a:noFill/>
          </a:ln>
        </p:spPr>
      </p:pic>
      <p:sp>
        <p:nvSpPr>
          <p:cNvPr id="149" name="Shape 149"/>
          <p:cNvSpPr txBox="1"/>
          <p:nvPr/>
        </p:nvSpPr>
        <p:spPr>
          <a:xfrm>
            <a:off x="4690500" y="4454000"/>
            <a:ext cx="4335000" cy="538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100">
                <a:latin typeface="Oswald"/>
                <a:ea typeface="Oswald"/>
                <a:cs typeface="Oswald"/>
                <a:sym typeface="Oswald"/>
              </a:rPr>
              <a:t>Image retrieved from: </a:t>
            </a:r>
            <a:r>
              <a:rPr lang="en" sz="1100" b="1" u="sng">
                <a:solidFill>
                  <a:schemeClr val="hlink"/>
                </a:solidFill>
                <a:latin typeface="Oswald"/>
                <a:ea typeface="Oswald"/>
                <a:cs typeface="Oswald"/>
                <a:sym typeface="Oswald"/>
                <a:hlinkClick r:id="rId4"/>
              </a:rPr>
              <a:t>https://advocacy.mozilla.org/en-US/maker-party/activities/meme-around</a:t>
            </a:r>
            <a:r>
              <a:rPr lang="en" sz="1100" b="1">
                <a:latin typeface="Oswald"/>
                <a:ea typeface="Oswald"/>
                <a:cs typeface="Oswald"/>
                <a:sym typeface="Oswald"/>
              </a:rPr>
              <a:t> </a:t>
            </a:r>
            <a:r>
              <a:rPr lang="en" sz="1100">
                <a:latin typeface="Oswald"/>
                <a:ea typeface="Oswald"/>
                <a:cs typeface="Oswald"/>
                <a:sym typeface="Oswald"/>
              </a:rPr>
              <a:t>/ CC BY-SA 4.0 / Mozilla</a:t>
            </a:r>
            <a:endParaRPr sz="1100">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2676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Examples of Public Domain Uses</a:t>
            </a:r>
            <a:endParaRPr/>
          </a:p>
        </p:txBody>
      </p:sp>
      <p:pic>
        <p:nvPicPr>
          <p:cNvPr id="155" name="Shape 155"/>
          <p:cNvPicPr preferRelativeResize="0"/>
          <p:nvPr/>
        </p:nvPicPr>
        <p:blipFill>
          <a:blip r:embed="rId3">
            <a:alphaModFix/>
          </a:blip>
          <a:stretch>
            <a:fillRect/>
          </a:stretch>
        </p:blipFill>
        <p:spPr>
          <a:xfrm>
            <a:off x="152400" y="1376363"/>
            <a:ext cx="3190875" cy="2390775"/>
          </a:xfrm>
          <a:prstGeom prst="rect">
            <a:avLst/>
          </a:prstGeom>
          <a:noFill/>
          <a:ln>
            <a:noFill/>
          </a:ln>
        </p:spPr>
      </p:pic>
      <p:pic>
        <p:nvPicPr>
          <p:cNvPr id="156" name="Shape 156"/>
          <p:cNvPicPr preferRelativeResize="0"/>
          <p:nvPr/>
        </p:nvPicPr>
        <p:blipFill>
          <a:blip r:embed="rId4">
            <a:alphaModFix/>
          </a:blip>
          <a:stretch>
            <a:fillRect/>
          </a:stretch>
        </p:blipFill>
        <p:spPr>
          <a:xfrm>
            <a:off x="3495675" y="1170125"/>
            <a:ext cx="2305050" cy="3076575"/>
          </a:xfrm>
          <a:prstGeom prst="rect">
            <a:avLst/>
          </a:prstGeom>
          <a:noFill/>
          <a:ln>
            <a:noFill/>
          </a:ln>
        </p:spPr>
      </p:pic>
      <p:pic>
        <p:nvPicPr>
          <p:cNvPr id="157" name="Shape 157"/>
          <p:cNvPicPr preferRelativeResize="0"/>
          <p:nvPr/>
        </p:nvPicPr>
        <p:blipFill>
          <a:blip r:embed="rId5">
            <a:alphaModFix/>
          </a:blip>
          <a:stretch>
            <a:fillRect/>
          </a:stretch>
        </p:blipFill>
        <p:spPr>
          <a:xfrm>
            <a:off x="5953125" y="1329450"/>
            <a:ext cx="3038475" cy="2484627"/>
          </a:xfrm>
          <a:prstGeom prst="rect">
            <a:avLst/>
          </a:prstGeom>
          <a:noFill/>
          <a:ln>
            <a:noFill/>
          </a:ln>
        </p:spPr>
      </p:pic>
      <p:sp>
        <p:nvSpPr>
          <p:cNvPr id="158" name="Shape 158"/>
          <p:cNvSpPr txBox="1"/>
          <p:nvPr/>
        </p:nvSpPr>
        <p:spPr>
          <a:xfrm>
            <a:off x="152475" y="3767150"/>
            <a:ext cx="3190800" cy="702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a:latin typeface="Oswald"/>
                <a:ea typeface="Oswald"/>
                <a:cs typeface="Oswald"/>
                <a:sym typeface="Oswald"/>
              </a:rPr>
              <a:t>Image retrieved from: </a:t>
            </a:r>
            <a:r>
              <a:rPr lang="en" sz="1200" u="sng">
                <a:solidFill>
                  <a:schemeClr val="hlink"/>
                </a:solidFill>
                <a:latin typeface="Oswald"/>
                <a:ea typeface="Oswald"/>
                <a:cs typeface="Oswald"/>
                <a:sym typeface="Oswald"/>
                <a:hlinkClick r:id="rId6"/>
              </a:rPr>
              <a:t>https://www.flickr.com/photos/jemimus/6783259581</a:t>
            </a:r>
            <a:r>
              <a:rPr lang="en" sz="1200">
                <a:latin typeface="Oswald"/>
                <a:ea typeface="Oswald"/>
                <a:cs typeface="Oswald"/>
                <a:sym typeface="Oswald"/>
              </a:rPr>
              <a:t>  </a:t>
            </a:r>
            <a:br>
              <a:rPr lang="en" sz="1200">
                <a:latin typeface="Oswald"/>
                <a:ea typeface="Oswald"/>
                <a:cs typeface="Oswald"/>
                <a:sym typeface="Oswald"/>
              </a:rPr>
            </a:br>
            <a:r>
              <a:rPr lang="en" sz="1200">
                <a:latin typeface="Oswald"/>
                <a:ea typeface="Oswald"/>
                <a:cs typeface="Oswald"/>
                <a:sym typeface="Oswald"/>
              </a:rPr>
              <a:t>© Robert / CC by 2.0</a:t>
            </a:r>
            <a:br>
              <a:rPr lang="en" sz="1200">
                <a:latin typeface="Oswald"/>
                <a:ea typeface="Oswald"/>
                <a:cs typeface="Oswald"/>
                <a:sym typeface="Oswald"/>
              </a:rPr>
            </a:br>
            <a:endParaRPr sz="1200">
              <a:latin typeface="Oswald"/>
              <a:ea typeface="Oswald"/>
              <a:cs typeface="Oswald"/>
              <a:sym typeface="Oswald"/>
            </a:endParaRPr>
          </a:p>
        </p:txBody>
      </p:sp>
      <p:sp>
        <p:nvSpPr>
          <p:cNvPr id="159" name="Shape 159"/>
          <p:cNvSpPr txBox="1"/>
          <p:nvPr/>
        </p:nvSpPr>
        <p:spPr>
          <a:xfrm>
            <a:off x="3495750" y="4246700"/>
            <a:ext cx="2304900" cy="572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a:latin typeface="Oswald"/>
                <a:ea typeface="Oswald"/>
                <a:cs typeface="Oswald"/>
                <a:sym typeface="Oswald"/>
              </a:rPr>
              <a:t>Image retrieved from: </a:t>
            </a:r>
            <a:r>
              <a:rPr lang="en" sz="1200" u="sng">
                <a:solidFill>
                  <a:schemeClr val="hlink"/>
                </a:solidFill>
                <a:latin typeface="Oswald"/>
                <a:ea typeface="Oswald"/>
                <a:cs typeface="Oswald"/>
                <a:sym typeface="Oswald"/>
                <a:hlinkClick r:id="rId7"/>
              </a:rPr>
              <a:t>https://www.flickr.com/photos/blakespot/3995091949</a:t>
            </a:r>
            <a:r>
              <a:rPr lang="en" sz="1200">
                <a:latin typeface="Oswald"/>
                <a:ea typeface="Oswald"/>
                <a:cs typeface="Oswald"/>
                <a:sym typeface="Oswald"/>
              </a:rPr>
              <a:t>     </a:t>
            </a:r>
            <a:br>
              <a:rPr lang="en" sz="1200">
                <a:latin typeface="Oswald"/>
                <a:ea typeface="Oswald"/>
                <a:cs typeface="Oswald"/>
                <a:sym typeface="Oswald"/>
              </a:rPr>
            </a:br>
            <a:r>
              <a:rPr lang="en" sz="1200">
                <a:latin typeface="Oswald"/>
                <a:ea typeface="Oswald"/>
                <a:cs typeface="Oswald"/>
                <a:sym typeface="Oswald"/>
              </a:rPr>
              <a:t>© Blake Patterson / CC by 2.0</a:t>
            </a:r>
            <a:r>
              <a:rPr lang="en"/>
              <a:t/>
            </a:r>
            <a:br>
              <a:rPr lang="en"/>
            </a:br>
            <a:endParaRPr/>
          </a:p>
        </p:txBody>
      </p:sp>
      <p:sp>
        <p:nvSpPr>
          <p:cNvPr id="160" name="Shape 160"/>
          <p:cNvSpPr txBox="1"/>
          <p:nvPr/>
        </p:nvSpPr>
        <p:spPr>
          <a:xfrm>
            <a:off x="5953125" y="3814075"/>
            <a:ext cx="3038400" cy="702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a:latin typeface="Oswald"/>
                <a:ea typeface="Oswald"/>
                <a:cs typeface="Oswald"/>
                <a:sym typeface="Oswald"/>
              </a:rPr>
              <a:t>Image retrieved from: </a:t>
            </a:r>
            <a:r>
              <a:rPr lang="en" sz="1200" u="sng">
                <a:solidFill>
                  <a:schemeClr val="hlink"/>
                </a:solidFill>
                <a:latin typeface="Oswald"/>
                <a:ea typeface="Oswald"/>
                <a:cs typeface="Oswald"/>
                <a:sym typeface="Oswald"/>
                <a:hlinkClick r:id="rId8"/>
              </a:rPr>
              <a:t>https://www.flickr.com/photos/jeffchristiansen/2506627137</a:t>
            </a:r>
            <a:r>
              <a:rPr lang="en" sz="1200">
                <a:latin typeface="Oswald"/>
                <a:ea typeface="Oswald"/>
                <a:cs typeface="Oswald"/>
                <a:sym typeface="Oswald"/>
              </a:rPr>
              <a:t>  </a:t>
            </a:r>
            <a:br>
              <a:rPr lang="en" sz="1200">
                <a:latin typeface="Oswald"/>
                <a:ea typeface="Oswald"/>
                <a:cs typeface="Oswald"/>
                <a:sym typeface="Oswald"/>
              </a:rPr>
            </a:br>
            <a:r>
              <a:rPr lang="en" sz="1200">
                <a:latin typeface="Oswald"/>
                <a:ea typeface="Oswald"/>
                <a:cs typeface="Oswald"/>
                <a:sym typeface="Oswald"/>
              </a:rPr>
              <a:t>© Jeff Christiansen / CC by 2.0</a:t>
            </a:r>
            <a:br>
              <a:rPr lang="en" sz="1200">
                <a:latin typeface="Oswald"/>
                <a:ea typeface="Oswald"/>
                <a:cs typeface="Oswald"/>
                <a:sym typeface="Oswald"/>
              </a:rPr>
            </a:br>
            <a:endParaRPr sz="1200">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Shape 165"/>
          <p:cNvPicPr preferRelativeResize="0"/>
          <p:nvPr/>
        </p:nvPicPr>
        <p:blipFill>
          <a:blip r:embed="rId3">
            <a:alphaModFix/>
          </a:blip>
          <a:stretch>
            <a:fillRect/>
          </a:stretch>
        </p:blipFill>
        <p:spPr>
          <a:xfrm>
            <a:off x="0" y="0"/>
            <a:ext cx="9144000" cy="5143498"/>
          </a:xfrm>
          <a:prstGeom prst="rect">
            <a:avLst/>
          </a:prstGeom>
          <a:noFill/>
          <a:ln>
            <a:noFill/>
          </a:ln>
        </p:spPr>
      </p:pic>
      <p:sp>
        <p:nvSpPr>
          <p:cNvPr id="166" name="Shape 166"/>
          <p:cNvSpPr txBox="1"/>
          <p:nvPr/>
        </p:nvSpPr>
        <p:spPr>
          <a:xfrm>
            <a:off x="256650" y="221900"/>
            <a:ext cx="8630700" cy="1553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a:solidFill>
                  <a:schemeClr val="dk1"/>
                </a:solidFill>
                <a:latin typeface="Oswald"/>
                <a:ea typeface="Oswald"/>
                <a:cs typeface="Oswald"/>
                <a:sym typeface="Oswald"/>
              </a:rPr>
              <a:t>Digital Archives Examples That Use Public Domain</a:t>
            </a:r>
            <a:r>
              <a:rPr lang="en"/>
              <a:t/>
            </a:r>
            <a:br>
              <a:rPr lang="en"/>
            </a:b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72" name="Shape 172"/>
          <p:cNvPicPr preferRelativeResize="0"/>
          <p:nvPr/>
        </p:nvPicPr>
        <p:blipFill>
          <a:blip r:embed="rId3">
            <a:alphaModFix/>
          </a:blip>
          <a:stretch>
            <a:fillRect/>
          </a:stretch>
        </p:blipFill>
        <p:spPr>
          <a:xfrm>
            <a:off x="0" y="0"/>
            <a:ext cx="9144001" cy="5143501"/>
          </a:xfrm>
          <a:prstGeom prst="rect">
            <a:avLst/>
          </a:prstGeom>
          <a:noFill/>
          <a:ln>
            <a:noFill/>
          </a:ln>
        </p:spPr>
      </p:pic>
      <p:sp>
        <p:nvSpPr>
          <p:cNvPr id="173" name="Shape 173"/>
          <p:cNvSpPr txBox="1"/>
          <p:nvPr/>
        </p:nvSpPr>
        <p:spPr>
          <a:xfrm>
            <a:off x="5230675" y="3558450"/>
            <a:ext cx="3828000" cy="499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u="sng">
                <a:solidFill>
                  <a:schemeClr val="hlink"/>
                </a:solidFill>
                <a:latin typeface="Oswald"/>
                <a:ea typeface="Oswald"/>
                <a:cs typeface="Oswald"/>
                <a:sym typeface="Oswald"/>
                <a:hlinkClick r:id="rId4"/>
              </a:rPr>
              <a:t>http://brockdenbrown.cah.ucf.edu/</a:t>
            </a:r>
            <a:r>
              <a:rPr lang="en" sz="1800">
                <a:latin typeface="Oswald"/>
                <a:ea typeface="Oswald"/>
                <a:cs typeface="Oswald"/>
                <a:sym typeface="Oswald"/>
              </a:rPr>
              <a:t> </a:t>
            </a:r>
            <a:endParaRPr sz="1800">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Shape 179"/>
          <p:cNvSpPr txBox="1"/>
          <p:nvPr/>
        </p:nvSpPr>
        <p:spPr>
          <a:xfrm>
            <a:off x="2821400" y="919325"/>
            <a:ext cx="3257400" cy="285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u="sng">
                <a:solidFill>
                  <a:schemeClr val="hlink"/>
                </a:solidFill>
                <a:latin typeface="Oswald"/>
                <a:ea typeface="Oswald"/>
                <a:cs typeface="Oswald"/>
                <a:sym typeface="Oswald"/>
                <a:hlinkClick r:id="rId4"/>
              </a:rPr>
              <a:t>http://www.whatjanesaw.org/</a:t>
            </a:r>
            <a:r>
              <a:rPr lang="en" sz="1800">
                <a:latin typeface="Oswald"/>
                <a:ea typeface="Oswald"/>
                <a:cs typeface="Oswald"/>
                <a:sym typeface="Oswald"/>
              </a:rPr>
              <a:t> </a:t>
            </a:r>
            <a:endParaRPr sz="1800">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a:blip r:embed="rId3">
            <a:alphaModFix/>
          </a:blip>
          <a:stretch>
            <a:fillRect/>
          </a:stretch>
        </p:blipFill>
        <p:spPr>
          <a:xfrm>
            <a:off x="0" y="0"/>
            <a:ext cx="9143999" cy="5143500"/>
          </a:xfrm>
          <a:prstGeom prst="rect">
            <a:avLst/>
          </a:prstGeom>
          <a:noFill/>
          <a:ln>
            <a:noFill/>
          </a:ln>
        </p:spPr>
      </p:pic>
      <p:sp>
        <p:nvSpPr>
          <p:cNvPr id="185" name="Shape 185"/>
          <p:cNvSpPr txBox="1"/>
          <p:nvPr/>
        </p:nvSpPr>
        <p:spPr>
          <a:xfrm>
            <a:off x="2289000" y="197475"/>
            <a:ext cx="4757400" cy="574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b="1" u="sng">
                <a:solidFill>
                  <a:schemeClr val="accent1"/>
                </a:solidFill>
                <a:latin typeface="Oswald"/>
                <a:ea typeface="Oswald"/>
                <a:cs typeface="Oswald"/>
                <a:sym typeface="Oswald"/>
                <a:hlinkClick r:id="rId4"/>
              </a:rPr>
              <a:t>https://www.hathitrust.org/</a:t>
            </a:r>
            <a:r>
              <a:rPr lang="en" sz="1800" b="1">
                <a:solidFill>
                  <a:schemeClr val="accent1"/>
                </a:solidFill>
                <a:latin typeface="Oswald"/>
                <a:ea typeface="Oswald"/>
                <a:cs typeface="Oswald"/>
                <a:sym typeface="Oswald"/>
              </a:rPr>
              <a:t> </a:t>
            </a:r>
            <a:endParaRPr sz="1800" b="1">
              <a:solidFill>
                <a:schemeClr val="accent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Shape 65"/>
          <p:cNvPicPr preferRelativeResize="0"/>
          <p:nvPr/>
        </p:nvPicPr>
        <p:blipFill>
          <a:blip r:embed="rId3">
            <a:alphaModFix/>
          </a:blip>
          <a:stretch>
            <a:fillRect/>
          </a:stretch>
        </p:blipFill>
        <p:spPr>
          <a:xfrm>
            <a:off x="0" y="0"/>
            <a:ext cx="9143981" cy="5143500"/>
          </a:xfrm>
          <a:prstGeom prst="rect">
            <a:avLst/>
          </a:prstGeom>
          <a:noFill/>
          <a:ln>
            <a:noFill/>
          </a:ln>
        </p:spPr>
      </p:pic>
      <p:sp>
        <p:nvSpPr>
          <p:cNvPr id="66" name="Shape 66"/>
          <p:cNvSpPr txBox="1"/>
          <p:nvPr/>
        </p:nvSpPr>
        <p:spPr>
          <a:xfrm>
            <a:off x="174350" y="3051225"/>
            <a:ext cx="2353800" cy="1125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dirty="0">
                <a:solidFill>
                  <a:schemeClr val="dk1"/>
                </a:solidFill>
                <a:latin typeface="Oswald"/>
                <a:ea typeface="Oswald"/>
                <a:cs typeface="Oswald"/>
                <a:sym typeface="Oswald"/>
              </a:rPr>
              <a:t>If you remember one thing from this presentation... </a:t>
            </a:r>
            <a:r>
              <a:rPr lang="en" sz="2400" dirty="0"/>
              <a:t/>
            </a:r>
            <a:br>
              <a:rPr lang="en" sz="2400" dirty="0"/>
            </a:b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Shape 190"/>
          <p:cNvPicPr preferRelativeResize="0"/>
          <p:nvPr/>
        </p:nvPicPr>
        <p:blipFill>
          <a:blip r:embed="rId3">
            <a:alphaModFix/>
          </a:blip>
          <a:stretch>
            <a:fillRect/>
          </a:stretch>
        </p:blipFill>
        <p:spPr>
          <a:xfrm>
            <a:off x="0" y="0"/>
            <a:ext cx="9144001" cy="5143500"/>
          </a:xfrm>
          <a:prstGeom prst="rect">
            <a:avLst/>
          </a:prstGeom>
          <a:noFill/>
          <a:ln>
            <a:noFill/>
          </a:ln>
        </p:spPr>
      </p:pic>
      <p:sp>
        <p:nvSpPr>
          <p:cNvPr id="191" name="Shape 191"/>
          <p:cNvSpPr txBox="1"/>
          <p:nvPr/>
        </p:nvSpPr>
        <p:spPr>
          <a:xfrm>
            <a:off x="4317675" y="8975"/>
            <a:ext cx="4826400" cy="565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u="sng">
                <a:solidFill>
                  <a:schemeClr val="accent1"/>
                </a:solidFill>
                <a:latin typeface="Oswald"/>
                <a:ea typeface="Oswald"/>
                <a:cs typeface="Oswald"/>
                <a:sym typeface="Oswald"/>
                <a:hlinkClick r:id="rId4"/>
              </a:rPr>
              <a:t>http://www.gutenberg.org/</a:t>
            </a:r>
            <a:r>
              <a:rPr lang="en" sz="1800">
                <a:solidFill>
                  <a:schemeClr val="accent1"/>
                </a:solidFill>
                <a:latin typeface="Oswald"/>
                <a:ea typeface="Oswald"/>
                <a:cs typeface="Oswald"/>
                <a:sym typeface="Oswald"/>
              </a:rPr>
              <a:t> </a:t>
            </a:r>
            <a:endParaRPr sz="1800">
              <a:solidFill>
                <a:schemeClr val="accent1"/>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p:nvPr/>
        </p:nvPicPr>
        <p:blipFill>
          <a:blip r:embed="rId3">
            <a:alphaModFix/>
          </a:blip>
          <a:stretch>
            <a:fillRect/>
          </a:stretch>
        </p:blipFill>
        <p:spPr>
          <a:xfrm>
            <a:off x="-3" y="0"/>
            <a:ext cx="9144000" cy="5143500"/>
          </a:xfrm>
          <a:prstGeom prst="rect">
            <a:avLst/>
          </a:prstGeom>
          <a:noFill/>
          <a:ln>
            <a:noFill/>
          </a:ln>
        </p:spPr>
      </p:pic>
      <p:sp>
        <p:nvSpPr>
          <p:cNvPr id="197" name="Shape 197"/>
          <p:cNvSpPr txBox="1"/>
          <p:nvPr/>
        </p:nvSpPr>
        <p:spPr>
          <a:xfrm>
            <a:off x="2344950" y="2242850"/>
            <a:ext cx="4454100" cy="16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chemeClr val="dk1"/>
                </a:solidFill>
                <a:latin typeface="Oswald"/>
                <a:ea typeface="Oswald"/>
                <a:cs typeface="Oswald"/>
                <a:sym typeface="Oswald"/>
              </a:rPr>
              <a:t>What About </a:t>
            </a:r>
            <a:endParaRPr sz="6000">
              <a:solidFill>
                <a:schemeClr val="dk1"/>
              </a:solidFill>
              <a:latin typeface="Oswald"/>
              <a:ea typeface="Oswald"/>
              <a:cs typeface="Oswald"/>
              <a:sym typeface="Oswald"/>
            </a:endParaRPr>
          </a:p>
          <a:p>
            <a:pPr marL="0" lvl="0" indent="0" algn="ctr">
              <a:spcBef>
                <a:spcPts val="0"/>
              </a:spcBef>
              <a:spcAft>
                <a:spcPts val="0"/>
              </a:spcAft>
              <a:buNone/>
            </a:pPr>
            <a:r>
              <a:rPr lang="en" sz="6000">
                <a:solidFill>
                  <a:schemeClr val="dk1"/>
                </a:solidFill>
                <a:latin typeface="Oswald"/>
                <a:ea typeface="Oswald"/>
                <a:cs typeface="Oswald"/>
                <a:sym typeface="Oswald"/>
              </a:rPr>
              <a:t>Fair Use?</a:t>
            </a:r>
            <a:endParaRPr sz="6000">
              <a:solidFill>
                <a:schemeClr val="dk1"/>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a:t>“Fair use is a legal doctrine that </a:t>
            </a:r>
            <a:r>
              <a:rPr lang="en">
                <a:solidFill>
                  <a:schemeClr val="accent5"/>
                </a:solidFill>
              </a:rPr>
              <a:t>promotes freedom of expression by permitting the unlicensed use of copyright-protected works in certain circumstances</a:t>
            </a:r>
            <a:r>
              <a:rPr lang="en"/>
              <a:t>. Section 107 of the Copyright Act provides the statutory framework for determining whether something is a fair use and identifies certain types of uses—</a:t>
            </a:r>
            <a:r>
              <a:rPr lang="en">
                <a:solidFill>
                  <a:schemeClr val="accent5"/>
                </a:solidFill>
              </a:rPr>
              <a:t>such as criticism, comment, news reporting, teaching, scholarship, and research</a:t>
            </a:r>
            <a:r>
              <a:rPr lang="en"/>
              <a:t>—as examples of activities that may qualify as fair use.”</a:t>
            </a:r>
            <a:br>
              <a:rPr lang="en"/>
            </a:br>
            <a:r>
              <a:rPr lang="en"/>
              <a:t/>
            </a:r>
            <a:br>
              <a:rPr lang="en"/>
            </a:br>
            <a:r>
              <a:rPr lang="en" u="sng">
                <a:solidFill>
                  <a:schemeClr val="hlink"/>
                </a:solidFill>
                <a:hlinkClick r:id="rId3"/>
              </a:rPr>
              <a:t>http://copyright.gov/fair-use/more-info.html</a:t>
            </a:r>
            <a:r>
              <a:rPr lang="en"/>
              <a:t>   </a:t>
            </a:r>
            <a:br>
              <a:rPr lang="en"/>
            </a:b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Fair Use is a Right…</a:t>
            </a:r>
            <a:endParaRPr/>
          </a:p>
        </p:txBody>
      </p:sp>
      <p:sp>
        <p:nvSpPr>
          <p:cNvPr id="208" name="Shape 208"/>
          <p:cNvSpPr txBox="1">
            <a:spLocks noGrp="1"/>
          </p:cNvSpPr>
          <p:nvPr>
            <p:ph type="body" idx="1"/>
          </p:nvPr>
        </p:nvSpPr>
        <p:spPr>
          <a:xfrm>
            <a:off x="311700" y="4125800"/>
            <a:ext cx="8520600" cy="82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swald"/>
                <a:ea typeface="Oswald"/>
                <a:cs typeface="Oswald"/>
                <a:sym typeface="Oswald"/>
              </a:rPr>
              <a:t>Retrieved from: </a:t>
            </a:r>
            <a:endParaRPr>
              <a:latin typeface="Oswald"/>
              <a:ea typeface="Oswald"/>
              <a:cs typeface="Oswald"/>
              <a:sym typeface="Oswald"/>
            </a:endParaRPr>
          </a:p>
          <a:p>
            <a:pPr marL="0" lvl="0" indent="0" algn="ctr" rtl="0">
              <a:spcBef>
                <a:spcPts val="0"/>
              </a:spcBef>
              <a:spcAft>
                <a:spcPts val="0"/>
              </a:spcAft>
              <a:buNone/>
            </a:pPr>
            <a:r>
              <a:rPr lang="en" sz="1600" u="sng">
                <a:solidFill>
                  <a:schemeClr val="hlink"/>
                </a:solidFill>
                <a:latin typeface="Oswald"/>
                <a:ea typeface="Oswald"/>
                <a:cs typeface="Oswald"/>
                <a:sym typeface="Oswald"/>
                <a:hlinkClick r:id="rId3"/>
              </a:rPr>
              <a:t>http://fairuseweek.org/wp-content/uploads/2016/02/ARL-FUW-Infographic-r5.pdf /</a:t>
            </a:r>
            <a:r>
              <a:rPr lang="en">
                <a:latin typeface="Oswald"/>
                <a:ea typeface="Oswald"/>
                <a:cs typeface="Oswald"/>
                <a:sym typeface="Oswald"/>
                <a:hlinkClick r:id="rId3"/>
              </a:rPr>
              <a:t> CC BY / ACRL </a:t>
            </a:r>
            <a:endParaRPr sz="1600" u="sng">
              <a:solidFill>
                <a:schemeClr val="hlink"/>
              </a:solidFill>
              <a:latin typeface="Oswald"/>
              <a:ea typeface="Oswald"/>
              <a:cs typeface="Oswald"/>
              <a:sym typeface="Oswald"/>
              <a:hlinkClick r:id="rId3"/>
            </a:endParaRPr>
          </a:p>
          <a:p>
            <a:pPr marL="0" lvl="0" indent="0">
              <a:spcBef>
                <a:spcPts val="0"/>
              </a:spcBef>
              <a:spcAft>
                <a:spcPts val="1600"/>
              </a:spcAft>
              <a:buNone/>
            </a:pPr>
            <a:r>
              <a:rPr lang="en"/>
              <a:t> </a:t>
            </a:r>
            <a:endParaRPr/>
          </a:p>
        </p:txBody>
      </p:sp>
      <p:pic>
        <p:nvPicPr>
          <p:cNvPr id="209" name="Shape 209"/>
          <p:cNvPicPr preferRelativeResize="0"/>
          <p:nvPr/>
        </p:nvPicPr>
        <p:blipFill>
          <a:blip r:embed="rId4">
            <a:alphaModFix/>
          </a:blip>
          <a:stretch>
            <a:fillRect/>
          </a:stretch>
        </p:blipFill>
        <p:spPr>
          <a:xfrm>
            <a:off x="1996675" y="1167613"/>
            <a:ext cx="4906225" cy="2808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a:blip r:embed="rId3">
            <a:alphaModFix/>
          </a:blip>
          <a:stretch>
            <a:fillRect/>
          </a:stretch>
        </p:blipFill>
        <p:spPr>
          <a:xfrm>
            <a:off x="0" y="213266"/>
            <a:ext cx="4945425" cy="4716959"/>
          </a:xfrm>
          <a:prstGeom prst="rect">
            <a:avLst/>
          </a:prstGeom>
          <a:noFill/>
          <a:ln>
            <a:noFill/>
          </a:ln>
        </p:spPr>
      </p:pic>
      <p:pic>
        <p:nvPicPr>
          <p:cNvPr id="215" name="Shape 215"/>
          <p:cNvPicPr preferRelativeResize="0"/>
          <p:nvPr/>
        </p:nvPicPr>
        <p:blipFill>
          <a:blip r:embed="rId4">
            <a:alphaModFix/>
          </a:blip>
          <a:stretch>
            <a:fillRect/>
          </a:stretch>
        </p:blipFill>
        <p:spPr>
          <a:xfrm>
            <a:off x="4945425" y="0"/>
            <a:ext cx="4198575" cy="2489350"/>
          </a:xfrm>
          <a:prstGeom prst="rect">
            <a:avLst/>
          </a:prstGeom>
          <a:noFill/>
          <a:ln>
            <a:noFill/>
          </a:ln>
        </p:spPr>
      </p:pic>
      <p:pic>
        <p:nvPicPr>
          <p:cNvPr id="216" name="Shape 216"/>
          <p:cNvPicPr preferRelativeResize="0"/>
          <p:nvPr/>
        </p:nvPicPr>
        <p:blipFill>
          <a:blip r:embed="rId5">
            <a:alphaModFix/>
          </a:blip>
          <a:stretch>
            <a:fillRect/>
          </a:stretch>
        </p:blipFill>
        <p:spPr>
          <a:xfrm>
            <a:off x="4945425" y="2489350"/>
            <a:ext cx="4198575" cy="2654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620025" y="215800"/>
            <a:ext cx="3453575" cy="2304950"/>
          </a:xfrm>
          <a:prstGeom prst="rect">
            <a:avLst/>
          </a:prstGeom>
          <a:noFill/>
          <a:ln>
            <a:noFill/>
          </a:ln>
        </p:spPr>
      </p:pic>
      <p:pic>
        <p:nvPicPr>
          <p:cNvPr id="222" name="Shape 222"/>
          <p:cNvPicPr preferRelativeResize="0"/>
          <p:nvPr/>
        </p:nvPicPr>
        <p:blipFill>
          <a:blip r:embed="rId4">
            <a:alphaModFix/>
          </a:blip>
          <a:stretch>
            <a:fillRect/>
          </a:stretch>
        </p:blipFill>
        <p:spPr>
          <a:xfrm>
            <a:off x="5514225" y="442575"/>
            <a:ext cx="2441850" cy="3662775"/>
          </a:xfrm>
          <a:prstGeom prst="rect">
            <a:avLst/>
          </a:prstGeom>
          <a:noFill/>
          <a:ln>
            <a:noFill/>
          </a:ln>
        </p:spPr>
      </p:pic>
      <p:pic>
        <p:nvPicPr>
          <p:cNvPr id="223" name="Shape 223"/>
          <p:cNvPicPr preferRelativeResize="0"/>
          <p:nvPr/>
        </p:nvPicPr>
        <p:blipFill>
          <a:blip r:embed="rId5">
            <a:alphaModFix/>
          </a:blip>
          <a:stretch>
            <a:fillRect/>
          </a:stretch>
        </p:blipFill>
        <p:spPr>
          <a:xfrm>
            <a:off x="1703924" y="2693700"/>
            <a:ext cx="3166650" cy="2257775"/>
          </a:xfrm>
          <a:prstGeom prst="rect">
            <a:avLst/>
          </a:prstGeom>
          <a:noFill/>
          <a:ln>
            <a:noFill/>
          </a:ln>
        </p:spPr>
      </p:pic>
      <p:sp>
        <p:nvSpPr>
          <p:cNvPr id="224" name="Shape 224"/>
          <p:cNvSpPr txBox="1"/>
          <p:nvPr/>
        </p:nvSpPr>
        <p:spPr>
          <a:xfrm>
            <a:off x="5443350" y="4073600"/>
            <a:ext cx="2583600" cy="618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100">
                <a:latin typeface="Oswald"/>
                <a:ea typeface="Oswald"/>
                <a:cs typeface="Oswald"/>
                <a:sym typeface="Oswald"/>
              </a:rPr>
              <a:t>Retrieved from: </a:t>
            </a:r>
            <a:r>
              <a:rPr lang="en" sz="1100" u="sng">
                <a:solidFill>
                  <a:schemeClr val="hlink"/>
                </a:solidFill>
                <a:latin typeface="Oswald"/>
                <a:ea typeface="Oswald"/>
                <a:cs typeface="Oswald"/>
                <a:sym typeface="Oswald"/>
                <a:hlinkClick r:id="rId6"/>
              </a:rPr>
              <a:t>https://commons.wikimedia.org/w/index.php?curid=14710006</a:t>
            </a:r>
            <a:r>
              <a:rPr lang="en" sz="1100">
                <a:latin typeface="Oswald"/>
                <a:ea typeface="Oswald"/>
                <a:cs typeface="Oswald"/>
                <a:sym typeface="Oswald"/>
              </a:rPr>
              <a:t> / CC BY 3.0 / Kristine Slipson</a:t>
            </a:r>
            <a:r>
              <a:rPr lang="en"/>
              <a:t/>
            </a:r>
            <a:br>
              <a:rPr lang="en"/>
            </a:b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Fair Use is NOT a License to Steal...</a:t>
            </a:r>
            <a:endParaRPr/>
          </a:p>
        </p:txBody>
      </p:sp>
      <p:pic>
        <p:nvPicPr>
          <p:cNvPr id="230" name="Shape 230"/>
          <p:cNvPicPr preferRelativeResize="0"/>
          <p:nvPr/>
        </p:nvPicPr>
        <p:blipFill>
          <a:blip r:embed="rId3">
            <a:alphaModFix/>
          </a:blip>
          <a:stretch>
            <a:fillRect/>
          </a:stretch>
        </p:blipFill>
        <p:spPr>
          <a:xfrm>
            <a:off x="4895800" y="360725"/>
            <a:ext cx="3956725" cy="3956725"/>
          </a:xfrm>
          <a:prstGeom prst="rect">
            <a:avLst/>
          </a:prstGeom>
          <a:noFill/>
          <a:ln>
            <a:noFill/>
          </a:ln>
        </p:spPr>
      </p:pic>
      <p:sp>
        <p:nvSpPr>
          <p:cNvPr id="231" name="Shape 231"/>
          <p:cNvSpPr txBox="1"/>
          <p:nvPr/>
        </p:nvSpPr>
        <p:spPr>
          <a:xfrm>
            <a:off x="4690500" y="4454000"/>
            <a:ext cx="4335000" cy="53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Oswald"/>
                <a:ea typeface="Oswald"/>
                <a:cs typeface="Oswald"/>
                <a:sym typeface="Oswald"/>
              </a:rPr>
              <a:t>Image retrieved from: </a:t>
            </a:r>
            <a:r>
              <a:rPr lang="en" sz="1100" b="1" u="sng">
                <a:solidFill>
                  <a:schemeClr val="hlink"/>
                </a:solidFill>
                <a:latin typeface="Oswald"/>
                <a:ea typeface="Oswald"/>
                <a:cs typeface="Oswald"/>
                <a:sym typeface="Oswald"/>
                <a:hlinkClick r:id="rId4"/>
              </a:rPr>
              <a:t>https://advocacy.mozilla.org/en-US/maker-party/activities/meme-around</a:t>
            </a:r>
            <a:r>
              <a:rPr lang="en" sz="1100" b="1">
                <a:latin typeface="Oswald"/>
                <a:ea typeface="Oswald"/>
                <a:cs typeface="Oswald"/>
                <a:sym typeface="Oswald"/>
              </a:rPr>
              <a:t> </a:t>
            </a:r>
            <a:r>
              <a:rPr lang="en" sz="1100">
                <a:latin typeface="Oswald"/>
                <a:ea typeface="Oswald"/>
                <a:cs typeface="Oswald"/>
                <a:sym typeface="Oswald"/>
              </a:rPr>
              <a:t>/ CC BY-SA 4.0 / Mozilla</a:t>
            </a:r>
            <a:endParaRPr sz="1100">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Navigating Fair Use...</a:t>
            </a:r>
            <a:endParaRPr/>
          </a:p>
        </p:txBody>
      </p:sp>
      <p:sp>
        <p:nvSpPr>
          <p:cNvPr id="237" name="Shape 2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When considering use of copyrighted work(s), the Four Fair Use Factors are typically used as a benchmark for whether fair use is appropriate or not</a:t>
            </a:r>
            <a:endParaRPr/>
          </a:p>
          <a:p>
            <a:pPr marL="914400" lvl="1" indent="-317500" rtl="0">
              <a:spcBef>
                <a:spcPts val="0"/>
              </a:spcBef>
              <a:spcAft>
                <a:spcPts val="0"/>
              </a:spcAft>
              <a:buSzPts val="1400"/>
              <a:buChar char="○"/>
            </a:pPr>
            <a:r>
              <a:rPr lang="en"/>
              <a:t>The purpose &amp; character of use</a:t>
            </a:r>
            <a:endParaRPr/>
          </a:p>
          <a:p>
            <a:pPr marL="914400" lvl="1" indent="-317500" rtl="0">
              <a:spcBef>
                <a:spcPts val="0"/>
              </a:spcBef>
              <a:spcAft>
                <a:spcPts val="0"/>
              </a:spcAft>
              <a:buSzPts val="1400"/>
              <a:buChar char="○"/>
            </a:pPr>
            <a:r>
              <a:rPr lang="en"/>
              <a:t>The nature of the copyrighted work</a:t>
            </a:r>
            <a:endParaRPr/>
          </a:p>
          <a:p>
            <a:pPr marL="914400" lvl="1" indent="-317500" rtl="0">
              <a:spcBef>
                <a:spcPts val="0"/>
              </a:spcBef>
              <a:spcAft>
                <a:spcPts val="0"/>
              </a:spcAft>
              <a:buSzPts val="1400"/>
              <a:buChar char="○"/>
            </a:pPr>
            <a:r>
              <a:rPr lang="en"/>
              <a:t>The portion used in relation to the copyrighted work as a whole</a:t>
            </a:r>
            <a:endParaRPr/>
          </a:p>
          <a:p>
            <a:pPr marL="914400" lvl="1" indent="-317500" rtl="0">
              <a:spcBef>
                <a:spcPts val="0"/>
              </a:spcBef>
              <a:spcAft>
                <a:spcPts val="0"/>
              </a:spcAft>
              <a:buSzPts val="1400"/>
              <a:buChar char="○"/>
            </a:pPr>
            <a:r>
              <a:rPr lang="en"/>
              <a:t>The effect of the use upon the potential market</a:t>
            </a:r>
            <a:endParaRPr/>
          </a:p>
          <a:p>
            <a:pPr marL="457200" lvl="0" indent="-342900" rtl="0">
              <a:spcBef>
                <a:spcPts val="0"/>
              </a:spcBef>
              <a:spcAft>
                <a:spcPts val="0"/>
              </a:spcAft>
              <a:buSzPts val="1800"/>
              <a:buChar char="●"/>
            </a:pPr>
            <a:r>
              <a:rPr lang="en" sz="1800"/>
              <a:t>Fair use is not applicable in every situation, even if it is for educational purposes</a:t>
            </a:r>
            <a:endParaRPr/>
          </a:p>
          <a:p>
            <a:pPr marL="457200" lvl="0" indent="-342900" rtl="0">
              <a:spcBef>
                <a:spcPts val="0"/>
              </a:spcBef>
              <a:spcAft>
                <a:spcPts val="0"/>
              </a:spcAft>
              <a:buSzPts val="1800"/>
              <a:buChar char="●"/>
            </a:pPr>
            <a:r>
              <a:rPr lang="en"/>
              <a:t>Consult UCF librarians for assistance</a:t>
            </a:r>
            <a:endParaRPr/>
          </a:p>
          <a:p>
            <a:pPr marL="457200" lvl="0" indent="-342900" rtl="0">
              <a:spcBef>
                <a:spcPts val="0"/>
              </a:spcBef>
              <a:spcAft>
                <a:spcPts val="0"/>
              </a:spcAft>
              <a:buSzPts val="1800"/>
              <a:buChar char="●"/>
            </a:pPr>
            <a:r>
              <a:rPr lang="en"/>
              <a:t>Look for copyrighted materials that have Creative Commons Licenses </a:t>
            </a:r>
            <a:endParaRPr/>
          </a:p>
          <a:p>
            <a:pPr marL="0" lvl="0" indent="0">
              <a:spcBef>
                <a:spcPts val="1600"/>
              </a:spcBef>
              <a:spcAft>
                <a:spcPts val="1600"/>
              </a:spcAft>
              <a:buNone/>
            </a:pPr>
            <a:r>
              <a:rPr lang="en"/>
              <a:t/>
            </a:r>
            <a:br>
              <a:rPr lang="en"/>
            </a:br>
            <a:r>
              <a:rPr lang="en"/>
              <a:t/>
            </a:r>
            <a:br>
              <a:rPr lang="en"/>
            </a:b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Shape 242"/>
          <p:cNvPicPr preferRelativeResize="0"/>
          <p:nvPr/>
        </p:nvPicPr>
        <p:blipFill>
          <a:blip r:embed="rId3">
            <a:alphaModFix/>
          </a:blip>
          <a:stretch>
            <a:fillRect/>
          </a:stretch>
        </p:blipFill>
        <p:spPr>
          <a:xfrm>
            <a:off x="0" y="0"/>
            <a:ext cx="9144000" cy="5143501"/>
          </a:xfrm>
          <a:prstGeom prst="rect">
            <a:avLst/>
          </a:prstGeom>
          <a:noFill/>
          <a:ln>
            <a:noFill/>
          </a:ln>
        </p:spPr>
      </p:pic>
      <p:sp>
        <p:nvSpPr>
          <p:cNvPr id="243" name="Shape 243"/>
          <p:cNvSpPr/>
          <p:nvPr/>
        </p:nvSpPr>
        <p:spPr>
          <a:xfrm>
            <a:off x="4066800" y="0"/>
            <a:ext cx="5077200" cy="9534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4" name="Shape 244"/>
          <p:cNvSpPr txBox="1"/>
          <p:nvPr/>
        </p:nvSpPr>
        <p:spPr>
          <a:xfrm>
            <a:off x="4196550" y="99150"/>
            <a:ext cx="4817700" cy="755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dirty="0">
                <a:latin typeface="Oswald"/>
                <a:ea typeface="Oswald"/>
                <a:cs typeface="Oswald"/>
                <a:sym typeface="Oswald"/>
              </a:rPr>
              <a:t>What is Open Access?</a:t>
            </a:r>
            <a:endParaRPr sz="3600" dirty="0">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311700" y="2130675"/>
            <a:ext cx="8520600" cy="22020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a:t>“Open-access (OA) literature is </a:t>
            </a:r>
            <a:r>
              <a:rPr lang="en">
                <a:solidFill>
                  <a:schemeClr val="accent5"/>
                </a:solidFill>
              </a:rPr>
              <a:t>digital, online, free of charge</a:t>
            </a:r>
            <a:r>
              <a:rPr lang="en"/>
              <a:t>, and f</a:t>
            </a:r>
            <a:r>
              <a:rPr lang="en">
                <a:solidFill>
                  <a:schemeClr val="accent5"/>
                </a:solidFill>
              </a:rPr>
              <a:t>ree of most copyright and licensing restrictions</a:t>
            </a:r>
            <a:r>
              <a:rPr lang="en"/>
              <a:t>.”</a:t>
            </a:r>
            <a:br>
              <a:rPr lang="en"/>
            </a:br>
            <a:r>
              <a:rPr lang="en"/>
              <a:t/>
            </a:r>
            <a:br>
              <a:rPr lang="en"/>
            </a:br>
            <a:r>
              <a:rPr lang="en"/>
              <a:t>© 2004-2015 Peter Suber. Last updated 5 December, 2015, </a:t>
            </a:r>
            <a:br>
              <a:rPr lang="en"/>
            </a:br>
            <a:r>
              <a:rPr lang="en"/>
              <a:t>Retrieved from: </a:t>
            </a:r>
            <a:r>
              <a:rPr lang="en" u="sng">
                <a:solidFill>
                  <a:schemeClr val="hlink"/>
                </a:solidFill>
                <a:hlinkClick r:id="rId3"/>
              </a:rPr>
              <a:t>http://bit.ly/oa-overview</a:t>
            </a:r>
            <a:r>
              <a:rPr lang="en"/>
              <a:t> </a:t>
            </a:r>
            <a:br>
              <a:rPr lang="en"/>
            </a:br>
            <a:endParaRPr/>
          </a:p>
        </p:txBody>
      </p:sp>
      <p:pic>
        <p:nvPicPr>
          <p:cNvPr id="250" name="Shape 250"/>
          <p:cNvPicPr preferRelativeResize="0"/>
          <p:nvPr/>
        </p:nvPicPr>
        <p:blipFill>
          <a:blip r:embed="rId4">
            <a:alphaModFix/>
          </a:blip>
          <a:stretch>
            <a:fillRect/>
          </a:stretch>
        </p:blipFill>
        <p:spPr>
          <a:xfrm>
            <a:off x="1892475" y="5"/>
            <a:ext cx="5359050" cy="167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Contact the Library...</a:t>
            </a:r>
            <a:endParaRPr/>
          </a:p>
        </p:txBody>
      </p:sp>
      <p:sp>
        <p:nvSpPr>
          <p:cNvPr id="72" name="Shape 72"/>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Can Help!</a:t>
            </a:r>
            <a:endParaRPr/>
          </a:p>
        </p:txBody>
      </p:sp>
      <p:pic>
        <p:nvPicPr>
          <p:cNvPr id="73" name="Shape 73"/>
          <p:cNvPicPr preferRelativeResize="0"/>
          <p:nvPr/>
        </p:nvPicPr>
        <p:blipFill>
          <a:blip r:embed="rId3">
            <a:alphaModFix/>
          </a:blip>
          <a:stretch>
            <a:fillRect/>
          </a:stretch>
        </p:blipFill>
        <p:spPr>
          <a:xfrm>
            <a:off x="4807925" y="248988"/>
            <a:ext cx="4123850" cy="4645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Shape 260"/>
          <p:cNvPicPr preferRelativeResize="0"/>
          <p:nvPr/>
        </p:nvPicPr>
        <p:blipFill>
          <a:blip r:embed="rId3">
            <a:alphaModFix/>
          </a:blip>
          <a:stretch>
            <a:fillRect/>
          </a:stretch>
        </p:blipFill>
        <p:spPr>
          <a:xfrm>
            <a:off x="0" y="0"/>
            <a:ext cx="9144000" cy="5143501"/>
          </a:xfrm>
          <a:prstGeom prst="rect">
            <a:avLst/>
          </a:prstGeom>
          <a:noFill/>
          <a:ln>
            <a:noFill/>
          </a:ln>
        </p:spPr>
      </p:pic>
      <p:sp>
        <p:nvSpPr>
          <p:cNvPr id="261" name="Shape 261"/>
          <p:cNvSpPr/>
          <p:nvPr/>
        </p:nvSpPr>
        <p:spPr>
          <a:xfrm>
            <a:off x="4066800" y="0"/>
            <a:ext cx="5077200" cy="9534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Shape 262"/>
          <p:cNvSpPr txBox="1"/>
          <p:nvPr/>
        </p:nvSpPr>
        <p:spPr>
          <a:xfrm>
            <a:off x="4196550" y="47700"/>
            <a:ext cx="4817700" cy="7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Oswald"/>
                <a:ea typeface="Oswald"/>
                <a:cs typeface="Oswald"/>
                <a:sym typeface="Oswald"/>
              </a:rPr>
              <a:t>What is Licensing?</a:t>
            </a:r>
            <a:endParaRPr sz="4000" dirty="0">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311700" y="1962750"/>
            <a:ext cx="8520600" cy="22485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In copyright and intellectual property, this means you are authorizing use of your copyrighted work by others (i.e. publisher, distributor, etc.)</a:t>
            </a:r>
            <a:endParaRPr/>
          </a:p>
          <a:p>
            <a:pPr marL="457200" lvl="0" indent="-342900" rtl="0">
              <a:spcBef>
                <a:spcPts val="0"/>
              </a:spcBef>
              <a:spcAft>
                <a:spcPts val="0"/>
              </a:spcAft>
              <a:buSzPts val="1800"/>
              <a:buChar char="●"/>
            </a:pPr>
            <a:r>
              <a:rPr lang="en"/>
              <a:t>This is often known as “use rights” </a:t>
            </a:r>
            <a:endParaRPr/>
          </a:p>
          <a:p>
            <a:pPr marL="457200" lvl="0" indent="-342900" rtl="0">
              <a:spcBef>
                <a:spcPts val="0"/>
              </a:spcBef>
              <a:spcAft>
                <a:spcPts val="0"/>
              </a:spcAft>
              <a:buSzPts val="1800"/>
              <a:buChar char="●"/>
            </a:pPr>
            <a:r>
              <a:rPr lang="en"/>
              <a:t>They can be exclusive or non-exclusive</a:t>
            </a:r>
            <a:endParaRPr/>
          </a:p>
          <a:p>
            <a:pPr marL="457200" lvl="0" indent="-342900">
              <a:spcBef>
                <a:spcPts val="0"/>
              </a:spcBef>
              <a:spcAft>
                <a:spcPts val="0"/>
              </a:spcAft>
              <a:buSzPts val="1800"/>
              <a:buChar char="●"/>
            </a:pPr>
            <a:r>
              <a:rPr lang="en"/>
              <a:t>Licensing a “use right” doesn’t affect your ownership of the copyright, unless you decide to license the rights away or are employed as a “work for hire” </a:t>
            </a:r>
            <a:br>
              <a:rPr lang="en"/>
            </a:br>
            <a:endParaRPr/>
          </a:p>
        </p:txBody>
      </p:sp>
      <p:sp>
        <p:nvSpPr>
          <p:cNvPr id="268" name="Shape 268"/>
          <p:cNvSpPr txBox="1"/>
          <p:nvPr/>
        </p:nvSpPr>
        <p:spPr>
          <a:xfrm>
            <a:off x="555925" y="842250"/>
            <a:ext cx="8136600" cy="11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2"/>
                </a:solidFill>
                <a:latin typeface="Average"/>
                <a:ea typeface="Average"/>
                <a:cs typeface="Average"/>
                <a:sym typeface="Average"/>
              </a:rPr>
              <a:t>Generally means “</a:t>
            </a:r>
            <a:r>
              <a:rPr lang="en" sz="2400">
                <a:solidFill>
                  <a:schemeClr val="accent5"/>
                </a:solidFill>
                <a:latin typeface="Average"/>
                <a:ea typeface="Average"/>
                <a:cs typeface="Average"/>
                <a:sym typeface="Average"/>
              </a:rPr>
              <a:t>to give permission</a:t>
            </a:r>
            <a:r>
              <a:rPr lang="en" sz="2400">
                <a:solidFill>
                  <a:schemeClr val="lt2"/>
                </a:solidFill>
                <a:latin typeface="Average"/>
                <a:ea typeface="Average"/>
                <a:cs typeface="Average"/>
                <a:sym typeface="Average"/>
              </a:rPr>
              <a:t>”</a:t>
            </a:r>
            <a:br>
              <a:rPr lang="en" sz="2400">
                <a:solidFill>
                  <a:schemeClr val="lt2"/>
                </a:solidFill>
                <a:latin typeface="Average"/>
                <a:ea typeface="Average"/>
                <a:cs typeface="Average"/>
                <a:sym typeface="Average"/>
              </a:rPr>
            </a:br>
            <a:r>
              <a:rPr lang="en" sz="1800" u="sng">
                <a:solidFill>
                  <a:schemeClr val="hlink"/>
                </a:solidFill>
                <a:latin typeface="Average"/>
                <a:ea typeface="Average"/>
                <a:cs typeface="Average"/>
                <a:sym typeface="Average"/>
                <a:hlinkClick r:id="rId3"/>
              </a:rPr>
              <a:t>https://en.wikipedia.org/wiki/License</a:t>
            </a:r>
            <a:r>
              <a:rPr lang="en" sz="1800">
                <a:solidFill>
                  <a:schemeClr val="lt2"/>
                </a:solidFill>
                <a:latin typeface="Average"/>
                <a:ea typeface="Average"/>
                <a:cs typeface="Average"/>
                <a:sym typeface="Average"/>
              </a:rPr>
              <a:t>  </a:t>
            </a:r>
            <a:endParaRPr sz="1800">
              <a:solidFill>
                <a:schemeClr val="lt2"/>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4" name="Shape 2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75" name="Shape 275"/>
          <p:cNvPicPr preferRelativeResize="0"/>
          <p:nvPr/>
        </p:nvPicPr>
        <p:blipFill>
          <a:blip r:embed="rId3">
            <a:alphaModFix/>
          </a:blip>
          <a:stretch>
            <a:fillRect/>
          </a:stretch>
        </p:blipFill>
        <p:spPr>
          <a:xfrm>
            <a:off x="0" y="0"/>
            <a:ext cx="9144001" cy="5143500"/>
          </a:xfrm>
          <a:prstGeom prst="rect">
            <a:avLst/>
          </a:prstGeom>
          <a:noFill/>
          <a:ln>
            <a:noFill/>
          </a:ln>
        </p:spPr>
      </p:pic>
      <p:sp>
        <p:nvSpPr>
          <p:cNvPr id="276" name="Shape 276"/>
          <p:cNvSpPr txBox="1"/>
          <p:nvPr/>
        </p:nvSpPr>
        <p:spPr>
          <a:xfrm>
            <a:off x="95100" y="4350975"/>
            <a:ext cx="5095800" cy="67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chemeClr val="dk1"/>
                </a:solidFill>
                <a:latin typeface="Oswald"/>
                <a:ea typeface="Oswald"/>
                <a:cs typeface="Oswald"/>
                <a:sym typeface="Oswald"/>
              </a:rPr>
              <a:t>Image retrieved from: </a:t>
            </a:r>
            <a:r>
              <a:rPr lang="en" sz="1800" u="sng">
                <a:solidFill>
                  <a:schemeClr val="hlink"/>
                </a:solidFill>
                <a:latin typeface="Oswald"/>
                <a:ea typeface="Oswald"/>
                <a:cs typeface="Oswald"/>
                <a:sym typeface="Oswald"/>
                <a:hlinkClick r:id="rId4"/>
              </a:rPr>
              <a:t>https://flic.kr/p/a8Tsiz</a:t>
            </a:r>
            <a:r>
              <a:rPr lang="en" sz="1800">
                <a:solidFill>
                  <a:schemeClr val="dk1"/>
                </a:solidFill>
                <a:latin typeface="Oswald"/>
                <a:ea typeface="Oswald"/>
                <a:cs typeface="Oswald"/>
                <a:sym typeface="Oswald"/>
              </a:rPr>
              <a:t>    </a:t>
            </a:r>
            <a:br>
              <a:rPr lang="en" sz="1800">
                <a:solidFill>
                  <a:schemeClr val="dk1"/>
                </a:solidFill>
                <a:latin typeface="Oswald"/>
                <a:ea typeface="Oswald"/>
                <a:cs typeface="Oswald"/>
                <a:sym typeface="Oswald"/>
              </a:rPr>
            </a:br>
            <a:r>
              <a:rPr lang="en" sz="1800">
                <a:solidFill>
                  <a:schemeClr val="dk1"/>
                </a:solidFill>
                <a:latin typeface="Oswald"/>
                <a:ea typeface="Oswald"/>
                <a:cs typeface="Oswald"/>
                <a:sym typeface="Oswald"/>
              </a:rPr>
              <a:t>© Kristina Alexanderson / CC BY-SA 4.0 </a:t>
            </a:r>
            <a:r>
              <a:rPr lang="en"/>
              <a:t> </a:t>
            </a:r>
            <a:endParaRPr/>
          </a:p>
        </p:txBody>
      </p:sp>
      <p:sp>
        <p:nvSpPr>
          <p:cNvPr id="277" name="Shape 277"/>
          <p:cNvSpPr txBox="1"/>
          <p:nvPr/>
        </p:nvSpPr>
        <p:spPr>
          <a:xfrm>
            <a:off x="6284725" y="445025"/>
            <a:ext cx="3197400" cy="351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4000" dirty="0">
                <a:solidFill>
                  <a:schemeClr val="dk1"/>
                </a:solidFill>
                <a:latin typeface="Oswald"/>
                <a:ea typeface="Oswald"/>
                <a:cs typeface="Oswald"/>
                <a:sym typeface="Oswald"/>
              </a:rPr>
              <a:t>Exploring Creative Commons Licenses...</a:t>
            </a:r>
            <a:endParaRPr sz="4000" dirty="0">
              <a:solidFill>
                <a:schemeClr val="dk1"/>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2485050" y="223100"/>
            <a:ext cx="41739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dirty="0"/>
              <a:t>Creative Commons License</a:t>
            </a:r>
            <a:br>
              <a:rPr lang="en" sz="2400" dirty="0"/>
            </a:br>
            <a:endParaRPr sz="2400" dirty="0"/>
          </a:p>
        </p:txBody>
      </p:sp>
      <p:sp>
        <p:nvSpPr>
          <p:cNvPr id="283" name="Shape 283"/>
          <p:cNvSpPr txBox="1">
            <a:spLocks noGrp="1"/>
          </p:cNvSpPr>
          <p:nvPr>
            <p:ph type="body" idx="1"/>
          </p:nvPr>
        </p:nvSpPr>
        <p:spPr>
          <a:xfrm>
            <a:off x="311700" y="2689975"/>
            <a:ext cx="8520600" cy="21048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en"/>
              <a:t>“A Creative Commons (CC) license is one of several </a:t>
            </a:r>
            <a:r>
              <a:rPr lang="en">
                <a:solidFill>
                  <a:schemeClr val="accent5"/>
                </a:solidFill>
              </a:rPr>
              <a:t>public copyright licenses</a:t>
            </a:r>
            <a:r>
              <a:rPr lang="en"/>
              <a:t> that </a:t>
            </a:r>
            <a:r>
              <a:rPr lang="en">
                <a:solidFill>
                  <a:schemeClr val="accent5"/>
                </a:solidFill>
              </a:rPr>
              <a:t>enable the free distribution of an otherwise copyrighted work</a:t>
            </a:r>
            <a:r>
              <a:rPr lang="en"/>
              <a:t>. A CC license is used when an author wants to </a:t>
            </a:r>
            <a:r>
              <a:rPr lang="en">
                <a:solidFill>
                  <a:schemeClr val="accent5"/>
                </a:solidFill>
              </a:rPr>
              <a:t>give people the right to share, use, and build upon a work</a:t>
            </a:r>
            <a:r>
              <a:rPr lang="en"/>
              <a:t> that they have created.”</a:t>
            </a:r>
            <a:br>
              <a:rPr lang="en"/>
            </a:br>
            <a:r>
              <a:rPr lang="en"/>
              <a:t/>
            </a:r>
            <a:br>
              <a:rPr lang="en"/>
            </a:br>
            <a:r>
              <a:rPr lang="en" u="sng">
                <a:solidFill>
                  <a:schemeClr val="hlink"/>
                </a:solidFill>
                <a:hlinkClick r:id="rId3"/>
              </a:rPr>
              <a:t>https://creativecommons.org/licenses/</a:t>
            </a:r>
            <a:r>
              <a:rPr lang="en"/>
              <a:t>   </a:t>
            </a:r>
            <a:br>
              <a:rPr lang="en"/>
            </a:br>
            <a:endParaRPr/>
          </a:p>
        </p:txBody>
      </p:sp>
      <p:pic>
        <p:nvPicPr>
          <p:cNvPr id="284" name="Shape 284"/>
          <p:cNvPicPr preferRelativeResize="0"/>
          <p:nvPr/>
        </p:nvPicPr>
        <p:blipFill>
          <a:blip r:embed="rId4">
            <a:alphaModFix/>
          </a:blip>
          <a:stretch>
            <a:fillRect/>
          </a:stretch>
        </p:blipFill>
        <p:spPr>
          <a:xfrm>
            <a:off x="3735875" y="962238"/>
            <a:ext cx="1672250" cy="1672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p:cNvPicPr preferRelativeResize="0"/>
          <p:nvPr/>
        </p:nvPicPr>
        <p:blipFill>
          <a:blip r:embed="rId3">
            <a:alphaModFix/>
          </a:blip>
          <a:stretch>
            <a:fillRect/>
          </a:stretch>
        </p:blipFill>
        <p:spPr>
          <a:xfrm>
            <a:off x="0" y="0"/>
            <a:ext cx="9144000" cy="4493625"/>
          </a:xfrm>
          <a:prstGeom prst="rect">
            <a:avLst/>
          </a:prstGeom>
          <a:noFill/>
          <a:ln>
            <a:noFill/>
          </a:ln>
        </p:spPr>
      </p:pic>
      <p:sp>
        <p:nvSpPr>
          <p:cNvPr id="290" name="Shape 290"/>
          <p:cNvSpPr txBox="1"/>
          <p:nvPr/>
        </p:nvSpPr>
        <p:spPr>
          <a:xfrm>
            <a:off x="2531100" y="4564800"/>
            <a:ext cx="4081800" cy="57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u="sng">
                <a:solidFill>
                  <a:schemeClr val="hlink"/>
                </a:solidFill>
                <a:latin typeface="Oswald"/>
                <a:ea typeface="Oswald"/>
                <a:cs typeface="Oswald"/>
                <a:sym typeface="Oswald"/>
                <a:hlinkClick r:id="rId4"/>
              </a:rPr>
              <a:t>https://creativecommons.org/licenses/</a:t>
            </a:r>
            <a:endParaRPr sz="1800" u="sng">
              <a:solidFill>
                <a:schemeClr val="hlink"/>
              </a:solidFill>
              <a:latin typeface="Oswald"/>
              <a:ea typeface="Oswald"/>
              <a:cs typeface="Oswald"/>
              <a:sym typeface="Oswald"/>
              <a:hlinkClick r:id="rId4"/>
            </a:endParaRPr>
          </a:p>
          <a:p>
            <a:pPr marL="0" lvl="0" indent="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p:cNvPicPr preferRelativeResize="0"/>
          <p:nvPr/>
        </p:nvPicPr>
        <p:blipFill>
          <a:blip r:embed="rId3">
            <a:alphaModFix/>
          </a:blip>
          <a:stretch>
            <a:fillRect/>
          </a:stretch>
        </p:blipFill>
        <p:spPr>
          <a:xfrm>
            <a:off x="2617150" y="1307675"/>
            <a:ext cx="4196950" cy="3311875"/>
          </a:xfrm>
          <a:prstGeom prst="rect">
            <a:avLst/>
          </a:prstGeom>
          <a:noFill/>
          <a:ln>
            <a:noFill/>
          </a:ln>
        </p:spPr>
      </p:pic>
      <p:sp>
        <p:nvSpPr>
          <p:cNvPr id="296" name="Shape 296"/>
          <p:cNvSpPr/>
          <p:nvPr/>
        </p:nvSpPr>
        <p:spPr>
          <a:xfrm rot="1447274">
            <a:off x="3120816" y="3982310"/>
            <a:ext cx="912475" cy="111181"/>
          </a:xfrm>
          <a:prstGeom prst="rightArrow">
            <a:avLst>
              <a:gd name="adj1" fmla="val 50000"/>
              <a:gd name="adj2" fmla="val 50000"/>
            </a:avLst>
          </a:prstGeom>
          <a:solidFill>
            <a:srgbClr val="000000"/>
          </a:solidFill>
          <a:ln w="9525" cap="flat" cmpd="sng">
            <a:solidFill>
              <a:srgbClr val="00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txBox="1"/>
          <p:nvPr/>
        </p:nvSpPr>
        <p:spPr>
          <a:xfrm>
            <a:off x="277375" y="324875"/>
            <a:ext cx="8678100" cy="982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800" dirty="0">
                <a:solidFill>
                  <a:schemeClr val="dk1"/>
                </a:solidFill>
                <a:latin typeface="Oswald"/>
                <a:ea typeface="Oswald"/>
                <a:cs typeface="Oswald"/>
                <a:sym typeface="Oswald"/>
              </a:rPr>
              <a:t>Where do you see Creative Commons Licenses?</a:t>
            </a:r>
            <a:endParaRPr sz="2800" dirty="0">
              <a:solidFill>
                <a:schemeClr val="dk1"/>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Shape 302"/>
          <p:cNvPicPr preferRelativeResize="0"/>
          <p:nvPr/>
        </p:nvPicPr>
        <p:blipFill>
          <a:blip r:embed="rId3">
            <a:alphaModFix/>
          </a:blip>
          <a:stretch>
            <a:fillRect/>
          </a:stretch>
        </p:blipFill>
        <p:spPr>
          <a:xfrm>
            <a:off x="2355625" y="515125"/>
            <a:ext cx="3963800" cy="3128300"/>
          </a:xfrm>
          <a:prstGeom prst="rect">
            <a:avLst/>
          </a:prstGeom>
          <a:noFill/>
          <a:ln>
            <a:noFill/>
          </a:ln>
        </p:spPr>
      </p:pic>
      <p:pic>
        <p:nvPicPr>
          <p:cNvPr id="303" name="Shape 303"/>
          <p:cNvPicPr preferRelativeResize="0"/>
          <p:nvPr/>
        </p:nvPicPr>
        <p:blipFill>
          <a:blip r:embed="rId4">
            <a:alphaModFix/>
          </a:blip>
          <a:stretch>
            <a:fillRect/>
          </a:stretch>
        </p:blipFill>
        <p:spPr>
          <a:xfrm>
            <a:off x="2427763" y="3803750"/>
            <a:ext cx="3819525" cy="581025"/>
          </a:xfrm>
          <a:prstGeom prst="rect">
            <a:avLst/>
          </a:prstGeom>
          <a:noFill/>
          <a:ln>
            <a:noFill/>
          </a:ln>
        </p:spPr>
      </p:pic>
      <p:sp>
        <p:nvSpPr>
          <p:cNvPr id="304" name="Shape 304"/>
          <p:cNvSpPr/>
          <p:nvPr/>
        </p:nvSpPr>
        <p:spPr>
          <a:xfrm rot="9888460">
            <a:off x="6124503" y="3871208"/>
            <a:ext cx="912386" cy="111273"/>
          </a:xfrm>
          <a:prstGeom prst="rightArrow">
            <a:avLst>
              <a:gd name="adj1" fmla="val 50000"/>
              <a:gd name="adj2" fmla="val 50000"/>
            </a:avLst>
          </a:prstGeom>
          <a:solidFill>
            <a:srgbClr val="000000"/>
          </a:solidFill>
          <a:ln w="9525" cap="flat" cmpd="sng">
            <a:solidFill>
              <a:srgbClr val="00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Shape 30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Creative Commons Licenses Resources</a:t>
            </a:r>
            <a:endParaRPr/>
          </a:p>
        </p:txBody>
      </p:sp>
      <p:sp>
        <p:nvSpPr>
          <p:cNvPr id="315" name="Shape 3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Creative Commons Licenses make sharing, adapting, finding, and creating easier</a:t>
            </a:r>
            <a:endParaRPr/>
          </a:p>
          <a:p>
            <a:pPr marL="914400" lvl="1" indent="-317500" rtl="0">
              <a:spcBef>
                <a:spcPts val="0"/>
              </a:spcBef>
              <a:spcAft>
                <a:spcPts val="0"/>
              </a:spcAft>
              <a:buSzPts val="1400"/>
              <a:buChar char="○"/>
            </a:pPr>
            <a:r>
              <a:rPr lang="en" sz="1400"/>
              <a:t>When using CC licensed material, make sure to properly cite based on the license (</a:t>
            </a:r>
            <a:r>
              <a:rPr lang="en" sz="1400" u="sng">
                <a:solidFill>
                  <a:schemeClr val="hlink"/>
                </a:solidFill>
                <a:hlinkClick r:id="rId3"/>
              </a:rPr>
              <a:t>https://wiki.creativecommons.org/wiki/Best_practices_for_attribution</a:t>
            </a:r>
            <a:r>
              <a:rPr lang="en" sz="1400"/>
              <a:t>) </a:t>
            </a:r>
            <a:endParaRPr/>
          </a:p>
          <a:p>
            <a:pPr marL="914400" lvl="1" indent="-317500" rtl="0">
              <a:spcBef>
                <a:spcPts val="0"/>
              </a:spcBef>
              <a:spcAft>
                <a:spcPts val="0"/>
              </a:spcAft>
              <a:buSzPts val="1400"/>
              <a:buChar char="○"/>
            </a:pPr>
            <a:r>
              <a:rPr lang="en" sz="1400"/>
              <a:t>If you are adding a CC license</a:t>
            </a:r>
            <a:r>
              <a:rPr lang="en"/>
              <a:t> to your own works</a:t>
            </a:r>
            <a:r>
              <a:rPr lang="en" sz="1400"/>
              <a:t>, look at considerations for such licenses (</a:t>
            </a:r>
            <a:r>
              <a:rPr lang="en" sz="1400" u="sng">
                <a:solidFill>
                  <a:schemeClr val="hlink"/>
                </a:solidFill>
                <a:hlinkClick r:id="rId4"/>
              </a:rPr>
              <a:t>https://wiki.creativecommons.org/wiki/Considerations_for_licensors_and_licensees#Considerations_for_licensors</a:t>
            </a:r>
            <a:r>
              <a:rPr lang="en" sz="1400"/>
              <a:t>) </a:t>
            </a:r>
            <a:endParaRPr/>
          </a:p>
          <a:p>
            <a:pPr marL="914400" lvl="1" indent="-317500" rtl="0">
              <a:spcBef>
                <a:spcPts val="0"/>
              </a:spcBef>
              <a:spcAft>
                <a:spcPts val="0"/>
              </a:spcAft>
              <a:buSzPts val="1400"/>
              <a:buChar char="○"/>
            </a:pPr>
            <a:r>
              <a:rPr lang="en" sz="1400"/>
              <a:t>Use the Creative Commons site when creating your license &amp; deciding which license to choose (</a:t>
            </a:r>
            <a:r>
              <a:rPr lang="en" sz="1400" u="sng">
                <a:solidFill>
                  <a:schemeClr val="hlink"/>
                </a:solidFill>
                <a:hlinkClick r:id="rId5"/>
              </a:rPr>
              <a:t>https://creativecommons.org/choose/</a:t>
            </a:r>
            <a:r>
              <a:rPr lang="en" sz="1400"/>
              <a:t>) </a:t>
            </a:r>
            <a:endParaRPr/>
          </a:p>
          <a:p>
            <a:pPr marL="914400" lvl="1" indent="-317500">
              <a:spcBef>
                <a:spcPts val="0"/>
              </a:spcBef>
              <a:spcAft>
                <a:spcPts val="0"/>
              </a:spcAft>
              <a:buSzPts val="1400"/>
              <a:buChar char="○"/>
            </a:pPr>
            <a:r>
              <a:rPr lang="en" sz="1400"/>
              <a:t>Learn how to mark your work with a CC license (</a:t>
            </a:r>
            <a:r>
              <a:rPr lang="en" sz="1400" u="sng">
                <a:solidFill>
                  <a:schemeClr val="hlink"/>
                </a:solidFill>
                <a:hlinkClick r:id="rId6"/>
              </a:rPr>
              <a:t>https://wiki.creativecommons.org/wiki/Marking_your_work_with_a_CC_license#How_to_use_the_CC_License_Chooser</a:t>
            </a:r>
            <a:r>
              <a:rPr lang="en" sz="1400"/>
              <a:t>) </a:t>
            </a:r>
            <a:br>
              <a:rPr lang="en" sz="1400"/>
            </a:b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p:cNvPicPr preferRelativeResize="0"/>
          <p:nvPr/>
        </p:nvPicPr>
        <p:blipFill>
          <a:blip r:embed="rId3">
            <a:alphaModFix/>
          </a:blip>
          <a:stretch>
            <a:fillRect/>
          </a:stretch>
        </p:blipFill>
        <p:spPr>
          <a:xfrm>
            <a:off x="0" y="0"/>
            <a:ext cx="9144000" cy="5143501"/>
          </a:xfrm>
          <a:prstGeom prst="rect">
            <a:avLst/>
          </a:prstGeom>
          <a:noFill/>
          <a:ln>
            <a:noFill/>
          </a:ln>
        </p:spPr>
      </p:pic>
      <p:sp>
        <p:nvSpPr>
          <p:cNvPr id="79" name="Shape 79"/>
          <p:cNvSpPr/>
          <p:nvPr/>
        </p:nvSpPr>
        <p:spPr>
          <a:xfrm>
            <a:off x="648750" y="989700"/>
            <a:ext cx="7846500" cy="3243600"/>
          </a:xfrm>
          <a:prstGeom prst="rect">
            <a:avLst/>
          </a:prstGeom>
          <a:solidFill>
            <a:schemeClr val="lt1"/>
          </a:solidFill>
          <a:ln w="9525" cap="flat" cmpd="sng">
            <a:solidFill>
              <a:schemeClr val="lt1"/>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Shape 80"/>
          <p:cNvSpPr txBox="1"/>
          <p:nvPr/>
        </p:nvSpPr>
        <p:spPr>
          <a:xfrm>
            <a:off x="756150" y="1116900"/>
            <a:ext cx="7631700" cy="298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dk1"/>
                </a:solidFill>
                <a:latin typeface="Oswald"/>
                <a:ea typeface="Oswald"/>
                <a:cs typeface="Oswald"/>
                <a:sym typeface="Oswald"/>
              </a:rPr>
              <a:t>Overview</a:t>
            </a:r>
            <a:endParaRPr sz="4800">
              <a:solidFill>
                <a:schemeClr val="dk1"/>
              </a:solidFill>
              <a:latin typeface="Oswald"/>
              <a:ea typeface="Oswald"/>
              <a:cs typeface="Oswald"/>
              <a:sym typeface="Oswald"/>
            </a:endParaRPr>
          </a:p>
          <a:p>
            <a:pPr marL="0" lvl="0" indent="0" algn="ctr" rtl="0">
              <a:spcBef>
                <a:spcPts val="0"/>
              </a:spcBef>
              <a:spcAft>
                <a:spcPts val="0"/>
              </a:spcAft>
              <a:buNone/>
            </a:pPr>
            <a:endParaRPr sz="1100">
              <a:solidFill>
                <a:schemeClr val="dk1"/>
              </a:solidFill>
              <a:latin typeface="Oswald"/>
              <a:ea typeface="Oswald"/>
              <a:cs typeface="Oswald"/>
              <a:sym typeface="Oswald"/>
            </a:endParaRPr>
          </a:p>
          <a:p>
            <a:pPr marL="457200" lvl="0" indent="-381000"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General Copyright</a:t>
            </a:r>
            <a:endParaRPr sz="2400">
              <a:solidFill>
                <a:schemeClr val="dk1"/>
              </a:solidFill>
              <a:latin typeface="Oswald"/>
              <a:ea typeface="Oswald"/>
              <a:cs typeface="Oswald"/>
              <a:sym typeface="Oswald"/>
            </a:endParaRPr>
          </a:p>
          <a:p>
            <a:pPr marL="457200" lvl="0" indent="-381000" rtl="0">
              <a:spcBef>
                <a:spcPts val="0"/>
              </a:spcBef>
              <a:spcAft>
                <a:spcPts val="0"/>
              </a:spcAft>
              <a:buClr>
                <a:schemeClr val="dk1"/>
              </a:buClr>
              <a:buSzPts val="2400"/>
              <a:buFont typeface="Oswald"/>
              <a:buChar char="●"/>
            </a:pPr>
            <a:r>
              <a:rPr lang="en" sz="2400">
                <a:solidFill>
                  <a:schemeClr val="dk1"/>
                </a:solidFill>
                <a:latin typeface="Oswald"/>
                <a:ea typeface="Oswald"/>
                <a:cs typeface="Oswald"/>
                <a:sym typeface="Oswald"/>
              </a:rPr>
              <a:t>Important Points about Copyright for the Digital Historian</a:t>
            </a:r>
            <a:r>
              <a:rPr lang="en">
                <a:solidFill>
                  <a:schemeClr val="dk1"/>
                </a:solidFill>
                <a:latin typeface="Oswald"/>
                <a:ea typeface="Oswald"/>
                <a:cs typeface="Oswald"/>
                <a:sym typeface="Oswald"/>
              </a:rPr>
              <a:t/>
            </a:r>
            <a:br>
              <a:rPr lang="en">
                <a:solidFill>
                  <a:schemeClr val="dk1"/>
                </a:solidFill>
                <a:latin typeface="Oswald"/>
                <a:ea typeface="Oswald"/>
                <a:cs typeface="Oswald"/>
                <a:sym typeface="Oswald"/>
              </a:rPr>
            </a:br>
            <a:endParaRPr>
              <a:solidFill>
                <a:schemeClr val="dk1"/>
              </a:solidFill>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Shape 320"/>
          <p:cNvPicPr preferRelativeResize="0"/>
          <p:nvPr/>
        </p:nvPicPr>
        <p:blipFill>
          <a:blip r:embed="rId3">
            <a:alphaModFix/>
          </a:blip>
          <a:stretch>
            <a:fillRect/>
          </a:stretch>
        </p:blipFill>
        <p:spPr>
          <a:xfrm>
            <a:off x="0" y="0"/>
            <a:ext cx="9144000" cy="5143501"/>
          </a:xfrm>
          <a:prstGeom prst="rect">
            <a:avLst/>
          </a:prstGeom>
          <a:noFill/>
          <a:ln>
            <a:noFill/>
          </a:ln>
        </p:spPr>
      </p:pic>
      <p:sp>
        <p:nvSpPr>
          <p:cNvPr id="321" name="Shape 321"/>
          <p:cNvSpPr/>
          <p:nvPr/>
        </p:nvSpPr>
        <p:spPr>
          <a:xfrm>
            <a:off x="0" y="0"/>
            <a:ext cx="5077200" cy="9534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txBox="1"/>
          <p:nvPr/>
        </p:nvSpPr>
        <p:spPr>
          <a:xfrm>
            <a:off x="129750" y="43500"/>
            <a:ext cx="4817700" cy="7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Oswald"/>
                <a:ea typeface="Oswald"/>
                <a:cs typeface="Oswald"/>
                <a:sym typeface="Oswald"/>
              </a:rPr>
              <a:t>Things to Consider...</a:t>
            </a:r>
            <a:endParaRPr sz="3600" dirty="0">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Exploring Materials for Digital Projects...</a:t>
            </a:r>
            <a:endParaRPr/>
          </a:p>
        </p:txBody>
      </p:sp>
      <p:sp>
        <p:nvSpPr>
          <p:cNvPr id="328" name="Shape 3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Consider the copyright for each work being used</a:t>
            </a:r>
            <a:endParaRPr/>
          </a:p>
          <a:p>
            <a:pPr marL="457200" lvl="0" indent="-342900" rtl="0">
              <a:spcBef>
                <a:spcPts val="0"/>
              </a:spcBef>
              <a:spcAft>
                <a:spcPts val="0"/>
              </a:spcAft>
              <a:buSzPts val="1800"/>
              <a:buChar char="●"/>
            </a:pPr>
            <a:r>
              <a:rPr lang="en"/>
              <a:t>Assume that a work is under copyright until proven otherwise</a:t>
            </a:r>
            <a:endParaRPr/>
          </a:p>
          <a:p>
            <a:pPr marL="457200" lvl="0" indent="-342900" rtl="0">
              <a:spcBef>
                <a:spcPts val="0"/>
              </a:spcBef>
              <a:spcAft>
                <a:spcPts val="0"/>
              </a:spcAft>
              <a:buSzPts val="1800"/>
              <a:buChar char="●"/>
            </a:pPr>
            <a:r>
              <a:rPr lang="en"/>
              <a:t>Archive materials may have additional rules that apply beyond copyright (i.e. Deed of Gift, Sensitive and/or Confidential Materials, etc.) </a:t>
            </a:r>
            <a:endParaRPr/>
          </a:p>
          <a:p>
            <a:pPr marL="457200" lvl="0" indent="-342900" rtl="0">
              <a:spcBef>
                <a:spcPts val="0"/>
              </a:spcBef>
              <a:spcAft>
                <a:spcPts val="0"/>
              </a:spcAft>
              <a:buSzPts val="1800"/>
              <a:buChar char="●"/>
            </a:pPr>
            <a:r>
              <a:rPr lang="en"/>
              <a:t>Explore opportunities to use public domain and/or Creative Commons Licensed Materials</a:t>
            </a:r>
            <a:endParaRPr/>
          </a:p>
          <a:p>
            <a:pPr marL="457200" lvl="0" indent="-342900" rtl="0">
              <a:spcBef>
                <a:spcPts val="0"/>
              </a:spcBef>
              <a:spcAft>
                <a:spcPts val="0"/>
              </a:spcAft>
              <a:buSzPts val="1800"/>
              <a:buChar char="●"/>
            </a:pPr>
            <a:r>
              <a:rPr lang="en"/>
              <a:t>Follow the Four Fair Use Factors when considering using copyrighted material</a:t>
            </a:r>
            <a:endParaRPr/>
          </a:p>
          <a:p>
            <a:pPr marL="457200" lvl="0" indent="-342900" rtl="0">
              <a:spcBef>
                <a:spcPts val="0"/>
              </a:spcBef>
              <a:spcAft>
                <a:spcPts val="0"/>
              </a:spcAft>
              <a:buSzPts val="1800"/>
              <a:buChar char="●"/>
            </a:pPr>
            <a:r>
              <a:rPr lang="en"/>
              <a:t>Connect with your faculty members and librarians for copyright assistance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Copyright Resources</a:t>
            </a:r>
            <a:endParaRPr/>
          </a:p>
        </p:txBody>
      </p:sp>
      <p:sp>
        <p:nvSpPr>
          <p:cNvPr id="334" name="Shape 3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UCF Libraries Copyright</a:t>
            </a:r>
            <a:br>
              <a:rPr lang="en"/>
            </a:br>
            <a:r>
              <a:rPr lang="en" u="sng">
                <a:solidFill>
                  <a:schemeClr val="hlink"/>
                </a:solidFill>
                <a:hlinkClick r:id="rId3"/>
              </a:rPr>
              <a:t>https://library.ucf.edu/about/departments/scholarly-communication/copyright/</a:t>
            </a:r>
            <a:r>
              <a:rPr lang="en"/>
              <a:t>  </a:t>
            </a:r>
            <a:endParaRPr/>
          </a:p>
          <a:p>
            <a:pPr marL="457200" lvl="0" indent="-342900" rtl="0">
              <a:spcBef>
                <a:spcPts val="0"/>
              </a:spcBef>
              <a:spcAft>
                <a:spcPts val="0"/>
              </a:spcAft>
              <a:buSzPts val="1800"/>
              <a:buChar char="●"/>
            </a:pPr>
            <a:r>
              <a:rPr lang="en"/>
              <a:t>Copyright Office</a:t>
            </a:r>
            <a:br>
              <a:rPr lang="en"/>
            </a:br>
            <a:r>
              <a:rPr lang="en" u="sng">
                <a:solidFill>
                  <a:schemeClr val="hlink"/>
                </a:solidFill>
                <a:hlinkClick r:id="rId4"/>
              </a:rPr>
              <a:t>http://www.copyright.gov/</a:t>
            </a:r>
            <a:r>
              <a:rPr lang="en"/>
              <a:t> </a:t>
            </a:r>
            <a:endParaRPr/>
          </a:p>
          <a:p>
            <a:pPr marL="457200" lvl="0" indent="-342900" rtl="0">
              <a:spcBef>
                <a:spcPts val="0"/>
              </a:spcBef>
              <a:spcAft>
                <a:spcPts val="0"/>
              </a:spcAft>
              <a:buSzPts val="1800"/>
              <a:buChar char="●"/>
            </a:pPr>
            <a:r>
              <a:rPr lang="en"/>
              <a:t>Code of Best Practices in Fair Use for the Visual Arts</a:t>
            </a:r>
            <a:br>
              <a:rPr lang="en"/>
            </a:br>
            <a:r>
              <a:rPr lang="en" u="sng">
                <a:solidFill>
                  <a:schemeClr val="accent5"/>
                </a:solidFill>
                <a:hlinkClick r:id="rId5"/>
              </a:rPr>
              <a:t>http://www.collegeart.org/pdf/fair-use/best-practices-fair-use-visual-arts.pdf</a:t>
            </a:r>
            <a:r>
              <a:rPr lang="en"/>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Shape 3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265500" y="285300"/>
            <a:ext cx="4045200" cy="1468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Contact Information</a:t>
            </a:r>
            <a:endParaRPr/>
          </a:p>
        </p:txBody>
      </p:sp>
      <p:sp>
        <p:nvSpPr>
          <p:cNvPr id="345" name="Shape 345"/>
          <p:cNvSpPr txBox="1">
            <a:spLocks noGrp="1"/>
          </p:cNvSpPr>
          <p:nvPr>
            <p:ph type="subTitle" idx="1"/>
          </p:nvPr>
        </p:nvSpPr>
        <p:spPr>
          <a:xfrm>
            <a:off x="265500" y="175350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Sarah A. Norris</a:t>
            </a:r>
            <a:br>
              <a:rPr lang="en"/>
            </a:br>
            <a:r>
              <a:rPr lang="en"/>
              <a:t>Scholarly Communication Librarian</a:t>
            </a:r>
            <a:br>
              <a:rPr lang="en"/>
            </a:br>
            <a:r>
              <a:rPr lang="en"/>
              <a:t>UCF Libraries</a:t>
            </a:r>
            <a:br>
              <a:rPr lang="en"/>
            </a:br>
            <a:r>
              <a:rPr lang="en" u="sng">
                <a:solidFill>
                  <a:schemeClr val="hlink"/>
                </a:solidFill>
                <a:hlinkClick r:id="rId3"/>
              </a:rPr>
              <a:t>sarah.norris@ucf.edu</a:t>
            </a:r>
            <a:r>
              <a:rPr lang="en"/>
              <a:t>  </a:t>
            </a:r>
            <a:br>
              <a:rPr lang="en"/>
            </a:br>
            <a:endParaRPr/>
          </a:p>
        </p:txBody>
      </p:sp>
      <p:sp>
        <p:nvSpPr>
          <p:cNvPr id="346" name="Shape 34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spcBef>
                <a:spcPts val="0"/>
              </a:spcBef>
              <a:spcAft>
                <a:spcPts val="1600"/>
              </a:spcAft>
              <a:buNone/>
            </a:pPr>
            <a:endParaRPr/>
          </a:p>
        </p:txBody>
      </p:sp>
      <p:pic>
        <p:nvPicPr>
          <p:cNvPr id="347" name="Shape 347"/>
          <p:cNvPicPr preferRelativeResize="0"/>
          <p:nvPr/>
        </p:nvPicPr>
        <p:blipFill>
          <a:blip r:embed="rId4">
            <a:alphaModFix/>
          </a:blip>
          <a:stretch>
            <a:fillRect/>
          </a:stretch>
        </p:blipFill>
        <p:spPr>
          <a:xfrm>
            <a:off x="4580800" y="0"/>
            <a:ext cx="4563200" cy="5143500"/>
          </a:xfrm>
          <a:prstGeom prst="rect">
            <a:avLst/>
          </a:prstGeom>
          <a:noFill/>
          <a:ln>
            <a:noFill/>
          </a:ln>
        </p:spPr>
      </p:pic>
      <p:sp>
        <p:nvSpPr>
          <p:cNvPr id="348" name="Shape 348"/>
          <p:cNvSpPr txBox="1"/>
          <p:nvPr/>
        </p:nvSpPr>
        <p:spPr>
          <a:xfrm>
            <a:off x="148350" y="4224175"/>
            <a:ext cx="4279500" cy="784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chemeClr val="dk1"/>
                </a:solidFill>
                <a:latin typeface="Oswald"/>
                <a:ea typeface="Oswald"/>
                <a:cs typeface="Oswald"/>
                <a:sym typeface="Oswald"/>
              </a:rPr>
              <a:t>UCF Libraries Office of Scholarly Communication </a:t>
            </a:r>
            <a:br>
              <a:rPr lang="en">
                <a:solidFill>
                  <a:schemeClr val="dk1"/>
                </a:solidFill>
                <a:latin typeface="Oswald"/>
                <a:ea typeface="Oswald"/>
                <a:cs typeface="Oswald"/>
                <a:sym typeface="Oswald"/>
              </a:rPr>
            </a:br>
            <a:r>
              <a:rPr lang="en">
                <a:solidFill>
                  <a:schemeClr val="dk1"/>
                </a:solidFill>
                <a:latin typeface="Oswald"/>
                <a:ea typeface="Oswald"/>
                <a:cs typeface="Oswald"/>
                <a:sym typeface="Oswald"/>
              </a:rPr>
              <a:t/>
            </a:r>
            <a:br>
              <a:rPr lang="en">
                <a:solidFill>
                  <a:schemeClr val="dk1"/>
                </a:solidFill>
                <a:latin typeface="Oswald"/>
                <a:ea typeface="Oswald"/>
                <a:cs typeface="Oswald"/>
                <a:sym typeface="Oswald"/>
              </a:rPr>
            </a:br>
            <a:r>
              <a:rPr lang="en" sz="1200" u="sng">
                <a:solidFill>
                  <a:schemeClr val="hlink"/>
                </a:solidFill>
                <a:latin typeface="Oswald"/>
                <a:ea typeface="Oswald"/>
                <a:cs typeface="Oswald"/>
                <a:sym typeface="Oswald"/>
                <a:hlinkClick r:id="rId5"/>
              </a:rPr>
              <a:t>http://library.ucf.edu/about/departments/scholarly-communication/</a:t>
            </a:r>
            <a:r>
              <a:rPr lang="en" sz="1200">
                <a:solidFill>
                  <a:schemeClr val="dk1"/>
                </a:solidFill>
                <a:latin typeface="Oswald"/>
                <a:ea typeface="Oswald"/>
                <a:cs typeface="Oswald"/>
                <a:sym typeface="Oswald"/>
              </a:rPr>
              <a:t>  </a:t>
            </a:r>
            <a:r>
              <a:rPr lang="en"/>
              <a:t/>
            </a:r>
            <a:br>
              <a:rPr lang="en"/>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*Disclaimer</a:t>
            </a:r>
            <a:endParaRPr/>
          </a:p>
        </p:txBody>
      </p:sp>
      <p:sp>
        <p:nvSpPr>
          <p:cNvPr id="86" name="Shape 86"/>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UCF Libraries does not give legal advice, and any information in this presentation is for informational purposes only. </a:t>
            </a:r>
            <a:br>
              <a:rPr lang="en"/>
            </a:br>
            <a:endParaRPr/>
          </a:p>
        </p:txBody>
      </p:sp>
      <p:sp>
        <p:nvSpPr>
          <p:cNvPr id="87" name="Shape 8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spcBef>
                <a:spcPts val="0"/>
              </a:spcBef>
              <a:spcAft>
                <a:spcPts val="1600"/>
              </a:spcAft>
              <a:buNone/>
            </a:pPr>
            <a:endParaRPr/>
          </a:p>
        </p:txBody>
      </p:sp>
      <p:pic>
        <p:nvPicPr>
          <p:cNvPr id="88" name="Shape 88"/>
          <p:cNvPicPr preferRelativeResize="0"/>
          <p:nvPr/>
        </p:nvPicPr>
        <p:blipFill>
          <a:blip r:embed="rId3">
            <a:alphaModFix/>
          </a:blip>
          <a:stretch>
            <a:fillRect/>
          </a:stretch>
        </p:blipFill>
        <p:spPr>
          <a:xfrm>
            <a:off x="4838700" y="380700"/>
            <a:ext cx="4038600" cy="4038600"/>
          </a:xfrm>
          <a:prstGeom prst="rect">
            <a:avLst/>
          </a:prstGeom>
          <a:noFill/>
          <a:ln>
            <a:noFill/>
          </a:ln>
        </p:spPr>
      </p:pic>
      <p:sp>
        <p:nvSpPr>
          <p:cNvPr id="89" name="Shape 89"/>
          <p:cNvSpPr txBox="1"/>
          <p:nvPr/>
        </p:nvSpPr>
        <p:spPr>
          <a:xfrm>
            <a:off x="4838700" y="4559675"/>
            <a:ext cx="4038600" cy="47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latin typeface="Oswald"/>
                <a:ea typeface="Oswald"/>
                <a:cs typeface="Oswald"/>
                <a:sym typeface="Oswald"/>
              </a:rPr>
              <a:t>Image Retrieved from:  </a:t>
            </a:r>
            <a:r>
              <a:rPr lang="en" sz="1200" u="sng">
                <a:solidFill>
                  <a:schemeClr val="hlink"/>
                </a:solidFill>
                <a:latin typeface="Oswald"/>
                <a:ea typeface="Oswald"/>
                <a:cs typeface="Oswald"/>
                <a:sym typeface="Oswald"/>
                <a:hlinkClick r:id="rId4"/>
              </a:rPr>
              <a:t>https://flic.kr/p/9H8SCn</a:t>
            </a:r>
            <a:r>
              <a:rPr lang="en" sz="1200">
                <a:latin typeface="Oswald"/>
                <a:ea typeface="Oswald"/>
                <a:cs typeface="Oswald"/>
                <a:sym typeface="Oswald"/>
              </a:rPr>
              <a:t> / CC BY-ND 2.0 / Mr.TinDC /</a:t>
            </a:r>
            <a:endParaRPr sz="1200">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is Copyright?</a:t>
            </a:r>
            <a:endParaRPr/>
          </a:p>
        </p:txBody>
      </p:sp>
      <p:sp>
        <p:nvSpPr>
          <p:cNvPr id="95" name="Shape 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96" name="Shape 96"/>
          <p:cNvPicPr preferRelativeResize="0"/>
          <p:nvPr/>
        </p:nvPicPr>
        <p:blipFill>
          <a:blip r:embed="rId3">
            <a:alphaModFix/>
          </a:blip>
          <a:stretch>
            <a:fillRect/>
          </a:stretch>
        </p:blipFill>
        <p:spPr>
          <a:xfrm>
            <a:off x="0" y="0"/>
            <a:ext cx="9144001" cy="5143500"/>
          </a:xfrm>
          <a:prstGeom prst="rect">
            <a:avLst/>
          </a:prstGeom>
          <a:noFill/>
          <a:ln>
            <a:noFill/>
          </a:ln>
        </p:spPr>
      </p:pic>
      <p:sp>
        <p:nvSpPr>
          <p:cNvPr id="97" name="Shape 97"/>
          <p:cNvSpPr/>
          <p:nvPr/>
        </p:nvSpPr>
        <p:spPr>
          <a:xfrm>
            <a:off x="0" y="4190175"/>
            <a:ext cx="5077200" cy="9534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txBox="1"/>
          <p:nvPr/>
        </p:nvSpPr>
        <p:spPr>
          <a:xfrm>
            <a:off x="118250" y="4234525"/>
            <a:ext cx="4766700" cy="731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4000" dirty="0">
                <a:latin typeface="Oswald"/>
                <a:ea typeface="Oswald"/>
                <a:cs typeface="Oswald"/>
                <a:sym typeface="Oswald"/>
              </a:rPr>
              <a:t>What is Copyright?</a:t>
            </a:r>
            <a:endParaRPr sz="4000" dirty="0">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52575" y="2324500"/>
            <a:ext cx="8520600" cy="572700"/>
          </a:xfrm>
          <a:prstGeom prst="rect">
            <a:avLst/>
          </a:prstGeom>
        </p:spPr>
        <p:txBody>
          <a:bodyPr spcFirstLastPara="1" wrap="square" lIns="91425" tIns="91425" rIns="91425" bIns="91425" anchor="t" anchorCtr="0">
            <a:noAutofit/>
          </a:bodyPr>
          <a:lstStyle/>
          <a:p>
            <a:pPr marL="0" lvl="0" indent="0" algn="ctr" rtl="0">
              <a:lnSpc>
                <a:spcPct val="94000"/>
              </a:lnSpc>
              <a:spcBef>
                <a:spcPts val="1000"/>
              </a:spcBef>
              <a:spcAft>
                <a:spcPts val="0"/>
              </a:spcAft>
              <a:buNone/>
            </a:pPr>
            <a:r>
              <a:rPr lang="en" sz="2000">
                <a:latin typeface="Average"/>
                <a:ea typeface="Average"/>
                <a:cs typeface="Average"/>
                <a:sym typeface="Average"/>
              </a:rPr>
              <a:t>“Copyright is a </a:t>
            </a:r>
            <a:r>
              <a:rPr lang="en" sz="2000">
                <a:solidFill>
                  <a:schemeClr val="accent5"/>
                </a:solidFill>
                <a:latin typeface="Average"/>
                <a:ea typeface="Average"/>
                <a:cs typeface="Average"/>
                <a:sym typeface="Average"/>
              </a:rPr>
              <a:t>form of protection</a:t>
            </a:r>
            <a:r>
              <a:rPr lang="en" sz="2000">
                <a:latin typeface="Average"/>
                <a:ea typeface="Average"/>
                <a:cs typeface="Average"/>
                <a:sym typeface="Average"/>
              </a:rPr>
              <a:t> provided by the laws of the United States (title 17, U.S. Code) to the </a:t>
            </a:r>
            <a:r>
              <a:rPr lang="en" sz="2000">
                <a:solidFill>
                  <a:schemeClr val="accent5"/>
                </a:solidFill>
                <a:latin typeface="Average"/>
                <a:ea typeface="Average"/>
                <a:cs typeface="Average"/>
                <a:sym typeface="Average"/>
              </a:rPr>
              <a:t>authors of ‘original works of authorship,’ </a:t>
            </a:r>
            <a:r>
              <a:rPr lang="en" sz="2000">
                <a:latin typeface="Average"/>
                <a:ea typeface="Average"/>
                <a:cs typeface="Average"/>
                <a:sym typeface="Average"/>
              </a:rPr>
              <a:t>including literary, dramatic, musical, artistic, and certain other intellectual works. This protection is available to </a:t>
            </a:r>
            <a:r>
              <a:rPr lang="en" sz="2000">
                <a:solidFill>
                  <a:schemeClr val="accent5"/>
                </a:solidFill>
                <a:latin typeface="Average"/>
                <a:ea typeface="Average"/>
                <a:cs typeface="Average"/>
                <a:sym typeface="Average"/>
              </a:rPr>
              <a:t>both published and unpublished works</a:t>
            </a:r>
            <a:r>
              <a:rPr lang="en" sz="2000">
                <a:latin typeface="Average"/>
                <a:ea typeface="Average"/>
                <a:cs typeface="Average"/>
                <a:sym typeface="Average"/>
              </a:rPr>
              <a:t>.”</a:t>
            </a:r>
            <a:endParaRPr sz="2000">
              <a:latin typeface="Average"/>
              <a:ea typeface="Average"/>
              <a:cs typeface="Average"/>
              <a:sym typeface="Average"/>
            </a:endParaRPr>
          </a:p>
          <a:p>
            <a:pPr marL="0" lvl="0" indent="0" algn="ctr" rtl="0">
              <a:lnSpc>
                <a:spcPct val="94000"/>
              </a:lnSpc>
              <a:spcBef>
                <a:spcPts val="1000"/>
              </a:spcBef>
              <a:spcAft>
                <a:spcPts val="0"/>
              </a:spcAft>
              <a:buNone/>
            </a:pPr>
            <a:endParaRPr sz="2000">
              <a:latin typeface="Average"/>
              <a:ea typeface="Average"/>
              <a:cs typeface="Average"/>
              <a:sym typeface="Average"/>
            </a:endParaRPr>
          </a:p>
          <a:p>
            <a:pPr marL="0" lvl="0" indent="0" algn="ctr" rtl="0">
              <a:lnSpc>
                <a:spcPct val="94000"/>
              </a:lnSpc>
              <a:spcBef>
                <a:spcPts val="1000"/>
              </a:spcBef>
              <a:spcAft>
                <a:spcPts val="0"/>
              </a:spcAft>
              <a:buNone/>
            </a:pPr>
            <a:r>
              <a:rPr lang="en" sz="2000" u="sng">
                <a:solidFill>
                  <a:schemeClr val="hlink"/>
                </a:solidFill>
                <a:latin typeface="Average"/>
                <a:ea typeface="Average"/>
                <a:cs typeface="Average"/>
                <a:sym typeface="Average"/>
                <a:hlinkClick r:id="rId3"/>
              </a:rPr>
              <a:t>http://www.copyright.gov/circs/circ01.pdf</a:t>
            </a:r>
            <a:r>
              <a:rPr lang="en" sz="2000">
                <a:latin typeface="Average"/>
                <a:ea typeface="Average"/>
                <a:cs typeface="Average"/>
                <a:sym typeface="Average"/>
              </a:rPr>
              <a:t> </a:t>
            </a:r>
            <a:endParaRPr sz="2000">
              <a:latin typeface="Average"/>
              <a:ea typeface="Average"/>
              <a:cs typeface="Average"/>
              <a:sym typeface="Average"/>
            </a:endParaRPr>
          </a:p>
          <a:p>
            <a:pPr marL="0" lvl="0" indent="0" algn="ctr" rtl="0">
              <a:lnSpc>
                <a:spcPct val="94000"/>
              </a:lnSpc>
              <a:spcBef>
                <a:spcPts val="1000"/>
              </a:spcBef>
              <a:spcAft>
                <a:spcPts val="0"/>
              </a:spcAft>
              <a:buNone/>
            </a:pPr>
            <a:endParaRPr sz="2000" b="1" u="sng">
              <a:latin typeface="Average"/>
              <a:ea typeface="Average"/>
              <a:cs typeface="Average"/>
              <a:sym typeface="Average"/>
              <a:hlinkClick r:id="rId3"/>
            </a:endParaRPr>
          </a:p>
          <a:p>
            <a:pPr marL="0" lvl="0" indent="0">
              <a:spcBef>
                <a:spcPts val="200"/>
              </a:spcBef>
              <a:spcAft>
                <a:spcPts val="0"/>
              </a:spcAft>
              <a:buNone/>
            </a:pPr>
            <a:endParaRPr/>
          </a:p>
        </p:txBody>
      </p:sp>
      <p:pic>
        <p:nvPicPr>
          <p:cNvPr id="104" name="Shape 104"/>
          <p:cNvPicPr preferRelativeResize="0"/>
          <p:nvPr/>
        </p:nvPicPr>
        <p:blipFill>
          <a:blip r:embed="rId4">
            <a:alphaModFix/>
          </a:blip>
          <a:stretch>
            <a:fillRect/>
          </a:stretch>
        </p:blipFill>
        <p:spPr>
          <a:xfrm>
            <a:off x="3699925" y="413950"/>
            <a:ext cx="1744125" cy="174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35550" y="810700"/>
            <a:ext cx="23595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dirty="0"/>
              <a:t>How Long Does Copyright Last?</a:t>
            </a:r>
            <a:endParaRPr sz="4000" dirty="0"/>
          </a:p>
        </p:txBody>
      </p:sp>
      <p:pic>
        <p:nvPicPr>
          <p:cNvPr id="110" name="Shape 110"/>
          <p:cNvPicPr preferRelativeResize="0"/>
          <p:nvPr/>
        </p:nvPicPr>
        <p:blipFill>
          <a:blip r:embed="rId3">
            <a:alphaModFix/>
          </a:blip>
          <a:stretch>
            <a:fillRect/>
          </a:stretch>
        </p:blipFill>
        <p:spPr>
          <a:xfrm>
            <a:off x="2838075" y="0"/>
            <a:ext cx="6305924"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38316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1800"/>
              <a:t>© 2004-2016 Peter B. Hirtle. Last updated 3 January, 2016, Retrieved from: </a:t>
            </a:r>
            <a:r>
              <a:rPr lang="en" sz="1800" u="sng">
                <a:solidFill>
                  <a:schemeClr val="hlink"/>
                </a:solidFill>
                <a:hlinkClick r:id="rId3"/>
              </a:rPr>
              <a:t>http://copyright.cornell.edu/resources/publicdomain.cfm</a:t>
            </a:r>
            <a:r>
              <a:rPr lang="en" sz="1800"/>
              <a:t> </a:t>
            </a:r>
            <a:r>
              <a:rPr lang="en"/>
              <a:t> </a:t>
            </a:r>
            <a:br>
              <a:rPr lang="en"/>
            </a:br>
            <a:endParaRPr/>
          </a:p>
        </p:txBody>
      </p:sp>
      <p:pic>
        <p:nvPicPr>
          <p:cNvPr id="116" name="Shape 116"/>
          <p:cNvPicPr preferRelativeResize="0"/>
          <p:nvPr/>
        </p:nvPicPr>
        <p:blipFill>
          <a:blip r:embed="rId4">
            <a:alphaModFix/>
          </a:blip>
          <a:stretch>
            <a:fillRect/>
          </a:stretch>
        </p:blipFill>
        <p:spPr>
          <a:xfrm>
            <a:off x="-12" y="0"/>
            <a:ext cx="9144026" cy="3616850"/>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1086</Words>
  <Application>Microsoft Office PowerPoint</Application>
  <PresentationFormat>On-screen Show (16:9)</PresentationFormat>
  <Paragraphs>110</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Oswald</vt:lpstr>
      <vt:lpstr>Calibri</vt:lpstr>
      <vt:lpstr>Arial</vt:lpstr>
      <vt:lpstr>Average</vt:lpstr>
      <vt:lpstr>Slate</vt:lpstr>
      <vt:lpstr>Copyright Considerations for  HIS 6165: Tools for the Digital Historian</vt:lpstr>
      <vt:lpstr>PowerPoint Presentation</vt:lpstr>
      <vt:lpstr>Contact the Library...</vt:lpstr>
      <vt:lpstr>PowerPoint Presentation</vt:lpstr>
      <vt:lpstr>*Disclaimer</vt:lpstr>
      <vt:lpstr>What is Copyright?</vt:lpstr>
      <vt:lpstr>“Copyright is a form of protection provided by the laws of the United States (title 17, U.S. Code) to the authors of ‘original works of authorship,’ including literary, dramatic, musical, artistic, and certain other intellectual works. This protection is available to both published and unpublished works.”  http://www.copyright.gov/circs/circ01.pdf   </vt:lpstr>
      <vt:lpstr>How Long Does Copyright Last?</vt:lpstr>
      <vt:lpstr>© 2004-2016 Peter B. Hirtle. Last updated 3 January, 2016, Retrieved from: http://copyright.cornell.edu/resources/publicdomain.cfm   </vt:lpstr>
      <vt:lpstr>What Rights are Covered by Copyright? </vt:lpstr>
      <vt:lpstr>Image retrieved from: https://web.law.duke.edu/cspd/publicdomainday/2016/pre-1976  © Center for the Study of Public Domain </vt:lpstr>
      <vt:lpstr>What is Public Domain?</vt:lpstr>
      <vt:lpstr>Public Domain &amp; Content Online</vt:lpstr>
      <vt:lpstr>Not everything online is in the public domain!  In general, consider any information you find on the Internet as protected by copyright, unless specifically noted, and treat it as such. Being publicly accessible is not the same as being in the public domain.  </vt:lpstr>
      <vt:lpstr>Examples of Public Domain 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Fair Use is a Right…</vt:lpstr>
      <vt:lpstr>PowerPoint Presentation</vt:lpstr>
      <vt:lpstr>PowerPoint Presentation</vt:lpstr>
      <vt:lpstr>Fair Use is NOT a License to Steal...</vt:lpstr>
      <vt:lpstr>Navigating Fair Use...</vt:lpstr>
      <vt:lpstr>PowerPoint Presentation</vt:lpstr>
      <vt:lpstr>PowerPoint Presentation</vt:lpstr>
      <vt:lpstr>PowerPoint Presentation</vt:lpstr>
      <vt:lpstr>PowerPoint Presentation</vt:lpstr>
      <vt:lpstr>PowerPoint Presentation</vt:lpstr>
      <vt:lpstr>PowerPoint Presentation</vt:lpstr>
      <vt:lpstr>Creative Commons License </vt:lpstr>
      <vt:lpstr>PowerPoint Presentation</vt:lpstr>
      <vt:lpstr>PowerPoint Presentation</vt:lpstr>
      <vt:lpstr>PowerPoint Presentation</vt:lpstr>
      <vt:lpstr>PowerPoint Presentation</vt:lpstr>
      <vt:lpstr>Creative Commons Licenses Resources</vt:lpstr>
      <vt:lpstr>PowerPoint Presentation</vt:lpstr>
      <vt:lpstr>When Exploring Materials for Digital Projects...</vt:lpstr>
      <vt:lpstr>Copyright Resources</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Considerations for  HIS 6165: Tools for the Digital Historian</dc:title>
  <cp:lastModifiedBy>Sarah Norris</cp:lastModifiedBy>
  <cp:revision>1</cp:revision>
  <dcterms:modified xsi:type="dcterms:W3CDTF">2018-01-25T14:26:40Z</dcterms:modified>
</cp:coreProperties>
</file>