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5143500" cx="9144000"/>
  <p:notesSz cx="6858000" cy="9144000"/>
  <p:embeddedFontLst>
    <p:embeddedFont>
      <p:font typeface="Average"/>
      <p:regular r:id="rId43"/>
    </p:embeddedFont>
    <p:embeddedFont>
      <p:font typeface="Oswald"/>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font" Target="fonts/Oswald-regular.fntdata"/><Relationship Id="rId21" Type="http://schemas.openxmlformats.org/officeDocument/2006/relationships/slide" Target="slides/slide17.xml"/><Relationship Id="rId43" Type="http://schemas.openxmlformats.org/officeDocument/2006/relationships/font" Target="fonts/Average-regular.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Oswa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t/>
            </a:r>
            <a:endParaRPr sz="1200">
              <a:latin typeface="Calibri"/>
              <a:ea typeface="Calibri"/>
              <a:cs typeface="Calibri"/>
              <a:sym typeface="Calibri"/>
            </a:endParaRPr>
          </a:p>
          <a:p>
            <a:pPr indent="0" lvl="0" marL="0">
              <a:spcBef>
                <a:spcPts val="0"/>
              </a:spcBef>
              <a:spcAft>
                <a:spcPts val="0"/>
              </a:spcAft>
              <a:buNone/>
            </a:pPr>
            <a:r>
              <a:t/>
            </a:r>
            <a:endParaRPr sz="1200">
              <a:highlight>
                <a:srgbClr val="FFFFFF"/>
              </a:highlight>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sz="1200">
              <a:highlight>
                <a:srgbClr val="FFFFFF"/>
              </a:highlight>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4" name="Shape 14"/>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Shape 15"/>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Shape 42"/>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Shape 43"/>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copyright.gov/circs/circ01.pdf" TargetMode="External"/><Relationship Id="rId4" Type="http://schemas.openxmlformats.org/officeDocument/2006/relationships/hyperlink" Target="http://www.copyright.gov/circs/circ01.pdf" TargetMode="External"/><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hyperlink" Target="https://www.gcflearnfree.org/blogbasics/copyright-and-fair-use/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copyright.gov/fair-use/more-info.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hyperlink" Target="https://advocacy.mozilla.org/en-US/maker-party/activities/meme-aroun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policies.ucf.edu/documents/2-103.2UseOfCopyrightedMaterial.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creativecommons.org/licenses/" TargetMode="Externa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hyperlink" Target="https://creativecommons.org/licenses/by-nc-sa/4.0/" TargetMode="External"/><Relationship Id="rId6" Type="http://schemas.openxmlformats.org/officeDocument/2006/relationships/image" Target="../media/image16.png"/><Relationship Id="rId7"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5.jpg"/><Relationship Id="rId4" Type="http://schemas.openxmlformats.org/officeDocument/2006/relationships/image" Target="../media/image19.png"/><Relationship Id="rId5" Type="http://schemas.openxmlformats.org/officeDocument/2006/relationships/hyperlink" Target="https://creativecommons.org/licenses/by/4.0/" TargetMode="External"/><Relationship Id="rId6" Type="http://schemas.openxmlformats.org/officeDocument/2006/relationships/image" Target="../media/image22.png"/><Relationship Id="rId7"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iki.creativecommons.org/wiki/Best_practices_for_attribut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generalcounsel.ucf.edu/files/2015/06/Top-Ten-Copyright-and-Fair-Use-Questions-revised-NNH-clean-4-19-11.doc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generalcounsel.ucf.edu/files/2015/06/Top-Ten-Copyright-and-Fair-Use-Questions-revised-NNH-clean-4-19-11.doc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generalcounsel.ucf.edu/files/2015/06/Top-Ten-Copyright-and-Fair-Use-Questions-revised-NNH-clean-4-19-11.docx"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1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hyperlink" Target="mailto:sarah.norris@ucf.edu" TargetMode="External"/><Relationship Id="rId4" Type="http://schemas.openxmlformats.org/officeDocument/2006/relationships/image" Target="../media/image17.png"/><Relationship Id="rId5" Type="http://schemas.openxmlformats.org/officeDocument/2006/relationships/hyperlink" Target="http://library.ucf.edu/about/departments/scholarly-communic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hyperlink" Target="https://advocacy.mozilla.org/en-US/maker-party/activities/meme-aroun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hyperlink" Target="https://flic.kr/p/9H8SC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High Quality Courses: </a:t>
            </a:r>
            <a:endParaRPr/>
          </a:p>
          <a:p>
            <a:pPr indent="0" lvl="0" marL="0">
              <a:spcBef>
                <a:spcPts val="0"/>
              </a:spcBef>
              <a:spcAft>
                <a:spcPts val="0"/>
              </a:spcAft>
              <a:buNone/>
            </a:pPr>
            <a:r>
              <a:rPr lang="en"/>
              <a:t>Copyright Overview </a:t>
            </a:r>
            <a:endParaRPr/>
          </a:p>
        </p:txBody>
      </p:sp>
      <p:sp>
        <p:nvSpPr>
          <p:cNvPr id="60" name="Shape 60"/>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Sarah A. Norris, Scholarly Communication Librarian, UCF Libraries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is Copyright?</a:t>
            </a:r>
            <a:endParaRPr/>
          </a:p>
        </p:txBody>
      </p:sp>
      <p:sp>
        <p:nvSpPr>
          <p:cNvPr id="120" name="Shape 1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21" name="Shape 121"/>
          <p:cNvPicPr preferRelativeResize="0"/>
          <p:nvPr/>
        </p:nvPicPr>
        <p:blipFill>
          <a:blip r:embed="rId3">
            <a:alphaModFix/>
          </a:blip>
          <a:stretch>
            <a:fillRect/>
          </a:stretch>
        </p:blipFill>
        <p:spPr>
          <a:xfrm>
            <a:off x="0" y="0"/>
            <a:ext cx="9144001" cy="5143500"/>
          </a:xfrm>
          <a:prstGeom prst="rect">
            <a:avLst/>
          </a:prstGeom>
          <a:noFill/>
          <a:ln>
            <a:noFill/>
          </a:ln>
        </p:spPr>
      </p:pic>
      <p:sp>
        <p:nvSpPr>
          <p:cNvPr id="122" name="Shape 122"/>
          <p:cNvSpPr/>
          <p:nvPr/>
        </p:nvSpPr>
        <p:spPr>
          <a:xfrm>
            <a:off x="0" y="4190175"/>
            <a:ext cx="5077200" cy="953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txBox="1"/>
          <p:nvPr/>
        </p:nvSpPr>
        <p:spPr>
          <a:xfrm>
            <a:off x="118250" y="4234525"/>
            <a:ext cx="4766700" cy="731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4800">
                <a:latin typeface="Oswald"/>
                <a:ea typeface="Oswald"/>
                <a:cs typeface="Oswald"/>
                <a:sym typeface="Oswald"/>
              </a:rPr>
              <a:t>Copyright Basics</a:t>
            </a:r>
            <a:endParaRPr sz="4800">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52575" y="2324500"/>
            <a:ext cx="8520600" cy="572700"/>
          </a:xfrm>
          <a:prstGeom prst="rect">
            <a:avLst/>
          </a:prstGeom>
        </p:spPr>
        <p:txBody>
          <a:bodyPr anchorCtr="0" anchor="t" bIns="91425" lIns="91425" spcFirstLastPara="1" rIns="91425" wrap="square" tIns="91425">
            <a:noAutofit/>
          </a:bodyPr>
          <a:lstStyle/>
          <a:p>
            <a:pPr indent="0" lvl="0" marL="0" rtl="0" algn="ctr">
              <a:lnSpc>
                <a:spcPct val="94000"/>
              </a:lnSpc>
              <a:spcBef>
                <a:spcPts val="1000"/>
              </a:spcBef>
              <a:spcAft>
                <a:spcPts val="0"/>
              </a:spcAft>
              <a:buNone/>
            </a:pPr>
            <a:r>
              <a:rPr lang="en" sz="2000">
                <a:latin typeface="Average"/>
                <a:ea typeface="Average"/>
                <a:cs typeface="Average"/>
                <a:sym typeface="Average"/>
              </a:rPr>
              <a:t>“Copyright is a </a:t>
            </a:r>
            <a:r>
              <a:rPr lang="en" sz="2000">
                <a:solidFill>
                  <a:schemeClr val="accent5"/>
                </a:solidFill>
                <a:latin typeface="Average"/>
                <a:ea typeface="Average"/>
                <a:cs typeface="Average"/>
                <a:sym typeface="Average"/>
              </a:rPr>
              <a:t>form of protection</a:t>
            </a:r>
            <a:r>
              <a:rPr lang="en" sz="2000">
                <a:latin typeface="Average"/>
                <a:ea typeface="Average"/>
                <a:cs typeface="Average"/>
                <a:sym typeface="Average"/>
              </a:rPr>
              <a:t> provided by the laws of the United States (title 17, U.S. Code) to the </a:t>
            </a:r>
            <a:r>
              <a:rPr lang="en" sz="2000">
                <a:solidFill>
                  <a:schemeClr val="accent5"/>
                </a:solidFill>
                <a:latin typeface="Average"/>
                <a:ea typeface="Average"/>
                <a:cs typeface="Average"/>
                <a:sym typeface="Average"/>
              </a:rPr>
              <a:t>authors of ‘original works of authorship,’ </a:t>
            </a:r>
            <a:r>
              <a:rPr lang="en" sz="2000">
                <a:latin typeface="Average"/>
                <a:ea typeface="Average"/>
                <a:cs typeface="Average"/>
                <a:sym typeface="Average"/>
              </a:rPr>
              <a:t>including literary, dramatic, musical, artistic, and certain other intellectual works. This protection is available to </a:t>
            </a:r>
            <a:r>
              <a:rPr lang="en" sz="2000">
                <a:solidFill>
                  <a:schemeClr val="accent5"/>
                </a:solidFill>
                <a:latin typeface="Average"/>
                <a:ea typeface="Average"/>
                <a:cs typeface="Average"/>
                <a:sym typeface="Average"/>
              </a:rPr>
              <a:t>both published and unpublished works</a:t>
            </a:r>
            <a:r>
              <a:rPr lang="en" sz="2000">
                <a:latin typeface="Average"/>
                <a:ea typeface="Average"/>
                <a:cs typeface="Average"/>
                <a:sym typeface="Average"/>
              </a:rPr>
              <a:t>.”</a:t>
            </a:r>
            <a:endParaRPr sz="2000">
              <a:latin typeface="Average"/>
              <a:ea typeface="Average"/>
              <a:cs typeface="Average"/>
              <a:sym typeface="Average"/>
            </a:endParaRPr>
          </a:p>
          <a:p>
            <a:pPr indent="0" lvl="0" marL="0" rtl="0" algn="ctr">
              <a:lnSpc>
                <a:spcPct val="94000"/>
              </a:lnSpc>
              <a:spcBef>
                <a:spcPts val="1000"/>
              </a:spcBef>
              <a:spcAft>
                <a:spcPts val="0"/>
              </a:spcAft>
              <a:buNone/>
            </a:pPr>
            <a:r>
              <a:t/>
            </a:r>
            <a:endParaRPr sz="2000">
              <a:latin typeface="Average"/>
              <a:ea typeface="Average"/>
              <a:cs typeface="Average"/>
              <a:sym typeface="Average"/>
            </a:endParaRPr>
          </a:p>
          <a:p>
            <a:pPr indent="0" lvl="0" marL="0" rtl="0" algn="ctr">
              <a:lnSpc>
                <a:spcPct val="94000"/>
              </a:lnSpc>
              <a:spcBef>
                <a:spcPts val="1000"/>
              </a:spcBef>
              <a:spcAft>
                <a:spcPts val="0"/>
              </a:spcAft>
              <a:buNone/>
            </a:pPr>
            <a:r>
              <a:rPr lang="en" sz="2000" u="sng">
                <a:solidFill>
                  <a:schemeClr val="hlink"/>
                </a:solidFill>
                <a:latin typeface="Average"/>
                <a:ea typeface="Average"/>
                <a:cs typeface="Average"/>
                <a:sym typeface="Average"/>
                <a:hlinkClick r:id="rId3"/>
              </a:rPr>
              <a:t>http://www.copyright.gov/circs/circ01.pdf</a:t>
            </a:r>
            <a:r>
              <a:rPr lang="en" sz="2000">
                <a:latin typeface="Average"/>
                <a:ea typeface="Average"/>
                <a:cs typeface="Average"/>
                <a:sym typeface="Average"/>
              </a:rPr>
              <a:t> </a:t>
            </a:r>
            <a:endParaRPr sz="2000">
              <a:latin typeface="Average"/>
              <a:ea typeface="Average"/>
              <a:cs typeface="Average"/>
              <a:sym typeface="Average"/>
            </a:endParaRPr>
          </a:p>
          <a:p>
            <a:pPr indent="0" lvl="0" marL="0" rtl="0" algn="ctr">
              <a:lnSpc>
                <a:spcPct val="94000"/>
              </a:lnSpc>
              <a:spcBef>
                <a:spcPts val="1000"/>
              </a:spcBef>
              <a:spcAft>
                <a:spcPts val="0"/>
              </a:spcAft>
              <a:buNone/>
            </a:pPr>
            <a:r>
              <a:t/>
            </a:r>
            <a:endParaRPr b="1" sz="2000" u="sng">
              <a:latin typeface="Average"/>
              <a:ea typeface="Average"/>
              <a:cs typeface="Average"/>
              <a:sym typeface="Average"/>
              <a:hlinkClick r:id="rId4"/>
            </a:endParaRPr>
          </a:p>
          <a:p>
            <a:pPr indent="0" lvl="0" marL="0">
              <a:spcBef>
                <a:spcPts val="200"/>
              </a:spcBef>
              <a:spcAft>
                <a:spcPts val="0"/>
              </a:spcAft>
              <a:buNone/>
            </a:pPr>
            <a:r>
              <a:t/>
            </a:r>
            <a:endParaRPr/>
          </a:p>
        </p:txBody>
      </p:sp>
      <p:pic>
        <p:nvPicPr>
          <p:cNvPr id="129" name="Shape 129"/>
          <p:cNvPicPr preferRelativeResize="0"/>
          <p:nvPr/>
        </p:nvPicPr>
        <p:blipFill>
          <a:blip r:embed="rId5">
            <a:alphaModFix/>
          </a:blip>
          <a:stretch>
            <a:fillRect/>
          </a:stretch>
        </p:blipFill>
        <p:spPr>
          <a:xfrm>
            <a:off x="3699925" y="413950"/>
            <a:ext cx="1744125" cy="1744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Rights are Covered by Copyright? </a:t>
            </a:r>
            <a:endParaRPr/>
          </a:p>
        </p:txBody>
      </p:sp>
      <p:sp>
        <p:nvSpPr>
          <p:cNvPr id="135" name="Shape 1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Generally, the following are </a:t>
            </a:r>
            <a:r>
              <a:rPr lang="en">
                <a:solidFill>
                  <a:schemeClr val="accent5"/>
                </a:solidFill>
              </a:rPr>
              <a:t>exclusive rights</a:t>
            </a:r>
            <a:r>
              <a:rPr lang="en"/>
              <a:t> given to a copyright holder:</a:t>
            </a:r>
            <a:endParaRPr/>
          </a:p>
          <a:p>
            <a:pPr indent="-330200" lvl="1" marL="914400" rtl="0">
              <a:spcBef>
                <a:spcPts val="0"/>
              </a:spcBef>
              <a:spcAft>
                <a:spcPts val="0"/>
              </a:spcAft>
              <a:buSzPts val="1600"/>
              <a:buChar char="○"/>
            </a:pPr>
            <a:r>
              <a:rPr lang="en" sz="1600">
                <a:solidFill>
                  <a:schemeClr val="accent5"/>
                </a:solidFill>
              </a:rPr>
              <a:t>reproduce</a:t>
            </a:r>
            <a:r>
              <a:rPr lang="en" sz="1600"/>
              <a:t> your work</a:t>
            </a:r>
            <a:endParaRPr sz="1600"/>
          </a:p>
          <a:p>
            <a:pPr indent="-330200" lvl="1" marL="914400" rtl="0">
              <a:spcBef>
                <a:spcPts val="0"/>
              </a:spcBef>
              <a:spcAft>
                <a:spcPts val="0"/>
              </a:spcAft>
              <a:buSzPts val="1600"/>
              <a:buChar char="○"/>
            </a:pPr>
            <a:r>
              <a:rPr lang="en" sz="1600">
                <a:solidFill>
                  <a:schemeClr val="accent5"/>
                </a:solidFill>
              </a:rPr>
              <a:t>distribute</a:t>
            </a:r>
            <a:r>
              <a:rPr lang="en" sz="1600"/>
              <a:t> your work</a:t>
            </a:r>
            <a:endParaRPr sz="1600"/>
          </a:p>
          <a:p>
            <a:pPr indent="-330200" lvl="1" marL="914400" rtl="0">
              <a:spcBef>
                <a:spcPts val="0"/>
              </a:spcBef>
              <a:spcAft>
                <a:spcPts val="0"/>
              </a:spcAft>
              <a:buSzPts val="1600"/>
              <a:buChar char="○"/>
            </a:pPr>
            <a:r>
              <a:rPr lang="en" sz="1600">
                <a:solidFill>
                  <a:schemeClr val="accent5"/>
                </a:solidFill>
              </a:rPr>
              <a:t>prepare derivative</a:t>
            </a:r>
            <a:r>
              <a:rPr lang="en" sz="1600"/>
              <a:t> works</a:t>
            </a:r>
            <a:endParaRPr sz="1600"/>
          </a:p>
          <a:p>
            <a:pPr indent="-330200" lvl="1" marL="914400" rtl="0">
              <a:spcBef>
                <a:spcPts val="0"/>
              </a:spcBef>
              <a:spcAft>
                <a:spcPts val="0"/>
              </a:spcAft>
              <a:buSzPts val="1600"/>
              <a:buChar char="○"/>
            </a:pPr>
            <a:r>
              <a:rPr lang="en" sz="1600">
                <a:solidFill>
                  <a:schemeClr val="accent5"/>
                </a:solidFill>
              </a:rPr>
              <a:t>publicly display</a:t>
            </a:r>
            <a:r>
              <a:rPr lang="en" sz="1600"/>
              <a:t> or </a:t>
            </a:r>
            <a:r>
              <a:rPr lang="en" sz="1600">
                <a:solidFill>
                  <a:schemeClr val="accent5"/>
                </a:solidFill>
              </a:rPr>
              <a:t>perform</a:t>
            </a:r>
            <a:r>
              <a:rPr lang="en" sz="1600"/>
              <a:t> your work</a:t>
            </a:r>
            <a:endParaRPr sz="1600"/>
          </a:p>
          <a:p>
            <a:pPr indent="-330200" lvl="1" marL="914400" rtl="0">
              <a:spcBef>
                <a:spcPts val="0"/>
              </a:spcBef>
              <a:spcAft>
                <a:spcPts val="0"/>
              </a:spcAft>
              <a:buSzPts val="1600"/>
              <a:buChar char="○"/>
            </a:pPr>
            <a:r>
              <a:rPr lang="en" sz="1600">
                <a:solidFill>
                  <a:schemeClr val="accent5"/>
                </a:solidFill>
              </a:rPr>
              <a:t>authorize others</a:t>
            </a:r>
            <a:r>
              <a:rPr lang="en" sz="1600"/>
              <a:t> to do any of the above</a:t>
            </a:r>
            <a:endParaRPr sz="1600"/>
          </a:p>
          <a:p>
            <a:pPr indent="0" lvl="0" marL="457200" rtl="0">
              <a:spcBef>
                <a:spcPts val="1600"/>
              </a:spcBef>
              <a:spcAft>
                <a:spcPts val="0"/>
              </a:spcAft>
              <a:buNone/>
            </a:pPr>
            <a:r>
              <a:t/>
            </a:r>
            <a:endParaRPr/>
          </a:p>
          <a:p>
            <a:pPr indent="0" lvl="0" marL="0" algn="ctr">
              <a:spcBef>
                <a:spcPts val="1600"/>
              </a:spcBef>
              <a:spcAft>
                <a:spcPts val="1600"/>
              </a:spcAft>
              <a:buNone/>
            </a:pPr>
            <a:r>
              <a:rPr i="1" lang="en" sz="1400"/>
              <a:t>*The above does not necessarily apply if the creator/author has given away rights to a publisher and/or other individual or entity</a:t>
            </a:r>
            <a:br>
              <a:rPr lang="en"/>
            </a:b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1913899" y="0"/>
            <a:ext cx="7230101" cy="5143500"/>
          </a:xfrm>
          <a:prstGeom prst="rect">
            <a:avLst/>
          </a:prstGeom>
          <a:noFill/>
          <a:ln>
            <a:noFill/>
          </a:ln>
        </p:spPr>
      </p:pic>
      <p:sp>
        <p:nvSpPr>
          <p:cNvPr id="141" name="Shape 141"/>
          <p:cNvSpPr txBox="1"/>
          <p:nvPr/>
        </p:nvSpPr>
        <p:spPr>
          <a:xfrm>
            <a:off x="128000" y="1806500"/>
            <a:ext cx="1703700" cy="5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dk1"/>
                </a:solidFill>
              </a:rPr>
              <a:t>Copyright Basics</a:t>
            </a:r>
            <a:endParaRPr sz="2600">
              <a:solidFill>
                <a:schemeClr val="dk1"/>
              </a:solidFill>
            </a:endParaRPr>
          </a:p>
        </p:txBody>
      </p:sp>
      <p:sp>
        <p:nvSpPr>
          <p:cNvPr id="142" name="Shape 142"/>
          <p:cNvSpPr txBox="1"/>
          <p:nvPr/>
        </p:nvSpPr>
        <p:spPr>
          <a:xfrm>
            <a:off x="88000" y="3399675"/>
            <a:ext cx="1743600" cy="1608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2"/>
                </a:solidFill>
              </a:rPr>
              <a:t>Image Retrieved from: </a:t>
            </a:r>
            <a:r>
              <a:rPr lang="en" sz="1200" u="sng">
                <a:solidFill>
                  <a:schemeClr val="hlink"/>
                </a:solidFill>
                <a:hlinkClick r:id="rId4"/>
              </a:rPr>
              <a:t>https://www.gcflearnfree.org/blogbasics/copyright-and-fair-use/2/</a:t>
            </a:r>
            <a:r>
              <a:rPr lang="en" sz="1200">
                <a:solidFill>
                  <a:schemeClr val="dk2"/>
                </a:solidFill>
              </a:rPr>
              <a:t> / Copyright GFC Global</a:t>
            </a:r>
            <a:endParaRPr sz="12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How Do We Ensure High Quality Courses are Copyright Compliant?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Options for Making Materials Accessible in Online Courses</a:t>
            </a:r>
            <a:endParaRPr/>
          </a:p>
        </p:txBody>
      </p:sp>
      <p:sp>
        <p:nvSpPr>
          <p:cNvPr id="153" name="Shape 1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Obtain permission to use copyrighted materials</a:t>
            </a:r>
            <a:endParaRPr/>
          </a:p>
          <a:p>
            <a:pPr indent="-342900" lvl="0" marL="457200" rtl="0">
              <a:spcBef>
                <a:spcPts val="0"/>
              </a:spcBef>
              <a:spcAft>
                <a:spcPts val="0"/>
              </a:spcAft>
              <a:buSzPts val="1800"/>
              <a:buChar char="●"/>
            </a:pPr>
            <a:r>
              <a:rPr lang="en"/>
              <a:t>Pay to use via services like Copyright Clearance Center</a:t>
            </a:r>
            <a:endParaRPr/>
          </a:p>
          <a:p>
            <a:pPr indent="-342900" lvl="0" marL="457200" rtl="0">
              <a:spcBef>
                <a:spcPts val="0"/>
              </a:spcBef>
              <a:spcAft>
                <a:spcPts val="0"/>
              </a:spcAft>
              <a:buSzPts val="1800"/>
              <a:buChar char="●"/>
            </a:pPr>
            <a:r>
              <a:rPr lang="en"/>
              <a:t>Fair Use</a:t>
            </a:r>
            <a:endParaRPr/>
          </a:p>
          <a:p>
            <a:pPr indent="-342900" lvl="0" marL="457200" rtl="0">
              <a:spcBef>
                <a:spcPts val="0"/>
              </a:spcBef>
              <a:spcAft>
                <a:spcPts val="0"/>
              </a:spcAft>
              <a:buSzPts val="1800"/>
              <a:buChar char="●"/>
            </a:pPr>
            <a:r>
              <a:rPr lang="en"/>
              <a:t>TEACH ACT</a:t>
            </a:r>
            <a:endParaRPr/>
          </a:p>
          <a:p>
            <a:pPr indent="-342900" lvl="0" marL="457200" rtl="0">
              <a:spcBef>
                <a:spcPts val="0"/>
              </a:spcBef>
              <a:spcAft>
                <a:spcPts val="0"/>
              </a:spcAft>
              <a:buSzPts val="1800"/>
              <a:buChar char="●"/>
            </a:pPr>
            <a:r>
              <a:rPr lang="en"/>
              <a:t>Linking to Library-sourced content</a:t>
            </a:r>
            <a:endParaRPr/>
          </a:p>
          <a:p>
            <a:pPr indent="-342900" lvl="0" marL="457200" rtl="0">
              <a:spcBef>
                <a:spcPts val="0"/>
              </a:spcBef>
              <a:spcAft>
                <a:spcPts val="0"/>
              </a:spcAft>
              <a:buSzPts val="1800"/>
              <a:buChar char="●"/>
            </a:pPr>
            <a:r>
              <a:rPr lang="en"/>
              <a:t>Finding materials that are openly licensed</a:t>
            </a:r>
            <a:endParaRPr/>
          </a:p>
          <a:p>
            <a:pPr indent="-342900" lvl="0" marL="457200">
              <a:spcBef>
                <a:spcPts val="0"/>
              </a:spcBef>
              <a:spcAft>
                <a:spcPts val="0"/>
              </a:spcAft>
              <a:buSzPts val="1800"/>
              <a:buChar char="●"/>
            </a:pPr>
            <a:r>
              <a:rPr lang="en"/>
              <a:t>Others? </a:t>
            </a:r>
            <a:br>
              <a:rPr lang="en"/>
            </a:b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Using Traditional Copyrighted Materials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2800"/>
              <a:t>“I can use any copyrighted work any way I want to in my online course because it’s fair use for educational purposes…”</a:t>
            </a:r>
            <a:endParaRPr sz="2800"/>
          </a:p>
        </p:txBody>
      </p:sp>
      <p:pic>
        <p:nvPicPr>
          <p:cNvPr id="164" name="Shape 164"/>
          <p:cNvPicPr preferRelativeResize="0"/>
          <p:nvPr/>
        </p:nvPicPr>
        <p:blipFill>
          <a:blip r:embed="rId3">
            <a:alphaModFix/>
          </a:blip>
          <a:stretch>
            <a:fillRect/>
          </a:stretch>
        </p:blipFill>
        <p:spPr>
          <a:xfrm>
            <a:off x="4957675" y="360475"/>
            <a:ext cx="3872500" cy="3872500"/>
          </a:xfrm>
          <a:prstGeom prst="rect">
            <a:avLst/>
          </a:prstGeom>
          <a:noFill/>
          <a:ln>
            <a:noFill/>
          </a:ln>
        </p:spPr>
      </p:pic>
      <p:sp>
        <p:nvSpPr>
          <p:cNvPr id="165" name="Shape 165"/>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Let’s Talk About Fair Use...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671250" y="1854900"/>
            <a:ext cx="7852200" cy="2342400"/>
          </a:xfrm>
          <a:prstGeom prst="rect">
            <a:avLst/>
          </a:prstGeom>
        </p:spPr>
        <p:txBody>
          <a:bodyPr anchorCtr="0" anchor="ctr" bIns="91425" lIns="91425" spcFirstLastPara="1" rIns="91425" wrap="square" tIns="91425">
            <a:noAutofit/>
          </a:bodyPr>
          <a:lstStyle/>
          <a:p>
            <a:pPr indent="0" lvl="0" marL="0" rtl="0">
              <a:lnSpc>
                <a:spcPct val="115000"/>
              </a:lnSpc>
              <a:spcBef>
                <a:spcPts val="0"/>
              </a:spcBef>
              <a:spcAft>
                <a:spcPts val="1600"/>
              </a:spcAft>
              <a:buNone/>
            </a:pPr>
            <a:r>
              <a:rPr lang="en" sz="1800">
                <a:solidFill>
                  <a:schemeClr val="accent3"/>
                </a:solidFill>
                <a:latin typeface="Average"/>
                <a:ea typeface="Average"/>
                <a:cs typeface="Average"/>
                <a:sym typeface="Average"/>
              </a:rPr>
              <a:t>“Fair use is a legal doctrine that </a:t>
            </a:r>
            <a:r>
              <a:rPr lang="en" sz="1800">
                <a:solidFill>
                  <a:schemeClr val="accent5"/>
                </a:solidFill>
                <a:latin typeface="Average"/>
                <a:ea typeface="Average"/>
                <a:cs typeface="Average"/>
                <a:sym typeface="Average"/>
              </a:rPr>
              <a:t>promotes freedom of expression by permitting the unlicensed use of copyright-protected works in certain circumstances</a:t>
            </a:r>
            <a:r>
              <a:rPr lang="en" sz="1800">
                <a:solidFill>
                  <a:schemeClr val="accent3"/>
                </a:solidFill>
                <a:latin typeface="Average"/>
                <a:ea typeface="Average"/>
                <a:cs typeface="Average"/>
                <a:sym typeface="Average"/>
              </a:rPr>
              <a:t>. Section 107 of the Copyright Act provides the statutory framework for determining whether something is a fair use and identifies certain types of uses—</a:t>
            </a:r>
            <a:r>
              <a:rPr lang="en" sz="1800">
                <a:solidFill>
                  <a:schemeClr val="accent5"/>
                </a:solidFill>
                <a:latin typeface="Average"/>
                <a:ea typeface="Average"/>
                <a:cs typeface="Average"/>
                <a:sym typeface="Average"/>
              </a:rPr>
              <a:t>such as criticism, comment, news reporting, teaching, scholarship, and research</a:t>
            </a:r>
            <a:r>
              <a:rPr lang="en" sz="1800">
                <a:solidFill>
                  <a:schemeClr val="accent3"/>
                </a:solidFill>
                <a:latin typeface="Average"/>
                <a:ea typeface="Average"/>
                <a:cs typeface="Average"/>
                <a:sym typeface="Average"/>
              </a:rPr>
              <a:t>—as examples of activities that may qualify as fair use.”</a:t>
            </a:r>
            <a:br>
              <a:rPr lang="en" sz="1800">
                <a:solidFill>
                  <a:schemeClr val="accent3"/>
                </a:solidFill>
                <a:latin typeface="Average"/>
                <a:ea typeface="Average"/>
                <a:cs typeface="Average"/>
                <a:sym typeface="Average"/>
              </a:rPr>
            </a:br>
            <a:br>
              <a:rPr lang="en" sz="1800">
                <a:solidFill>
                  <a:schemeClr val="accent3"/>
                </a:solidFill>
                <a:latin typeface="Average"/>
                <a:ea typeface="Average"/>
                <a:cs typeface="Average"/>
                <a:sym typeface="Average"/>
              </a:rPr>
            </a:br>
            <a:r>
              <a:rPr lang="en" sz="1800" u="sng">
                <a:solidFill>
                  <a:schemeClr val="accent5"/>
                </a:solidFill>
                <a:latin typeface="Average"/>
                <a:ea typeface="Average"/>
                <a:cs typeface="Average"/>
                <a:sym typeface="Average"/>
                <a:hlinkClick r:id="rId3"/>
              </a:rPr>
              <a:t>http://copyright.gov/fair-use/more-info.html</a:t>
            </a:r>
            <a:r>
              <a:rPr lang="en" sz="1800">
                <a:solidFill>
                  <a:schemeClr val="accent3"/>
                </a:solidFill>
                <a:latin typeface="Average"/>
                <a:ea typeface="Average"/>
                <a:cs typeface="Average"/>
                <a:sym typeface="Average"/>
              </a:rPr>
              <a:t>   </a:t>
            </a:r>
            <a:br>
              <a:rPr lang="en" sz="1800">
                <a:solidFill>
                  <a:schemeClr val="accent3"/>
                </a:solidFill>
                <a:latin typeface="Average"/>
                <a:ea typeface="Average"/>
                <a:cs typeface="Average"/>
                <a:sym typeface="Average"/>
              </a:rPr>
            </a:b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nvSpPr>
        <p:spPr>
          <a:xfrm>
            <a:off x="265500" y="1081400"/>
            <a:ext cx="4045200" cy="1710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4200">
                <a:solidFill>
                  <a:srgbClr val="FFFFFF"/>
                </a:solidFill>
                <a:latin typeface="Oswald"/>
                <a:ea typeface="Oswald"/>
                <a:cs typeface="Oswald"/>
                <a:sym typeface="Oswald"/>
              </a:rPr>
              <a:t>Fair Use is NOT a License to Steal...</a:t>
            </a:r>
            <a:endParaRPr sz="4200">
              <a:solidFill>
                <a:srgbClr val="FFFFFF"/>
              </a:solidFill>
              <a:latin typeface="Oswald"/>
              <a:ea typeface="Oswald"/>
              <a:cs typeface="Oswald"/>
              <a:sym typeface="Oswald"/>
            </a:endParaRPr>
          </a:p>
        </p:txBody>
      </p:sp>
      <p:pic>
        <p:nvPicPr>
          <p:cNvPr id="176" name="Shape 176"/>
          <p:cNvPicPr preferRelativeResize="0"/>
          <p:nvPr/>
        </p:nvPicPr>
        <p:blipFill>
          <a:blip r:embed="rId3">
            <a:alphaModFix/>
          </a:blip>
          <a:stretch>
            <a:fillRect/>
          </a:stretch>
        </p:blipFill>
        <p:spPr>
          <a:xfrm>
            <a:off x="4895800" y="360725"/>
            <a:ext cx="3956725" cy="3956725"/>
          </a:xfrm>
          <a:prstGeom prst="rect">
            <a:avLst/>
          </a:prstGeom>
          <a:noFill/>
          <a:ln>
            <a:noFill/>
          </a:ln>
        </p:spPr>
      </p:pic>
      <p:sp>
        <p:nvSpPr>
          <p:cNvPr id="177" name="Shape 177"/>
          <p:cNvSpPr txBox="1"/>
          <p:nvPr/>
        </p:nvSpPr>
        <p:spPr>
          <a:xfrm>
            <a:off x="4690500" y="4454000"/>
            <a:ext cx="4335000" cy="53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Oswald"/>
                <a:ea typeface="Oswald"/>
                <a:cs typeface="Oswald"/>
                <a:sym typeface="Oswald"/>
              </a:rPr>
              <a:t>Image retrieved from: </a:t>
            </a:r>
            <a:r>
              <a:rPr b="1" lang="en" sz="1100" u="sng">
                <a:solidFill>
                  <a:srgbClr val="FFD966"/>
                </a:solidFill>
                <a:latin typeface="Oswald"/>
                <a:ea typeface="Oswald"/>
                <a:cs typeface="Oswald"/>
                <a:sym typeface="Oswald"/>
                <a:hlinkClick r:id="rId4"/>
              </a:rPr>
              <a:t>https://advocacy.mozilla.org/en-US/maker-party/activities/meme-around</a:t>
            </a:r>
            <a:r>
              <a:rPr b="1" lang="en" sz="1100">
                <a:latin typeface="Oswald"/>
                <a:ea typeface="Oswald"/>
                <a:cs typeface="Oswald"/>
                <a:sym typeface="Oswald"/>
              </a:rPr>
              <a:t> </a:t>
            </a:r>
            <a:r>
              <a:rPr lang="en" sz="1100">
                <a:latin typeface="Oswald"/>
                <a:ea typeface="Oswald"/>
                <a:cs typeface="Oswald"/>
                <a:sym typeface="Oswald"/>
              </a:rPr>
              <a:t>/ CC BY-SA 4.0 / Mozilla</a:t>
            </a:r>
            <a:endParaRPr sz="110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0"/>
            <a:ext cx="9143981" cy="5143500"/>
          </a:xfrm>
          <a:prstGeom prst="rect">
            <a:avLst/>
          </a:prstGeom>
          <a:noFill/>
          <a:ln>
            <a:noFill/>
          </a:ln>
        </p:spPr>
      </p:pic>
      <p:sp>
        <p:nvSpPr>
          <p:cNvPr id="66" name="Shape 66"/>
          <p:cNvSpPr txBox="1"/>
          <p:nvPr/>
        </p:nvSpPr>
        <p:spPr>
          <a:xfrm>
            <a:off x="174350" y="3051225"/>
            <a:ext cx="2353800" cy="1125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000">
                <a:solidFill>
                  <a:schemeClr val="dk1"/>
                </a:solidFill>
                <a:latin typeface="Oswald"/>
                <a:ea typeface="Oswald"/>
                <a:cs typeface="Oswald"/>
                <a:sym typeface="Oswald"/>
              </a:rPr>
              <a:t>If you remember one thing from today... </a:t>
            </a:r>
            <a:br>
              <a:rPr lang="en"/>
            </a:b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3000">
                <a:solidFill>
                  <a:srgbClr val="FFFFFF"/>
                </a:solidFill>
                <a:latin typeface="Oswald"/>
                <a:ea typeface="Oswald"/>
                <a:cs typeface="Oswald"/>
                <a:sym typeface="Oswald"/>
              </a:rPr>
              <a:t>Navigating Fair Use...</a:t>
            </a:r>
            <a:endParaRPr sz="3000">
              <a:solidFill>
                <a:srgbClr val="FFFFFF"/>
              </a:solidFill>
              <a:latin typeface="Oswald"/>
              <a:ea typeface="Oswald"/>
              <a:cs typeface="Oswald"/>
              <a:sym typeface="Oswald"/>
            </a:endParaRPr>
          </a:p>
        </p:txBody>
      </p:sp>
      <p:sp>
        <p:nvSpPr>
          <p:cNvPr id="183" name="Shape 183"/>
          <p:cNvSpPr txBox="1"/>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nSpc>
                <a:spcPct val="115000"/>
              </a:lnSpc>
              <a:spcBef>
                <a:spcPts val="0"/>
              </a:spcBef>
              <a:spcAft>
                <a:spcPts val="0"/>
              </a:spcAft>
              <a:buClr>
                <a:srgbClr val="CACACA"/>
              </a:buClr>
              <a:buSzPts val="1800"/>
              <a:buFont typeface="Average"/>
              <a:buChar char="●"/>
            </a:pPr>
            <a:r>
              <a:rPr lang="en" sz="1800">
                <a:solidFill>
                  <a:srgbClr val="CACACA"/>
                </a:solidFill>
                <a:latin typeface="Average"/>
                <a:ea typeface="Average"/>
                <a:cs typeface="Average"/>
                <a:sym typeface="Average"/>
              </a:rPr>
              <a:t>When considering use of copyrighted work(s), the </a:t>
            </a:r>
            <a:r>
              <a:rPr lang="en" sz="1800">
                <a:solidFill>
                  <a:schemeClr val="accent5"/>
                </a:solidFill>
                <a:latin typeface="Average"/>
                <a:ea typeface="Average"/>
                <a:cs typeface="Average"/>
                <a:sym typeface="Average"/>
              </a:rPr>
              <a:t>Four Fair Use Factors</a:t>
            </a:r>
            <a:r>
              <a:rPr lang="en" sz="1800">
                <a:solidFill>
                  <a:srgbClr val="CACACA"/>
                </a:solidFill>
                <a:latin typeface="Average"/>
                <a:ea typeface="Average"/>
                <a:cs typeface="Average"/>
                <a:sym typeface="Average"/>
              </a:rPr>
              <a:t> are typically </a:t>
            </a:r>
            <a:r>
              <a:rPr lang="en" sz="1800">
                <a:solidFill>
                  <a:schemeClr val="accent5"/>
                </a:solidFill>
                <a:latin typeface="Average"/>
                <a:ea typeface="Average"/>
                <a:cs typeface="Average"/>
                <a:sym typeface="Average"/>
              </a:rPr>
              <a:t>used as a benchmark for whether fair use is appropriate or not</a:t>
            </a:r>
            <a:endParaRPr sz="1800">
              <a:solidFill>
                <a:schemeClr val="accent5"/>
              </a:solidFill>
              <a:latin typeface="Average"/>
              <a:ea typeface="Average"/>
              <a:cs typeface="Average"/>
              <a:sym typeface="Average"/>
            </a:endParaRPr>
          </a:p>
          <a:p>
            <a:pPr indent="-317500" lvl="1" marL="914400" rtl="0">
              <a:lnSpc>
                <a:spcPct val="115000"/>
              </a:lnSpc>
              <a:spcBef>
                <a:spcPts val="0"/>
              </a:spcBef>
              <a:spcAft>
                <a:spcPts val="0"/>
              </a:spcAft>
              <a:buClr>
                <a:srgbClr val="CACACA"/>
              </a:buClr>
              <a:buSzPts val="1400"/>
              <a:buFont typeface="Average"/>
              <a:buChar char="○"/>
            </a:pPr>
            <a:r>
              <a:rPr lang="en">
                <a:solidFill>
                  <a:srgbClr val="CACACA"/>
                </a:solidFill>
                <a:latin typeface="Average"/>
                <a:ea typeface="Average"/>
                <a:cs typeface="Average"/>
                <a:sym typeface="Average"/>
              </a:rPr>
              <a:t>The purpose &amp; character of use</a:t>
            </a:r>
            <a:endParaRPr>
              <a:solidFill>
                <a:srgbClr val="CACACA"/>
              </a:solidFill>
              <a:latin typeface="Average"/>
              <a:ea typeface="Average"/>
              <a:cs typeface="Average"/>
              <a:sym typeface="Average"/>
            </a:endParaRPr>
          </a:p>
          <a:p>
            <a:pPr indent="-317500" lvl="1" marL="914400" rtl="0">
              <a:lnSpc>
                <a:spcPct val="115000"/>
              </a:lnSpc>
              <a:spcBef>
                <a:spcPts val="0"/>
              </a:spcBef>
              <a:spcAft>
                <a:spcPts val="0"/>
              </a:spcAft>
              <a:buClr>
                <a:srgbClr val="CACACA"/>
              </a:buClr>
              <a:buSzPts val="1400"/>
              <a:buFont typeface="Average"/>
              <a:buChar char="○"/>
            </a:pPr>
            <a:r>
              <a:rPr lang="en">
                <a:solidFill>
                  <a:srgbClr val="CACACA"/>
                </a:solidFill>
                <a:latin typeface="Average"/>
                <a:ea typeface="Average"/>
                <a:cs typeface="Average"/>
                <a:sym typeface="Average"/>
              </a:rPr>
              <a:t>The nature of the copyrighted work</a:t>
            </a:r>
            <a:endParaRPr>
              <a:solidFill>
                <a:srgbClr val="CACACA"/>
              </a:solidFill>
              <a:latin typeface="Average"/>
              <a:ea typeface="Average"/>
              <a:cs typeface="Average"/>
              <a:sym typeface="Average"/>
            </a:endParaRPr>
          </a:p>
          <a:p>
            <a:pPr indent="-317500" lvl="1" marL="914400" rtl="0">
              <a:lnSpc>
                <a:spcPct val="115000"/>
              </a:lnSpc>
              <a:spcBef>
                <a:spcPts val="0"/>
              </a:spcBef>
              <a:spcAft>
                <a:spcPts val="0"/>
              </a:spcAft>
              <a:buClr>
                <a:srgbClr val="CACACA"/>
              </a:buClr>
              <a:buSzPts val="1400"/>
              <a:buFont typeface="Average"/>
              <a:buChar char="○"/>
            </a:pPr>
            <a:r>
              <a:rPr lang="en">
                <a:solidFill>
                  <a:srgbClr val="CACACA"/>
                </a:solidFill>
                <a:latin typeface="Average"/>
                <a:ea typeface="Average"/>
                <a:cs typeface="Average"/>
                <a:sym typeface="Average"/>
              </a:rPr>
              <a:t>The portion used in relation to the copyrighted work as a whole</a:t>
            </a:r>
            <a:endParaRPr>
              <a:solidFill>
                <a:srgbClr val="CACACA"/>
              </a:solidFill>
              <a:latin typeface="Average"/>
              <a:ea typeface="Average"/>
              <a:cs typeface="Average"/>
              <a:sym typeface="Average"/>
            </a:endParaRPr>
          </a:p>
          <a:p>
            <a:pPr indent="-317500" lvl="1" marL="914400" rtl="0">
              <a:lnSpc>
                <a:spcPct val="115000"/>
              </a:lnSpc>
              <a:spcBef>
                <a:spcPts val="0"/>
              </a:spcBef>
              <a:spcAft>
                <a:spcPts val="0"/>
              </a:spcAft>
              <a:buClr>
                <a:srgbClr val="CACACA"/>
              </a:buClr>
              <a:buSzPts val="1400"/>
              <a:buFont typeface="Average"/>
              <a:buChar char="○"/>
            </a:pPr>
            <a:r>
              <a:rPr lang="en">
                <a:solidFill>
                  <a:srgbClr val="CACACA"/>
                </a:solidFill>
                <a:latin typeface="Average"/>
                <a:ea typeface="Average"/>
                <a:cs typeface="Average"/>
                <a:sym typeface="Average"/>
              </a:rPr>
              <a:t>The effect of the use upon the potential market</a:t>
            </a:r>
            <a:endParaRPr>
              <a:solidFill>
                <a:srgbClr val="CACACA"/>
              </a:solidFill>
              <a:latin typeface="Average"/>
              <a:ea typeface="Average"/>
              <a:cs typeface="Average"/>
              <a:sym typeface="Average"/>
            </a:endParaRPr>
          </a:p>
          <a:p>
            <a:pPr indent="-342900" lvl="0" marL="457200" rtl="0">
              <a:lnSpc>
                <a:spcPct val="115000"/>
              </a:lnSpc>
              <a:spcBef>
                <a:spcPts val="0"/>
              </a:spcBef>
              <a:spcAft>
                <a:spcPts val="0"/>
              </a:spcAft>
              <a:buClr>
                <a:srgbClr val="CACACA"/>
              </a:buClr>
              <a:buSzPts val="1800"/>
              <a:buFont typeface="Average"/>
              <a:buChar char="●"/>
            </a:pPr>
            <a:r>
              <a:rPr lang="en" sz="1800">
                <a:solidFill>
                  <a:srgbClr val="CACACA"/>
                </a:solidFill>
                <a:latin typeface="Average"/>
                <a:ea typeface="Average"/>
                <a:cs typeface="Average"/>
                <a:sym typeface="Average"/>
              </a:rPr>
              <a:t>Fair use is not applicable in every situation, even if it is for educational purposes</a:t>
            </a:r>
            <a:endParaRPr sz="1800">
              <a:solidFill>
                <a:srgbClr val="CACACA"/>
              </a:solidFill>
              <a:latin typeface="Average"/>
              <a:ea typeface="Average"/>
              <a:cs typeface="Average"/>
              <a:sym typeface="Average"/>
            </a:endParaRPr>
          </a:p>
          <a:p>
            <a:pPr indent="-342900" lvl="0" marL="457200" rtl="0">
              <a:lnSpc>
                <a:spcPct val="115000"/>
              </a:lnSpc>
              <a:spcBef>
                <a:spcPts val="0"/>
              </a:spcBef>
              <a:spcAft>
                <a:spcPts val="0"/>
              </a:spcAft>
              <a:buClr>
                <a:srgbClr val="CACACA"/>
              </a:buClr>
              <a:buSzPts val="1800"/>
              <a:buFont typeface="Average"/>
              <a:buChar char="●"/>
            </a:pPr>
            <a:r>
              <a:rPr lang="en" sz="1800">
                <a:solidFill>
                  <a:srgbClr val="CACACA"/>
                </a:solidFill>
                <a:latin typeface="Average"/>
                <a:ea typeface="Average"/>
                <a:cs typeface="Average"/>
                <a:sym typeface="Average"/>
              </a:rPr>
              <a:t>UCF </a:t>
            </a:r>
            <a:r>
              <a:rPr lang="en" sz="1800">
                <a:solidFill>
                  <a:schemeClr val="accent5"/>
                </a:solidFill>
                <a:latin typeface="Average"/>
                <a:ea typeface="Average"/>
                <a:cs typeface="Average"/>
                <a:sym typeface="Average"/>
              </a:rPr>
              <a:t>Office of General Counsel Recommends that UCF Faculty adhere to a general 10% rule</a:t>
            </a:r>
            <a:r>
              <a:rPr lang="en" sz="1800">
                <a:solidFill>
                  <a:schemeClr val="accent4"/>
                </a:solidFill>
                <a:latin typeface="Average"/>
                <a:ea typeface="Average"/>
                <a:cs typeface="Average"/>
                <a:sym typeface="Average"/>
              </a:rPr>
              <a:t> </a:t>
            </a:r>
            <a:r>
              <a:rPr lang="en" sz="1800">
                <a:solidFill>
                  <a:srgbClr val="CACACA"/>
                </a:solidFill>
                <a:latin typeface="Average"/>
                <a:ea typeface="Average"/>
                <a:cs typeface="Average"/>
                <a:sym typeface="Average"/>
              </a:rPr>
              <a:t>(i.e. use up to 10% of a copyrighted work)</a:t>
            </a:r>
            <a:endParaRPr sz="1800">
              <a:solidFill>
                <a:srgbClr val="CACACA"/>
              </a:solidFill>
              <a:latin typeface="Average"/>
              <a:ea typeface="Average"/>
              <a:cs typeface="Average"/>
              <a:sym typeface="Average"/>
            </a:endParaRPr>
          </a:p>
          <a:p>
            <a:pPr indent="-342900" lvl="0" marL="457200" rtl="0">
              <a:lnSpc>
                <a:spcPct val="115000"/>
              </a:lnSpc>
              <a:spcBef>
                <a:spcPts val="0"/>
              </a:spcBef>
              <a:spcAft>
                <a:spcPts val="0"/>
              </a:spcAft>
              <a:buClr>
                <a:srgbClr val="CACACA"/>
              </a:buClr>
              <a:buSzPts val="1800"/>
              <a:buFont typeface="Average"/>
              <a:buChar char="●"/>
            </a:pPr>
            <a:r>
              <a:rPr lang="en" sz="1800">
                <a:solidFill>
                  <a:schemeClr val="accent3"/>
                </a:solidFill>
                <a:latin typeface="Average"/>
                <a:ea typeface="Average"/>
                <a:cs typeface="Average"/>
                <a:sym typeface="Average"/>
              </a:rPr>
              <a:t>Consult UCF Office of General Counsel and/or librarians for assistance</a:t>
            </a:r>
            <a:endParaRPr sz="1800">
              <a:solidFill>
                <a:srgbClr val="CACACA"/>
              </a:solidFill>
              <a:latin typeface="Average"/>
              <a:ea typeface="Average"/>
              <a:cs typeface="Average"/>
              <a:sym typeface="Average"/>
            </a:endParaRPr>
          </a:p>
          <a:p>
            <a:pPr indent="-342900" lvl="0" marL="457200" rtl="0">
              <a:lnSpc>
                <a:spcPct val="115000"/>
              </a:lnSpc>
              <a:spcBef>
                <a:spcPts val="0"/>
              </a:spcBef>
              <a:spcAft>
                <a:spcPts val="0"/>
              </a:spcAft>
              <a:buClr>
                <a:srgbClr val="CACACA"/>
              </a:buClr>
              <a:buSzPts val="1800"/>
              <a:buFont typeface="Average"/>
              <a:buChar char="●"/>
            </a:pPr>
            <a:r>
              <a:rPr lang="en" sz="1800">
                <a:solidFill>
                  <a:srgbClr val="CACACA"/>
                </a:solidFill>
                <a:latin typeface="Average"/>
                <a:ea typeface="Average"/>
                <a:cs typeface="Average"/>
                <a:sym typeface="Average"/>
              </a:rPr>
              <a:t>Look for copyrighted materials that have Creative Commons Licenses </a:t>
            </a:r>
            <a:endParaRPr sz="1800">
              <a:solidFill>
                <a:srgbClr val="CACACA"/>
              </a:solidFill>
              <a:latin typeface="Average"/>
              <a:ea typeface="Average"/>
              <a:cs typeface="Average"/>
              <a:sym typeface="Average"/>
            </a:endParaRPr>
          </a:p>
          <a:p>
            <a:pPr indent="0" lvl="0" marL="0" rtl="0">
              <a:lnSpc>
                <a:spcPct val="115000"/>
              </a:lnSpc>
              <a:spcBef>
                <a:spcPts val="1600"/>
              </a:spcBef>
              <a:spcAft>
                <a:spcPts val="1600"/>
              </a:spcAft>
              <a:buNone/>
            </a:pPr>
            <a:br>
              <a:rPr lang="en" sz="1800">
                <a:solidFill>
                  <a:srgbClr val="CACACA"/>
                </a:solidFill>
                <a:latin typeface="Average"/>
                <a:ea typeface="Average"/>
                <a:cs typeface="Average"/>
                <a:sym typeface="Average"/>
              </a:rPr>
            </a:br>
            <a:br>
              <a:rPr lang="en" sz="1800">
                <a:solidFill>
                  <a:srgbClr val="CACACA"/>
                </a:solidFill>
                <a:latin typeface="Average"/>
                <a:ea typeface="Average"/>
                <a:cs typeface="Average"/>
                <a:sym typeface="Average"/>
              </a:rPr>
            </a:br>
            <a:endParaRPr sz="1800">
              <a:solidFill>
                <a:srgbClr val="CACACA"/>
              </a:solidFill>
              <a:latin typeface="Average"/>
              <a:ea typeface="Average"/>
              <a:cs typeface="Average"/>
              <a:sym typeface="Averag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UCF Recommendations for Fair Use</a:t>
            </a:r>
            <a:endParaRPr/>
          </a:p>
        </p:txBody>
      </p:sp>
      <p:sp>
        <p:nvSpPr>
          <p:cNvPr id="189" name="Shape 18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*From UCF Office of General Counsel: </a:t>
            </a:r>
            <a:br>
              <a:rPr lang="en"/>
            </a:br>
            <a:r>
              <a:rPr i="1" lang="en"/>
              <a:t>“Because the four-pronged test is highly subjective, it is difficult to know whether your application of the test will stand up in a court of law. For that reason, </a:t>
            </a:r>
            <a:r>
              <a:rPr i="1" lang="en">
                <a:solidFill>
                  <a:schemeClr val="accent5"/>
                </a:solidFill>
              </a:rPr>
              <a:t>UCF has chosen to adopt the guidelines</a:t>
            </a:r>
            <a:r>
              <a:rPr i="1" lang="en"/>
              <a:t> (set forth under 5.-9. of the UCF Use of Copyrighted Material Policy) </a:t>
            </a:r>
            <a:r>
              <a:rPr i="1" lang="en">
                <a:solidFill>
                  <a:schemeClr val="accent5"/>
                </a:solidFill>
              </a:rPr>
              <a:t>rather than to ask individuals to apply the four-pronged test</a:t>
            </a:r>
            <a:r>
              <a:rPr i="1" lang="en"/>
              <a:t>. For more information, please see the UCF Use of Copyrighted Material Policy. UCF Personnel should follow applicable copyright law and the above referenced policy.”</a:t>
            </a:r>
            <a:br>
              <a:rPr lang="en"/>
            </a:br>
            <a:endParaRPr/>
          </a:p>
          <a:p>
            <a:pPr indent="0" lvl="0" marL="0" algn="ctr">
              <a:spcBef>
                <a:spcPts val="1600"/>
              </a:spcBef>
              <a:spcAft>
                <a:spcPts val="1600"/>
              </a:spcAft>
              <a:buNone/>
            </a:pPr>
            <a:r>
              <a:rPr lang="en" u="sng">
                <a:solidFill>
                  <a:schemeClr val="hlink"/>
                </a:solidFill>
                <a:hlinkClick r:id="rId3"/>
              </a:rPr>
              <a:t>http://policies.ucf.edu/documents/2-103.2UseOfCopyrightedMaterial.pdf</a:t>
            </a:r>
            <a:r>
              <a:rPr lang="en"/>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Shape 194"/>
          <p:cNvPicPr preferRelativeResize="0"/>
          <p:nvPr/>
        </p:nvPicPr>
        <p:blipFill>
          <a:blip r:embed="rId3">
            <a:alphaModFix/>
          </a:blip>
          <a:stretch>
            <a:fillRect/>
          </a:stretch>
        </p:blipFill>
        <p:spPr>
          <a:xfrm>
            <a:off x="387275" y="1922950"/>
            <a:ext cx="2892549" cy="2581350"/>
          </a:xfrm>
          <a:prstGeom prst="rect">
            <a:avLst/>
          </a:prstGeom>
          <a:noFill/>
          <a:ln>
            <a:noFill/>
          </a:ln>
        </p:spPr>
      </p:pic>
      <p:pic>
        <p:nvPicPr>
          <p:cNvPr id="195" name="Shape 195"/>
          <p:cNvPicPr preferRelativeResize="0"/>
          <p:nvPr/>
        </p:nvPicPr>
        <p:blipFill rotWithShape="1">
          <a:blip r:embed="rId4">
            <a:alphaModFix/>
          </a:blip>
          <a:srcRect b="31167" l="0" r="0" t="0"/>
          <a:stretch/>
        </p:blipFill>
        <p:spPr>
          <a:xfrm>
            <a:off x="3389125" y="912650"/>
            <a:ext cx="3091749" cy="1614976"/>
          </a:xfrm>
          <a:prstGeom prst="rect">
            <a:avLst/>
          </a:prstGeom>
          <a:noFill/>
          <a:ln>
            <a:noFill/>
          </a:ln>
        </p:spPr>
      </p:pic>
      <p:sp>
        <p:nvSpPr>
          <p:cNvPr id="196" name="Shape 196"/>
          <p:cNvSpPr txBox="1"/>
          <p:nvPr/>
        </p:nvSpPr>
        <p:spPr>
          <a:xfrm>
            <a:off x="226700" y="132875"/>
            <a:ext cx="7980900" cy="1000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600">
                <a:solidFill>
                  <a:schemeClr val="dk1"/>
                </a:solidFill>
                <a:latin typeface="Oswald"/>
                <a:ea typeface="Oswald"/>
                <a:cs typeface="Oswald"/>
                <a:sym typeface="Oswald"/>
              </a:rPr>
              <a:t>In the Case of A Copyrighted Image...</a:t>
            </a:r>
            <a:endParaRPr sz="3600">
              <a:solidFill>
                <a:schemeClr val="dk1"/>
              </a:solidFill>
              <a:latin typeface="Oswald"/>
              <a:ea typeface="Oswald"/>
              <a:cs typeface="Oswald"/>
              <a:sym typeface="Oswald"/>
            </a:endParaRPr>
          </a:p>
        </p:txBody>
      </p:sp>
      <p:pic>
        <p:nvPicPr>
          <p:cNvPr id="197" name="Shape 197"/>
          <p:cNvPicPr preferRelativeResize="0"/>
          <p:nvPr/>
        </p:nvPicPr>
        <p:blipFill>
          <a:blip r:embed="rId5">
            <a:alphaModFix/>
          </a:blip>
          <a:stretch>
            <a:fillRect/>
          </a:stretch>
        </p:blipFill>
        <p:spPr>
          <a:xfrm>
            <a:off x="5263349" y="2688800"/>
            <a:ext cx="3166650" cy="2257775"/>
          </a:xfrm>
          <a:prstGeom prst="rect">
            <a:avLst/>
          </a:prstGeom>
          <a:noFill/>
          <a:ln>
            <a:noFill/>
          </a:ln>
        </p:spPr>
      </p:pic>
      <p:pic>
        <p:nvPicPr>
          <p:cNvPr id="198" name="Shape 198"/>
          <p:cNvPicPr preferRelativeResize="0"/>
          <p:nvPr/>
        </p:nvPicPr>
        <p:blipFill>
          <a:blip r:embed="rId6">
            <a:alphaModFix/>
          </a:blip>
          <a:stretch>
            <a:fillRect/>
          </a:stretch>
        </p:blipFill>
        <p:spPr>
          <a:xfrm>
            <a:off x="7643175" y="3417550"/>
            <a:ext cx="786826" cy="703350"/>
          </a:xfrm>
          <a:prstGeom prst="rect">
            <a:avLst/>
          </a:prstGeom>
          <a:noFill/>
          <a:ln>
            <a:noFill/>
          </a:ln>
        </p:spPr>
      </p:pic>
      <p:pic>
        <p:nvPicPr>
          <p:cNvPr id="199" name="Shape 199"/>
          <p:cNvPicPr preferRelativeResize="0"/>
          <p:nvPr/>
        </p:nvPicPr>
        <p:blipFill>
          <a:blip r:embed="rId6">
            <a:alphaModFix/>
          </a:blip>
          <a:stretch>
            <a:fillRect/>
          </a:stretch>
        </p:blipFill>
        <p:spPr>
          <a:xfrm>
            <a:off x="1431325" y="2340675"/>
            <a:ext cx="786826" cy="703350"/>
          </a:xfrm>
          <a:prstGeom prst="rect">
            <a:avLst/>
          </a:prstGeom>
          <a:noFill/>
          <a:ln>
            <a:noFill/>
          </a:ln>
        </p:spPr>
      </p:pic>
      <p:pic>
        <p:nvPicPr>
          <p:cNvPr id="200" name="Shape 200"/>
          <p:cNvPicPr preferRelativeResize="0"/>
          <p:nvPr/>
        </p:nvPicPr>
        <p:blipFill>
          <a:blip r:embed="rId6">
            <a:alphaModFix/>
          </a:blip>
          <a:stretch>
            <a:fillRect/>
          </a:stretch>
        </p:blipFill>
        <p:spPr>
          <a:xfrm>
            <a:off x="7061625" y="179900"/>
            <a:ext cx="1949924" cy="1743050"/>
          </a:xfrm>
          <a:prstGeom prst="rect">
            <a:avLst/>
          </a:prstGeom>
          <a:noFill/>
          <a:ln>
            <a:noFill/>
          </a:ln>
        </p:spPr>
      </p:pic>
      <p:sp>
        <p:nvSpPr>
          <p:cNvPr id="201" name="Shape 201"/>
          <p:cNvSpPr/>
          <p:nvPr/>
        </p:nvSpPr>
        <p:spPr>
          <a:xfrm rot="5400000">
            <a:off x="7682925" y="2160260"/>
            <a:ext cx="575100" cy="2304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highlight>
                <a:srgbClr val="000000"/>
              </a:highlight>
            </a:endParaRPr>
          </a:p>
        </p:txBody>
      </p:sp>
      <p:sp>
        <p:nvSpPr>
          <p:cNvPr id="202" name="Shape 202"/>
          <p:cNvSpPr/>
          <p:nvPr/>
        </p:nvSpPr>
        <p:spPr>
          <a:xfrm rot="10800000">
            <a:off x="3672200" y="3904033"/>
            <a:ext cx="1089900" cy="3969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highlight>
                <a:srgbClr val="000000"/>
              </a:highlight>
            </a:endParaRPr>
          </a:p>
        </p:txBody>
      </p:sp>
      <p:sp>
        <p:nvSpPr>
          <p:cNvPr id="203" name="Shape 203"/>
          <p:cNvSpPr/>
          <p:nvPr/>
        </p:nvSpPr>
        <p:spPr>
          <a:xfrm rot="7804177">
            <a:off x="6466614" y="1210450"/>
            <a:ext cx="575097" cy="230391"/>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highlight>
                <a:srgbClr val="000000"/>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Using Creative Commons Licensed Materials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2485050" y="223100"/>
            <a:ext cx="41739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Creative Commons License</a:t>
            </a:r>
            <a:br>
              <a:rPr lang="en"/>
            </a:br>
            <a:endParaRPr/>
          </a:p>
        </p:txBody>
      </p:sp>
      <p:sp>
        <p:nvSpPr>
          <p:cNvPr id="214" name="Shape 214"/>
          <p:cNvSpPr txBox="1"/>
          <p:nvPr>
            <p:ph idx="1" type="body"/>
          </p:nvPr>
        </p:nvSpPr>
        <p:spPr>
          <a:xfrm>
            <a:off x="311700" y="2689975"/>
            <a:ext cx="8520600" cy="21048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en"/>
              <a:t>“A Creative Commons (CC) license is one of several </a:t>
            </a:r>
            <a:r>
              <a:rPr lang="en">
                <a:solidFill>
                  <a:schemeClr val="accent5"/>
                </a:solidFill>
              </a:rPr>
              <a:t>public copyright licenses</a:t>
            </a:r>
            <a:r>
              <a:rPr lang="en"/>
              <a:t> that </a:t>
            </a:r>
            <a:r>
              <a:rPr lang="en">
                <a:solidFill>
                  <a:schemeClr val="accent5"/>
                </a:solidFill>
              </a:rPr>
              <a:t>enable the free distribution of an otherwise copyrighted work</a:t>
            </a:r>
            <a:r>
              <a:rPr lang="en"/>
              <a:t>. A CC license is used when an author wants to </a:t>
            </a:r>
            <a:r>
              <a:rPr lang="en">
                <a:solidFill>
                  <a:schemeClr val="accent5"/>
                </a:solidFill>
              </a:rPr>
              <a:t>give people the right to share, use, and build upon a work</a:t>
            </a:r>
            <a:r>
              <a:rPr lang="en"/>
              <a:t> that they have created.”</a:t>
            </a:r>
            <a:br>
              <a:rPr lang="en"/>
            </a:br>
            <a:br>
              <a:rPr lang="en"/>
            </a:br>
            <a:r>
              <a:rPr lang="en" u="sng">
                <a:solidFill>
                  <a:schemeClr val="hlink"/>
                </a:solidFill>
                <a:hlinkClick r:id="rId3"/>
              </a:rPr>
              <a:t>https://creativecommons.org/licenses/</a:t>
            </a:r>
            <a:r>
              <a:rPr lang="en"/>
              <a:t>   </a:t>
            </a:r>
            <a:br>
              <a:rPr lang="en"/>
            </a:br>
            <a:endParaRPr/>
          </a:p>
        </p:txBody>
      </p:sp>
      <p:pic>
        <p:nvPicPr>
          <p:cNvPr id="215" name="Shape 215"/>
          <p:cNvPicPr preferRelativeResize="0"/>
          <p:nvPr/>
        </p:nvPicPr>
        <p:blipFill>
          <a:blip r:embed="rId4">
            <a:alphaModFix/>
          </a:blip>
          <a:stretch>
            <a:fillRect/>
          </a:stretch>
        </p:blipFill>
        <p:spPr>
          <a:xfrm>
            <a:off x="3735875" y="962238"/>
            <a:ext cx="1672250" cy="1672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Shape 220"/>
          <p:cNvPicPr preferRelativeResize="0"/>
          <p:nvPr/>
        </p:nvPicPr>
        <p:blipFill>
          <a:blip r:embed="rId3">
            <a:alphaModFix/>
          </a:blip>
          <a:stretch>
            <a:fillRect/>
          </a:stretch>
        </p:blipFill>
        <p:spPr>
          <a:xfrm>
            <a:off x="405725" y="335225"/>
            <a:ext cx="2938826" cy="2938850"/>
          </a:xfrm>
          <a:prstGeom prst="rect">
            <a:avLst/>
          </a:prstGeom>
          <a:no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221" name="Shape 221"/>
          <p:cNvPicPr preferRelativeResize="0"/>
          <p:nvPr/>
        </p:nvPicPr>
        <p:blipFill>
          <a:blip r:embed="rId4">
            <a:alphaModFix/>
          </a:blip>
          <a:stretch>
            <a:fillRect/>
          </a:stretch>
        </p:blipFill>
        <p:spPr>
          <a:xfrm>
            <a:off x="1204387" y="3480050"/>
            <a:ext cx="1341500" cy="472575"/>
          </a:xfrm>
          <a:prstGeom prst="rect">
            <a:avLst/>
          </a:prstGeom>
          <a:no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222" name="Shape 222"/>
          <p:cNvSpPr/>
          <p:nvPr/>
        </p:nvSpPr>
        <p:spPr>
          <a:xfrm>
            <a:off x="3614800" y="1849625"/>
            <a:ext cx="1089900" cy="3969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highlight>
                <a:srgbClr val="000000"/>
              </a:highlight>
            </a:endParaRPr>
          </a:p>
        </p:txBody>
      </p:sp>
      <p:sp>
        <p:nvSpPr>
          <p:cNvPr id="223" name="Shape 223"/>
          <p:cNvSpPr txBox="1"/>
          <p:nvPr/>
        </p:nvSpPr>
        <p:spPr>
          <a:xfrm>
            <a:off x="4354725" y="4257963"/>
            <a:ext cx="5095800" cy="673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1600">
                <a:solidFill>
                  <a:schemeClr val="dk1"/>
                </a:solidFill>
                <a:latin typeface="Oswald"/>
                <a:ea typeface="Oswald"/>
                <a:cs typeface="Oswald"/>
                <a:sym typeface="Oswald"/>
              </a:rPr>
              <a:t>Cactus the Cat by Sarah A. Norris is licensed under </a:t>
            </a:r>
            <a:endParaRPr sz="1600">
              <a:solidFill>
                <a:schemeClr val="dk1"/>
              </a:solidFill>
              <a:latin typeface="Oswald"/>
              <a:ea typeface="Oswald"/>
              <a:cs typeface="Oswald"/>
              <a:sym typeface="Oswald"/>
            </a:endParaRPr>
          </a:p>
          <a:p>
            <a:pPr indent="0" lvl="0" marL="0" rtl="0" algn="ctr">
              <a:spcBef>
                <a:spcPts val="0"/>
              </a:spcBef>
              <a:spcAft>
                <a:spcPts val="0"/>
              </a:spcAft>
              <a:buNone/>
            </a:pPr>
            <a:r>
              <a:rPr lang="en" sz="1600" u="sng">
                <a:solidFill>
                  <a:schemeClr val="hlink"/>
                </a:solidFill>
                <a:latin typeface="Oswald"/>
                <a:ea typeface="Oswald"/>
                <a:cs typeface="Oswald"/>
                <a:sym typeface="Oswald"/>
                <a:hlinkClick r:id="rId5"/>
              </a:rPr>
              <a:t>CC BY-NC-SA 4.0</a:t>
            </a:r>
            <a:r>
              <a:rPr lang="en" sz="1600">
                <a:solidFill>
                  <a:schemeClr val="dk1"/>
                </a:solidFill>
                <a:latin typeface="Oswald"/>
                <a:ea typeface="Oswald"/>
                <a:cs typeface="Oswald"/>
                <a:sym typeface="Oswald"/>
              </a:rPr>
              <a:t> </a:t>
            </a:r>
            <a:r>
              <a:rPr lang="en" sz="1600"/>
              <a:t> </a:t>
            </a:r>
            <a:endParaRPr sz="1600"/>
          </a:p>
        </p:txBody>
      </p:sp>
      <p:pic>
        <p:nvPicPr>
          <p:cNvPr id="224" name="Shape 224"/>
          <p:cNvPicPr preferRelativeResize="0"/>
          <p:nvPr/>
        </p:nvPicPr>
        <p:blipFill>
          <a:blip r:embed="rId3">
            <a:alphaModFix/>
          </a:blip>
          <a:stretch>
            <a:fillRect/>
          </a:stretch>
        </p:blipFill>
        <p:spPr>
          <a:xfrm>
            <a:off x="4974949" y="236142"/>
            <a:ext cx="3859750" cy="3839060"/>
          </a:xfrm>
          <a:prstGeom prst="rect">
            <a:avLst/>
          </a:prstGeom>
          <a:noFill/>
          <a:ln>
            <a:noFill/>
          </a:ln>
          <a:effectLst>
            <a:outerShdw blurRad="57150" rotWithShape="0" algn="bl" dir="5400000" dist="19050">
              <a:srgbClr val="000000">
                <a:alpha val="50000"/>
              </a:srgbClr>
            </a:outerShdw>
          </a:effectLst>
        </p:spPr>
      </p:pic>
      <p:pic>
        <p:nvPicPr>
          <p:cNvPr id="225" name="Shape 225"/>
          <p:cNvPicPr preferRelativeResize="0"/>
          <p:nvPr/>
        </p:nvPicPr>
        <p:blipFill>
          <a:blip r:embed="rId6">
            <a:alphaModFix/>
          </a:blip>
          <a:stretch>
            <a:fillRect/>
          </a:stretch>
        </p:blipFill>
        <p:spPr>
          <a:xfrm rot="1207503">
            <a:off x="5913405" y="522732"/>
            <a:ext cx="2251995" cy="1379306"/>
          </a:xfrm>
          <a:prstGeom prst="rect">
            <a:avLst/>
          </a:prstGeom>
          <a:noFill/>
          <a:ln>
            <a:noFill/>
          </a:ln>
        </p:spPr>
      </p:pic>
      <p:pic>
        <p:nvPicPr>
          <p:cNvPr id="226" name="Shape 226"/>
          <p:cNvPicPr preferRelativeResize="0"/>
          <p:nvPr/>
        </p:nvPicPr>
        <p:blipFill>
          <a:blip r:embed="rId7">
            <a:alphaModFix/>
          </a:blip>
          <a:stretch>
            <a:fillRect/>
          </a:stretch>
        </p:blipFill>
        <p:spPr>
          <a:xfrm>
            <a:off x="6810387" y="2559363"/>
            <a:ext cx="1019046" cy="10753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id="231" name="Shape 231"/>
          <p:cNvPicPr preferRelativeResize="0"/>
          <p:nvPr/>
        </p:nvPicPr>
        <p:blipFill>
          <a:blip r:embed="rId3">
            <a:alphaModFix/>
          </a:blip>
          <a:stretch>
            <a:fillRect/>
          </a:stretch>
        </p:blipFill>
        <p:spPr>
          <a:xfrm>
            <a:off x="405725" y="335225"/>
            <a:ext cx="2938826" cy="2938850"/>
          </a:xfrm>
          <a:prstGeom prst="rect">
            <a:avLst/>
          </a:prstGeom>
          <a:no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232" name="Shape 232"/>
          <p:cNvSpPr/>
          <p:nvPr/>
        </p:nvSpPr>
        <p:spPr>
          <a:xfrm>
            <a:off x="3614800" y="1849625"/>
            <a:ext cx="1089900" cy="3969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highlight>
                <a:srgbClr val="000000"/>
              </a:highlight>
            </a:endParaRPr>
          </a:p>
        </p:txBody>
      </p:sp>
      <p:pic>
        <p:nvPicPr>
          <p:cNvPr id="233" name="Shape 233"/>
          <p:cNvPicPr preferRelativeResize="0"/>
          <p:nvPr/>
        </p:nvPicPr>
        <p:blipFill>
          <a:blip r:embed="rId4">
            <a:alphaModFix/>
          </a:blip>
          <a:stretch>
            <a:fillRect/>
          </a:stretch>
        </p:blipFill>
        <p:spPr>
          <a:xfrm>
            <a:off x="1203888" y="3502475"/>
            <a:ext cx="1342500" cy="472925"/>
          </a:xfrm>
          <a:prstGeom prst="rect">
            <a:avLst/>
          </a:prstGeom>
          <a:noFill/>
          <a:ln>
            <a:noFill/>
          </a:ln>
        </p:spPr>
      </p:pic>
      <p:sp>
        <p:nvSpPr>
          <p:cNvPr id="234" name="Shape 234"/>
          <p:cNvSpPr txBox="1"/>
          <p:nvPr/>
        </p:nvSpPr>
        <p:spPr>
          <a:xfrm>
            <a:off x="4261550" y="4238263"/>
            <a:ext cx="5095800" cy="6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swald"/>
                <a:ea typeface="Oswald"/>
                <a:cs typeface="Oswald"/>
                <a:sym typeface="Oswald"/>
              </a:rPr>
              <a:t>Cactus the Cat by Sarah A. Norris is licensed under </a:t>
            </a:r>
            <a:endParaRPr sz="1600">
              <a:solidFill>
                <a:schemeClr val="dk1"/>
              </a:solidFill>
              <a:latin typeface="Oswald"/>
              <a:ea typeface="Oswald"/>
              <a:cs typeface="Oswald"/>
              <a:sym typeface="Oswald"/>
            </a:endParaRPr>
          </a:p>
          <a:p>
            <a:pPr indent="0" lvl="0" marL="0" rtl="0" algn="ctr">
              <a:spcBef>
                <a:spcPts val="0"/>
              </a:spcBef>
              <a:spcAft>
                <a:spcPts val="0"/>
              </a:spcAft>
              <a:buNone/>
            </a:pPr>
            <a:r>
              <a:rPr lang="en" sz="1600" u="sng">
                <a:solidFill>
                  <a:schemeClr val="hlink"/>
                </a:solidFill>
                <a:latin typeface="Oswald"/>
                <a:ea typeface="Oswald"/>
                <a:cs typeface="Oswald"/>
                <a:sym typeface="Oswald"/>
                <a:hlinkClick r:id="rId5"/>
              </a:rPr>
              <a:t>CC BY 4.0 </a:t>
            </a:r>
            <a:r>
              <a:rPr lang="en" sz="1600"/>
              <a:t> </a:t>
            </a:r>
            <a:endParaRPr sz="1600"/>
          </a:p>
        </p:txBody>
      </p:sp>
      <p:pic>
        <p:nvPicPr>
          <p:cNvPr id="235" name="Shape 235"/>
          <p:cNvPicPr preferRelativeResize="0"/>
          <p:nvPr/>
        </p:nvPicPr>
        <p:blipFill>
          <a:blip r:embed="rId6">
            <a:alphaModFix/>
          </a:blip>
          <a:stretch>
            <a:fillRect/>
          </a:stretch>
        </p:blipFill>
        <p:spPr>
          <a:xfrm>
            <a:off x="4658202" y="136950"/>
            <a:ext cx="4302500" cy="4029999"/>
          </a:xfrm>
          <a:prstGeom prst="rect">
            <a:avLst/>
          </a:prstGeom>
          <a:noFill/>
          <a:ln>
            <a:noFill/>
          </a:ln>
        </p:spPr>
      </p:pic>
      <p:pic>
        <p:nvPicPr>
          <p:cNvPr id="236" name="Shape 236"/>
          <p:cNvPicPr preferRelativeResize="0"/>
          <p:nvPr/>
        </p:nvPicPr>
        <p:blipFill>
          <a:blip r:embed="rId7">
            <a:alphaModFix/>
          </a:blip>
          <a:stretch>
            <a:fillRect/>
          </a:stretch>
        </p:blipFill>
        <p:spPr>
          <a:xfrm>
            <a:off x="5870300" y="776675"/>
            <a:ext cx="1878300" cy="30432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When Considering Copyright for High Quality Courses...</a:t>
            </a:r>
            <a:endParaRPr/>
          </a:p>
        </p:txBody>
      </p:sp>
      <p:sp>
        <p:nvSpPr>
          <p:cNvPr id="242" name="Shape 2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Consider copyright for each work being used</a:t>
            </a:r>
            <a:endParaRPr/>
          </a:p>
          <a:p>
            <a:pPr indent="-342900" lvl="0" marL="457200" rtl="0">
              <a:spcBef>
                <a:spcPts val="0"/>
              </a:spcBef>
              <a:spcAft>
                <a:spcPts val="0"/>
              </a:spcAft>
              <a:buSzPts val="1800"/>
              <a:buChar char="●"/>
            </a:pPr>
            <a:r>
              <a:rPr lang="en"/>
              <a:t>Assume that a work is under copyright until proven otherwise</a:t>
            </a:r>
            <a:endParaRPr/>
          </a:p>
          <a:p>
            <a:pPr indent="-342900" lvl="0" marL="457200" rtl="0">
              <a:spcBef>
                <a:spcPts val="0"/>
              </a:spcBef>
              <a:spcAft>
                <a:spcPts val="0"/>
              </a:spcAft>
              <a:buSzPts val="1800"/>
              <a:buChar char="●"/>
            </a:pPr>
            <a:r>
              <a:rPr lang="en"/>
              <a:t>Follow UCF Office of General Counsel recommendations when employing fair use in online courses</a:t>
            </a:r>
            <a:endParaRPr/>
          </a:p>
          <a:p>
            <a:pPr indent="-342900" lvl="0" marL="457200" rtl="0">
              <a:spcBef>
                <a:spcPts val="0"/>
              </a:spcBef>
              <a:spcAft>
                <a:spcPts val="0"/>
              </a:spcAft>
              <a:buSzPts val="1800"/>
              <a:buChar char="●"/>
            </a:pPr>
            <a:r>
              <a:rPr lang="en"/>
              <a:t>Recommend faculty consider using public domain and/or Creative Commons Licensed </a:t>
            </a:r>
            <a:r>
              <a:rPr lang="en"/>
              <a:t>Materials when possible and/or in lieu of traditional copyrighted materials</a:t>
            </a:r>
            <a:endParaRPr/>
          </a:p>
          <a:p>
            <a:pPr indent="-342900" lvl="0" marL="457200" rtl="0">
              <a:spcBef>
                <a:spcPts val="0"/>
              </a:spcBef>
              <a:spcAft>
                <a:spcPts val="0"/>
              </a:spcAft>
              <a:buSzPts val="1800"/>
              <a:buChar char="●"/>
            </a:pPr>
            <a:r>
              <a:rPr lang="en"/>
              <a:t>Faculty should cite as they normally would for specific mediums</a:t>
            </a:r>
            <a:endParaRPr/>
          </a:p>
          <a:p>
            <a:pPr indent="-342900" lvl="0" marL="457200" rtl="0">
              <a:spcBef>
                <a:spcPts val="0"/>
              </a:spcBef>
              <a:spcAft>
                <a:spcPts val="0"/>
              </a:spcAft>
              <a:buSzPts val="1800"/>
              <a:buChar char="●"/>
            </a:pPr>
            <a:r>
              <a:rPr lang="en"/>
              <a:t>Faculty should follow best practices for citing Creative Commons Licenses: </a:t>
            </a:r>
            <a:r>
              <a:rPr lang="en" u="sng">
                <a:solidFill>
                  <a:schemeClr val="hlink"/>
                </a:solidFill>
                <a:hlinkClick r:id="rId3"/>
              </a:rPr>
              <a:t>https://wiki.creativecommons.org/wiki/Best_practices_for_attribution</a:t>
            </a:r>
            <a:r>
              <a:rPr lang="en"/>
              <a:t> </a:t>
            </a:r>
            <a:endParaRPr/>
          </a:p>
          <a:p>
            <a:pPr indent="-342900" lvl="0" marL="457200" rtl="0">
              <a:spcBef>
                <a:spcPts val="0"/>
              </a:spcBef>
              <a:spcAft>
                <a:spcPts val="0"/>
              </a:spcAft>
              <a:buSzPts val="1800"/>
              <a:buChar char="●"/>
            </a:pPr>
            <a:r>
              <a:rPr lang="en"/>
              <a:t>Connect with your Office of General Counsel and librarians for copyright assistance</a:t>
            </a:r>
            <a:endParaRPr/>
          </a:p>
          <a:p>
            <a:pPr indent="0" lvl="0" marL="0" rtl="0">
              <a:spcBef>
                <a:spcPts val="16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4800"/>
              <a:t>What Would You Do?</a:t>
            </a:r>
            <a:br>
              <a:rPr lang="en"/>
            </a:br>
            <a:r>
              <a:rPr lang="en"/>
              <a:t>Let’s Talk Through Some Copyright Scenarios...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Scenario #1</a:t>
            </a:r>
            <a:endParaRPr/>
          </a:p>
        </p:txBody>
      </p:sp>
      <p:sp>
        <p:nvSpPr>
          <p:cNvPr id="253" name="Shape 2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 found a full-text article or e-book I found on the library’s website that I can download for free. I want to put the PDF in my Canvas course for students to read.”</a:t>
            </a:r>
            <a:endParaRPr/>
          </a:p>
          <a:p>
            <a:pPr indent="0" lvl="0" marL="0" rtl="0" algn="ctr">
              <a:spcBef>
                <a:spcPts val="1600"/>
              </a:spcBef>
              <a:spcAft>
                <a:spcPts val="0"/>
              </a:spcAft>
              <a:buNone/>
            </a:pPr>
            <a:r>
              <a:t/>
            </a:r>
            <a:endParaRPr/>
          </a:p>
          <a:p>
            <a:pPr indent="0" lvl="0" marL="0" rtl="0" algn="ctr">
              <a:spcBef>
                <a:spcPts val="1600"/>
              </a:spcBef>
              <a:spcAft>
                <a:spcPts val="0"/>
              </a:spcAft>
              <a:buNone/>
            </a:pPr>
            <a:r>
              <a:rPr lang="en" sz="2400"/>
              <a:t>What advice do you give the instructor? Why?</a:t>
            </a:r>
            <a:endParaRPr sz="2400"/>
          </a:p>
          <a:p>
            <a:pPr indent="0" lvl="0" mar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Contact the Library...</a:t>
            </a:r>
            <a:endParaRPr/>
          </a:p>
        </p:txBody>
      </p:sp>
      <p:sp>
        <p:nvSpPr>
          <p:cNvPr id="72" name="Shape 72"/>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 Can Help!</a:t>
            </a:r>
            <a:endParaRPr/>
          </a:p>
        </p:txBody>
      </p:sp>
      <p:pic>
        <p:nvPicPr>
          <p:cNvPr id="73" name="Shape 73"/>
          <p:cNvPicPr preferRelativeResize="0"/>
          <p:nvPr/>
        </p:nvPicPr>
        <p:blipFill>
          <a:blip r:embed="rId3">
            <a:alphaModFix/>
          </a:blip>
          <a:stretch>
            <a:fillRect/>
          </a:stretch>
        </p:blipFill>
        <p:spPr>
          <a:xfrm>
            <a:off x="4807925" y="248988"/>
            <a:ext cx="4123850" cy="46455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Scenario #1</a:t>
            </a:r>
            <a:endParaRPr/>
          </a:p>
        </p:txBody>
      </p:sp>
      <p:sp>
        <p:nvSpPr>
          <p:cNvPr id="259" name="Shape 2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t>
            </a:r>
            <a:r>
              <a:rPr lang="en"/>
              <a:t>The copying of entire works, such as an entire article, is usually not justifiable as fair use.  Per the Fair Use Guidelines for Educational Multimedia, which are incorporated into UCF’s Use of Copyrighted Material Policy, </a:t>
            </a:r>
            <a:r>
              <a:rPr lang="en">
                <a:solidFill>
                  <a:schemeClr val="accent5"/>
                </a:solidFill>
              </a:rPr>
              <a:t>for text material, up to 10% or 1000 words, whichever is less</a:t>
            </a:r>
            <a:r>
              <a:rPr lang="en"/>
              <a:t>, in the aggregate of a copyrighted work consisting of text material </a:t>
            </a:r>
            <a:r>
              <a:rPr lang="en">
                <a:solidFill>
                  <a:schemeClr val="accent5"/>
                </a:solidFill>
              </a:rPr>
              <a:t>may be reproduced or otherwise incorporated as part of a multimedia project</a:t>
            </a:r>
            <a:r>
              <a:rPr lang="en"/>
              <a:t>.  However, </a:t>
            </a:r>
            <a:r>
              <a:rPr lang="en">
                <a:solidFill>
                  <a:schemeClr val="accent5"/>
                </a:solidFill>
              </a:rPr>
              <a:t>if the article is available through the university’s library holdings online</a:t>
            </a:r>
            <a:r>
              <a:rPr lang="en"/>
              <a:t>, it would be </a:t>
            </a:r>
            <a:r>
              <a:rPr lang="en">
                <a:solidFill>
                  <a:schemeClr val="accent5"/>
                </a:solidFill>
              </a:rPr>
              <a:t>permissible to provide</a:t>
            </a:r>
            <a:r>
              <a:rPr lang="en"/>
              <a:t> the students with an online bibliography with </a:t>
            </a:r>
            <a:r>
              <a:rPr lang="en">
                <a:solidFill>
                  <a:schemeClr val="accent5"/>
                </a:solidFill>
              </a:rPr>
              <a:t>links to these resources</a:t>
            </a:r>
            <a:r>
              <a:rPr lang="en"/>
              <a:t>, making sure that on your course site you clearly indicate that the student is being taken to another site that is not part of your actual online course.”</a:t>
            </a:r>
            <a:endParaRPr/>
          </a:p>
          <a:p>
            <a:pPr indent="0" lvl="0" marL="0" algn="ctr">
              <a:spcBef>
                <a:spcPts val="1600"/>
              </a:spcBef>
              <a:spcAft>
                <a:spcPts val="1600"/>
              </a:spcAft>
              <a:buNone/>
            </a:pPr>
            <a:r>
              <a:rPr lang="en" u="sng">
                <a:solidFill>
                  <a:schemeClr val="hlink"/>
                </a:solidFill>
                <a:hlinkClick r:id="rId3"/>
              </a:rPr>
              <a:t>https://generalcounsel.ucf.edu/files/2015/06/Top-Ten-Copyright-and-Fair-Use-Questions-revised-NNH-clean-4-19-11.docx</a:t>
            </a:r>
            <a:r>
              <a:rPr lang="en"/>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Scenario #2</a:t>
            </a:r>
            <a:endParaRPr/>
          </a:p>
        </p:txBody>
      </p:sp>
      <p:sp>
        <p:nvSpPr>
          <p:cNvPr id="265" name="Shape 26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 have a video that I show in my face-to-face class. Can I show it in my online class too?” </a:t>
            </a:r>
            <a:endParaRPr/>
          </a:p>
          <a:p>
            <a:pPr indent="0" lvl="0" marL="0">
              <a:spcBef>
                <a:spcPts val="1600"/>
              </a:spcBef>
              <a:spcAft>
                <a:spcPts val="0"/>
              </a:spcAft>
              <a:buNone/>
            </a:pPr>
            <a:r>
              <a:t/>
            </a:r>
            <a:endParaRPr/>
          </a:p>
          <a:p>
            <a:pPr indent="0" lvl="0" marL="0" rtl="0" algn="ctr">
              <a:spcBef>
                <a:spcPts val="1600"/>
              </a:spcBef>
              <a:spcAft>
                <a:spcPts val="0"/>
              </a:spcAft>
              <a:buNone/>
            </a:pPr>
            <a:r>
              <a:rPr lang="en" sz="2400"/>
              <a:t>What advice do you give the instructor? Why?</a:t>
            </a:r>
            <a:endParaRPr/>
          </a:p>
          <a:p>
            <a:pPr indent="0" lvl="0" marL="0">
              <a:spcBef>
                <a:spcPts val="1600"/>
              </a:spcBef>
              <a:spcAft>
                <a:spcPts val="16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Scenario #2</a:t>
            </a:r>
            <a:endParaRPr/>
          </a:p>
        </p:txBody>
      </p:sp>
      <p:sp>
        <p:nvSpPr>
          <p:cNvPr id="271" name="Shape 271"/>
          <p:cNvSpPr txBox="1"/>
          <p:nvPr>
            <p:ph idx="1" type="body"/>
          </p:nvPr>
        </p:nvSpPr>
        <p:spPr>
          <a:xfrm>
            <a:off x="311700" y="1152475"/>
            <a:ext cx="8520600" cy="38232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1600"/>
              <a:t>“</a:t>
            </a:r>
            <a:r>
              <a:rPr lang="en" sz="1600"/>
              <a:t>Pursuant to United States Code, Title 17, Section 110(1), members of the University of Central Florida community may publicly display and perform the copyrighted works of other people (this includes entire works) during face-to-face teaching activities, provided you are using a legitimate copy of the work, i.e. in this case a legitimate copy of the video (which, in general, does not include one that you have videotaped yourself from a broadcast).  Section 110(1) does not authorize the copying of the copyrighted work from the original medium onto another medium though, which would be necessary in utilizing these materials in an online course. </a:t>
            </a:r>
            <a:endParaRPr sz="1600"/>
          </a:p>
          <a:p>
            <a:pPr indent="0" lvl="0" marL="0" rtl="0" algn="ctr">
              <a:spcBef>
                <a:spcPts val="1600"/>
              </a:spcBef>
              <a:spcAft>
                <a:spcPts val="1600"/>
              </a:spcAft>
              <a:buNone/>
            </a:pPr>
            <a:r>
              <a:rPr lang="en" sz="1600"/>
              <a:t>“</a:t>
            </a:r>
            <a:r>
              <a:rPr lang="en" sz="1600"/>
              <a:t>According to Fair Use Guidelines for Educational Multimedia, </a:t>
            </a:r>
            <a:r>
              <a:rPr lang="en" sz="1600">
                <a:solidFill>
                  <a:schemeClr val="accent5"/>
                </a:solidFill>
              </a:rPr>
              <a:t>motion media of up to 10% or 3 minutes, whichever is less, in the aggregate of a copyrighted motion media work may be reproduced or otherwise incorporated</a:t>
            </a:r>
            <a:r>
              <a:rPr lang="en" sz="1600"/>
              <a:t>.”</a:t>
            </a:r>
            <a:r>
              <a:rPr lang="en"/>
              <a:t> </a:t>
            </a:r>
            <a:r>
              <a:rPr lang="en" sz="1600" u="sng">
                <a:solidFill>
                  <a:schemeClr val="hlink"/>
                </a:solidFill>
                <a:hlinkClick r:id="rId3"/>
              </a:rPr>
              <a:t>https://generalcounsel.ucf.edu/files/2015/06/Top-Ten-Copyright-and-Fair-Use-Questions-revised-NNH-clean-4-19-11.docx</a:t>
            </a:r>
            <a:r>
              <a:rPr lang="en" sz="1600"/>
              <a:t> </a:t>
            </a:r>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Scenario #3</a:t>
            </a:r>
            <a:endParaRPr/>
          </a:p>
        </p:txBody>
      </p:sp>
      <p:sp>
        <p:nvSpPr>
          <p:cNvPr id="277" name="Shape 27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“I want my students to watch a video I found online. All videos online are free for anyone to use without any copyright issues, right?” </a:t>
            </a:r>
            <a:endParaRPr/>
          </a:p>
          <a:p>
            <a:pPr indent="0" lvl="0" marL="0" rtl="0" algn="ctr">
              <a:spcBef>
                <a:spcPts val="1600"/>
              </a:spcBef>
              <a:spcAft>
                <a:spcPts val="0"/>
              </a:spcAft>
              <a:buNone/>
            </a:pPr>
            <a:r>
              <a:t/>
            </a:r>
            <a:endParaRPr sz="2400"/>
          </a:p>
          <a:p>
            <a:pPr indent="0" lvl="0" marL="0" algn="ctr">
              <a:spcBef>
                <a:spcPts val="1600"/>
              </a:spcBef>
              <a:spcAft>
                <a:spcPts val="0"/>
              </a:spcAft>
              <a:buNone/>
            </a:pPr>
            <a:r>
              <a:rPr lang="en" sz="2400"/>
              <a:t>What advice do you give the instructor? Why?</a:t>
            </a:r>
            <a:br>
              <a:rPr lang="en"/>
            </a:br>
            <a:endParaRPr/>
          </a:p>
          <a:p>
            <a:pPr indent="0" lvl="0" marL="0">
              <a:spcBef>
                <a:spcPts val="1600"/>
              </a:spcBef>
              <a:spcAft>
                <a:spcPts val="16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Scenario #3</a:t>
            </a:r>
            <a:endParaRPr/>
          </a:p>
        </p:txBody>
      </p:sp>
      <p:sp>
        <p:nvSpPr>
          <p:cNvPr id="283" name="Shape 28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Embedding vs. Linking</a:t>
            </a:r>
            <a:endParaRPr/>
          </a:p>
          <a:p>
            <a:pPr indent="-342900" lvl="0" marL="457200" rtl="0">
              <a:spcBef>
                <a:spcPts val="0"/>
              </a:spcBef>
              <a:spcAft>
                <a:spcPts val="0"/>
              </a:spcAft>
              <a:buSzPts val="1800"/>
              <a:buChar char="●"/>
            </a:pPr>
            <a:r>
              <a:rPr lang="en"/>
              <a:t>YouTube and Other Video Service Licenses</a:t>
            </a:r>
            <a:endParaRPr/>
          </a:p>
          <a:p>
            <a:pPr indent="-342900" lvl="0" marL="457200" rtl="0">
              <a:spcBef>
                <a:spcPts val="0"/>
              </a:spcBef>
              <a:spcAft>
                <a:spcPts val="0"/>
              </a:spcAft>
              <a:buSzPts val="1800"/>
              <a:buChar char="●"/>
            </a:pPr>
            <a:r>
              <a:rPr lang="en"/>
              <a:t>Copyright / Creative Commons License / etc. </a:t>
            </a:r>
            <a:endParaRPr/>
          </a:p>
          <a:p>
            <a:pPr indent="-342900" lvl="0" marL="457200" rtl="0">
              <a:spcBef>
                <a:spcPts val="0"/>
              </a:spcBef>
              <a:spcAft>
                <a:spcPts val="0"/>
              </a:spcAft>
              <a:buSzPts val="1800"/>
              <a:buChar char="●"/>
            </a:pPr>
            <a:r>
              <a:rPr lang="en"/>
              <a:t>Academic Integrity</a:t>
            </a:r>
            <a:endParaRPr/>
          </a:p>
          <a:p>
            <a:pPr indent="-342900" lvl="0" marL="457200" rtl="0">
              <a:spcBef>
                <a:spcPts val="0"/>
              </a:spcBef>
              <a:spcAft>
                <a:spcPts val="0"/>
              </a:spcAft>
              <a:buSzPts val="1800"/>
              <a:buChar char="●"/>
            </a:pPr>
            <a:r>
              <a:rPr lang="en"/>
              <a:t>Other?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Scenario #4</a:t>
            </a:r>
            <a:endParaRPr/>
          </a:p>
        </p:txBody>
      </p:sp>
      <p:sp>
        <p:nvSpPr>
          <p:cNvPr id="289" name="Shape 28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“I found these great images on Google for my class. Can I upload these to my course as long as I give credit to the source?”</a:t>
            </a:r>
            <a:endParaRPr/>
          </a:p>
          <a:p>
            <a:pPr indent="0" lvl="0" marL="0" algn="ctr">
              <a:spcBef>
                <a:spcPts val="1600"/>
              </a:spcBef>
              <a:spcAft>
                <a:spcPts val="0"/>
              </a:spcAft>
              <a:buNone/>
            </a:pPr>
            <a:r>
              <a:t/>
            </a:r>
            <a:endParaRPr/>
          </a:p>
          <a:p>
            <a:pPr indent="0" lvl="0" marL="0" rtl="0" algn="ctr">
              <a:spcBef>
                <a:spcPts val="1600"/>
              </a:spcBef>
              <a:spcAft>
                <a:spcPts val="1600"/>
              </a:spcAft>
              <a:buNone/>
            </a:pPr>
            <a:r>
              <a:rPr lang="en" sz="2400"/>
              <a:t>What advice do you give the instructor? Why?</a:t>
            </a:r>
            <a:br>
              <a:rPr lang="en"/>
            </a:b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Scenario #4</a:t>
            </a:r>
            <a:endParaRPr/>
          </a:p>
        </p:txBody>
      </p:sp>
      <p:sp>
        <p:nvSpPr>
          <p:cNvPr id="295" name="Shape 295"/>
          <p:cNvSpPr txBox="1"/>
          <p:nvPr>
            <p:ph idx="1" type="body"/>
          </p:nvPr>
        </p:nvSpPr>
        <p:spPr>
          <a:xfrm>
            <a:off x="311700" y="1017725"/>
            <a:ext cx="8520600" cy="35511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Consider anything found online under copyright, unless otherwise stated</a:t>
            </a:r>
            <a:endParaRPr/>
          </a:p>
          <a:p>
            <a:pPr indent="-342900" lvl="0" marL="457200" rtl="0">
              <a:spcBef>
                <a:spcPts val="0"/>
              </a:spcBef>
              <a:spcAft>
                <a:spcPts val="0"/>
              </a:spcAft>
              <a:buSzPts val="1800"/>
              <a:buChar char="●"/>
            </a:pPr>
            <a:r>
              <a:rPr lang="en"/>
              <a:t>Determine copyright status (if not clear, assume under copyright)</a:t>
            </a:r>
            <a:endParaRPr/>
          </a:p>
          <a:p>
            <a:pPr indent="-342900" lvl="0" marL="457200" rtl="0">
              <a:spcBef>
                <a:spcPts val="0"/>
              </a:spcBef>
              <a:spcAft>
                <a:spcPts val="0"/>
              </a:spcAft>
              <a:buSzPts val="1800"/>
              <a:buChar char="●"/>
            </a:pPr>
            <a:r>
              <a:rPr lang="en"/>
              <a:t>Ask permission from the copyright holder, if applicable</a:t>
            </a:r>
            <a:endParaRPr/>
          </a:p>
          <a:p>
            <a:pPr indent="-342900" lvl="0" marL="457200" rtl="0">
              <a:spcBef>
                <a:spcPts val="0"/>
              </a:spcBef>
              <a:spcAft>
                <a:spcPts val="0"/>
              </a:spcAft>
              <a:buSzPts val="1800"/>
              <a:buChar char="●"/>
            </a:pPr>
            <a:r>
              <a:rPr lang="en"/>
              <a:t>Consider using public domain and/or Creative Commons licensed images when possible</a:t>
            </a:r>
            <a:endParaRPr/>
          </a:p>
          <a:p>
            <a:pPr indent="0" lvl="0" marL="0" rtl="0" algn="ctr">
              <a:spcBef>
                <a:spcPts val="1600"/>
              </a:spcBef>
              <a:spcAft>
                <a:spcPts val="0"/>
              </a:spcAft>
              <a:buNone/>
            </a:pPr>
            <a:r>
              <a:rPr i="1" lang="en" sz="1400"/>
              <a:t>“Educators and students should exercise caution in using material downloaded from the internet, because there is a mix of works protected by copyright and works in the public domain on the network.  Some copyrighted works may have been posted to the internet without authorization of the copyright holder.  Anytime an entire work is copied, the fair use defense will be difficult to apply.  Crediting the source does not change the fact that this will likely be regarded as copyright infringement.  Please keep in mind that crediting the source is appropriate; however, the underlying use needs to be justified first, whether the use relies on the permission of the copyright owner or on fair use.  If the underlying use is infringing, crediting the source does not rectify this.”</a:t>
            </a:r>
            <a:endParaRPr i="1" sz="1400"/>
          </a:p>
          <a:p>
            <a:pPr indent="0" lvl="0" marL="0" algn="ctr">
              <a:spcBef>
                <a:spcPts val="1600"/>
              </a:spcBef>
              <a:spcAft>
                <a:spcPts val="1600"/>
              </a:spcAft>
              <a:buNone/>
            </a:pPr>
            <a:r>
              <a:rPr lang="en" sz="1100" u="sng">
                <a:solidFill>
                  <a:schemeClr val="accent5"/>
                </a:solidFill>
                <a:hlinkClick r:id="rId3"/>
              </a:rPr>
              <a:t>https://generalcounsel.ucf.edu/files/2015/06/Top-Ten-Copyright-and-Fair-Use-Questions-revised-NNH-clean-4-19-11.docx</a:t>
            </a:r>
            <a:r>
              <a:rPr lang="en" sz="1100"/>
              <a:t>  </a:t>
            </a:r>
            <a:r>
              <a:rPr i="1" lang="en" sz="1100"/>
              <a:t> </a:t>
            </a:r>
            <a:endParaRPr i="1" sz="11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pic>
        <p:nvPicPr>
          <p:cNvPr id="300" name="Shape 30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title"/>
          </p:nvPr>
        </p:nvSpPr>
        <p:spPr>
          <a:xfrm>
            <a:off x="265500" y="285300"/>
            <a:ext cx="4045200" cy="14682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Contact Information</a:t>
            </a:r>
            <a:endParaRPr/>
          </a:p>
        </p:txBody>
      </p:sp>
      <p:sp>
        <p:nvSpPr>
          <p:cNvPr id="306" name="Shape 306"/>
          <p:cNvSpPr txBox="1"/>
          <p:nvPr>
            <p:ph idx="1" type="subTitle"/>
          </p:nvPr>
        </p:nvSpPr>
        <p:spPr>
          <a:xfrm>
            <a:off x="265500" y="1753501"/>
            <a:ext cx="4045200" cy="1345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Sarah A. Norris</a:t>
            </a:r>
            <a:br>
              <a:rPr lang="en"/>
            </a:br>
            <a:r>
              <a:rPr lang="en"/>
              <a:t>Scholarly Communication Librarian</a:t>
            </a:r>
            <a:br>
              <a:rPr lang="en"/>
            </a:br>
            <a:r>
              <a:rPr lang="en"/>
              <a:t>UCF Libraries</a:t>
            </a:r>
            <a:br>
              <a:rPr lang="en"/>
            </a:br>
            <a:r>
              <a:rPr lang="en" u="sng">
                <a:solidFill>
                  <a:schemeClr val="hlink"/>
                </a:solidFill>
                <a:hlinkClick r:id="rId3"/>
              </a:rPr>
              <a:t>sarah.norris@ucf.edu</a:t>
            </a:r>
            <a:r>
              <a:rPr lang="en"/>
              <a:t>  </a:t>
            </a:r>
            <a:br>
              <a:rPr lang="en"/>
            </a:br>
            <a:endParaRPr/>
          </a:p>
        </p:txBody>
      </p:sp>
      <p:sp>
        <p:nvSpPr>
          <p:cNvPr id="307" name="Shape 30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a:spcBef>
                <a:spcPts val="0"/>
              </a:spcBef>
              <a:spcAft>
                <a:spcPts val="1600"/>
              </a:spcAft>
              <a:buNone/>
            </a:pPr>
            <a:r>
              <a:t/>
            </a:r>
            <a:endParaRPr/>
          </a:p>
        </p:txBody>
      </p:sp>
      <p:pic>
        <p:nvPicPr>
          <p:cNvPr id="308" name="Shape 308"/>
          <p:cNvPicPr preferRelativeResize="0"/>
          <p:nvPr/>
        </p:nvPicPr>
        <p:blipFill>
          <a:blip r:embed="rId4">
            <a:alphaModFix/>
          </a:blip>
          <a:stretch>
            <a:fillRect/>
          </a:stretch>
        </p:blipFill>
        <p:spPr>
          <a:xfrm>
            <a:off x="4580800" y="0"/>
            <a:ext cx="4563200" cy="5143500"/>
          </a:xfrm>
          <a:prstGeom prst="rect">
            <a:avLst/>
          </a:prstGeom>
          <a:noFill/>
          <a:ln>
            <a:noFill/>
          </a:ln>
        </p:spPr>
      </p:pic>
      <p:sp>
        <p:nvSpPr>
          <p:cNvPr id="309" name="Shape 309"/>
          <p:cNvSpPr txBox="1"/>
          <p:nvPr/>
        </p:nvSpPr>
        <p:spPr>
          <a:xfrm>
            <a:off x="148350" y="4224175"/>
            <a:ext cx="4279500" cy="784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chemeClr val="dk1"/>
                </a:solidFill>
                <a:latin typeface="Oswald"/>
                <a:ea typeface="Oswald"/>
                <a:cs typeface="Oswald"/>
                <a:sym typeface="Oswald"/>
              </a:rPr>
              <a:t>UCF Libraries Office of Scholarly Communication </a:t>
            </a:r>
            <a:br>
              <a:rPr lang="en">
                <a:solidFill>
                  <a:schemeClr val="dk1"/>
                </a:solidFill>
                <a:latin typeface="Oswald"/>
                <a:ea typeface="Oswald"/>
                <a:cs typeface="Oswald"/>
                <a:sym typeface="Oswald"/>
              </a:rPr>
            </a:br>
            <a:br>
              <a:rPr lang="en">
                <a:solidFill>
                  <a:schemeClr val="dk1"/>
                </a:solidFill>
                <a:latin typeface="Oswald"/>
                <a:ea typeface="Oswald"/>
                <a:cs typeface="Oswald"/>
                <a:sym typeface="Oswald"/>
              </a:rPr>
            </a:br>
            <a:r>
              <a:rPr lang="en" sz="1200" u="sng">
                <a:solidFill>
                  <a:schemeClr val="hlink"/>
                </a:solidFill>
                <a:latin typeface="Oswald"/>
                <a:ea typeface="Oswald"/>
                <a:cs typeface="Oswald"/>
                <a:sym typeface="Oswald"/>
                <a:hlinkClick r:id="rId5"/>
              </a:rPr>
              <a:t>http://library.ucf.edu/about/departments/scholarly-communication/</a:t>
            </a:r>
            <a:r>
              <a:rPr lang="en" sz="1200">
                <a:solidFill>
                  <a:schemeClr val="dk1"/>
                </a:solidFill>
                <a:latin typeface="Oswald"/>
                <a:ea typeface="Oswald"/>
                <a:cs typeface="Oswald"/>
                <a:sym typeface="Oswald"/>
              </a:rPr>
              <a:t>  </a:t>
            </a:r>
            <a:br>
              <a:rPr lang="en"/>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Question: </a:t>
            </a:r>
            <a:endParaRPr/>
          </a:p>
        </p:txBody>
      </p:sp>
      <p:sp>
        <p:nvSpPr>
          <p:cNvPr id="79" name="Shape 7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How Do You Feel About Copyright? </a:t>
            </a:r>
            <a:endParaRPr/>
          </a:p>
        </p:txBody>
      </p:sp>
      <p:pic>
        <p:nvPicPr>
          <p:cNvPr id="80" name="Shape 80"/>
          <p:cNvPicPr preferRelativeResize="0"/>
          <p:nvPr/>
        </p:nvPicPr>
        <p:blipFill>
          <a:blip r:embed="rId3">
            <a:alphaModFix/>
          </a:blip>
          <a:stretch>
            <a:fillRect/>
          </a:stretch>
        </p:blipFill>
        <p:spPr>
          <a:xfrm>
            <a:off x="4766775" y="364550"/>
            <a:ext cx="4182450" cy="3656225"/>
          </a:xfrm>
          <a:prstGeom prst="rect">
            <a:avLst/>
          </a:prstGeom>
          <a:noFill/>
          <a:ln>
            <a:noFill/>
          </a:ln>
        </p:spPr>
      </p:pic>
      <p:sp>
        <p:nvSpPr>
          <p:cNvPr id="81" name="Shape 81"/>
          <p:cNvSpPr txBox="1"/>
          <p:nvPr/>
        </p:nvSpPr>
        <p:spPr>
          <a:xfrm>
            <a:off x="4690500" y="4454000"/>
            <a:ext cx="4335000" cy="53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Oswald"/>
                <a:ea typeface="Oswald"/>
                <a:cs typeface="Oswald"/>
                <a:sym typeface="Oswald"/>
              </a:rPr>
              <a:t>Image retrieved from: </a:t>
            </a:r>
            <a:r>
              <a:rPr b="1" lang="en" sz="1100" u="sng">
                <a:solidFill>
                  <a:srgbClr val="FFD966"/>
                </a:solidFill>
                <a:latin typeface="Oswald"/>
                <a:ea typeface="Oswald"/>
                <a:cs typeface="Oswald"/>
                <a:sym typeface="Oswald"/>
                <a:hlinkClick r:id="rId4"/>
              </a:rPr>
              <a:t>https://advocacy.mozilla.org/en-US/maker-party/activities/meme-around</a:t>
            </a:r>
            <a:r>
              <a:rPr b="1" lang="en" sz="1100">
                <a:latin typeface="Oswald"/>
                <a:ea typeface="Oswald"/>
                <a:cs typeface="Oswald"/>
                <a:sym typeface="Oswald"/>
              </a:rPr>
              <a:t> </a:t>
            </a:r>
            <a:r>
              <a:rPr lang="en" sz="1100">
                <a:latin typeface="Oswald"/>
                <a:ea typeface="Oswald"/>
                <a:cs typeface="Oswald"/>
                <a:sym typeface="Oswald"/>
              </a:rPr>
              <a:t>/ CC BY-SA 4.0 / Mozilla</a:t>
            </a:r>
            <a:endParaRPr sz="1100">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pic>
        <p:nvPicPr>
          <p:cNvPr id="86" name="Shape 86"/>
          <p:cNvPicPr preferRelativeResize="0"/>
          <p:nvPr/>
        </p:nvPicPr>
        <p:blipFill>
          <a:blip r:embed="rId3">
            <a:alphaModFix/>
          </a:blip>
          <a:stretch>
            <a:fillRect/>
          </a:stretch>
        </p:blipFill>
        <p:spPr>
          <a:xfrm>
            <a:off x="0" y="0"/>
            <a:ext cx="9144000" cy="5143501"/>
          </a:xfrm>
          <a:prstGeom prst="rect">
            <a:avLst/>
          </a:prstGeom>
          <a:noFill/>
          <a:ln>
            <a:noFill/>
          </a:ln>
        </p:spPr>
      </p:pic>
      <p:sp>
        <p:nvSpPr>
          <p:cNvPr id="87" name="Shape 87"/>
          <p:cNvSpPr/>
          <p:nvPr/>
        </p:nvSpPr>
        <p:spPr>
          <a:xfrm>
            <a:off x="648750" y="989700"/>
            <a:ext cx="7846500" cy="3243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txBox="1"/>
          <p:nvPr/>
        </p:nvSpPr>
        <p:spPr>
          <a:xfrm>
            <a:off x="756150" y="1116900"/>
            <a:ext cx="7631700" cy="298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chemeClr val="dk1"/>
                </a:solidFill>
                <a:latin typeface="Oswald"/>
                <a:ea typeface="Oswald"/>
                <a:cs typeface="Oswald"/>
                <a:sym typeface="Oswald"/>
              </a:rPr>
              <a:t>Overview</a:t>
            </a:r>
            <a:endParaRPr sz="4800">
              <a:solidFill>
                <a:schemeClr val="dk1"/>
              </a:solidFill>
              <a:latin typeface="Oswald"/>
              <a:ea typeface="Oswald"/>
              <a:cs typeface="Oswald"/>
              <a:sym typeface="Oswald"/>
            </a:endParaRPr>
          </a:p>
          <a:p>
            <a:pPr indent="0" lvl="0" marL="0" rtl="0" algn="ctr">
              <a:spcBef>
                <a:spcPts val="0"/>
              </a:spcBef>
              <a:spcAft>
                <a:spcPts val="0"/>
              </a:spcAft>
              <a:buNone/>
            </a:pPr>
            <a:r>
              <a:t/>
            </a:r>
            <a:endParaRPr sz="1100">
              <a:solidFill>
                <a:schemeClr val="dk1"/>
              </a:solidFill>
              <a:latin typeface="Oswald"/>
              <a:ea typeface="Oswald"/>
              <a:cs typeface="Oswald"/>
              <a:sym typeface="Oswald"/>
            </a:endParaRPr>
          </a:p>
          <a:p>
            <a:pPr indent="-381000" lvl="0" marL="457200" rtl="0">
              <a:spcBef>
                <a:spcPts val="0"/>
              </a:spcBef>
              <a:spcAft>
                <a:spcPts val="0"/>
              </a:spcAft>
              <a:buClr>
                <a:schemeClr val="dk1"/>
              </a:buClr>
              <a:buSzPts val="2400"/>
              <a:buFont typeface="Oswald"/>
              <a:buChar char="●"/>
            </a:pPr>
            <a:r>
              <a:rPr lang="en" sz="2400">
                <a:solidFill>
                  <a:schemeClr val="dk1"/>
                </a:solidFill>
                <a:latin typeface="Oswald"/>
                <a:ea typeface="Oswald"/>
                <a:cs typeface="Oswald"/>
                <a:sym typeface="Oswald"/>
              </a:rPr>
              <a:t>What is </a:t>
            </a:r>
            <a:r>
              <a:rPr lang="en" sz="2400">
                <a:solidFill>
                  <a:schemeClr val="dk1"/>
                </a:solidFill>
                <a:latin typeface="Oswald"/>
                <a:ea typeface="Oswald"/>
                <a:cs typeface="Oswald"/>
                <a:sym typeface="Oswald"/>
              </a:rPr>
              <a:t>Copyright?...In Brief!</a:t>
            </a:r>
            <a:endParaRPr sz="2400">
              <a:solidFill>
                <a:schemeClr val="dk1"/>
              </a:solidFill>
              <a:latin typeface="Oswald"/>
              <a:ea typeface="Oswald"/>
              <a:cs typeface="Oswald"/>
              <a:sym typeface="Oswald"/>
            </a:endParaRPr>
          </a:p>
          <a:p>
            <a:pPr indent="-381000" lvl="0" marL="457200" rtl="0">
              <a:spcBef>
                <a:spcPts val="0"/>
              </a:spcBef>
              <a:spcAft>
                <a:spcPts val="0"/>
              </a:spcAft>
              <a:buClr>
                <a:schemeClr val="dk1"/>
              </a:buClr>
              <a:buSzPts val="2400"/>
              <a:buFont typeface="Oswald"/>
              <a:buChar char="●"/>
            </a:pPr>
            <a:r>
              <a:rPr lang="en" sz="2400">
                <a:solidFill>
                  <a:schemeClr val="dk1"/>
                </a:solidFill>
                <a:latin typeface="Oswald"/>
                <a:ea typeface="Oswald"/>
                <a:cs typeface="Oswald"/>
                <a:sym typeface="Oswald"/>
              </a:rPr>
              <a:t>Options for Making Materials Accessible in Online Courses</a:t>
            </a:r>
            <a:endParaRPr sz="2400">
              <a:solidFill>
                <a:schemeClr val="dk1"/>
              </a:solidFill>
              <a:latin typeface="Oswald"/>
              <a:ea typeface="Oswald"/>
              <a:cs typeface="Oswald"/>
              <a:sym typeface="Oswald"/>
            </a:endParaRPr>
          </a:p>
          <a:p>
            <a:pPr indent="-381000" lvl="0" marL="457200" rtl="0">
              <a:spcBef>
                <a:spcPts val="0"/>
              </a:spcBef>
              <a:spcAft>
                <a:spcPts val="0"/>
              </a:spcAft>
              <a:buClr>
                <a:schemeClr val="dk1"/>
              </a:buClr>
              <a:buSzPts val="2400"/>
              <a:buFont typeface="Oswald"/>
              <a:buChar char="●"/>
            </a:pPr>
            <a:r>
              <a:rPr lang="en" sz="2400">
                <a:solidFill>
                  <a:schemeClr val="dk1"/>
                </a:solidFill>
                <a:latin typeface="Oswald"/>
                <a:ea typeface="Oswald"/>
                <a:cs typeface="Oswald"/>
                <a:sym typeface="Oswald"/>
              </a:rPr>
              <a:t>Online Course Copyright Scenarios</a:t>
            </a:r>
            <a:endParaRPr sz="2400">
              <a:solidFill>
                <a:schemeClr val="dk1"/>
              </a:solidFill>
              <a:latin typeface="Oswald"/>
              <a:ea typeface="Oswald"/>
              <a:cs typeface="Oswald"/>
              <a:sym typeface="Oswald"/>
            </a:endParaRPr>
          </a:p>
          <a:p>
            <a:pPr indent="0" lvl="0" marL="0" rtl="0">
              <a:spcBef>
                <a:spcPts val="0"/>
              </a:spcBef>
              <a:spcAft>
                <a:spcPts val="0"/>
              </a:spcAft>
              <a:buNone/>
            </a:pPr>
            <a:br>
              <a:rPr lang="en" sz="2400">
                <a:solidFill>
                  <a:schemeClr val="dk1"/>
                </a:solidFill>
                <a:latin typeface="Oswald"/>
                <a:ea typeface="Oswald"/>
                <a:cs typeface="Oswald"/>
                <a:sym typeface="Oswald"/>
              </a:rPr>
            </a:br>
            <a:endParaRPr sz="2400">
              <a:solidFill>
                <a:schemeClr val="dk1"/>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*Disclaimer</a:t>
            </a:r>
            <a:endParaRPr/>
          </a:p>
        </p:txBody>
      </p:sp>
      <p:sp>
        <p:nvSpPr>
          <p:cNvPr id="94" name="Shape 94"/>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UCF Libraries does not give legal advice, and any information in this presentation is for informational purposes only. </a:t>
            </a:r>
            <a:br>
              <a:rPr lang="en"/>
            </a:br>
            <a:endParaRPr/>
          </a:p>
        </p:txBody>
      </p:sp>
      <p:sp>
        <p:nvSpPr>
          <p:cNvPr id="95" name="Shape 9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spcBef>
                <a:spcPts val="0"/>
              </a:spcBef>
              <a:spcAft>
                <a:spcPts val="1600"/>
              </a:spcAft>
              <a:buNone/>
            </a:pPr>
            <a:r>
              <a:t/>
            </a:r>
            <a:endParaRPr/>
          </a:p>
        </p:txBody>
      </p:sp>
      <p:pic>
        <p:nvPicPr>
          <p:cNvPr id="96" name="Shape 96"/>
          <p:cNvPicPr preferRelativeResize="0"/>
          <p:nvPr/>
        </p:nvPicPr>
        <p:blipFill>
          <a:blip r:embed="rId3">
            <a:alphaModFix/>
          </a:blip>
          <a:stretch>
            <a:fillRect/>
          </a:stretch>
        </p:blipFill>
        <p:spPr>
          <a:xfrm>
            <a:off x="4838700" y="380700"/>
            <a:ext cx="4038600" cy="4038600"/>
          </a:xfrm>
          <a:prstGeom prst="rect">
            <a:avLst/>
          </a:prstGeom>
          <a:noFill/>
          <a:ln>
            <a:noFill/>
          </a:ln>
        </p:spPr>
      </p:pic>
      <p:sp>
        <p:nvSpPr>
          <p:cNvPr id="97" name="Shape 97"/>
          <p:cNvSpPr txBox="1"/>
          <p:nvPr/>
        </p:nvSpPr>
        <p:spPr>
          <a:xfrm>
            <a:off x="4838700" y="4559675"/>
            <a:ext cx="4038600" cy="473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latin typeface="Oswald"/>
                <a:ea typeface="Oswald"/>
                <a:cs typeface="Oswald"/>
                <a:sym typeface="Oswald"/>
              </a:rPr>
              <a:t>Image Retrieved from:  </a:t>
            </a:r>
            <a:r>
              <a:rPr lang="en" sz="1200" u="sng">
                <a:solidFill>
                  <a:schemeClr val="accent2"/>
                </a:solidFill>
                <a:latin typeface="Oswald"/>
                <a:ea typeface="Oswald"/>
                <a:cs typeface="Oswald"/>
                <a:sym typeface="Oswald"/>
                <a:hlinkClick r:id="rId4"/>
              </a:rPr>
              <a:t>https://flic.kr/p/9H8SCn</a:t>
            </a:r>
            <a:r>
              <a:rPr lang="en" sz="1200">
                <a:latin typeface="Oswald"/>
                <a:ea typeface="Oswald"/>
                <a:cs typeface="Oswald"/>
                <a:sym typeface="Oswald"/>
              </a:rPr>
              <a:t> / CC BY-ND 2.0 / Mr.TinDC /</a:t>
            </a:r>
            <a:endParaRPr sz="1200">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Copyright in the Online Course Environment…</a:t>
            </a:r>
            <a:endParaRPr/>
          </a:p>
          <a:p>
            <a:pPr indent="0" lvl="0" marL="0">
              <a:spcBef>
                <a:spcPts val="0"/>
              </a:spcBef>
              <a:spcAft>
                <a:spcPts val="0"/>
              </a:spcAft>
              <a:buNone/>
            </a:pPr>
            <a:r>
              <a:rPr lang="en"/>
              <a:t>Why is it Important?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Why is Copyright Important Online? </a:t>
            </a:r>
            <a:endParaRPr/>
          </a:p>
        </p:txBody>
      </p:sp>
      <p:sp>
        <p:nvSpPr>
          <p:cNvPr id="108" name="Shape 10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Avoid </a:t>
            </a:r>
            <a:r>
              <a:rPr lang="en"/>
              <a:t>infringement</a:t>
            </a:r>
            <a:endParaRPr/>
          </a:p>
          <a:p>
            <a:pPr indent="-342900" lvl="0" marL="457200" rtl="0">
              <a:spcBef>
                <a:spcPts val="0"/>
              </a:spcBef>
              <a:spcAft>
                <a:spcPts val="0"/>
              </a:spcAft>
              <a:buSzPts val="1800"/>
              <a:buChar char="●"/>
            </a:pPr>
            <a:r>
              <a:rPr lang="en"/>
              <a:t>Uphold academic integrity </a:t>
            </a:r>
            <a:endParaRPr/>
          </a:p>
          <a:p>
            <a:pPr indent="-342900" lvl="0" marL="457200" rtl="0">
              <a:spcBef>
                <a:spcPts val="0"/>
              </a:spcBef>
              <a:spcAft>
                <a:spcPts val="0"/>
              </a:spcAft>
              <a:buSzPts val="1800"/>
              <a:buChar char="●"/>
            </a:pPr>
            <a:r>
              <a:rPr lang="en"/>
              <a:t>Ensure high quality courses</a:t>
            </a:r>
            <a:endParaRPr/>
          </a:p>
          <a:p>
            <a:pPr indent="-342900" lvl="0" marL="457200" rtl="0">
              <a:spcBef>
                <a:spcPts val="0"/>
              </a:spcBef>
              <a:spcAft>
                <a:spcPts val="0"/>
              </a:spcAft>
              <a:buSzPts val="1800"/>
              <a:buChar char="●"/>
            </a:pPr>
            <a:r>
              <a:rPr lang="en"/>
              <a:t>Fair use may vary from face-to-face course practices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Legal Framework</a:t>
            </a:r>
            <a:endParaRPr/>
          </a:p>
        </p:txBody>
      </p:sp>
      <p:sp>
        <p:nvSpPr>
          <p:cNvPr id="114" name="Shape 1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Copyright Law</a:t>
            </a:r>
            <a:endParaRPr/>
          </a:p>
          <a:p>
            <a:pPr indent="-317500" lvl="1" marL="914400" rtl="0">
              <a:spcBef>
                <a:spcPts val="0"/>
              </a:spcBef>
              <a:spcAft>
                <a:spcPts val="0"/>
              </a:spcAft>
              <a:buSzPts val="1400"/>
              <a:buChar char="○"/>
            </a:pPr>
            <a:r>
              <a:rPr lang="en"/>
              <a:t>Using copyrighted materials for teaching purposes</a:t>
            </a:r>
            <a:endParaRPr/>
          </a:p>
          <a:p>
            <a:pPr indent="-317500" lvl="1" marL="914400" rtl="0">
              <a:spcBef>
                <a:spcPts val="0"/>
              </a:spcBef>
              <a:spcAft>
                <a:spcPts val="0"/>
              </a:spcAft>
              <a:buSzPts val="1400"/>
              <a:buChar char="○"/>
            </a:pPr>
            <a:r>
              <a:rPr lang="en"/>
              <a:t>Creating your own copyrighted materials for teaching purposes</a:t>
            </a:r>
            <a:endParaRPr/>
          </a:p>
          <a:p>
            <a:pPr indent="-342900" lvl="0" marL="457200" rtl="0">
              <a:spcBef>
                <a:spcPts val="0"/>
              </a:spcBef>
              <a:spcAft>
                <a:spcPts val="0"/>
              </a:spcAft>
              <a:buSzPts val="1800"/>
              <a:buChar char="●"/>
            </a:pPr>
            <a:r>
              <a:rPr lang="en"/>
              <a:t>Contract Law</a:t>
            </a:r>
            <a:endParaRPr/>
          </a:p>
          <a:p>
            <a:pPr indent="-317500" lvl="1" marL="914400" rtl="0">
              <a:spcBef>
                <a:spcPts val="0"/>
              </a:spcBef>
              <a:spcAft>
                <a:spcPts val="0"/>
              </a:spcAft>
              <a:buSzPts val="1400"/>
              <a:buChar char="○"/>
            </a:pPr>
            <a:r>
              <a:rPr lang="en"/>
              <a:t>May define copyright ownership in instructional materials</a:t>
            </a:r>
            <a:endParaRPr/>
          </a:p>
          <a:p>
            <a:pPr indent="-317500" lvl="1" marL="914400" rtl="0">
              <a:spcBef>
                <a:spcPts val="0"/>
              </a:spcBef>
              <a:spcAft>
                <a:spcPts val="0"/>
              </a:spcAft>
              <a:buSzPts val="1400"/>
              <a:buChar char="○"/>
            </a:pPr>
            <a:r>
              <a:rPr lang="en"/>
              <a:t>Can affect what materials you may or may not be able to use in a course </a:t>
            </a:r>
            <a:endParaRPr/>
          </a:p>
          <a:p>
            <a:pPr indent="-342900" lvl="0" marL="457200" rtl="0">
              <a:spcBef>
                <a:spcPts val="0"/>
              </a:spcBef>
              <a:spcAft>
                <a:spcPts val="0"/>
              </a:spcAft>
              <a:buSzPts val="1800"/>
              <a:buChar char="●"/>
            </a:pPr>
            <a:r>
              <a:rPr lang="en"/>
              <a:t>UCF Policies and/or Recommendations</a:t>
            </a:r>
            <a:endParaRPr/>
          </a:p>
          <a:p>
            <a:pPr indent="-317500" lvl="1" marL="914400" rtl="0">
              <a:spcBef>
                <a:spcPts val="0"/>
              </a:spcBef>
              <a:spcAft>
                <a:spcPts val="0"/>
              </a:spcAft>
              <a:buSzPts val="1400"/>
              <a:buChar char="○"/>
            </a:pPr>
            <a:r>
              <a:rPr lang="en"/>
              <a:t>Use of Copyrighted Materials Policy</a:t>
            </a:r>
            <a:endParaRPr/>
          </a:p>
          <a:p>
            <a:pPr indent="-317500" lvl="1" marL="914400" rtl="0">
              <a:spcBef>
                <a:spcPts val="0"/>
              </a:spcBef>
              <a:spcAft>
                <a:spcPts val="0"/>
              </a:spcAft>
              <a:buSzPts val="1400"/>
              <a:buChar char="○"/>
            </a:pPr>
            <a:r>
              <a:rPr lang="en"/>
              <a:t>Top 10 Copyright &amp; Fair Use Questions (Office of General Counsel)</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