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</p:sldIdLst>
  <p:sldSz cy="5143500" cx="9144000"/>
  <p:notesSz cx="6858000" cy="9144000"/>
  <p:embeddedFontLst>
    <p:embeddedFont>
      <p:font typeface="Caveat"/>
      <p:regular r:id="rId35"/>
      <p:bold r:id="rId36"/>
    </p:embeddedFont>
    <p:embeddedFont>
      <p:font typeface="Average"/>
      <p:regular r:id="rId37"/>
    </p:embeddedFont>
    <p:embeddedFont>
      <p:font typeface="Oswald"/>
      <p:regular r:id="rId38"/>
      <p:bold r:id="rId3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slide" Target="slides/slide25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11" Type="http://schemas.openxmlformats.org/officeDocument/2006/relationships/slide" Target="slides/slide7.xml"/><Relationship Id="rId33" Type="http://schemas.openxmlformats.org/officeDocument/2006/relationships/slide" Target="slides/slide29.xml"/><Relationship Id="rId10" Type="http://schemas.openxmlformats.org/officeDocument/2006/relationships/slide" Target="slides/slide6.xml"/><Relationship Id="rId32" Type="http://schemas.openxmlformats.org/officeDocument/2006/relationships/slide" Target="slides/slide28.xml"/><Relationship Id="rId13" Type="http://schemas.openxmlformats.org/officeDocument/2006/relationships/slide" Target="slides/slide9.xml"/><Relationship Id="rId35" Type="http://schemas.openxmlformats.org/officeDocument/2006/relationships/font" Target="fonts/Caveat-regular.fntdata"/><Relationship Id="rId12" Type="http://schemas.openxmlformats.org/officeDocument/2006/relationships/slide" Target="slides/slide8.xml"/><Relationship Id="rId34" Type="http://schemas.openxmlformats.org/officeDocument/2006/relationships/slide" Target="slides/slide30.xml"/><Relationship Id="rId15" Type="http://schemas.openxmlformats.org/officeDocument/2006/relationships/slide" Target="slides/slide11.xml"/><Relationship Id="rId37" Type="http://schemas.openxmlformats.org/officeDocument/2006/relationships/font" Target="fonts/Average-regular.fntdata"/><Relationship Id="rId14" Type="http://schemas.openxmlformats.org/officeDocument/2006/relationships/slide" Target="slides/slide10.xml"/><Relationship Id="rId36" Type="http://schemas.openxmlformats.org/officeDocument/2006/relationships/font" Target="fonts/Caveat-bold.fntdata"/><Relationship Id="rId17" Type="http://schemas.openxmlformats.org/officeDocument/2006/relationships/slide" Target="slides/slide13.xml"/><Relationship Id="rId39" Type="http://schemas.openxmlformats.org/officeDocument/2006/relationships/font" Target="fonts/Oswald-bold.fntdata"/><Relationship Id="rId16" Type="http://schemas.openxmlformats.org/officeDocument/2006/relationships/slide" Target="slides/slide12.xml"/><Relationship Id="rId38" Type="http://schemas.openxmlformats.org/officeDocument/2006/relationships/font" Target="fonts/Oswald-regular.fntdata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Shape 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Shape 5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Shape 11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Shape 11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Shape 12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Shape 12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Shape 13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Shape 14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Shape 15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hape 15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Shape 15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Shape 16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Shape 17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Shape 6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Shape 17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Shape 18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hape 18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Shape 18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Shape 19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Shape 20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Shape 20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Shape 21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Shape 21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Shape 21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Shape 22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Shape 23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hape 23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Shape 23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Shape 7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Shape 24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Shape 24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Shape 7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Shape 8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Shape 8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Shape 9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Shape 9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Shape 10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Shape 10"/>
          <p:cNvGrpSpPr/>
          <p:nvPr/>
        </p:nvGrpSpPr>
        <p:grpSpPr>
          <a:xfrm>
            <a:off x="4350279" y="2855377"/>
            <a:ext cx="443589" cy="105632"/>
            <a:chOff x="4137525" y="2915950"/>
            <a:chExt cx="869100" cy="207000"/>
          </a:xfrm>
        </p:grpSpPr>
        <p:sp>
          <p:nvSpPr>
            <p:cNvPr id="11" name="Shape 11"/>
            <p:cNvSpPr/>
            <p:nvPr/>
          </p:nvSpPr>
          <p:spPr>
            <a:xfrm>
              <a:off x="446857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" name="Shape 12"/>
            <p:cNvSpPr/>
            <p:nvPr/>
          </p:nvSpPr>
          <p:spPr>
            <a:xfrm>
              <a:off x="479962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" name="Shape 13"/>
            <p:cNvSpPr/>
            <p:nvPr/>
          </p:nvSpPr>
          <p:spPr>
            <a:xfrm>
              <a:off x="413752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4" name="Shape 14"/>
          <p:cNvSpPr txBox="1"/>
          <p:nvPr>
            <p:ph type="ctrTitle"/>
          </p:nvPr>
        </p:nvSpPr>
        <p:spPr>
          <a:xfrm>
            <a:off x="671258" y="990800"/>
            <a:ext cx="7801500" cy="17301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5" name="Shape 15"/>
          <p:cNvSpPr txBox="1"/>
          <p:nvPr>
            <p:ph idx="1" type="subTitle"/>
          </p:nvPr>
        </p:nvSpPr>
        <p:spPr>
          <a:xfrm>
            <a:off x="671250" y="3174876"/>
            <a:ext cx="78015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16" name="Shape 16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 txBox="1"/>
          <p:nvPr>
            <p:ph type="title"/>
          </p:nvPr>
        </p:nvSpPr>
        <p:spPr>
          <a:xfrm>
            <a:off x="311700" y="1255275"/>
            <a:ext cx="8520600" cy="18906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/>
        </p:txBody>
      </p:sp>
      <p:sp>
        <p:nvSpPr>
          <p:cNvPr id="51" name="Shape 51"/>
          <p:cNvSpPr txBox="1"/>
          <p:nvPr>
            <p:ph idx="1" type="body"/>
          </p:nvPr>
        </p:nvSpPr>
        <p:spPr>
          <a:xfrm>
            <a:off x="311700" y="32284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2" name="Shape 52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 txBox="1"/>
          <p:nvPr>
            <p:ph type="title"/>
          </p:nvPr>
        </p:nvSpPr>
        <p:spPr>
          <a:xfrm>
            <a:off x="671250" y="2141250"/>
            <a:ext cx="7852200" cy="8610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9" name="Shape 19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2" name="Shape 2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3" name="Shape 23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6" name="Shape 26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7" name="Shape 27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8" name="Shape 28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1" name="Shape 31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4" name="Shape 34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5" name="Shape 35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bg>
      <p:bgPr>
        <a:solidFill>
          <a:schemeClr val="lt2"/>
        </a:solidFill>
      </p:bgPr>
    </p:bg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 txBox="1"/>
          <p:nvPr>
            <p:ph type="title"/>
          </p:nvPr>
        </p:nvSpPr>
        <p:spPr>
          <a:xfrm>
            <a:off x="490250" y="526350"/>
            <a:ext cx="62271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8" name="Shape 38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1" name="Shape 41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2" name="Shape 42"/>
          <p:cNvSpPr txBox="1"/>
          <p:nvPr>
            <p:ph type="title"/>
          </p:nvPr>
        </p:nvSpPr>
        <p:spPr>
          <a:xfrm>
            <a:off x="265500" y="1081400"/>
            <a:ext cx="4045200" cy="17103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3" name="Shape 43"/>
          <p:cNvSpPr txBox="1"/>
          <p:nvPr>
            <p:ph idx="1" type="subTitle"/>
          </p:nvPr>
        </p:nvSpPr>
        <p:spPr>
          <a:xfrm>
            <a:off x="265500" y="2845201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4" name="Shape 44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5" name="Shape 45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Oswald"/>
              <a:buNone/>
              <a:defRPr sz="21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</a:lstStyle>
          <a:p/>
        </p:txBody>
      </p:sp>
      <p:sp>
        <p:nvSpPr>
          <p:cNvPr id="48" name="Shape 48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late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/>
        </p:txBody>
      </p:sp>
      <p:sp>
        <p:nvSpPr>
          <p:cNvPr id="7" name="Shape 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verage"/>
              <a:buChar char="●"/>
              <a:defRPr sz="18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●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●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400"/>
              <a:buFont typeface="Average"/>
              <a:buChar char="■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/>
        </p:txBody>
      </p:sp>
      <p:sp>
        <p:nvSpPr>
          <p:cNvPr id="8" name="Shape 8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lvl="1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lvl="2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lvl="3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lvl="4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lvl="5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lvl="6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lvl="7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lvl="8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9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2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hyperlink" Target="https://bmcmedicine.biomedcentral.com/articles/10.1186/s12916-015-0469-2" TargetMode="Externa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8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4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7.jpg"/><Relationship Id="rId4" Type="http://schemas.openxmlformats.org/officeDocument/2006/relationships/hyperlink" Target="https://www.nature.com/news/predatory-journals-recruit-fake-editor-1.21662" TargetMode="External"/><Relationship Id="rId5" Type="http://schemas.openxmlformats.org/officeDocument/2006/relationships/image" Target="../media/image28.png"/><Relationship Id="rId6" Type="http://schemas.openxmlformats.org/officeDocument/2006/relationships/hyperlink" Target="http://blogs.discovermagazine.com/neuroskeptic/2017/07/22/predatory-journals-star-wars-sting/" TargetMode="Externa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3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.png"/><Relationship Id="rId4" Type="http://schemas.openxmlformats.org/officeDocument/2006/relationships/image" Target="../media/image13.png"/><Relationship Id="rId5" Type="http://schemas.openxmlformats.org/officeDocument/2006/relationships/image" Target="../media/image2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6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5.png"/><Relationship Id="rId4" Type="http://schemas.openxmlformats.org/officeDocument/2006/relationships/image" Target="../media/image9.png"/><Relationship Id="rId5" Type="http://schemas.openxmlformats.org/officeDocument/2006/relationships/image" Target="../media/image4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1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7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5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6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2.jpg"/><Relationship Id="rId4" Type="http://schemas.openxmlformats.org/officeDocument/2006/relationships/image" Target="../media/image20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hyperlink" Target="https://thinkchecksubmit.org/" TargetMode="External"/><Relationship Id="rId4" Type="http://schemas.openxmlformats.org/officeDocument/2006/relationships/hyperlink" Target="https://beallslist.weebly.com/" TargetMode="External"/><Relationship Id="rId11" Type="http://schemas.openxmlformats.org/officeDocument/2006/relationships/image" Target="../media/image10.png"/><Relationship Id="rId10" Type="http://schemas.openxmlformats.org/officeDocument/2006/relationships/hyperlink" Target="https://scholar.google.com/citations?view_op=metrics_intro&amp;hl=en" TargetMode="External"/><Relationship Id="rId9" Type="http://schemas.openxmlformats.org/officeDocument/2006/relationships/hyperlink" Target="https://scholar.google.com/citations?view_op=metrics_intro&amp;hl=en" TargetMode="External"/><Relationship Id="rId5" Type="http://schemas.openxmlformats.org/officeDocument/2006/relationships/hyperlink" Target="https://doaj.org/" TargetMode="External"/><Relationship Id="rId6" Type="http://schemas.openxmlformats.org/officeDocument/2006/relationships/hyperlink" Target="https://oaspa.org/" TargetMode="External"/><Relationship Id="rId7" Type="http://schemas.openxmlformats.org/officeDocument/2006/relationships/hyperlink" Target="http://library.ucf.edu/" TargetMode="External"/><Relationship Id="rId8" Type="http://schemas.openxmlformats.org/officeDocument/2006/relationships/hyperlink" Target="http://www.scimagojr.com/" TargetMode="Externa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hyperlink" Target="http://www.sfwa.org/2013/03/the-dmca-takedown-notice-demystified/" TargetMode="External"/><Relationship Id="rId4" Type="http://schemas.openxmlformats.org/officeDocument/2006/relationships/hyperlink" Target="https://www.ftccomplaintassistant.gov" TargetMode="Externa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5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1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0.xml"/><Relationship Id="rId3" Type="http://schemas.openxmlformats.org/officeDocument/2006/relationships/hyperlink" Target="mailto:sarah.norris@ucf.edu" TargetMode="External"/><Relationship Id="rId4" Type="http://schemas.openxmlformats.org/officeDocument/2006/relationships/hyperlink" Target="mailto:sandy.avila@ucf.edu" TargetMode="External"/><Relationship Id="rId5" Type="http://schemas.openxmlformats.org/officeDocument/2006/relationships/hyperlink" Target="mailto:buenaventura.basco@ucf.edu" TargetMode="External"/><Relationship Id="rId6" Type="http://schemas.openxmlformats.org/officeDocument/2006/relationships/image" Target="../media/image1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hyperlink" Target="http://legacy.earlham.edu/~peters/fos/overview.htm" TargetMode="Externa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hyperlink" Target="https://en.wikipedia.org/wiki/Predatory_open_access_publishing" TargetMode="Externa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4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 txBox="1"/>
          <p:nvPr>
            <p:ph type="ctrTitle"/>
          </p:nvPr>
        </p:nvSpPr>
        <p:spPr>
          <a:xfrm>
            <a:off x="671258" y="990800"/>
            <a:ext cx="7801500" cy="1730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Hijacked Journals: </a:t>
            </a:r>
            <a:endParaRPr/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Open Access Journals Fall Into The Predatory Publishing Trap</a:t>
            </a:r>
            <a:endParaRPr/>
          </a:p>
        </p:txBody>
      </p:sp>
      <p:sp>
        <p:nvSpPr>
          <p:cNvPr id="60" name="Shape 60"/>
          <p:cNvSpPr txBox="1"/>
          <p:nvPr>
            <p:ph idx="1" type="subTitle"/>
          </p:nvPr>
        </p:nvSpPr>
        <p:spPr>
          <a:xfrm>
            <a:off x="671250" y="3174876"/>
            <a:ext cx="78015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Sarah A. Norris, Scholarly Communication Librarian</a:t>
            </a:r>
            <a:endParaRPr/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Sandy Avila, Science Librarian</a:t>
            </a:r>
            <a:endParaRPr/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Ven Basco, Engineering Librarian</a:t>
            </a:r>
            <a:endParaRPr/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UCF Libraries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 txBox="1"/>
          <p:nvPr/>
        </p:nvSpPr>
        <p:spPr>
          <a:xfrm>
            <a:off x="6652350" y="1327800"/>
            <a:ext cx="2284200" cy="248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This Doesn’t Mean All Open Access Journals are Predatory...</a:t>
            </a:r>
            <a:endParaRPr sz="36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113" name="Shape 1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638366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Shape 1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0"/>
            <a:ext cx="91440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Shape 119"/>
          <p:cNvSpPr txBox="1"/>
          <p:nvPr/>
        </p:nvSpPr>
        <p:spPr>
          <a:xfrm>
            <a:off x="4787750" y="104125"/>
            <a:ext cx="4231800" cy="303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Oswald"/>
                <a:ea typeface="Oswald"/>
                <a:cs typeface="Oswald"/>
                <a:sym typeface="Oswald"/>
              </a:rPr>
              <a:t>But, </a:t>
            </a:r>
            <a:r>
              <a:rPr lang="en" sz="3000">
                <a:latin typeface="Oswald"/>
                <a:ea typeface="Oswald"/>
                <a:cs typeface="Oswald"/>
                <a:sym typeface="Oswald"/>
              </a:rPr>
              <a:t>Predatory Publishers Continue to Roar onto the Scene</a:t>
            </a:r>
            <a:r>
              <a:rPr lang="en" sz="3000">
                <a:latin typeface="Oswald"/>
                <a:ea typeface="Oswald"/>
                <a:cs typeface="Oswald"/>
                <a:sym typeface="Oswald"/>
              </a:rPr>
              <a:t>...</a:t>
            </a:r>
            <a:endParaRPr sz="3000"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 txBox="1"/>
          <p:nvPr>
            <p:ph type="title"/>
          </p:nvPr>
        </p:nvSpPr>
        <p:spPr>
          <a:xfrm>
            <a:off x="311700" y="3347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Predatory Publishers on the Rise...</a:t>
            </a:r>
            <a:endParaRPr/>
          </a:p>
        </p:txBody>
      </p:sp>
      <p:sp>
        <p:nvSpPr>
          <p:cNvPr id="125" name="Shape 125"/>
          <p:cNvSpPr txBox="1"/>
          <p:nvPr>
            <p:ph idx="1" type="body"/>
          </p:nvPr>
        </p:nvSpPr>
        <p:spPr>
          <a:xfrm>
            <a:off x="311700" y="863550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Increased dramatically with the emergence of Open Access journal publishing</a:t>
            </a:r>
            <a:endParaRPr/>
          </a:p>
          <a:p>
            <a:pPr indent="-317500" lvl="1" marL="914400" rtl="0">
              <a:spcBef>
                <a:spcPts val="100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The online environment makes it easy to create and distribute research</a:t>
            </a:r>
            <a:endParaRPr/>
          </a:p>
          <a:p>
            <a:pPr indent="-317500" lvl="1" marL="914400" rtl="0">
              <a:spcBef>
                <a:spcPts val="100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OA journals provide scholars a way to make their research available to anyone, anywhere without institutional affiliation</a:t>
            </a:r>
            <a:endParaRPr/>
          </a:p>
          <a:p>
            <a:pPr indent="-317500" lvl="1" marL="914400" rtl="0">
              <a:spcBef>
                <a:spcPts val="100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OA journals help meet new &amp; emerging funding mandates</a:t>
            </a:r>
            <a:endParaRPr/>
          </a:p>
          <a:p>
            <a:pPr indent="-342900" lvl="0" marL="457200" rtl="0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Predatory Publishers have become adept at soliciting author contributions and appearing to be credible, peer-reviewed venues for publication</a:t>
            </a:r>
            <a:endParaRPr/>
          </a:p>
          <a:p>
            <a:pPr indent="-317500" lvl="1" marL="914400" rtl="0">
              <a:spcBef>
                <a:spcPts val="100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Study in 2014, nearly $75 million was paid to publishers suspected to be predatory in nature (</a:t>
            </a:r>
            <a:r>
              <a:rPr lang="en" u="sng">
                <a:solidFill>
                  <a:schemeClr val="hlink"/>
                </a:solidFill>
                <a:hlinkClick r:id="rId3"/>
              </a:rPr>
              <a:t>https://bmcmedicine.biomedcentral.com/articles/10.1186/s12916-015-0469-2</a:t>
            </a:r>
            <a:r>
              <a:rPr lang="en"/>
              <a:t>) </a:t>
            </a:r>
            <a:endParaRPr/>
          </a:p>
          <a:p>
            <a: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The rise of predatory publishing has prompted many studies and analyses of their publishing practices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Shape 1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Shape 131"/>
          <p:cNvSpPr txBox="1"/>
          <p:nvPr/>
        </p:nvSpPr>
        <p:spPr>
          <a:xfrm>
            <a:off x="4498550" y="81725"/>
            <a:ext cx="4704900" cy="123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Before We Go Forward…</a:t>
            </a:r>
            <a:endParaRPr sz="30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We Have to Go Back in Time...</a:t>
            </a:r>
            <a:endParaRPr sz="30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History of Open Access &amp; Predatory Publishing</a:t>
            </a:r>
            <a:endParaRPr/>
          </a:p>
        </p:txBody>
      </p:sp>
      <p:sp>
        <p:nvSpPr>
          <p:cNvPr id="137" name="Shape 13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Open Access as we know it now took shape in the early 2000’s </a:t>
            </a:r>
            <a:endParaRPr/>
          </a:p>
          <a:p>
            <a:pPr indent="-342900" lvl="0" marL="4572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2013 research study &amp; article by John </a:t>
            </a:r>
            <a:r>
              <a:rPr lang="en"/>
              <a:t>Bohannon</a:t>
            </a:r>
            <a:r>
              <a:rPr lang="en"/>
              <a:t> (known as the “Bohannon Sting”) was one of the first</a:t>
            </a:r>
            <a:r>
              <a:rPr lang="en"/>
              <a:t> bring predatory publishing to the fore </a:t>
            </a:r>
            <a:endParaRPr/>
          </a:p>
          <a:p>
            <a:pPr indent="-342900" lvl="0" marL="4572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New policy statements and codes of best practices for OA journals emerged</a:t>
            </a:r>
            <a:endParaRPr/>
          </a:p>
          <a:p>
            <a:pPr indent="-342900" lvl="0" marL="4572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Blacklisting &amp; Whitelisting increased</a:t>
            </a:r>
            <a:endParaRPr/>
          </a:p>
          <a:p>
            <a:pPr indent="0" lvl="0" marL="457200" rtl="0">
              <a:lnSpc>
                <a:spcPct val="150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38" name="Shape 138"/>
          <p:cNvPicPr preferRelativeResize="0"/>
          <p:nvPr/>
        </p:nvPicPr>
        <p:blipFill rotWithShape="1">
          <a:blip r:embed="rId3">
            <a:alphaModFix/>
          </a:blip>
          <a:srcRect b="26011" l="0" r="0" t="22725"/>
          <a:stretch/>
        </p:blipFill>
        <p:spPr>
          <a:xfrm>
            <a:off x="0" y="3556600"/>
            <a:ext cx="9144000" cy="1586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 txBox="1"/>
          <p:nvPr>
            <p:ph type="title"/>
          </p:nvPr>
        </p:nvSpPr>
        <p:spPr>
          <a:xfrm>
            <a:off x="303975" y="197050"/>
            <a:ext cx="46797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Predatory Publishing Studies</a:t>
            </a:r>
            <a:endParaRPr/>
          </a:p>
        </p:txBody>
      </p:sp>
      <p:pic>
        <p:nvPicPr>
          <p:cNvPr id="144" name="Shape 1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9263" y="878150"/>
            <a:ext cx="4476814" cy="3820975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Shape 145"/>
          <p:cNvSpPr txBox="1"/>
          <p:nvPr/>
        </p:nvSpPr>
        <p:spPr>
          <a:xfrm>
            <a:off x="400125" y="4735450"/>
            <a:ext cx="4487400" cy="24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u="sng">
                <a:solidFill>
                  <a:schemeClr val="hlink"/>
                </a:solidFill>
                <a:latin typeface="Average"/>
                <a:ea typeface="Average"/>
                <a:cs typeface="Average"/>
                <a:sym typeface="Average"/>
                <a:hlinkClick r:id="rId4"/>
              </a:rPr>
              <a:t>https://www.nature.com/news/predatory-journals-recruit-fake-editor-1.21662</a:t>
            </a:r>
            <a:r>
              <a:rPr lang="en" sz="1000">
                <a:latin typeface="Average"/>
                <a:ea typeface="Average"/>
                <a:cs typeface="Average"/>
                <a:sym typeface="Average"/>
              </a:rPr>
              <a:t> </a:t>
            </a:r>
            <a:endParaRPr sz="1000">
              <a:latin typeface="Average"/>
              <a:ea typeface="Average"/>
              <a:cs typeface="Average"/>
              <a:sym typeface="Average"/>
            </a:endParaRPr>
          </a:p>
        </p:txBody>
      </p:sp>
      <p:pic>
        <p:nvPicPr>
          <p:cNvPr id="146" name="Shape 14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47725" y="290200"/>
            <a:ext cx="3343033" cy="4205350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Shape 147"/>
          <p:cNvSpPr txBox="1"/>
          <p:nvPr/>
        </p:nvSpPr>
        <p:spPr>
          <a:xfrm>
            <a:off x="4983525" y="4495550"/>
            <a:ext cx="4063500" cy="42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u="sng">
                <a:solidFill>
                  <a:schemeClr val="hlink"/>
                </a:solidFill>
                <a:hlinkClick r:id="rId6"/>
              </a:rPr>
              <a:t>http://blogs.discovermagazine.com/neuroskeptic/2017/07/22/predatory-journals-star-wars-sting/</a:t>
            </a:r>
            <a:r>
              <a:rPr lang="en"/>
              <a:t> </a:t>
            </a:r>
            <a:endParaRPr/>
          </a:p>
        </p:txBody>
      </p:sp>
      <p:sp>
        <p:nvSpPr>
          <p:cNvPr id="148" name="Shape 148"/>
          <p:cNvSpPr/>
          <p:nvPr/>
        </p:nvSpPr>
        <p:spPr>
          <a:xfrm>
            <a:off x="5247525" y="445025"/>
            <a:ext cx="3535500" cy="1224000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Shape 1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Shape 154"/>
          <p:cNvSpPr txBox="1"/>
          <p:nvPr/>
        </p:nvSpPr>
        <p:spPr>
          <a:xfrm>
            <a:off x="4869600" y="215300"/>
            <a:ext cx="4274400" cy="212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Predatory Publishing at UCF</a:t>
            </a:r>
            <a:endParaRPr sz="48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 txBox="1"/>
          <p:nvPr/>
        </p:nvSpPr>
        <p:spPr>
          <a:xfrm>
            <a:off x="712300" y="382850"/>
            <a:ext cx="7621500" cy="447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rPr>
              <a:t>What We Did...</a:t>
            </a:r>
            <a:endParaRPr sz="3000">
              <a:solidFill>
                <a:srgbClr val="F3F3F3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3F3F3"/>
              </a:solidFill>
            </a:endParaRPr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3F3F3"/>
                </a:solidFill>
                <a:latin typeface="Average"/>
                <a:ea typeface="Average"/>
                <a:cs typeface="Average"/>
                <a:sym typeface="Average"/>
              </a:rPr>
              <a:t>Random survey of UCF faculty</a:t>
            </a:r>
            <a:endParaRPr sz="1800">
              <a:solidFill>
                <a:srgbClr val="F3F3F3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3F3F3"/>
                </a:solidFill>
                <a:latin typeface="Average"/>
                <a:ea typeface="Average"/>
                <a:cs typeface="Average"/>
                <a:sym typeface="Average"/>
              </a:rPr>
              <a:t>	1.	Engineering &amp; Computer Science, Sciences</a:t>
            </a:r>
            <a:endParaRPr sz="1800">
              <a:solidFill>
                <a:srgbClr val="F3F3F3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45720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3F3F3"/>
                </a:solidFill>
                <a:latin typeface="Average"/>
                <a:ea typeface="Average"/>
                <a:cs typeface="Average"/>
                <a:sym typeface="Average"/>
              </a:rPr>
              <a:t>2.	Assistant, Associate and Full Faculty</a:t>
            </a:r>
            <a:endParaRPr sz="1800">
              <a:solidFill>
                <a:srgbClr val="F3F3F3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45720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3F3F3"/>
                </a:solidFill>
                <a:latin typeface="Average"/>
                <a:ea typeface="Average"/>
                <a:cs typeface="Average"/>
                <a:sym typeface="Average"/>
              </a:rPr>
              <a:t>3.	Review CVs available online</a:t>
            </a:r>
            <a:endParaRPr sz="1800">
              <a:solidFill>
                <a:srgbClr val="F3F3F3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3F3F3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3F3F3"/>
                </a:solidFill>
                <a:latin typeface="Average"/>
                <a:ea typeface="Average"/>
                <a:cs typeface="Average"/>
                <a:sym typeface="Average"/>
              </a:rPr>
              <a:t>Analysis of UCF Faculty publications in Web of Science</a:t>
            </a:r>
            <a:endParaRPr sz="1800">
              <a:solidFill>
                <a:srgbClr val="F3F3F3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3F3F3"/>
                </a:solidFill>
                <a:latin typeface="Average"/>
                <a:ea typeface="Average"/>
                <a:cs typeface="Average"/>
                <a:sym typeface="Average"/>
              </a:rPr>
              <a:t>	1.	Global Search</a:t>
            </a:r>
            <a:endParaRPr sz="1800">
              <a:solidFill>
                <a:srgbClr val="F3F3F3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3F3F3"/>
                </a:solidFill>
                <a:latin typeface="Average"/>
                <a:ea typeface="Average"/>
                <a:cs typeface="Average"/>
                <a:sym typeface="Average"/>
              </a:rPr>
              <a:t>	2.	Limit to Open Access (all types)</a:t>
            </a:r>
            <a:endParaRPr sz="1800">
              <a:solidFill>
                <a:srgbClr val="F3F3F3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45720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3F3F3"/>
                </a:solidFill>
                <a:latin typeface="Average"/>
                <a:ea typeface="Average"/>
                <a:cs typeface="Average"/>
                <a:sym typeface="Average"/>
              </a:rPr>
              <a:t>3.	Identified faculty members with the most publications in open </a:t>
            </a:r>
            <a:endParaRPr sz="1800">
              <a:solidFill>
                <a:srgbClr val="F3F3F3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3F3F3"/>
                </a:solidFill>
              </a:rPr>
              <a:t>		</a:t>
            </a:r>
            <a:r>
              <a:rPr lang="en" sz="1800">
                <a:solidFill>
                  <a:srgbClr val="F3F3F3"/>
                </a:solidFill>
                <a:latin typeface="Average"/>
                <a:ea typeface="Average"/>
                <a:cs typeface="Average"/>
                <a:sym typeface="Average"/>
              </a:rPr>
              <a:t>access journals.</a:t>
            </a:r>
            <a:endParaRPr sz="1800">
              <a:solidFill>
                <a:srgbClr val="F3F3F3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3F3F3"/>
                </a:solidFill>
                <a:latin typeface="Average"/>
                <a:ea typeface="Average"/>
                <a:cs typeface="Average"/>
                <a:sym typeface="Average"/>
              </a:rPr>
              <a:t>	4.	Review CVs available online, compare journals with predatory </a:t>
            </a:r>
            <a:endParaRPr sz="1800">
              <a:solidFill>
                <a:srgbClr val="F3F3F3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3F3F3"/>
                </a:solidFill>
              </a:rPr>
              <a:t>		</a:t>
            </a:r>
            <a:r>
              <a:rPr lang="en" sz="1800">
                <a:solidFill>
                  <a:srgbClr val="F3F3F3"/>
                </a:solidFill>
                <a:latin typeface="Average"/>
                <a:ea typeface="Average"/>
                <a:cs typeface="Average"/>
                <a:sym typeface="Average"/>
              </a:rPr>
              <a:t>journal listing </a:t>
            </a:r>
            <a:endParaRPr>
              <a:solidFill>
                <a:srgbClr val="F3F3F3"/>
              </a:solidFill>
            </a:endParaRPr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3F3F3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Shape 1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4700" y="1066300"/>
            <a:ext cx="2105025" cy="209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Shape 16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80850" y="1518675"/>
            <a:ext cx="1743075" cy="1343025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Shape 166"/>
          <p:cNvSpPr/>
          <p:nvPr/>
        </p:nvSpPr>
        <p:spPr>
          <a:xfrm>
            <a:off x="2399275" y="2038825"/>
            <a:ext cx="558600" cy="302700"/>
          </a:xfrm>
          <a:prstGeom prst="striped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67" name="Shape 16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96975" y="152400"/>
            <a:ext cx="2891142" cy="483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 txBox="1"/>
          <p:nvPr/>
        </p:nvSpPr>
        <p:spPr>
          <a:xfrm>
            <a:off x="2761675" y="130475"/>
            <a:ext cx="2946600" cy="34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3F3F3"/>
                </a:solidFill>
              </a:rPr>
              <a:t>Top 20 Research Areas</a:t>
            </a:r>
            <a:endParaRPr>
              <a:solidFill>
                <a:srgbClr val="F3F3F3"/>
              </a:solidFill>
            </a:endParaRPr>
          </a:p>
        </p:txBody>
      </p:sp>
      <p:pic>
        <p:nvPicPr>
          <p:cNvPr id="173" name="Shape 1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609125"/>
            <a:ext cx="8839200" cy="41874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Shape 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Shape 66"/>
          <p:cNvSpPr/>
          <p:nvPr/>
        </p:nvSpPr>
        <p:spPr>
          <a:xfrm>
            <a:off x="648750" y="989700"/>
            <a:ext cx="7846500" cy="32436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" name="Shape 67"/>
          <p:cNvSpPr txBox="1"/>
          <p:nvPr/>
        </p:nvSpPr>
        <p:spPr>
          <a:xfrm>
            <a:off x="648750" y="1116900"/>
            <a:ext cx="7804200" cy="298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Overview</a:t>
            </a:r>
            <a:endParaRPr sz="48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-381000" lvl="0" marL="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swald"/>
              <a:buChar char="●"/>
            </a:pPr>
            <a:r>
              <a:rPr lang="en" sz="24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What is Predatory Publishing?</a:t>
            </a:r>
            <a:endParaRPr sz="24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-381000" lvl="0" marL="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swald"/>
              <a:buChar char="●"/>
            </a:pPr>
            <a:r>
              <a:rPr lang="en" sz="24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Predatory Publishing &amp; Open Access Connection</a:t>
            </a:r>
            <a:endParaRPr sz="24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-381000" lvl="0" marL="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swald"/>
              <a:buChar char="●"/>
            </a:pPr>
            <a:r>
              <a:rPr lang="en" sz="24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Characteristics of Predatory Journals, Monographs &amp; Conferences</a:t>
            </a:r>
            <a:endParaRPr sz="24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-381000" lvl="0" marL="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swald"/>
              <a:buChar char="●"/>
            </a:pPr>
            <a:r>
              <a:rPr lang="en" sz="24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Tips on How to Avoid Predatory Publishers</a:t>
            </a:r>
            <a:br>
              <a:rPr lang="en" sz="24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</a:br>
            <a:br>
              <a:rPr lang="en" sz="24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</a:br>
            <a:endParaRPr sz="24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Shape 1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3100" y="152400"/>
            <a:ext cx="2102974" cy="48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Shape 17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36074" y="152400"/>
            <a:ext cx="2259935" cy="48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Shape 18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96009" y="152400"/>
            <a:ext cx="2129775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Shape 1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13650" y="152400"/>
            <a:ext cx="4521161" cy="4838701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Shape 186"/>
          <p:cNvSpPr txBox="1"/>
          <p:nvPr/>
        </p:nvSpPr>
        <p:spPr>
          <a:xfrm>
            <a:off x="6295325" y="1196000"/>
            <a:ext cx="2664000" cy="202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rPr>
              <a:t>No UCF Authors published in predatory journals.</a:t>
            </a:r>
            <a:endParaRPr sz="3000">
              <a:solidFill>
                <a:srgbClr val="F3F3F3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Shape 1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Shape 192"/>
          <p:cNvSpPr txBox="1"/>
          <p:nvPr/>
        </p:nvSpPr>
        <p:spPr>
          <a:xfrm>
            <a:off x="0" y="2589875"/>
            <a:ext cx="8801400" cy="136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Identifying</a:t>
            </a:r>
            <a:endParaRPr sz="48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Predatory </a:t>
            </a:r>
            <a:endParaRPr sz="48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Publishers</a:t>
            </a:r>
            <a:endParaRPr sz="48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 txBox="1"/>
          <p:nvPr>
            <p:ph type="title"/>
          </p:nvPr>
        </p:nvSpPr>
        <p:spPr>
          <a:xfrm>
            <a:off x="174350" y="189675"/>
            <a:ext cx="8658000" cy="82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/>
              <a:t>Characteristics of Predatory Journals &amp; Monographs</a:t>
            </a:r>
            <a:br>
              <a:rPr lang="en" sz="3200"/>
            </a:br>
            <a:endParaRPr sz="3200"/>
          </a:p>
        </p:txBody>
      </p:sp>
      <p:sp>
        <p:nvSpPr>
          <p:cNvPr id="198" name="Shape 198"/>
          <p:cNvSpPr txBox="1"/>
          <p:nvPr>
            <p:ph idx="1" type="body"/>
          </p:nvPr>
        </p:nvSpPr>
        <p:spPr>
          <a:xfrm>
            <a:off x="0" y="1017675"/>
            <a:ext cx="4149900" cy="416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6550" lvl="0" marL="4572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" sz="1700"/>
              <a:t>Promises fast peer review &amp; publication</a:t>
            </a:r>
            <a:endParaRPr sz="1700"/>
          </a:p>
          <a:p>
            <a:pPr indent="-336550" lvl="0" marL="4572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" sz="1700"/>
              <a:t>Journal content is extremely  broad and/or unfocused</a:t>
            </a:r>
            <a:endParaRPr sz="1700"/>
          </a:p>
          <a:p>
            <a:pPr indent="-336550" lvl="0" marL="4572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" sz="1700"/>
              <a:t>Inconsistent and/or </a:t>
            </a:r>
            <a:r>
              <a:rPr lang="en" sz="1700"/>
              <a:t>contradictory</a:t>
            </a:r>
            <a:r>
              <a:rPr lang="en" sz="1700"/>
              <a:t> information</a:t>
            </a:r>
            <a:endParaRPr sz="1700"/>
          </a:p>
          <a:p>
            <a:pPr indent="-336550" lvl="0" marL="4572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" sz="1700"/>
              <a:t>Not included in indexes / databases </a:t>
            </a:r>
            <a:endParaRPr sz="1700"/>
          </a:p>
          <a:p>
            <a:pPr indent="-336550" lvl="0" marL="457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" sz="1700"/>
              <a:t>Poorly constructed website and/or web presence</a:t>
            </a:r>
            <a:endParaRPr sz="1700"/>
          </a:p>
        </p:txBody>
      </p:sp>
      <p:pic>
        <p:nvPicPr>
          <p:cNvPr id="199" name="Shape 19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10950" y="1017675"/>
            <a:ext cx="5080649" cy="3907975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Shape 200"/>
          <p:cNvSpPr txBox="1"/>
          <p:nvPr/>
        </p:nvSpPr>
        <p:spPr>
          <a:xfrm>
            <a:off x="4010325" y="880750"/>
            <a:ext cx="4981200" cy="404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rgbClr val="F3F3F3"/>
              </a:solidFill>
            </a:endParaRPr>
          </a:p>
          <a:p>
            <a:pPr indent="0" lvl="0" mar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F3F3F3"/>
                </a:solidFill>
              </a:rPr>
              <a:t> </a:t>
            </a:r>
            <a:r>
              <a:rPr lang="en" sz="2200">
                <a:solidFill>
                  <a:srgbClr val="F3F3F3"/>
                </a:solidFill>
              </a:rPr>
              <a:t>Lack of detail</a:t>
            </a:r>
            <a:endParaRPr sz="2200">
              <a:solidFill>
                <a:srgbClr val="F3F3F3"/>
              </a:solidFill>
            </a:endParaRPr>
          </a:p>
          <a:p>
            <a:pPr indent="0" lvl="0" mar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rgbClr val="F3F3F3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rgbClr val="F3F3F3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rgbClr val="F3F3F3"/>
              </a:solidFill>
            </a:endParaRPr>
          </a:p>
          <a:p>
            <a:pPr indent="0" lvl="0" mar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F3F3F3"/>
                </a:solidFill>
              </a:rPr>
              <a:t>Broadly focused</a:t>
            </a:r>
            <a:endParaRPr sz="2200">
              <a:solidFill>
                <a:srgbClr val="F3F3F3"/>
              </a:solidFill>
            </a:endParaRPr>
          </a:p>
          <a:p>
            <a:pPr indent="0" lvl="0" mar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rgbClr val="F3F3F3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F3F3F3"/>
                </a:solidFill>
              </a:rPr>
              <a:t>                                        </a:t>
            </a:r>
            <a:endParaRPr sz="2200">
              <a:solidFill>
                <a:srgbClr val="F3F3F3"/>
              </a:solidFill>
            </a:endParaRPr>
          </a:p>
          <a:p>
            <a:pPr indent="0" lvl="0" mar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F3F3F3"/>
                </a:solidFill>
              </a:rPr>
              <a:t>                                                           Misleading</a:t>
            </a:r>
            <a:endParaRPr sz="2200">
              <a:solidFill>
                <a:srgbClr val="F3F3F3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 txBox="1"/>
          <p:nvPr>
            <p:ph type="title"/>
          </p:nvPr>
        </p:nvSpPr>
        <p:spPr>
          <a:xfrm>
            <a:off x="251700" y="329175"/>
            <a:ext cx="8640600" cy="81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/>
              <a:t>Characteristics of Predatory Conferences</a:t>
            </a:r>
            <a:endParaRPr sz="3400"/>
          </a:p>
        </p:txBody>
      </p:sp>
      <p:sp>
        <p:nvSpPr>
          <p:cNvPr id="206" name="Shape 206"/>
          <p:cNvSpPr txBox="1"/>
          <p:nvPr>
            <p:ph idx="1" type="body"/>
          </p:nvPr>
        </p:nvSpPr>
        <p:spPr>
          <a:xfrm>
            <a:off x="4498325" y="1436175"/>
            <a:ext cx="4645500" cy="394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Solicits presentations/keynotes via email</a:t>
            </a:r>
            <a:endParaRPr/>
          </a:p>
          <a:p>
            <a:pPr indent="-3429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No process or Call for Proposals </a:t>
            </a:r>
            <a:endParaRPr/>
          </a:p>
          <a:p>
            <a:pPr indent="-342900" lvl="0" marL="4572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Lack of travel funding </a:t>
            </a:r>
            <a:endParaRPr/>
          </a:p>
          <a:p>
            <a:pPr indent="-342900" lvl="0" marL="4572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Poorly constructed website and/or web presence</a:t>
            </a:r>
            <a:endParaRPr/>
          </a:p>
          <a:p>
            <a:pPr indent="-342900" lvl="0" marL="457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Often associated with a predatory  journal publisher</a:t>
            </a:r>
            <a:endParaRPr/>
          </a:p>
        </p:txBody>
      </p:sp>
      <p:pic>
        <p:nvPicPr>
          <p:cNvPr id="207" name="Shape 207"/>
          <p:cNvPicPr preferRelativeResize="0"/>
          <p:nvPr/>
        </p:nvPicPr>
        <p:blipFill rotWithShape="1">
          <a:blip r:embed="rId3">
            <a:alphaModFix/>
          </a:blip>
          <a:srcRect b="12104" l="10351" r="9712" t="14801"/>
          <a:stretch/>
        </p:blipFill>
        <p:spPr>
          <a:xfrm>
            <a:off x="191800" y="1745413"/>
            <a:ext cx="4306574" cy="2353824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Shape 208"/>
          <p:cNvSpPr txBox="1"/>
          <p:nvPr/>
        </p:nvSpPr>
        <p:spPr>
          <a:xfrm>
            <a:off x="191825" y="1819600"/>
            <a:ext cx="4306500" cy="81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>
                <a:latin typeface="Caveat"/>
                <a:ea typeface="Caveat"/>
                <a:cs typeface="Caveat"/>
                <a:sym typeface="Caveat"/>
              </a:rPr>
              <a:t>Lack of information</a:t>
            </a:r>
            <a:endParaRPr sz="4400">
              <a:latin typeface="Caveat"/>
              <a:ea typeface="Caveat"/>
              <a:cs typeface="Caveat"/>
              <a:sym typeface="Caveat"/>
            </a:endParaRPr>
          </a:p>
          <a:p>
            <a:pPr indent="0" lvl="0" mar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400">
              <a:latin typeface="Caveat"/>
              <a:ea typeface="Caveat"/>
              <a:cs typeface="Caveat"/>
              <a:sym typeface="Caveat"/>
            </a:endParaRPr>
          </a:p>
          <a:p>
            <a:pPr indent="0" lvl="0" mar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>
                <a:latin typeface="Caveat"/>
                <a:ea typeface="Caveat"/>
                <a:cs typeface="Caveat"/>
                <a:sym typeface="Caveat"/>
              </a:rPr>
              <a:t>No Review Needed</a:t>
            </a:r>
            <a:endParaRPr sz="4400">
              <a:latin typeface="Caveat"/>
              <a:ea typeface="Caveat"/>
              <a:cs typeface="Caveat"/>
              <a:sym typeface="Caveat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Shape 2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1825" y="1222125"/>
            <a:ext cx="3767976" cy="3655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Shape 2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76000" y="1497425"/>
            <a:ext cx="4783125" cy="3104650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Shape 215"/>
          <p:cNvSpPr txBox="1"/>
          <p:nvPr>
            <p:ph type="title"/>
          </p:nvPr>
        </p:nvSpPr>
        <p:spPr>
          <a:xfrm>
            <a:off x="311700" y="3147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/>
              <a:t>Solicitations to UCF Library Faculty</a:t>
            </a:r>
            <a:endParaRPr sz="320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Shape 220"/>
          <p:cNvSpPr txBox="1"/>
          <p:nvPr>
            <p:ph type="title"/>
          </p:nvPr>
        </p:nvSpPr>
        <p:spPr>
          <a:xfrm>
            <a:off x="209700" y="87175"/>
            <a:ext cx="8724600" cy="73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/>
              <a:t>Top 4 Tips on How to Avoid Predatory Publishers</a:t>
            </a:r>
            <a:br>
              <a:rPr lang="en" sz="3200"/>
            </a:br>
            <a:endParaRPr sz="3200"/>
          </a:p>
        </p:txBody>
      </p:sp>
      <p:sp>
        <p:nvSpPr>
          <p:cNvPr id="221" name="Shape 221"/>
          <p:cNvSpPr txBox="1"/>
          <p:nvPr>
            <p:ph idx="1" type="body"/>
          </p:nvPr>
        </p:nvSpPr>
        <p:spPr>
          <a:xfrm>
            <a:off x="77400" y="732300"/>
            <a:ext cx="9066600" cy="427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/>
              <a:t>Tip #1: Trust your gut! </a:t>
            </a:r>
            <a:endParaRPr sz="2200"/>
          </a:p>
          <a:p>
            <a:pPr indent="0" lvl="0" marL="0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200"/>
              <a:t>Tip #2: Use a checklist, like Think Check Submit </a:t>
            </a:r>
            <a:r>
              <a:rPr lang="en"/>
              <a:t>(</a:t>
            </a:r>
            <a:r>
              <a:rPr lang="en" u="sng">
                <a:solidFill>
                  <a:schemeClr val="hlink"/>
                </a:solidFill>
                <a:hlinkClick r:id="rId3"/>
              </a:rPr>
              <a:t>https://thinkchecksubmit.org/</a:t>
            </a:r>
            <a:r>
              <a:rPr lang="en"/>
              <a:t>) </a:t>
            </a:r>
            <a:endParaRPr/>
          </a:p>
          <a:p>
            <a:pPr indent="0" lvl="0" marL="0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200"/>
              <a:t>Tip #3: Use resources to check for credibility, such as:</a:t>
            </a:r>
            <a:endParaRPr sz="2200"/>
          </a:p>
          <a:p>
            <a: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Beall’s List (use other sources in conjunction with this): </a:t>
            </a:r>
            <a:r>
              <a:rPr lang="en" u="sng">
                <a:solidFill>
                  <a:schemeClr val="hlink"/>
                </a:solidFill>
                <a:hlinkClick r:id="rId4"/>
              </a:rPr>
              <a:t>https://beallslist.weebly.com/</a:t>
            </a:r>
            <a:r>
              <a:rPr lang="en"/>
              <a:t> </a:t>
            </a:r>
            <a:endParaRPr/>
          </a:p>
          <a:p>
            <a: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Directory of Open Access Journals: </a:t>
            </a:r>
            <a:r>
              <a:rPr lang="en" u="sng">
                <a:solidFill>
                  <a:schemeClr val="hlink"/>
                </a:solidFill>
                <a:hlinkClick r:id="rId5"/>
              </a:rPr>
              <a:t>https://doaj.org/</a:t>
            </a:r>
            <a:r>
              <a:rPr lang="en"/>
              <a:t> </a:t>
            </a:r>
            <a:endParaRPr/>
          </a:p>
          <a:p>
            <a: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Open Access Scholarly </a:t>
            </a:r>
            <a:r>
              <a:rPr lang="en"/>
              <a:t>Publishers</a:t>
            </a:r>
            <a:r>
              <a:rPr lang="en"/>
              <a:t> Association: </a:t>
            </a:r>
            <a:r>
              <a:rPr lang="en" u="sng">
                <a:solidFill>
                  <a:schemeClr val="hlink"/>
                </a:solidFill>
                <a:hlinkClick r:id="rId6"/>
              </a:rPr>
              <a:t>https://oaspa.org/</a:t>
            </a:r>
            <a:r>
              <a:rPr lang="en"/>
              <a:t>  </a:t>
            </a:r>
            <a:endParaRPr/>
          </a:p>
          <a:p>
            <a: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UCF Library’s Online Journals: </a:t>
            </a:r>
            <a:r>
              <a:rPr lang="en" u="sng">
                <a:solidFill>
                  <a:schemeClr val="hlink"/>
                </a:solidFill>
                <a:hlinkClick r:id="rId7"/>
              </a:rPr>
              <a:t>http://library.ucf.edu/</a:t>
            </a:r>
            <a:r>
              <a:rPr lang="en"/>
              <a:t>  </a:t>
            </a:r>
            <a:endParaRPr/>
          </a:p>
          <a:p>
            <a: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Check Scholarly Journal metrics: </a:t>
            </a:r>
            <a:r>
              <a:rPr lang="en" u="sng">
                <a:solidFill>
                  <a:schemeClr val="hlink"/>
                </a:solidFill>
                <a:hlinkClick r:id="rId8"/>
              </a:rPr>
              <a:t>http://www.scimagojr.com/</a:t>
            </a:r>
            <a:r>
              <a:rPr lang="en"/>
              <a:t> </a:t>
            </a:r>
            <a:endParaRPr/>
          </a:p>
          <a:p>
            <a: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Google Scholar’s Journal metrics: </a:t>
            </a:r>
            <a:r>
              <a:rPr lang="en" sz="1200" u="sng">
                <a:solidFill>
                  <a:schemeClr val="hlink"/>
                </a:solidFill>
                <a:hlinkClick r:id="rId9"/>
              </a:rPr>
              <a:t>https://scholar.google.com/citations?view_op=metrics_intro&amp;hl=e</a:t>
            </a:r>
            <a:r>
              <a:rPr lang="en" u="sng">
                <a:solidFill>
                  <a:schemeClr val="hlink"/>
                </a:solidFill>
                <a:hlinkClick r:id="rId10"/>
              </a:rPr>
              <a:t>n</a:t>
            </a:r>
            <a:endParaRPr>
              <a:solidFill>
                <a:srgbClr val="E69138"/>
              </a:solidFill>
            </a:endParaRPr>
          </a:p>
          <a:p>
            <a:pPr indent="0" lvl="0" marL="0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>
                <a:solidFill>
                  <a:srgbClr val="E69138"/>
                </a:solidFill>
              </a:rPr>
              <a:t> </a:t>
            </a:r>
            <a:r>
              <a:rPr lang="en" sz="2200">
                <a:solidFill>
                  <a:srgbClr val="E69138"/>
                </a:solidFill>
              </a:rPr>
              <a:t>Tip #4:  When in doubt, ask your trusted librarian!</a:t>
            </a:r>
            <a:r>
              <a:rPr lang="en" sz="2200"/>
              <a:t> </a:t>
            </a:r>
            <a:br>
              <a:rPr lang="en" sz="2400"/>
            </a:br>
            <a:br>
              <a:rPr lang="en"/>
            </a:br>
            <a:endParaRPr/>
          </a:p>
        </p:txBody>
      </p:sp>
      <p:pic>
        <p:nvPicPr>
          <p:cNvPr id="222" name="Shape 222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933525" y="2344828"/>
            <a:ext cx="1010600" cy="2560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 txBox="1"/>
          <p:nvPr>
            <p:ph type="title"/>
          </p:nvPr>
        </p:nvSpPr>
        <p:spPr>
          <a:xfrm>
            <a:off x="311700" y="214425"/>
            <a:ext cx="8598000" cy="84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/>
              <a:t>Removing Articles from Predatory Journals</a:t>
            </a:r>
            <a:endParaRPr sz="3200"/>
          </a:p>
        </p:txBody>
      </p:sp>
      <p:sp>
        <p:nvSpPr>
          <p:cNvPr id="228" name="Shape 228"/>
          <p:cNvSpPr txBox="1"/>
          <p:nvPr>
            <p:ph idx="1" type="body"/>
          </p:nvPr>
        </p:nvSpPr>
        <p:spPr>
          <a:xfrm>
            <a:off x="311700" y="1061325"/>
            <a:ext cx="8676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If you come to find out your work was published in a predatory journal, you may want to:</a:t>
            </a:r>
            <a:endParaRPr sz="2400"/>
          </a:p>
          <a:p>
            <a:pPr indent="-381000" lvl="0" marL="4572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2400"/>
              <a:buChar char="-"/>
            </a:pPr>
            <a:r>
              <a:rPr lang="en" sz="2400">
                <a:solidFill>
                  <a:srgbClr val="F3F3F3"/>
                </a:solidFill>
              </a:rPr>
              <a:t>Remove the article from your CV</a:t>
            </a:r>
            <a:endParaRPr sz="2400">
              <a:solidFill>
                <a:srgbClr val="F3F3F3"/>
              </a:solidFill>
            </a:endParaRPr>
          </a:p>
          <a:p>
            <a:pPr indent="-3810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en" sz="2400">
                <a:solidFill>
                  <a:srgbClr val="EFEFEF"/>
                </a:solidFill>
              </a:rPr>
              <a:t>File a Digital Millennium Copyright Act (DMCA) takedown notice: </a:t>
            </a:r>
            <a:r>
              <a:rPr lang="en" sz="2400" u="sng">
                <a:solidFill>
                  <a:schemeClr val="hlink"/>
                </a:solidFill>
                <a:hlinkClick r:id="rId3"/>
              </a:rPr>
              <a:t>http://www.sfwa.org/2013/03/the-dmca-takedown-notice-demystified/</a:t>
            </a:r>
            <a:endParaRPr sz="2400"/>
          </a:p>
          <a:p>
            <a:pPr indent="-3810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en" sz="2400">
                <a:solidFill>
                  <a:srgbClr val="EFEFEF"/>
                </a:solidFill>
              </a:rPr>
              <a:t>File a complaint with the Federal Trade Commission </a:t>
            </a:r>
            <a:r>
              <a:rPr lang="en" sz="2400"/>
              <a:t>(FTC):</a:t>
            </a:r>
            <a:r>
              <a:rPr lang="en" sz="2400" u="sng">
                <a:solidFill>
                  <a:schemeClr val="hlink"/>
                </a:solidFill>
                <a:hlinkClick r:id="rId4"/>
              </a:rPr>
              <a:t>https://www.ftccomplaintassistant.gov</a:t>
            </a:r>
            <a:endParaRPr sz="2400"/>
          </a:p>
          <a:p>
            <a:pPr indent="457200" lvl="0" marL="0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Shape 2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498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Shape 234"/>
          <p:cNvSpPr txBox="1"/>
          <p:nvPr/>
        </p:nvSpPr>
        <p:spPr>
          <a:xfrm>
            <a:off x="4671550" y="96000"/>
            <a:ext cx="4367700" cy="15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latin typeface="Oswald"/>
                <a:ea typeface="Oswald"/>
                <a:cs typeface="Oswald"/>
                <a:sym typeface="Oswald"/>
              </a:rPr>
              <a:t>Have You Encountered Predatory Publishers?</a:t>
            </a:r>
            <a:endParaRPr sz="4000"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Shape 2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Shape 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Shape 73"/>
          <p:cNvSpPr txBox="1"/>
          <p:nvPr/>
        </p:nvSpPr>
        <p:spPr>
          <a:xfrm>
            <a:off x="4960100" y="877825"/>
            <a:ext cx="3859800" cy="248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What is Open Access? </a:t>
            </a:r>
            <a:endParaRPr sz="48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 txBox="1"/>
          <p:nvPr>
            <p:ph type="title"/>
          </p:nvPr>
        </p:nvSpPr>
        <p:spPr>
          <a:xfrm>
            <a:off x="265500" y="285300"/>
            <a:ext cx="4045200" cy="1468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Contact Information</a:t>
            </a:r>
            <a:endParaRPr/>
          </a:p>
        </p:txBody>
      </p:sp>
      <p:sp>
        <p:nvSpPr>
          <p:cNvPr id="245" name="Shape 245"/>
          <p:cNvSpPr txBox="1"/>
          <p:nvPr>
            <p:ph idx="1" type="subTitle"/>
          </p:nvPr>
        </p:nvSpPr>
        <p:spPr>
          <a:xfrm>
            <a:off x="327975" y="1753500"/>
            <a:ext cx="39294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Sarah A. Norris: </a:t>
            </a:r>
            <a:r>
              <a:rPr lang="en" u="sng">
                <a:solidFill>
                  <a:schemeClr val="hlink"/>
                </a:solidFill>
                <a:hlinkClick r:id="rId3"/>
              </a:rPr>
              <a:t>sarah.norris@ucf.edu</a:t>
            </a:r>
            <a:r>
              <a:rPr lang="en"/>
              <a:t> 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Sandy Avila: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4"/>
              </a:rPr>
              <a:t>sandy.avila@ucf.edu</a:t>
            </a:r>
            <a:r>
              <a:rPr lang="en"/>
              <a:t>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Ven Basco: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5"/>
              </a:rPr>
              <a:t>buenaventura.basco@ucf.edu</a:t>
            </a:r>
            <a:r>
              <a:rPr lang="en"/>
              <a:t> </a:t>
            </a:r>
            <a:endParaRPr/>
          </a:p>
          <a:p>
            <a:pPr indent="0" lvl="0" marL="0" algn="l">
              <a:spcBef>
                <a:spcPts val="0"/>
              </a:spcBef>
              <a:spcAft>
                <a:spcPts val="0"/>
              </a:spcAft>
              <a:buNone/>
            </a:pPr>
            <a:br>
              <a:rPr lang="en"/>
            </a:br>
            <a:endParaRPr/>
          </a:p>
        </p:txBody>
      </p:sp>
      <p:sp>
        <p:nvSpPr>
          <p:cNvPr id="246" name="Shape 246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47" name="Shape 24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580800" y="0"/>
            <a:ext cx="45632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 txBox="1"/>
          <p:nvPr>
            <p:ph type="title"/>
          </p:nvPr>
        </p:nvSpPr>
        <p:spPr>
          <a:xfrm>
            <a:off x="671250" y="2141250"/>
            <a:ext cx="7852200" cy="861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“Open-access (OA) literature is </a:t>
            </a:r>
            <a:r>
              <a:rPr lang="en" sz="3000">
                <a:solidFill>
                  <a:schemeClr val="accent5"/>
                </a:solidFill>
              </a:rPr>
              <a:t>digital, online, free of charge, </a:t>
            </a:r>
            <a:r>
              <a:rPr lang="en" sz="3000"/>
              <a:t>and </a:t>
            </a:r>
            <a:r>
              <a:rPr lang="en" sz="3000">
                <a:solidFill>
                  <a:schemeClr val="accent5"/>
                </a:solidFill>
              </a:rPr>
              <a:t>free of most copyright and licensing restrictions</a:t>
            </a:r>
            <a:r>
              <a:rPr lang="en" sz="3000"/>
              <a:t>.” </a:t>
            </a:r>
            <a:endParaRPr sz="3000"/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u="sng">
                <a:solidFill>
                  <a:schemeClr val="hlink"/>
                </a:solidFill>
                <a:hlinkClick r:id="rId3"/>
              </a:rPr>
              <a:t>http://legacy.earlham.edu/~peters/fos/overview.htm</a:t>
            </a:r>
            <a:r>
              <a:rPr lang="en"/>
              <a:t> </a:t>
            </a:r>
            <a:br>
              <a:rPr lang="en"/>
            </a:b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Shape 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Shape 84"/>
          <p:cNvSpPr txBox="1"/>
          <p:nvPr/>
        </p:nvSpPr>
        <p:spPr>
          <a:xfrm>
            <a:off x="4759525" y="159975"/>
            <a:ext cx="4151700" cy="16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What is Predatory Publishing?</a:t>
            </a:r>
            <a:endParaRPr sz="48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 txBox="1"/>
          <p:nvPr>
            <p:ph type="title"/>
          </p:nvPr>
        </p:nvSpPr>
        <p:spPr>
          <a:xfrm>
            <a:off x="671250" y="2141250"/>
            <a:ext cx="7852200" cy="861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“</a:t>
            </a:r>
            <a:r>
              <a:rPr lang="en" sz="3000"/>
              <a:t>Predatory open-access publishing is an </a:t>
            </a:r>
            <a:r>
              <a:rPr lang="en" sz="3000">
                <a:solidFill>
                  <a:schemeClr val="accent5"/>
                </a:solidFill>
              </a:rPr>
              <a:t>exploitative open-access academic publishing business model</a:t>
            </a:r>
            <a:r>
              <a:rPr lang="en" sz="3000"/>
              <a:t> that involves charging publication fees to authors without providing the editorial and publishing services associated with legitimate journals (open access or not).”</a:t>
            </a:r>
            <a:endParaRPr sz="3000"/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/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u="sng">
                <a:solidFill>
                  <a:schemeClr val="hlink"/>
                </a:solidFill>
                <a:hlinkClick r:id="rId3"/>
              </a:rPr>
              <a:t>https://en.wikipedia.org/wiki/Predatory_open_access_publishing</a:t>
            </a:r>
            <a:r>
              <a:rPr lang="en" sz="1800"/>
              <a:t> </a:t>
            </a:r>
            <a:endParaRPr sz="18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Few Common Traits… (more on this later!)</a:t>
            </a:r>
            <a:endParaRPr/>
          </a:p>
        </p:txBody>
      </p:sp>
      <p:sp>
        <p:nvSpPr>
          <p:cNvPr id="95" name="Shape 95"/>
          <p:cNvSpPr txBox="1"/>
          <p:nvPr>
            <p:ph idx="1" type="body"/>
          </p:nvPr>
        </p:nvSpPr>
        <p:spPr>
          <a:xfrm>
            <a:off x="311700" y="1152475"/>
            <a:ext cx="8520600" cy="236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>
              <a:spcBef>
                <a:spcPts val="0"/>
              </a:spcBef>
              <a:spcAft>
                <a:spcPts val="0"/>
              </a:spcAft>
              <a:buSzPts val="2000"/>
              <a:buFont typeface="Oswald"/>
              <a:buChar char="●"/>
            </a:pPr>
            <a:r>
              <a:rPr lang="en" sz="2000">
                <a:latin typeface="Oswald"/>
                <a:ea typeface="Oswald"/>
                <a:cs typeface="Oswald"/>
                <a:sym typeface="Oswald"/>
              </a:rPr>
              <a:t>Soliciting articles, presentations, etc. via email </a:t>
            </a:r>
            <a:endParaRPr sz="2000">
              <a:latin typeface="Oswald"/>
              <a:ea typeface="Oswald"/>
              <a:cs typeface="Oswald"/>
              <a:sym typeface="Oswald"/>
            </a:endParaRPr>
          </a:p>
          <a:p>
            <a:pPr indent="-355600" lvl="0" marL="457200" rtl="0">
              <a:spcBef>
                <a:spcPts val="0"/>
              </a:spcBef>
              <a:spcAft>
                <a:spcPts val="0"/>
              </a:spcAft>
              <a:buSzPts val="2000"/>
              <a:buFont typeface="Oswald"/>
              <a:buChar char="●"/>
            </a:pPr>
            <a:r>
              <a:rPr lang="en" sz="2000">
                <a:latin typeface="Oswald"/>
                <a:ea typeface="Oswald"/>
                <a:cs typeface="Oswald"/>
                <a:sym typeface="Oswald"/>
              </a:rPr>
              <a:t>Charging author for various services that it may or may not provide</a:t>
            </a:r>
            <a:endParaRPr sz="2000">
              <a:latin typeface="Oswald"/>
              <a:ea typeface="Oswald"/>
              <a:cs typeface="Oswald"/>
              <a:sym typeface="Oswald"/>
            </a:endParaRPr>
          </a:p>
          <a:p>
            <a:pPr indent="-355600" lvl="0" marL="457200" rtl="0">
              <a:spcBef>
                <a:spcPts val="0"/>
              </a:spcBef>
              <a:spcAft>
                <a:spcPts val="0"/>
              </a:spcAft>
              <a:buSzPts val="2000"/>
              <a:buFont typeface="Oswald"/>
              <a:buChar char="●"/>
            </a:pPr>
            <a:r>
              <a:rPr lang="en" sz="2000">
                <a:latin typeface="Oswald"/>
                <a:ea typeface="Oswald"/>
                <a:cs typeface="Oswald"/>
                <a:sym typeface="Oswald"/>
              </a:rPr>
              <a:t>Quick turnaround time for publication</a:t>
            </a:r>
            <a:endParaRPr sz="2000"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accent5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5"/>
                </a:solidFill>
                <a:latin typeface="Oswald"/>
                <a:ea typeface="Oswald"/>
                <a:cs typeface="Oswald"/>
                <a:sym typeface="Oswald"/>
              </a:rPr>
              <a:t>But, determining what is or isn’t predatory behavior can be hard to define...</a:t>
            </a:r>
            <a:endParaRPr sz="2000">
              <a:solidFill>
                <a:schemeClr val="accent5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Oswald"/>
              <a:ea typeface="Oswald"/>
              <a:cs typeface="Oswald"/>
              <a:sym typeface="Oswald"/>
            </a:endParaRPr>
          </a:p>
          <a:p>
            <a:pPr indent="0" lvl="0" marL="4572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2000"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Shape 10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Shape 101"/>
          <p:cNvSpPr txBox="1"/>
          <p:nvPr/>
        </p:nvSpPr>
        <p:spPr>
          <a:xfrm>
            <a:off x="151525" y="3700125"/>
            <a:ext cx="5374800" cy="13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Oswald"/>
                <a:ea typeface="Oswald"/>
                <a:cs typeface="Oswald"/>
                <a:sym typeface="Oswald"/>
              </a:rPr>
              <a:t>The Open Access / Predatory Publishing Connection </a:t>
            </a:r>
            <a:endParaRPr sz="3600"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Open Access Publishing Myths</a:t>
            </a:r>
            <a:endParaRPr/>
          </a:p>
        </p:txBody>
      </p:sp>
      <p:sp>
        <p:nvSpPr>
          <p:cNvPr id="107" name="Shape 107"/>
          <p:cNvSpPr txBox="1"/>
          <p:nvPr>
            <p:ph idx="1" type="body"/>
          </p:nvPr>
        </p:nvSpPr>
        <p:spPr>
          <a:xfrm>
            <a:off x="311700" y="1122400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Open Access journals are not high-quality peer-reviewed publications</a:t>
            </a:r>
            <a:endParaRPr sz="600"/>
          </a:p>
          <a:p>
            <a:pPr indent="-342900" lvl="0" marL="4572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Charging authors an Article Processing Charge (APC) is predatory behavior </a:t>
            </a:r>
            <a:endParaRPr sz="600"/>
          </a:p>
          <a:p>
            <a:pPr indent="-342900" lvl="0" marL="4572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Predatory publishing only exists in Open Access publications</a:t>
            </a:r>
            <a:endParaRPr/>
          </a:p>
          <a:p>
            <a:pPr indent="0" lvl="0" marL="457200" rtl="0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algn="ctr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However, </a:t>
            </a:r>
            <a:r>
              <a:rPr lang="en">
                <a:solidFill>
                  <a:schemeClr val="accent5"/>
                </a:solidFill>
              </a:rPr>
              <a:t>Predatory Publishing is a common issue in modern academic publishing</a:t>
            </a:r>
            <a:r>
              <a:rPr lang="en"/>
              <a:t>...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late">
  <a:themeElements>
    <a:clrScheme name="Slate">
      <a:dk1>
        <a:srgbClr val="FFFFFF"/>
      </a:dk1>
      <a:lt1>
        <a:srgbClr val="37474F"/>
      </a:lt1>
      <a:dk2>
        <a:srgbClr val="9E9E9E"/>
      </a:dk2>
      <a:lt2>
        <a:srgbClr val="E0E0E0"/>
      </a:lt2>
      <a:accent1>
        <a:srgbClr val="616161"/>
      </a:accent1>
      <a:accent2>
        <a:srgbClr val="78909C"/>
      </a:accent2>
      <a:accent3>
        <a:srgbClr val="CACACA"/>
      </a:accent3>
      <a:accent4>
        <a:srgbClr val="64FFDA"/>
      </a:accent4>
      <a:accent5>
        <a:srgbClr val="FFD966"/>
      </a:accent5>
      <a:accent6>
        <a:srgbClr val="F5F5F5"/>
      </a:accent6>
      <a:hlink>
        <a:srgbClr val="FFD966"/>
      </a:hlink>
      <a:folHlink>
        <a:srgbClr val="FFD96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