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340" r:id="rId3"/>
    <p:sldId id="355" r:id="rId4"/>
    <p:sldId id="270" r:id="rId5"/>
    <p:sldId id="271" r:id="rId6"/>
    <p:sldId id="277" r:id="rId7"/>
    <p:sldId id="265" r:id="rId8"/>
    <p:sldId id="266" r:id="rId9"/>
    <p:sldId id="267" r:id="rId10"/>
    <p:sldId id="268" r:id="rId11"/>
    <p:sldId id="269" r:id="rId12"/>
    <p:sldId id="272" r:id="rId13"/>
    <p:sldId id="346" r:id="rId14"/>
    <p:sldId id="347" r:id="rId15"/>
    <p:sldId id="275" r:id="rId16"/>
    <p:sldId id="273" r:id="rId17"/>
    <p:sldId id="348" r:id="rId18"/>
    <p:sldId id="349" r:id="rId19"/>
    <p:sldId id="350" r:id="rId20"/>
    <p:sldId id="351" r:id="rId21"/>
    <p:sldId id="315" r:id="rId22"/>
    <p:sldId id="345" r:id="rId23"/>
    <p:sldId id="317" r:id="rId24"/>
    <p:sldId id="319" r:id="rId25"/>
    <p:sldId id="342" r:id="rId26"/>
    <p:sldId id="352" r:id="rId27"/>
    <p:sldId id="322" r:id="rId28"/>
    <p:sldId id="354" r:id="rId29"/>
    <p:sldId id="313" r:id="rId30"/>
    <p:sldId id="287" r:id="rId31"/>
    <p:sldId id="289" r:id="rId32"/>
    <p:sldId id="291" r:id="rId33"/>
    <p:sldId id="293" r:id="rId34"/>
    <p:sldId id="295" r:id="rId35"/>
    <p:sldId id="297" r:id="rId36"/>
    <p:sldId id="299" r:id="rId37"/>
    <p:sldId id="301" r:id="rId38"/>
    <p:sldId id="303" r:id="rId39"/>
    <p:sldId id="305" r:id="rId40"/>
    <p:sldId id="306" r:id="rId41"/>
    <p:sldId id="307" r:id="rId42"/>
    <p:sldId id="310" r:id="rId43"/>
    <p:sldId id="311" r:id="rId44"/>
    <p:sldId id="312" r:id="rId45"/>
    <p:sldId id="314" r:id="rId46"/>
    <p:sldId id="323" r:id="rId47"/>
    <p:sldId id="341" r:id="rId48"/>
    <p:sldId id="343" r:id="rId49"/>
    <p:sldId id="326" r:id="rId50"/>
    <p:sldId id="325" r:id="rId51"/>
    <p:sldId id="329" r:id="rId52"/>
    <p:sldId id="324" r:id="rId53"/>
    <p:sldId id="328" r:id="rId54"/>
    <p:sldId id="330" r:id="rId55"/>
    <p:sldId id="331" r:id="rId56"/>
    <p:sldId id="333" r:id="rId57"/>
    <p:sldId id="334" r:id="rId58"/>
    <p:sldId id="336" r:id="rId59"/>
    <p:sldId id="337" r:id="rId60"/>
    <p:sldId id="344" r:id="rId61"/>
    <p:sldId id="339"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5542" autoAdjust="0"/>
  </p:normalViewPr>
  <p:slideViewPr>
    <p:cSldViewPr snapToGrid="0">
      <p:cViewPr varScale="1">
        <p:scale>
          <a:sx n="84" d="100"/>
          <a:sy n="84" d="100"/>
        </p:scale>
        <p:origin x="9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48D013-A46B-4B9C-850A-8562D099BBD0}" type="datetimeFigureOut">
              <a:rPr lang="en-US" smtClean="0"/>
              <a:t>8/15/2018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14EE39A-E8E3-4BCF-8387-899BC996798E}" type="slidenum">
              <a:rPr lang="en-US" smtClean="0"/>
              <a:t>‹#›</a:t>
            </a:fld>
            <a:endParaRPr lang="en-US" dirty="0"/>
          </a:p>
        </p:txBody>
      </p:sp>
    </p:spTree>
    <p:extLst>
      <p:ext uri="{BB962C8B-B14F-4D97-AF65-F5344CB8AC3E}">
        <p14:creationId xmlns:p14="http://schemas.microsoft.com/office/powerpoint/2010/main" val="3519713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C91ED3-AC30-430E-8CBB-A44037EFEB24}" type="datetimeFigureOut">
              <a:rPr lang="en-US" smtClean="0"/>
              <a:t>8/15/2018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68E267-D489-4ACC-81D9-25F1ED5E06CD}" type="slidenum">
              <a:rPr lang="en-US" smtClean="0"/>
              <a:t>‹#›</a:t>
            </a:fld>
            <a:endParaRPr lang="en-US" dirty="0"/>
          </a:p>
        </p:txBody>
      </p:sp>
    </p:spTree>
    <p:extLst>
      <p:ext uri="{BB962C8B-B14F-4D97-AF65-F5344CB8AC3E}">
        <p14:creationId xmlns:p14="http://schemas.microsoft.com/office/powerpoint/2010/main" val="330329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ars.library.ucf.edu/stars-document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a:t>
            </a:fld>
            <a:endParaRPr lang="en-US" dirty="0"/>
          </a:p>
        </p:txBody>
      </p:sp>
    </p:spTree>
    <p:extLst>
      <p:ext uri="{BB962C8B-B14F-4D97-AF65-F5344CB8AC3E}">
        <p14:creationId xmlns:p14="http://schemas.microsoft.com/office/powerpoint/2010/main" val="1214661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two metadata catalogers who are available for consultations</a:t>
            </a:r>
            <a:r>
              <a:rPr lang="en-US" baseline="0" dirty="0" smtClean="0"/>
              <a:t> and advice and to review and update metadata. </a:t>
            </a:r>
            <a:r>
              <a:rPr lang="en-US" dirty="0" smtClean="0"/>
              <a:t>Our metadata catalogers create default metadata templates based on publication type and advise</a:t>
            </a:r>
            <a:r>
              <a:rPr lang="en-US" baseline="0" dirty="0" smtClean="0"/>
              <a:t> on metadata and authority control issues. </a:t>
            </a:r>
            <a:r>
              <a:rPr lang="en-US" dirty="0" smtClean="0"/>
              <a:t> For</a:t>
            </a:r>
            <a:r>
              <a:rPr lang="en-US" baseline="0" dirty="0" smtClean="0"/>
              <a:t> certain collections they will review the records and add subject terms or other useful information.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10</a:t>
            </a:fld>
            <a:endParaRPr lang="en-US" dirty="0"/>
          </a:p>
        </p:txBody>
      </p:sp>
    </p:spTree>
    <p:extLst>
      <p:ext uri="{BB962C8B-B14F-4D97-AF65-F5344CB8AC3E}">
        <p14:creationId xmlns:p14="http://schemas.microsoft.com/office/powerpoint/2010/main" val="198011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How do we all work together? Communication is key.</a:t>
            </a:r>
            <a:r>
              <a:rPr lang="en-US" baseline="0" dirty="0" smtClean="0"/>
              <a:t> It is important to define roles from the outset – depending on the size of your institution this could be people, responsibilities, or departments.   If you have a lot of people involved, there is the potential for overlap or miscommunication. Don’t be surprised when this happens. Keep open lines of communication as much as possible.</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11</a:t>
            </a:fld>
            <a:endParaRPr lang="en-US" dirty="0"/>
          </a:p>
        </p:txBody>
      </p:sp>
    </p:spTree>
    <p:extLst>
      <p:ext uri="{BB962C8B-B14F-4D97-AF65-F5344CB8AC3E}">
        <p14:creationId xmlns:p14="http://schemas.microsoft.com/office/powerpoint/2010/main" val="754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 we found to be helpful was to map out the overall workflow and attach responsibilities</a:t>
            </a:r>
            <a:r>
              <a:rPr lang="en-US" baseline="0" dirty="0" smtClean="0"/>
              <a:t> for each step. This is used to explain the process as well as show who does what.</a:t>
            </a:r>
            <a:r>
              <a:rPr lang="en-US" dirty="0" smtClean="0"/>
              <a:t> http://stars.library.ucf.edu/cgi/viewcontent.cgi?article=1003&amp;context=stars-documentation </a:t>
            </a:r>
          </a:p>
          <a:p>
            <a:endParaRPr lang="en-US" baseline="0" dirty="0" smtClean="0"/>
          </a:p>
        </p:txBody>
      </p:sp>
      <p:sp>
        <p:nvSpPr>
          <p:cNvPr id="4" name="Slide Number Placeholder 3"/>
          <p:cNvSpPr>
            <a:spLocks noGrp="1"/>
          </p:cNvSpPr>
          <p:nvPr>
            <p:ph type="sldNum" sz="quarter" idx="10"/>
          </p:nvPr>
        </p:nvSpPr>
        <p:spPr/>
        <p:txBody>
          <a:bodyPr/>
          <a:lstStyle/>
          <a:p>
            <a:fld id="{A868E267-D489-4ACC-81D9-25F1ED5E06CD}" type="slidenum">
              <a:rPr lang="en-US" smtClean="0"/>
              <a:t>12</a:t>
            </a:fld>
            <a:endParaRPr lang="en-US" dirty="0"/>
          </a:p>
        </p:txBody>
      </p:sp>
    </p:spTree>
    <p:extLst>
      <p:ext uri="{BB962C8B-B14F-4D97-AF65-F5344CB8AC3E}">
        <p14:creationId xmlns:p14="http://schemas.microsoft.com/office/powerpoint/2010/main" val="2403934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row is our team which also lists those responsibilities we reviewed on the previous slides.</a:t>
            </a:r>
          </a:p>
        </p:txBody>
      </p:sp>
      <p:sp>
        <p:nvSpPr>
          <p:cNvPr id="4" name="Slide Number Placeholder 3"/>
          <p:cNvSpPr>
            <a:spLocks noGrp="1"/>
          </p:cNvSpPr>
          <p:nvPr>
            <p:ph type="sldNum" sz="quarter" idx="10"/>
          </p:nvPr>
        </p:nvSpPr>
        <p:spPr/>
        <p:txBody>
          <a:bodyPr/>
          <a:lstStyle/>
          <a:p>
            <a:fld id="{A868E267-D489-4ACC-81D9-25F1ED5E06CD}" type="slidenum">
              <a:rPr lang="en-US" smtClean="0"/>
              <a:t>13</a:t>
            </a:fld>
            <a:endParaRPr lang="en-US" dirty="0"/>
          </a:p>
        </p:txBody>
      </p:sp>
    </p:spTree>
    <p:extLst>
      <p:ext uri="{BB962C8B-B14F-4D97-AF65-F5344CB8AC3E}">
        <p14:creationId xmlns:p14="http://schemas.microsoft.com/office/powerpoint/2010/main" val="93357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row are the real stars – the faculty, students, staff and others who have materials to contribute to STARS. We created a qualtrics form so new collection requests can be submitted online. I review the proposals and contact anyone who should be involved to get started. The form is linked from the sidebar of our repository like so…</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14</a:t>
            </a:fld>
            <a:endParaRPr lang="en-US" dirty="0"/>
          </a:p>
        </p:txBody>
      </p:sp>
    </p:spTree>
    <p:extLst>
      <p:ext uri="{BB962C8B-B14F-4D97-AF65-F5344CB8AC3E}">
        <p14:creationId xmlns:p14="http://schemas.microsoft.com/office/powerpoint/2010/main" val="2411284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 asks for basic contact information as well as an</a:t>
            </a:r>
            <a:r>
              <a:rPr lang="en-US" baseline="0" dirty="0" smtClean="0"/>
              <a:t> overview of their project, types of materials, and links to existing websites or resources.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15</a:t>
            </a:fld>
            <a:endParaRPr lang="en-US" dirty="0"/>
          </a:p>
        </p:txBody>
      </p:sp>
    </p:spTree>
    <p:extLst>
      <p:ext uri="{BB962C8B-B14F-4D97-AF65-F5344CB8AC3E}">
        <p14:creationId xmlns:p14="http://schemas.microsoft.com/office/powerpoint/2010/main" val="197264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diagrams the next step after the proposal – planning.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16</a:t>
            </a:fld>
            <a:endParaRPr lang="en-US" dirty="0"/>
          </a:p>
        </p:txBody>
      </p:sp>
    </p:spTree>
    <p:extLst>
      <p:ext uri="{BB962C8B-B14F-4D97-AF65-F5344CB8AC3E}">
        <p14:creationId xmlns:p14="http://schemas.microsoft.com/office/powerpoint/2010/main" val="251174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 hand side represents</a:t>
            </a:r>
            <a:r>
              <a:rPr lang="en-US" baseline="0" dirty="0" smtClean="0"/>
              <a:t> the workflow for materials </a:t>
            </a:r>
            <a:r>
              <a:rPr lang="en-US" baseline="0" dirty="0" smtClean="0"/>
              <a:t>that can be added to an </a:t>
            </a:r>
            <a:r>
              <a:rPr lang="en-US" baseline="0" dirty="0" smtClean="0"/>
              <a:t>existing series or gallery.</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17</a:t>
            </a:fld>
            <a:endParaRPr lang="en-US" dirty="0"/>
          </a:p>
        </p:txBody>
      </p:sp>
    </p:spTree>
    <p:extLst>
      <p:ext uri="{BB962C8B-B14F-4D97-AF65-F5344CB8AC3E}">
        <p14:creationId xmlns:p14="http://schemas.microsoft.com/office/powerpoint/2010/main" val="5717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remainder outlines the </a:t>
            </a:r>
            <a:r>
              <a:rPr lang="en-US" baseline="0" dirty="0" smtClean="0"/>
              <a:t>process </a:t>
            </a:r>
            <a:r>
              <a:rPr lang="en-US" baseline="0" dirty="0" smtClean="0"/>
              <a:t>for establishing new projects – who needs to be involved? How should the collection be set up? </a:t>
            </a:r>
            <a:r>
              <a:rPr lang="en-US" dirty="0" smtClean="0"/>
              <a:t>The most important part of the workflow is the image of the two people in</a:t>
            </a:r>
            <a:r>
              <a:rPr lang="en-US" baseline="0" dirty="0" smtClean="0"/>
              <a:t> the middle of this slide – it represents the consultation with </a:t>
            </a:r>
            <a:r>
              <a:rPr lang="en-US" baseline="0" dirty="0" smtClean="0"/>
              <a:t>the project lead </a:t>
            </a:r>
            <a:r>
              <a:rPr lang="en-US" baseline="0" dirty="0" smtClean="0"/>
              <a:t>prior to establishing the </a:t>
            </a:r>
            <a:r>
              <a:rPr lang="en-US" baseline="0" dirty="0" smtClean="0"/>
              <a:t>collection </a:t>
            </a:r>
            <a:r>
              <a:rPr lang="en-US" baseline="0" dirty="0" smtClean="0"/>
              <a:t>STARS. This is where we work through a lot of questions </a:t>
            </a:r>
            <a:r>
              <a:rPr lang="en-US" baseline="0" dirty="0" smtClean="0"/>
              <a:t>and gather </a:t>
            </a:r>
            <a:r>
              <a:rPr lang="en-US" baseline="0" dirty="0" smtClean="0"/>
              <a:t>ideas.</a:t>
            </a:r>
            <a:endParaRPr lang="en-US" dirty="0" smtClean="0"/>
          </a:p>
        </p:txBody>
      </p:sp>
      <p:sp>
        <p:nvSpPr>
          <p:cNvPr id="4" name="Slide Number Placeholder 3"/>
          <p:cNvSpPr>
            <a:spLocks noGrp="1"/>
          </p:cNvSpPr>
          <p:nvPr>
            <p:ph type="sldNum" sz="quarter" idx="10"/>
          </p:nvPr>
        </p:nvSpPr>
        <p:spPr/>
        <p:txBody>
          <a:bodyPr/>
          <a:lstStyle/>
          <a:p>
            <a:fld id="{A868E267-D489-4ACC-81D9-25F1ED5E06CD}" type="slidenum">
              <a:rPr lang="en-US" smtClean="0"/>
              <a:t>18</a:t>
            </a:fld>
            <a:endParaRPr lang="en-US" dirty="0"/>
          </a:p>
        </p:txBody>
      </p:sp>
    </p:spTree>
    <p:extLst>
      <p:ext uri="{BB962C8B-B14F-4D97-AF65-F5344CB8AC3E}">
        <p14:creationId xmlns:p14="http://schemas.microsoft.com/office/powerpoint/2010/main" val="1436895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times we will begin training in a demo environment – especially for new features or new STARS project leads. Once the collection is in production materials can be self-submitted or we can facilitate ingest.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19</a:t>
            </a:fld>
            <a:endParaRPr lang="en-US" dirty="0"/>
          </a:p>
        </p:txBody>
      </p:sp>
    </p:spTree>
    <p:extLst>
      <p:ext uri="{BB962C8B-B14F-4D97-AF65-F5344CB8AC3E}">
        <p14:creationId xmlns:p14="http://schemas.microsoft.com/office/powerpoint/2010/main" val="44256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everybody. Thanks for joining</a:t>
            </a:r>
            <a:r>
              <a:rPr lang="en-US" baseline="0" dirty="0" smtClean="0"/>
              <a:t> me today – and thank you to Jillian, Chandra, and Morgan for helping to make this webinar happen. I’m the digital initiatives librarian at the John C. Hitt Library at the University of Central Florida. Since 1999 I have had the pleasure of working with great people in the library, across our campuses – and even statewide - on traditional digital collections as well as institutional repositories. </a:t>
            </a:r>
            <a:r>
              <a:rPr lang="en-US" baseline="0" dirty="0" smtClean="0"/>
              <a:t>Over </a:t>
            </a:r>
            <a:r>
              <a:rPr lang="en-US" baseline="0" dirty="0" smtClean="0"/>
              <a:t>the years we have used 7 or 8 different platforms – at one point we were using 4 at the same time</a:t>
            </a:r>
            <a:r>
              <a:rPr lang="en-US" baseline="0" dirty="0" smtClean="0"/>
              <a:t>. So we are pretty flexible when it comes to learning new platforms and imagining use cases. </a:t>
            </a:r>
            <a:endParaRPr lang="en-US" baseline="0" dirty="0" smtClean="0"/>
          </a:p>
          <a:p>
            <a:endParaRPr lang="en-US" baseline="0" dirty="0" smtClean="0"/>
          </a:p>
          <a:p>
            <a:r>
              <a:rPr lang="en-US" dirty="0" smtClean="0"/>
              <a:t>To get us started I’d </a:t>
            </a:r>
            <a:r>
              <a:rPr lang="en-US" dirty="0" smtClean="0"/>
              <a:t>like to </a:t>
            </a:r>
            <a:r>
              <a:rPr lang="en-US" baseline="0" dirty="0" smtClean="0"/>
              <a:t>break </a:t>
            </a:r>
            <a:r>
              <a:rPr lang="en-US" baseline="0" dirty="0" smtClean="0"/>
              <a:t>apart the title a bit  -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a:t>
            </a:fld>
            <a:endParaRPr lang="en-US" dirty="0"/>
          </a:p>
        </p:txBody>
      </p:sp>
    </p:spTree>
    <p:extLst>
      <p:ext uri="{BB962C8B-B14F-4D97-AF65-F5344CB8AC3E}">
        <p14:creationId xmlns:p14="http://schemas.microsoft.com/office/powerpoint/2010/main" val="1247823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Metadata catalogers review specific collections after basic metadata has been submitted. The collection goes live and we continue to support faculty in uploading materials and refining their presence in STARS.  Once we had a workflow to start with we focused our efforts on engaging faculty, staff, and students.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20</a:t>
            </a:fld>
            <a:endParaRPr lang="en-US" dirty="0"/>
          </a:p>
        </p:txBody>
      </p:sp>
    </p:spTree>
    <p:extLst>
      <p:ext uri="{BB962C8B-B14F-4D97-AF65-F5344CB8AC3E}">
        <p14:creationId xmlns:p14="http://schemas.microsoft.com/office/powerpoint/2010/main" val="112605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a:t>
            </a:r>
            <a:r>
              <a:rPr lang="en-US" baseline="0" dirty="0" smtClean="0"/>
              <a:t> engagement across campuses is no small task and can not be done by one person alone.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21</a:t>
            </a:fld>
            <a:endParaRPr lang="en-US" dirty="0"/>
          </a:p>
        </p:txBody>
      </p:sp>
    </p:spTree>
    <p:extLst>
      <p:ext uri="{BB962C8B-B14F-4D97-AF65-F5344CB8AC3E}">
        <p14:creationId xmlns:p14="http://schemas.microsoft.com/office/powerpoint/2010/main" val="115631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need people – for us that’s our Subject librarians. </a:t>
            </a:r>
            <a:r>
              <a:rPr lang="en-US" baseline="0" dirty="0" smtClean="0"/>
              <a:t>We are fortunate to have a strong team of subject librarians to share our message about STARS and liaison with faculty for anything from simply setting up a meeting to helping with projects. We allow the subject librarians to be as hands-on (or hands-off) as they would like with the projects. They have a lot of other responsibilities they are juggling so we leave it up to them to decide on their own level of involvement.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22</a:t>
            </a:fld>
            <a:endParaRPr lang="en-US" dirty="0"/>
          </a:p>
        </p:txBody>
      </p:sp>
    </p:spTree>
    <p:extLst>
      <p:ext uri="{BB962C8B-B14F-4D97-AF65-F5344CB8AC3E}">
        <p14:creationId xmlns:p14="http://schemas.microsoft.com/office/powerpoint/2010/main" val="73391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with we started with what</a:t>
            </a:r>
            <a:r>
              <a:rPr lang="en-US" baseline="0" dirty="0" smtClean="0"/>
              <a:t> they are comfortable using. I created and i</a:t>
            </a:r>
            <a:r>
              <a:rPr lang="en-US" dirty="0" smtClean="0"/>
              <a:t>nternal STARS toolkit using a platform the subject librarians are</a:t>
            </a:r>
            <a:r>
              <a:rPr lang="en-US" baseline="0" dirty="0" smtClean="0"/>
              <a:t> familiar with. They can review resources and ask questions on their own time.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23</a:t>
            </a:fld>
            <a:endParaRPr lang="en-US" dirty="0"/>
          </a:p>
        </p:txBody>
      </p:sp>
    </p:spTree>
    <p:extLst>
      <p:ext uri="{BB962C8B-B14F-4D97-AF65-F5344CB8AC3E}">
        <p14:creationId xmlns:p14="http://schemas.microsoft.com/office/powerpoint/2010/main" val="3421134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they are ready to dive in we encourage them to begin using Digital Commons and SelectedWorks for their own content. </a:t>
            </a:r>
            <a:r>
              <a:rPr lang="en-US" dirty="0" smtClean="0"/>
              <a:t>Subject librarian buy-in is key.</a:t>
            </a:r>
            <a:r>
              <a:rPr lang="en-US" baseline="0" dirty="0" smtClean="0"/>
              <a:t> It’s great if you can </a:t>
            </a:r>
            <a:r>
              <a:rPr lang="en-US" dirty="0" smtClean="0"/>
              <a:t>get them using the products to create</a:t>
            </a:r>
            <a:r>
              <a:rPr lang="en-US" baseline="0" dirty="0" smtClean="0"/>
              <a:t> use cases and be familiar with the product. Sandy Avila, our science librarian, is a perfect example. She created a Selected Works profile and uploads her content to the repository.</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24</a:t>
            </a:fld>
            <a:endParaRPr lang="en-US" dirty="0"/>
          </a:p>
        </p:txBody>
      </p:sp>
    </p:spTree>
    <p:extLst>
      <p:ext uri="{BB962C8B-B14F-4D97-AF65-F5344CB8AC3E}">
        <p14:creationId xmlns:p14="http://schemas.microsoft.com/office/powerpoint/2010/main" val="308600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Sandy’s Subject librarian profile on our library’s website. Notice the newsletter tab with an</a:t>
            </a:r>
            <a:r>
              <a:rPr lang="en-US" baseline="0" dirty="0" smtClean="0"/>
              <a:t> r</a:t>
            </a:r>
            <a:r>
              <a:rPr lang="en-US" dirty="0" smtClean="0"/>
              <a:t>ss feed</a:t>
            </a:r>
            <a:r>
              <a:rPr lang="en-US" baseline="0" dirty="0" smtClean="0"/>
              <a:t> for her newsletters hosted in STARS. For departments moving to wordpress, these types of examples show them how they can meet some of their emerging needs for limited storage space for web files.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25</a:t>
            </a:fld>
            <a:endParaRPr lang="en-US" dirty="0"/>
          </a:p>
        </p:txBody>
      </p:sp>
    </p:spTree>
    <p:extLst>
      <p:ext uri="{BB962C8B-B14F-4D97-AF65-F5344CB8AC3E}">
        <p14:creationId xmlns:p14="http://schemas.microsoft.com/office/powerpoint/2010/main" val="66448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host documentation and help files on STARS so anyone can access them from anywhere at any time. This allows librarians on other campuses – or even at a meeting across campus – to easily access and share these files. This provides an additional use case and gets people comfortable with using the platform.</a:t>
            </a:r>
          </a:p>
          <a:p>
            <a:endParaRPr lang="en-US" dirty="0" smtClean="0"/>
          </a:p>
          <a:p>
            <a:r>
              <a:rPr lang="en-US" sz="1200" b="1" dirty="0" smtClean="0"/>
              <a:t>Documentation and help files</a:t>
            </a:r>
            <a:br>
              <a:rPr lang="en-US" sz="1200" b="1" dirty="0" smtClean="0"/>
            </a:br>
            <a:r>
              <a:rPr lang="en-US" sz="1200" b="1" dirty="0" smtClean="0">
                <a:hlinkClick r:id="rId3"/>
              </a:rPr>
              <a:t>http://stars.library.ucf.edu/stars-documentation/</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26</a:t>
            </a:fld>
            <a:endParaRPr lang="en-US" dirty="0"/>
          </a:p>
        </p:txBody>
      </p:sp>
    </p:spTree>
    <p:extLst>
      <p:ext uri="{BB962C8B-B14F-4D97-AF65-F5344CB8AC3E}">
        <p14:creationId xmlns:p14="http://schemas.microsoft.com/office/powerpoint/2010/main" val="1366989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mentioned the importance of communication earlier. A </a:t>
            </a:r>
            <a:r>
              <a:rPr lang="en-US" dirty="0" smtClean="0"/>
              <a:t>STARS email distribution list is one way that we share information with interested parties in the library.</a:t>
            </a:r>
            <a:r>
              <a:rPr lang="en-US" baseline="0" dirty="0" smtClean="0"/>
              <a:t> Anyone can sign up to be on the list to receive news and updates. I typically share reports from the Digital Commons Network and other sorts of good news items.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27</a:t>
            </a:fld>
            <a:endParaRPr lang="en-US" dirty="0"/>
          </a:p>
        </p:txBody>
      </p:sp>
    </p:spTree>
    <p:extLst>
      <p:ext uri="{BB962C8B-B14F-4D97-AF65-F5344CB8AC3E}">
        <p14:creationId xmlns:p14="http://schemas.microsoft.com/office/powerpoint/2010/main" val="469005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also send out emails with</a:t>
            </a:r>
            <a:r>
              <a:rPr lang="en-US" baseline="0" dirty="0" smtClean="0"/>
              <a:t> updates or information. This example email was sent to highlight how easy it is to discover STARS materials from our UCF homepage. Thank you Google search! Engagement is an ongoing effort. The more engagement we have, the more diverse our repository becomes. </a:t>
            </a:r>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28</a:t>
            </a:fld>
            <a:endParaRPr lang="en-US" dirty="0"/>
          </a:p>
        </p:txBody>
      </p:sp>
    </p:spTree>
    <p:extLst>
      <p:ext uri="{BB962C8B-B14F-4D97-AF65-F5344CB8AC3E}">
        <p14:creationId xmlns:p14="http://schemas.microsoft.com/office/powerpoint/2010/main" val="417830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starte</a:t>
            </a:r>
            <a:r>
              <a:rPr lang="en-US" baseline="0" dirty="0" smtClean="0"/>
              <a:t>d our repository with rather focused materials, we knew that it would quickly evolve and one size would not fit all. Before STARS I had to say no to a lot of faculty projects and needs. Some of that had to do with the platforms we were using not having the features we needed – and a big part of it had to do </a:t>
            </a:r>
            <a:r>
              <a:rPr lang="en-US" baseline="0" dirty="0" smtClean="0"/>
              <a:t>with limited </a:t>
            </a:r>
            <a:r>
              <a:rPr lang="en-US" baseline="0" dirty="0" smtClean="0"/>
              <a:t>storage space on the server. My goal with an IR was to say yes more than no to these types of projects. Over the past few years we have focused on using STARS to meet users’ needs. I have some examples of projects to share that highlight some of these previously unmet needs – and how STARS has changed that.</a:t>
            </a:r>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29</a:t>
            </a:fld>
            <a:endParaRPr lang="en-US" dirty="0"/>
          </a:p>
        </p:txBody>
      </p:sp>
    </p:spTree>
    <p:extLst>
      <p:ext uri="{BB962C8B-B14F-4D97-AF65-F5344CB8AC3E}">
        <p14:creationId xmlns:p14="http://schemas.microsoft.com/office/powerpoint/2010/main" val="286373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do we mean by large university? UCF is a large university</a:t>
            </a:r>
            <a:r>
              <a:rPr lang="en-US" baseline="0" dirty="0" smtClean="0"/>
              <a:t> with </a:t>
            </a:r>
            <a:r>
              <a:rPr lang="en-US" dirty="0" smtClean="0"/>
              <a:t>more than 66,000 students and over </a:t>
            </a:r>
            <a:r>
              <a:rPr lang="en-US" dirty="0" smtClean="0"/>
              <a:t>2,400 teaching </a:t>
            </a:r>
            <a:r>
              <a:rPr lang="en-US" dirty="0" smtClean="0"/>
              <a:t>faculty and </a:t>
            </a:r>
            <a:r>
              <a:rPr lang="en-US" dirty="0" smtClean="0"/>
              <a:t>adjuncts. </a:t>
            </a:r>
            <a:r>
              <a:rPr lang="en-US" dirty="0" smtClean="0"/>
              <a:t>66,000</a:t>
            </a:r>
            <a:r>
              <a:rPr lang="en-US" baseline="0" dirty="0" smtClean="0"/>
              <a:t> is a big number. So big that it’s hard for us to wrap our heads around it most days – well except for that first week of campus when everyone appears from out of nowhere.  Last year over 15,000 degrees were awarded from our </a:t>
            </a:r>
            <a:r>
              <a:rPr lang="en-US" dirty="0" smtClean="0"/>
              <a:t>13 colleges and 216 degree</a:t>
            </a:r>
            <a:r>
              <a:rPr lang="en-US" baseline="0" dirty="0" smtClean="0"/>
              <a:t> programs</a:t>
            </a:r>
            <a:r>
              <a:rPr lang="en-US" dirty="0" smtClean="0"/>
              <a:t>.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a:t>
            </a:fld>
            <a:endParaRPr lang="en-US" dirty="0"/>
          </a:p>
        </p:txBody>
      </p:sp>
    </p:spTree>
    <p:extLst>
      <p:ext uri="{BB962C8B-B14F-4D97-AF65-F5344CB8AC3E}">
        <p14:creationId xmlns:p14="http://schemas.microsoft.com/office/powerpoint/2010/main" val="2236051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first series added was for traditional</a:t>
            </a:r>
            <a:r>
              <a:rPr lang="en-US" baseline="0" dirty="0" smtClean="0"/>
              <a:t> scholarship - </a:t>
            </a:r>
            <a:endParaRPr lang="en-US" dirty="0"/>
          </a:p>
          <a:p>
            <a:r>
              <a:rPr lang="en-US" dirty="0" smtClean="0"/>
              <a:t>Unmet need – no central location for UCF scholarship – Academia, Research Gate, homegrown</a:t>
            </a:r>
          </a:p>
          <a:p>
            <a:r>
              <a:rPr lang="en-US" dirty="0" smtClean="0"/>
              <a:t>Copyright</a:t>
            </a:r>
            <a:r>
              <a:rPr lang="en-US" baseline="0" dirty="0" smtClean="0"/>
              <a:t> and Author Rights were often overlooked</a:t>
            </a:r>
          </a:p>
          <a:p>
            <a:endParaRPr lang="en-US" baseline="0" dirty="0" smtClean="0"/>
          </a:p>
          <a:p>
            <a:r>
              <a:rPr lang="en-US" baseline="0" dirty="0" smtClean="0"/>
              <a:t>Met need – created series for UCF faculty and student scholarship and creative works</a:t>
            </a:r>
          </a:p>
          <a:p>
            <a:r>
              <a:rPr lang="en-US" baseline="0" dirty="0" smtClean="0"/>
              <a:t>Added backend fields for author rights checking</a:t>
            </a:r>
          </a:p>
          <a:p>
            <a:r>
              <a:rPr lang="en-US" baseline="0" dirty="0" smtClean="0"/>
              <a:t>Presentations often include both STARS and Scholarly Communication</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30</a:t>
            </a:fld>
            <a:endParaRPr lang="en-US" dirty="0"/>
          </a:p>
        </p:txBody>
      </p:sp>
    </p:spTree>
    <p:extLst>
      <p:ext uri="{BB962C8B-B14F-4D97-AF65-F5344CB8AC3E}">
        <p14:creationId xmlns:p14="http://schemas.microsoft.com/office/powerpoint/2010/main" val="3111153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collection of a</a:t>
            </a:r>
            <a:r>
              <a:rPr lang="en-US" baseline="0" dirty="0" smtClean="0"/>
              <a:t> faculty members writings was suggested by one of our Subject Librarians. I met with the faculty member, subject librarian, and scholarly communication librarian to discuss different ways he could make use of STARS. This one rose to the top of his list for needs – and he had retained the copyright to all of the work. </a:t>
            </a:r>
            <a:endParaRPr lang="en-US" dirty="0" smtClean="0"/>
          </a:p>
          <a:p>
            <a:r>
              <a:rPr lang="en-US" dirty="0" smtClean="0"/>
              <a:t>Unmet need – Faculty members</a:t>
            </a:r>
            <a:r>
              <a:rPr lang="en-US" baseline="0" dirty="0" smtClean="0"/>
              <a:t> body of work was scattered across email distribution lists – both personal and professional, webpages, print journals, and old floppy drives. No idea of who was reading or  how much they were being read.</a:t>
            </a:r>
          </a:p>
          <a:p>
            <a:r>
              <a:rPr lang="en-US" baseline="0" dirty="0" smtClean="0"/>
              <a:t>Met need – Digitized and located all works. Created a single collection for the materials. Dashboard provides readership and usage statistics.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31</a:t>
            </a:fld>
            <a:endParaRPr lang="en-US" dirty="0"/>
          </a:p>
        </p:txBody>
      </p:sp>
    </p:spTree>
    <p:extLst>
      <p:ext uri="{BB962C8B-B14F-4D97-AF65-F5344CB8AC3E}">
        <p14:creationId xmlns:p14="http://schemas.microsoft.com/office/powerpoint/2010/main" val="4249218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hosting external from library website.</a:t>
            </a:r>
            <a:r>
              <a:rPr lang="en-US" baseline="0" dirty="0" smtClean="0"/>
              <a:t> Moving to wordpress. Needed a new home.</a:t>
            </a:r>
          </a:p>
          <a:p>
            <a:r>
              <a:rPr lang="en-US" dirty="0" smtClean="0"/>
              <a:t>Met need – Created book galleries for the exhibits – by year and winners.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32</a:t>
            </a:fld>
            <a:endParaRPr lang="en-US" dirty="0"/>
          </a:p>
        </p:txBody>
      </p:sp>
    </p:spTree>
    <p:extLst>
      <p:ext uri="{BB962C8B-B14F-4D97-AF65-F5344CB8AC3E}">
        <p14:creationId xmlns:p14="http://schemas.microsoft.com/office/powerpoint/2010/main" val="1057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hosting a variety of materials created</a:t>
            </a:r>
            <a:r>
              <a:rPr lang="en-US" baseline="0" dirty="0" smtClean="0"/>
              <a:t> by the CEELAB - Coastal and Estuary Ecology Lab - through its work and grants. </a:t>
            </a:r>
          </a:p>
          <a:p>
            <a:r>
              <a:rPr lang="en-US" baseline="0" dirty="0" smtClean="0"/>
              <a:t>Met need – Digitized materials. Created collections for outreach materials and children’s books. Faculty member was able to provide a link to a book as part of a New York Times article. Readership statistics showed traffic from that article.</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33</a:t>
            </a:fld>
            <a:endParaRPr lang="en-US" dirty="0"/>
          </a:p>
        </p:txBody>
      </p:sp>
    </p:spTree>
    <p:extLst>
      <p:ext uri="{BB962C8B-B14F-4D97-AF65-F5344CB8AC3E}">
        <p14:creationId xmlns:p14="http://schemas.microsoft.com/office/powerpoint/2010/main" val="3451929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migrating existing collection from another</a:t>
            </a:r>
            <a:r>
              <a:rPr lang="en-US" baseline="0" dirty="0" smtClean="0"/>
              <a:t> platform. Ability for the institute to self submit new publications </a:t>
            </a:r>
          </a:p>
          <a:p>
            <a:r>
              <a:rPr lang="en-US" baseline="0" dirty="0" smtClean="0"/>
              <a:t>Met need – New home for the pdfs in a series.  Able to transfer custom metadata fields.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34</a:t>
            </a:fld>
            <a:endParaRPr lang="en-US" dirty="0"/>
          </a:p>
        </p:txBody>
      </p:sp>
    </p:spTree>
    <p:extLst>
      <p:ext uri="{BB962C8B-B14F-4D97-AF65-F5344CB8AC3E}">
        <p14:creationId xmlns:p14="http://schemas.microsoft.com/office/powerpoint/2010/main" val="2957845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user</a:t>
            </a:r>
            <a:r>
              <a:rPr lang="en-US" baseline="0" dirty="0" smtClean="0"/>
              <a:t> friendly open access journal platform. Training and support time consuming and difficult to maintain in addition to other duties.</a:t>
            </a:r>
          </a:p>
          <a:p>
            <a:r>
              <a:rPr lang="en-US" dirty="0" smtClean="0"/>
              <a:t>Met need – Matched look and theme of </a:t>
            </a:r>
            <a:r>
              <a:rPr lang="en-US" dirty="0" smtClean="0"/>
              <a:t>existing </a:t>
            </a:r>
            <a:r>
              <a:rPr lang="en-US" dirty="0" smtClean="0"/>
              <a:t>journal.</a:t>
            </a:r>
            <a:r>
              <a:rPr lang="en-US" baseline="0" dirty="0" smtClean="0"/>
              <a:t> Training, support, and documentation provided by bepress.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35</a:t>
            </a:fld>
            <a:endParaRPr lang="en-US" dirty="0"/>
          </a:p>
        </p:txBody>
      </p:sp>
    </p:spTree>
    <p:extLst>
      <p:ext uri="{BB962C8B-B14F-4D97-AF65-F5344CB8AC3E}">
        <p14:creationId xmlns:p14="http://schemas.microsoft.com/office/powerpoint/2010/main" val="62073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anything to do with events. Previously</a:t>
            </a:r>
            <a:r>
              <a:rPr lang="en-US" baseline="0" dirty="0" smtClean="0"/>
              <a:t> had no way to support online aspects of events.  </a:t>
            </a:r>
          </a:p>
          <a:p>
            <a:r>
              <a:rPr lang="en-US" baseline="0" dirty="0" smtClean="0"/>
              <a:t>Met need – </a:t>
            </a:r>
            <a:r>
              <a:rPr lang="en-US" baseline="0" dirty="0" smtClean="0"/>
              <a:t>now </a:t>
            </a:r>
            <a:r>
              <a:rPr lang="en-US" baseline="0" dirty="0" smtClean="0"/>
              <a:t>have multiple events for Rosen College of Hospitality Management and Undergraduate </a:t>
            </a:r>
            <a:r>
              <a:rPr lang="en-US" baseline="0" dirty="0" smtClean="0"/>
              <a:t>Research</a:t>
            </a:r>
          </a:p>
          <a:p>
            <a:r>
              <a:rPr lang="en-US" baseline="0" dirty="0" smtClean="0"/>
              <a:t>A new way for us to engage with faculty and departments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36</a:t>
            </a:fld>
            <a:endParaRPr lang="en-US" dirty="0"/>
          </a:p>
        </p:txBody>
      </p:sp>
    </p:spTree>
    <p:extLst>
      <p:ext uri="{BB962C8B-B14F-4D97-AF65-F5344CB8AC3E}">
        <p14:creationId xmlns:p14="http://schemas.microsoft.com/office/powerpoint/2010/main" val="1219140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a:t>
            </a:r>
            <a:r>
              <a:rPr lang="en-US" baseline="0" dirty="0" smtClean="0"/>
              <a:t> hosting for open resources</a:t>
            </a:r>
          </a:p>
          <a:p>
            <a:r>
              <a:rPr lang="en-US" baseline="0" dirty="0" smtClean="0"/>
              <a:t>Met need – example is a translation of a poem created for a class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37</a:t>
            </a:fld>
            <a:endParaRPr lang="en-US" dirty="0"/>
          </a:p>
        </p:txBody>
      </p:sp>
    </p:spTree>
    <p:extLst>
      <p:ext uri="{BB962C8B-B14F-4D97-AF65-F5344CB8AC3E}">
        <p14:creationId xmlns:p14="http://schemas.microsoft.com/office/powerpoint/2010/main" val="165624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a:t>
            </a:r>
            <a:r>
              <a:rPr lang="en-US" baseline="0" dirty="0" smtClean="0"/>
              <a:t> need – support for data and grant outputs</a:t>
            </a:r>
          </a:p>
          <a:p>
            <a:r>
              <a:rPr lang="en-US" baseline="0" dirty="0" smtClean="0"/>
              <a:t>Met need – provided a space for the event hosted as part of the grant and additional grant materials.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38</a:t>
            </a:fld>
            <a:endParaRPr lang="en-US" dirty="0"/>
          </a:p>
        </p:txBody>
      </p:sp>
    </p:spTree>
    <p:extLst>
      <p:ext uri="{BB962C8B-B14F-4D97-AF65-F5344CB8AC3E}">
        <p14:creationId xmlns:p14="http://schemas.microsoft.com/office/powerpoint/2010/main" val="3985712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a:t>
            </a:r>
            <a:r>
              <a:rPr lang="en-US" baseline="0" dirty="0" smtClean="0"/>
              <a:t> need – backup location for faculty projects</a:t>
            </a:r>
          </a:p>
          <a:p>
            <a:r>
              <a:rPr lang="en-US" baseline="0" dirty="0" smtClean="0"/>
              <a:t>Met need – “mirror site” for podcasts hosted on iTunes. Also created galleries for images used in the creation of the podcasts.  The images were previously not made available outside of the podcasts. Great downloads for some of these materials.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39</a:t>
            </a:fld>
            <a:endParaRPr lang="en-US" dirty="0"/>
          </a:p>
        </p:txBody>
      </p:sp>
    </p:spTree>
    <p:extLst>
      <p:ext uri="{BB962C8B-B14F-4D97-AF65-F5344CB8AC3E}">
        <p14:creationId xmlns:p14="http://schemas.microsoft.com/office/powerpoint/2010/main" val="140108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real time?  For us it came down to justifying the funding. Our original funding was granted by</a:t>
            </a:r>
            <a:r>
              <a:rPr lang="en-US" baseline="0" dirty="0" smtClean="0"/>
              <a:t> a 3 year </a:t>
            </a:r>
            <a:r>
              <a:rPr lang="en-US" dirty="0" smtClean="0"/>
              <a:t>Tech</a:t>
            </a:r>
            <a:r>
              <a:rPr lang="en-US" baseline="0" dirty="0" smtClean="0"/>
              <a:t> Fee proposal. This source of funding provided a ticking clock to prove the repository’s worth and impact to justify its ongoing expense.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a:t>
            </a:fld>
            <a:endParaRPr lang="en-US" dirty="0"/>
          </a:p>
        </p:txBody>
      </p:sp>
    </p:spTree>
    <p:extLst>
      <p:ext uri="{BB962C8B-B14F-4D97-AF65-F5344CB8AC3E}">
        <p14:creationId xmlns:p14="http://schemas.microsoft.com/office/powerpoint/2010/main" val="3617989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a:t>
            </a:r>
            <a:r>
              <a:rPr lang="en-US" baseline="0" dirty="0" smtClean="0"/>
              <a:t> need – support for searchable, annotated bibliographies. Understanding that we will work with metadata only records on a project-by-project basis.</a:t>
            </a:r>
          </a:p>
          <a:p>
            <a:r>
              <a:rPr lang="en-US" baseline="0" dirty="0" smtClean="0"/>
              <a:t>Met need – created book galleries and auto-collects. Content is sent to us in a spreadsheet and we upload for them. Provide access via STARS and through RSS feeds to their website which is under development. Statistics for article information pages that can be used in reports to the funding agency.</a:t>
            </a:r>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40</a:t>
            </a:fld>
            <a:endParaRPr lang="en-US" dirty="0"/>
          </a:p>
        </p:txBody>
      </p:sp>
    </p:spTree>
    <p:extLst>
      <p:ext uri="{BB962C8B-B14F-4D97-AF65-F5344CB8AC3E}">
        <p14:creationId xmlns:p14="http://schemas.microsoft.com/office/powerpoint/2010/main" val="2014220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migrating an</a:t>
            </a:r>
            <a:r>
              <a:rPr lang="en-US" baseline="0" dirty="0" smtClean="0"/>
              <a:t> existing collection from a different platform</a:t>
            </a:r>
          </a:p>
          <a:p>
            <a:r>
              <a:rPr lang="en-US" baseline="0" dirty="0" smtClean="0"/>
              <a:t>Met needs – important to allow streaming and download of video, custom metadata fields, and browsing by topics. This collection relies on the auto-collect feature to maintain a user-friendly browse option.</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41</a:t>
            </a:fld>
            <a:endParaRPr lang="en-US" dirty="0"/>
          </a:p>
        </p:txBody>
      </p:sp>
    </p:spTree>
    <p:extLst>
      <p:ext uri="{BB962C8B-B14F-4D97-AF65-F5344CB8AC3E}">
        <p14:creationId xmlns:p14="http://schemas.microsoft.com/office/powerpoint/2010/main" val="2240029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hosting student writing contests</a:t>
            </a:r>
          </a:p>
          <a:p>
            <a:r>
              <a:rPr lang="en-US" dirty="0" smtClean="0"/>
              <a:t>Met need – Created</a:t>
            </a:r>
            <a:r>
              <a:rPr lang="en-US" baseline="0" dirty="0" smtClean="0"/>
              <a:t> a home for these contests. Students submit to STARS using submission forms tailored for the contests. Works are vetted and only the winners are published.</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42</a:t>
            </a:fld>
            <a:endParaRPr lang="en-US" dirty="0"/>
          </a:p>
        </p:txBody>
      </p:sp>
    </p:spTree>
    <p:extLst>
      <p:ext uri="{BB962C8B-B14F-4D97-AF65-F5344CB8AC3E}">
        <p14:creationId xmlns:p14="http://schemas.microsoft.com/office/powerpoint/2010/main" val="1772062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archive for Anthropology</a:t>
            </a:r>
            <a:r>
              <a:rPr lang="en-US" baseline="0" dirty="0" smtClean="0"/>
              <a:t> professor’s project. He was interested in using STARS for a couple of years – but didn’t start using it until he needed an easy way to share project documents with colleagues in Bolivia.</a:t>
            </a:r>
          </a:p>
          <a:p>
            <a:r>
              <a:rPr lang="en-US" baseline="0" dirty="0" smtClean="0"/>
              <a:t>Met need – Created series. With step by step documentation he is now self submitting his materials as he needs to share them.</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43</a:t>
            </a:fld>
            <a:endParaRPr lang="en-US" dirty="0"/>
          </a:p>
        </p:txBody>
      </p:sp>
    </p:spTree>
    <p:extLst>
      <p:ext uri="{BB962C8B-B14F-4D97-AF65-F5344CB8AC3E}">
        <p14:creationId xmlns:p14="http://schemas.microsoft.com/office/powerpoint/2010/main" val="3079931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Unmet need – archive of opinion columns posted to</a:t>
            </a:r>
            <a:r>
              <a:rPr lang="en-US" baseline="0" dirty="0" smtClean="0"/>
              <a:t> online news page. Each year a group of faculty and staff are selected to write weekly opinion pieces. While these pieces remain online, they are included in general news items and there is no overall grouping for them so they tend to get lost in the mix after initial publication.</a:t>
            </a:r>
          </a:p>
          <a:p>
            <a:r>
              <a:rPr lang="en-US" baseline="0" dirty="0" smtClean="0"/>
              <a:t>Met need – Created a template to provide consistent formatting. Retrospectively added existing columns by searching for them online and uploading to the series. Our digital production coordinator pulls the column weekly to add to the collection and the editor sends an email reminder. Last year we added a link to the associated podcast on WUCF FM at the suggestion of a faculty member who had written for the column and asked why the podcasts had not been included. Glad he brought them to our attention because we didn’t know about them and they are created by a different department than the one who publishes the columns. Up until that time, the columns and podcasts had not been available together. We were able to meet a need that those closest to the project did not even realize existed.</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44</a:t>
            </a:fld>
            <a:endParaRPr lang="en-US" dirty="0"/>
          </a:p>
        </p:txBody>
      </p:sp>
    </p:spTree>
    <p:extLst>
      <p:ext uri="{BB962C8B-B14F-4D97-AF65-F5344CB8AC3E}">
        <p14:creationId xmlns:p14="http://schemas.microsoft.com/office/powerpoint/2010/main" val="1579744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rely on to get our job done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868E267-D489-4ACC-81D9-25F1ED5E06CD}" type="slidenum">
              <a:rPr lang="en-US" smtClean="0"/>
              <a:t>45</a:t>
            </a:fld>
            <a:endParaRPr lang="en-US" dirty="0"/>
          </a:p>
        </p:txBody>
      </p:sp>
    </p:spTree>
    <p:extLst>
      <p:ext uri="{BB962C8B-B14F-4D97-AF65-F5344CB8AC3E}">
        <p14:creationId xmlns:p14="http://schemas.microsoft.com/office/powerpoint/2010/main" val="4204374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existing webinars,</a:t>
            </a:r>
            <a:r>
              <a:rPr lang="en-US" baseline="0" dirty="0" smtClean="0"/>
              <a:t> documentation, and </a:t>
            </a:r>
            <a:r>
              <a:rPr lang="en-US" dirty="0" smtClean="0"/>
              <a:t>publications – make them your own. Reuse, repurpose, adapt.</a:t>
            </a:r>
          </a:p>
          <a:p>
            <a:r>
              <a:rPr lang="en-US" dirty="0" smtClean="0"/>
              <a:t>Set a goal – it can be a serious goal or a silly goal. My goal</a:t>
            </a:r>
            <a:r>
              <a:rPr lang="en-US" baseline="0" dirty="0" smtClean="0"/>
              <a:t> was to take the digital commons brochure and swap out all of the various institution examples for UCF specific examples.</a:t>
            </a:r>
          </a:p>
          <a:p>
            <a:r>
              <a:rPr lang="en-US" baseline="0" dirty="0" smtClean="0"/>
              <a:t>For the front page, I used our Dick Pope Sr Institute for Tourism Studies as the prime example. They have been very supportive of our work and many new projects have been a result of collaborating with them. This was a small way to show how much we appreciate their support.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46</a:t>
            </a:fld>
            <a:endParaRPr lang="en-US" dirty="0"/>
          </a:p>
        </p:txBody>
      </p:sp>
    </p:spTree>
    <p:extLst>
      <p:ext uri="{BB962C8B-B14F-4D97-AF65-F5344CB8AC3E}">
        <p14:creationId xmlns:p14="http://schemas.microsoft.com/office/powerpoint/2010/main" val="1657032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new projects</a:t>
            </a:r>
            <a:r>
              <a:rPr lang="en-US" baseline="0" dirty="0" smtClean="0"/>
              <a:t> came online, I was able to update more content – a thriving journal, support for a grant funded project, a use case for OER in the teaching &amp; learning materials section, and our very first project in STARS – a podcast project – to represent Digital humanities and creative works.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47</a:t>
            </a:fld>
            <a:endParaRPr lang="en-US" dirty="0"/>
          </a:p>
        </p:txBody>
      </p:sp>
    </p:spTree>
    <p:extLst>
      <p:ext uri="{BB962C8B-B14F-4D97-AF65-F5344CB8AC3E}">
        <p14:creationId xmlns:p14="http://schemas.microsoft.com/office/powerpoint/2010/main" val="2155481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don’t have to totally revamp</a:t>
            </a:r>
            <a:r>
              <a:rPr lang="en-US" baseline="0" dirty="0" smtClean="0"/>
              <a:t> materials to make them more “you”. We swapped out one image to give this one a bit of UCF.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48</a:t>
            </a:fld>
            <a:endParaRPr lang="en-US" dirty="0"/>
          </a:p>
        </p:txBody>
      </p:sp>
    </p:spTree>
    <p:extLst>
      <p:ext uri="{BB962C8B-B14F-4D97-AF65-F5344CB8AC3E}">
        <p14:creationId xmlns:p14="http://schemas.microsoft.com/office/powerpoint/2010/main" val="1897554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Auto-collects – I mentioned before how the</a:t>
            </a:r>
            <a:r>
              <a:rPr lang="en-US" baseline="0" dirty="0" smtClean="0"/>
              <a:t> veterans oral history project relies on auto-collects. We use them in multiple collections – to group patents by college, to group resources by topic, to group theses by advisor, the list goes on. If you are looking for a way to sort or filter materials </a:t>
            </a:r>
            <a:r>
              <a:rPr lang="en-US" baseline="0" dirty="0" smtClean="0"/>
              <a:t>or provide </a:t>
            </a:r>
            <a:r>
              <a:rPr lang="en-US" baseline="0" dirty="0" smtClean="0"/>
              <a:t>browsing options for your users, get familiar with the collection tool and auto-collect feature.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49</a:t>
            </a:fld>
            <a:endParaRPr lang="en-US" dirty="0"/>
          </a:p>
        </p:txBody>
      </p:sp>
    </p:spTree>
    <p:extLst>
      <p:ext uri="{BB962C8B-B14F-4D97-AF65-F5344CB8AC3E}">
        <p14:creationId xmlns:p14="http://schemas.microsoft.com/office/powerpoint/2010/main" val="399612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piece of the title that stands out is needs. The overall need</a:t>
            </a:r>
            <a:r>
              <a:rPr lang="en-US" baseline="0" dirty="0" smtClean="0"/>
              <a:t> was to have </a:t>
            </a:r>
            <a:r>
              <a:rPr lang="en-US" sz="1200" dirty="0" smtClean="0">
                <a:solidFill>
                  <a:srgbClr val="333333"/>
                </a:solidFill>
                <a:latin typeface="Droid Sans"/>
              </a:rPr>
              <a:t>a place for faculty and students to put their intellectual output in a central virtual location so it would be accessible to researchers and students.</a:t>
            </a:r>
            <a:r>
              <a:rPr lang="en-US" dirty="0" smtClean="0"/>
              <a:t> We started by looking at other IRs for typical materials</a:t>
            </a:r>
            <a:r>
              <a:rPr lang="en-US" baseline="0" dirty="0" smtClean="0"/>
              <a:t> and found more specific </a:t>
            </a:r>
            <a:r>
              <a:rPr lang="en-US" dirty="0" smtClean="0"/>
              <a:t>needs that weren’t being met at UCF – or were not being met fully. For example, we work with historical collections </a:t>
            </a:r>
            <a:r>
              <a:rPr lang="en-US" baseline="0" dirty="0" smtClean="0"/>
              <a:t>for our library’s Special Collections, but lacked support for the public history department. We had basic support for Open Access journals but needed training and support outside of UCF for revolving editors. ETDs were due for a student self-submission tool, Google friendly system, easier management of embargoes, and access to readership and usage.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a:t>
            </a:fld>
            <a:endParaRPr lang="en-US" dirty="0"/>
          </a:p>
        </p:txBody>
      </p:sp>
    </p:spTree>
    <p:extLst>
      <p:ext uri="{BB962C8B-B14F-4D97-AF65-F5344CB8AC3E}">
        <p14:creationId xmlns:p14="http://schemas.microsoft.com/office/powerpoint/2010/main" val="1290265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next few slides are going to focus on some of the ways we allow custom aspects. I realize</a:t>
            </a:r>
            <a:r>
              <a:rPr lang="en-US" baseline="0" dirty="0" smtClean="0"/>
              <a:t> not everyone does this – it is important to make this decision based on what is best for your institution. </a:t>
            </a:r>
            <a:r>
              <a:rPr lang="en-US" dirty="0" smtClean="0"/>
              <a:t>Why do we allow</a:t>
            </a:r>
            <a:r>
              <a:rPr lang="en-US" baseline="0" dirty="0" smtClean="0"/>
              <a:t> so much </a:t>
            </a:r>
            <a:r>
              <a:rPr lang="en-US" dirty="0" smtClean="0"/>
              <a:t>customization? </a:t>
            </a:r>
            <a:r>
              <a:rPr lang="en-US" baseline="0" dirty="0" smtClean="0"/>
              <a:t>For us over the years we have found that if we limit people we lose them. If we tell them what to do, we lose them. If they tell us what they need, and we can accommodate those requests everybody wins. Now – we can’t always do what they want but we try to find out why they want it so we can determine the best way to proceed. Sometimes that means customizing, sometimes that means showing them how a standard method could work for them, and sometimes (very rarely) it means referring them to another platform or system.</a:t>
            </a:r>
            <a:endParaRPr lang="en-US" dirty="0" smtClean="0"/>
          </a:p>
          <a:p>
            <a:endParaRPr lang="en-US" dirty="0" smtClean="0"/>
          </a:p>
          <a:p>
            <a:r>
              <a:rPr lang="en-US" dirty="0" smtClean="0"/>
              <a:t>One example of allowing customization is by using custom submission forms – this is one of the Writing contest</a:t>
            </a:r>
            <a:r>
              <a:rPr lang="en-US" baseline="0" dirty="0" smtClean="0"/>
              <a:t> submission forms I mentioned earlier.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50</a:t>
            </a:fld>
            <a:endParaRPr lang="en-US" dirty="0"/>
          </a:p>
        </p:txBody>
      </p:sp>
    </p:spTree>
    <p:extLst>
      <p:ext uri="{BB962C8B-B14F-4D97-AF65-F5344CB8AC3E}">
        <p14:creationId xmlns:p14="http://schemas.microsoft.com/office/powerpoint/2010/main" val="3571659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Showcase of Undergraduate Research Excellence wanted to match the form students use when applying to the Showcase. This form was created to mirror their existing form as much as possible – from the fields labels to the drop-down lists.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51</a:t>
            </a:fld>
            <a:endParaRPr lang="en-US" dirty="0"/>
          </a:p>
        </p:txBody>
      </p:sp>
    </p:spTree>
    <p:extLst>
      <p:ext uri="{BB962C8B-B14F-4D97-AF65-F5344CB8AC3E}">
        <p14:creationId xmlns:p14="http://schemas.microsoft.com/office/powerpoint/2010/main" val="2713487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metadata fields. This is an annotated bibliography that was in need of a new home due to a change in servers. The fields used are specific to the bibliography and its use.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52</a:t>
            </a:fld>
            <a:endParaRPr lang="en-US" dirty="0"/>
          </a:p>
        </p:txBody>
      </p:sp>
    </p:spTree>
    <p:extLst>
      <p:ext uri="{BB962C8B-B14F-4D97-AF65-F5344CB8AC3E}">
        <p14:creationId xmlns:p14="http://schemas.microsoft.com/office/powerpoint/2010/main" val="3462918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more to highlight custom metadata fields – this one shows how the fields have been adapted for a collection of classroom lesson plans.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53</a:t>
            </a:fld>
            <a:endParaRPr lang="en-US" dirty="0"/>
          </a:p>
        </p:txBody>
      </p:sp>
    </p:spTree>
    <p:extLst>
      <p:ext uri="{BB962C8B-B14F-4D97-AF65-F5344CB8AC3E}">
        <p14:creationId xmlns:p14="http://schemas.microsoft.com/office/powerpoint/2010/main" val="3168624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would</a:t>
            </a:r>
            <a:r>
              <a:rPr lang="en-US" baseline="0" dirty="0" smtClean="0"/>
              <a:t> not be p</a:t>
            </a:r>
            <a:r>
              <a:rPr lang="en-US" dirty="0" smtClean="0"/>
              <a:t>ossible without involvement from the project leads who we </a:t>
            </a:r>
            <a:r>
              <a:rPr lang="en-US" dirty="0" smtClean="0"/>
              <a:t>have the ability to make </a:t>
            </a:r>
            <a:r>
              <a:rPr lang="en-US" dirty="0" smtClean="0"/>
              <a:t>administrators. The more people who do the work, the more work we can do for more people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54</a:t>
            </a:fld>
            <a:endParaRPr lang="en-US" dirty="0"/>
          </a:p>
        </p:txBody>
      </p:sp>
    </p:spTree>
    <p:extLst>
      <p:ext uri="{BB962C8B-B14F-4D97-AF65-F5344CB8AC3E}">
        <p14:creationId xmlns:p14="http://schemas.microsoft.com/office/powerpoint/2010/main" val="570686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our days in Digital begin</a:t>
            </a:r>
            <a:r>
              <a:rPr lang="en-US" baseline="0" dirty="0" smtClean="0"/>
              <a:t> with emails that start with </a:t>
            </a:r>
            <a:r>
              <a:rPr lang="en-US" dirty="0" smtClean="0"/>
              <a:t>Hello Brandie! Good morning Brandie! Or Hey Brandie! Brandie is our </a:t>
            </a:r>
            <a:r>
              <a:rPr lang="en-US" dirty="0" smtClean="0"/>
              <a:t>consulting</a:t>
            </a:r>
            <a:r>
              <a:rPr lang="en-US" baseline="0" dirty="0" smtClean="0"/>
              <a:t> services </a:t>
            </a:r>
            <a:r>
              <a:rPr lang="en-US" dirty="0" smtClean="0"/>
              <a:t>rep </a:t>
            </a:r>
            <a:r>
              <a:rPr lang="en-US" dirty="0" smtClean="0"/>
              <a:t>and she and her team hear from us A LOT. Having another whole team supporting us and providing training is imperative – even if they are all the way across the country</a:t>
            </a:r>
            <a:r>
              <a:rPr lang="en-US" baseline="0" dirty="0" smtClean="0"/>
              <a:t>. We can do a lot locally – strategize with our project leads, create basic series and galleries, upload materials, provide general help, edit configurations for series and galleries. CS takes on the heavy lifting of setting up custom metadata fields, troubleshooting issues, creating complex communities and series or galleries, adding content to our html pages, providing training for our journal editors, and answering all sorts of odd questions that we come up with.</a:t>
            </a:r>
            <a:endParaRPr lang="en-US" dirty="0" smtClean="0"/>
          </a:p>
          <a:p>
            <a:endParaRPr lang="en-US" dirty="0" smtClean="0"/>
          </a:p>
          <a:p>
            <a:r>
              <a:rPr lang="en-US" dirty="0" smtClean="0"/>
              <a:t>bepress support team</a:t>
            </a:r>
          </a:p>
          <a:p>
            <a:r>
              <a:rPr lang="en-US" dirty="0" smtClean="0"/>
              <a:t>Digital Commons users</a:t>
            </a:r>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55</a:t>
            </a:fld>
            <a:endParaRPr lang="en-US" dirty="0"/>
          </a:p>
        </p:txBody>
      </p:sp>
    </p:spTree>
    <p:extLst>
      <p:ext uri="{BB962C8B-B14F-4D97-AF65-F5344CB8AC3E}">
        <p14:creationId xmlns:p14="http://schemas.microsoft.com/office/powerpoint/2010/main" val="3052881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looking back at that tech fee proposal – did we do</a:t>
            </a:r>
            <a:r>
              <a:rPr lang="en-US" baseline="0" dirty="0" smtClean="0"/>
              <a:t> what we set out to do? I think so…</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56</a:t>
            </a:fld>
            <a:endParaRPr lang="en-US" dirty="0"/>
          </a:p>
        </p:txBody>
      </p:sp>
    </p:spTree>
    <p:extLst>
      <p:ext uri="{BB962C8B-B14F-4D97-AF65-F5344CB8AC3E}">
        <p14:creationId xmlns:p14="http://schemas.microsoft.com/office/powerpoint/2010/main" val="388481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that original list of material needs </a:t>
            </a:r>
            <a:r>
              <a:rPr lang="en-US" baseline="0" dirty="0" smtClean="0"/>
              <a:t>that were </a:t>
            </a:r>
            <a:r>
              <a:rPr lang="en-US" baseline="0" dirty="0" smtClean="0"/>
              <a:t>not being met or fully met? The check marks are for materials that are now in STARS. The open circles are projects in process. Not bad for 3 years.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57</a:t>
            </a:fld>
            <a:endParaRPr lang="en-US" dirty="0"/>
          </a:p>
        </p:txBody>
      </p:sp>
    </p:spTree>
    <p:extLst>
      <p:ext uri="{BB962C8B-B14F-4D97-AF65-F5344CB8AC3E}">
        <p14:creationId xmlns:p14="http://schemas.microsoft.com/office/powerpoint/2010/main" val="341040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while we were busy engaging faculty, creating new projects, and</a:t>
            </a:r>
            <a:r>
              <a:rPr lang="en-US" baseline="0" dirty="0" smtClean="0"/>
              <a:t> adding content - i</a:t>
            </a:r>
            <a:r>
              <a:rPr lang="en-US" dirty="0" smtClean="0"/>
              <a:t>t only took us 2 years and 9 months to hit 1 million downloads. So we did what anyone else would do – we threw a party to thank our authors and supporters and put the event in STARS.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58</a:t>
            </a:fld>
            <a:endParaRPr lang="en-US" dirty="0"/>
          </a:p>
        </p:txBody>
      </p:sp>
    </p:spTree>
    <p:extLst>
      <p:ext uri="{BB962C8B-B14F-4D97-AF65-F5344CB8AC3E}">
        <p14:creationId xmlns:p14="http://schemas.microsoft.com/office/powerpoint/2010/main" val="36680228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better proof that we did our job was the reaction of this faculty member at our one million downloads</a:t>
            </a:r>
            <a:r>
              <a:rPr lang="en-US" baseline="0" dirty="0" smtClean="0"/>
              <a:t> </a:t>
            </a:r>
            <a:r>
              <a:rPr lang="en-US" dirty="0" smtClean="0"/>
              <a:t>party. When</a:t>
            </a:r>
            <a:r>
              <a:rPr lang="en-US" baseline="0" dirty="0" smtClean="0"/>
              <a:t> I approached her almost 3 years ago about using STARS she was skeptical. She knew we wanted to do something, but wasn’t sure what that meant for her. She gave us some materials and asked that we scan them and put them in STARS. About 6 months later I noticed that one of her items was getting more hits from the New York Times than Google. She had given a quote for an article and they linked to her item in STARS. Then a teacher in a nearby county found her materials and asked about getting some for their classrooms – so we were able to help her make that connection. She showed up at the million party with an envelope for me – of more materials to scan and put in STARS. And that’s when she told me that when we first started she didn’t understand what this was all about but now she gets it. When I emailed to let her know that the materials were available in STARS she responded to let me know they will soon have some grant materials that she would like to put in STARS and asked if it would be easy enough for them to upload pdfs on their own.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59</a:t>
            </a:fld>
            <a:endParaRPr lang="en-US" dirty="0"/>
          </a:p>
        </p:txBody>
      </p:sp>
    </p:spTree>
    <p:extLst>
      <p:ext uri="{BB962C8B-B14F-4D97-AF65-F5344CB8AC3E}">
        <p14:creationId xmlns:p14="http://schemas.microsoft.com/office/powerpoint/2010/main" val="255559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July of 2015 we set out to start meeting these needs with STARS – UCF’s Showcase of Text, Archives, Research and Scholarship. Knowing that there was a wide range of known and unknown needs our</a:t>
            </a:r>
            <a:r>
              <a:rPr lang="en-US" baseline="0" dirty="0" smtClean="0"/>
              <a:t> intention from the beginning was to c</a:t>
            </a:r>
            <a:r>
              <a:rPr lang="en-US" dirty="0" smtClean="0"/>
              <a:t>ast a wide net to include a variety of materials</a:t>
            </a:r>
            <a:r>
              <a:rPr lang="en-US" baseline="0" dirty="0" smtClean="0"/>
              <a:t> b</a:t>
            </a:r>
            <a:r>
              <a:rPr lang="en-US" dirty="0" smtClean="0"/>
              <a:t>y, for,</a:t>
            </a:r>
            <a:r>
              <a:rPr lang="en-US" baseline="0" dirty="0" smtClean="0"/>
              <a:t> or about UCF. Based on past experiences we knew that when we limit people we lose them so we made a decision early on to allow users’ needs to drive the repository. That means giving them the leeway to customize various aspects – such as sidebars, submission forms, metadata fields, and auto-collects. Yes - sometimes this takes more time, but the more involved and invested they are in the repository, the more they are willing to be hands-on and engaged with their collections. And since we have a great team at bepress to help us with training and support, we encourage the use of the repository as much as possible. We also have a team of folks here at the UCF Libraries who assist with a variety of STARS related functions.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6</a:t>
            </a:fld>
            <a:endParaRPr lang="en-US" dirty="0"/>
          </a:p>
        </p:txBody>
      </p:sp>
    </p:spTree>
    <p:extLst>
      <p:ext uri="{BB962C8B-B14F-4D97-AF65-F5344CB8AC3E}">
        <p14:creationId xmlns:p14="http://schemas.microsoft.com/office/powerpoint/2010/main" val="2246429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matter the size of the campus or the needs of your university – you can’t beat the impact of the readership map. We have chosen to get to where we are by focusing on our university’s needs. You can spend a lot of time giving presentations and talking to people and you might not hear from anyone – sometimes for a while – because they don’t need you until they need you. Everyone is busy – so keep reaching out and reminding them how you can help by meeting their needs. And be ready to jump in when they are because they may not get it today – but they will – probably when you least expect it.</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60</a:t>
            </a:fld>
            <a:endParaRPr lang="en-US" dirty="0"/>
          </a:p>
        </p:txBody>
      </p:sp>
    </p:spTree>
    <p:extLst>
      <p:ext uri="{BB962C8B-B14F-4D97-AF65-F5344CB8AC3E}">
        <p14:creationId xmlns:p14="http://schemas.microsoft.com/office/powerpoint/2010/main" val="1165038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61</a:t>
            </a:fld>
            <a:endParaRPr lang="en-US" dirty="0"/>
          </a:p>
        </p:txBody>
      </p:sp>
    </p:spTree>
    <p:extLst>
      <p:ext uri="{BB962C8B-B14F-4D97-AF65-F5344CB8AC3E}">
        <p14:creationId xmlns:p14="http://schemas.microsoft.com/office/powerpoint/2010/main" val="160140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group</a:t>
            </a:r>
            <a:r>
              <a:rPr lang="en-US" baseline="0" dirty="0" smtClean="0"/>
              <a:t> in our library STARS team is Digital Initiatives. We are responsible for all of the day-to-day IR processes and activities as well as overall projects – this includes digitizing collections, performing batch uploads, creating documentation, assisting project leads, identifying new processes, and more. The “we” is a small but mighty team – myself, Page Curry our digital production coordinator and Kerri Bottorff adjunct librarian and wrangler of theses and dissertations.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7</a:t>
            </a:fld>
            <a:endParaRPr lang="en-US" dirty="0"/>
          </a:p>
        </p:txBody>
      </p:sp>
    </p:spTree>
    <p:extLst>
      <p:ext uri="{BB962C8B-B14F-4D97-AF65-F5344CB8AC3E}">
        <p14:creationId xmlns:p14="http://schemas.microsoft.com/office/powerpoint/2010/main" val="292415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are busy behind </a:t>
            </a:r>
            <a:r>
              <a:rPr lang="en-US" dirty="0" smtClean="0"/>
              <a:t>the </a:t>
            </a:r>
            <a:r>
              <a:rPr lang="en-US" dirty="0" smtClean="0"/>
              <a:t>scenes</a:t>
            </a:r>
            <a:r>
              <a:rPr lang="en-US" baseline="0" dirty="0" smtClean="0"/>
              <a:t> with STARS and meeting one-on-one with project leads, our subject librarians act as the m</a:t>
            </a:r>
            <a:r>
              <a:rPr lang="en-US" dirty="0" smtClean="0"/>
              <a:t>ain outreach to faculty.</a:t>
            </a:r>
            <a:r>
              <a:rPr lang="en-US" baseline="0" dirty="0" smtClean="0"/>
              <a:t> Buy-in and support from the subject librarians lays the groundwork for reaching faculty. Through their </a:t>
            </a:r>
            <a:r>
              <a:rPr lang="en-US" dirty="0" smtClean="0"/>
              <a:t>liaison connection they share information</a:t>
            </a:r>
            <a:r>
              <a:rPr lang="en-US" baseline="0" dirty="0" smtClean="0"/>
              <a:t> about STARS through emails, newsletters, meetings, presentations, and any other ways they can think of to connect faculty, students and administrators with STARS. They also self-archive their materials so they understand how to use the system and can share their own examples with faculty and students.</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8</a:t>
            </a:fld>
            <a:endParaRPr lang="en-US" dirty="0"/>
          </a:p>
        </p:txBody>
      </p:sp>
    </p:spTree>
    <p:extLst>
      <p:ext uri="{BB962C8B-B14F-4D97-AF65-F5344CB8AC3E}">
        <p14:creationId xmlns:p14="http://schemas.microsoft.com/office/powerpoint/2010/main" val="51621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luck would have it, the Scholarly Communication Librarian was hired about the same time the IR was launched. </a:t>
            </a:r>
            <a:r>
              <a:rPr lang="en-US" dirty="0" smtClean="0"/>
              <a:t>Similar to the subject librarians, our Scholarly Communication Librarian provides vital outreach to</a:t>
            </a:r>
            <a:r>
              <a:rPr lang="en-US" baseline="0" dirty="0" smtClean="0"/>
              <a:t> our faculty – especially when it comes to authors rights, open access, and publishing options.</a:t>
            </a:r>
            <a:r>
              <a:rPr lang="en-US" dirty="0" smtClean="0"/>
              <a:t> We work closely with our Office of Scholarly Communication and refer faculty to one another as needed. Many times we will attend meetings and</a:t>
            </a:r>
            <a:r>
              <a:rPr lang="en-US" baseline="0" dirty="0" smtClean="0"/>
              <a:t> present together since the topics are so interconnected for faculty.</a:t>
            </a:r>
            <a:endParaRPr lang="en-US" dirty="0"/>
          </a:p>
        </p:txBody>
      </p:sp>
      <p:sp>
        <p:nvSpPr>
          <p:cNvPr id="4" name="Slide Number Placeholder 3"/>
          <p:cNvSpPr>
            <a:spLocks noGrp="1"/>
          </p:cNvSpPr>
          <p:nvPr>
            <p:ph type="sldNum" sz="quarter" idx="10"/>
          </p:nvPr>
        </p:nvSpPr>
        <p:spPr/>
        <p:txBody>
          <a:bodyPr/>
          <a:lstStyle/>
          <a:p>
            <a:fld id="{A868E267-D489-4ACC-81D9-25F1ED5E06CD}" type="slidenum">
              <a:rPr lang="en-US" smtClean="0"/>
              <a:t>9</a:t>
            </a:fld>
            <a:endParaRPr lang="en-US" dirty="0"/>
          </a:p>
        </p:txBody>
      </p:sp>
    </p:spTree>
    <p:extLst>
      <p:ext uri="{BB962C8B-B14F-4D97-AF65-F5344CB8AC3E}">
        <p14:creationId xmlns:p14="http://schemas.microsoft.com/office/powerpoint/2010/main" val="242870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166135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340766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22736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44879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231860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169297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4773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361439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302786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265582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8FC644-7102-45F5-A2E7-1129D51C7C3C}" type="datetimeFigureOut">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FFF3A7-D09C-46BD-9CA3-406A2D0BECAF}" type="slidenum">
              <a:rPr lang="en-US" smtClean="0"/>
              <a:t>‹#›</a:t>
            </a:fld>
            <a:endParaRPr lang="en-US" dirty="0"/>
          </a:p>
        </p:txBody>
      </p:sp>
    </p:spTree>
    <p:extLst>
      <p:ext uri="{BB962C8B-B14F-4D97-AF65-F5344CB8AC3E}">
        <p14:creationId xmlns:p14="http://schemas.microsoft.com/office/powerpoint/2010/main" val="487857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FC644-7102-45F5-A2E7-1129D51C7C3C}" type="datetimeFigureOut">
              <a:rPr lang="en-US" smtClean="0"/>
              <a:t>8/15/2018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FF3A7-D09C-46BD-9CA3-406A2D0BECAF}" type="slidenum">
              <a:rPr lang="en-US" smtClean="0"/>
              <a:t>‹#›</a:t>
            </a:fld>
            <a:endParaRPr lang="en-US" dirty="0"/>
          </a:p>
        </p:txBody>
      </p:sp>
    </p:spTree>
    <p:extLst>
      <p:ext uri="{BB962C8B-B14F-4D97-AF65-F5344CB8AC3E}">
        <p14:creationId xmlns:p14="http://schemas.microsoft.com/office/powerpoint/2010/main" val="134720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orks.bepress.com/lee-dotson/"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library.ucf.edu/about/technology-fee-funded-projects/institutional-reposito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tars.library.ucf.edu/cgi/viewcontent.cgi?article=1005&amp;context=stars-documentat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tars.library.ucf.edu/fhqpodcastproject/"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jWoaGPz8fcAhWNVN8KHZUHADUQjhx6BAgBEAM&amp;url=http://www.picserver.org/f/florida.html&amp;psig=AOvVaw29FVfQgB-HaP6-pJ_7IWwk&amp;ust=1533067360139406"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hyperlink" Target="https://www.google.com/url?sa=i&amp;source=images&amp;cd=&amp;cad=rja&amp;uact=8&amp;ved=2ahUKEwik4ZXTzsfcAhUGMt8KHdQvCHAQjhx6BAgBEAM&amp;url=http://www.picserver.org/c/california.html&amp;psig=AOvVaw0TMIxK0Plal7_g99Y93-sj&amp;ust=1533066548162077"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Responding in real time to a large </a:t>
            </a:r>
            <a:r>
              <a:rPr lang="en-US" dirty="0" smtClean="0"/>
              <a:t>university’s needs</a:t>
            </a:r>
            <a:r>
              <a:rPr lang="en-US" dirty="0" smtClean="0">
                <a:effectLst/>
              </a:rPr>
              <a:t> </a:t>
            </a:r>
            <a:endParaRPr lang="en-US" dirty="0"/>
          </a:p>
        </p:txBody>
      </p:sp>
      <p:sp>
        <p:nvSpPr>
          <p:cNvPr id="3" name="Subtitle 2"/>
          <p:cNvSpPr>
            <a:spLocks noGrp="1"/>
          </p:cNvSpPr>
          <p:nvPr>
            <p:ph type="subTitle" idx="1"/>
          </p:nvPr>
        </p:nvSpPr>
        <p:spPr>
          <a:xfrm>
            <a:off x="1341120" y="4516438"/>
            <a:ext cx="9144000" cy="1655762"/>
          </a:xfrm>
        </p:spPr>
        <p:txBody>
          <a:bodyPr>
            <a:normAutofit lnSpcReduction="10000"/>
          </a:bodyPr>
          <a:lstStyle/>
          <a:p>
            <a:r>
              <a:rPr lang="en-US" dirty="0" smtClean="0"/>
              <a:t>Digital Commons Webinar</a:t>
            </a:r>
          </a:p>
          <a:p>
            <a:r>
              <a:rPr lang="en-US" dirty="0" smtClean="0"/>
              <a:t>Lee Dotson</a:t>
            </a:r>
          </a:p>
          <a:p>
            <a:r>
              <a:rPr lang="en-US" dirty="0" smtClean="0"/>
              <a:t>University of Central Florida</a:t>
            </a:r>
          </a:p>
          <a:p>
            <a:r>
              <a:rPr lang="en-US" dirty="0" smtClean="0"/>
              <a:t>August 15, 2018</a:t>
            </a:r>
            <a:endParaRPr lang="en-US" dirty="0"/>
          </a:p>
        </p:txBody>
      </p:sp>
    </p:spTree>
    <p:extLst>
      <p:ext uri="{BB962C8B-B14F-4D97-AF65-F5344CB8AC3E}">
        <p14:creationId xmlns:p14="http://schemas.microsoft.com/office/powerpoint/2010/main" val="655329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494" r="6617"/>
          <a:stretch/>
        </p:blipFill>
        <p:spPr>
          <a:xfrm>
            <a:off x="8083271" y="1080638"/>
            <a:ext cx="4036339" cy="4395125"/>
          </a:xfrm>
          <a:prstGeom prst="rect">
            <a:avLst/>
          </a:prstGeom>
        </p:spPr>
      </p:pic>
      <p:pic>
        <p:nvPicPr>
          <p:cNvPr id="4" name="Picture 3"/>
          <p:cNvPicPr>
            <a:picLocks noChangeAspect="1"/>
          </p:cNvPicPr>
          <p:nvPr/>
        </p:nvPicPr>
        <p:blipFill rotWithShape="1">
          <a:blip r:embed="rId4"/>
          <a:srcRect l="33229" r="18499" b="42214"/>
          <a:stretch/>
        </p:blipFill>
        <p:spPr>
          <a:xfrm>
            <a:off x="5185410" y="351787"/>
            <a:ext cx="2293620" cy="2037876"/>
          </a:xfrm>
          <a:prstGeom prst="rect">
            <a:avLst/>
          </a:prstGeom>
        </p:spPr>
      </p:pic>
      <p:pic>
        <p:nvPicPr>
          <p:cNvPr id="3" name="Picture 2"/>
          <p:cNvPicPr>
            <a:picLocks noChangeAspect="1"/>
          </p:cNvPicPr>
          <p:nvPr/>
        </p:nvPicPr>
        <p:blipFill rotWithShape="1">
          <a:blip r:embed="rId5"/>
          <a:srcRect l="28982" t="3662" r="18620" b="52394"/>
          <a:stretch/>
        </p:blipFill>
        <p:spPr>
          <a:xfrm>
            <a:off x="1474470" y="2389663"/>
            <a:ext cx="2080260" cy="2331720"/>
          </a:xfrm>
          <a:prstGeom prst="rect">
            <a:avLst/>
          </a:prstGeom>
        </p:spPr>
      </p:pic>
      <p:pic>
        <p:nvPicPr>
          <p:cNvPr id="2" name="Picture 1"/>
          <p:cNvPicPr>
            <a:picLocks noChangeAspect="1"/>
          </p:cNvPicPr>
          <p:nvPr/>
        </p:nvPicPr>
        <p:blipFill rotWithShape="1">
          <a:blip r:embed="rId6"/>
          <a:srcRect l="9292" r="9843" b="61806"/>
          <a:stretch/>
        </p:blipFill>
        <p:spPr>
          <a:xfrm>
            <a:off x="3995141" y="3746845"/>
            <a:ext cx="4088130" cy="2634875"/>
          </a:xfrm>
          <a:prstGeom prst="rect">
            <a:avLst/>
          </a:prstGeom>
        </p:spPr>
      </p:pic>
    </p:spTree>
    <p:extLst>
      <p:ext uri="{BB962C8B-B14F-4D97-AF65-F5344CB8AC3E}">
        <p14:creationId xmlns:p14="http://schemas.microsoft.com/office/powerpoint/2010/main" val="89435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148428" y="310018"/>
            <a:ext cx="3649542" cy="2502543"/>
          </a:xfrm>
          <a:prstGeom prst="rect">
            <a:avLst/>
          </a:prstGeom>
        </p:spPr>
      </p:pic>
      <p:pic>
        <p:nvPicPr>
          <p:cNvPr id="5" name="Picture 4"/>
          <p:cNvPicPr>
            <a:picLocks noChangeAspect="1"/>
          </p:cNvPicPr>
          <p:nvPr/>
        </p:nvPicPr>
        <p:blipFill>
          <a:blip r:embed="rId4"/>
          <a:stretch>
            <a:fillRect/>
          </a:stretch>
        </p:blipFill>
        <p:spPr>
          <a:xfrm>
            <a:off x="4277743" y="4117286"/>
            <a:ext cx="3821494" cy="2358480"/>
          </a:xfrm>
          <a:prstGeom prst="rect">
            <a:avLst/>
          </a:prstGeom>
        </p:spPr>
      </p:pic>
      <p:pic>
        <p:nvPicPr>
          <p:cNvPr id="6" name="Picture 5"/>
          <p:cNvPicPr>
            <a:picLocks noChangeAspect="1"/>
          </p:cNvPicPr>
          <p:nvPr/>
        </p:nvPicPr>
        <p:blipFill>
          <a:blip r:embed="rId5"/>
          <a:stretch>
            <a:fillRect/>
          </a:stretch>
        </p:blipFill>
        <p:spPr>
          <a:xfrm>
            <a:off x="1123699" y="1968446"/>
            <a:ext cx="2860103" cy="2536787"/>
          </a:xfrm>
          <a:prstGeom prst="rect">
            <a:avLst/>
          </a:prstGeom>
        </p:spPr>
      </p:pic>
      <p:pic>
        <p:nvPicPr>
          <p:cNvPr id="7" name="Picture 6"/>
          <p:cNvPicPr>
            <a:picLocks noChangeAspect="1"/>
          </p:cNvPicPr>
          <p:nvPr/>
        </p:nvPicPr>
        <p:blipFill>
          <a:blip r:embed="rId6"/>
          <a:stretch>
            <a:fillRect/>
          </a:stretch>
        </p:blipFill>
        <p:spPr>
          <a:xfrm>
            <a:off x="8589027" y="2217420"/>
            <a:ext cx="2518299" cy="2594610"/>
          </a:xfrm>
          <a:prstGeom prst="rect">
            <a:avLst/>
          </a:prstGeom>
        </p:spPr>
      </p:pic>
      <p:cxnSp>
        <p:nvCxnSpPr>
          <p:cNvPr id="3" name="Straight Arrow Connector 2"/>
          <p:cNvCxnSpPr/>
          <p:nvPr/>
        </p:nvCxnSpPr>
        <p:spPr>
          <a:xfrm flipH="1">
            <a:off x="3509010" y="1968446"/>
            <a:ext cx="1165860" cy="7061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743511" y="1808817"/>
            <a:ext cx="1023299" cy="7787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962596" y="1561289"/>
            <a:ext cx="980280" cy="7400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267244" y="4624642"/>
            <a:ext cx="1165860" cy="7061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09510" y="4884628"/>
            <a:ext cx="1079517" cy="6696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31716" y="3711233"/>
            <a:ext cx="3830880" cy="14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737860" y="2794055"/>
            <a:ext cx="0" cy="13377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94075" y="1739110"/>
            <a:ext cx="1079517" cy="6696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10534" y="4884628"/>
            <a:ext cx="1023299" cy="7787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195819" y="4647142"/>
            <a:ext cx="980280" cy="7400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05302" y="3287049"/>
            <a:ext cx="3857294" cy="67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370320" y="2764654"/>
            <a:ext cx="0" cy="1396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50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75"/>
          <a:stretch/>
        </p:blipFill>
        <p:spPr>
          <a:xfrm>
            <a:off x="1337310" y="90255"/>
            <a:ext cx="9429750" cy="6767745"/>
          </a:xfrm>
          <a:prstGeom prst="rect">
            <a:avLst/>
          </a:prstGeom>
        </p:spPr>
      </p:pic>
    </p:spTree>
    <p:extLst>
      <p:ext uri="{BB962C8B-B14F-4D97-AF65-F5344CB8AC3E}">
        <p14:creationId xmlns:p14="http://schemas.microsoft.com/office/powerpoint/2010/main" val="200452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75"/>
          <a:stretch/>
        </p:blipFill>
        <p:spPr>
          <a:xfrm>
            <a:off x="1337310" y="90255"/>
            <a:ext cx="9429750" cy="6767745"/>
          </a:xfrm>
          <a:prstGeom prst="rect">
            <a:avLst/>
          </a:prstGeom>
        </p:spPr>
      </p:pic>
      <p:cxnSp>
        <p:nvCxnSpPr>
          <p:cNvPr id="3" name="Straight Arrow Connector 2"/>
          <p:cNvCxnSpPr/>
          <p:nvPr/>
        </p:nvCxnSpPr>
        <p:spPr>
          <a:xfrm>
            <a:off x="257793" y="2125282"/>
            <a:ext cx="1182387" cy="6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739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75"/>
          <a:stretch/>
        </p:blipFill>
        <p:spPr>
          <a:xfrm>
            <a:off x="1337310" y="90255"/>
            <a:ext cx="9429750" cy="6767745"/>
          </a:xfrm>
          <a:prstGeom prst="rect">
            <a:avLst/>
          </a:prstGeom>
        </p:spPr>
      </p:pic>
      <p:cxnSp>
        <p:nvCxnSpPr>
          <p:cNvPr id="3" name="Straight Arrow Connector 2"/>
          <p:cNvCxnSpPr/>
          <p:nvPr/>
        </p:nvCxnSpPr>
        <p:spPr>
          <a:xfrm>
            <a:off x="292083" y="4902772"/>
            <a:ext cx="1182387" cy="6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939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13" r="2393"/>
          <a:stretch/>
        </p:blipFill>
        <p:spPr>
          <a:xfrm>
            <a:off x="3954780" y="418147"/>
            <a:ext cx="7075170" cy="5495925"/>
          </a:xfrm>
          <a:prstGeom prst="rect">
            <a:avLst/>
          </a:prstGeom>
        </p:spPr>
      </p:pic>
      <p:pic>
        <p:nvPicPr>
          <p:cNvPr id="5" name="Picture 4"/>
          <p:cNvPicPr>
            <a:picLocks noChangeAspect="1"/>
          </p:cNvPicPr>
          <p:nvPr/>
        </p:nvPicPr>
        <p:blipFill rotWithShape="1">
          <a:blip r:embed="rId4"/>
          <a:srcRect t="31874"/>
          <a:stretch/>
        </p:blipFill>
        <p:spPr>
          <a:xfrm>
            <a:off x="154304" y="691075"/>
            <a:ext cx="3263265" cy="4950067"/>
          </a:xfrm>
          <a:prstGeom prst="rect">
            <a:avLst/>
          </a:prstGeom>
        </p:spPr>
      </p:pic>
      <p:cxnSp>
        <p:nvCxnSpPr>
          <p:cNvPr id="6" name="Straight Arrow Connector 5"/>
          <p:cNvCxnSpPr/>
          <p:nvPr/>
        </p:nvCxnSpPr>
        <p:spPr>
          <a:xfrm flipV="1">
            <a:off x="2423160" y="4621738"/>
            <a:ext cx="1079517" cy="6696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47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220" y="-38842"/>
            <a:ext cx="10914110" cy="6885412"/>
          </a:xfrm>
          <a:prstGeom prst="rect">
            <a:avLst/>
          </a:prstGeom>
        </p:spPr>
      </p:pic>
    </p:spTree>
    <p:extLst>
      <p:ext uri="{BB962C8B-B14F-4D97-AF65-F5344CB8AC3E}">
        <p14:creationId xmlns:p14="http://schemas.microsoft.com/office/powerpoint/2010/main" val="657069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220" y="-38842"/>
            <a:ext cx="10914110" cy="6885412"/>
          </a:xfrm>
          <a:prstGeom prst="rect">
            <a:avLst/>
          </a:prstGeom>
        </p:spPr>
      </p:pic>
      <p:cxnSp>
        <p:nvCxnSpPr>
          <p:cNvPr id="3" name="Straight Arrow Connector 2"/>
          <p:cNvCxnSpPr/>
          <p:nvPr/>
        </p:nvCxnSpPr>
        <p:spPr>
          <a:xfrm>
            <a:off x="2338053" y="376492"/>
            <a:ext cx="1182387" cy="4921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12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220" y="-38842"/>
            <a:ext cx="10914110" cy="6885412"/>
          </a:xfrm>
          <a:prstGeom prst="rect">
            <a:avLst/>
          </a:prstGeom>
        </p:spPr>
      </p:pic>
      <p:cxnSp>
        <p:nvCxnSpPr>
          <p:cNvPr id="3" name="Straight Arrow Connector 2"/>
          <p:cNvCxnSpPr/>
          <p:nvPr/>
        </p:nvCxnSpPr>
        <p:spPr>
          <a:xfrm flipH="1">
            <a:off x="8340820" y="2834640"/>
            <a:ext cx="2586260" cy="982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863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67864" y="0"/>
            <a:ext cx="8753476" cy="6901404"/>
          </a:xfrm>
          <a:prstGeom prst="rect">
            <a:avLst/>
          </a:prstGeom>
        </p:spPr>
      </p:pic>
      <p:cxnSp>
        <p:nvCxnSpPr>
          <p:cNvPr id="3" name="Straight Arrow Connector 2"/>
          <p:cNvCxnSpPr/>
          <p:nvPr/>
        </p:nvCxnSpPr>
        <p:spPr>
          <a:xfrm>
            <a:off x="4201143" y="3450004"/>
            <a:ext cx="1182387" cy="6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27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9215" y="1154430"/>
            <a:ext cx="11216155" cy="4091940"/>
          </a:xfrm>
          <a:prstGeom prst="rect">
            <a:avLst/>
          </a:prstGeom>
        </p:spPr>
      </p:pic>
      <p:pic>
        <p:nvPicPr>
          <p:cNvPr id="7" name="Picture 6"/>
          <p:cNvPicPr>
            <a:picLocks noChangeAspect="1"/>
          </p:cNvPicPr>
          <p:nvPr/>
        </p:nvPicPr>
        <p:blipFill>
          <a:blip r:embed="rId4"/>
          <a:stretch>
            <a:fillRect/>
          </a:stretch>
        </p:blipFill>
        <p:spPr>
          <a:xfrm>
            <a:off x="4766311" y="2104503"/>
            <a:ext cx="6978802" cy="2696355"/>
          </a:xfrm>
          <a:prstGeom prst="rect">
            <a:avLst/>
          </a:prstGeom>
        </p:spPr>
      </p:pic>
      <p:sp>
        <p:nvSpPr>
          <p:cNvPr id="8" name="Rectangle 7"/>
          <p:cNvSpPr/>
          <p:nvPr/>
        </p:nvSpPr>
        <p:spPr>
          <a:xfrm>
            <a:off x="4054186" y="5827111"/>
            <a:ext cx="3953646" cy="369332"/>
          </a:xfrm>
          <a:prstGeom prst="rect">
            <a:avLst/>
          </a:prstGeom>
        </p:spPr>
        <p:txBody>
          <a:bodyPr wrap="none">
            <a:spAutoFit/>
          </a:bodyPr>
          <a:lstStyle/>
          <a:p>
            <a:r>
              <a:rPr lang="en-US" dirty="0">
                <a:hlinkClick r:id="rId5"/>
              </a:rPr>
              <a:t>https://works.bepress.com/lee-dotson</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765156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3574" y="0"/>
            <a:ext cx="8753476" cy="6901404"/>
          </a:xfrm>
          <a:prstGeom prst="rect">
            <a:avLst/>
          </a:prstGeom>
        </p:spPr>
      </p:pic>
      <p:cxnSp>
        <p:nvCxnSpPr>
          <p:cNvPr id="3" name="Straight Arrow Connector 2"/>
          <p:cNvCxnSpPr/>
          <p:nvPr/>
        </p:nvCxnSpPr>
        <p:spPr>
          <a:xfrm flipH="1">
            <a:off x="9624060" y="2274570"/>
            <a:ext cx="765810" cy="5943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592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130" y="377191"/>
            <a:ext cx="7345680" cy="5623560"/>
          </a:xfrm>
        </p:spPr>
        <p:txBody>
          <a:bodyPr>
            <a:noAutofit/>
          </a:bodyPr>
          <a:lstStyle/>
          <a:p>
            <a:pPr algn="ctr"/>
            <a:r>
              <a:rPr lang="en-US" sz="9600" b="1" dirty="0" smtClean="0"/>
              <a:t>Increasing Engagement Across Campuses</a:t>
            </a:r>
            <a:endParaRPr lang="en-US" sz="9600" b="1" dirty="0"/>
          </a:p>
        </p:txBody>
      </p:sp>
    </p:spTree>
    <p:extLst>
      <p:ext uri="{BB962C8B-B14F-4D97-AF65-F5344CB8AC3E}">
        <p14:creationId xmlns:p14="http://schemas.microsoft.com/office/powerpoint/2010/main" val="2786479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1"/>
            <a:ext cx="2400301" cy="6844431"/>
          </a:xfrm>
          <a:prstGeom prst="rect">
            <a:avLst/>
          </a:prstGeom>
        </p:spPr>
      </p:pic>
      <p:pic>
        <p:nvPicPr>
          <p:cNvPr id="6" name="Picture 5"/>
          <p:cNvPicPr>
            <a:picLocks noChangeAspect="1"/>
          </p:cNvPicPr>
          <p:nvPr/>
        </p:nvPicPr>
        <p:blipFill>
          <a:blip r:embed="rId3"/>
          <a:stretch>
            <a:fillRect/>
          </a:stretch>
        </p:blipFill>
        <p:spPr>
          <a:xfrm>
            <a:off x="10172700" y="0"/>
            <a:ext cx="2019300" cy="6844430"/>
          </a:xfrm>
          <a:prstGeom prst="rect">
            <a:avLst/>
          </a:prstGeom>
        </p:spPr>
      </p:pic>
      <p:pic>
        <p:nvPicPr>
          <p:cNvPr id="5" name="Picture 4"/>
          <p:cNvPicPr>
            <a:picLocks noChangeAspect="1"/>
          </p:cNvPicPr>
          <p:nvPr/>
        </p:nvPicPr>
        <p:blipFill>
          <a:blip r:embed="rId4"/>
          <a:stretch>
            <a:fillRect/>
          </a:stretch>
        </p:blipFill>
        <p:spPr>
          <a:xfrm>
            <a:off x="2279332" y="-1"/>
            <a:ext cx="8167687" cy="6844431"/>
          </a:xfrm>
          <a:prstGeom prst="rect">
            <a:avLst/>
          </a:prstGeom>
        </p:spPr>
      </p:pic>
    </p:spTree>
    <p:extLst>
      <p:ext uri="{BB962C8B-B14F-4D97-AF65-F5344CB8AC3E}">
        <p14:creationId xmlns:p14="http://schemas.microsoft.com/office/powerpoint/2010/main" val="152423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7212" y="71437"/>
            <a:ext cx="11077575" cy="6715125"/>
          </a:xfrm>
          <a:prstGeom prst="rect">
            <a:avLst/>
          </a:prstGeom>
        </p:spPr>
      </p:pic>
    </p:spTree>
    <p:extLst>
      <p:ext uri="{BB962C8B-B14F-4D97-AF65-F5344CB8AC3E}">
        <p14:creationId xmlns:p14="http://schemas.microsoft.com/office/powerpoint/2010/main" val="2422405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30" y="0"/>
            <a:ext cx="2153330" cy="6858000"/>
          </a:xfrm>
          <a:prstGeom prst="rect">
            <a:avLst/>
          </a:prstGeom>
        </p:spPr>
      </p:pic>
      <p:pic>
        <p:nvPicPr>
          <p:cNvPr id="6" name="Picture 5"/>
          <p:cNvPicPr>
            <a:picLocks noChangeAspect="1"/>
          </p:cNvPicPr>
          <p:nvPr/>
        </p:nvPicPr>
        <p:blipFill>
          <a:blip r:embed="rId3"/>
          <a:stretch>
            <a:fillRect/>
          </a:stretch>
        </p:blipFill>
        <p:spPr>
          <a:xfrm>
            <a:off x="10058400" y="-1"/>
            <a:ext cx="2251710" cy="7171323"/>
          </a:xfrm>
          <a:prstGeom prst="rect">
            <a:avLst/>
          </a:prstGeom>
        </p:spPr>
      </p:pic>
      <p:pic>
        <p:nvPicPr>
          <p:cNvPr id="5" name="Picture 4"/>
          <p:cNvPicPr>
            <a:picLocks noChangeAspect="1"/>
          </p:cNvPicPr>
          <p:nvPr/>
        </p:nvPicPr>
        <p:blipFill>
          <a:blip r:embed="rId4"/>
          <a:stretch>
            <a:fillRect/>
          </a:stretch>
        </p:blipFill>
        <p:spPr>
          <a:xfrm>
            <a:off x="1066799" y="0"/>
            <a:ext cx="10509021" cy="6858000"/>
          </a:xfrm>
          <a:prstGeom prst="rect">
            <a:avLst/>
          </a:prstGeom>
        </p:spPr>
      </p:pic>
    </p:spTree>
    <p:extLst>
      <p:ext uri="{BB962C8B-B14F-4D97-AF65-F5344CB8AC3E}">
        <p14:creationId xmlns:p14="http://schemas.microsoft.com/office/powerpoint/2010/main" val="987424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87051" cy="6858000"/>
          </a:xfrm>
          <a:prstGeom prst="rect">
            <a:avLst/>
          </a:prstGeom>
        </p:spPr>
      </p:pic>
      <p:pic>
        <p:nvPicPr>
          <p:cNvPr id="5" name="Picture 4"/>
          <p:cNvPicPr>
            <a:picLocks noChangeAspect="1"/>
          </p:cNvPicPr>
          <p:nvPr/>
        </p:nvPicPr>
        <p:blipFill>
          <a:blip r:embed="rId4"/>
          <a:stretch>
            <a:fillRect/>
          </a:stretch>
        </p:blipFill>
        <p:spPr>
          <a:xfrm>
            <a:off x="5847610" y="1595236"/>
            <a:ext cx="6278880" cy="3982604"/>
          </a:xfrm>
          <a:prstGeom prst="rect">
            <a:avLst/>
          </a:prstGeom>
          <a:ln w="28575">
            <a:solidFill>
              <a:schemeClr val="tx1"/>
            </a:solidFill>
          </a:ln>
        </p:spPr>
      </p:pic>
      <p:cxnSp>
        <p:nvCxnSpPr>
          <p:cNvPr id="6" name="Straight Arrow Connector 5"/>
          <p:cNvCxnSpPr/>
          <p:nvPr/>
        </p:nvCxnSpPr>
        <p:spPr>
          <a:xfrm flipV="1">
            <a:off x="4652010" y="4149090"/>
            <a:ext cx="1051560" cy="308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74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0614" y="125730"/>
            <a:ext cx="6517075" cy="6472841"/>
          </a:xfrm>
          <a:prstGeom prst="rect">
            <a:avLst/>
          </a:prstGeom>
        </p:spPr>
      </p:pic>
      <p:pic>
        <p:nvPicPr>
          <p:cNvPr id="2" name="Picture 1"/>
          <p:cNvPicPr>
            <a:picLocks noChangeAspect="1"/>
          </p:cNvPicPr>
          <p:nvPr/>
        </p:nvPicPr>
        <p:blipFill>
          <a:blip r:embed="rId4"/>
          <a:stretch>
            <a:fillRect/>
          </a:stretch>
        </p:blipFill>
        <p:spPr>
          <a:xfrm>
            <a:off x="6310488" y="473676"/>
            <a:ext cx="5588142" cy="6384324"/>
          </a:xfrm>
          <a:prstGeom prst="rect">
            <a:avLst/>
          </a:prstGeom>
        </p:spPr>
      </p:pic>
    </p:spTree>
    <p:extLst>
      <p:ext uri="{BB962C8B-B14F-4D97-AF65-F5344CB8AC3E}">
        <p14:creationId xmlns:p14="http://schemas.microsoft.com/office/powerpoint/2010/main" val="4281149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0668000" cy="6858000"/>
          </a:xfrm>
          <a:prstGeom prst="rect">
            <a:avLst/>
          </a:prstGeom>
          <a:ln w="28575">
            <a:solidFill>
              <a:schemeClr val="tx1"/>
            </a:solidFill>
          </a:ln>
        </p:spPr>
      </p:pic>
      <p:cxnSp>
        <p:nvCxnSpPr>
          <p:cNvPr id="6" name="Straight Arrow Connector 5"/>
          <p:cNvCxnSpPr/>
          <p:nvPr/>
        </p:nvCxnSpPr>
        <p:spPr>
          <a:xfrm flipH="1">
            <a:off x="4524740" y="0"/>
            <a:ext cx="1618520" cy="2057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423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0668000" cy="6858000"/>
          </a:xfrm>
          <a:prstGeom prst="rect">
            <a:avLst/>
          </a:prstGeom>
          <a:ln w="28575">
            <a:solidFill>
              <a:schemeClr val="tx1"/>
            </a:solidFill>
          </a:ln>
        </p:spPr>
      </p:pic>
      <p:pic>
        <p:nvPicPr>
          <p:cNvPr id="5" name="Picture 4"/>
          <p:cNvPicPr>
            <a:picLocks noChangeAspect="1"/>
          </p:cNvPicPr>
          <p:nvPr/>
        </p:nvPicPr>
        <p:blipFill>
          <a:blip r:embed="rId4"/>
          <a:stretch>
            <a:fillRect/>
          </a:stretch>
        </p:blipFill>
        <p:spPr>
          <a:xfrm>
            <a:off x="1916826" y="2343151"/>
            <a:ext cx="10275174" cy="4514849"/>
          </a:xfrm>
          <a:prstGeom prst="rect">
            <a:avLst/>
          </a:prstGeom>
          <a:ln w="28575">
            <a:solidFill>
              <a:schemeClr val="tx1"/>
            </a:solidFill>
          </a:ln>
        </p:spPr>
      </p:pic>
    </p:spTree>
    <p:extLst>
      <p:ext uri="{BB962C8B-B14F-4D97-AF65-F5344CB8AC3E}">
        <p14:creationId xmlns:p14="http://schemas.microsoft.com/office/powerpoint/2010/main" val="1824180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130" y="377191"/>
            <a:ext cx="7345680" cy="5623560"/>
          </a:xfrm>
        </p:spPr>
        <p:txBody>
          <a:bodyPr>
            <a:noAutofit/>
          </a:bodyPr>
          <a:lstStyle/>
          <a:p>
            <a:pPr algn="ctr"/>
            <a:r>
              <a:rPr lang="en-US" sz="9600" b="1" dirty="0" smtClean="0"/>
              <a:t>Diversity in Content Types</a:t>
            </a:r>
            <a:endParaRPr lang="en-US" sz="9600" b="1" dirty="0"/>
          </a:p>
        </p:txBody>
      </p:sp>
    </p:spTree>
    <p:extLst>
      <p:ext uri="{BB962C8B-B14F-4D97-AF65-F5344CB8AC3E}">
        <p14:creationId xmlns:p14="http://schemas.microsoft.com/office/powerpoint/2010/main" val="1335404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429" y="510538"/>
            <a:ext cx="6740021" cy="1609713"/>
          </a:xfrm>
          <a:prstGeom prst="rect">
            <a:avLst/>
          </a:prstGeom>
        </p:spPr>
      </p:pic>
      <p:sp>
        <p:nvSpPr>
          <p:cNvPr id="6" name="Rectangle 5"/>
          <p:cNvSpPr/>
          <p:nvPr/>
        </p:nvSpPr>
        <p:spPr>
          <a:xfrm>
            <a:off x="921121" y="2934885"/>
            <a:ext cx="5024318" cy="2862322"/>
          </a:xfrm>
          <a:prstGeom prst="rect">
            <a:avLst/>
          </a:prstGeom>
        </p:spPr>
        <p:txBody>
          <a:bodyPr wrap="square">
            <a:spAutoFit/>
          </a:bodyPr>
          <a:lstStyle/>
          <a:p>
            <a:r>
              <a:rPr lang="en-US" sz="3600" dirty="0" smtClean="0"/>
              <a:t>66,000+ students</a:t>
            </a:r>
          </a:p>
          <a:p>
            <a:r>
              <a:rPr lang="en-US" sz="3600" dirty="0" smtClean="0"/>
              <a:t>2,400+ faculty/adjuncts</a:t>
            </a:r>
          </a:p>
          <a:p>
            <a:r>
              <a:rPr lang="en-US" sz="3600" dirty="0" smtClean="0"/>
              <a:t>15,000+ degrees per year</a:t>
            </a:r>
            <a:endParaRPr lang="en-US" sz="3600" dirty="0"/>
          </a:p>
          <a:p>
            <a:r>
              <a:rPr lang="en-US" sz="3600" dirty="0"/>
              <a:t>13 colleges</a:t>
            </a:r>
          </a:p>
          <a:p>
            <a:r>
              <a:rPr lang="en-US" sz="3600" dirty="0"/>
              <a:t>216 </a:t>
            </a:r>
            <a:r>
              <a:rPr lang="en-US" sz="3600" dirty="0" smtClean="0"/>
              <a:t>degrees offered</a:t>
            </a:r>
            <a:endParaRPr lang="en-US" sz="3600" dirty="0"/>
          </a:p>
        </p:txBody>
      </p:sp>
      <p:graphicFrame>
        <p:nvGraphicFramePr>
          <p:cNvPr id="7" name="Object 6"/>
          <p:cNvGraphicFramePr>
            <a:graphicFrameLocks noChangeAspect="1"/>
          </p:cNvGraphicFramePr>
          <p:nvPr>
            <p:extLst>
              <p:ext uri="{D42A27DB-BD31-4B8C-83A1-F6EECF244321}">
                <p14:modId xmlns:p14="http://schemas.microsoft.com/office/powerpoint/2010/main" val="3143693706"/>
              </p:ext>
            </p:extLst>
          </p:nvPr>
        </p:nvGraphicFramePr>
        <p:xfrm>
          <a:off x="6172835" y="2625088"/>
          <a:ext cx="5222875" cy="3481916"/>
        </p:xfrm>
        <a:graphic>
          <a:graphicData uri="http://schemas.openxmlformats.org/presentationml/2006/ole">
            <mc:AlternateContent xmlns:mc="http://schemas.openxmlformats.org/markup-compatibility/2006">
              <mc:Choice xmlns:v="urn:schemas-microsoft-com:vml" Requires="v">
                <p:oleObj spid="_x0000_s1044" r:id="rId5" imgW="1947600" imgH="1298160" progId="">
                  <p:embed/>
                </p:oleObj>
              </mc:Choice>
              <mc:Fallback>
                <p:oleObj r:id="rId5" imgW="1947600" imgH="1298160" progId="">
                  <p:embed/>
                  <p:pic>
                    <p:nvPicPr>
                      <p:cNvPr id="0" name=""/>
                      <p:cNvPicPr/>
                      <p:nvPr/>
                    </p:nvPicPr>
                    <p:blipFill>
                      <a:blip r:embed="rId6"/>
                      <a:stretch>
                        <a:fillRect/>
                      </a:stretch>
                    </p:blipFill>
                    <p:spPr>
                      <a:xfrm>
                        <a:off x="6172835" y="2625088"/>
                        <a:ext cx="5222875" cy="3481916"/>
                      </a:xfrm>
                      <a:prstGeom prst="rect">
                        <a:avLst/>
                      </a:prstGeom>
                    </p:spPr>
                  </p:pic>
                </p:oleObj>
              </mc:Fallback>
            </mc:AlternateContent>
          </a:graphicData>
        </a:graphic>
      </p:graphicFrame>
    </p:spTree>
    <p:extLst>
      <p:ext uri="{BB962C8B-B14F-4D97-AF65-F5344CB8AC3E}">
        <p14:creationId xmlns:p14="http://schemas.microsoft.com/office/powerpoint/2010/main" val="4061410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35478"/>
            <a:ext cx="7394799" cy="5662452"/>
          </a:xfrm>
          <a:prstGeom prst="rect">
            <a:avLst/>
          </a:prstGeom>
        </p:spPr>
      </p:pic>
      <p:graphicFrame>
        <p:nvGraphicFramePr>
          <p:cNvPr id="4" name="Content Placeholder 3"/>
          <p:cNvGraphicFramePr>
            <a:graphicFrameLocks noGrp="1"/>
          </p:cNvGraphicFramePr>
          <p:nvPr>
            <p:ph idx="1"/>
            <p:extLst/>
          </p:nvPr>
        </p:nvGraphicFramePr>
        <p:xfrm>
          <a:off x="7039156" y="0"/>
          <a:ext cx="4925683" cy="8133891"/>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SCHOLARSHIP</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95162">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1828020395"/>
                  </a:ext>
                </a:extLst>
              </a:tr>
              <a:tr h="539015">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1693243440"/>
                  </a:ext>
                </a:extLst>
              </a:tr>
              <a:tr h="537411">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593769940"/>
                  </a:ext>
                </a:extLst>
              </a:tr>
              <a:tr h="603183">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4140264039"/>
                  </a:ext>
                </a:extLst>
              </a:tr>
              <a:tr h="567891">
                <a:tc>
                  <a:txBody>
                    <a:bodyPr/>
                    <a:lstStyle/>
                    <a:p>
                      <a:r>
                        <a:rPr lang="en-US" sz="320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2969200800"/>
                  </a:ext>
                </a:extLst>
              </a:tr>
              <a:tr h="537411">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2803105221"/>
                  </a:ext>
                </a:extLst>
              </a:tr>
              <a:tr h="564682">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1980700310"/>
                  </a:ext>
                </a:extLst>
              </a:tr>
              <a:tr h="572703">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524421940"/>
                  </a:ext>
                </a:extLst>
              </a:tr>
              <a:tr h="580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1122979709"/>
                  </a:ext>
                </a:extLst>
              </a:tr>
              <a:tr h="625643">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3940122658"/>
                  </a:ext>
                </a:extLst>
              </a:tr>
              <a:tr h="760939">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1032108948"/>
                  </a:ext>
                </a:extLst>
              </a:tr>
            </a:tbl>
          </a:graphicData>
        </a:graphic>
      </p:graphicFrame>
    </p:spTree>
    <p:extLst>
      <p:ext uri="{BB962C8B-B14F-4D97-AF65-F5344CB8AC3E}">
        <p14:creationId xmlns:p14="http://schemas.microsoft.com/office/powerpoint/2010/main" val="333711593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466539"/>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WRITING</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44115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1007358056"/>
                  </a:ext>
                </a:extLst>
              </a:tr>
              <a:tr h="429928">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478784627"/>
                  </a:ext>
                </a:extLst>
              </a:tr>
              <a:tr h="524577">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481612034"/>
                  </a:ext>
                </a:extLst>
              </a:tr>
              <a:tr h="522973">
                <a:tc>
                  <a:txBody>
                    <a:bodyPr/>
                    <a:lstStyle/>
                    <a:p>
                      <a:r>
                        <a:rPr lang="en-US" sz="320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270298765"/>
                  </a:ext>
                </a:extLst>
              </a:tr>
              <a:tr h="502118">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1586705295"/>
                  </a:ext>
                </a:extLst>
              </a:tr>
              <a:tr h="563672">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3623245493"/>
                  </a:ext>
                </a:extLst>
              </a:tr>
              <a:tr h="267903">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707581618"/>
                  </a:ext>
                </a:extLst>
              </a:tr>
              <a:tr h="179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2525283872"/>
                  </a:ext>
                </a:extLst>
              </a:tr>
              <a:tr h="505326">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109847023"/>
                  </a:ext>
                </a:extLst>
              </a:tr>
              <a:tr h="760939">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1182685902"/>
                  </a:ext>
                </a:extLst>
              </a:tr>
            </a:tbl>
          </a:graphicData>
        </a:graphic>
      </p:graphicFrame>
      <p:pic>
        <p:nvPicPr>
          <p:cNvPr id="2" name="Picture 1"/>
          <p:cNvPicPr>
            <a:picLocks noChangeAspect="1"/>
          </p:cNvPicPr>
          <p:nvPr/>
        </p:nvPicPr>
        <p:blipFill>
          <a:blip r:embed="rId3"/>
          <a:stretch>
            <a:fillRect/>
          </a:stretch>
        </p:blipFill>
        <p:spPr>
          <a:xfrm>
            <a:off x="125730" y="534840"/>
            <a:ext cx="6791407" cy="6095628"/>
          </a:xfrm>
          <a:prstGeom prst="rect">
            <a:avLst/>
          </a:prstGeom>
        </p:spPr>
      </p:pic>
    </p:spTree>
    <p:extLst>
      <p:ext uri="{BB962C8B-B14F-4D97-AF65-F5344CB8AC3E}">
        <p14:creationId xmlns:p14="http://schemas.microsoft.com/office/powerpoint/2010/main" val="346312647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86384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EXHIBIT</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47036">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391427">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380198">
                <a:tc>
                  <a:txBody>
                    <a:bodyPr/>
                    <a:lstStyle/>
                    <a:p>
                      <a:r>
                        <a:rPr lang="en-US" sz="320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234215">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319238">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r h="327259">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70298765"/>
                  </a:ext>
                </a:extLst>
              </a:tr>
              <a:tr h="393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1586705295"/>
                  </a:ext>
                </a:extLst>
              </a:tr>
              <a:tr h="563672">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3623245493"/>
                  </a:ext>
                </a:extLst>
              </a:tr>
              <a:tr h="428324">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707581618"/>
                  </a:ext>
                </a:extLst>
              </a:tr>
              <a:tr h="253465">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525283872"/>
                  </a:ext>
                </a:extLst>
              </a:tr>
              <a:tr h="253465">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1881035560"/>
                  </a:ext>
                </a:extLst>
              </a:tr>
            </a:tbl>
          </a:graphicData>
        </a:graphic>
      </p:graphicFrame>
      <p:pic>
        <p:nvPicPr>
          <p:cNvPr id="2" name="Picture 1"/>
          <p:cNvPicPr>
            <a:picLocks noChangeAspect="1"/>
          </p:cNvPicPr>
          <p:nvPr/>
        </p:nvPicPr>
        <p:blipFill rotWithShape="1">
          <a:blip r:embed="rId3"/>
          <a:srcRect b="20410"/>
          <a:stretch/>
        </p:blipFill>
        <p:spPr>
          <a:xfrm>
            <a:off x="146866" y="713833"/>
            <a:ext cx="6892290" cy="5571746"/>
          </a:xfrm>
          <a:prstGeom prst="rect">
            <a:avLst/>
          </a:prstGeom>
        </p:spPr>
      </p:pic>
    </p:spTree>
    <p:extLst>
      <p:ext uri="{BB962C8B-B14F-4D97-AF65-F5344CB8AC3E}">
        <p14:creationId xmlns:p14="http://schemas.microsoft.com/office/powerpoint/2010/main" val="46330000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8045659"/>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OUTREACH</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393032">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707581618"/>
                  </a:ext>
                </a:extLst>
              </a:tr>
              <a:tr h="314425">
                <a:tc>
                  <a:txBody>
                    <a:bodyPr/>
                    <a:lstStyle/>
                    <a:p>
                      <a:r>
                        <a:rPr lang="en-US" sz="320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2525283872"/>
                  </a:ext>
                </a:extLst>
              </a:tr>
              <a:tr h="206943">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1178792410"/>
                  </a:ext>
                </a:extLst>
              </a:tr>
              <a:tr h="234215">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710940096"/>
                  </a:ext>
                </a:extLst>
              </a:tr>
              <a:tr h="280737">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7692715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667926959"/>
                  </a:ext>
                </a:extLst>
              </a:tr>
              <a:tr h="0">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1828020395"/>
                  </a:ext>
                </a:extLst>
              </a:tr>
              <a:tr h="343301">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1693243440"/>
                  </a:ext>
                </a:extLst>
              </a:tr>
              <a:tr h="226194">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3608569566"/>
                  </a:ext>
                </a:extLst>
              </a:tr>
              <a:tr h="0">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1001583177"/>
                  </a:ext>
                </a:extLst>
              </a:tr>
              <a:tr h="760939">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162148848"/>
                  </a:ext>
                </a:extLst>
              </a:tr>
            </a:tbl>
          </a:graphicData>
        </a:graphic>
      </p:graphicFrame>
      <p:pic>
        <p:nvPicPr>
          <p:cNvPr id="2" name="Picture 1"/>
          <p:cNvPicPr>
            <a:picLocks noChangeAspect="1"/>
          </p:cNvPicPr>
          <p:nvPr/>
        </p:nvPicPr>
        <p:blipFill rotWithShape="1">
          <a:blip r:embed="rId3"/>
          <a:srcRect b="18210"/>
          <a:stretch/>
        </p:blipFill>
        <p:spPr>
          <a:xfrm>
            <a:off x="326799" y="610963"/>
            <a:ext cx="6410325" cy="5313145"/>
          </a:xfrm>
          <a:prstGeom prst="rect">
            <a:avLst/>
          </a:prstGeom>
        </p:spPr>
      </p:pic>
    </p:spTree>
    <p:extLst>
      <p:ext uri="{BB962C8B-B14F-4D97-AF65-F5344CB8AC3E}">
        <p14:creationId xmlns:p14="http://schemas.microsoft.com/office/powerpoint/2010/main" val="364746108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466539"/>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INSTITUTE</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431533">
                <a:tc>
                  <a:txBody>
                    <a:bodyPr/>
                    <a:lstStyle/>
                    <a:p>
                      <a:r>
                        <a:rPr lang="en-US" sz="320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178792410"/>
                  </a:ext>
                </a:extLst>
              </a:tr>
              <a:tr h="362552">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710940096"/>
                  </a:ext>
                </a:extLst>
              </a:tr>
              <a:tr h="0">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3769271582"/>
                  </a:ext>
                </a:extLst>
              </a:tr>
              <a:tr h="118712">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667926959"/>
                  </a:ext>
                </a:extLst>
              </a:tr>
              <a:tr h="165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1828020395"/>
                  </a:ext>
                </a:extLst>
              </a:tr>
              <a:tr h="202131">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1693243440"/>
                  </a:ext>
                </a:extLst>
              </a:tr>
              <a:tr h="0">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593769940"/>
                  </a:ext>
                </a:extLst>
              </a:tr>
              <a:tr h="121920">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4140264039"/>
                  </a:ext>
                </a:extLst>
              </a:tr>
              <a:tr h="216568">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4254010882"/>
                  </a:ext>
                </a:extLst>
              </a:tr>
              <a:tr h="760939">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3339349396"/>
                  </a:ext>
                </a:extLst>
              </a:tr>
            </a:tbl>
          </a:graphicData>
        </a:graphic>
      </p:graphicFrame>
      <p:pic>
        <p:nvPicPr>
          <p:cNvPr id="2" name="Picture 1"/>
          <p:cNvPicPr>
            <a:picLocks noChangeAspect="1"/>
          </p:cNvPicPr>
          <p:nvPr/>
        </p:nvPicPr>
        <p:blipFill rotWithShape="1">
          <a:blip r:embed="rId3"/>
          <a:srcRect l="3206" r="4176"/>
          <a:stretch/>
        </p:blipFill>
        <p:spPr>
          <a:xfrm>
            <a:off x="130629" y="1524541"/>
            <a:ext cx="6826922" cy="3852011"/>
          </a:xfrm>
          <a:prstGeom prst="rect">
            <a:avLst/>
          </a:prstGeom>
        </p:spPr>
      </p:pic>
    </p:spTree>
    <p:extLst>
      <p:ext uri="{BB962C8B-B14F-4D97-AF65-F5344CB8AC3E}">
        <p14:creationId xmlns:p14="http://schemas.microsoft.com/office/powerpoint/2010/main" val="27391192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8677193"/>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JOURNAL</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3693560126"/>
                  </a:ext>
                </a:extLst>
              </a:tr>
              <a:tr h="506931">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935935851"/>
                  </a:ext>
                </a:extLst>
              </a:tr>
              <a:tr h="505326">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993372231"/>
                  </a:ext>
                </a:extLst>
              </a:tr>
              <a:tr h="484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3432068373"/>
                  </a:ext>
                </a:extLst>
              </a:tr>
              <a:tr h="473242">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1007358056"/>
                  </a:ext>
                </a:extLst>
              </a:tr>
              <a:tr h="539015">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478784627"/>
                  </a:ext>
                </a:extLst>
              </a:tr>
              <a:tr h="518160">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481612034"/>
                  </a:ext>
                </a:extLst>
              </a:tr>
              <a:tr h="487680">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270298765"/>
                  </a:ext>
                </a:extLst>
              </a:tr>
              <a:tr h="505326">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1586705295"/>
                  </a:ext>
                </a:extLst>
              </a:tr>
              <a:tr h="494097">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623245493"/>
                  </a:ext>
                </a:extLst>
              </a:tr>
              <a:tr h="631534">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707581618"/>
                  </a:ext>
                </a:extLst>
              </a:tr>
              <a:tr h="760939">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525283872"/>
                  </a:ext>
                </a:extLst>
              </a:tr>
            </a:tbl>
          </a:graphicData>
        </a:graphic>
      </p:graphicFrame>
      <p:pic>
        <p:nvPicPr>
          <p:cNvPr id="2" name="Picture 1"/>
          <p:cNvPicPr>
            <a:picLocks noChangeAspect="1"/>
          </p:cNvPicPr>
          <p:nvPr/>
        </p:nvPicPr>
        <p:blipFill>
          <a:blip r:embed="rId3"/>
          <a:stretch>
            <a:fillRect/>
          </a:stretch>
        </p:blipFill>
        <p:spPr>
          <a:xfrm>
            <a:off x="148888" y="965293"/>
            <a:ext cx="6727214" cy="4548937"/>
          </a:xfrm>
          <a:prstGeom prst="rect">
            <a:avLst/>
          </a:prstGeom>
        </p:spPr>
      </p:pic>
    </p:spTree>
    <p:extLst>
      <p:ext uri="{BB962C8B-B14F-4D97-AF65-F5344CB8AC3E}">
        <p14:creationId xmlns:p14="http://schemas.microsoft.com/office/powerpoint/2010/main" val="126652983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518953"/>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EVENT</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66286">
                <a:tc>
                  <a:txBody>
                    <a:bodyPr/>
                    <a:lstStyle/>
                    <a:p>
                      <a:r>
                        <a:rPr lang="en-US" sz="320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2752671762"/>
                  </a:ext>
                </a:extLst>
              </a:tr>
              <a:tr h="566286">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4232441830"/>
                  </a:ext>
                </a:extLst>
              </a:tr>
              <a:tr h="566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135689960"/>
                  </a:ext>
                </a:extLst>
              </a:tr>
              <a:tr h="566286">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344764289"/>
                  </a:ext>
                </a:extLst>
              </a:tr>
              <a:tr h="56628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2249985730"/>
                  </a:ext>
                </a:extLst>
              </a:tr>
              <a:tr h="56628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3188646337"/>
                  </a:ext>
                </a:extLst>
              </a:tr>
              <a:tr h="566286">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455222972"/>
                  </a:ext>
                </a:extLst>
              </a:tr>
              <a:tr h="566286">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3974844498"/>
                  </a:ext>
                </a:extLst>
              </a:tr>
              <a:tr h="631534">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707581618"/>
                  </a:ext>
                </a:extLst>
              </a:tr>
              <a:tr h="760939">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2525283872"/>
                  </a:ext>
                </a:extLst>
              </a:tr>
            </a:tbl>
          </a:graphicData>
        </a:graphic>
      </p:graphicFrame>
      <p:pic>
        <p:nvPicPr>
          <p:cNvPr id="3" name="Picture 2"/>
          <p:cNvPicPr>
            <a:picLocks noChangeAspect="1"/>
          </p:cNvPicPr>
          <p:nvPr/>
        </p:nvPicPr>
        <p:blipFill>
          <a:blip r:embed="rId3"/>
          <a:stretch>
            <a:fillRect/>
          </a:stretch>
        </p:blipFill>
        <p:spPr>
          <a:xfrm>
            <a:off x="138949" y="1201143"/>
            <a:ext cx="6786096" cy="4552123"/>
          </a:xfrm>
          <a:prstGeom prst="rect">
            <a:avLst/>
          </a:prstGeom>
        </p:spPr>
      </p:pic>
    </p:spTree>
    <p:extLst>
      <p:ext uri="{BB962C8B-B14F-4D97-AF65-F5344CB8AC3E}">
        <p14:creationId xmlns:p14="http://schemas.microsoft.com/office/powerpoint/2010/main" val="284433438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45" y="1237448"/>
            <a:ext cx="7144143" cy="4694722"/>
          </a:xfrm>
          <a:prstGeom prst="rect">
            <a:avLst/>
          </a:prstGeom>
        </p:spPr>
      </p:pic>
      <p:graphicFrame>
        <p:nvGraphicFramePr>
          <p:cNvPr id="8" name="Content Placeholder 3"/>
          <p:cNvGraphicFramePr>
            <a:graphicFrameLocks/>
          </p:cNvGraphicFramePr>
          <p:nvPr>
            <p:extLst/>
          </p:nvPr>
        </p:nvGraphicFramePr>
        <p:xfrm>
          <a:off x="7039156" y="0"/>
          <a:ext cx="4925683" cy="9256313"/>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OER MATERIALS</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66286">
                <a:tc>
                  <a:txBody>
                    <a:bodyPr/>
                    <a:lstStyle/>
                    <a:p>
                      <a:r>
                        <a:rPr lang="en-US" sz="3200" dirty="0" smtClean="0">
                          <a:solidFill>
                            <a:schemeClr val="bg1">
                              <a:lumMod val="75000"/>
                            </a:schemeClr>
                          </a:solidFill>
                        </a:rPr>
                        <a:t>DATA &amp;</a:t>
                      </a:r>
                      <a:r>
                        <a:rPr lang="en-US" sz="3200" baseline="0" dirty="0" smtClean="0">
                          <a:solidFill>
                            <a:schemeClr val="bg1">
                              <a:lumMod val="75000"/>
                            </a:schemeClr>
                          </a:solidFill>
                        </a:rPr>
                        <a:t> GRANTS</a:t>
                      </a:r>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752671762"/>
                  </a:ext>
                </a:extLst>
              </a:tr>
              <a:tr h="53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3693560126"/>
                  </a:ext>
                </a:extLst>
              </a:tr>
              <a:tr h="495701">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935935851"/>
                  </a:ext>
                </a:extLst>
              </a:tr>
              <a:tr h="494097">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993372231"/>
                  </a:ext>
                </a:extLst>
              </a:tr>
              <a:tr h="530994">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3432068373"/>
                  </a:ext>
                </a:extLst>
              </a:tr>
              <a:tr h="519764">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1007358056"/>
                  </a:ext>
                </a:extLst>
              </a:tr>
              <a:tr h="527785">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478784627"/>
                  </a:ext>
                </a:extLst>
              </a:tr>
              <a:tr h="506931">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481612034"/>
                  </a:ext>
                </a:extLst>
              </a:tr>
              <a:tr h="524577">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270298765"/>
                  </a:ext>
                </a:extLst>
              </a:tr>
              <a:tr h="522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586705295"/>
                  </a:ext>
                </a:extLst>
              </a:tr>
              <a:tr h="563672">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623245493"/>
                  </a:ext>
                </a:extLst>
              </a:tr>
              <a:tr h="631534">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707581618"/>
                  </a:ext>
                </a:extLst>
              </a:tr>
              <a:tr h="760939">
                <a:tc>
                  <a:txBody>
                    <a:bodyPr/>
                    <a:lstStyle/>
                    <a:p>
                      <a:endParaRPr lang="en-US" sz="3200" dirty="0" smtClean="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525283872"/>
                  </a:ext>
                </a:extLst>
              </a:tr>
            </a:tbl>
          </a:graphicData>
        </a:graphic>
      </p:graphicFrame>
    </p:spTree>
    <p:extLst>
      <p:ext uri="{BB962C8B-B14F-4D97-AF65-F5344CB8AC3E}">
        <p14:creationId xmlns:p14="http://schemas.microsoft.com/office/powerpoint/2010/main" val="59654075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r>
                        <a:rPr lang="en-US" sz="5400" b="1" dirty="0" smtClean="0">
                          <a:solidFill>
                            <a:schemeClr val="tx1"/>
                          </a:solidFill>
                        </a:rPr>
                        <a:t>DATA &amp; GRANTS</a:t>
                      </a:r>
                      <a:endParaRPr lang="en-US" sz="5400" b="1" dirty="0">
                        <a:solidFill>
                          <a:schemeClr val="tx1"/>
                        </a:solidFill>
                      </a:endParaRPr>
                    </a:p>
                  </a:txBody>
                  <a:tcPr>
                    <a:solidFill>
                      <a:srgbClr val="F9D237"/>
                    </a:solidFill>
                  </a:tcPr>
                </a:tc>
                <a:extLst>
                  <a:ext uri="{0D108BD9-81ED-4DB2-BD59-A6C34878D82A}">
                    <a16:rowId xmlns:a16="http://schemas.microsoft.com/office/drawing/2014/main" val="335156389"/>
                  </a:ext>
                </a:extLst>
              </a:tr>
              <a:tr h="566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PROJECT</a:t>
                      </a:r>
                    </a:p>
                  </a:txBody>
                  <a:tcPr>
                    <a:solidFill>
                      <a:schemeClr val="bg1">
                        <a:lumMod val="95000"/>
                      </a:schemeClr>
                    </a:solidFill>
                  </a:tcPr>
                </a:tc>
                <a:extLst>
                  <a:ext uri="{0D108BD9-81ED-4DB2-BD59-A6C34878D82A}">
                    <a16:rowId xmlns:a16="http://schemas.microsoft.com/office/drawing/2014/main" val="2752671762"/>
                  </a:ext>
                </a:extLst>
              </a:tr>
              <a:tr h="535806">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3693560126"/>
                  </a:ext>
                </a:extLst>
              </a:tr>
              <a:tr h="495701">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935935851"/>
                  </a:ext>
                </a:extLst>
              </a:tr>
              <a:tr h="494097">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3993372231"/>
                  </a:ext>
                </a:extLst>
              </a:tr>
              <a:tr h="530994">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432068373"/>
                  </a:ext>
                </a:extLst>
              </a:tr>
              <a:tr h="519764">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1007358056"/>
                  </a:ext>
                </a:extLst>
              </a:tr>
              <a:tr h="52778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478784627"/>
                  </a:ext>
                </a:extLst>
              </a:tr>
              <a:tr h="50693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481612034"/>
                  </a:ext>
                </a:extLst>
              </a:tr>
              <a:tr h="524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270298765"/>
                  </a:ext>
                </a:extLst>
              </a:tr>
              <a:tr h="522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1586705295"/>
                  </a:ext>
                </a:extLst>
              </a:tr>
            </a:tbl>
          </a:graphicData>
        </a:graphic>
      </p:graphicFrame>
      <p:pic>
        <p:nvPicPr>
          <p:cNvPr id="2" name="Picture 1"/>
          <p:cNvPicPr>
            <a:picLocks noChangeAspect="1"/>
          </p:cNvPicPr>
          <p:nvPr/>
        </p:nvPicPr>
        <p:blipFill>
          <a:blip r:embed="rId3"/>
          <a:stretch>
            <a:fillRect/>
          </a:stretch>
        </p:blipFill>
        <p:spPr>
          <a:xfrm>
            <a:off x="203484" y="645253"/>
            <a:ext cx="6677376" cy="5692412"/>
          </a:xfrm>
          <a:prstGeom prst="rect">
            <a:avLst/>
          </a:prstGeom>
        </p:spPr>
      </p:pic>
    </p:spTree>
    <p:extLst>
      <p:ext uri="{BB962C8B-B14F-4D97-AF65-F5344CB8AC3E}">
        <p14:creationId xmlns:p14="http://schemas.microsoft.com/office/powerpoint/2010/main" val="428607713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710" t="20787"/>
          <a:stretch/>
        </p:blipFill>
        <p:spPr>
          <a:xfrm>
            <a:off x="0" y="679542"/>
            <a:ext cx="7667668" cy="5095589"/>
          </a:xfrm>
          <a:prstGeom prst="rect">
            <a:avLst/>
          </a:prstGeom>
        </p:spPr>
      </p:pic>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spTree>
    <p:extLst>
      <p:ext uri="{BB962C8B-B14F-4D97-AF65-F5344CB8AC3E}">
        <p14:creationId xmlns:p14="http://schemas.microsoft.com/office/powerpoint/2010/main" val="235065795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50316" y="1257301"/>
            <a:ext cx="11239908" cy="3525996"/>
          </a:xfrm>
          <a:prstGeom prst="rect">
            <a:avLst/>
          </a:prstGeom>
        </p:spPr>
      </p:pic>
      <p:sp>
        <p:nvSpPr>
          <p:cNvPr id="6" name="Rectangle 5"/>
          <p:cNvSpPr/>
          <p:nvPr/>
        </p:nvSpPr>
        <p:spPr>
          <a:xfrm>
            <a:off x="1790700" y="6294805"/>
            <a:ext cx="8724900" cy="369332"/>
          </a:xfrm>
          <a:prstGeom prst="rect">
            <a:avLst/>
          </a:prstGeom>
        </p:spPr>
        <p:txBody>
          <a:bodyPr wrap="square">
            <a:spAutoFit/>
          </a:bodyPr>
          <a:lstStyle/>
          <a:p>
            <a:r>
              <a:rPr lang="en-US" dirty="0">
                <a:hlinkClick r:id="rId4"/>
              </a:rPr>
              <a:t>https://library.ucf.edu/about/technology-fee-funded-projects/institutional-repository</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248914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pic>
        <p:nvPicPr>
          <p:cNvPr id="2" name="Picture 1"/>
          <p:cNvPicPr>
            <a:picLocks noChangeAspect="1"/>
          </p:cNvPicPr>
          <p:nvPr/>
        </p:nvPicPr>
        <p:blipFill>
          <a:blip r:embed="rId3"/>
          <a:stretch>
            <a:fillRect/>
          </a:stretch>
        </p:blipFill>
        <p:spPr>
          <a:xfrm>
            <a:off x="0" y="854418"/>
            <a:ext cx="6853295" cy="5020601"/>
          </a:xfrm>
          <a:prstGeom prst="rect">
            <a:avLst/>
          </a:prstGeom>
        </p:spPr>
      </p:pic>
    </p:spTree>
    <p:extLst>
      <p:ext uri="{BB962C8B-B14F-4D97-AF65-F5344CB8AC3E}">
        <p14:creationId xmlns:p14="http://schemas.microsoft.com/office/powerpoint/2010/main" val="277802965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pic>
        <p:nvPicPr>
          <p:cNvPr id="3" name="Picture 2"/>
          <p:cNvPicPr>
            <a:picLocks noChangeAspect="1"/>
          </p:cNvPicPr>
          <p:nvPr/>
        </p:nvPicPr>
        <p:blipFill>
          <a:blip r:embed="rId3"/>
          <a:stretch>
            <a:fillRect/>
          </a:stretch>
        </p:blipFill>
        <p:spPr>
          <a:xfrm>
            <a:off x="134302" y="674370"/>
            <a:ext cx="6815767" cy="5657850"/>
          </a:xfrm>
          <a:prstGeom prst="rect">
            <a:avLst/>
          </a:prstGeom>
        </p:spPr>
      </p:pic>
    </p:spTree>
    <p:extLst>
      <p:ext uri="{BB962C8B-B14F-4D97-AF65-F5344CB8AC3E}">
        <p14:creationId xmlns:p14="http://schemas.microsoft.com/office/powerpoint/2010/main" val="299396103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pic>
        <p:nvPicPr>
          <p:cNvPr id="2" name="Picture 1"/>
          <p:cNvPicPr>
            <a:picLocks noChangeAspect="1"/>
          </p:cNvPicPr>
          <p:nvPr/>
        </p:nvPicPr>
        <p:blipFill>
          <a:blip r:embed="rId3"/>
          <a:stretch>
            <a:fillRect/>
          </a:stretch>
        </p:blipFill>
        <p:spPr>
          <a:xfrm>
            <a:off x="0" y="879157"/>
            <a:ext cx="6970600" cy="5075873"/>
          </a:xfrm>
          <a:prstGeom prst="rect">
            <a:avLst/>
          </a:prstGeom>
        </p:spPr>
      </p:pic>
    </p:spTree>
    <p:extLst>
      <p:ext uri="{BB962C8B-B14F-4D97-AF65-F5344CB8AC3E}">
        <p14:creationId xmlns:p14="http://schemas.microsoft.com/office/powerpoint/2010/main" val="152370084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pic>
        <p:nvPicPr>
          <p:cNvPr id="2" name="Picture 1"/>
          <p:cNvPicPr>
            <a:picLocks noChangeAspect="1"/>
          </p:cNvPicPr>
          <p:nvPr/>
        </p:nvPicPr>
        <p:blipFill>
          <a:blip r:embed="rId3"/>
          <a:stretch>
            <a:fillRect/>
          </a:stretch>
        </p:blipFill>
        <p:spPr>
          <a:xfrm>
            <a:off x="212407" y="651510"/>
            <a:ext cx="6685105" cy="5566410"/>
          </a:xfrm>
          <a:prstGeom prst="rect">
            <a:avLst/>
          </a:prstGeom>
        </p:spPr>
      </p:pic>
    </p:spTree>
    <p:extLst>
      <p:ext uri="{BB962C8B-B14F-4D97-AF65-F5344CB8AC3E}">
        <p14:creationId xmlns:p14="http://schemas.microsoft.com/office/powerpoint/2010/main" val="291564362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039156" y="0"/>
          <a:ext cx="4925683" cy="7284720"/>
        </p:xfrm>
        <a:graphic>
          <a:graphicData uri="http://schemas.openxmlformats.org/drawingml/2006/table">
            <a:tbl>
              <a:tblPr firstRow="1" bandRow="1">
                <a:tableStyleId>{5C22544A-7EE6-4342-B048-85BDC9FD1C3A}</a:tableStyleId>
              </a:tblPr>
              <a:tblGrid>
                <a:gridCol w="4925683">
                  <a:extLst>
                    <a:ext uri="{9D8B030D-6E8A-4147-A177-3AD203B41FA5}">
                      <a16:colId xmlns:a16="http://schemas.microsoft.com/office/drawing/2014/main" val="1158432826"/>
                    </a:ext>
                  </a:extLst>
                </a:gridCol>
              </a:tblGrid>
              <a:tr h="526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DATA &amp; GRANTS</a:t>
                      </a:r>
                    </a:p>
                  </a:txBody>
                  <a:tcPr>
                    <a:solidFill>
                      <a:schemeClr val="bg1">
                        <a:lumMod val="95000"/>
                      </a:schemeClr>
                    </a:solidFill>
                  </a:tcPr>
                </a:tc>
                <a:extLst>
                  <a:ext uri="{0D108BD9-81ED-4DB2-BD59-A6C34878D82A}">
                    <a16:rowId xmlns:a16="http://schemas.microsoft.com/office/drawing/2014/main" val="3378697685"/>
                  </a:ext>
                </a:extLst>
              </a:tr>
              <a:tr h="760939">
                <a:tc>
                  <a:txBody>
                    <a:bodyPr/>
                    <a:lstStyle/>
                    <a:p>
                      <a:pPr algn="l"/>
                      <a:r>
                        <a:rPr lang="en-US" sz="5400" b="1" dirty="0" smtClean="0"/>
                        <a:t>PROJECT</a:t>
                      </a:r>
                    </a:p>
                  </a:txBody>
                  <a:tcPr>
                    <a:solidFill>
                      <a:srgbClr val="F9D237"/>
                    </a:solidFill>
                  </a:tcPr>
                </a:tc>
                <a:extLst>
                  <a:ext uri="{0D108BD9-81ED-4DB2-BD59-A6C34878D82A}">
                    <a16:rowId xmlns:a16="http://schemas.microsoft.com/office/drawing/2014/main" val="335156389"/>
                  </a:ext>
                </a:extLst>
              </a:tr>
              <a:tr h="527785">
                <a:tc>
                  <a:txBody>
                    <a:bodyPr/>
                    <a:lstStyle/>
                    <a:p>
                      <a:r>
                        <a:rPr lang="en-US" sz="3200" dirty="0" smtClean="0">
                          <a:solidFill>
                            <a:schemeClr val="bg1">
                              <a:lumMod val="75000"/>
                            </a:schemeClr>
                          </a:solidFill>
                        </a:rPr>
                        <a:t>PROFILE</a:t>
                      </a:r>
                    </a:p>
                  </a:txBody>
                  <a:tcPr>
                    <a:solidFill>
                      <a:schemeClr val="bg1">
                        <a:lumMod val="95000"/>
                      </a:schemeClr>
                    </a:solidFill>
                  </a:tcPr>
                </a:tc>
                <a:extLst>
                  <a:ext uri="{0D108BD9-81ED-4DB2-BD59-A6C34878D82A}">
                    <a16:rowId xmlns:a16="http://schemas.microsoft.com/office/drawing/2014/main" val="2472948862"/>
                  </a:ext>
                </a:extLst>
              </a:tr>
              <a:tr h="516556">
                <a:tc>
                  <a:txBody>
                    <a:bodyPr/>
                    <a:lstStyle/>
                    <a:p>
                      <a:r>
                        <a:rPr lang="en-US" sz="3200" dirty="0" smtClean="0">
                          <a:solidFill>
                            <a:schemeClr val="bg1">
                              <a:lumMod val="75000"/>
                            </a:schemeClr>
                          </a:solidFill>
                        </a:rPr>
                        <a:t>READERSHIP</a:t>
                      </a:r>
                    </a:p>
                  </a:txBody>
                  <a:tcPr>
                    <a:solidFill>
                      <a:schemeClr val="bg1">
                        <a:lumMod val="95000"/>
                      </a:schemeClr>
                    </a:solidFill>
                  </a:tcPr>
                </a:tc>
                <a:extLst>
                  <a:ext uri="{0D108BD9-81ED-4DB2-BD59-A6C34878D82A}">
                    <a16:rowId xmlns:a16="http://schemas.microsoft.com/office/drawing/2014/main" val="3245994010"/>
                  </a:ext>
                </a:extLst>
              </a:tr>
              <a:tr h="505326">
                <a:tc>
                  <a:txBody>
                    <a:bodyPr/>
                    <a:lstStyle/>
                    <a:p>
                      <a:r>
                        <a:rPr lang="en-US" sz="3200" dirty="0" smtClean="0">
                          <a:solidFill>
                            <a:schemeClr val="bg1">
                              <a:lumMod val="75000"/>
                            </a:schemeClr>
                          </a:solidFill>
                        </a:rPr>
                        <a:t>SCHOLARSHIP</a:t>
                      </a:r>
                    </a:p>
                  </a:txBody>
                  <a:tcPr>
                    <a:solidFill>
                      <a:schemeClr val="bg1">
                        <a:lumMod val="95000"/>
                      </a:schemeClr>
                    </a:solidFill>
                  </a:tcPr>
                </a:tc>
                <a:extLst>
                  <a:ext uri="{0D108BD9-81ED-4DB2-BD59-A6C34878D82A}">
                    <a16:rowId xmlns:a16="http://schemas.microsoft.com/office/drawing/2014/main" val="2752671762"/>
                  </a:ext>
                </a:extLst>
              </a:tr>
              <a:tr h="522973">
                <a:tc>
                  <a:txBody>
                    <a:bodyPr/>
                    <a:lstStyle/>
                    <a:p>
                      <a:r>
                        <a:rPr lang="en-US" sz="3200" dirty="0" smtClean="0">
                          <a:solidFill>
                            <a:schemeClr val="bg1">
                              <a:lumMod val="75000"/>
                            </a:schemeClr>
                          </a:solidFill>
                        </a:rPr>
                        <a:t>WRITING</a:t>
                      </a:r>
                    </a:p>
                  </a:txBody>
                  <a:tcPr>
                    <a:solidFill>
                      <a:schemeClr val="bg1">
                        <a:lumMod val="95000"/>
                      </a:schemeClr>
                    </a:solidFill>
                  </a:tcPr>
                </a:tc>
                <a:extLst>
                  <a:ext uri="{0D108BD9-81ED-4DB2-BD59-A6C34878D82A}">
                    <a16:rowId xmlns:a16="http://schemas.microsoft.com/office/drawing/2014/main" val="3693560126"/>
                  </a:ext>
                </a:extLst>
              </a:tr>
              <a:tr h="521368">
                <a:tc>
                  <a:txBody>
                    <a:bodyPr/>
                    <a:lstStyle/>
                    <a:p>
                      <a:r>
                        <a:rPr lang="en-US" sz="3200" dirty="0" smtClean="0">
                          <a:solidFill>
                            <a:schemeClr val="bg1">
                              <a:lumMod val="75000"/>
                            </a:schemeClr>
                          </a:solidFill>
                        </a:rPr>
                        <a:t>EXHIBIT</a:t>
                      </a:r>
                    </a:p>
                  </a:txBody>
                  <a:tcPr>
                    <a:solidFill>
                      <a:schemeClr val="bg1">
                        <a:lumMod val="95000"/>
                      </a:schemeClr>
                    </a:solidFill>
                  </a:tcPr>
                </a:tc>
                <a:extLst>
                  <a:ext uri="{0D108BD9-81ED-4DB2-BD59-A6C34878D82A}">
                    <a16:rowId xmlns:a16="http://schemas.microsoft.com/office/drawing/2014/main" val="935935851"/>
                  </a:ext>
                </a:extLst>
              </a:tr>
              <a:tr h="539015">
                <a:tc>
                  <a:txBody>
                    <a:bodyPr/>
                    <a:lstStyle/>
                    <a:p>
                      <a:r>
                        <a:rPr lang="en-US" sz="3200" dirty="0" smtClean="0">
                          <a:solidFill>
                            <a:schemeClr val="bg1">
                              <a:lumMod val="75000"/>
                            </a:schemeClr>
                          </a:solidFill>
                        </a:rPr>
                        <a:t>OUTREACH</a:t>
                      </a:r>
                    </a:p>
                  </a:txBody>
                  <a:tcPr>
                    <a:solidFill>
                      <a:schemeClr val="bg1">
                        <a:lumMod val="95000"/>
                      </a:schemeClr>
                    </a:solidFill>
                  </a:tcPr>
                </a:tc>
                <a:extLst>
                  <a:ext uri="{0D108BD9-81ED-4DB2-BD59-A6C34878D82A}">
                    <a16:rowId xmlns:a16="http://schemas.microsoft.com/office/drawing/2014/main" val="3993372231"/>
                  </a:ext>
                </a:extLst>
              </a:tr>
              <a:tr h="537411">
                <a:tc>
                  <a:txBody>
                    <a:bodyPr/>
                    <a:lstStyle/>
                    <a:p>
                      <a:r>
                        <a:rPr lang="en-US" sz="3200" dirty="0" smtClean="0">
                          <a:solidFill>
                            <a:schemeClr val="bg1">
                              <a:lumMod val="75000"/>
                            </a:schemeClr>
                          </a:solidFill>
                        </a:rPr>
                        <a:t>INSTITUTE</a:t>
                      </a:r>
                    </a:p>
                  </a:txBody>
                  <a:tcPr>
                    <a:solidFill>
                      <a:schemeClr val="bg1">
                        <a:lumMod val="95000"/>
                      </a:schemeClr>
                    </a:solidFill>
                  </a:tcPr>
                </a:tc>
                <a:extLst>
                  <a:ext uri="{0D108BD9-81ED-4DB2-BD59-A6C34878D82A}">
                    <a16:rowId xmlns:a16="http://schemas.microsoft.com/office/drawing/2014/main" val="3432068373"/>
                  </a:ext>
                </a:extLst>
              </a:tr>
              <a:tr h="526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JOURNAL</a:t>
                      </a:r>
                    </a:p>
                  </a:txBody>
                  <a:tcPr>
                    <a:solidFill>
                      <a:schemeClr val="bg1">
                        <a:lumMod val="95000"/>
                      </a:schemeClr>
                    </a:solidFill>
                  </a:tcPr>
                </a:tc>
                <a:extLst>
                  <a:ext uri="{0D108BD9-81ED-4DB2-BD59-A6C34878D82A}">
                    <a16:rowId xmlns:a16="http://schemas.microsoft.com/office/drawing/2014/main" val="1007358056"/>
                  </a:ext>
                </a:extLst>
              </a:tr>
              <a:tr h="534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bg1">
                              <a:lumMod val="75000"/>
                            </a:schemeClr>
                          </a:solidFill>
                        </a:rPr>
                        <a:t>EVENT</a:t>
                      </a:r>
                    </a:p>
                  </a:txBody>
                  <a:tcPr>
                    <a:solidFill>
                      <a:schemeClr val="bg1">
                        <a:lumMod val="95000"/>
                      </a:schemeClr>
                    </a:solidFill>
                  </a:tcPr>
                </a:tc>
                <a:extLst>
                  <a:ext uri="{0D108BD9-81ED-4DB2-BD59-A6C34878D82A}">
                    <a16:rowId xmlns:a16="http://schemas.microsoft.com/office/drawing/2014/main" val="478784627"/>
                  </a:ext>
                </a:extLst>
              </a:tr>
              <a:tr h="542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75000"/>
                            </a:schemeClr>
                          </a:solidFill>
                        </a:rPr>
                        <a:t>OER MATERIALS</a:t>
                      </a:r>
                    </a:p>
                  </a:txBody>
                  <a:tcPr>
                    <a:solidFill>
                      <a:schemeClr val="bg1">
                        <a:lumMod val="95000"/>
                      </a:schemeClr>
                    </a:solidFill>
                  </a:tcPr>
                </a:tc>
                <a:extLst>
                  <a:ext uri="{0D108BD9-81ED-4DB2-BD59-A6C34878D82A}">
                    <a16:rowId xmlns:a16="http://schemas.microsoft.com/office/drawing/2014/main" val="481612034"/>
                  </a:ext>
                </a:extLst>
              </a:tr>
            </a:tbl>
          </a:graphicData>
        </a:graphic>
      </p:graphicFrame>
      <p:pic>
        <p:nvPicPr>
          <p:cNvPr id="2" name="Picture 1"/>
          <p:cNvPicPr>
            <a:picLocks noChangeAspect="1"/>
          </p:cNvPicPr>
          <p:nvPr/>
        </p:nvPicPr>
        <p:blipFill rotWithShape="1">
          <a:blip r:embed="rId3"/>
          <a:srcRect b="38158"/>
          <a:stretch/>
        </p:blipFill>
        <p:spPr>
          <a:xfrm>
            <a:off x="287661" y="160020"/>
            <a:ext cx="6517090" cy="3760470"/>
          </a:xfrm>
          <a:prstGeom prst="rect">
            <a:avLst/>
          </a:prstGeom>
        </p:spPr>
      </p:pic>
      <p:pic>
        <p:nvPicPr>
          <p:cNvPr id="5" name="Picture 4"/>
          <p:cNvPicPr>
            <a:picLocks noChangeAspect="1"/>
          </p:cNvPicPr>
          <p:nvPr/>
        </p:nvPicPr>
        <p:blipFill>
          <a:blip r:embed="rId4"/>
          <a:stretch>
            <a:fillRect/>
          </a:stretch>
        </p:blipFill>
        <p:spPr>
          <a:xfrm>
            <a:off x="207693" y="3812857"/>
            <a:ext cx="6677025" cy="2867025"/>
          </a:xfrm>
          <a:prstGeom prst="rect">
            <a:avLst/>
          </a:prstGeom>
        </p:spPr>
      </p:pic>
    </p:spTree>
    <p:extLst>
      <p:ext uri="{BB962C8B-B14F-4D97-AF65-F5344CB8AC3E}">
        <p14:creationId xmlns:p14="http://schemas.microsoft.com/office/powerpoint/2010/main" val="156128466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050" y="422911"/>
            <a:ext cx="8488680" cy="5623560"/>
          </a:xfrm>
        </p:spPr>
        <p:txBody>
          <a:bodyPr>
            <a:noAutofit/>
          </a:bodyPr>
          <a:lstStyle/>
          <a:p>
            <a:pPr algn="ctr"/>
            <a:r>
              <a:rPr lang="en-US" sz="9600" b="1" dirty="0" smtClean="0"/>
              <a:t>Making the </a:t>
            </a:r>
            <a:br>
              <a:rPr lang="en-US" sz="9600" b="1" dirty="0" smtClean="0"/>
            </a:br>
            <a:r>
              <a:rPr lang="en-US" sz="9600" b="1" dirty="0" smtClean="0"/>
              <a:t>Most of </a:t>
            </a:r>
            <a:br>
              <a:rPr lang="en-US" sz="9600" b="1" dirty="0" smtClean="0"/>
            </a:br>
            <a:r>
              <a:rPr lang="en-US" sz="9600" b="1" dirty="0" smtClean="0"/>
              <a:t>Digital Commons</a:t>
            </a:r>
            <a:endParaRPr lang="en-US" sz="9600" b="1" dirty="0"/>
          </a:p>
        </p:txBody>
      </p:sp>
    </p:spTree>
    <p:extLst>
      <p:ext uri="{BB962C8B-B14F-4D97-AF65-F5344CB8AC3E}">
        <p14:creationId xmlns:p14="http://schemas.microsoft.com/office/powerpoint/2010/main" val="1282528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96"/>
          <a:stretch/>
        </p:blipFill>
        <p:spPr>
          <a:xfrm>
            <a:off x="160020" y="35916"/>
            <a:ext cx="5577840" cy="6828307"/>
          </a:xfrm>
          <a:prstGeom prst="rect">
            <a:avLst/>
          </a:prstGeom>
        </p:spPr>
      </p:pic>
      <p:pic>
        <p:nvPicPr>
          <p:cNvPr id="6" name="Picture 5">
            <a:hlinkClick r:id="rId4"/>
          </p:cNvPr>
          <p:cNvPicPr>
            <a:picLocks noChangeAspect="1"/>
          </p:cNvPicPr>
          <p:nvPr/>
        </p:nvPicPr>
        <p:blipFill rotWithShape="1">
          <a:blip r:embed="rId5"/>
          <a:srcRect l="833"/>
          <a:stretch/>
        </p:blipFill>
        <p:spPr>
          <a:xfrm>
            <a:off x="6751319" y="0"/>
            <a:ext cx="5440681" cy="6868407"/>
          </a:xfrm>
          <a:prstGeom prst="rect">
            <a:avLst/>
          </a:prstGeom>
        </p:spPr>
      </p:pic>
      <p:cxnSp>
        <p:nvCxnSpPr>
          <p:cNvPr id="8" name="Straight Arrow Connector 7"/>
          <p:cNvCxnSpPr>
            <a:stCxn id="4" idx="3"/>
            <a:endCxn id="6" idx="1"/>
          </p:cNvCxnSpPr>
          <p:nvPr/>
        </p:nvCxnSpPr>
        <p:spPr>
          <a:xfrm flipV="1">
            <a:off x="5737860" y="3434204"/>
            <a:ext cx="1013459" cy="1586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781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1957" y="0"/>
            <a:ext cx="10679453" cy="6858000"/>
          </a:xfrm>
          <a:prstGeom prst="rect">
            <a:avLst/>
          </a:prstGeom>
        </p:spPr>
      </p:pic>
    </p:spTree>
    <p:extLst>
      <p:ext uri="{BB962C8B-B14F-4D97-AF65-F5344CB8AC3E}">
        <p14:creationId xmlns:p14="http://schemas.microsoft.com/office/powerpoint/2010/main" val="1276954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6328" y="0"/>
            <a:ext cx="5368299" cy="6804660"/>
          </a:xfrm>
          <a:prstGeom prst="rect">
            <a:avLst/>
          </a:prstGeom>
        </p:spPr>
      </p:pic>
      <p:pic>
        <p:nvPicPr>
          <p:cNvPr id="5" name="Picture 4"/>
          <p:cNvPicPr>
            <a:picLocks noChangeAspect="1"/>
          </p:cNvPicPr>
          <p:nvPr/>
        </p:nvPicPr>
        <p:blipFill>
          <a:blip r:embed="rId4"/>
          <a:stretch>
            <a:fillRect/>
          </a:stretch>
        </p:blipFill>
        <p:spPr>
          <a:xfrm>
            <a:off x="6544627" y="5694"/>
            <a:ext cx="5331143" cy="6837250"/>
          </a:xfrm>
          <a:prstGeom prst="rect">
            <a:avLst/>
          </a:prstGeom>
        </p:spPr>
      </p:pic>
    </p:spTree>
    <p:extLst>
      <p:ext uri="{BB962C8B-B14F-4D97-AF65-F5344CB8AC3E}">
        <p14:creationId xmlns:p14="http://schemas.microsoft.com/office/powerpoint/2010/main" val="3795833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735" y="0"/>
            <a:ext cx="6419850" cy="6772275"/>
          </a:xfrm>
          <a:prstGeom prst="rect">
            <a:avLst/>
          </a:prstGeom>
        </p:spPr>
      </p:pic>
      <p:pic>
        <p:nvPicPr>
          <p:cNvPr id="3" name="Picture 2"/>
          <p:cNvPicPr>
            <a:picLocks noChangeAspect="1"/>
          </p:cNvPicPr>
          <p:nvPr/>
        </p:nvPicPr>
        <p:blipFill rotWithShape="1">
          <a:blip r:embed="rId4"/>
          <a:srcRect l="16640" t="30231" r="5862"/>
          <a:stretch/>
        </p:blipFill>
        <p:spPr>
          <a:xfrm>
            <a:off x="5653792" y="2228850"/>
            <a:ext cx="6338627" cy="2714624"/>
          </a:xfrm>
          <a:prstGeom prst="rect">
            <a:avLst/>
          </a:prstGeom>
          <a:ln w="28575">
            <a:solidFill>
              <a:schemeClr val="tx1"/>
            </a:solidFill>
          </a:ln>
        </p:spPr>
      </p:pic>
      <p:cxnSp>
        <p:nvCxnSpPr>
          <p:cNvPr id="5" name="Straight Arrow Connector 4"/>
          <p:cNvCxnSpPr/>
          <p:nvPr/>
        </p:nvCxnSpPr>
        <p:spPr>
          <a:xfrm flipV="1">
            <a:off x="1120140" y="4606290"/>
            <a:ext cx="4446270" cy="16687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41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690" y="454789"/>
            <a:ext cx="10698480" cy="2031325"/>
          </a:xfrm>
          <a:prstGeom prst="rect">
            <a:avLst/>
          </a:prstGeom>
          <a:ln w="57150">
            <a:solidFill>
              <a:schemeClr val="accent4"/>
            </a:solidFill>
          </a:ln>
        </p:spPr>
        <p:txBody>
          <a:bodyPr wrap="square">
            <a:spAutoFit/>
          </a:bodyPr>
          <a:lstStyle/>
          <a:p>
            <a:r>
              <a:rPr lang="en-US" sz="3600" dirty="0" smtClean="0">
                <a:solidFill>
                  <a:srgbClr val="333333"/>
                </a:solidFill>
                <a:latin typeface="Droid Sans"/>
              </a:rPr>
              <a:t>…a </a:t>
            </a:r>
            <a:r>
              <a:rPr lang="en-US" sz="3600" dirty="0">
                <a:solidFill>
                  <a:srgbClr val="333333"/>
                </a:solidFill>
                <a:latin typeface="Droid Sans"/>
              </a:rPr>
              <a:t>place for faculty and students to put their intellectual output in a central virtual location where it will be accessible to researchers and students. </a:t>
            </a:r>
            <a:endParaRPr lang="en-US" sz="3600" dirty="0" smtClean="0">
              <a:solidFill>
                <a:srgbClr val="333333"/>
              </a:solidFill>
              <a:latin typeface="Droid Sans"/>
            </a:endParaRPr>
          </a:p>
          <a:p>
            <a:endParaRPr lang="en-US" dirty="0">
              <a:solidFill>
                <a:srgbClr val="333333"/>
              </a:solidFill>
              <a:latin typeface="Droid Sans"/>
            </a:endParaRPr>
          </a:p>
        </p:txBody>
      </p:sp>
      <p:sp>
        <p:nvSpPr>
          <p:cNvPr id="6" name="Rectangle 5"/>
          <p:cNvSpPr/>
          <p:nvPr/>
        </p:nvSpPr>
        <p:spPr>
          <a:xfrm>
            <a:off x="6191250" y="2891968"/>
            <a:ext cx="5749290" cy="3108543"/>
          </a:xfrm>
          <a:prstGeom prst="rect">
            <a:avLst/>
          </a:prstGeom>
        </p:spPr>
        <p:txBody>
          <a:bodyPr wrap="square">
            <a:spAutoFit/>
          </a:bodyPr>
          <a:lstStyle/>
          <a:p>
            <a:r>
              <a:rPr lang="en-US" sz="2800" dirty="0">
                <a:solidFill>
                  <a:srgbClr val="333333"/>
                </a:solidFill>
                <a:latin typeface="Droid Sans"/>
              </a:rPr>
              <a:t>White papers</a:t>
            </a:r>
          </a:p>
          <a:p>
            <a:r>
              <a:rPr lang="en-US" sz="2800" dirty="0">
                <a:solidFill>
                  <a:srgbClr val="333333"/>
                </a:solidFill>
                <a:latin typeface="Droid Sans"/>
              </a:rPr>
              <a:t>Presentations</a:t>
            </a:r>
          </a:p>
          <a:p>
            <a:r>
              <a:rPr lang="en-US" sz="2800" dirty="0" smtClean="0">
                <a:solidFill>
                  <a:srgbClr val="333333"/>
                </a:solidFill>
                <a:latin typeface="Droid Sans"/>
              </a:rPr>
              <a:t>Posters</a:t>
            </a:r>
          </a:p>
          <a:p>
            <a:r>
              <a:rPr lang="en-US" sz="2800" dirty="0" smtClean="0">
                <a:solidFill>
                  <a:srgbClr val="333333"/>
                </a:solidFill>
                <a:latin typeface="Droid Sans"/>
              </a:rPr>
              <a:t>Conference proceedings</a:t>
            </a:r>
          </a:p>
          <a:p>
            <a:r>
              <a:rPr lang="en-US" sz="2800" dirty="0" smtClean="0">
                <a:solidFill>
                  <a:srgbClr val="333333"/>
                </a:solidFill>
                <a:latin typeface="Droid Sans"/>
              </a:rPr>
              <a:t>Electronic </a:t>
            </a:r>
            <a:r>
              <a:rPr lang="en-US" sz="2800" dirty="0">
                <a:solidFill>
                  <a:srgbClr val="333333"/>
                </a:solidFill>
                <a:latin typeface="Droid Sans"/>
              </a:rPr>
              <a:t>theses and </a:t>
            </a:r>
            <a:r>
              <a:rPr lang="en-US" sz="2800" dirty="0" smtClean="0">
                <a:solidFill>
                  <a:srgbClr val="333333"/>
                </a:solidFill>
                <a:latin typeface="Droid Sans"/>
              </a:rPr>
              <a:t>dissertations</a:t>
            </a:r>
          </a:p>
          <a:p>
            <a:r>
              <a:rPr lang="en-US" sz="2800" dirty="0" smtClean="0">
                <a:solidFill>
                  <a:srgbClr val="333333"/>
                </a:solidFill>
                <a:latin typeface="Droid Sans"/>
              </a:rPr>
              <a:t>Student </a:t>
            </a:r>
            <a:r>
              <a:rPr lang="en-US" sz="2800" dirty="0">
                <a:solidFill>
                  <a:srgbClr val="333333"/>
                </a:solidFill>
                <a:latin typeface="Droid Sans"/>
              </a:rPr>
              <a:t>honors </a:t>
            </a:r>
            <a:r>
              <a:rPr lang="en-US" sz="2800" dirty="0" smtClean="0">
                <a:solidFill>
                  <a:srgbClr val="333333"/>
                </a:solidFill>
                <a:latin typeface="Droid Sans"/>
              </a:rPr>
              <a:t>papers</a:t>
            </a:r>
          </a:p>
          <a:p>
            <a:r>
              <a:rPr lang="en-US" sz="2800" dirty="0">
                <a:solidFill>
                  <a:srgbClr val="333333"/>
                </a:solidFill>
                <a:latin typeface="Droid Sans"/>
              </a:rPr>
              <a:t>S</a:t>
            </a:r>
            <a:r>
              <a:rPr lang="en-US" sz="2800" dirty="0" smtClean="0">
                <a:solidFill>
                  <a:srgbClr val="333333"/>
                </a:solidFill>
                <a:latin typeface="Droid Sans"/>
              </a:rPr>
              <a:t>tudent research</a:t>
            </a:r>
            <a:r>
              <a:rPr lang="en-US" sz="2800" dirty="0">
                <a:solidFill>
                  <a:srgbClr val="333333"/>
                </a:solidFill>
                <a:latin typeface="Droid Sans"/>
              </a:rPr>
              <a:t> </a:t>
            </a:r>
            <a:endParaRPr lang="en-US" sz="2800" dirty="0"/>
          </a:p>
        </p:txBody>
      </p:sp>
      <p:sp>
        <p:nvSpPr>
          <p:cNvPr id="7" name="Rectangle 6"/>
          <p:cNvSpPr/>
          <p:nvPr/>
        </p:nvSpPr>
        <p:spPr>
          <a:xfrm>
            <a:off x="1417320" y="2891968"/>
            <a:ext cx="4160520" cy="3539430"/>
          </a:xfrm>
          <a:prstGeom prst="rect">
            <a:avLst/>
          </a:prstGeom>
        </p:spPr>
        <p:txBody>
          <a:bodyPr wrap="square">
            <a:spAutoFit/>
          </a:bodyPr>
          <a:lstStyle/>
          <a:p>
            <a:r>
              <a:rPr lang="en-US" sz="2800" dirty="0" smtClean="0">
                <a:solidFill>
                  <a:srgbClr val="333333"/>
                </a:solidFill>
                <a:latin typeface="Droid Sans"/>
              </a:rPr>
              <a:t>Faculty </a:t>
            </a:r>
            <a:r>
              <a:rPr lang="en-US" sz="2800" dirty="0">
                <a:solidFill>
                  <a:srgbClr val="333333"/>
                </a:solidFill>
                <a:latin typeface="Droid Sans"/>
              </a:rPr>
              <a:t>research </a:t>
            </a:r>
            <a:r>
              <a:rPr lang="en-US" sz="2800" dirty="0" smtClean="0">
                <a:solidFill>
                  <a:srgbClr val="333333"/>
                </a:solidFill>
                <a:latin typeface="Droid Sans"/>
              </a:rPr>
              <a:t>data</a:t>
            </a:r>
          </a:p>
          <a:p>
            <a:r>
              <a:rPr lang="en-US" sz="2800" dirty="0" smtClean="0">
                <a:solidFill>
                  <a:srgbClr val="333333"/>
                </a:solidFill>
                <a:latin typeface="Droid Sans"/>
              </a:rPr>
              <a:t>Historical collections</a:t>
            </a:r>
          </a:p>
          <a:p>
            <a:r>
              <a:rPr lang="en-US" sz="2800" dirty="0" smtClean="0">
                <a:solidFill>
                  <a:srgbClr val="333333"/>
                </a:solidFill>
                <a:latin typeface="Droid Sans"/>
              </a:rPr>
              <a:t>Audio</a:t>
            </a:r>
          </a:p>
          <a:p>
            <a:r>
              <a:rPr lang="en-US" sz="2800" dirty="0" smtClean="0">
                <a:solidFill>
                  <a:srgbClr val="333333"/>
                </a:solidFill>
                <a:latin typeface="Droid Sans"/>
              </a:rPr>
              <a:t>Video</a:t>
            </a:r>
          </a:p>
          <a:p>
            <a:r>
              <a:rPr lang="en-US" sz="2800" dirty="0" smtClean="0">
                <a:solidFill>
                  <a:srgbClr val="333333"/>
                </a:solidFill>
                <a:latin typeface="Droid Sans"/>
              </a:rPr>
              <a:t>Scholarly works</a:t>
            </a:r>
          </a:p>
          <a:p>
            <a:r>
              <a:rPr lang="en-US" sz="2800" dirty="0" smtClean="0">
                <a:solidFill>
                  <a:srgbClr val="333333"/>
                </a:solidFill>
                <a:latin typeface="Droid Sans"/>
              </a:rPr>
              <a:t>Original publications</a:t>
            </a:r>
          </a:p>
          <a:p>
            <a:r>
              <a:rPr lang="en-US" sz="2800" dirty="0" smtClean="0">
                <a:solidFill>
                  <a:srgbClr val="333333"/>
                </a:solidFill>
                <a:latin typeface="Droid Sans"/>
              </a:rPr>
              <a:t>Open Access journals</a:t>
            </a:r>
          </a:p>
          <a:p>
            <a:r>
              <a:rPr lang="en-US" sz="2800" dirty="0" smtClean="0">
                <a:solidFill>
                  <a:srgbClr val="333333"/>
                </a:solidFill>
                <a:latin typeface="Droid Sans"/>
              </a:rPr>
              <a:t>Online books</a:t>
            </a:r>
          </a:p>
        </p:txBody>
      </p:sp>
    </p:spTree>
    <p:extLst>
      <p:ext uri="{BB962C8B-B14F-4D97-AF65-F5344CB8AC3E}">
        <p14:creationId xmlns:p14="http://schemas.microsoft.com/office/powerpoint/2010/main" val="29953163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430"/>
          <a:stretch/>
        </p:blipFill>
        <p:spPr>
          <a:xfrm>
            <a:off x="0" y="0"/>
            <a:ext cx="6030127" cy="6195059"/>
          </a:xfrm>
          <a:prstGeom prst="rect">
            <a:avLst/>
          </a:prstGeom>
        </p:spPr>
      </p:pic>
      <p:pic>
        <p:nvPicPr>
          <p:cNvPr id="3" name="Picture 2"/>
          <p:cNvPicPr>
            <a:picLocks noChangeAspect="1"/>
          </p:cNvPicPr>
          <p:nvPr/>
        </p:nvPicPr>
        <p:blipFill>
          <a:blip r:embed="rId4"/>
          <a:stretch>
            <a:fillRect/>
          </a:stretch>
        </p:blipFill>
        <p:spPr>
          <a:xfrm>
            <a:off x="5795010" y="1510557"/>
            <a:ext cx="6297930" cy="5307244"/>
          </a:xfrm>
          <a:prstGeom prst="rect">
            <a:avLst/>
          </a:prstGeom>
        </p:spPr>
      </p:pic>
    </p:spTree>
    <p:extLst>
      <p:ext uri="{BB962C8B-B14F-4D97-AF65-F5344CB8AC3E}">
        <p14:creationId xmlns:p14="http://schemas.microsoft.com/office/powerpoint/2010/main" val="3974295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4305" y="221832"/>
            <a:ext cx="5343525" cy="6582707"/>
          </a:xfrm>
          <a:prstGeom prst="rect">
            <a:avLst/>
          </a:prstGeom>
        </p:spPr>
      </p:pic>
      <p:pic>
        <p:nvPicPr>
          <p:cNvPr id="6" name="Picture 5"/>
          <p:cNvPicPr>
            <a:picLocks noChangeAspect="1"/>
          </p:cNvPicPr>
          <p:nvPr/>
        </p:nvPicPr>
        <p:blipFill>
          <a:blip r:embed="rId4"/>
          <a:stretch>
            <a:fillRect/>
          </a:stretch>
        </p:blipFill>
        <p:spPr>
          <a:xfrm>
            <a:off x="5951220" y="116184"/>
            <a:ext cx="5821680" cy="6625780"/>
          </a:xfrm>
          <a:prstGeom prst="rect">
            <a:avLst/>
          </a:prstGeom>
        </p:spPr>
      </p:pic>
    </p:spTree>
    <p:extLst>
      <p:ext uri="{BB962C8B-B14F-4D97-AF65-F5344CB8AC3E}">
        <p14:creationId xmlns:p14="http://schemas.microsoft.com/office/powerpoint/2010/main" val="3405590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6030" y="0"/>
            <a:ext cx="6429375" cy="6724650"/>
          </a:xfrm>
          <a:prstGeom prst="rect">
            <a:avLst/>
          </a:prstGeom>
        </p:spPr>
      </p:pic>
    </p:spTree>
    <p:extLst>
      <p:ext uri="{BB962C8B-B14F-4D97-AF65-F5344CB8AC3E}">
        <p14:creationId xmlns:p14="http://schemas.microsoft.com/office/powerpoint/2010/main" val="4133340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83642" y="1"/>
            <a:ext cx="647700" cy="3680177"/>
          </a:xfrm>
          <a:prstGeom prst="rect">
            <a:avLst/>
          </a:prstGeom>
        </p:spPr>
      </p:pic>
      <p:pic>
        <p:nvPicPr>
          <p:cNvPr id="4" name="Picture 3"/>
          <p:cNvPicPr>
            <a:picLocks noChangeAspect="1"/>
          </p:cNvPicPr>
          <p:nvPr/>
        </p:nvPicPr>
        <p:blipFill>
          <a:blip r:embed="rId4"/>
          <a:stretch>
            <a:fillRect/>
          </a:stretch>
        </p:blipFill>
        <p:spPr>
          <a:xfrm>
            <a:off x="553715" y="191911"/>
            <a:ext cx="5696199" cy="6473776"/>
          </a:xfrm>
          <a:prstGeom prst="rect">
            <a:avLst/>
          </a:prstGeom>
        </p:spPr>
      </p:pic>
      <p:pic>
        <p:nvPicPr>
          <p:cNvPr id="5" name="Picture 4"/>
          <p:cNvPicPr>
            <a:picLocks noChangeAspect="1"/>
          </p:cNvPicPr>
          <p:nvPr/>
        </p:nvPicPr>
        <p:blipFill>
          <a:blip r:embed="rId5"/>
          <a:stretch>
            <a:fillRect/>
          </a:stretch>
        </p:blipFill>
        <p:spPr>
          <a:xfrm>
            <a:off x="6161257" y="191912"/>
            <a:ext cx="5183495" cy="5644249"/>
          </a:xfrm>
          <a:prstGeom prst="rect">
            <a:avLst/>
          </a:prstGeom>
        </p:spPr>
      </p:pic>
      <p:pic>
        <p:nvPicPr>
          <p:cNvPr id="7" name="Picture 6"/>
          <p:cNvPicPr>
            <a:picLocks noChangeAspect="1"/>
          </p:cNvPicPr>
          <p:nvPr/>
        </p:nvPicPr>
        <p:blipFill>
          <a:blip r:embed="rId6"/>
          <a:stretch>
            <a:fillRect/>
          </a:stretch>
        </p:blipFill>
        <p:spPr>
          <a:xfrm>
            <a:off x="9160236" y="4859672"/>
            <a:ext cx="3031764" cy="1952977"/>
          </a:xfrm>
          <a:prstGeom prst="rect">
            <a:avLst/>
          </a:prstGeom>
        </p:spPr>
      </p:pic>
      <p:sp>
        <p:nvSpPr>
          <p:cNvPr id="8" name="TextBox 7"/>
          <p:cNvSpPr txBox="1"/>
          <p:nvPr/>
        </p:nvSpPr>
        <p:spPr>
          <a:xfrm>
            <a:off x="437423" y="6012240"/>
            <a:ext cx="1647316" cy="461665"/>
          </a:xfrm>
          <a:prstGeom prst="rect">
            <a:avLst/>
          </a:prstGeom>
          <a:noFill/>
        </p:spPr>
        <p:txBody>
          <a:bodyPr wrap="square" rtlCol="0">
            <a:spAutoFit/>
          </a:bodyPr>
          <a:lstStyle/>
          <a:p>
            <a:r>
              <a:rPr lang="en-US" sz="2400" dirty="0">
                <a:hlinkClick r:id="rId7"/>
              </a:rPr>
              <a:t>Link</a:t>
            </a:r>
            <a:endParaRPr lang="en-US" sz="2400" dirty="0"/>
          </a:p>
        </p:txBody>
      </p:sp>
    </p:spTree>
    <p:extLst>
      <p:ext uri="{BB962C8B-B14F-4D97-AF65-F5344CB8AC3E}">
        <p14:creationId xmlns:p14="http://schemas.microsoft.com/office/powerpoint/2010/main" val="4065243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1032"/>
            <a:ext cx="12255383" cy="5279708"/>
          </a:xfrm>
          <a:prstGeom prst="rect">
            <a:avLst/>
          </a:prstGeom>
        </p:spPr>
      </p:pic>
    </p:spTree>
    <p:extLst>
      <p:ext uri="{BB962C8B-B14F-4D97-AF65-F5344CB8AC3E}">
        <p14:creationId xmlns:p14="http://schemas.microsoft.com/office/powerpoint/2010/main" val="2632203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6459" y="6420030"/>
            <a:ext cx="4747895" cy="307777"/>
          </a:xfrm>
          <a:prstGeom prst="rect">
            <a:avLst/>
          </a:prstGeom>
        </p:spPr>
        <p:txBody>
          <a:bodyPr wrap="square">
            <a:spAutoFit/>
          </a:bodyPr>
          <a:lstStyle/>
          <a:p>
            <a:r>
              <a:rPr lang="en-US" sz="1400" dirty="0">
                <a:hlinkClick r:id="rId3"/>
              </a:rPr>
              <a:t>Florida by Nick </a:t>
            </a:r>
            <a:r>
              <a:rPr lang="en-US" sz="1400" dirty="0">
                <a:hlinkClick r:id="rId3"/>
              </a:rPr>
              <a:t>Youngson</a:t>
            </a:r>
            <a:r>
              <a:rPr lang="en-US" sz="1400" dirty="0">
                <a:hlinkClick r:id="rId3"/>
              </a:rPr>
              <a:t> CC BY-SA 3.0 Alpha Stock </a:t>
            </a:r>
            <a:r>
              <a:rPr lang="en-US" sz="1400" dirty="0" smtClean="0">
                <a:hlinkClick r:id="rId3"/>
              </a:rPr>
              <a:t>Images</a:t>
            </a:r>
            <a:endParaRPr lang="en-US" sz="1400" dirty="0" smtClean="0">
              <a:solidFill>
                <a:srgbClr val="888888"/>
              </a:solidFill>
              <a:hlinkClick r:id="rId4"/>
            </a:endParaRPr>
          </a:p>
        </p:txBody>
      </p:sp>
      <p:pic>
        <p:nvPicPr>
          <p:cNvPr id="1030" name="Picture 6" descr="Flori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54197"/>
            <a:ext cx="6060814" cy="3373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lifo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676" y="1456199"/>
            <a:ext cx="5950324" cy="33718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913354" y="6420029"/>
            <a:ext cx="4606967" cy="307777"/>
          </a:xfrm>
          <a:prstGeom prst="rect">
            <a:avLst/>
          </a:prstGeom>
        </p:spPr>
        <p:txBody>
          <a:bodyPr wrap="none">
            <a:spAutoFit/>
          </a:bodyPr>
          <a:lstStyle/>
          <a:p>
            <a:r>
              <a:rPr lang="en-US" sz="1400" dirty="0">
                <a:solidFill>
                  <a:srgbClr val="888888"/>
                </a:solidFill>
                <a:hlinkClick r:id="rId4"/>
              </a:rPr>
              <a:t>California by Nick </a:t>
            </a:r>
            <a:r>
              <a:rPr lang="en-US" sz="1400" dirty="0">
                <a:solidFill>
                  <a:srgbClr val="888888"/>
                </a:solidFill>
                <a:hlinkClick r:id="rId4"/>
              </a:rPr>
              <a:t>Youngson</a:t>
            </a:r>
            <a:r>
              <a:rPr lang="en-US" sz="1400" dirty="0">
                <a:solidFill>
                  <a:srgbClr val="888888"/>
                </a:solidFill>
                <a:hlinkClick r:id="rId4"/>
              </a:rPr>
              <a:t> CC BY-SA 3.0 Alpha Stock Images</a:t>
            </a:r>
            <a:endParaRPr lang="en-US" sz="1400" dirty="0"/>
          </a:p>
        </p:txBody>
      </p:sp>
    </p:spTree>
    <p:extLst>
      <p:ext uri="{BB962C8B-B14F-4D97-AF65-F5344CB8AC3E}">
        <p14:creationId xmlns:p14="http://schemas.microsoft.com/office/powerpoint/2010/main" val="3292146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130" y="377191"/>
            <a:ext cx="7345680" cy="5623560"/>
          </a:xfrm>
        </p:spPr>
        <p:txBody>
          <a:bodyPr>
            <a:noAutofit/>
          </a:bodyPr>
          <a:lstStyle/>
          <a:p>
            <a:pPr algn="ctr"/>
            <a:r>
              <a:rPr lang="en-US" sz="9600" b="1" dirty="0" smtClean="0"/>
              <a:t>Three Years Later…</a:t>
            </a:r>
            <a:endParaRPr lang="en-US" sz="9600" b="1" dirty="0"/>
          </a:p>
        </p:txBody>
      </p:sp>
    </p:spTree>
    <p:extLst>
      <p:ext uri="{BB962C8B-B14F-4D97-AF65-F5344CB8AC3E}">
        <p14:creationId xmlns:p14="http://schemas.microsoft.com/office/powerpoint/2010/main" val="358441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1250" y="2891968"/>
            <a:ext cx="5749290" cy="3539430"/>
          </a:xfrm>
          <a:prstGeom prst="rect">
            <a:avLst/>
          </a:prstGeom>
        </p:spPr>
        <p:txBody>
          <a:bodyPr wrap="square">
            <a:spAutoFit/>
          </a:bodyPr>
          <a:lstStyle/>
          <a:p>
            <a:pPr marL="457200" indent="-457200">
              <a:buFont typeface="Courier New" panose="02070309020205020404" pitchFamily="49" charset="0"/>
              <a:buChar char="o"/>
            </a:pPr>
            <a:r>
              <a:rPr lang="en-US" sz="2800" dirty="0">
                <a:solidFill>
                  <a:srgbClr val="333333"/>
                </a:solidFill>
                <a:latin typeface="Droid Sans"/>
              </a:rPr>
              <a:t>White papers</a:t>
            </a:r>
          </a:p>
          <a:p>
            <a:pPr marL="457200" indent="-457200">
              <a:buFont typeface="Wingdings" panose="05000000000000000000" pitchFamily="2" charset="2"/>
              <a:buChar char="ü"/>
            </a:pPr>
            <a:r>
              <a:rPr lang="en-US" sz="2800" dirty="0">
                <a:solidFill>
                  <a:srgbClr val="333333"/>
                </a:solidFill>
                <a:latin typeface="Droid Sans"/>
              </a:rPr>
              <a:t>Presentations</a:t>
            </a:r>
          </a:p>
          <a:p>
            <a:pPr marL="457200" indent="-457200">
              <a:buFont typeface="Wingdings" panose="05000000000000000000" pitchFamily="2" charset="2"/>
              <a:buChar char="ü"/>
            </a:pPr>
            <a:r>
              <a:rPr lang="en-US" sz="2800" dirty="0" smtClean="0">
                <a:solidFill>
                  <a:srgbClr val="333333"/>
                </a:solidFill>
                <a:latin typeface="Droid Sans"/>
              </a:rPr>
              <a:t>Posters</a:t>
            </a:r>
          </a:p>
          <a:p>
            <a:pPr marL="457200" indent="-457200">
              <a:buFont typeface="Wingdings" panose="05000000000000000000" pitchFamily="2" charset="2"/>
              <a:buChar char="ü"/>
            </a:pPr>
            <a:r>
              <a:rPr lang="en-US" sz="2800" dirty="0" smtClean="0">
                <a:solidFill>
                  <a:srgbClr val="333333"/>
                </a:solidFill>
                <a:latin typeface="Droid Sans"/>
              </a:rPr>
              <a:t>Conference proceedings</a:t>
            </a:r>
          </a:p>
          <a:p>
            <a:pPr marL="457200" indent="-457200">
              <a:buFont typeface="Wingdings" panose="05000000000000000000" pitchFamily="2" charset="2"/>
              <a:buChar char="ü"/>
            </a:pPr>
            <a:r>
              <a:rPr lang="en-US" sz="2800" dirty="0" smtClean="0">
                <a:solidFill>
                  <a:srgbClr val="333333"/>
                </a:solidFill>
                <a:latin typeface="Droid Sans"/>
              </a:rPr>
              <a:t>Electronic </a:t>
            </a:r>
            <a:r>
              <a:rPr lang="en-US" sz="2800" dirty="0">
                <a:solidFill>
                  <a:srgbClr val="333333"/>
                </a:solidFill>
                <a:latin typeface="Droid Sans"/>
              </a:rPr>
              <a:t>theses and </a:t>
            </a:r>
            <a:r>
              <a:rPr lang="en-US" sz="2800" dirty="0" smtClean="0">
                <a:solidFill>
                  <a:srgbClr val="333333"/>
                </a:solidFill>
                <a:latin typeface="Droid Sans"/>
              </a:rPr>
              <a:t>dissertations</a:t>
            </a:r>
          </a:p>
          <a:p>
            <a:pPr marL="457200" indent="-457200">
              <a:buFont typeface="Wingdings" panose="05000000000000000000" pitchFamily="2" charset="2"/>
              <a:buChar char="ü"/>
            </a:pPr>
            <a:r>
              <a:rPr lang="en-US" sz="2800" dirty="0" smtClean="0">
                <a:solidFill>
                  <a:srgbClr val="333333"/>
                </a:solidFill>
                <a:latin typeface="Droid Sans"/>
              </a:rPr>
              <a:t>Student </a:t>
            </a:r>
            <a:r>
              <a:rPr lang="en-US" sz="2800" dirty="0">
                <a:solidFill>
                  <a:srgbClr val="333333"/>
                </a:solidFill>
                <a:latin typeface="Droid Sans"/>
              </a:rPr>
              <a:t>honors </a:t>
            </a:r>
            <a:r>
              <a:rPr lang="en-US" sz="2800" dirty="0" smtClean="0">
                <a:solidFill>
                  <a:srgbClr val="333333"/>
                </a:solidFill>
                <a:latin typeface="Droid Sans"/>
              </a:rPr>
              <a:t>papers</a:t>
            </a:r>
          </a:p>
          <a:p>
            <a:pPr marL="457200" indent="-457200">
              <a:buFont typeface="Wingdings" panose="05000000000000000000" pitchFamily="2" charset="2"/>
              <a:buChar char="ü"/>
            </a:pPr>
            <a:r>
              <a:rPr lang="en-US" sz="2800" dirty="0">
                <a:solidFill>
                  <a:srgbClr val="333333"/>
                </a:solidFill>
                <a:latin typeface="Droid Sans"/>
              </a:rPr>
              <a:t>S</a:t>
            </a:r>
            <a:r>
              <a:rPr lang="en-US" sz="2800" dirty="0" smtClean="0">
                <a:solidFill>
                  <a:srgbClr val="333333"/>
                </a:solidFill>
                <a:latin typeface="Droid Sans"/>
              </a:rPr>
              <a:t>tudent research</a:t>
            </a:r>
            <a:r>
              <a:rPr lang="en-US" sz="2800" dirty="0">
                <a:solidFill>
                  <a:srgbClr val="333333"/>
                </a:solidFill>
                <a:latin typeface="Droid Sans"/>
              </a:rPr>
              <a:t> </a:t>
            </a:r>
            <a:endParaRPr lang="en-US" sz="2800" dirty="0"/>
          </a:p>
        </p:txBody>
      </p:sp>
      <p:sp>
        <p:nvSpPr>
          <p:cNvPr id="7" name="Rectangle 6"/>
          <p:cNvSpPr/>
          <p:nvPr/>
        </p:nvSpPr>
        <p:spPr>
          <a:xfrm>
            <a:off x="1417320" y="2891968"/>
            <a:ext cx="4160520" cy="3539430"/>
          </a:xfrm>
          <a:prstGeom prst="rect">
            <a:avLst/>
          </a:prstGeom>
        </p:spPr>
        <p:txBody>
          <a:bodyPr wrap="square">
            <a:spAutoFit/>
          </a:bodyPr>
          <a:lstStyle/>
          <a:p>
            <a:pPr marL="457200" indent="-457200">
              <a:buFont typeface="Courier New" panose="02070309020205020404" pitchFamily="49" charset="0"/>
              <a:buChar char="o"/>
            </a:pPr>
            <a:r>
              <a:rPr lang="en-US" sz="2800" dirty="0" smtClean="0">
                <a:solidFill>
                  <a:srgbClr val="333333"/>
                </a:solidFill>
                <a:latin typeface="Droid Sans"/>
              </a:rPr>
              <a:t>Faculty </a:t>
            </a:r>
            <a:r>
              <a:rPr lang="en-US" sz="2800" dirty="0">
                <a:solidFill>
                  <a:srgbClr val="333333"/>
                </a:solidFill>
                <a:latin typeface="Droid Sans"/>
              </a:rPr>
              <a:t>research </a:t>
            </a:r>
            <a:r>
              <a:rPr lang="en-US" sz="2800" dirty="0" smtClean="0">
                <a:solidFill>
                  <a:srgbClr val="333333"/>
                </a:solidFill>
                <a:latin typeface="Droid Sans"/>
              </a:rPr>
              <a:t>data</a:t>
            </a:r>
          </a:p>
          <a:p>
            <a:pPr marL="457200" indent="-457200">
              <a:buFont typeface="Wingdings" panose="05000000000000000000" pitchFamily="2" charset="2"/>
              <a:buChar char="ü"/>
            </a:pPr>
            <a:r>
              <a:rPr lang="en-US" sz="2800" dirty="0" smtClean="0">
                <a:solidFill>
                  <a:srgbClr val="333333"/>
                </a:solidFill>
                <a:latin typeface="Droid Sans"/>
              </a:rPr>
              <a:t>Historical collections</a:t>
            </a:r>
          </a:p>
          <a:p>
            <a:pPr marL="457200" indent="-457200">
              <a:buFont typeface="Wingdings" panose="05000000000000000000" pitchFamily="2" charset="2"/>
              <a:buChar char="ü"/>
            </a:pPr>
            <a:r>
              <a:rPr lang="en-US" sz="2800" dirty="0" smtClean="0">
                <a:solidFill>
                  <a:srgbClr val="333333"/>
                </a:solidFill>
                <a:latin typeface="Droid Sans"/>
              </a:rPr>
              <a:t>Audio</a:t>
            </a:r>
          </a:p>
          <a:p>
            <a:pPr marL="457200" indent="-457200">
              <a:buFont typeface="Wingdings" panose="05000000000000000000" pitchFamily="2" charset="2"/>
              <a:buChar char="ü"/>
            </a:pPr>
            <a:r>
              <a:rPr lang="en-US" sz="2800" dirty="0" smtClean="0">
                <a:solidFill>
                  <a:srgbClr val="333333"/>
                </a:solidFill>
                <a:latin typeface="Droid Sans"/>
              </a:rPr>
              <a:t>Video</a:t>
            </a:r>
          </a:p>
          <a:p>
            <a:pPr marL="457200" indent="-457200">
              <a:buFont typeface="Wingdings" panose="05000000000000000000" pitchFamily="2" charset="2"/>
              <a:buChar char="ü"/>
            </a:pPr>
            <a:r>
              <a:rPr lang="en-US" sz="2800" dirty="0" smtClean="0">
                <a:solidFill>
                  <a:srgbClr val="333333"/>
                </a:solidFill>
                <a:latin typeface="Droid Sans"/>
              </a:rPr>
              <a:t>Scholarly works</a:t>
            </a:r>
          </a:p>
          <a:p>
            <a:pPr marL="457200" indent="-457200">
              <a:buFont typeface="Wingdings" panose="05000000000000000000" pitchFamily="2" charset="2"/>
              <a:buChar char="ü"/>
            </a:pPr>
            <a:r>
              <a:rPr lang="en-US" sz="2800" dirty="0" smtClean="0">
                <a:solidFill>
                  <a:srgbClr val="333333"/>
                </a:solidFill>
                <a:latin typeface="Droid Sans"/>
              </a:rPr>
              <a:t>Original publications</a:t>
            </a:r>
          </a:p>
          <a:p>
            <a:pPr marL="457200" indent="-457200">
              <a:buFont typeface="Wingdings" panose="05000000000000000000" pitchFamily="2" charset="2"/>
              <a:buChar char="ü"/>
            </a:pPr>
            <a:r>
              <a:rPr lang="en-US" sz="2800" dirty="0" smtClean="0">
                <a:solidFill>
                  <a:srgbClr val="333333"/>
                </a:solidFill>
                <a:latin typeface="Droid Sans"/>
              </a:rPr>
              <a:t>Open Access journals</a:t>
            </a:r>
          </a:p>
          <a:p>
            <a:pPr marL="457200" indent="-457200">
              <a:buFont typeface="Courier New" panose="02070309020205020404" pitchFamily="49" charset="0"/>
              <a:buChar char="o"/>
            </a:pPr>
            <a:r>
              <a:rPr lang="en-US" sz="2800" dirty="0" smtClean="0">
                <a:solidFill>
                  <a:srgbClr val="333333"/>
                </a:solidFill>
                <a:latin typeface="Droid Sans"/>
              </a:rPr>
              <a:t>Online books</a:t>
            </a:r>
          </a:p>
        </p:txBody>
      </p:sp>
      <p:sp>
        <p:nvSpPr>
          <p:cNvPr id="8" name="Rectangle 7"/>
          <p:cNvSpPr/>
          <p:nvPr/>
        </p:nvSpPr>
        <p:spPr>
          <a:xfrm>
            <a:off x="948690" y="454789"/>
            <a:ext cx="10698480" cy="2031325"/>
          </a:xfrm>
          <a:prstGeom prst="rect">
            <a:avLst/>
          </a:prstGeom>
          <a:ln w="57150">
            <a:solidFill>
              <a:schemeClr val="accent4"/>
            </a:solidFill>
          </a:ln>
        </p:spPr>
        <p:txBody>
          <a:bodyPr wrap="square">
            <a:spAutoFit/>
          </a:bodyPr>
          <a:lstStyle/>
          <a:p>
            <a:r>
              <a:rPr lang="en-US" sz="3600" dirty="0" smtClean="0">
                <a:solidFill>
                  <a:srgbClr val="333333"/>
                </a:solidFill>
                <a:latin typeface="Droid Sans"/>
              </a:rPr>
              <a:t>…a </a:t>
            </a:r>
            <a:r>
              <a:rPr lang="en-US" sz="3600" dirty="0">
                <a:solidFill>
                  <a:srgbClr val="333333"/>
                </a:solidFill>
                <a:latin typeface="Droid Sans"/>
              </a:rPr>
              <a:t>place for faculty and students to put their intellectual output in a central virtual location where it will be accessible to researchers and students. </a:t>
            </a:r>
            <a:endParaRPr lang="en-US" sz="3600" dirty="0" smtClean="0">
              <a:solidFill>
                <a:srgbClr val="333333"/>
              </a:solidFill>
              <a:latin typeface="Droid Sans"/>
            </a:endParaRPr>
          </a:p>
          <a:p>
            <a:endParaRPr lang="en-US" dirty="0">
              <a:solidFill>
                <a:srgbClr val="333333"/>
              </a:solidFill>
              <a:latin typeface="Droid Sans"/>
            </a:endParaRPr>
          </a:p>
        </p:txBody>
      </p:sp>
    </p:spTree>
    <p:extLst>
      <p:ext uri="{BB962C8B-B14F-4D97-AF65-F5344CB8AC3E}">
        <p14:creationId xmlns:p14="http://schemas.microsoft.com/office/powerpoint/2010/main" val="3616522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4142" y="0"/>
            <a:ext cx="6959918" cy="6770736"/>
          </a:xfrm>
          <a:prstGeom prst="rect">
            <a:avLst/>
          </a:prstGeom>
        </p:spPr>
      </p:pic>
    </p:spTree>
    <p:extLst>
      <p:ext uri="{BB962C8B-B14F-4D97-AF65-F5344CB8AC3E}">
        <p14:creationId xmlns:p14="http://schemas.microsoft.com/office/powerpoint/2010/main" val="85374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9041" y="760021"/>
            <a:ext cx="11476908" cy="5395109"/>
          </a:xfrm>
        </p:spPr>
        <p:txBody>
          <a:bodyPr>
            <a:noAutofit/>
          </a:bodyPr>
          <a:lstStyle/>
          <a:p>
            <a:pPr algn="ctr"/>
            <a:r>
              <a:rPr lang="en-US" sz="9600" b="1" dirty="0" smtClean="0"/>
              <a:t>“When we first started, I didn’t understand what this was all about …now I get it!”</a:t>
            </a:r>
            <a:endParaRPr lang="en-US" sz="9600" b="1" dirty="0"/>
          </a:p>
        </p:txBody>
      </p:sp>
    </p:spTree>
    <p:extLst>
      <p:ext uri="{BB962C8B-B14F-4D97-AF65-F5344CB8AC3E}">
        <p14:creationId xmlns:p14="http://schemas.microsoft.com/office/powerpoint/2010/main" val="175174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6781"/>
          <a:stretch/>
        </p:blipFill>
        <p:spPr>
          <a:xfrm>
            <a:off x="0" y="1"/>
            <a:ext cx="12192000" cy="6835140"/>
          </a:xfrm>
          <a:prstGeom prst="rect">
            <a:avLst/>
          </a:prstGeom>
        </p:spPr>
      </p:pic>
    </p:spTree>
    <p:extLst>
      <p:ext uri="{BB962C8B-B14F-4D97-AF65-F5344CB8AC3E}">
        <p14:creationId xmlns:p14="http://schemas.microsoft.com/office/powerpoint/2010/main" val="4089209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32363"/>
            <a:ext cx="12193904" cy="5394117"/>
          </a:xfrm>
          <a:prstGeom prst="rect">
            <a:avLst/>
          </a:prstGeom>
        </p:spPr>
      </p:pic>
    </p:spTree>
    <p:extLst>
      <p:ext uri="{BB962C8B-B14F-4D97-AF65-F5344CB8AC3E}">
        <p14:creationId xmlns:p14="http://schemas.microsoft.com/office/powerpoint/2010/main" val="13146067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9090" y="857250"/>
            <a:ext cx="11852910" cy="5577840"/>
          </a:xfrm>
        </p:spPr>
        <p:txBody>
          <a:bodyPr>
            <a:noAutofit/>
          </a:bodyPr>
          <a:lstStyle/>
          <a:p>
            <a:pPr algn="ctr"/>
            <a:r>
              <a:rPr lang="en-US" sz="9600" b="1" dirty="0" smtClean="0"/>
              <a:t/>
            </a:r>
            <a:br>
              <a:rPr lang="en-US" sz="9600" b="1" dirty="0" smtClean="0"/>
            </a:br>
            <a:r>
              <a:rPr lang="en-US" sz="9600" b="1" dirty="0" smtClean="0"/>
              <a:t>Thank you!</a:t>
            </a:r>
            <a:br>
              <a:rPr lang="en-US" sz="9600" b="1" dirty="0" smtClean="0"/>
            </a:br>
            <a:r>
              <a:rPr lang="en-US" sz="9600" b="1" dirty="0" smtClean="0"/>
              <a:t/>
            </a:r>
            <a:br>
              <a:rPr lang="en-US" sz="9600" b="1" dirty="0" smtClean="0"/>
            </a:br>
            <a:r>
              <a:rPr lang="en-US" sz="7200" b="1" dirty="0" smtClean="0"/>
              <a:t>From all of us at </a:t>
            </a:r>
            <a:br>
              <a:rPr lang="en-US" sz="7200" b="1" dirty="0" smtClean="0"/>
            </a:br>
            <a:r>
              <a:rPr lang="en-US" sz="7200" b="1" dirty="0" smtClean="0"/>
              <a:t>stars.library.ucf.edu</a:t>
            </a:r>
            <a:r>
              <a:rPr lang="en-US" sz="9600" b="1" dirty="0" smtClean="0"/>
              <a:t/>
            </a:r>
            <a:br>
              <a:rPr lang="en-US" sz="9600" b="1" dirty="0" smtClean="0"/>
            </a:br>
            <a:endParaRPr lang="en-US" sz="9600" b="1" dirty="0"/>
          </a:p>
        </p:txBody>
      </p:sp>
    </p:spTree>
    <p:extLst>
      <p:ext uri="{BB962C8B-B14F-4D97-AF65-F5344CB8AC3E}">
        <p14:creationId xmlns:p14="http://schemas.microsoft.com/office/powerpoint/2010/main" val="3309586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11866" y="91440"/>
            <a:ext cx="4727789" cy="3509010"/>
          </a:xfrm>
          <a:prstGeom prst="rect">
            <a:avLst/>
          </a:prstGeom>
        </p:spPr>
      </p:pic>
    </p:spTree>
    <p:extLst>
      <p:ext uri="{BB962C8B-B14F-4D97-AF65-F5344CB8AC3E}">
        <p14:creationId xmlns:p14="http://schemas.microsoft.com/office/powerpoint/2010/main" val="21954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229" r="18499" b="42214"/>
          <a:stretch/>
        </p:blipFill>
        <p:spPr>
          <a:xfrm>
            <a:off x="5185410" y="351787"/>
            <a:ext cx="2293620" cy="2037876"/>
          </a:xfrm>
          <a:prstGeom prst="rect">
            <a:avLst/>
          </a:prstGeom>
        </p:spPr>
      </p:pic>
      <p:pic>
        <p:nvPicPr>
          <p:cNvPr id="3" name="Picture 2"/>
          <p:cNvPicPr>
            <a:picLocks noChangeAspect="1"/>
          </p:cNvPicPr>
          <p:nvPr/>
        </p:nvPicPr>
        <p:blipFill>
          <a:blip r:embed="rId4"/>
          <a:stretch>
            <a:fillRect/>
          </a:stretch>
        </p:blipFill>
        <p:spPr>
          <a:xfrm>
            <a:off x="906780" y="994410"/>
            <a:ext cx="3970108" cy="5306082"/>
          </a:xfrm>
          <a:prstGeom prst="rect">
            <a:avLst/>
          </a:prstGeom>
        </p:spPr>
      </p:pic>
    </p:spTree>
    <p:extLst>
      <p:ext uri="{BB962C8B-B14F-4D97-AF65-F5344CB8AC3E}">
        <p14:creationId xmlns:p14="http://schemas.microsoft.com/office/powerpoint/2010/main" val="1890697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229" r="18499" b="42214"/>
          <a:stretch/>
        </p:blipFill>
        <p:spPr>
          <a:xfrm>
            <a:off x="5185410" y="351787"/>
            <a:ext cx="2293620" cy="2037876"/>
          </a:xfrm>
          <a:prstGeom prst="rect">
            <a:avLst/>
          </a:prstGeom>
        </p:spPr>
      </p:pic>
      <p:pic>
        <p:nvPicPr>
          <p:cNvPr id="3" name="Picture 2"/>
          <p:cNvPicPr>
            <a:picLocks noChangeAspect="1"/>
          </p:cNvPicPr>
          <p:nvPr/>
        </p:nvPicPr>
        <p:blipFill rotWithShape="1">
          <a:blip r:embed="rId4"/>
          <a:srcRect l="28982" t="3662" r="18620" b="52394"/>
          <a:stretch/>
        </p:blipFill>
        <p:spPr>
          <a:xfrm>
            <a:off x="1474470" y="2389663"/>
            <a:ext cx="2080260" cy="2331720"/>
          </a:xfrm>
          <a:prstGeom prst="rect">
            <a:avLst/>
          </a:prstGeom>
        </p:spPr>
      </p:pic>
      <p:pic>
        <p:nvPicPr>
          <p:cNvPr id="2" name="Picture 1"/>
          <p:cNvPicPr>
            <a:picLocks noChangeAspect="1"/>
          </p:cNvPicPr>
          <p:nvPr/>
        </p:nvPicPr>
        <p:blipFill>
          <a:blip r:embed="rId5"/>
          <a:stretch>
            <a:fillRect/>
          </a:stretch>
        </p:blipFill>
        <p:spPr>
          <a:xfrm>
            <a:off x="7741920" y="950474"/>
            <a:ext cx="4141470" cy="5651381"/>
          </a:xfrm>
          <a:prstGeom prst="rect">
            <a:avLst/>
          </a:prstGeom>
        </p:spPr>
      </p:pic>
    </p:spTree>
    <p:extLst>
      <p:ext uri="{BB962C8B-B14F-4D97-AF65-F5344CB8AC3E}">
        <p14:creationId xmlns:p14="http://schemas.microsoft.com/office/powerpoint/2010/main" val="2124821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27753</TotalTime>
  <Words>4671</Words>
  <Application>Microsoft Office PowerPoint</Application>
  <PresentationFormat>Widescreen</PresentationFormat>
  <Paragraphs>393</Paragraphs>
  <Slides>61</Slides>
  <Notes>61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61</vt:i4>
      </vt:variant>
    </vt:vector>
  </HeadingPairs>
  <TitlesOfParts>
    <vt:vector size="68" baseType="lpstr">
      <vt:lpstr>Arial</vt:lpstr>
      <vt:lpstr>Calibri</vt:lpstr>
      <vt:lpstr>Calibri Light</vt:lpstr>
      <vt:lpstr>Courier New</vt:lpstr>
      <vt:lpstr>Droid Sans</vt:lpstr>
      <vt:lpstr>Wingdings</vt:lpstr>
      <vt:lpstr>Office Theme</vt:lpstr>
      <vt:lpstr>Responding in real time to a large university’s needs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Engagement Across Campuses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in Content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the  Most of  Digital Commons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Years Later…</vt:lpstr>
      <vt:lpstr>PowerPoint Presentation</vt:lpstr>
      <vt:lpstr>PowerPoint Presentation</vt:lpstr>
      <vt:lpstr>“When we first started, I didn’t understand what this was all about …now I get it!”</vt:lpstr>
      <vt:lpstr>PowerPoint Presentation</vt:lpstr>
      <vt:lpstr> Thank you!  From all of us at  stars.library.ucf.edu </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in real time to a large university’s needs</dc:title>
  <dc:creator>Lee Dotson</dc:creator>
  <cp:lastModifiedBy>Lee Dotson</cp:lastModifiedBy>
  <cp:revision>127</cp:revision>
  <cp:lastPrinted>2018-08-14T20:01:11Z</cp:lastPrinted>
  <dcterms:created xsi:type="dcterms:W3CDTF">2018-07-19T17:46:40Z</dcterms:created>
  <dcterms:modified xsi:type="dcterms:W3CDTF">2018-08-15T19:15:32Z</dcterms:modified>
</cp:coreProperties>
</file>