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Average"/>
      <p:regular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Averag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5198b124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5198b124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5d83ea5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5d83ea5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5198b124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5198b124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5198b124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5198b124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5198b124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5198b124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5d83ea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5d83ea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5198b124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5198b124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5016dc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5016dc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47754af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647754af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7e2a3a4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77e2a3a4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25fa95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25fa95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7e2a3a4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77e2a3a4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7e2a3a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77e2a3a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7e2a3a4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7e2a3a4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7e2a3a4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77e2a3a4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da837a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da837a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5016dcb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5016dc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77e2a3a4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77e2a3a4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1643d7a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1643d7a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fddc19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dfddc19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47754a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47754a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1874fab6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1874fab6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47754af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647754af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47754af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47754af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47754af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47754af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5198b124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5198b124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5198b124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5198b124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61" name="Google Shape;61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mcmedicine.biomedcentral.com/articles/10.1186/s12916-015-0469-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hyperlink" Target="https://www.nature.com/news/predatory-journals-recruit-fake-editor-1.21662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blogs.discovermagazine.com/neuroskeptic/2017/07/22/predatory-journals-star-wars-stin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hinkchecksubmit.org/" TargetMode="External"/><Relationship Id="rId4" Type="http://schemas.openxmlformats.org/officeDocument/2006/relationships/hyperlink" Target="https://beallslist.weebly.com/" TargetMode="External"/><Relationship Id="rId10" Type="http://schemas.openxmlformats.org/officeDocument/2006/relationships/hyperlink" Target="https://scholar.google.com/citations?view_op=metrics_intro&amp;hl=en" TargetMode="External"/><Relationship Id="rId9" Type="http://schemas.openxmlformats.org/officeDocument/2006/relationships/hyperlink" Target="https://scholar.google.com/citations?view_op=metrics_intro&amp;hl=en" TargetMode="External"/><Relationship Id="rId5" Type="http://schemas.openxmlformats.org/officeDocument/2006/relationships/hyperlink" Target="https://doaj.org/" TargetMode="External"/><Relationship Id="rId6" Type="http://schemas.openxmlformats.org/officeDocument/2006/relationships/hyperlink" Target="https://oaspa.org/" TargetMode="External"/><Relationship Id="rId7" Type="http://schemas.openxmlformats.org/officeDocument/2006/relationships/hyperlink" Target="http://library.ucf.edu/" TargetMode="External"/><Relationship Id="rId8" Type="http://schemas.openxmlformats.org/officeDocument/2006/relationships/hyperlink" Target="http://www.scimagojr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hyperlink" Target="http://library.ucf.edu/about/departments/scholarly-communication/" TargetMode="External"/><Relationship Id="rId6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22.jpg"/><Relationship Id="rId7" Type="http://schemas.openxmlformats.org/officeDocument/2006/relationships/hyperlink" Target="https://library.ucf.edu/staff/subject-librarians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beallslist.weebly.com/" TargetMode="External"/><Relationship Id="rId4" Type="http://schemas.openxmlformats.org/officeDocument/2006/relationships/hyperlink" Target="https://doaj.org/" TargetMode="External"/><Relationship Id="rId10" Type="http://schemas.openxmlformats.org/officeDocument/2006/relationships/hyperlink" Target="http://library.ucf.edu/" TargetMode="External"/><Relationship Id="rId9" Type="http://schemas.openxmlformats.org/officeDocument/2006/relationships/hyperlink" Target="http://thinkchecksubmit.org/" TargetMode="External"/><Relationship Id="rId5" Type="http://schemas.openxmlformats.org/officeDocument/2006/relationships/hyperlink" Target="https://scholar.google.com/" TargetMode="External"/><Relationship Id="rId6" Type="http://schemas.openxmlformats.org/officeDocument/2006/relationships/hyperlink" Target="https://oaspa.org/" TargetMode="External"/><Relationship Id="rId7" Type="http://schemas.openxmlformats.org/officeDocument/2006/relationships/hyperlink" Target="http://www.scimagojr.com/" TargetMode="External"/><Relationship Id="rId8" Type="http://schemas.openxmlformats.org/officeDocument/2006/relationships/hyperlink" Target="http://www.sherpa.ac.uk/romeo/index.php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sarah.norris@ucf.edu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t.ly/oa-over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tars.library.ucf.edu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Predatory_open_access_publish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Get in the Game: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Tips and Strategies for Navigating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Open Access Publishing</a:t>
            </a:r>
            <a:endParaRPr sz="4000"/>
          </a:p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A. Norris, Scholarly Communication Librarian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311700" y="334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Predatory Publishers on the Rise...</a:t>
            </a:r>
            <a:endParaRPr/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dramatically with the emergence of Open Access journal publishing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online environment makes it easy to create and distribute research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OA journals provide scholars a way to make their research available to anyone, anywhere without institutional affiliation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OA journals help meet new &amp; emerging funding mandates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Predatory Publishers have become adept at soliciting author contributions and appearing to be credible, peer-reviewed venues for publication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Study in 2014, nearly $75 million was paid to publishers suspected to be predatory in nature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https://bmcmedicine.biomedcentral.com/articles/10.1186/s12916-015-0469-2</a:t>
            </a:r>
            <a:r>
              <a:rPr lang="en"/>
              <a:t>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rise of predatory publishing has prompted many studies and analyses of their publishing practices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303975" y="197050"/>
            <a:ext cx="46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Predatory Publishing Studies</a:t>
            </a:r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263" y="878150"/>
            <a:ext cx="447681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5"/>
          <p:cNvSpPr txBox="1"/>
          <p:nvPr/>
        </p:nvSpPr>
        <p:spPr>
          <a:xfrm>
            <a:off x="400125" y="4735450"/>
            <a:ext cx="44874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https://www.nature.com/news/predatory-journals-recruit-fake-editor-1.21662</a:t>
            </a: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 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3" name="Google Shape;17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7725" y="290200"/>
            <a:ext cx="3343033" cy="42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4983525" y="4495550"/>
            <a:ext cx="40635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http://blogs.discovermagazine.com/neuroskeptic/2017/07/22/predatory-journals-star-wars-sting/</a:t>
            </a:r>
            <a:r>
              <a:rPr lang="en"/>
              <a:t> </a:t>
            </a:r>
            <a:endParaRPr/>
          </a:p>
        </p:txBody>
      </p:sp>
      <p:sp>
        <p:nvSpPr>
          <p:cNvPr id="175" name="Google Shape;175;p35"/>
          <p:cNvSpPr/>
          <p:nvPr/>
        </p:nvSpPr>
        <p:spPr>
          <a:xfrm>
            <a:off x="5247525" y="445025"/>
            <a:ext cx="3535500" cy="1224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 txBox="1"/>
          <p:nvPr/>
        </p:nvSpPr>
        <p:spPr>
          <a:xfrm>
            <a:off x="286225" y="1213150"/>
            <a:ext cx="26988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Identifying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Predatory 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Publishers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Characteristics of Predatory Journals &amp; Books</a:t>
            </a:r>
            <a:endParaRPr/>
          </a:p>
        </p:txBody>
      </p:sp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700"/>
              <a:buChar char="●"/>
            </a:pPr>
            <a:r>
              <a:rPr lang="en" sz="1700">
                <a:solidFill>
                  <a:srgbClr val="CACACA"/>
                </a:solidFill>
              </a:rPr>
              <a:t>Promises fast peer review &amp; publication</a:t>
            </a:r>
            <a:endParaRPr sz="1700">
              <a:solidFill>
                <a:srgbClr val="CACACA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700"/>
              <a:buChar char="●"/>
            </a:pPr>
            <a:r>
              <a:rPr lang="en" sz="1700">
                <a:solidFill>
                  <a:srgbClr val="CACACA"/>
                </a:solidFill>
              </a:rPr>
              <a:t>Journal content is extremely  broad and/or unfocused</a:t>
            </a:r>
            <a:endParaRPr sz="1700">
              <a:solidFill>
                <a:srgbClr val="CACACA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700"/>
              <a:buChar char="●"/>
            </a:pPr>
            <a:r>
              <a:rPr lang="en" sz="1700">
                <a:solidFill>
                  <a:srgbClr val="CACACA"/>
                </a:solidFill>
              </a:rPr>
              <a:t>Inconsistent and/or contradictory information</a:t>
            </a:r>
            <a:endParaRPr sz="1700">
              <a:solidFill>
                <a:srgbClr val="CACACA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700"/>
              <a:buChar char="●"/>
            </a:pPr>
            <a:r>
              <a:rPr lang="en" sz="1700">
                <a:solidFill>
                  <a:srgbClr val="CACACA"/>
                </a:solidFill>
              </a:rPr>
              <a:t>Not included in indexes / databases </a:t>
            </a:r>
            <a:endParaRPr sz="1700">
              <a:solidFill>
                <a:srgbClr val="CACACA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700"/>
              <a:buChar char="●"/>
            </a:pPr>
            <a:r>
              <a:rPr lang="en" sz="1700">
                <a:solidFill>
                  <a:srgbClr val="CACACA"/>
                </a:solidFill>
              </a:rPr>
              <a:t>Poorly constructed website and/or web presence</a:t>
            </a:r>
            <a:endParaRPr sz="1700">
              <a:solidFill>
                <a:srgbClr val="CACACA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Characteristics of Predatory Conferences</a:t>
            </a:r>
            <a:endParaRPr/>
          </a:p>
        </p:txBody>
      </p:sp>
      <p:sp>
        <p:nvSpPr>
          <p:cNvPr id="193" name="Google Shape;19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Solicits presentations/keynotes via email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process or Call for Proposals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travel funding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Poorly constructed website and/or web presence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Often associated with a predatory  journal publisher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25" y="1222125"/>
            <a:ext cx="3767976" cy="36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6000" y="1497425"/>
            <a:ext cx="4783125" cy="31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9"/>
          <p:cNvSpPr txBox="1"/>
          <p:nvPr>
            <p:ph type="title"/>
          </p:nvPr>
        </p:nvSpPr>
        <p:spPr>
          <a:xfrm>
            <a:off x="311700" y="3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Solicitations from Predatory Publishers to UCF Library Faculty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/>
          <p:nvPr>
            <p:ph type="title"/>
          </p:nvPr>
        </p:nvSpPr>
        <p:spPr>
          <a:xfrm>
            <a:off x="209700" y="87175"/>
            <a:ext cx="8724600" cy="7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Top 4 Tips on How to Avoid Predatory Publishers</a:t>
            </a:r>
            <a:br>
              <a:rPr lang="en" sz="3200"/>
            </a:br>
            <a:endParaRPr sz="3200"/>
          </a:p>
        </p:txBody>
      </p:sp>
      <p:sp>
        <p:nvSpPr>
          <p:cNvPr id="206" name="Google Shape;206;p40"/>
          <p:cNvSpPr txBox="1"/>
          <p:nvPr>
            <p:ph idx="1" type="body"/>
          </p:nvPr>
        </p:nvSpPr>
        <p:spPr>
          <a:xfrm>
            <a:off x="77400" y="732300"/>
            <a:ext cx="9066600" cy="42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Tip #1: Trust your gut! 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Tip #2: Use a checklist, like Think Check Submit </a:t>
            </a: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https://thinkchecksubmit.org/</a:t>
            </a:r>
            <a:r>
              <a:rPr lang="en"/>
              <a:t>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Tip #3: Use resources to check for credibility, such as:</a:t>
            </a:r>
            <a:endParaRPr sz="2200"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Beall’s List (use other sources in conjunction with this):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https://beallslist.weebly.com/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Directory of Open Access Journals: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https://doaj.org/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 Access Scholarly Publishers Association: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https://oaspa.org/</a:t>
            </a:r>
            <a:r>
              <a:rPr lang="en"/>
              <a:t>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UCF Library’s Online Journals: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http://library.ucf.edu/</a:t>
            </a:r>
            <a:r>
              <a:rPr lang="en"/>
              <a:t>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Scholarly Journal metrics: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http://www.scimagojr.com/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 Scholar’s Journal metrics: </a:t>
            </a:r>
            <a:r>
              <a:rPr lang="en" sz="1200" u="sng">
                <a:solidFill>
                  <a:schemeClr val="hlink"/>
                </a:solidFill>
                <a:hlinkClick r:id="rId9"/>
              </a:rPr>
              <a:t>https://scholar.google.com/citations?view_op=metrics_intro&amp;hl=e</a:t>
            </a:r>
            <a:r>
              <a:rPr lang="en" u="sng">
                <a:solidFill>
                  <a:schemeClr val="hlink"/>
                </a:solidFill>
                <a:hlinkClick r:id="rId10"/>
              </a:rPr>
              <a:t>n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69138"/>
                </a:solidFill>
              </a:rPr>
              <a:t> </a:t>
            </a:r>
            <a:r>
              <a:rPr lang="en" sz="2200">
                <a:solidFill>
                  <a:srgbClr val="E69138"/>
                </a:solidFill>
              </a:rPr>
              <a:t>Tip #4:  When in doubt, ask your trusted librarian!</a:t>
            </a:r>
            <a:r>
              <a:rPr lang="en" sz="2200"/>
              <a:t> </a:t>
            </a:r>
            <a:br>
              <a:rPr lang="en" sz="2400"/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1"/>
          <p:cNvSpPr txBox="1"/>
          <p:nvPr>
            <p:ph type="title"/>
          </p:nvPr>
        </p:nvSpPr>
        <p:spPr>
          <a:xfrm>
            <a:off x="645900" y="916925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Open Access at UCF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title"/>
          </p:nvPr>
        </p:nvSpPr>
        <p:spPr>
          <a:xfrm>
            <a:off x="311700" y="185825"/>
            <a:ext cx="4958100" cy="8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publishing in open access journals</a:t>
            </a:r>
            <a:endParaRPr/>
          </a:p>
        </p:txBody>
      </p:sp>
      <p:sp>
        <p:nvSpPr>
          <p:cNvPr id="218" name="Google Shape;218;p42"/>
          <p:cNvSpPr txBox="1"/>
          <p:nvPr>
            <p:ph idx="1" type="body"/>
          </p:nvPr>
        </p:nvSpPr>
        <p:spPr>
          <a:xfrm>
            <a:off x="311700" y="1323050"/>
            <a:ext cx="5031900" cy="3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Article Processing Charges (APCs) funding support is often asked about at the library.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25" y="2407750"/>
            <a:ext cx="210502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2"/>
          <p:cNvSpPr/>
          <p:nvPr/>
        </p:nvSpPr>
        <p:spPr>
          <a:xfrm>
            <a:off x="2451150" y="3380300"/>
            <a:ext cx="558600" cy="302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025" y="2783975"/>
            <a:ext cx="174307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75" y="152400"/>
            <a:ext cx="289114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UCF’s Institutional Repository, STARS, is a viable option for self-archiving and open access publication for faculty and students.</a:t>
            </a:r>
            <a:endParaRPr/>
          </a:p>
        </p:txBody>
      </p:sp>
      <p:pic>
        <p:nvPicPr>
          <p:cNvPr id="228" name="Google Shape;2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675" y="2041825"/>
            <a:ext cx="5514076" cy="310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648750" y="989700"/>
            <a:ext cx="7846500" cy="32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/>
          <p:nvPr/>
        </p:nvSpPr>
        <p:spPr>
          <a:xfrm>
            <a:off x="648750" y="989700"/>
            <a:ext cx="7846500" cy="324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669900" y="1116900"/>
            <a:ext cx="78042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Overview</a:t>
            </a:r>
            <a:endParaRPr sz="4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is Open Access?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Benefits &amp; Challenges of Publishing Open Access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Open Access at UCF</a:t>
            </a:r>
            <a:b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588" y="0"/>
            <a:ext cx="67888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750" y="0"/>
            <a:ext cx="60945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813" y="0"/>
            <a:ext cx="42423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UCF Libraries Scholarly Communication Unit is a resource for faculty and students interested in open access.</a:t>
            </a:r>
            <a:endParaRPr/>
          </a:p>
        </p:txBody>
      </p:sp>
      <p:pic>
        <p:nvPicPr>
          <p:cNvPr id="249" name="Google Shape;2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225" y="3483763"/>
            <a:ext cx="2236600" cy="14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944" y="1703200"/>
            <a:ext cx="3533632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7"/>
          <p:cNvSpPr txBox="1"/>
          <p:nvPr/>
        </p:nvSpPr>
        <p:spPr>
          <a:xfrm>
            <a:off x="358850" y="4186575"/>
            <a:ext cx="46332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5"/>
              </a:rPr>
              <a:t>http://library.ucf.edu/about/departments/scholarly-communication/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200" y="2143002"/>
            <a:ext cx="4107200" cy="16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UCF Libraries Subject Librarians </a:t>
            </a:r>
            <a:endParaRPr/>
          </a:p>
        </p:txBody>
      </p:sp>
      <p:pic>
        <p:nvPicPr>
          <p:cNvPr id="258" name="Google Shape;2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75" y="1344100"/>
            <a:ext cx="1981775" cy="19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300" y="2055675"/>
            <a:ext cx="1981775" cy="19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1125" y="1326675"/>
            <a:ext cx="2016625" cy="20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6800" y="2055675"/>
            <a:ext cx="2016625" cy="20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8"/>
          <p:cNvSpPr txBox="1"/>
          <p:nvPr/>
        </p:nvSpPr>
        <p:spPr>
          <a:xfrm>
            <a:off x="2031150" y="4401000"/>
            <a:ext cx="50817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7"/>
              </a:rPr>
              <a:t>https://library.ucf.edu/staff/subject-librarians/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at the Future of Open Access &amp; UCF</a:t>
            </a:r>
            <a:endParaRPr/>
          </a:p>
        </p:txBody>
      </p:sp>
      <p:sp>
        <p:nvSpPr>
          <p:cNvPr id="268" name="Google Shape;26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Research in Open Access Publication Increases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Department, College &amp; Institution Discussions / Vetting of OA Publications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Utilizing STARS as a Form of Self-Archiving Increases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Funding for STARS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Funding for Article Processing Charges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the Department / College level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Centralized at the University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Senate Resolution / Open Access Policy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Others….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Exploring Open Access Publishing </a:t>
            </a:r>
            <a:endParaRPr/>
          </a:p>
        </p:txBody>
      </p:sp>
      <p:sp>
        <p:nvSpPr>
          <p:cNvPr id="274" name="Google Shape;27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Beall's List of Predatory Journals &amp; Publishers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https://beallslist.weebly.com/</a:t>
            </a:r>
            <a:r>
              <a:rPr lang="en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Directory of Open Access Journals (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https://doaj.org/</a:t>
            </a:r>
            <a:r>
              <a:rPr lang="en"/>
              <a:t>)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Scholar Journal Metrics (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https://scholar.google.com/</a:t>
            </a:r>
            <a:r>
              <a:rPr lang="en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Access Scholarly Publishers Association (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https://oaspa.org/</a:t>
            </a:r>
            <a:r>
              <a:rPr lang="en"/>
              <a:t>) 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SCImago Journal &amp; Country Rank (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http://www.scimagojr.com/</a:t>
            </a:r>
            <a:r>
              <a:rPr lang="en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SHERPA/RoMEO (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http://www.sherpa.ac.uk/romeo/index.php</a:t>
            </a:r>
            <a:r>
              <a:rPr lang="en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Check Submit (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http://thinkchecksubmit.org/</a:t>
            </a:r>
            <a:r>
              <a:rPr lang="en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UCF Library’s Online Journals (</a:t>
            </a:r>
            <a:r>
              <a:rPr lang="en" u="sng">
                <a:solidFill>
                  <a:schemeClr val="hlink"/>
                </a:solidFill>
                <a:hlinkClick r:id="rId10"/>
              </a:rPr>
              <a:t>http://library.ucf.edu/</a:t>
            </a:r>
            <a:r>
              <a:rPr lang="en"/>
              <a:t>)  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/>
          <p:nvPr>
            <p:ph type="title"/>
          </p:nvPr>
        </p:nvSpPr>
        <p:spPr>
          <a:xfrm>
            <a:off x="265500" y="285300"/>
            <a:ext cx="4045200" cy="14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285" name="Google Shape;285;p52"/>
          <p:cNvSpPr txBox="1"/>
          <p:nvPr>
            <p:ph idx="1" type="subTitle"/>
          </p:nvPr>
        </p:nvSpPr>
        <p:spPr>
          <a:xfrm>
            <a:off x="323400" y="1899000"/>
            <a:ext cx="39294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A. Norris: </a:t>
            </a:r>
            <a:r>
              <a:rPr lang="en" u="sng">
                <a:solidFill>
                  <a:schemeClr val="hlink"/>
                </a:solidFill>
                <a:hlinkClick r:id="rId3"/>
              </a:rPr>
              <a:t>sarah.norris@ucf.edu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286" name="Google Shape;286;p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800" y="0"/>
            <a:ext cx="4563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/>
          <p:nvPr/>
        </p:nvSpPr>
        <p:spPr>
          <a:xfrm>
            <a:off x="2033400" y="3362500"/>
            <a:ext cx="5077200" cy="95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7"/>
          <p:cNvSpPr txBox="1"/>
          <p:nvPr/>
        </p:nvSpPr>
        <p:spPr>
          <a:xfrm>
            <a:off x="2163150" y="3461650"/>
            <a:ext cx="48177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Oswald"/>
                <a:ea typeface="Oswald"/>
                <a:cs typeface="Oswald"/>
                <a:sym typeface="Oswald"/>
              </a:rPr>
              <a:t>What is Open Access?</a:t>
            </a:r>
            <a:endParaRPr sz="4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“Open-access (OA) literature is </a:t>
            </a:r>
            <a:r>
              <a:rPr lang="en" sz="3000">
                <a:solidFill>
                  <a:schemeClr val="accent5"/>
                </a:solidFill>
              </a:rPr>
              <a:t>digital, online, free of charge, </a:t>
            </a:r>
            <a:r>
              <a:rPr lang="en" sz="3000"/>
              <a:t>and </a:t>
            </a:r>
            <a:r>
              <a:rPr lang="en" sz="3000">
                <a:solidFill>
                  <a:schemeClr val="accent5"/>
                </a:solidFill>
              </a:rPr>
              <a:t>free of most copyright and licensing restrictions</a:t>
            </a:r>
            <a:r>
              <a:rPr lang="en" sz="3000"/>
              <a:t>.”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© 2004-2015 Peter Suber. Last updated 5 December, 2015, </a:t>
            </a:r>
            <a:br>
              <a:rPr lang="en" sz="1800"/>
            </a:br>
            <a:r>
              <a:rPr lang="en" sz="1800"/>
              <a:t>Retrieved from: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http://bit.ly/oa-overview</a:t>
            </a:r>
            <a:r>
              <a:rPr lang="en" sz="1800"/>
              <a:t>  </a:t>
            </a:r>
            <a:br>
              <a:rPr lang="en" sz="1800"/>
            </a:br>
            <a:r>
              <a:rPr lang="en"/>
              <a:t>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Publish Open Access</a:t>
            </a:r>
            <a:endParaRPr/>
          </a:p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Publish in a fully open access journal </a:t>
            </a:r>
            <a:r>
              <a:rPr lang="en">
                <a:solidFill>
                  <a:schemeClr val="accent5"/>
                </a:solidFill>
              </a:rPr>
              <a:t>(Gold Open Access)</a:t>
            </a:r>
            <a:endParaRPr>
              <a:solidFill>
                <a:schemeClr val="accent5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.g. </a:t>
            </a:r>
            <a:r>
              <a:rPr i="1" lang="en"/>
              <a:t>PLOS One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Publish in a traditional journal that includes an open access option </a:t>
            </a:r>
            <a:r>
              <a:rPr lang="en">
                <a:solidFill>
                  <a:schemeClr val="accent5"/>
                </a:solidFill>
              </a:rPr>
              <a:t>(Hybrid Open Access)</a:t>
            </a:r>
            <a:endParaRPr>
              <a:solidFill>
                <a:schemeClr val="accent5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.g. </a:t>
            </a:r>
            <a:r>
              <a:rPr i="1" lang="en"/>
              <a:t>Journal of Applied Statistics (Taylor &amp; Francis)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Publish in a traditional journal &amp; later archive your work in an open access repository, online faculty profile, or personal website </a:t>
            </a:r>
            <a:r>
              <a:rPr lang="en">
                <a:solidFill>
                  <a:schemeClr val="accent5"/>
                </a:solidFill>
              </a:rPr>
              <a:t>(Green Open Access)</a:t>
            </a:r>
            <a:endParaRPr>
              <a:solidFill>
                <a:schemeClr val="accent5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STARS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http://stars.library.ucf.edu/</a:t>
            </a:r>
            <a:r>
              <a:rPr lang="en"/>
              <a:t>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ResearchGate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Academia.edu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311700" y="293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Publishing Open Access</a:t>
            </a:r>
            <a:endParaRPr/>
          </a:p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Democratizes research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institutional affiliation, subscription, or payment is required (i.e. anyone from anywhere can access)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Beneficial to the institution &amp; academia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Helps reduce costs for subscriptions to traditional journals with ever rising subscription rates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faculty and students comply with open access requirements from grant funding agencies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Increases visibility &amp; access to research produced by faculty and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Increases the impact of your 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Increases likelihood of being read and cited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Piwowar, H., Priem, J., Lariviere, V., Alperin, J. P., Matthias, L., Norlander, B., &amp; ... Haustein, S. (2018). The state of OA: a large-scale analysis of the prevalence and impact of Open Access articles. </a:t>
            </a:r>
            <a:r>
              <a:rPr i="1" lang="en"/>
              <a:t>PeerJ</a:t>
            </a:r>
            <a:r>
              <a:rPr lang="en"/>
              <a:t>, doi:10.7717/peerj.4375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of Publishing Open Access</a:t>
            </a:r>
            <a:endParaRPr/>
          </a:p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fields / disciplines work well with open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Metrics may vary and may be lower than traditional journals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Quality can be an issue / concern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Long-term access to content can be a concern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Websites that are not maintained or go away entirely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Access may be free to the reader but not to the author or institutions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Article Processing Charges (APCs)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Predatory publishing is more prevalent (including predatory conferences, etc.)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 txBox="1"/>
          <p:nvPr/>
        </p:nvSpPr>
        <p:spPr>
          <a:xfrm>
            <a:off x="1121850" y="144525"/>
            <a:ext cx="69003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is Predatory Publishing?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“Predatory open-access publishing is an </a:t>
            </a:r>
            <a:r>
              <a:rPr lang="en" sz="3000">
                <a:solidFill>
                  <a:schemeClr val="accent5"/>
                </a:solidFill>
              </a:rPr>
              <a:t>exploitative open-access academic publishing business model</a:t>
            </a:r>
            <a:r>
              <a:rPr lang="en" sz="3000"/>
              <a:t> that involves charging publication fees to authors without providing the editorial and publishing services associated with legitimate journals (open access or not).”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https://en.wikipedia.org/wiki/Predatory_open_access_publishing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