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5143500" cx="9144000"/>
  <p:notesSz cx="6858000" cy="9144000"/>
  <p:embeddedFontLst>
    <p:embeddedFont>
      <p:font typeface="Average"/>
      <p:regular r:id="rId32"/>
    </p:embeddedFont>
    <p:embeddedFont>
      <p:font typeface="Oswald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Oswald-regular.fntdata"/><Relationship Id="rId10" Type="http://schemas.openxmlformats.org/officeDocument/2006/relationships/slide" Target="slides/slide6.xml"/><Relationship Id="rId32" Type="http://schemas.openxmlformats.org/officeDocument/2006/relationships/font" Target="fonts/Average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Oswald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5d83ea5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5d83ea5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5bea8f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5bea8f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5d83ea5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5d83ea5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2698aa2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2698aa2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698155b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698155b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698155be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698155be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5d83ea5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5d83ea5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698155be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698155be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62326149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62326149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698155be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698155be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e25fa951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e25fa95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698155be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698155be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62326149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62326149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698155be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698155be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62326149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62326149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5d83ea5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5d83ea5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69b235f1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69b235f1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e1643d7a6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e1643d7a6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dfddc199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dfddc199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2698aa2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2698aa2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5d83ea5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5d83ea5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71874fab6_5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71874fab6_5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1874fab6_5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71874fab6_5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2698aa2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2698aa2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71874fab6_5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71874fab6_5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5d83ea5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5d83ea5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bmcmedicine.biomedcentral.com/articles/10.1186/s12916-015-0469-2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omicsonline.org/nursing-conferences.php" TargetMode="External"/><Relationship Id="rId4" Type="http://schemas.openxmlformats.org/officeDocument/2006/relationships/hyperlink" Target="https://www.conferenceseries.com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nursingeducation.nursingmeetings.com/registration.php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thinkchecksubmit.org/" TargetMode="External"/><Relationship Id="rId4" Type="http://schemas.openxmlformats.org/officeDocument/2006/relationships/hyperlink" Target="https://libguides.caltech.edu/c.php?g=512665&amp;p=3503029" TargetMode="External"/><Relationship Id="rId5" Type="http://schemas.openxmlformats.org/officeDocument/2006/relationships/hyperlink" Target="https://beallslist.weebly.com/" TargetMode="External"/><Relationship Id="rId6" Type="http://schemas.openxmlformats.org/officeDocument/2006/relationships/hyperlink" Target="https://doaj.org/" TargetMode="External"/><Relationship Id="rId7" Type="http://schemas.openxmlformats.org/officeDocument/2006/relationships/hyperlink" Target="https://oaspa.org/" TargetMode="External"/><Relationship Id="rId8" Type="http://schemas.openxmlformats.org/officeDocument/2006/relationships/hyperlink" Target="http://library.ucf.edu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sfwa.org/2013/03/the-dmca-takedown-notice-demystified/" TargetMode="External"/><Relationship Id="rId4" Type="http://schemas.openxmlformats.org/officeDocument/2006/relationships/hyperlink" Target="https://www.ftccomplaintassistant.gov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doi.org/10.1016/j.outlook.2017.05.005" TargetMode="External"/><Relationship Id="rId4" Type="http://schemas.openxmlformats.org/officeDocument/2006/relationships/hyperlink" Target="https://doi.org/10.1111/jnu.12248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hyperlink" Target="mailto:sarah.norris@ucf.edu" TargetMode="External"/><Relationship Id="rId4" Type="http://schemas.openxmlformats.org/officeDocument/2006/relationships/hyperlink" Target="mailto:andrew.todd@ucf.edu" TargetMode="External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en.wikipedia.org/wiki/Predatory_open_access_publishin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en.wikipedia.org/wiki/Predatory_conferenc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Hijacked Journals and Conferences: </a:t>
            </a:r>
            <a:endParaRPr sz="4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Predatory Practices in Academia</a:t>
            </a:r>
            <a:endParaRPr sz="46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 A. Norris, Scholarly Communication Librarian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Andy Todd, Nursing Librarian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UCF Libraries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/>
        </p:nvSpPr>
        <p:spPr>
          <a:xfrm>
            <a:off x="6652350" y="1327800"/>
            <a:ext cx="2284200" cy="24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This Doesn’t Mean All Open Access Journals are Predatory...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38366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3"/>
          <p:cNvSpPr txBox="1"/>
          <p:nvPr/>
        </p:nvSpPr>
        <p:spPr>
          <a:xfrm>
            <a:off x="4787750" y="104125"/>
            <a:ext cx="4231800" cy="30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But, </a:t>
            </a:r>
            <a:r>
              <a:rPr lang="en" sz="3000">
                <a:latin typeface="Oswald"/>
                <a:ea typeface="Oswald"/>
                <a:cs typeface="Oswald"/>
                <a:sym typeface="Oswald"/>
              </a:rPr>
              <a:t>Predatory Publishers Continue to Roar onto the Scene</a:t>
            </a:r>
            <a:r>
              <a:rPr lang="en" sz="3000">
                <a:latin typeface="Oswald"/>
                <a:ea typeface="Oswald"/>
                <a:cs typeface="Oswald"/>
                <a:sym typeface="Oswald"/>
              </a:rPr>
              <a:t>...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334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Predatory Publishers on the Rise...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Increased dramatically with the emergence of Open Access journal publishing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online environment makes it easy to create and distribute research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OA journals provide scholars a way to make their research available to anyone, anywhere without institutional affiliation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OA journals help meet new &amp; emerging funding mandates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Predatory Publishers have become adept at soliciting author contributions and appearing to be credible, peer-reviewed venues for publication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Study in 2014, nearly $75 million was paid to publishers suspected to be predatory in nature (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https://bmcmedicine.biomedcentral.com/articles/10.1186/s12916-015-0469-2</a:t>
            </a:r>
            <a:r>
              <a:rPr lang="en"/>
              <a:t>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rise of predatory publishing has prompted many studies and analyses of their publishing practices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 txBox="1"/>
          <p:nvPr/>
        </p:nvSpPr>
        <p:spPr>
          <a:xfrm>
            <a:off x="5395625" y="280950"/>
            <a:ext cx="3326400" cy="25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Identifying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Predatory 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Conferences 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221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Characteristics of Predatory Conferences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922075"/>
            <a:ext cx="8520600" cy="36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Solicits presentations/keynotes via email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Email is typically not personalized and/or has incorrect details or lacks information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process or Call for Proposals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Lack of travel funding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Poorly constructed website and/or web presence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Website typically does not provide good information and/or may not even exist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Contains false and/or misleading affiliations with faculty or institutions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E.g. Faculty listed as conference organizers and/or program reviewers that are not actually participating and/or affiliated with conference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Often associated with a predatory  journal publisher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E.g. OMICS (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https://www.omicsonline.org/nursing-conferences.php</a:t>
            </a:r>
            <a:r>
              <a:rPr lang="en"/>
              <a:t>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Listed on known predatory conference sites like Conference Series LLC (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https://www.conferenceseries.com/</a:t>
            </a:r>
            <a:r>
              <a:rPr lang="en"/>
              <a:t>) 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to Consider...</a:t>
            </a:r>
            <a:endParaRPr/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there a sponsoring organization?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Who is conducting the reviews?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Who are they? Determining any type of authority may be a rigorous endeavor…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it their 1st conference? What’s their experience / track record?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it held in some far flung destination?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Many, but not all, predatory conferences are typically held in an international location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Are they listed on a predatory conferences list and/or do you find negative information about them when you do a search for the conference name and term “predatory” in Google?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275" y="1086825"/>
            <a:ext cx="5639451" cy="366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 txBox="1"/>
          <p:nvPr>
            <p:ph type="title"/>
          </p:nvPr>
        </p:nvSpPr>
        <p:spPr>
          <a:xfrm>
            <a:off x="311700" y="314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Solicitations to UCF Library Faculty</a:t>
            </a:r>
            <a:endParaRPr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311700" y="221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Nursing Conference Example</a:t>
            </a:r>
            <a:endParaRPr/>
          </a:p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311700" y="794400"/>
            <a:ext cx="8520600" cy="37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https://nursingeducation.nursingmeetings.com/registration.php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“All accepted abstracts will be published in respective Conference Series LLC LTD International Journals.”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Multiple email address with different endings (i.e. .org, .net, .com)</a:t>
            </a:r>
            <a:endParaRPr/>
          </a:p>
        </p:txBody>
      </p:sp>
      <p:pic>
        <p:nvPicPr>
          <p:cNvPr id="156" name="Google Shape;15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2677" y="2097475"/>
            <a:ext cx="5818634" cy="304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0"/>
          <p:cNvSpPr txBox="1"/>
          <p:nvPr/>
        </p:nvSpPr>
        <p:spPr>
          <a:xfrm>
            <a:off x="5921500" y="215300"/>
            <a:ext cx="3222600" cy="21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Identifying Predatory Publishers</a:t>
            </a:r>
            <a:endParaRPr sz="4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Characteristics of Predatory Journals &amp; Books</a:t>
            </a:r>
            <a:br>
              <a:rPr lang="en"/>
            </a:br>
            <a:endParaRPr/>
          </a:p>
        </p:txBody>
      </p:sp>
      <p:sp>
        <p:nvSpPr>
          <p:cNvPr id="168" name="Google Shape;168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Promises fast peer review &amp; publication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Journal content is extremely  broad and/or unfocused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Inconsistent and/or contradictory information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included in indexes / databases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Poorly constructed website and/or web presence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Solicits contributions and/or participation via email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Email is typically not personalized and/or has incorrect details or lacks information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Contains false and/or misleading affiliations with faculty or institutions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E.g. Faculty listed as editors, review board, and/or authors that are not actually affiliated with the journal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648750" y="989700"/>
            <a:ext cx="7846500" cy="324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648750" y="1116900"/>
            <a:ext cx="7804200" cy="29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Overview</a:t>
            </a:r>
            <a:endParaRPr sz="4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are Predatory Publishers &amp; Conferences?</a:t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Predatory Practices &amp; Open Access Connection</a:t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Characteristics of Predatory Journals, Books &amp; Conferences</a:t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Tips on How to Avoid Predatory Conferences &amp; Publishers</a:t>
            </a:r>
            <a:b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9826" y="1034825"/>
            <a:ext cx="4064349" cy="394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2"/>
          <p:cNvSpPr txBox="1"/>
          <p:nvPr>
            <p:ph type="title"/>
          </p:nvPr>
        </p:nvSpPr>
        <p:spPr>
          <a:xfrm>
            <a:off x="311700" y="314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Solicitations to UCF Library Faculty</a:t>
            </a:r>
            <a:endParaRPr sz="3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>
            <p:ph type="title"/>
          </p:nvPr>
        </p:nvSpPr>
        <p:spPr>
          <a:xfrm>
            <a:off x="209700" y="87175"/>
            <a:ext cx="8724600" cy="7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Top 4 Tips on How to Avoid Predatory Conferences &amp; Publishers</a:t>
            </a:r>
            <a:br>
              <a:rPr lang="en" sz="3200"/>
            </a:br>
            <a:endParaRPr sz="3200"/>
          </a:p>
        </p:txBody>
      </p:sp>
      <p:sp>
        <p:nvSpPr>
          <p:cNvPr id="180" name="Google Shape;180;p33"/>
          <p:cNvSpPr txBox="1"/>
          <p:nvPr>
            <p:ph idx="1" type="body"/>
          </p:nvPr>
        </p:nvSpPr>
        <p:spPr>
          <a:xfrm>
            <a:off x="209700" y="1102175"/>
            <a:ext cx="8724600" cy="39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Tip #1: Trust your gut! 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Tip #2: Use a checklist, like Think Check Submit </a:t>
            </a:r>
            <a:r>
              <a:rPr lang="en"/>
              <a:t>(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https://thinkchecksubmit.org/</a:t>
            </a:r>
            <a:r>
              <a:rPr lang="en"/>
              <a:t>)</a:t>
            </a:r>
            <a:r>
              <a:rPr lang="en" sz="2000"/>
              <a:t> 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Tip #3: Use resources to check for credibility, such as:</a:t>
            </a:r>
            <a:endParaRPr sz="2000"/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Predatory Conferences LibGuide: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https://libguides.caltech.edu/c.php?g=512665&amp;p=3503029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Beall’s List (use other sources in conjunction with this):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https://beallslist.weebly.com/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Directory of Open Access Journals: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https://doaj.org/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Open Access Scholarly </a:t>
            </a:r>
            <a:r>
              <a:rPr lang="en"/>
              <a:t>Publishers</a:t>
            </a:r>
            <a:r>
              <a:rPr lang="en"/>
              <a:t> Association: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https://oaspa.org/</a:t>
            </a:r>
            <a:r>
              <a:rPr lang="en"/>
              <a:t> 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UCF Library’s Online Journals: </a:t>
            </a:r>
            <a:r>
              <a:rPr lang="en" u="sng">
                <a:solidFill>
                  <a:schemeClr val="hlink"/>
                </a:solidFill>
                <a:hlinkClick r:id="rId8"/>
              </a:rPr>
              <a:t>http://library.ucf.edu/</a:t>
            </a:r>
            <a:r>
              <a:rPr lang="en"/>
              <a:t>  </a:t>
            </a:r>
            <a:endParaRPr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E69138"/>
                </a:solidFill>
              </a:rPr>
              <a:t> Tip #4:  When in doubt, ask your trusted librarian!</a:t>
            </a:r>
            <a:r>
              <a:rPr lang="en" sz="2200"/>
              <a:t> </a:t>
            </a:r>
            <a:br>
              <a:rPr lang="en" sz="2400"/>
            </a:b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4"/>
          <p:cNvSpPr txBox="1"/>
          <p:nvPr/>
        </p:nvSpPr>
        <p:spPr>
          <a:xfrm>
            <a:off x="151500" y="122475"/>
            <a:ext cx="3222600" cy="21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Can You Do If You Published in a Predatory Journal? </a:t>
            </a:r>
            <a:endParaRPr sz="4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/>
          <p:nvPr>
            <p:ph type="title"/>
          </p:nvPr>
        </p:nvSpPr>
        <p:spPr>
          <a:xfrm>
            <a:off x="311700" y="214425"/>
            <a:ext cx="8598000" cy="8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Removing Articles from Predatory Journals</a:t>
            </a:r>
            <a:endParaRPr sz="3200"/>
          </a:p>
        </p:txBody>
      </p:sp>
      <p:sp>
        <p:nvSpPr>
          <p:cNvPr id="192" name="Google Shape;192;p35"/>
          <p:cNvSpPr txBox="1"/>
          <p:nvPr>
            <p:ph idx="1" type="body"/>
          </p:nvPr>
        </p:nvSpPr>
        <p:spPr>
          <a:xfrm>
            <a:off x="311700" y="1061325"/>
            <a:ext cx="8676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If you come to find out your work was published in a predatory journal, you may want to:</a:t>
            </a:r>
            <a:endParaRPr sz="2400"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n">
                <a:solidFill>
                  <a:srgbClr val="F3F3F3"/>
                </a:solidFill>
              </a:rPr>
              <a:t>Remove the article from your CV</a:t>
            </a:r>
            <a:endParaRPr>
              <a:solidFill>
                <a:srgbClr val="F3F3F3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EFEFEF"/>
                </a:solidFill>
              </a:rPr>
              <a:t>File a Digital Millennium Copyright Act (DMCA) takedown notice: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http://www.sfwa.org/2013/03/the-dmca-takedown-notice-demystified/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EFEFEF"/>
                </a:solidFill>
              </a:rPr>
              <a:t>File a complaint with the Federal Trade Commission </a:t>
            </a:r>
            <a:r>
              <a:rPr lang="en"/>
              <a:t>(FTC):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https://www.ftccomplaintassistant.gov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Connect with a librarian to discuss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6"/>
          <p:cNvSpPr txBox="1"/>
          <p:nvPr/>
        </p:nvSpPr>
        <p:spPr>
          <a:xfrm>
            <a:off x="4671550" y="96000"/>
            <a:ext cx="4367700" cy="15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Have You Encountered Predatory Publishers?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Reading</a:t>
            </a:r>
            <a:endParaRPr/>
          </a:p>
        </p:txBody>
      </p:sp>
      <p:sp>
        <p:nvSpPr>
          <p:cNvPr id="204" name="Google Shape;204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Oermann, M. H., Nicoll, L. H., Chinn, P. L., Ashton, K. S., Conklin, J. L., Edie, A. H., … Williams, B. L. (2018). Quality of articles published in predatory nursing journals. Nursing Outlook, 66(1), 4–10.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https://doi.org/10.1016/j.outlook.2017.05.005</a:t>
            </a:r>
            <a:r>
              <a:rPr lang="en" sz="1400"/>
              <a:t> </a:t>
            </a:r>
            <a:endParaRPr sz="1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Oermann, M. H., Conklin, J. L., Nicoll, L. H., Chinn, P. L., Ashton, K. S., Edie, A. H., … Budinger, S. C. (2016). Study of Predatory Open Access Nursing Journals. Journal of Nursing Scholarship, 48(6), 624–632.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https://doi.org/10.1111/jnu.12248</a:t>
            </a:r>
            <a:r>
              <a:rPr lang="en" sz="1400"/>
              <a:t> </a:t>
            </a:r>
            <a:br>
              <a:rPr lang="en" sz="1400"/>
            </a:br>
            <a:endParaRPr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/>
          <p:nvPr>
            <p:ph type="title"/>
          </p:nvPr>
        </p:nvSpPr>
        <p:spPr>
          <a:xfrm>
            <a:off x="265500" y="285300"/>
            <a:ext cx="4045200" cy="146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</a:t>
            </a:r>
            <a:endParaRPr/>
          </a:p>
        </p:txBody>
      </p:sp>
      <p:sp>
        <p:nvSpPr>
          <p:cNvPr id="215" name="Google Shape;215;p39"/>
          <p:cNvSpPr txBox="1"/>
          <p:nvPr>
            <p:ph idx="1" type="subTitle"/>
          </p:nvPr>
        </p:nvSpPr>
        <p:spPr>
          <a:xfrm>
            <a:off x="327975" y="1753500"/>
            <a:ext cx="39294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 A. Norris: </a:t>
            </a:r>
            <a:r>
              <a:rPr lang="en" u="sng">
                <a:solidFill>
                  <a:schemeClr val="hlink"/>
                </a:solidFill>
                <a:hlinkClick r:id="rId3"/>
              </a:rPr>
              <a:t>sarah.norris@ucf.edu</a:t>
            </a:r>
            <a:r>
              <a:rPr lang="en"/>
              <a:t>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Andy Todd: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andrew.todd@ucf.edu</a:t>
            </a:r>
            <a:r>
              <a:rPr lang="en"/>
              <a:t>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</p:txBody>
      </p:sp>
      <p:sp>
        <p:nvSpPr>
          <p:cNvPr id="216" name="Google Shape;216;p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0800" y="0"/>
            <a:ext cx="45632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4759525" y="159975"/>
            <a:ext cx="4151700" cy="16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is Predatory Publishing?</a:t>
            </a:r>
            <a:endParaRPr sz="4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“</a:t>
            </a:r>
            <a:r>
              <a:rPr lang="en" sz="3000"/>
              <a:t>Predatory open-access publishing is an </a:t>
            </a:r>
            <a:r>
              <a:rPr lang="en" sz="3000">
                <a:solidFill>
                  <a:schemeClr val="accent5"/>
                </a:solidFill>
              </a:rPr>
              <a:t>exploitative open-access academic publishing business model</a:t>
            </a:r>
            <a:r>
              <a:rPr lang="en" sz="3000"/>
              <a:t> that involves charging publication fees to authors without providing the editorial and publishing services associated with legitimate journals (open access or not).”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https://en.wikipedia.org/wiki/Predatory_open_access_publishing</a:t>
            </a:r>
            <a:r>
              <a:rPr lang="en" sz="1800"/>
              <a:t> 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4960100" y="877825"/>
            <a:ext cx="3859800" cy="24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are Predatory Conferences?</a:t>
            </a:r>
            <a:endParaRPr sz="4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“Predatory conferences or predatory meetings </a:t>
            </a:r>
            <a:r>
              <a:rPr lang="en" sz="3000">
                <a:solidFill>
                  <a:schemeClr val="accent5"/>
                </a:solidFill>
              </a:rPr>
              <a:t>are meetings set up to appear like legitimate scientific conferences but which are exploitative</a:t>
            </a:r>
            <a:r>
              <a:rPr lang="en" sz="3000"/>
              <a:t> as they do not provide proper editorial control over presentations and advertising can include claims of involvement of prominent academics who are, in fact, uninvolved.”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https://en.wikipedia.org/wiki/Predatory_conference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Few Common Traits… (more on this later!)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23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Oswald"/>
              <a:buChar char="●"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Soliciting articles, presentations, etc. via email 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Oswald"/>
              <a:buChar char="●"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Charging author and/or presenters for various services that it may or may not provide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Oswald"/>
              <a:buChar char="●"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Quick turnaround time for publication or acceptance for presentations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But, determining what is or isn’t predatory behavior can be hard to define...</a:t>
            </a:r>
            <a:endParaRPr sz="2000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/>
        </p:nvSpPr>
        <p:spPr>
          <a:xfrm>
            <a:off x="115500" y="3210250"/>
            <a:ext cx="3825000" cy="13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Predatory Practices 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&amp; Open Access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Connection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Access Publishing Myths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22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Access journals are not high-quality peer-reviewed publications</a:t>
            </a:r>
            <a:endParaRPr sz="6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Charging authors an Article Processing Charge (APC) is predatory behavior </a:t>
            </a:r>
            <a:endParaRPr sz="6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Predatory publishing only exists in Open Access publications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However, </a:t>
            </a:r>
            <a:r>
              <a:rPr lang="en">
                <a:solidFill>
                  <a:schemeClr val="accent5"/>
                </a:solidFill>
              </a:rPr>
              <a:t>Predatory Practices are a common issue in modern academia</a:t>
            </a:r>
            <a:r>
              <a:rPr lang="en"/>
              <a:t>...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