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9144000" cy="6858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7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6912" y="4925990"/>
            <a:ext cx="551738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406581" y="273845"/>
            <a:ext cx="7096625" cy="10721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</a:pPr>
            <a:r>
              <a:t/>
            </a:r>
            <a:endParaRPr b="0" i="0" sz="3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8"/>
          <p:cNvSpPr/>
          <p:nvPr>
            <p:ph idx="2" type="chart"/>
          </p:nvPr>
        </p:nvSpPr>
        <p:spPr>
          <a:xfrm>
            <a:off x="406581" y="1454922"/>
            <a:ext cx="8472500" cy="3038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b="0" i="0" sz="3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hyperlink" Target="mailto:sarah.norris@ucf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ctrTitle"/>
          </p:nvPr>
        </p:nvSpPr>
        <p:spPr>
          <a:xfrm>
            <a:off x="1624869" y="1328429"/>
            <a:ext cx="5728914" cy="509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</a:pPr>
            <a:r>
              <a:rPr b="1" lang="en-US" sz="2700">
                <a:latin typeface="Helvetica Neue"/>
                <a:ea typeface="Helvetica Neue"/>
                <a:cs typeface="Helvetica Neue"/>
                <a:sym typeface="Helvetica Neue"/>
              </a:rPr>
              <a:t>Predatory &amp; Deceptive Publishing Pitfalls and Practical Tips: </a:t>
            </a:r>
            <a:endParaRPr b="1" sz="2700">
              <a:solidFill>
                <a:srgbClr val="FFCA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1633368" y="2051915"/>
            <a:ext cx="5728914" cy="509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A29"/>
              </a:buClr>
              <a:buSzPts val="20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Helping Faculty &amp; Students to Identify &amp; Avoid Questionable Publishing Practices</a:t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4112999" y="2762329"/>
            <a:ext cx="124990" cy="11841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356683" y="2762329"/>
            <a:ext cx="124990" cy="11841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4599834" y="2762329"/>
            <a:ext cx="124990" cy="11841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613721" y="3082108"/>
            <a:ext cx="5728915" cy="72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 A. Norris, Scholarly Communication Librarian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Central Florida</a:t>
            </a:r>
            <a:endParaRPr/>
          </a:p>
          <a:p>
            <a:pPr indent="0" lvl="1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>
            <p:ph type="title"/>
          </p:nvPr>
        </p:nvSpPr>
        <p:spPr>
          <a:xfrm>
            <a:off x="161135" y="147607"/>
            <a:ext cx="3222811" cy="214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b="1" lang="en-US" sz="3200">
                <a:latin typeface="Helvetica Neue"/>
                <a:ea typeface="Helvetica Neue"/>
                <a:cs typeface="Helvetica Neue"/>
                <a:sym typeface="Helvetica Neue"/>
              </a:rPr>
              <a:t>Identify Common Characteristics &amp; Red Flags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ph type="title"/>
          </p:nvPr>
        </p:nvSpPr>
        <p:spPr>
          <a:xfrm>
            <a:off x="5072584" y="174304"/>
            <a:ext cx="4410865" cy="1575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Helvetica Neue"/>
              <a:buNone/>
            </a:pPr>
            <a:r>
              <a:rPr b="1" lang="en-US" sz="2880">
                <a:latin typeface="Helvetica Neue"/>
                <a:ea typeface="Helvetica Neue"/>
                <a:cs typeface="Helvetica Neue"/>
                <a:sym typeface="Helvetica Neue"/>
              </a:rPr>
              <a:t>Provide Evaluation Tools to Determine Credibility and Appropriateness for Publication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5"/>
            <a:ext cx="9143999" cy="51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>
            <p:ph type="title"/>
          </p:nvPr>
        </p:nvSpPr>
        <p:spPr>
          <a:xfrm>
            <a:off x="161135" y="147607"/>
            <a:ext cx="3641190" cy="214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Helvetica Neue"/>
              <a:buNone/>
            </a:pPr>
            <a:r>
              <a:rPr b="1" lang="en-US" sz="2880">
                <a:latin typeface="Helvetica Neue"/>
                <a:ea typeface="Helvetica Neue"/>
                <a:cs typeface="Helvetica Neue"/>
                <a:sym typeface="Helvetica Neue"/>
              </a:rPr>
              <a:t>Share Real World Examples Related to Specific Disciplines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ctrTitle"/>
          </p:nvPr>
        </p:nvSpPr>
        <p:spPr>
          <a:xfrm>
            <a:off x="845326" y="2062702"/>
            <a:ext cx="7453347" cy="509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A29"/>
              </a:buClr>
              <a:buSzPts val="2700"/>
              <a:buFont typeface="Helvetica Neue"/>
              <a:buNone/>
            </a:pPr>
            <a:r>
              <a:rPr b="1" lang="en-US" sz="2700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Study:</a:t>
            </a:r>
            <a:r>
              <a:rPr b="1" lang="en-US" sz="2700">
                <a:latin typeface="Helvetica Neue"/>
                <a:ea typeface="Helvetica Neue"/>
                <a:cs typeface="Helvetica Neue"/>
                <a:sym typeface="Helvetica Neue"/>
              </a:rPr>
              <a:t> University of Central Florida</a:t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291403" y="263797"/>
            <a:ext cx="587828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b="1" lang="en-US" sz="3200">
                <a:latin typeface="Helvetica Neue"/>
                <a:ea typeface="Helvetica Neue"/>
                <a:cs typeface="Helvetica Neue"/>
                <a:sym typeface="Helvetica Neue"/>
              </a:rPr>
              <a:t>UCF </a:t>
            </a:r>
            <a:r>
              <a:rPr b="1" lang="en-US" sz="3200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371789" y="1487156"/>
            <a:ext cx="7837714" cy="3145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/>
              <a:t>Focus on outreach &amp; education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Scholarly Communication website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Research Guides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Campus Workshops &amp; Presentations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Individual Assistance (consultations, email, etc.)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Partner with Campus Units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/>
              <a:t>Office of Research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/>
              <a:t>Faculty Excellence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/>
              <a:t>Faculty Center for Teaching &amp; Learning</a:t>
            </a:r>
            <a:endParaRPr/>
          </a:p>
          <a:p>
            <a:pPr indent="-571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256863" y="273844"/>
            <a:ext cx="3852915" cy="10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b="1" lang="en-US" sz="3200">
                <a:latin typeface="Helvetica Neue"/>
                <a:ea typeface="Helvetica Neue"/>
                <a:cs typeface="Helvetica Neue"/>
                <a:sym typeface="Helvetica Neue"/>
              </a:rPr>
              <a:t>UCF </a:t>
            </a:r>
            <a:r>
              <a:rPr b="1" lang="en-US" sz="3200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</a:t>
            </a:r>
            <a:endParaRPr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41645" y="1446958"/>
            <a:ext cx="4139920" cy="3175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/>
              <a:t>Collaborate with Subject Librarians</a:t>
            </a:r>
            <a:endParaRPr/>
          </a:p>
          <a:p>
            <a:pPr indent="-1714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Workshops &amp; Presentations</a:t>
            </a:r>
            <a:endParaRPr/>
          </a:p>
          <a:p>
            <a:pPr indent="-1714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Consultations</a:t>
            </a:r>
            <a:endParaRPr/>
          </a:p>
          <a:p>
            <a:pPr indent="-1714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Department Meetings</a:t>
            </a:r>
            <a:endParaRPr/>
          </a:p>
          <a:p>
            <a:pPr indent="-1714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Subject Librarian Newsletters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9996" y="1446957"/>
            <a:ext cx="4484004" cy="210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b="1" lang="en-US" sz="3600">
                <a:latin typeface="Helvetica Neue"/>
                <a:ea typeface="Helvetica Neue"/>
                <a:cs typeface="Helvetica Neue"/>
                <a:sym typeface="Helvetica Neue"/>
              </a:rPr>
              <a:t>UCF </a:t>
            </a:r>
            <a:r>
              <a:rPr b="1" lang="en-US" sz="3600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</a:t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/>
              <a:t>STM Faculty Publishing Practices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Assessment of Engineering &amp; Computer Science and Science Faculty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/>
              <a:t>Conducted by Engineering and Science Librarian in conjunction with Scholarly Communication Librarian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/>
              <a:t>Assessed Assistant, Associate, and Full Faculty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/>
              <a:t>Reviewed CVs available publicly online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Review Process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/>
              <a:t>Searched faculty in Web of Science to identify faculty members with the most open access publications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/>
              <a:t>Reviewed CVs with sites like Beall’s List, DOAJ, and OASPA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/>
              <a:t>Future Research &amp; Impact on Outreach and Education Practices</a:t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82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>
            <p:ph type="ctrTitle"/>
          </p:nvPr>
        </p:nvSpPr>
        <p:spPr>
          <a:xfrm>
            <a:off x="4710693" y="2062702"/>
            <a:ext cx="4182098" cy="509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</a:pPr>
            <a:r>
              <a:rPr b="1" lang="en-US" sz="2700">
                <a:latin typeface="Helvetica Neue"/>
                <a:ea typeface="Helvetica Neue"/>
                <a:cs typeface="Helvetica Neue"/>
                <a:sym typeface="Helvetica Neue"/>
              </a:rPr>
              <a:t>Contact Information</a:t>
            </a:r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5866075" y="2571750"/>
            <a:ext cx="2670476" cy="78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 A. Norris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sarah.norris@ucf.edu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A29"/>
              </a:buClr>
              <a:buSzPts val="3300"/>
              <a:buFont typeface="Helvetica Neue"/>
              <a:buNone/>
            </a:pPr>
            <a:r>
              <a:rPr lang="en-US">
                <a:solidFill>
                  <a:srgbClr val="FFCA29"/>
                </a:solidFill>
              </a:rPr>
              <a:t>Overview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/>
              <a:t>Philosophical Goals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/>
              <a:t>Strategies for Engaging Faculty &amp; Students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/>
              <a:t>Case Study: University of Central Florida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2480951" y="2317226"/>
            <a:ext cx="4182098" cy="509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</a:pPr>
            <a:r>
              <a:rPr b="1" lang="en-US" sz="2700">
                <a:latin typeface="Helvetica Neue"/>
                <a:ea typeface="Helvetica Neue"/>
                <a:cs typeface="Helvetica Neue"/>
                <a:sym typeface="Helvetica Neue"/>
              </a:rPr>
              <a:t>Philosophical </a:t>
            </a:r>
            <a:r>
              <a:rPr b="1" lang="en-US" sz="2700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Goals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>
            <p:ph type="title"/>
          </p:nvPr>
        </p:nvSpPr>
        <p:spPr>
          <a:xfrm>
            <a:off x="3545767" y="201482"/>
            <a:ext cx="5437098" cy="1575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b="1" lang="en-US" sz="3200">
                <a:latin typeface="Helvetica Neue"/>
                <a:ea typeface="Helvetica Neue"/>
                <a:cs typeface="Helvetica Neue"/>
                <a:sym typeface="Helvetica Neue"/>
              </a:rPr>
              <a:t>Foster Critical Thinking &amp; Inquiry about Publications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>
            <p:ph type="title"/>
          </p:nvPr>
        </p:nvSpPr>
        <p:spPr>
          <a:xfrm>
            <a:off x="4733135" y="1444803"/>
            <a:ext cx="4410865" cy="1575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b="1" lang="en-US" sz="3200">
                <a:latin typeface="Helvetica Neue"/>
                <a:ea typeface="Helvetica Neue"/>
                <a:cs typeface="Helvetica Neue"/>
                <a:sym typeface="Helvetica Neue"/>
              </a:rPr>
              <a:t>Look at the Publishing Process Holistically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>
            <p:ph type="title"/>
          </p:nvPr>
        </p:nvSpPr>
        <p:spPr>
          <a:xfrm>
            <a:off x="4572000" y="234374"/>
            <a:ext cx="4410865" cy="1575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Helvetica Neue"/>
              <a:buNone/>
            </a:pPr>
            <a:r>
              <a:rPr b="1" lang="en-US" sz="2880">
                <a:latin typeface="Helvetica Neue"/>
                <a:ea typeface="Helvetica Neue"/>
                <a:cs typeface="Helvetica Neue"/>
                <a:sym typeface="Helvetica Neue"/>
              </a:rPr>
              <a:t>Foster an Awareness &amp; Deeper Understanding of Open Access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ctrTitle"/>
          </p:nvPr>
        </p:nvSpPr>
        <p:spPr>
          <a:xfrm>
            <a:off x="845326" y="2062702"/>
            <a:ext cx="7453347" cy="509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</a:pPr>
            <a:r>
              <a:rPr b="1" lang="en-US" sz="2700">
                <a:latin typeface="Helvetica Neue"/>
                <a:ea typeface="Helvetica Neue"/>
                <a:cs typeface="Helvetica Neue"/>
                <a:sym typeface="Helvetica Neue"/>
              </a:rPr>
              <a:t>Strategies for </a:t>
            </a:r>
            <a:r>
              <a:rPr b="1" lang="en-US" sz="2700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Engaging</a:t>
            </a:r>
            <a:r>
              <a:rPr b="1" lang="en-US" sz="2700">
                <a:latin typeface="Helvetica Neue"/>
                <a:ea typeface="Helvetica Neue"/>
                <a:cs typeface="Helvetica Neue"/>
                <a:sym typeface="Helvetica Neue"/>
              </a:rPr>
              <a:t> Faculty &amp; Students</a:t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"/>
            <a:ext cx="9144000" cy="5141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type="title"/>
          </p:nvPr>
        </p:nvSpPr>
        <p:spPr>
          <a:xfrm>
            <a:off x="60070" y="3565422"/>
            <a:ext cx="4410865" cy="1575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b="1"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Acknowledge that Predatory Publishing is a Problem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381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>
            <p:ph type="title"/>
          </p:nvPr>
        </p:nvSpPr>
        <p:spPr>
          <a:xfrm>
            <a:off x="6468518" y="1784224"/>
            <a:ext cx="2601115" cy="1575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Helvetica Neue"/>
              <a:buNone/>
            </a:pPr>
            <a:r>
              <a:rPr b="1" lang="en-US" sz="2880">
                <a:latin typeface="Helvetica Neue"/>
                <a:ea typeface="Helvetica Neue"/>
                <a:cs typeface="Helvetica Neue"/>
                <a:sym typeface="Helvetica Neue"/>
              </a:rPr>
              <a:t>Dispel Myths About Open Access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