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9144000" cy="6858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f363c34f4_0_92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f363c34f4_0_92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4f363c34f4_0_92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363c34f4_0_98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363c34f4_0_98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4f363c34f4_0_98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f363c34f4_0_134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f363c34f4_0_134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4f363c34f4_0_13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f363c34f4_0_144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f363c34f4_0_144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4f363c34f4_0_14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f363c34f4_0_104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f363c34f4_0_104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4f363c34f4_0_10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8b90ba58_0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f8b90ba58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4f8b90ba58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363c34f4_0_2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363c34f4_0_2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4f363c34f4_0_2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363c34f4_0_7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363c34f4_0_7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4f363c34f4_0_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f363c34f4_0_41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f363c34f4_0_4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4f363c34f4_0_4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363c34f4_0_5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363c34f4_0_5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4f363c34f4_0_5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363c34f4_0_117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f363c34f4_0_117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4f363c34f4_0_11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f363c34f4_0_62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f363c34f4_0_62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4f363c34f4_0_62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363c34f4_0_68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363c34f4_0_68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4f363c34f4_0_68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6912" y="4925990"/>
            <a:ext cx="551738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406581" y="273845"/>
            <a:ext cx="7096625" cy="10721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</a:pPr>
            <a:r>
              <a:t/>
            </a:r>
            <a:endParaRPr b="0" i="0" sz="3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8"/>
          <p:cNvSpPr/>
          <p:nvPr>
            <p:ph idx="2" type="chart"/>
          </p:nvPr>
        </p:nvSpPr>
        <p:spPr>
          <a:xfrm>
            <a:off x="406581" y="1454922"/>
            <a:ext cx="8472500" cy="3038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0" y="501250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0" i="0" sz="3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hyperlink" Target="mailto:sarah.norris@ucf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1143000" y="1646725"/>
            <a:ext cx="6858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3600"/>
              <a:t>Open Educational Resources</a:t>
            </a:r>
            <a:endParaRPr b="1" sz="3600">
              <a:solidFill>
                <a:srgbClr val="FFCA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1633368" y="2051915"/>
            <a:ext cx="5728914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A29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University of Central Florida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4112999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356683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599834" y="2762329"/>
            <a:ext cx="124990" cy="11841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613721" y="3082108"/>
            <a:ext cx="5728915" cy="72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A. Norris, Scholarly Communication Librarian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Central Florida</a:t>
            </a:r>
            <a:endParaRPr/>
          </a:p>
          <a:p>
            <a:pPr indent="0" lvl="1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Creating</a:t>
            </a:r>
            <a:r>
              <a:rPr lang="en-US"/>
              <a:t> an Open Educational Resource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Clr>
                <a:srgbClr val="FFCA29"/>
              </a:buClr>
              <a:buSzPts val="1800"/>
              <a:buAutoNum type="arabicPeriod" startAt="3"/>
            </a:pPr>
            <a:r>
              <a:rPr lang="en-US">
                <a:solidFill>
                  <a:srgbClr val="FFCA29"/>
                </a:solidFill>
              </a:rPr>
              <a:t>Creating an OER Anthology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/>
              <a:t>Instructional Designer worked with Instructor to create preferred formats for course materials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/>
              <a:t>Important considerations: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CA29"/>
                </a:solidFill>
              </a:rPr>
              <a:t>Readability</a:t>
            </a:r>
            <a:r>
              <a:rPr lang="en-US"/>
              <a:t>: Multiple sources of content in a variety of file formats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CA29"/>
                </a:solidFill>
              </a:rPr>
              <a:t>Formatting</a:t>
            </a:r>
            <a:r>
              <a:rPr lang="en-US"/>
              <a:t>: Poems, sonnets, plays, and prose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FCA29"/>
                </a:solidFill>
              </a:rPr>
              <a:t>Access to Materials</a:t>
            </a:r>
            <a:r>
              <a:rPr lang="en-US"/>
              <a:t>: File format of finished product, Types of devices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Technical Details</a:t>
            </a:r>
            <a:endParaRPr>
              <a:solidFill>
                <a:srgbClr val="FFCA29"/>
              </a:solidFill>
            </a:endParaRP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Reformatting source materials to HTML file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Utilized Cascading Style Sheets (CSS) to achieve desired styling for type of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Combined HTML files into an ePub, open e-book file format with the program Sigil.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ePub can be viewed on a desktop/laptop, tablet, or smartphone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Created PDF of each work as well. ePub and PDFs are hosted in Webcourses</a:t>
            </a:r>
            <a:br>
              <a:rPr lang="en-US"/>
            </a:b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0" y="0"/>
            <a:ext cx="3970200" cy="994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93225" y="116550"/>
            <a:ext cx="36129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A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sz="3600">
              <a:solidFill>
                <a:srgbClr val="FFCA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Course Materials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Clr>
                <a:srgbClr val="FFCA29"/>
              </a:buClr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OER Anthology</a:t>
            </a:r>
            <a:endParaRPr>
              <a:solidFill>
                <a:srgbClr val="FFCA2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Translated work by instructor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Additional Required Text: </a:t>
            </a:r>
            <a:r>
              <a:rPr lang="en-US">
                <a:solidFill>
                  <a:srgbClr val="FFCA29"/>
                </a:solidFill>
              </a:rPr>
              <a:t>Translation of Beowulf</a:t>
            </a:r>
            <a:endParaRPr>
              <a:solidFill>
                <a:srgbClr val="FFCA2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reserve in the library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Available to purchase used online &amp; in stores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Available to purchase new for $12 in the bookstore</a:t>
            </a: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Spring 2016…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accent4"/>
                </a:solidFill>
              </a:rPr>
              <a:t>3 unique faculty </a:t>
            </a:r>
            <a:r>
              <a:rPr lang="en-US" sz="3600"/>
              <a:t>teaching </a:t>
            </a:r>
            <a:br>
              <a:rPr lang="en-US" sz="3600"/>
            </a:br>
            <a:r>
              <a:rPr lang="en-US" sz="3600">
                <a:solidFill>
                  <a:schemeClr val="accent4"/>
                </a:solidFill>
              </a:rPr>
              <a:t>11 sections</a:t>
            </a:r>
            <a:r>
              <a:rPr lang="en-US" sz="3600"/>
              <a:t> have reached</a:t>
            </a:r>
            <a:endParaRPr sz="3600">
              <a:solidFill>
                <a:srgbClr val="FFCA29"/>
              </a:solidFill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4"/>
                </a:solidFill>
              </a:rPr>
              <a:t>606 students</a:t>
            </a:r>
            <a:r>
              <a:rPr lang="en-US" sz="3600"/>
              <a:t>, potentially saving</a:t>
            </a:r>
            <a:br>
              <a:rPr lang="en-US" sz="3600"/>
            </a:br>
            <a:r>
              <a:rPr lang="en-US" sz="3600"/>
              <a:t>them </a:t>
            </a:r>
            <a:r>
              <a:rPr b="1" lang="en-US" sz="4500">
                <a:solidFill>
                  <a:srgbClr val="FFCA29"/>
                </a:solidFill>
              </a:rPr>
              <a:t>$31,780</a:t>
            </a:r>
            <a:r>
              <a:rPr lang="en-US" sz="4500"/>
              <a:t>*</a:t>
            </a:r>
            <a:br>
              <a:rPr lang="en-US" sz="4500"/>
            </a:br>
            <a:endParaRPr sz="4500"/>
          </a:p>
        </p:txBody>
      </p:sp>
      <p:sp>
        <p:nvSpPr>
          <p:cNvPr id="191" name="Google Shape;191;p26"/>
          <p:cNvSpPr txBox="1"/>
          <p:nvPr/>
        </p:nvSpPr>
        <p:spPr>
          <a:xfrm>
            <a:off x="708900" y="4250650"/>
            <a:ext cx="77262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*Savings based on number of students enrolled in section multiplied by cost of a new textbook.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</a:t>
            </a:r>
            <a:r>
              <a:rPr lang="en-US">
                <a:solidFill>
                  <a:srgbClr val="FFCA29"/>
                </a:solidFill>
              </a:rPr>
              <a:t>Comments</a:t>
            </a:r>
            <a:endParaRPr>
              <a:solidFill>
                <a:srgbClr val="FFCA29"/>
              </a:solidFill>
            </a:endParaRPr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“He provided a textbook and that helped 1000%. In some of my other classes I was unable to purchase every book required which led to extra stress and ultimately failure.”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“The digital readings were amazing because I could access them on any device without lugging around extra papers or books. The price of textbooks sometimes influences the classes I decide to take and so having them be free made me excited (and relieved).”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82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type="ctrTitle"/>
          </p:nvPr>
        </p:nvSpPr>
        <p:spPr>
          <a:xfrm>
            <a:off x="4710693" y="2062702"/>
            <a:ext cx="4182098" cy="509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5866075" y="2571750"/>
            <a:ext cx="2670476" cy="78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A. Norris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sarah.norris@ucf.edu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idx="4294967295" type="ctrTitle"/>
          </p:nvPr>
        </p:nvSpPr>
        <p:spPr>
          <a:xfrm>
            <a:off x="403875" y="468025"/>
            <a:ext cx="45864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2700"/>
              <a:t>OER:</a:t>
            </a: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700">
                <a:solidFill>
                  <a:srgbClr val="FFCA29"/>
                </a:solidFill>
              </a:rPr>
              <a:t>English Literature I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28650" y="5197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en-US" sz="3200"/>
              <a:t>Determine if Present Materials are </a:t>
            </a:r>
            <a:r>
              <a:rPr lang="en-US" sz="3200">
                <a:solidFill>
                  <a:srgbClr val="FFCA29"/>
                </a:solidFill>
              </a:rPr>
              <a:t>Available through Other Avenues...</a:t>
            </a:r>
            <a:endParaRPr>
              <a:solidFill>
                <a:srgbClr val="FFCA29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Course:</a:t>
            </a:r>
            <a:r>
              <a:rPr lang="en-US"/>
              <a:t> </a:t>
            </a:r>
            <a:r>
              <a:rPr lang="en-US"/>
              <a:t>ENL2012, English Literature I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Required course materials - </a:t>
            </a:r>
            <a:r>
              <a:rPr i="1" lang="en-US"/>
              <a:t>Norton Anthology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readings focused on Medieval literature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Project Focus:</a:t>
            </a:r>
            <a:r>
              <a:rPr lang="en-US"/>
              <a:t> Finding library-sourced, public domain, and/or Creative Commons licensed versions of course readings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Participants </a:t>
            </a:r>
            <a:r>
              <a:rPr lang="en-US">
                <a:solidFill>
                  <a:srgbClr val="FFCA29"/>
                </a:solidFill>
              </a:rPr>
              <a:t>Involved</a:t>
            </a:r>
            <a:endParaRPr>
              <a:solidFill>
                <a:srgbClr val="FFCA29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English Subject Librarian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Instructional Designers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Scholarly Communication Adjunct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Scholarly Communication Librarian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Textbook Affordability Working Group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CA29"/>
              </a:buClr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And more! </a:t>
            </a:r>
            <a:endParaRPr>
              <a:solidFill>
                <a:srgbClr val="FFCA29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10120" r="0" t="0"/>
          <a:stretch/>
        </p:blipFill>
        <p:spPr>
          <a:xfrm>
            <a:off x="0" y="-19425"/>
            <a:ext cx="9144000" cy="51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4294967295" type="ctrTitle"/>
          </p:nvPr>
        </p:nvSpPr>
        <p:spPr>
          <a:xfrm>
            <a:off x="4517350" y="139850"/>
            <a:ext cx="4475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r>
              <a:rPr b="1" lang="en-US" sz="3000">
                <a:solidFill>
                  <a:srgbClr val="FFCA29"/>
                </a:solidFill>
              </a:rPr>
              <a:t>Path to OER Creation </a:t>
            </a:r>
            <a:endParaRPr sz="3000">
              <a:solidFill>
                <a:srgbClr val="FFCA2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Creating</a:t>
            </a:r>
            <a:r>
              <a:rPr lang="en-US"/>
              <a:t> an Open Educational Resource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Clr>
                <a:srgbClr val="FFCA29"/>
              </a:buClr>
              <a:buSzPts val="1800"/>
              <a:buAutoNum type="arabicPeriod"/>
            </a:pPr>
            <a:r>
              <a:rPr lang="en-US">
                <a:solidFill>
                  <a:srgbClr val="FFCA29"/>
                </a:solidFill>
              </a:rPr>
              <a:t>Finding high quality, comparable course readings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Subject Librarian and Scholarly Communication Adjunct worked with Instructor to locate readings based on syllabus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Important considerations: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correct sections of the works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preferred translations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Any other preferences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Finding </a:t>
            </a:r>
            <a:r>
              <a:rPr lang="en-US"/>
              <a:t>Resources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Multi-phase Process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Find materials students can legally access (i.e. library-sourced content through library databases with unlimited users or online)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Look for public domain and Creative Commons licensed materials online (e.g. HathiTrust, Project Gutenberg)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Creating</a:t>
            </a:r>
            <a:r>
              <a:rPr lang="en-US"/>
              <a:t> an Open Educational Resource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Clr>
                <a:srgbClr val="FFCA29"/>
              </a:buClr>
              <a:buSzPts val="1800"/>
              <a:buAutoNum type="arabicPeriod" startAt="2"/>
            </a:pPr>
            <a:r>
              <a:rPr lang="en-US">
                <a:solidFill>
                  <a:srgbClr val="FFCA29"/>
                </a:solidFill>
              </a:rPr>
              <a:t>Determine Copyright Status and/or Obtain Copyright Permissions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Scholarly Communication </a:t>
            </a:r>
            <a:r>
              <a:rPr lang="en-US"/>
              <a:t>Adjunct worked with Subject Librarian to identify and clear copyright for texts used in course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/>
              <a:t>Scholarly Communication Librarian addressed complicated copyright issues and worked with the Office of General Counsel on broader copyright topics related to overall anthology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A29"/>
                </a:solidFill>
              </a:rPr>
              <a:t>Copyright Conundrums</a:t>
            </a:r>
            <a:endParaRPr>
              <a:solidFill>
                <a:srgbClr val="FFCA29"/>
              </a:solidFill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Major Areas of Concern:</a:t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Versions</a:t>
            </a:r>
            <a:r>
              <a:rPr lang="en-US"/>
              <a:t> (i.e. what can you share as an OER and what should be limited only to the classroom?)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Access</a:t>
            </a:r>
            <a:r>
              <a:rPr lang="en-US"/>
              <a:t> (i.e. how do you make it more openly accessible by everyone in IR? Which leads to…)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FFCA29"/>
                </a:solidFill>
              </a:rPr>
              <a:t>Ownership</a:t>
            </a:r>
            <a:r>
              <a:rPr lang="en-US"/>
              <a:t> (i.e. who “owns” the anthology and can the University claim ownership)</a:t>
            </a:r>
            <a:br>
              <a:rPr lang="en-US"/>
            </a:b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