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60" r:id="rId1"/>
  </p:sldMasterIdLst>
  <p:notesMasterIdLst>
    <p:notesMasterId r:id="rId43"/>
  </p:notesMasterIdLst>
  <p:handoutMasterIdLst>
    <p:handoutMasterId r:id="rId44"/>
  </p:handoutMasterIdLst>
  <p:sldIdLst>
    <p:sldId id="264" r:id="rId2"/>
    <p:sldId id="289" r:id="rId3"/>
    <p:sldId id="365" r:id="rId4"/>
    <p:sldId id="363" r:id="rId5"/>
    <p:sldId id="410" r:id="rId6"/>
    <p:sldId id="411" r:id="rId7"/>
    <p:sldId id="412" r:id="rId8"/>
    <p:sldId id="413" r:id="rId9"/>
    <p:sldId id="381" r:id="rId10"/>
    <p:sldId id="416" r:id="rId11"/>
    <p:sldId id="379" r:id="rId12"/>
    <p:sldId id="399" r:id="rId13"/>
    <p:sldId id="401" r:id="rId14"/>
    <p:sldId id="405" r:id="rId15"/>
    <p:sldId id="404" r:id="rId16"/>
    <p:sldId id="403" r:id="rId17"/>
    <p:sldId id="402" r:id="rId18"/>
    <p:sldId id="292" r:id="rId19"/>
    <p:sldId id="294" r:id="rId20"/>
    <p:sldId id="370" r:id="rId21"/>
    <p:sldId id="291" r:id="rId22"/>
    <p:sldId id="385" r:id="rId23"/>
    <p:sldId id="417" r:id="rId24"/>
    <p:sldId id="374" r:id="rId25"/>
    <p:sldId id="387" r:id="rId26"/>
    <p:sldId id="390" r:id="rId27"/>
    <p:sldId id="389" r:id="rId28"/>
    <p:sldId id="388" r:id="rId29"/>
    <p:sldId id="420" r:id="rId30"/>
    <p:sldId id="421" r:id="rId31"/>
    <p:sldId id="422" r:id="rId32"/>
    <p:sldId id="423" r:id="rId33"/>
    <p:sldId id="424" r:id="rId34"/>
    <p:sldId id="391" r:id="rId35"/>
    <p:sldId id="394" r:id="rId36"/>
    <p:sldId id="395" r:id="rId37"/>
    <p:sldId id="426" r:id="rId38"/>
    <p:sldId id="406" r:id="rId39"/>
    <p:sldId id="366" r:id="rId40"/>
    <p:sldId id="407" r:id="rId41"/>
    <p:sldId id="258" r:id="rId42"/>
  </p:sldIdLst>
  <p:sldSz cx="9144000" cy="5143500" type="screen16x9"/>
  <p:notesSz cx="7010400" cy="9296400"/>
  <p:embeddedFontLst>
    <p:embeddedFont>
      <p:font typeface="ＭＳ Ｐゴシック" panose="020B0600070205080204" pitchFamily="34" charset="-128"/>
      <p:regular r:id="rId45"/>
    </p:embeddedFont>
    <p:embeddedFont>
      <p:font typeface="Bradley Hand ITC" panose="03070402050302030203" pitchFamily="66" charset="0"/>
      <p:regular r:id="rId46"/>
    </p:embeddedFont>
    <p:embeddedFont>
      <p:font typeface="Calibri" panose="020F0502020204030204" pitchFamily="34" charset="0"/>
      <p:regular r:id="rId47"/>
      <p:bold r:id="rId48"/>
      <p:italic r:id="rId49"/>
      <p:boldItalic r:id="rId50"/>
    </p:embeddedFont>
    <p:embeddedFont>
      <p:font typeface="Helvetica" panose="020B0604020202020204" pitchFamily="34" charset="0"/>
      <p:regular r:id="rId51"/>
      <p:bold r:id="rId52"/>
      <p:italic r:id="rId53"/>
      <p:boldItalic r:id="rId5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564" userDrawn="1">
          <p15:clr>
            <a:srgbClr val="5ACBF0"/>
          </p15:clr>
        </p15:guide>
        <p15:guide id="2" pos="456" userDrawn="1">
          <p15:clr>
            <a:srgbClr val="5ACBF0"/>
          </p15:clr>
        </p15:guide>
        <p15:guide id="3" pos="5328" userDrawn="1">
          <p15:clr>
            <a:srgbClr val="5ACBF0"/>
          </p15:clr>
        </p15:guide>
        <p15:guide id="4" pos="2880" userDrawn="1">
          <p15:clr>
            <a:srgbClr val="5ACBF0"/>
          </p15:clr>
        </p15:guide>
        <p15:guide id="5" orient="horz" pos="1644" userDrawn="1">
          <p15:clr>
            <a:srgbClr val="5ACBF0"/>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A29"/>
    <a:srgbClr val="FEE599"/>
    <a:srgbClr val="A5A5A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36" autoAdjust="0"/>
    <p:restoredTop sz="78256" autoAdjust="0"/>
  </p:normalViewPr>
  <p:slideViewPr>
    <p:cSldViewPr snapToGrid="0" snapToObjects="1">
      <p:cViewPr varScale="1">
        <p:scale>
          <a:sx n="114" d="100"/>
          <a:sy n="114" d="100"/>
        </p:scale>
        <p:origin x="966" y="102"/>
      </p:cViewPr>
      <p:guideLst>
        <p:guide orient="horz" pos="564"/>
        <p:guide pos="456"/>
        <p:guide pos="5328"/>
        <p:guide pos="2880"/>
        <p:guide orient="horz" pos="1644"/>
      </p:guideLst>
    </p:cSldViewPr>
  </p:slideViewPr>
  <p:outlineViewPr>
    <p:cViewPr>
      <p:scale>
        <a:sx n="33" d="100"/>
        <a:sy n="33" d="100"/>
      </p:scale>
      <p:origin x="0" y="-8580"/>
    </p:cViewPr>
  </p:outlineViewPr>
  <p:notesTextViewPr>
    <p:cViewPr>
      <p:scale>
        <a:sx n="1" d="1"/>
        <a:sy n="1" d="1"/>
      </p:scale>
      <p:origin x="0" y="0"/>
    </p:cViewPr>
  </p:notesTextViewPr>
  <p:sorterViewPr>
    <p:cViewPr varScale="1">
      <p:scale>
        <a:sx n="1" d="1"/>
        <a:sy n="1" d="1"/>
      </p:scale>
      <p:origin x="0" y="0"/>
    </p:cViewPr>
  </p:sorterViewPr>
  <p:notesViewPr>
    <p:cSldViewPr snapToGrid="0" snapToObjects="1">
      <p:cViewPr varScale="1">
        <p:scale>
          <a:sx n="115" d="100"/>
          <a:sy n="115" d="100"/>
        </p:scale>
        <p:origin x="3280" y="21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3.fntdata"/><Relationship Id="rId50" Type="http://schemas.openxmlformats.org/officeDocument/2006/relationships/font" Target="fonts/font6.fntdata"/><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1.fntdata"/><Relationship Id="rId53" Type="http://schemas.openxmlformats.org/officeDocument/2006/relationships/font" Target="fonts/font9.fntdata"/><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font" Target="fonts/font4.fntdata"/><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7.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2.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5.fntdata"/><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handoutMaster" Target="handoutMasters/handoutMaster1.xml"/><Relationship Id="rId52" Type="http://schemas.openxmlformats.org/officeDocument/2006/relationships/font" Target="fonts/font8.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3169" tIns="46585" rIns="93169" bIns="46585" rtlCol="0"/>
          <a:lstStyle>
            <a:lvl1pPr algn="l">
              <a:defRPr sz="1200"/>
            </a:lvl1pPr>
          </a:lstStyle>
          <a:p>
            <a:endParaRPr lang="en-US"/>
          </a:p>
        </p:txBody>
      </p:sp>
      <p:sp>
        <p:nvSpPr>
          <p:cNvPr id="3" name="Date Placeholder 2"/>
          <p:cNvSpPr>
            <a:spLocks noGrp="1"/>
          </p:cNvSpPr>
          <p:nvPr>
            <p:ph type="dt" sz="quarter" idx="1"/>
          </p:nvPr>
        </p:nvSpPr>
        <p:spPr>
          <a:xfrm>
            <a:off x="3970938" y="1"/>
            <a:ext cx="3037840" cy="466434"/>
          </a:xfrm>
          <a:prstGeom prst="rect">
            <a:avLst/>
          </a:prstGeom>
        </p:spPr>
        <p:txBody>
          <a:bodyPr vert="horz" lIns="93169" tIns="46585" rIns="93169" bIns="46585" rtlCol="0"/>
          <a:lstStyle>
            <a:lvl1pPr algn="r">
              <a:defRPr sz="1200"/>
            </a:lvl1pPr>
          </a:lstStyle>
          <a:p>
            <a:fld id="{1B2B353B-17DE-F24E-9686-9B8AC9ABF674}" type="datetimeFigureOut">
              <a:rPr lang="en-US" smtClean="0"/>
              <a:t>5/8/2019</a:t>
            </a:fld>
            <a:endParaRPr lang="en-US"/>
          </a:p>
        </p:txBody>
      </p:sp>
      <p:sp>
        <p:nvSpPr>
          <p:cNvPr id="4" name="Footer Placeholder 3"/>
          <p:cNvSpPr>
            <a:spLocks noGrp="1"/>
          </p:cNvSpPr>
          <p:nvPr>
            <p:ph type="ftr" sz="quarter" idx="2"/>
          </p:nvPr>
        </p:nvSpPr>
        <p:spPr>
          <a:xfrm>
            <a:off x="0" y="8829968"/>
            <a:ext cx="3037840" cy="466433"/>
          </a:xfrm>
          <a:prstGeom prst="rect">
            <a:avLst/>
          </a:prstGeom>
        </p:spPr>
        <p:txBody>
          <a:bodyPr vert="horz" lIns="93169" tIns="46585" rIns="93169" bIns="46585"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8"/>
            <a:ext cx="3037840" cy="466433"/>
          </a:xfrm>
          <a:prstGeom prst="rect">
            <a:avLst/>
          </a:prstGeom>
        </p:spPr>
        <p:txBody>
          <a:bodyPr vert="horz" lIns="93169" tIns="46585" rIns="93169" bIns="46585" rtlCol="0" anchor="b"/>
          <a:lstStyle>
            <a:lvl1pPr algn="r">
              <a:defRPr sz="1200"/>
            </a:lvl1pPr>
          </a:lstStyle>
          <a:p>
            <a:fld id="{883FAFBE-6A90-E941-9DCD-9279D83C8C17}" type="slidenum">
              <a:rPr lang="en-US" smtClean="0"/>
              <a:t>‹#›</a:t>
            </a:fld>
            <a:endParaRPr lang="en-US"/>
          </a:p>
        </p:txBody>
      </p:sp>
    </p:spTree>
    <p:extLst>
      <p:ext uri="{BB962C8B-B14F-4D97-AF65-F5344CB8AC3E}">
        <p14:creationId xmlns:p14="http://schemas.microsoft.com/office/powerpoint/2010/main" val="16295855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3169" tIns="46585" rIns="93169" bIns="46585" rtlCol="0"/>
          <a:lstStyle>
            <a:lvl1pPr algn="l">
              <a:defRPr sz="1200"/>
            </a:lvl1pPr>
          </a:lstStyle>
          <a:p>
            <a:endParaRPr lang="en-US"/>
          </a:p>
        </p:txBody>
      </p:sp>
      <p:sp>
        <p:nvSpPr>
          <p:cNvPr id="3" name="Date Placeholder 2"/>
          <p:cNvSpPr>
            <a:spLocks noGrp="1"/>
          </p:cNvSpPr>
          <p:nvPr>
            <p:ph type="dt" idx="1"/>
          </p:nvPr>
        </p:nvSpPr>
        <p:spPr>
          <a:xfrm>
            <a:off x="3970938" y="1"/>
            <a:ext cx="3037840" cy="466434"/>
          </a:xfrm>
          <a:prstGeom prst="rect">
            <a:avLst/>
          </a:prstGeom>
        </p:spPr>
        <p:txBody>
          <a:bodyPr vert="horz" lIns="93169" tIns="46585" rIns="93169" bIns="46585" rtlCol="0"/>
          <a:lstStyle>
            <a:lvl1pPr algn="r">
              <a:defRPr sz="1200"/>
            </a:lvl1pPr>
          </a:lstStyle>
          <a:p>
            <a:fld id="{6A5E00F6-FCEB-3240-BF91-2FE8D291BB05}" type="datetimeFigureOut">
              <a:rPr lang="en-US" smtClean="0"/>
              <a:t>5/8/2019</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69" tIns="46585" rIns="93169" bIns="46585"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69" tIns="46585" rIns="93169" bIns="4658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8"/>
            <a:ext cx="3037840" cy="466433"/>
          </a:xfrm>
          <a:prstGeom prst="rect">
            <a:avLst/>
          </a:prstGeom>
        </p:spPr>
        <p:txBody>
          <a:bodyPr vert="horz" lIns="93169" tIns="46585" rIns="93169" bIns="46585"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8"/>
            <a:ext cx="3037840" cy="466433"/>
          </a:xfrm>
          <a:prstGeom prst="rect">
            <a:avLst/>
          </a:prstGeom>
        </p:spPr>
        <p:txBody>
          <a:bodyPr vert="horz" lIns="93169" tIns="46585" rIns="93169" bIns="46585" rtlCol="0" anchor="b"/>
          <a:lstStyle>
            <a:lvl1pPr algn="r">
              <a:defRPr sz="1200"/>
            </a:lvl1pPr>
          </a:lstStyle>
          <a:p>
            <a:fld id="{BF01AEB7-DF1E-074E-AD3C-BD912806E15D}" type="slidenum">
              <a:rPr lang="en-US" smtClean="0"/>
              <a:t>‹#›</a:t>
            </a:fld>
            <a:endParaRPr lang="en-US"/>
          </a:p>
        </p:txBody>
      </p:sp>
    </p:spTree>
    <p:extLst>
      <p:ext uri="{BB962C8B-B14F-4D97-AF65-F5344CB8AC3E}">
        <p14:creationId xmlns:p14="http://schemas.microsoft.com/office/powerpoint/2010/main" val="6143817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stars.library.ucf.edu/faq.html#faq-30"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dmptool.org/public_orgs"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dmptool.org/public_plans"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dmptool.org/public_plans"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dmptool.org/public_templates"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guides.ucf.edu/content.php?pid=197538&amp;sid=1666332"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guides.ucf.edu/content.php?pid=197538&amp;sid=1665561"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guides.ucf.edu/content.php?pid=197538&amp;sid=1666141"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guides.ucf.edu/content.php?pid=197538&amp;sid=2691172" TargetMode="External"/><Relationship Id="rId7" Type="http://schemas.openxmlformats.org/officeDocument/2006/relationships/hyperlink" Target="https://www.ukdataservice.ac.uk/manage-data/legal-ethical/consent-data-sharing" TargetMode="External"/><Relationship Id="rId2" Type="http://schemas.openxmlformats.org/officeDocument/2006/relationships/slide" Target="../slides/slide7.xml"/><Relationship Id="rId1" Type="http://schemas.openxmlformats.org/officeDocument/2006/relationships/notesMaster" Target="../notesMasters/notesMaster1.xml"/><Relationship Id="rId6" Type="http://schemas.openxmlformats.org/officeDocument/2006/relationships/hyperlink" Target="http://www.journals.uchicago.edu/page/an/instruct.html#data" TargetMode="External"/><Relationship Id="rId5" Type="http://schemas.openxmlformats.org/officeDocument/2006/relationships/hyperlink" Target="http://www.nature.com/authors/editorial_policies/availability.html" TargetMode="External"/><Relationship Id="rId4" Type="http://schemas.openxmlformats.org/officeDocument/2006/relationships/hyperlink" Target="http://guides.ucf.edu/data/sharingdata#s-lg-box-1546677"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guides.ucf.edu/content.php?pid=197538&amp;sid=1732716"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oad.simmons.edu/oadwiki/Data_repositories"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01AEB7-DF1E-074E-AD3C-BD912806E15D}" type="slidenum">
              <a:rPr lang="en-US" smtClean="0"/>
              <a:t>1</a:t>
            </a:fld>
            <a:endParaRPr lang="en-US"/>
          </a:p>
        </p:txBody>
      </p:sp>
    </p:spTree>
    <p:extLst>
      <p:ext uri="{BB962C8B-B14F-4D97-AF65-F5344CB8AC3E}">
        <p14:creationId xmlns:p14="http://schemas.microsoft.com/office/powerpoint/2010/main" val="5714613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691">
              <a:defRPr/>
            </a:pPr>
            <a:r>
              <a:rPr lang="en-US" dirty="0"/>
              <a:t>Data sharing made easier: use Repository Finder to find the right repository for your data</a:t>
            </a:r>
          </a:p>
          <a:p>
            <a:endParaRPr lang="en-US" dirty="0"/>
          </a:p>
        </p:txBody>
      </p:sp>
      <p:sp>
        <p:nvSpPr>
          <p:cNvPr id="4" name="Slide Number Placeholder 3"/>
          <p:cNvSpPr>
            <a:spLocks noGrp="1"/>
          </p:cNvSpPr>
          <p:nvPr>
            <p:ph type="sldNum" sz="quarter" idx="5"/>
          </p:nvPr>
        </p:nvSpPr>
        <p:spPr/>
        <p:txBody>
          <a:bodyPr/>
          <a:lstStyle/>
          <a:p>
            <a:fld id="{BF01AEB7-DF1E-074E-AD3C-BD912806E15D}" type="slidenum">
              <a:rPr lang="en-US" smtClean="0"/>
              <a:t>10</a:t>
            </a:fld>
            <a:endParaRPr lang="en-US"/>
          </a:p>
        </p:txBody>
      </p:sp>
    </p:spTree>
    <p:extLst>
      <p:ext uri="{BB962C8B-B14F-4D97-AF65-F5344CB8AC3E}">
        <p14:creationId xmlns:p14="http://schemas.microsoft.com/office/powerpoint/2010/main" val="4340327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01AEB7-DF1E-074E-AD3C-BD912806E15D}" type="slidenum">
              <a:rPr lang="en-US" smtClean="0"/>
              <a:t>11</a:t>
            </a:fld>
            <a:endParaRPr lang="en-US"/>
          </a:p>
        </p:txBody>
      </p:sp>
    </p:spTree>
    <p:extLst>
      <p:ext uri="{BB962C8B-B14F-4D97-AF65-F5344CB8AC3E}">
        <p14:creationId xmlns:p14="http://schemas.microsoft.com/office/powerpoint/2010/main" val="13388408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https://stars.library.ucf.edu/faq.html#faq-30</a:t>
            </a:r>
            <a:endParaRPr lang="en-US" dirty="0"/>
          </a:p>
        </p:txBody>
      </p:sp>
      <p:sp>
        <p:nvSpPr>
          <p:cNvPr id="4" name="Slide Number Placeholder 3"/>
          <p:cNvSpPr>
            <a:spLocks noGrp="1"/>
          </p:cNvSpPr>
          <p:nvPr>
            <p:ph type="sldNum" sz="quarter" idx="5"/>
          </p:nvPr>
        </p:nvSpPr>
        <p:spPr/>
        <p:txBody>
          <a:bodyPr/>
          <a:lstStyle/>
          <a:p>
            <a:fld id="{BF01AEB7-DF1E-074E-AD3C-BD912806E15D}" type="slidenum">
              <a:rPr lang="en-US" smtClean="0"/>
              <a:t>12</a:t>
            </a:fld>
            <a:endParaRPr lang="en-US"/>
          </a:p>
        </p:txBody>
      </p:sp>
    </p:spTree>
    <p:extLst>
      <p:ext uri="{BB962C8B-B14F-4D97-AF65-F5344CB8AC3E}">
        <p14:creationId xmlns:p14="http://schemas.microsoft.com/office/powerpoint/2010/main" val="12885615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01AEB7-DF1E-074E-AD3C-BD912806E15D}" type="slidenum">
              <a:rPr lang="en-US" smtClean="0"/>
              <a:t>13</a:t>
            </a:fld>
            <a:endParaRPr lang="en-US"/>
          </a:p>
        </p:txBody>
      </p:sp>
    </p:spTree>
    <p:extLst>
      <p:ext uri="{BB962C8B-B14F-4D97-AF65-F5344CB8AC3E}">
        <p14:creationId xmlns:p14="http://schemas.microsoft.com/office/powerpoint/2010/main" val="22539057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01AEB7-DF1E-074E-AD3C-BD912806E15D}" type="slidenum">
              <a:rPr lang="en-US" smtClean="0"/>
              <a:t>14</a:t>
            </a:fld>
            <a:endParaRPr lang="en-US"/>
          </a:p>
        </p:txBody>
      </p:sp>
    </p:spTree>
    <p:extLst>
      <p:ext uri="{BB962C8B-B14F-4D97-AF65-F5344CB8AC3E}">
        <p14:creationId xmlns:p14="http://schemas.microsoft.com/office/powerpoint/2010/main" val="20614129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01AEB7-DF1E-074E-AD3C-BD912806E15D}" type="slidenum">
              <a:rPr lang="en-US" smtClean="0"/>
              <a:t>15</a:t>
            </a:fld>
            <a:endParaRPr lang="en-US"/>
          </a:p>
        </p:txBody>
      </p:sp>
    </p:spTree>
    <p:extLst>
      <p:ext uri="{BB962C8B-B14F-4D97-AF65-F5344CB8AC3E}">
        <p14:creationId xmlns:p14="http://schemas.microsoft.com/office/powerpoint/2010/main" val="6184058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01AEB7-DF1E-074E-AD3C-BD912806E15D}" type="slidenum">
              <a:rPr lang="en-US" smtClean="0"/>
              <a:t>16</a:t>
            </a:fld>
            <a:endParaRPr lang="en-US"/>
          </a:p>
        </p:txBody>
      </p:sp>
    </p:spTree>
    <p:extLst>
      <p:ext uri="{BB962C8B-B14F-4D97-AF65-F5344CB8AC3E}">
        <p14:creationId xmlns:p14="http://schemas.microsoft.com/office/powerpoint/2010/main" val="20198910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01AEB7-DF1E-074E-AD3C-BD912806E15D}" type="slidenum">
              <a:rPr lang="en-US" smtClean="0"/>
              <a:t>17</a:t>
            </a:fld>
            <a:endParaRPr lang="en-US"/>
          </a:p>
        </p:txBody>
      </p:sp>
    </p:spTree>
    <p:extLst>
      <p:ext uri="{BB962C8B-B14F-4D97-AF65-F5344CB8AC3E}">
        <p14:creationId xmlns:p14="http://schemas.microsoft.com/office/powerpoint/2010/main" val="24262168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DMPTool</a:t>
            </a:r>
            <a:r>
              <a:rPr lang="en-US" dirty="0"/>
              <a:t> is </a:t>
            </a:r>
            <a:r>
              <a:rPr lang="en-US" b="1" i="1" dirty="0"/>
              <a:t>free for anyone </a:t>
            </a:r>
            <a:r>
              <a:rPr lang="en-US" dirty="0"/>
              <a:t>to create data management plans. As a user, you can:</a:t>
            </a:r>
          </a:p>
          <a:p>
            <a:r>
              <a:rPr lang="en-US" dirty="0"/>
              <a:t>Create your own plans.</a:t>
            </a:r>
          </a:p>
          <a:p>
            <a:r>
              <a:rPr lang="en-US" dirty="0"/>
              <a:t>Co-author a plan with collaborators.</a:t>
            </a:r>
          </a:p>
          <a:p>
            <a:r>
              <a:rPr lang="en-US" dirty="0"/>
              <a:t>If you are a researcher from one of the </a:t>
            </a:r>
            <a:r>
              <a:rPr lang="en-US" dirty="0">
                <a:hlinkClick r:id="rId3"/>
              </a:rPr>
              <a:t>participating institutions</a:t>
            </a:r>
            <a:r>
              <a:rPr lang="en-US" dirty="0"/>
              <a:t>, you can log in using your institutional credentials. You may then be presented with institution-specific guidance and have the option to get feedback from local data experts.</a:t>
            </a:r>
          </a:p>
          <a:p>
            <a:endParaRPr lang="en-US" dirty="0"/>
          </a:p>
        </p:txBody>
      </p:sp>
      <p:sp>
        <p:nvSpPr>
          <p:cNvPr id="4" name="Slide Number Placeholder 3"/>
          <p:cNvSpPr>
            <a:spLocks noGrp="1"/>
          </p:cNvSpPr>
          <p:nvPr>
            <p:ph type="sldNum" sz="quarter" idx="10"/>
          </p:nvPr>
        </p:nvSpPr>
        <p:spPr/>
        <p:txBody>
          <a:bodyPr/>
          <a:lstStyle/>
          <a:p>
            <a:fld id="{BF01AEB7-DF1E-074E-AD3C-BD912806E15D}" type="slidenum">
              <a:rPr lang="en-US" smtClean="0"/>
              <a:t>18</a:t>
            </a:fld>
            <a:endParaRPr lang="en-US"/>
          </a:p>
        </p:txBody>
      </p:sp>
    </p:spTree>
    <p:extLst>
      <p:ext uri="{BB962C8B-B14F-4D97-AF65-F5344CB8AC3E}">
        <p14:creationId xmlns:p14="http://schemas.microsoft.com/office/powerpoint/2010/main" val="17544216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01AEB7-DF1E-074E-AD3C-BD912806E15D}" type="slidenum">
              <a:rPr lang="en-US" smtClean="0"/>
              <a:t>19</a:t>
            </a:fld>
            <a:endParaRPr lang="en-US"/>
          </a:p>
        </p:txBody>
      </p:sp>
    </p:spTree>
    <p:extLst>
      <p:ext uri="{BB962C8B-B14F-4D97-AF65-F5344CB8AC3E}">
        <p14:creationId xmlns:p14="http://schemas.microsoft.com/office/powerpoint/2010/main" val="42706515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01AEB7-DF1E-074E-AD3C-BD912806E15D}" type="slidenum">
              <a:rPr lang="en-US" smtClean="0"/>
              <a:t>2</a:t>
            </a:fld>
            <a:endParaRPr lang="en-US"/>
          </a:p>
        </p:txBody>
      </p:sp>
    </p:spTree>
    <p:extLst>
      <p:ext uri="{BB962C8B-B14F-4D97-AF65-F5344CB8AC3E}">
        <p14:creationId xmlns:p14="http://schemas.microsoft.com/office/powerpoint/2010/main" val="1924153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01AEB7-DF1E-074E-AD3C-BD912806E15D}" type="slidenum">
              <a:rPr lang="en-US" smtClean="0"/>
              <a:t>20</a:t>
            </a:fld>
            <a:endParaRPr lang="en-US"/>
          </a:p>
        </p:txBody>
      </p:sp>
    </p:spTree>
    <p:extLst>
      <p:ext uri="{BB962C8B-B14F-4D97-AF65-F5344CB8AC3E}">
        <p14:creationId xmlns:p14="http://schemas.microsoft.com/office/powerpoint/2010/main" val="11672847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01AEB7-DF1E-074E-AD3C-BD912806E15D}" type="slidenum">
              <a:rPr lang="en-US" smtClean="0"/>
              <a:t>21</a:t>
            </a:fld>
            <a:endParaRPr lang="en-US"/>
          </a:p>
        </p:txBody>
      </p:sp>
    </p:spTree>
    <p:extLst>
      <p:ext uri="{BB962C8B-B14F-4D97-AF65-F5344CB8AC3E}">
        <p14:creationId xmlns:p14="http://schemas.microsoft.com/office/powerpoint/2010/main" val="31966733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 log in you will be directed to “My dashboard.” From here you can create, edit, share, download, copy, or remove any of your plans. You will also see plans that have been shared with you by others.</a:t>
            </a:r>
          </a:p>
          <a:p>
            <a:r>
              <a:rPr lang="en-US" dirty="0"/>
              <a:t>If others at your institution/organization have chose to share their plans internally, you will see a second table of organizational plans. This allows you to download a PDF and view their plans as samples or to discover new research data. Additional samples are available in the list of </a:t>
            </a:r>
            <a:r>
              <a:rPr lang="en-US" dirty="0">
                <a:hlinkClick r:id="rId3"/>
              </a:rPr>
              <a:t>public plans</a:t>
            </a:r>
            <a:r>
              <a:rPr lang="en-US" dirty="0"/>
              <a:t>.</a:t>
            </a:r>
          </a:p>
          <a:p>
            <a:endParaRPr lang="en-US" dirty="0"/>
          </a:p>
        </p:txBody>
      </p:sp>
      <p:sp>
        <p:nvSpPr>
          <p:cNvPr id="4" name="Slide Number Placeholder 3"/>
          <p:cNvSpPr>
            <a:spLocks noGrp="1"/>
          </p:cNvSpPr>
          <p:nvPr>
            <p:ph type="sldNum" sz="quarter" idx="10"/>
          </p:nvPr>
        </p:nvSpPr>
        <p:spPr/>
        <p:txBody>
          <a:bodyPr/>
          <a:lstStyle/>
          <a:p>
            <a:fld id="{BF01AEB7-DF1E-074E-AD3C-BD912806E15D}" type="slidenum">
              <a:rPr lang="en-US" smtClean="0"/>
              <a:t>22</a:t>
            </a:fld>
            <a:endParaRPr lang="en-US"/>
          </a:p>
        </p:txBody>
      </p:sp>
    </p:spTree>
    <p:extLst>
      <p:ext uri="{BB962C8B-B14F-4D97-AF65-F5344CB8AC3E}">
        <p14:creationId xmlns:p14="http://schemas.microsoft.com/office/powerpoint/2010/main" val="34607668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 log in you will be directed to “My dashboard.” From here you can create, edit, share, download, copy, or remove any of your plans. You will also see plans that have been shared with you by others.</a:t>
            </a:r>
          </a:p>
          <a:p>
            <a:r>
              <a:rPr lang="en-US" dirty="0"/>
              <a:t>If others at your institution/organization have chose to share their plans internally, you will see a second table of organizational plans. This allows you to download a PDF and view their plans as samples or to discover new research data. Additional samples are available in the list of </a:t>
            </a:r>
            <a:r>
              <a:rPr lang="en-US" dirty="0">
                <a:hlinkClick r:id="rId3"/>
              </a:rPr>
              <a:t>public plans</a:t>
            </a:r>
            <a:r>
              <a:rPr lang="en-US" dirty="0"/>
              <a:t>.</a:t>
            </a:r>
          </a:p>
          <a:p>
            <a:endParaRPr lang="en-US" dirty="0"/>
          </a:p>
        </p:txBody>
      </p:sp>
      <p:sp>
        <p:nvSpPr>
          <p:cNvPr id="4" name="Slide Number Placeholder 3"/>
          <p:cNvSpPr>
            <a:spLocks noGrp="1"/>
          </p:cNvSpPr>
          <p:nvPr>
            <p:ph type="sldNum" sz="quarter" idx="10"/>
          </p:nvPr>
        </p:nvSpPr>
        <p:spPr/>
        <p:txBody>
          <a:bodyPr/>
          <a:lstStyle/>
          <a:p>
            <a:fld id="{BF01AEB7-DF1E-074E-AD3C-BD912806E15D}" type="slidenum">
              <a:rPr lang="en-US" smtClean="0"/>
              <a:t>23</a:t>
            </a:fld>
            <a:endParaRPr lang="en-US"/>
          </a:p>
        </p:txBody>
      </p:sp>
    </p:spTree>
    <p:extLst>
      <p:ext uri="{BB962C8B-B14F-4D97-AF65-F5344CB8AC3E}">
        <p14:creationId xmlns:p14="http://schemas.microsoft.com/office/powerpoint/2010/main" val="11357910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create a plan, click the “Create plan” button on My dashboard or the top menu. This will take you to a wizard that helps you select the appropriate template:</a:t>
            </a:r>
          </a:p>
          <a:p>
            <a:r>
              <a:rPr lang="en-US" dirty="0"/>
              <a:t>Enter a title for your research project. If applying for funding, use the project title as it appears in the proposal.</a:t>
            </a:r>
          </a:p>
          <a:p>
            <a:r>
              <a:rPr lang="en-US" dirty="0"/>
              <a:t>Select the primary research organization. If you are associated with a participating institution/organization, this field will be pre-populated. You have the option to clear the field and select another organization from the list. Based on your selection, you will be presented with institution-specific templates and guidance. You can also check the box that “No organization is associated with this plan.”</a:t>
            </a:r>
          </a:p>
          <a:p>
            <a:r>
              <a:rPr lang="en-US" dirty="0"/>
              <a:t>Select the primary funding organization. If you are required to include a data management plan as part of a grant proposal, select your funder from the list. You may be presented with a secondary dropdown menu if your funder has different requirements for specific programs (e.g., NSF, DOE). See the complete list of </a:t>
            </a:r>
            <a:r>
              <a:rPr lang="en-US" dirty="0">
                <a:hlinkClick r:id="rId3"/>
              </a:rPr>
              <a:t>funder </a:t>
            </a:r>
            <a:r>
              <a:rPr lang="en-US" dirty="0" err="1">
                <a:hlinkClick r:id="rId3"/>
              </a:rPr>
              <a:t>requirements</a:t>
            </a:r>
            <a:r>
              <a:rPr lang="en-US" dirty="0" err="1"/>
              <a:t>supported</a:t>
            </a:r>
            <a:r>
              <a:rPr lang="en-US" dirty="0"/>
              <a:t> by </a:t>
            </a:r>
            <a:r>
              <a:rPr lang="en-US" dirty="0" err="1"/>
              <a:t>DMPTool</a:t>
            </a:r>
            <a:r>
              <a:rPr lang="en-US" dirty="0"/>
              <a:t>. If your funder is not in the list or you are not applying for a grant, check the box for “No funder associated with this plan;” this selection will provide you with a generic template.</a:t>
            </a:r>
          </a:p>
          <a:p>
            <a:r>
              <a:rPr lang="en-US" dirty="0"/>
              <a:t>If you are just testing the tool or taking a course on data management, check the box “Mock project for test, practice, or educational purposes.” Marking your plans as a test will be reflected in usage statistics and prevent public or organizational sharing; this allows other users to find real sample plans more easily.</a:t>
            </a:r>
          </a:p>
          <a:p>
            <a:r>
              <a:rPr lang="en-US" dirty="0"/>
              <a:t>Once you have made your selections, click “Create plan.”</a:t>
            </a:r>
          </a:p>
          <a:p>
            <a:r>
              <a:rPr lang="en-US" dirty="0"/>
              <a:t>You can also make a copy of an existing plan (from the Actions menu next to the plan on My dashboard) and update it for a new research project and/or grant proposal. </a:t>
            </a:r>
          </a:p>
          <a:p>
            <a:endParaRPr lang="en-US" dirty="0"/>
          </a:p>
          <a:p>
            <a:endParaRPr lang="en-US" dirty="0"/>
          </a:p>
        </p:txBody>
      </p:sp>
      <p:sp>
        <p:nvSpPr>
          <p:cNvPr id="4" name="Slide Number Placeholder 3"/>
          <p:cNvSpPr>
            <a:spLocks noGrp="1"/>
          </p:cNvSpPr>
          <p:nvPr>
            <p:ph type="sldNum" sz="quarter" idx="10"/>
          </p:nvPr>
        </p:nvSpPr>
        <p:spPr/>
        <p:txBody>
          <a:bodyPr/>
          <a:lstStyle/>
          <a:p>
            <a:fld id="{BF01AEB7-DF1E-074E-AD3C-BD912806E15D}" type="slidenum">
              <a:rPr lang="en-US" smtClean="0"/>
              <a:t>24</a:t>
            </a:fld>
            <a:endParaRPr lang="en-US"/>
          </a:p>
        </p:txBody>
      </p:sp>
    </p:spTree>
    <p:extLst>
      <p:ext uri="{BB962C8B-B14F-4D97-AF65-F5344CB8AC3E}">
        <p14:creationId xmlns:p14="http://schemas.microsoft.com/office/powerpoint/2010/main" val="22580068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01AEB7-DF1E-074E-AD3C-BD912806E15D}" type="slidenum">
              <a:rPr lang="en-US" smtClean="0"/>
              <a:t>25</a:t>
            </a:fld>
            <a:endParaRPr lang="en-US"/>
          </a:p>
        </p:txBody>
      </p:sp>
    </p:spTree>
    <p:extLst>
      <p:ext uri="{BB962C8B-B14F-4D97-AF65-F5344CB8AC3E}">
        <p14:creationId xmlns:p14="http://schemas.microsoft.com/office/powerpoint/2010/main" val="8563606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01AEB7-DF1E-074E-AD3C-BD912806E15D}" type="slidenum">
              <a:rPr lang="en-US" smtClean="0"/>
              <a:t>26</a:t>
            </a:fld>
            <a:endParaRPr lang="en-US"/>
          </a:p>
        </p:txBody>
      </p:sp>
    </p:spTree>
    <p:extLst>
      <p:ext uri="{BB962C8B-B14F-4D97-AF65-F5344CB8AC3E}">
        <p14:creationId xmlns:p14="http://schemas.microsoft.com/office/powerpoint/2010/main" val="18597802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01AEB7-DF1E-074E-AD3C-BD912806E15D}" type="slidenum">
              <a:rPr lang="en-US" smtClean="0"/>
              <a:t>27</a:t>
            </a:fld>
            <a:endParaRPr lang="en-US"/>
          </a:p>
        </p:txBody>
      </p:sp>
    </p:spTree>
    <p:extLst>
      <p:ext uri="{BB962C8B-B14F-4D97-AF65-F5344CB8AC3E}">
        <p14:creationId xmlns:p14="http://schemas.microsoft.com/office/powerpoint/2010/main" val="16484257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01AEB7-DF1E-074E-AD3C-BD912806E15D}" type="slidenum">
              <a:rPr lang="en-US" smtClean="0"/>
              <a:t>28</a:t>
            </a:fld>
            <a:endParaRPr lang="en-US"/>
          </a:p>
        </p:txBody>
      </p:sp>
    </p:spTree>
    <p:extLst>
      <p:ext uri="{BB962C8B-B14F-4D97-AF65-F5344CB8AC3E}">
        <p14:creationId xmlns:p14="http://schemas.microsoft.com/office/powerpoint/2010/main" val="9939405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01AEB7-DF1E-074E-AD3C-BD912806E15D}" type="slidenum">
              <a:rPr lang="en-US" smtClean="0"/>
              <a:t>29</a:t>
            </a:fld>
            <a:endParaRPr lang="en-US"/>
          </a:p>
        </p:txBody>
      </p:sp>
    </p:spTree>
    <p:extLst>
      <p:ext uri="{BB962C8B-B14F-4D97-AF65-F5344CB8AC3E}">
        <p14:creationId xmlns:p14="http://schemas.microsoft.com/office/powerpoint/2010/main" val="12659623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01AEB7-DF1E-074E-AD3C-BD912806E15D}" type="slidenum">
              <a:rPr lang="en-US" smtClean="0"/>
              <a:t>3</a:t>
            </a:fld>
            <a:endParaRPr lang="en-US"/>
          </a:p>
        </p:txBody>
      </p:sp>
    </p:spTree>
    <p:extLst>
      <p:ext uri="{BB962C8B-B14F-4D97-AF65-F5344CB8AC3E}">
        <p14:creationId xmlns:p14="http://schemas.microsoft.com/office/powerpoint/2010/main" val="383825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01AEB7-DF1E-074E-AD3C-BD912806E15D}" type="slidenum">
              <a:rPr lang="en-US" smtClean="0"/>
              <a:t>30</a:t>
            </a:fld>
            <a:endParaRPr lang="en-US"/>
          </a:p>
        </p:txBody>
      </p:sp>
    </p:spTree>
    <p:extLst>
      <p:ext uri="{BB962C8B-B14F-4D97-AF65-F5344CB8AC3E}">
        <p14:creationId xmlns:p14="http://schemas.microsoft.com/office/powerpoint/2010/main" val="9484648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01AEB7-DF1E-074E-AD3C-BD912806E15D}" type="slidenum">
              <a:rPr lang="en-US" smtClean="0"/>
              <a:t>31</a:t>
            </a:fld>
            <a:endParaRPr lang="en-US"/>
          </a:p>
        </p:txBody>
      </p:sp>
    </p:spTree>
    <p:extLst>
      <p:ext uri="{BB962C8B-B14F-4D97-AF65-F5344CB8AC3E}">
        <p14:creationId xmlns:p14="http://schemas.microsoft.com/office/powerpoint/2010/main" val="27268779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01AEB7-DF1E-074E-AD3C-BD912806E15D}" type="slidenum">
              <a:rPr lang="en-US" smtClean="0"/>
              <a:t>32</a:t>
            </a:fld>
            <a:endParaRPr lang="en-US"/>
          </a:p>
        </p:txBody>
      </p:sp>
    </p:spTree>
    <p:extLst>
      <p:ext uri="{BB962C8B-B14F-4D97-AF65-F5344CB8AC3E}">
        <p14:creationId xmlns:p14="http://schemas.microsoft.com/office/powerpoint/2010/main" val="23790277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01AEB7-DF1E-074E-AD3C-BD912806E15D}" type="slidenum">
              <a:rPr lang="en-US" smtClean="0"/>
              <a:t>33</a:t>
            </a:fld>
            <a:endParaRPr lang="en-US"/>
          </a:p>
        </p:txBody>
      </p:sp>
    </p:spTree>
    <p:extLst>
      <p:ext uri="{BB962C8B-B14F-4D97-AF65-F5344CB8AC3E}">
        <p14:creationId xmlns:p14="http://schemas.microsoft.com/office/powerpoint/2010/main" val="146525024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01AEB7-DF1E-074E-AD3C-BD912806E15D}" type="slidenum">
              <a:rPr lang="en-US" smtClean="0"/>
              <a:t>34</a:t>
            </a:fld>
            <a:endParaRPr lang="en-US"/>
          </a:p>
        </p:txBody>
      </p:sp>
    </p:spTree>
    <p:extLst>
      <p:ext uri="{BB962C8B-B14F-4D97-AF65-F5344CB8AC3E}">
        <p14:creationId xmlns:p14="http://schemas.microsoft.com/office/powerpoint/2010/main" val="9150906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01AEB7-DF1E-074E-AD3C-BD912806E15D}" type="slidenum">
              <a:rPr lang="en-US" smtClean="0"/>
              <a:t>35</a:t>
            </a:fld>
            <a:endParaRPr lang="en-US"/>
          </a:p>
        </p:txBody>
      </p:sp>
    </p:spTree>
    <p:extLst>
      <p:ext uri="{BB962C8B-B14F-4D97-AF65-F5344CB8AC3E}">
        <p14:creationId xmlns:p14="http://schemas.microsoft.com/office/powerpoint/2010/main" val="128680022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01AEB7-DF1E-074E-AD3C-BD912806E15D}" type="slidenum">
              <a:rPr lang="en-US" smtClean="0"/>
              <a:t>36</a:t>
            </a:fld>
            <a:endParaRPr lang="en-US"/>
          </a:p>
        </p:txBody>
      </p:sp>
    </p:spTree>
    <p:extLst>
      <p:ext uri="{BB962C8B-B14F-4D97-AF65-F5344CB8AC3E}">
        <p14:creationId xmlns:p14="http://schemas.microsoft.com/office/powerpoint/2010/main" val="369312510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01AEB7-DF1E-074E-AD3C-BD912806E15D}" type="slidenum">
              <a:rPr lang="en-US" smtClean="0"/>
              <a:t>37</a:t>
            </a:fld>
            <a:endParaRPr lang="en-US"/>
          </a:p>
        </p:txBody>
      </p:sp>
    </p:spTree>
    <p:extLst>
      <p:ext uri="{BB962C8B-B14F-4D97-AF65-F5344CB8AC3E}">
        <p14:creationId xmlns:p14="http://schemas.microsoft.com/office/powerpoint/2010/main" val="297304240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01AEB7-DF1E-074E-AD3C-BD912806E15D}" type="slidenum">
              <a:rPr lang="en-US" smtClean="0"/>
              <a:t>38</a:t>
            </a:fld>
            <a:endParaRPr lang="en-US"/>
          </a:p>
        </p:txBody>
      </p:sp>
    </p:spTree>
    <p:extLst>
      <p:ext uri="{BB962C8B-B14F-4D97-AF65-F5344CB8AC3E}">
        <p14:creationId xmlns:p14="http://schemas.microsoft.com/office/powerpoint/2010/main" val="144861146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01AEB7-DF1E-074E-AD3C-BD912806E15D}" type="slidenum">
              <a:rPr lang="en-US" smtClean="0"/>
              <a:t>39</a:t>
            </a:fld>
            <a:endParaRPr lang="en-US"/>
          </a:p>
        </p:txBody>
      </p:sp>
    </p:spTree>
    <p:extLst>
      <p:ext uri="{BB962C8B-B14F-4D97-AF65-F5344CB8AC3E}">
        <p14:creationId xmlns:p14="http://schemas.microsoft.com/office/powerpoint/2010/main" val="28521103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01AEB7-DF1E-074E-AD3C-BD912806E15D}" type="slidenum">
              <a:rPr lang="en-US" smtClean="0"/>
              <a:t>4</a:t>
            </a:fld>
            <a:endParaRPr lang="en-US"/>
          </a:p>
        </p:txBody>
      </p:sp>
    </p:spTree>
    <p:extLst>
      <p:ext uri="{BB962C8B-B14F-4D97-AF65-F5344CB8AC3E}">
        <p14:creationId xmlns:p14="http://schemas.microsoft.com/office/powerpoint/2010/main" val="423205727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01AEB7-DF1E-074E-AD3C-BD912806E15D}" type="slidenum">
              <a:rPr lang="en-US" smtClean="0"/>
              <a:t>40</a:t>
            </a:fld>
            <a:endParaRPr lang="en-US"/>
          </a:p>
        </p:txBody>
      </p:sp>
    </p:spTree>
    <p:extLst>
      <p:ext uri="{BB962C8B-B14F-4D97-AF65-F5344CB8AC3E}">
        <p14:creationId xmlns:p14="http://schemas.microsoft.com/office/powerpoint/2010/main" val="9690137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dirty="0">
                <a:hlinkClick r:id="rId3"/>
              </a:rPr>
              <a:t>Types of data</a:t>
            </a:r>
            <a:r>
              <a:rPr lang="en-US" dirty="0"/>
              <a:t>, samples, and other materials to be produced in the course of the project. Retention period?</a:t>
            </a:r>
          </a:p>
          <a:p>
            <a:r>
              <a:rPr lang="en-US" dirty="0"/>
              <a:t>Observational</a:t>
            </a:r>
          </a:p>
          <a:p>
            <a:r>
              <a:rPr lang="en-US" dirty="0"/>
              <a:t>Experimental</a:t>
            </a:r>
          </a:p>
          <a:p>
            <a:r>
              <a:rPr lang="en-US" dirty="0"/>
              <a:t>Simulation</a:t>
            </a:r>
          </a:p>
          <a:p>
            <a:r>
              <a:rPr lang="en-US" dirty="0"/>
              <a:t>Derived or Compiled</a:t>
            </a:r>
          </a:p>
          <a:p>
            <a:endParaRPr lang="en-US" dirty="0"/>
          </a:p>
        </p:txBody>
      </p:sp>
      <p:sp>
        <p:nvSpPr>
          <p:cNvPr id="4" name="Slide Number Placeholder 3"/>
          <p:cNvSpPr>
            <a:spLocks noGrp="1"/>
          </p:cNvSpPr>
          <p:nvPr>
            <p:ph type="sldNum" sz="quarter" idx="5"/>
          </p:nvPr>
        </p:nvSpPr>
        <p:spPr/>
        <p:txBody>
          <a:bodyPr/>
          <a:lstStyle/>
          <a:p>
            <a:fld id="{BF01AEB7-DF1E-074E-AD3C-BD912806E15D}" type="slidenum">
              <a:rPr lang="en-US" smtClean="0"/>
              <a:t>5</a:t>
            </a:fld>
            <a:endParaRPr lang="en-US"/>
          </a:p>
        </p:txBody>
      </p:sp>
    </p:spTree>
    <p:extLst>
      <p:ext uri="{BB962C8B-B14F-4D97-AF65-F5344CB8AC3E}">
        <p14:creationId xmlns:p14="http://schemas.microsoft.com/office/powerpoint/2010/main" val="39944059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20">
              <a:defRPr/>
            </a:pPr>
            <a:r>
              <a:rPr lang="en-US" b="1" dirty="0">
                <a:hlinkClick r:id="rId3"/>
              </a:rPr>
              <a:t>Data</a:t>
            </a:r>
            <a:r>
              <a:rPr lang="en-US" b="1" dirty="0"/>
              <a:t> and </a:t>
            </a:r>
            <a:r>
              <a:rPr lang="en-US" b="1" dirty="0">
                <a:hlinkClick r:id="rId4"/>
              </a:rPr>
              <a:t>metadata standards</a:t>
            </a:r>
            <a:r>
              <a:rPr lang="en-US" dirty="0">
                <a:hlinkClick r:id="rId4"/>
              </a:rPr>
              <a:t> </a:t>
            </a:r>
            <a:r>
              <a:rPr lang="en-US" dirty="0"/>
              <a:t>for format and content </a:t>
            </a:r>
          </a:p>
          <a:p>
            <a:r>
              <a:rPr lang="en-US" dirty="0"/>
              <a:t>Documentation of your data should start at the very beginning of your research project. This will make data documentation easier and reduce the likelihood that you will forget aspects of your data later in the research project.</a:t>
            </a:r>
          </a:p>
          <a:p>
            <a:r>
              <a:rPr lang="en-US" dirty="0"/>
              <a:t> </a:t>
            </a:r>
            <a:r>
              <a:rPr lang="en-US" b="1" dirty="0"/>
              <a:t>Research Project Documentation</a:t>
            </a:r>
            <a:endParaRPr lang="en-US" dirty="0"/>
          </a:p>
          <a:p>
            <a:r>
              <a:rPr lang="en-US" dirty="0"/>
              <a:t>Context of data collection</a:t>
            </a:r>
          </a:p>
          <a:p>
            <a:r>
              <a:rPr lang="en-US" dirty="0"/>
              <a:t>Data collection methods</a:t>
            </a:r>
          </a:p>
          <a:p>
            <a:r>
              <a:rPr lang="en-US" dirty="0"/>
              <a:t>Structure, organization of data files</a:t>
            </a:r>
          </a:p>
          <a:p>
            <a:r>
              <a:rPr lang="en-US" dirty="0"/>
              <a:t>Data sources used</a:t>
            </a:r>
          </a:p>
          <a:p>
            <a:r>
              <a:rPr lang="en-US" dirty="0"/>
              <a:t>Data validation, quality assurance</a:t>
            </a:r>
          </a:p>
          <a:p>
            <a:r>
              <a:rPr lang="en-US" dirty="0"/>
              <a:t>Transformations of data from the raw data through analysis</a:t>
            </a:r>
          </a:p>
          <a:p>
            <a:r>
              <a:rPr lang="en-US" dirty="0"/>
              <a:t>Information on confidentiality, access &amp; use conditions</a:t>
            </a:r>
          </a:p>
          <a:p>
            <a:r>
              <a:rPr lang="en-US" b="1" dirty="0"/>
              <a:t>Dataset documentation</a:t>
            </a:r>
            <a:endParaRPr lang="en-US" dirty="0"/>
          </a:p>
          <a:p>
            <a:r>
              <a:rPr lang="en-US" dirty="0"/>
              <a:t>Variable names, and descriptions</a:t>
            </a:r>
          </a:p>
          <a:p>
            <a:r>
              <a:rPr lang="en-US" dirty="0"/>
              <a:t>Explanation of codes and classification schemes used</a:t>
            </a:r>
          </a:p>
          <a:p>
            <a:r>
              <a:rPr lang="en-US" dirty="0"/>
              <a:t>Algorithms used to transform data</a:t>
            </a:r>
          </a:p>
          <a:p>
            <a:r>
              <a:rPr lang="en-US" dirty="0"/>
              <a:t>File format and software (including version) used</a:t>
            </a:r>
          </a:p>
          <a:p>
            <a:endParaRPr lang="en-US" dirty="0"/>
          </a:p>
          <a:p>
            <a:r>
              <a:rPr lang="en-US" b="1" dirty="0"/>
              <a:t>Describing Data</a:t>
            </a:r>
          </a:p>
          <a:p>
            <a:r>
              <a:rPr lang="en-US" dirty="0"/>
              <a:t>Researchers can choose among various metadata standards, often tailored to a particular file format or discipline. Following are some general guidelines for aspects of your project and data that you should document, regardless of your discipline.  At minimum, store this documentation in a readme.txt file or the equivalent, together with the data. One can also reference a published article which may contain some of this information.</a:t>
            </a:r>
          </a:p>
          <a:p>
            <a:pPr defTabSz="914320">
              <a:defRPr/>
            </a:pPr>
            <a:endParaRPr lang="en-US" dirty="0"/>
          </a:p>
          <a:p>
            <a:endParaRPr lang="en-US" dirty="0"/>
          </a:p>
        </p:txBody>
      </p:sp>
      <p:sp>
        <p:nvSpPr>
          <p:cNvPr id="4" name="Slide Number Placeholder 3"/>
          <p:cNvSpPr>
            <a:spLocks noGrp="1"/>
          </p:cNvSpPr>
          <p:nvPr>
            <p:ph type="sldNum" sz="quarter" idx="5"/>
          </p:nvPr>
        </p:nvSpPr>
        <p:spPr/>
        <p:txBody>
          <a:bodyPr/>
          <a:lstStyle/>
          <a:p>
            <a:fld id="{BF01AEB7-DF1E-074E-AD3C-BD912806E15D}" type="slidenum">
              <a:rPr lang="en-US" smtClean="0"/>
              <a:t>6</a:t>
            </a:fld>
            <a:endParaRPr lang="en-US"/>
          </a:p>
        </p:txBody>
      </p:sp>
    </p:spTree>
    <p:extLst>
      <p:ext uri="{BB962C8B-B14F-4D97-AF65-F5344CB8AC3E}">
        <p14:creationId xmlns:p14="http://schemas.microsoft.com/office/powerpoint/2010/main" val="2266712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20">
              <a:defRPr/>
            </a:pPr>
            <a:r>
              <a:rPr lang="en-US" sz="1600" b="1" dirty="0">
                <a:hlinkClick r:id="rId3"/>
              </a:rPr>
              <a:t>Access and sharing policies </a:t>
            </a:r>
            <a:r>
              <a:rPr lang="en-US" dirty="0"/>
              <a:t>including provisions for appropriate protection of privacy or other rights </a:t>
            </a:r>
          </a:p>
          <a:p>
            <a:pPr defTabSz="914320">
              <a:defRPr/>
            </a:pPr>
            <a:r>
              <a:rPr lang="en-US" dirty="0">
                <a:hlinkClick r:id="rId4"/>
              </a:rPr>
              <a:t>http://guides.ucf.edu/data/sharingdata#s-lg-box-1546677</a:t>
            </a:r>
            <a:endParaRPr lang="en-US" dirty="0"/>
          </a:p>
          <a:p>
            <a:pPr defTabSz="914320">
              <a:defRPr/>
            </a:pPr>
            <a:endParaRPr lang="en-US" dirty="0"/>
          </a:p>
          <a:p>
            <a:r>
              <a:rPr lang="en-US" dirty="0"/>
              <a:t>Required by publishers (i.e., the </a:t>
            </a:r>
            <a:r>
              <a:rPr lang="en-US" dirty="0">
                <a:hlinkClick r:id="rId5"/>
              </a:rPr>
              <a:t>Nature Publishing Group</a:t>
            </a:r>
            <a:r>
              <a:rPr lang="en-US" dirty="0"/>
              <a:t>, </a:t>
            </a:r>
            <a:r>
              <a:rPr lang="en-US" i="1" dirty="0">
                <a:hlinkClick r:id="rId6"/>
              </a:rPr>
              <a:t>The American naturalist</a:t>
            </a:r>
            <a:r>
              <a:rPr lang="en-US" dirty="0"/>
              <a:t>).</a:t>
            </a:r>
          </a:p>
          <a:p>
            <a:r>
              <a:rPr lang="en-US" dirty="0"/>
              <a:t>Required by government funding agencies</a:t>
            </a:r>
          </a:p>
          <a:p>
            <a:r>
              <a:rPr lang="en-US" dirty="0"/>
              <a:t>Allows data to be used to answer new questions</a:t>
            </a:r>
          </a:p>
          <a:p>
            <a:r>
              <a:rPr lang="en-US" dirty="0"/>
              <a:t>Allows science to be more open</a:t>
            </a:r>
          </a:p>
          <a:p>
            <a:r>
              <a:rPr lang="en-US" dirty="0"/>
              <a:t>Makes your papers more useful and citable by other scientists</a:t>
            </a:r>
          </a:p>
          <a:p>
            <a:pPr defTabSz="914320">
              <a:defRPr/>
            </a:pPr>
            <a:endParaRPr lang="en-US" dirty="0"/>
          </a:p>
          <a:p>
            <a:pPr defTabSz="914320">
              <a:defRPr/>
            </a:pPr>
            <a:endParaRPr lang="en-US" dirty="0"/>
          </a:p>
          <a:p>
            <a:r>
              <a:rPr lang="en-US" u="sng" dirty="0"/>
              <a:t>Copyright and Intellectual Property Rights</a:t>
            </a:r>
            <a:endParaRPr lang="en-US" dirty="0"/>
          </a:p>
          <a:p>
            <a:r>
              <a:rPr lang="en-US" dirty="0"/>
              <a:t> </a:t>
            </a:r>
          </a:p>
          <a:p>
            <a:r>
              <a:rPr lang="en-US" dirty="0"/>
              <a:t>Sharing data that you produced/collected yourself:</a:t>
            </a:r>
          </a:p>
          <a:p>
            <a:r>
              <a:rPr lang="en-US" dirty="0"/>
              <a:t>Data is not copyrightable (yet a particular expression of data can be, such as a chart or table in a book)</a:t>
            </a:r>
          </a:p>
          <a:p>
            <a:r>
              <a:rPr lang="en-US" dirty="0"/>
              <a:t>Data can be licensed; some data providers apply licenses that limit how the data can be used, such as to protect the privacy of participants in a study or guide downstream uses of the data (e.g., requiring attribution or forbidding for-profit use)</a:t>
            </a:r>
          </a:p>
          <a:p>
            <a:r>
              <a:rPr lang="en-US" dirty="0"/>
              <a:t>If you want to promote sharing and unlimited use of your data, you can make your data available under a Creative Commons Declaration to make this explicit</a:t>
            </a:r>
          </a:p>
          <a:p>
            <a:r>
              <a:rPr lang="en-US" dirty="0"/>
              <a:t> </a:t>
            </a:r>
          </a:p>
          <a:p>
            <a:r>
              <a:rPr lang="en-US" dirty="0"/>
              <a:t> </a:t>
            </a:r>
          </a:p>
          <a:p>
            <a:r>
              <a:rPr lang="en-US" u="sng" dirty="0"/>
              <a:t>Confidentiality (Ethical Concerns)</a:t>
            </a:r>
            <a:endParaRPr lang="en-US" dirty="0"/>
          </a:p>
          <a:p>
            <a:r>
              <a:rPr lang="en-US" dirty="0"/>
              <a:t> </a:t>
            </a:r>
          </a:p>
          <a:p>
            <a:r>
              <a:rPr lang="en-US" dirty="0"/>
              <a:t>It is vital to maintain the confidentiality of research subjects for reasons of ethics and to ensure the continuing participation in research. Researchers need to understand and manage potential tensions between ethical requirements and other requirements for long-term and permanent retention and for the deposit of data in a repository or archive for the purposes of validating the research and furthering knowledge.</a:t>
            </a:r>
          </a:p>
          <a:p>
            <a:r>
              <a:rPr lang="en-US" dirty="0"/>
              <a:t>Researchers who wish to ethically share sensitive and confidential data can consider strategies like:</a:t>
            </a:r>
          </a:p>
          <a:p>
            <a:r>
              <a:rPr lang="en-US" dirty="0"/>
              <a:t>Gaining informed consent that includes consent for data sharing (e.g. deposit in a repository or archive). When obtaining informed consent from study participants, ensure confidentiality while also enabling the option of data sharing. Even if you are not certain that you will share your research data with others, you must obtain informed consent at the outset. For an example of how to write informed consent forms to allow for data sharing, see the </a:t>
            </a:r>
            <a:r>
              <a:rPr lang="en-US" dirty="0">
                <a:hlinkClick r:id="rId7"/>
              </a:rPr>
              <a:t>U.K. Data Archive guide to consent</a:t>
            </a:r>
            <a:r>
              <a:rPr lang="en-US" dirty="0"/>
              <a:t>.</a:t>
            </a:r>
          </a:p>
          <a:p>
            <a:r>
              <a:rPr lang="en-US" dirty="0"/>
              <a:t>Protecting privacy through </a:t>
            </a:r>
            <a:r>
              <a:rPr lang="en-US" dirty="0" err="1"/>
              <a:t>anonymising</a:t>
            </a:r>
            <a:r>
              <a:rPr lang="en-US" dirty="0"/>
              <a:t> data</a:t>
            </a:r>
          </a:p>
          <a:p>
            <a:r>
              <a:rPr lang="en-US" dirty="0"/>
              <a:t>Considering controlling access to the data (e.g. through embargoes or access/licensing terms and conditions)</a:t>
            </a:r>
          </a:p>
          <a:p>
            <a:pPr defTabSz="914320">
              <a:defRPr/>
            </a:pPr>
            <a:endParaRPr lang="en-US" dirty="0"/>
          </a:p>
          <a:p>
            <a:endParaRPr lang="en-US" dirty="0"/>
          </a:p>
        </p:txBody>
      </p:sp>
      <p:sp>
        <p:nvSpPr>
          <p:cNvPr id="4" name="Slide Number Placeholder 3"/>
          <p:cNvSpPr>
            <a:spLocks noGrp="1"/>
          </p:cNvSpPr>
          <p:nvPr>
            <p:ph type="sldNum" sz="quarter" idx="5"/>
          </p:nvPr>
        </p:nvSpPr>
        <p:spPr/>
        <p:txBody>
          <a:bodyPr/>
          <a:lstStyle/>
          <a:p>
            <a:fld id="{BF01AEB7-DF1E-074E-AD3C-BD912806E15D}" type="slidenum">
              <a:rPr lang="en-US" smtClean="0"/>
              <a:t>7</a:t>
            </a:fld>
            <a:endParaRPr lang="en-US"/>
          </a:p>
        </p:txBody>
      </p:sp>
    </p:spTree>
    <p:extLst>
      <p:ext uri="{BB962C8B-B14F-4D97-AF65-F5344CB8AC3E}">
        <p14:creationId xmlns:p14="http://schemas.microsoft.com/office/powerpoint/2010/main" val="2555275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20">
              <a:defRPr/>
            </a:pPr>
            <a:r>
              <a:rPr lang="en-US" sz="1600" b="1" dirty="0">
                <a:hlinkClick r:id="rId3"/>
              </a:rPr>
              <a:t>Archiving plans </a:t>
            </a:r>
            <a:r>
              <a:rPr lang="en-US" dirty="0"/>
              <a:t>for data, samples, and other research products, and for preservation of access to them.</a:t>
            </a:r>
          </a:p>
          <a:p>
            <a:endParaRPr lang="en-US" dirty="0"/>
          </a:p>
        </p:txBody>
      </p:sp>
      <p:sp>
        <p:nvSpPr>
          <p:cNvPr id="4" name="Slide Number Placeholder 3"/>
          <p:cNvSpPr>
            <a:spLocks noGrp="1"/>
          </p:cNvSpPr>
          <p:nvPr>
            <p:ph type="sldNum" sz="quarter" idx="5"/>
          </p:nvPr>
        </p:nvSpPr>
        <p:spPr/>
        <p:txBody>
          <a:bodyPr/>
          <a:lstStyle/>
          <a:p>
            <a:fld id="{BF01AEB7-DF1E-074E-AD3C-BD912806E15D}" type="slidenum">
              <a:rPr lang="en-US" smtClean="0"/>
              <a:t>8</a:t>
            </a:fld>
            <a:endParaRPr lang="en-US"/>
          </a:p>
        </p:txBody>
      </p:sp>
    </p:spTree>
    <p:extLst>
      <p:ext uri="{BB962C8B-B14F-4D97-AF65-F5344CB8AC3E}">
        <p14:creationId xmlns:p14="http://schemas.microsoft.com/office/powerpoint/2010/main" val="37924636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Open Access Directory </a:t>
            </a:r>
            <a:r>
              <a:rPr lang="en-US" u="sng" dirty="0">
                <a:hlinkClick r:id="rId3"/>
              </a:rPr>
              <a:t>data repositories wiki</a:t>
            </a:r>
            <a:endParaRPr lang="en-US" dirty="0"/>
          </a:p>
          <a:p>
            <a:endParaRPr lang="en-US" dirty="0"/>
          </a:p>
        </p:txBody>
      </p:sp>
      <p:sp>
        <p:nvSpPr>
          <p:cNvPr id="4" name="Slide Number Placeholder 3"/>
          <p:cNvSpPr>
            <a:spLocks noGrp="1"/>
          </p:cNvSpPr>
          <p:nvPr>
            <p:ph type="sldNum" sz="quarter" idx="5"/>
          </p:nvPr>
        </p:nvSpPr>
        <p:spPr/>
        <p:txBody>
          <a:bodyPr/>
          <a:lstStyle/>
          <a:p>
            <a:fld id="{BF01AEB7-DF1E-074E-AD3C-BD912806E15D}" type="slidenum">
              <a:rPr lang="en-US" smtClean="0"/>
              <a:t>9</a:t>
            </a:fld>
            <a:endParaRPr lang="en-US"/>
          </a:p>
        </p:txBody>
      </p:sp>
    </p:spTree>
    <p:extLst>
      <p:ext uri="{BB962C8B-B14F-4D97-AF65-F5344CB8AC3E}">
        <p14:creationId xmlns:p14="http://schemas.microsoft.com/office/powerpoint/2010/main" val="35711276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41772"/>
            <a:ext cx="7772400" cy="1790700"/>
          </a:xfrm>
        </p:spPr>
        <p:txBody>
          <a:bodyPr anchor="b">
            <a:normAutofit/>
          </a:bodyPr>
          <a:lstStyle>
            <a:lvl1pPr algn="ctr">
              <a:defRPr sz="4000">
                <a:latin typeface="Gotham Bold" pitchFamily="50" charset="0"/>
              </a:defRPr>
            </a:lvl1pPr>
          </a:lstStyle>
          <a:p>
            <a:r>
              <a:rPr lang="en-US" dirty="0"/>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atin typeface="Gotham Book" pitchFamily="50"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4" name="Date Placeholder 3"/>
          <p:cNvSpPr>
            <a:spLocks noGrp="1"/>
          </p:cNvSpPr>
          <p:nvPr>
            <p:ph type="dt" sz="half" idx="10"/>
          </p:nvPr>
        </p:nvSpPr>
        <p:spPr/>
        <p:txBody>
          <a:bodyPr/>
          <a:lstStyle/>
          <a:p>
            <a:fld id="{05F0F182-A738-D344-AD4C-0014E2FCF0E4}" type="datetimeFigureOut">
              <a:rPr lang="en-US" smtClean="0"/>
              <a:t>5/8/2019</a:t>
            </a:fld>
            <a:endParaRPr lang="en-US"/>
          </a:p>
        </p:txBody>
      </p:sp>
      <p:sp>
        <p:nvSpPr>
          <p:cNvPr id="5" name="Footer Placeholder 4"/>
          <p:cNvSpPr>
            <a:spLocks noGrp="1"/>
          </p:cNvSpPr>
          <p:nvPr>
            <p:ph type="ftr" sz="quarter" idx="11"/>
          </p:nvPr>
        </p:nvSpPr>
        <p:spPr>
          <a:xfrm>
            <a:off x="628650" y="4885441"/>
            <a:ext cx="4909025" cy="155666"/>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D0B5CDF8-54D5-6043-A52E-76818AC5EAB8}" type="slidenum">
              <a:rPr lang="en-US" smtClean="0"/>
              <a:t>‹#›</a:t>
            </a:fld>
            <a:endParaRPr lang="en-US"/>
          </a:p>
        </p:txBody>
      </p:sp>
    </p:spTree>
    <p:extLst>
      <p:ext uri="{BB962C8B-B14F-4D97-AF65-F5344CB8AC3E}">
        <p14:creationId xmlns:p14="http://schemas.microsoft.com/office/powerpoint/2010/main" val="812226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5F0F182-A738-D344-AD4C-0014E2FCF0E4}" type="datetimeFigureOut">
              <a:rPr lang="en-US" smtClean="0"/>
              <a:t>5/8/2019</a:t>
            </a:fld>
            <a:endParaRPr lang="en-US"/>
          </a:p>
        </p:txBody>
      </p:sp>
      <p:sp>
        <p:nvSpPr>
          <p:cNvPr id="5" name="Footer Placeholder 4"/>
          <p:cNvSpPr>
            <a:spLocks noGrp="1"/>
          </p:cNvSpPr>
          <p:nvPr>
            <p:ph type="ftr" sz="quarter" idx="11"/>
          </p:nvPr>
        </p:nvSpPr>
        <p:spPr>
          <a:xfrm>
            <a:off x="628650" y="4885441"/>
            <a:ext cx="4909025" cy="155666"/>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D0B5CDF8-54D5-6043-A52E-76818AC5EAB8}" type="slidenum">
              <a:rPr lang="en-US" smtClean="0"/>
              <a:t>‹#›</a:t>
            </a:fld>
            <a:endParaRPr lang="en-US"/>
          </a:p>
        </p:txBody>
      </p:sp>
    </p:spTree>
    <p:extLst>
      <p:ext uri="{BB962C8B-B14F-4D97-AF65-F5344CB8AC3E}">
        <p14:creationId xmlns:p14="http://schemas.microsoft.com/office/powerpoint/2010/main" val="4235390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4"/>
            <a:ext cx="1971675" cy="4358879"/>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628651" y="273844"/>
            <a:ext cx="5800725" cy="4358879"/>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atin typeface="Gotham Light" pitchFamily="50" charset="0"/>
              </a:defRPr>
            </a:lvl1pPr>
          </a:lstStyle>
          <a:p>
            <a:fld id="{05F0F182-A738-D344-AD4C-0014E2FCF0E4}" type="datetimeFigureOut">
              <a:rPr lang="en-US" smtClean="0"/>
              <a:pPr/>
              <a:t>5/8/2019</a:t>
            </a:fld>
            <a:endParaRPr lang="en-US" dirty="0"/>
          </a:p>
        </p:txBody>
      </p:sp>
      <p:sp>
        <p:nvSpPr>
          <p:cNvPr id="5" name="Footer Placeholder 4"/>
          <p:cNvSpPr>
            <a:spLocks noGrp="1"/>
          </p:cNvSpPr>
          <p:nvPr>
            <p:ph type="ftr" sz="quarter" idx="11"/>
          </p:nvPr>
        </p:nvSpPr>
        <p:spPr>
          <a:xfrm>
            <a:off x="628650" y="4848157"/>
            <a:ext cx="4909025" cy="155666"/>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lvl1pPr>
              <a:defRPr>
                <a:latin typeface="Gotham Light" pitchFamily="50" charset="0"/>
              </a:defRPr>
            </a:lvl1pPr>
          </a:lstStyle>
          <a:p>
            <a:fld id="{D0B5CDF8-54D5-6043-A52E-76818AC5EAB8}" type="slidenum">
              <a:rPr lang="en-US" smtClean="0"/>
              <a:pPr/>
              <a:t>‹#›</a:t>
            </a:fld>
            <a:endParaRPr lang="en-US" dirty="0"/>
          </a:p>
        </p:txBody>
      </p:sp>
    </p:spTree>
    <p:extLst>
      <p:ext uri="{BB962C8B-B14F-4D97-AF65-F5344CB8AC3E}">
        <p14:creationId xmlns:p14="http://schemas.microsoft.com/office/powerpoint/2010/main" val="16601920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05F0F182-A738-D344-AD4C-0014E2FCF0E4}" type="datetimeFigureOut">
              <a:rPr lang="en-US" smtClean="0"/>
              <a:t>5/8/2019</a:t>
            </a:fld>
            <a:endParaRPr lang="en-US"/>
          </a:p>
        </p:txBody>
      </p:sp>
      <p:sp>
        <p:nvSpPr>
          <p:cNvPr id="5" name="Footer Placeholder 4"/>
          <p:cNvSpPr>
            <a:spLocks noGrp="1"/>
          </p:cNvSpPr>
          <p:nvPr>
            <p:ph type="ftr" sz="quarter" idx="11"/>
          </p:nvPr>
        </p:nvSpPr>
        <p:spPr>
          <a:xfrm>
            <a:off x="628650" y="4885441"/>
            <a:ext cx="4909025" cy="155666"/>
          </a:xfrm>
          <a:prstGeom prst="rect">
            <a:avLst/>
          </a:prstGeom>
        </p:spPr>
        <p:txBody>
          <a:bodyPr/>
          <a:lstStyle/>
          <a:p>
            <a:endParaRPr lang="en-US"/>
          </a:p>
        </p:txBody>
      </p:sp>
      <p:sp>
        <p:nvSpPr>
          <p:cNvPr id="6" name="Slide Number Placeholder 5"/>
          <p:cNvSpPr>
            <a:spLocks noGrp="1"/>
          </p:cNvSpPr>
          <p:nvPr>
            <p:ph type="sldNum" sz="quarter" idx="12"/>
          </p:nvPr>
        </p:nvSpPr>
        <p:spPr>
          <a:xfrm>
            <a:off x="76912" y="4925990"/>
            <a:ext cx="551738" cy="210906"/>
          </a:xfrm>
        </p:spPr>
        <p:txBody>
          <a:bodyPr/>
          <a:lstStyle>
            <a:lvl1pPr algn="l">
              <a:defRPr/>
            </a:lvl1pPr>
          </a:lstStyle>
          <a:p>
            <a:fld id="{D0B5CDF8-54D5-6043-A52E-76818AC5EAB8}" type="slidenum">
              <a:rPr lang="en-US" smtClean="0"/>
              <a:pPr/>
              <a:t>‹#›</a:t>
            </a:fld>
            <a:endParaRPr lang="en-US" dirty="0"/>
          </a:p>
        </p:txBody>
      </p:sp>
    </p:spTree>
    <p:extLst>
      <p:ext uri="{BB962C8B-B14F-4D97-AF65-F5344CB8AC3E}">
        <p14:creationId xmlns:p14="http://schemas.microsoft.com/office/powerpoint/2010/main" val="14564921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normAutofit/>
          </a:bodyPr>
          <a:lstStyle>
            <a:lvl1pPr>
              <a:defRPr sz="4000" baseline="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solidFill>
                <a:latin typeface="Arial" panose="020B0604020202020204" pitchFamily="34" charset="0"/>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05F0F182-A738-D344-AD4C-0014E2FCF0E4}" type="datetimeFigureOut">
              <a:rPr lang="en-US" smtClean="0"/>
              <a:t>5/8/2019</a:t>
            </a:fld>
            <a:endParaRPr lang="en-US"/>
          </a:p>
        </p:txBody>
      </p:sp>
      <p:sp>
        <p:nvSpPr>
          <p:cNvPr id="5" name="Footer Placeholder 4"/>
          <p:cNvSpPr>
            <a:spLocks noGrp="1"/>
          </p:cNvSpPr>
          <p:nvPr>
            <p:ph type="ftr" sz="quarter" idx="11"/>
          </p:nvPr>
        </p:nvSpPr>
        <p:spPr>
          <a:xfrm>
            <a:off x="628650" y="4885441"/>
            <a:ext cx="4909025" cy="155666"/>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D0B5CDF8-54D5-6043-A52E-76818AC5EAB8}" type="slidenum">
              <a:rPr lang="en-US" smtClean="0"/>
              <a:t>‹#›</a:t>
            </a:fld>
            <a:endParaRPr lang="en-US"/>
          </a:p>
        </p:txBody>
      </p:sp>
    </p:spTree>
    <p:extLst>
      <p:ext uri="{BB962C8B-B14F-4D97-AF65-F5344CB8AC3E}">
        <p14:creationId xmlns:p14="http://schemas.microsoft.com/office/powerpoint/2010/main" val="967838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28650" y="1369219"/>
            <a:ext cx="3886200" cy="3263504"/>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369219"/>
            <a:ext cx="3886200" cy="3263504"/>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05F0F182-A738-D344-AD4C-0014E2FCF0E4}" type="datetimeFigureOut">
              <a:rPr lang="en-US" smtClean="0"/>
              <a:t>5/8/2019</a:t>
            </a:fld>
            <a:endParaRPr lang="en-US"/>
          </a:p>
        </p:txBody>
      </p:sp>
      <p:sp>
        <p:nvSpPr>
          <p:cNvPr id="6" name="Footer Placeholder 5"/>
          <p:cNvSpPr>
            <a:spLocks noGrp="1"/>
          </p:cNvSpPr>
          <p:nvPr>
            <p:ph type="ftr" sz="quarter" idx="11"/>
          </p:nvPr>
        </p:nvSpPr>
        <p:spPr>
          <a:xfrm>
            <a:off x="628650" y="4885441"/>
            <a:ext cx="4909025" cy="155666"/>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D0B5CDF8-54D5-6043-A52E-76818AC5EAB8}" type="slidenum">
              <a:rPr lang="en-US" smtClean="0"/>
              <a:t>‹#›</a:t>
            </a:fld>
            <a:endParaRPr lang="en-US"/>
          </a:p>
        </p:txBody>
      </p:sp>
    </p:spTree>
    <p:extLst>
      <p:ext uri="{BB962C8B-B14F-4D97-AF65-F5344CB8AC3E}">
        <p14:creationId xmlns:p14="http://schemas.microsoft.com/office/powerpoint/2010/main" val="10003738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5"/>
            <a:ext cx="7886700" cy="994172"/>
          </a:xfrm>
        </p:spPr>
        <p:txBody>
          <a:bodyPr/>
          <a:lstStyle>
            <a:lvl1pPr>
              <a:defRPr>
                <a:latin typeface="Gotham Black" pitchFamily="50" charset="0"/>
              </a:defRPr>
            </a:lvl1pPr>
          </a:lstStyle>
          <a:p>
            <a:r>
              <a:rPr lang="en-US" dirty="0"/>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1" y="1878806"/>
            <a:ext cx="3887391" cy="276344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05F0F182-A738-D344-AD4C-0014E2FCF0E4}" type="datetimeFigureOut">
              <a:rPr lang="en-US" smtClean="0"/>
              <a:t>5/8/2019</a:t>
            </a:fld>
            <a:endParaRPr lang="en-US"/>
          </a:p>
        </p:txBody>
      </p:sp>
      <p:sp>
        <p:nvSpPr>
          <p:cNvPr id="8" name="Footer Placeholder 7"/>
          <p:cNvSpPr>
            <a:spLocks noGrp="1"/>
          </p:cNvSpPr>
          <p:nvPr>
            <p:ph type="ftr" sz="quarter" idx="11"/>
          </p:nvPr>
        </p:nvSpPr>
        <p:spPr>
          <a:xfrm>
            <a:off x="628650" y="4885441"/>
            <a:ext cx="4909025" cy="155666"/>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D0B5CDF8-54D5-6043-A52E-76818AC5EAB8}" type="slidenum">
              <a:rPr lang="en-US" smtClean="0"/>
              <a:t>‹#›</a:t>
            </a:fld>
            <a:endParaRPr lang="en-US"/>
          </a:p>
        </p:txBody>
      </p:sp>
    </p:spTree>
    <p:extLst>
      <p:ext uri="{BB962C8B-B14F-4D97-AF65-F5344CB8AC3E}">
        <p14:creationId xmlns:p14="http://schemas.microsoft.com/office/powerpoint/2010/main" val="6345136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D0B5CDF8-54D5-6043-A52E-76818AC5EAB8}" type="slidenum">
              <a:rPr lang="en-US" smtClean="0"/>
              <a:t>‹#›</a:t>
            </a:fld>
            <a:endParaRPr lang="en-US"/>
          </a:p>
        </p:txBody>
      </p:sp>
      <p:sp>
        <p:nvSpPr>
          <p:cNvPr id="6" name="Title 1"/>
          <p:cNvSpPr txBox="1">
            <a:spLocks/>
          </p:cNvSpPr>
          <p:nvPr userDrawn="1"/>
        </p:nvSpPr>
        <p:spPr>
          <a:xfrm>
            <a:off x="406581" y="273845"/>
            <a:ext cx="7096625" cy="1072118"/>
          </a:xfrm>
          <a:prstGeom prst="rect">
            <a:avLst/>
          </a:prstGeom>
        </p:spPr>
        <p:txBody>
          <a:bodyPr vert="horz" lIns="68580" tIns="34290" rIns="68580" bIns="34290" rtlCol="0" anchor="t">
            <a:normAutofit/>
          </a:bodyPr>
          <a:lstStyle>
            <a:lvl1pPr algn="l" defTabSz="914400" rtl="0" eaLnBrk="1" latinLnBrk="0" hangingPunct="1">
              <a:lnSpc>
                <a:spcPct val="90000"/>
              </a:lnSpc>
              <a:spcBef>
                <a:spcPct val="0"/>
              </a:spcBef>
              <a:buNone/>
              <a:defRPr sz="4400" b="0" i="0" kern="1200">
                <a:solidFill>
                  <a:schemeClr val="tx1"/>
                </a:solidFill>
                <a:latin typeface="Helvetica Neue Medium" charset="0"/>
                <a:ea typeface="Helvetica Neue Medium" charset="0"/>
                <a:cs typeface="Helvetica Neue Medium" charset="0"/>
              </a:defRPr>
            </a:lvl1pPr>
          </a:lstStyle>
          <a:p>
            <a:endParaRPr lang="en-US" sz="3300" dirty="0"/>
          </a:p>
        </p:txBody>
      </p:sp>
      <p:sp>
        <p:nvSpPr>
          <p:cNvPr id="8" name="Chart Placeholder 7"/>
          <p:cNvSpPr>
            <a:spLocks noGrp="1"/>
          </p:cNvSpPr>
          <p:nvPr>
            <p:ph type="chart" sz="quarter" idx="13"/>
          </p:nvPr>
        </p:nvSpPr>
        <p:spPr>
          <a:xfrm>
            <a:off x="406581" y="1454922"/>
            <a:ext cx="8472500" cy="3038030"/>
          </a:xfrm>
        </p:spPr>
        <p:txBody>
          <a:bodyPr/>
          <a:lstStyle/>
          <a:p>
            <a:r>
              <a:rPr lang="en-US" dirty="0"/>
              <a:t>Click icon to add chart</a:t>
            </a:r>
          </a:p>
        </p:txBody>
      </p:sp>
    </p:spTree>
    <p:extLst>
      <p:ext uri="{BB962C8B-B14F-4D97-AF65-F5344CB8AC3E}">
        <p14:creationId xmlns:p14="http://schemas.microsoft.com/office/powerpoint/2010/main" val="20150115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5F0F182-A738-D344-AD4C-0014E2FCF0E4}" type="datetimeFigureOut">
              <a:rPr lang="en-US" smtClean="0"/>
              <a:t>5/8/2019</a:t>
            </a:fld>
            <a:endParaRPr lang="en-US"/>
          </a:p>
        </p:txBody>
      </p:sp>
      <p:sp>
        <p:nvSpPr>
          <p:cNvPr id="3" name="Footer Placeholder 2"/>
          <p:cNvSpPr>
            <a:spLocks noGrp="1"/>
          </p:cNvSpPr>
          <p:nvPr>
            <p:ph type="ftr" sz="quarter" idx="11"/>
          </p:nvPr>
        </p:nvSpPr>
        <p:spPr>
          <a:xfrm>
            <a:off x="628650" y="4885441"/>
            <a:ext cx="4909025" cy="155666"/>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D0B5CDF8-54D5-6043-A52E-76818AC5EAB8}" type="slidenum">
              <a:rPr lang="en-US" smtClean="0"/>
              <a:t>‹#›</a:t>
            </a:fld>
            <a:endParaRPr lang="en-US"/>
          </a:p>
        </p:txBody>
      </p:sp>
    </p:spTree>
    <p:extLst>
      <p:ext uri="{BB962C8B-B14F-4D97-AF65-F5344CB8AC3E}">
        <p14:creationId xmlns:p14="http://schemas.microsoft.com/office/powerpoint/2010/main" val="4822261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05F0F182-A738-D344-AD4C-0014E2FCF0E4}" type="datetimeFigureOut">
              <a:rPr lang="en-US" smtClean="0"/>
              <a:t>5/8/2019</a:t>
            </a:fld>
            <a:endParaRPr lang="en-US"/>
          </a:p>
        </p:txBody>
      </p:sp>
      <p:sp>
        <p:nvSpPr>
          <p:cNvPr id="6" name="Footer Placeholder 5"/>
          <p:cNvSpPr>
            <a:spLocks noGrp="1"/>
          </p:cNvSpPr>
          <p:nvPr>
            <p:ph type="ftr" sz="quarter" idx="11"/>
          </p:nvPr>
        </p:nvSpPr>
        <p:spPr>
          <a:xfrm>
            <a:off x="628650" y="4885441"/>
            <a:ext cx="4909025" cy="155666"/>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D0B5CDF8-54D5-6043-A52E-76818AC5EAB8}" type="slidenum">
              <a:rPr lang="en-US" smtClean="0"/>
              <a:t>‹#›</a:t>
            </a:fld>
            <a:endParaRPr lang="en-US"/>
          </a:p>
        </p:txBody>
      </p:sp>
    </p:spTree>
    <p:extLst>
      <p:ext uri="{BB962C8B-B14F-4D97-AF65-F5344CB8AC3E}">
        <p14:creationId xmlns:p14="http://schemas.microsoft.com/office/powerpoint/2010/main" val="1716360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dirty="0"/>
              <a:t>Click to edit Master title style</a:t>
            </a:r>
          </a:p>
        </p:txBody>
      </p:sp>
      <p:sp>
        <p:nvSpPr>
          <p:cNvPr id="3" name="Picture Placeholder 2"/>
          <p:cNvSpPr>
            <a:spLocks noGrp="1" noChangeAspect="1"/>
          </p:cNvSpPr>
          <p:nvPr>
            <p:ph type="pic" idx="1"/>
          </p:nvPr>
        </p:nvSpPr>
        <p:spPr>
          <a:xfrm>
            <a:off x="3887391" y="740570"/>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Drag picture to placeholder or click icon to add</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5" name="Date Placeholder 4"/>
          <p:cNvSpPr>
            <a:spLocks noGrp="1"/>
          </p:cNvSpPr>
          <p:nvPr>
            <p:ph type="dt" sz="half" idx="10"/>
          </p:nvPr>
        </p:nvSpPr>
        <p:spPr/>
        <p:txBody>
          <a:bodyPr/>
          <a:lstStyle/>
          <a:p>
            <a:fld id="{05F0F182-A738-D344-AD4C-0014E2FCF0E4}" type="datetimeFigureOut">
              <a:rPr lang="en-US" smtClean="0"/>
              <a:t>5/8/2019</a:t>
            </a:fld>
            <a:endParaRPr lang="en-US"/>
          </a:p>
        </p:txBody>
      </p:sp>
      <p:sp>
        <p:nvSpPr>
          <p:cNvPr id="6" name="Footer Placeholder 5"/>
          <p:cNvSpPr>
            <a:spLocks noGrp="1"/>
          </p:cNvSpPr>
          <p:nvPr>
            <p:ph type="ftr" sz="quarter" idx="11"/>
          </p:nvPr>
        </p:nvSpPr>
        <p:spPr>
          <a:xfrm>
            <a:off x="628650" y="4885441"/>
            <a:ext cx="4909025" cy="155666"/>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D0B5CDF8-54D5-6043-A52E-76818AC5EAB8}" type="slidenum">
              <a:rPr lang="en-US" smtClean="0"/>
              <a:t>‹#›</a:t>
            </a:fld>
            <a:endParaRPr lang="en-US"/>
          </a:p>
        </p:txBody>
      </p:sp>
    </p:spTree>
    <p:extLst>
      <p:ext uri="{BB962C8B-B14F-4D97-AF65-F5344CB8AC3E}">
        <p14:creationId xmlns:p14="http://schemas.microsoft.com/office/powerpoint/2010/main" val="6170418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userDrawn="1"/>
        </p:nvSpPr>
        <p:spPr>
          <a:xfrm>
            <a:off x="0" y="4925989"/>
            <a:ext cx="9144000" cy="217511"/>
          </a:xfrm>
          <a:prstGeom prst="rect">
            <a:avLst/>
          </a:prstGeom>
          <a:solidFill>
            <a:srgbClr val="FFCA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Placeholder 1"/>
          <p:cNvSpPr>
            <a:spLocks noGrp="1"/>
          </p:cNvSpPr>
          <p:nvPr>
            <p:ph type="title"/>
          </p:nvPr>
        </p:nvSpPr>
        <p:spPr>
          <a:xfrm>
            <a:off x="628650" y="273845"/>
            <a:ext cx="7886700" cy="99417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4925989"/>
            <a:ext cx="1914368" cy="204692"/>
          </a:xfrm>
          <a:prstGeom prst="rect">
            <a:avLst/>
          </a:prstGeom>
        </p:spPr>
        <p:txBody>
          <a:bodyPr vert="horz" lIns="91440" tIns="45720" rIns="91440" bIns="45720" rtlCol="0" anchor="ctr"/>
          <a:lstStyle>
            <a:lvl1pPr algn="l">
              <a:defRPr sz="713" b="0" i="0">
                <a:solidFill>
                  <a:schemeClr val="bg1"/>
                </a:solidFill>
                <a:latin typeface="Helvetica Neue" charset="0"/>
                <a:ea typeface="Helvetica Neue" charset="0"/>
                <a:cs typeface="Helvetica Neue" charset="0"/>
              </a:defRPr>
            </a:lvl1pPr>
          </a:lstStyle>
          <a:p>
            <a:fld id="{05F0F182-A738-D344-AD4C-0014E2FCF0E4}" type="datetimeFigureOut">
              <a:rPr lang="en-US" smtClean="0"/>
              <a:pPr/>
              <a:t>5/8/2019</a:t>
            </a:fld>
            <a:endParaRPr lang="en-US" dirty="0"/>
          </a:p>
        </p:txBody>
      </p:sp>
      <p:sp>
        <p:nvSpPr>
          <p:cNvPr id="6" name="Slide Number Placeholder 5"/>
          <p:cNvSpPr>
            <a:spLocks noGrp="1"/>
          </p:cNvSpPr>
          <p:nvPr>
            <p:ph type="sldNum" sz="quarter" idx="4"/>
          </p:nvPr>
        </p:nvSpPr>
        <p:spPr>
          <a:xfrm>
            <a:off x="0" y="4925990"/>
            <a:ext cx="628650" cy="210906"/>
          </a:xfrm>
          <a:prstGeom prst="rect">
            <a:avLst/>
          </a:prstGeom>
        </p:spPr>
        <p:txBody>
          <a:bodyPr vert="horz" lIns="91440" tIns="45720" rIns="91440" bIns="45720" rtlCol="0" anchor="ctr"/>
          <a:lstStyle>
            <a:lvl1pPr algn="r">
              <a:defRPr sz="975" b="0" i="0">
                <a:solidFill>
                  <a:schemeClr val="bg1"/>
                </a:solidFill>
                <a:latin typeface="Helvetica" charset="0"/>
                <a:ea typeface="Helvetica" charset="0"/>
                <a:cs typeface="Helvetica" charset="0"/>
              </a:defRPr>
            </a:lvl1pPr>
          </a:lstStyle>
          <a:p>
            <a:fld id="{D0B5CDF8-54D5-6043-A52E-76818AC5EAB8}" type="slidenum">
              <a:rPr lang="en-US" smtClean="0"/>
              <a:pPr/>
              <a:t>‹#›</a:t>
            </a:fld>
            <a:endParaRPr lang="en-US" dirty="0"/>
          </a:p>
        </p:txBody>
      </p:sp>
      <p:pic>
        <p:nvPicPr>
          <p:cNvPr id="8" name="Picture 7"/>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464982" y="4431323"/>
            <a:ext cx="527774" cy="712177"/>
          </a:xfrm>
          <a:prstGeom prst="rect">
            <a:avLst/>
          </a:prstGeom>
        </p:spPr>
      </p:pic>
    </p:spTree>
    <p:extLst>
      <p:ext uri="{BB962C8B-B14F-4D97-AF65-F5344CB8AC3E}">
        <p14:creationId xmlns:p14="http://schemas.microsoft.com/office/powerpoint/2010/main" val="6370818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b="0" i="0" kern="1200">
          <a:solidFill>
            <a:schemeClr val="tx1">
              <a:lumMod val="85000"/>
              <a:lumOff val="15000"/>
            </a:schemeClr>
          </a:solidFill>
          <a:latin typeface="Gotham Bold" pitchFamily="50" charset="0"/>
          <a:ea typeface="Gotham Bold" pitchFamily="50" charset="0"/>
          <a:cs typeface="Gotham Bold" pitchFamily="50"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lumMod val="85000"/>
              <a:lumOff val="15000"/>
            </a:schemeClr>
          </a:solidFill>
          <a:latin typeface="Gotham Book" pitchFamily="50" charset="0"/>
          <a:ea typeface="Gotham Book" pitchFamily="50" charset="0"/>
          <a:cs typeface="Gotham Book" pitchFamily="50"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lumMod val="85000"/>
              <a:lumOff val="15000"/>
            </a:schemeClr>
          </a:solidFill>
          <a:latin typeface="Gotham Book" pitchFamily="50" charset="0"/>
          <a:ea typeface="Gotham Book" pitchFamily="50" charset="0"/>
          <a:cs typeface="Gotham Book" pitchFamily="50"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lumMod val="85000"/>
              <a:lumOff val="15000"/>
            </a:schemeClr>
          </a:solidFill>
          <a:latin typeface="Gotham Book" pitchFamily="50" charset="0"/>
          <a:ea typeface="Gotham Book" pitchFamily="50" charset="0"/>
          <a:cs typeface="Gotham Book" pitchFamily="50"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85000"/>
              <a:lumOff val="15000"/>
            </a:schemeClr>
          </a:solidFill>
          <a:latin typeface="Gotham Book" pitchFamily="50" charset="0"/>
          <a:ea typeface="Gotham Book" pitchFamily="50" charset="0"/>
          <a:cs typeface="Gotham Book" pitchFamily="50"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85000"/>
              <a:lumOff val="15000"/>
            </a:schemeClr>
          </a:solidFill>
          <a:latin typeface="Gotham Book" pitchFamily="50" charset="0"/>
          <a:ea typeface="Gotham Book" pitchFamily="50" charset="0"/>
          <a:cs typeface="Gotham Book" pitchFamily="50"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hyperlink" Target="http://www.re3data.org/"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hyperlink" Target="https://dmptool.org/"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hyperlink" Target="http://guides.ucf.edu/data" TargetMode="Externa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obamawhitehouse.archives.gov/sites/default/files/microsites/ostp/ostp_public_access_memo_2013.pdf"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guides.ucf.edu/data" TargetMode="External"/><Relationship Id="rId7" Type="http://schemas.openxmlformats.org/officeDocument/2006/relationships/hyperlink" Target="https://library.ucf.edu/help/schedule-an-appointment/"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hyperlink" Target="http://www.re3data.org/" TargetMode="External"/><Relationship Id="rId5" Type="http://schemas.openxmlformats.org/officeDocument/2006/relationships/hyperlink" Target="https://stars.library.ucf.edu/" TargetMode="External"/><Relationship Id="rId4" Type="http://schemas.openxmlformats.org/officeDocument/2006/relationships/hyperlink" Target="https://dmptool.org/"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3.jpg"/><Relationship Id="rId1" Type="http://schemas.openxmlformats.org/officeDocument/2006/relationships/slideLayout" Target="../slideLayouts/slideLayout1.xml"/><Relationship Id="rId5" Type="http://schemas.openxmlformats.org/officeDocument/2006/relationships/hyperlink" Target="mailto:STARS@ucf.edu" TargetMode="External"/><Relationship Id="rId4" Type="http://schemas.openxmlformats.org/officeDocument/2006/relationships/hyperlink" Target="mailto:Lee.Dotson@ucf.edu"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www.flaticon.com/"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www.flaticon.com/"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www.flaticon.com/"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www.flaticon.com/"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5615"/>
            <a:ext cx="9144000" cy="5143500"/>
          </a:xfrm>
          <a:prstGeom prst="rect">
            <a:avLst/>
          </a:prstGeom>
        </p:spPr>
      </p:pic>
      <p:sp>
        <p:nvSpPr>
          <p:cNvPr id="2" name="Title 1"/>
          <p:cNvSpPr>
            <a:spLocks noGrp="1"/>
          </p:cNvSpPr>
          <p:nvPr>
            <p:ph type="title"/>
          </p:nvPr>
        </p:nvSpPr>
        <p:spPr>
          <a:xfrm>
            <a:off x="289142" y="3797805"/>
            <a:ext cx="7886700" cy="994172"/>
          </a:xfrm>
        </p:spPr>
        <p:txBody>
          <a:bodyPr>
            <a:noAutofit/>
          </a:bodyPr>
          <a:lstStyle/>
          <a:p>
            <a:pPr algn="r">
              <a:lnSpc>
                <a:spcPct val="100000"/>
              </a:lnSpc>
            </a:pPr>
            <a:r>
              <a:rPr lang="en-US" sz="2700" b="1" dirty="0">
                <a:solidFill>
                  <a:schemeClr val="bg1"/>
                </a:solidFill>
                <a:ea typeface="Helvetica" charset="0"/>
              </a:rPr>
              <a:t>Data Management Plans</a:t>
            </a:r>
            <a:br>
              <a:rPr lang="en-US" sz="2700" b="1" dirty="0">
                <a:solidFill>
                  <a:schemeClr val="bg1"/>
                </a:solidFill>
                <a:ea typeface="Helvetica" charset="0"/>
              </a:rPr>
            </a:br>
            <a:r>
              <a:rPr lang="en-US" sz="1800" b="1" dirty="0">
                <a:solidFill>
                  <a:schemeClr val="bg1"/>
                </a:solidFill>
                <a:ea typeface="Helvetica" charset="0"/>
              </a:rPr>
              <a:t>May 8, 2019</a:t>
            </a:r>
            <a:br>
              <a:rPr lang="en-US" sz="1800" b="1" dirty="0">
                <a:solidFill>
                  <a:schemeClr val="bg1"/>
                </a:solidFill>
                <a:ea typeface="Helvetica" charset="0"/>
              </a:rPr>
            </a:br>
            <a:r>
              <a:rPr lang="en-US" sz="1800" b="1" dirty="0">
                <a:solidFill>
                  <a:schemeClr val="bg1"/>
                </a:solidFill>
                <a:ea typeface="Helvetica" charset="0"/>
              </a:rPr>
              <a:t>Lee Dotson</a:t>
            </a:r>
            <a:br>
              <a:rPr lang="en-US" sz="1800" b="1" dirty="0">
                <a:solidFill>
                  <a:schemeClr val="bg1"/>
                </a:solidFill>
                <a:ea typeface="Helvetica" charset="0"/>
              </a:rPr>
            </a:br>
            <a:r>
              <a:rPr lang="en-US" sz="1800" b="1" dirty="0">
                <a:solidFill>
                  <a:schemeClr val="bg1"/>
                </a:solidFill>
                <a:ea typeface="Helvetica" charset="0"/>
              </a:rPr>
              <a:t>Digital Initiatives Librarian</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4982" y="4431323"/>
            <a:ext cx="527774" cy="712177"/>
          </a:xfrm>
          <a:prstGeom prst="rect">
            <a:avLst/>
          </a:prstGeom>
        </p:spPr>
      </p:pic>
    </p:spTree>
    <p:extLst>
      <p:ext uri="{BB962C8B-B14F-4D97-AF65-F5344CB8AC3E}">
        <p14:creationId xmlns:p14="http://schemas.microsoft.com/office/powerpoint/2010/main" val="16744225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15">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2663" y="240882"/>
            <a:ext cx="3249230" cy="4634664"/>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B4C42F6-AB84-48AC-A488-F00C93026C25}"/>
              </a:ext>
            </a:extLst>
          </p:cNvPr>
          <p:cNvSpPr>
            <a:spLocks noGrp="1"/>
          </p:cNvSpPr>
          <p:nvPr>
            <p:ph type="title"/>
          </p:nvPr>
        </p:nvSpPr>
        <p:spPr>
          <a:xfrm>
            <a:off x="505677" y="685800"/>
            <a:ext cx="2743200" cy="2165684"/>
          </a:xfrm>
        </p:spPr>
        <p:txBody>
          <a:bodyPr vert="horz" lIns="91440" tIns="45720" rIns="91440" bIns="45720" rtlCol="0" anchor="b">
            <a:normAutofit/>
          </a:bodyPr>
          <a:lstStyle/>
          <a:p>
            <a:pPr algn="ctr" defTabSz="914400"/>
            <a:r>
              <a:rPr lang="en-US" sz="3200" b="1" kern="1200" dirty="0">
                <a:solidFill>
                  <a:srgbClr val="FFFFFF"/>
                </a:solidFill>
                <a:ea typeface="+mj-ea"/>
              </a:rPr>
              <a:t>Discipline </a:t>
            </a:r>
            <a:br>
              <a:rPr lang="en-US" sz="3200" b="1" kern="1200" dirty="0">
                <a:solidFill>
                  <a:srgbClr val="FFFFFF"/>
                </a:solidFill>
                <a:ea typeface="+mj-ea"/>
              </a:rPr>
            </a:br>
            <a:r>
              <a:rPr lang="en-US" sz="3200" b="1" kern="1200" dirty="0">
                <a:solidFill>
                  <a:srgbClr val="FFFFFF"/>
                </a:solidFill>
                <a:ea typeface="+mj-ea"/>
              </a:rPr>
              <a:t>Repository</a:t>
            </a:r>
          </a:p>
        </p:txBody>
      </p:sp>
      <p:cxnSp>
        <p:nvCxnSpPr>
          <p:cNvPr id="23" name="Straight Connector 17">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3344" y="2932700"/>
            <a:ext cx="1940093"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6" name="Content Placeholder 2">
            <a:hlinkClick r:id="rId3"/>
            <a:extLst>
              <a:ext uri="{FF2B5EF4-FFF2-40B4-BE49-F238E27FC236}">
                <a16:creationId xmlns:a16="http://schemas.microsoft.com/office/drawing/2014/main" id="{49E07F41-7C90-462C-85F6-46E9075AFC89}"/>
              </a:ext>
            </a:extLst>
          </p:cNvPr>
          <p:cNvPicPr>
            <a:picLocks noGrp="1" noChangeAspect="1"/>
          </p:cNvPicPr>
          <p:nvPr>
            <p:ph idx="1"/>
          </p:nvPr>
        </p:nvPicPr>
        <p:blipFill>
          <a:blip r:embed="rId4"/>
          <a:stretch>
            <a:fillRect/>
          </a:stretch>
        </p:blipFill>
        <p:spPr>
          <a:xfrm>
            <a:off x="3754907" y="240882"/>
            <a:ext cx="5261121" cy="4134912"/>
          </a:xfrm>
          <a:prstGeom prst="rect">
            <a:avLst/>
          </a:prstGeom>
        </p:spPr>
      </p:pic>
    </p:spTree>
    <p:extLst>
      <p:ext uri="{BB962C8B-B14F-4D97-AF65-F5344CB8AC3E}">
        <p14:creationId xmlns:p14="http://schemas.microsoft.com/office/powerpoint/2010/main" val="41999494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15">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2663" y="240882"/>
            <a:ext cx="3249230" cy="4634664"/>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B4C42F6-AB84-48AC-A488-F00C93026C25}"/>
              </a:ext>
            </a:extLst>
          </p:cNvPr>
          <p:cNvSpPr>
            <a:spLocks noGrp="1"/>
          </p:cNvSpPr>
          <p:nvPr>
            <p:ph type="title"/>
          </p:nvPr>
        </p:nvSpPr>
        <p:spPr>
          <a:xfrm>
            <a:off x="505677" y="685800"/>
            <a:ext cx="2743200" cy="2165684"/>
          </a:xfrm>
        </p:spPr>
        <p:txBody>
          <a:bodyPr vert="horz" lIns="91440" tIns="45720" rIns="91440" bIns="45720" rtlCol="0" anchor="b">
            <a:normAutofit/>
          </a:bodyPr>
          <a:lstStyle/>
          <a:p>
            <a:pPr algn="ctr" defTabSz="914400"/>
            <a:r>
              <a:rPr lang="en-US" sz="3200" b="1" kern="1200" dirty="0">
                <a:solidFill>
                  <a:srgbClr val="FFFFFF"/>
                </a:solidFill>
                <a:ea typeface="+mj-ea"/>
              </a:rPr>
              <a:t>Institutional Repository</a:t>
            </a:r>
          </a:p>
        </p:txBody>
      </p:sp>
      <p:pic>
        <p:nvPicPr>
          <p:cNvPr id="4" name="Picture 3">
            <a:extLst>
              <a:ext uri="{FF2B5EF4-FFF2-40B4-BE49-F238E27FC236}">
                <a16:creationId xmlns:a16="http://schemas.microsoft.com/office/drawing/2014/main" id="{FC61802D-7142-4F78-91CA-13AED93A5569}"/>
              </a:ext>
            </a:extLst>
          </p:cNvPr>
          <p:cNvPicPr>
            <a:picLocks noChangeAspect="1"/>
          </p:cNvPicPr>
          <p:nvPr/>
        </p:nvPicPr>
        <p:blipFill rotWithShape="1">
          <a:blip r:embed="rId3"/>
          <a:srcRect r="10676" b="6369"/>
          <a:stretch/>
        </p:blipFill>
        <p:spPr>
          <a:xfrm>
            <a:off x="3754907" y="325650"/>
            <a:ext cx="4915159" cy="4070182"/>
          </a:xfrm>
          <a:prstGeom prst="rect">
            <a:avLst/>
          </a:prstGeom>
        </p:spPr>
      </p:pic>
      <p:cxnSp>
        <p:nvCxnSpPr>
          <p:cNvPr id="23" name="Straight Connector 17">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3344" y="2932700"/>
            <a:ext cx="1940093"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89506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15">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2663" y="240882"/>
            <a:ext cx="3249230" cy="4634664"/>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B4C42F6-AB84-48AC-A488-F00C93026C25}"/>
              </a:ext>
            </a:extLst>
          </p:cNvPr>
          <p:cNvSpPr>
            <a:spLocks noGrp="1"/>
          </p:cNvSpPr>
          <p:nvPr>
            <p:ph type="title"/>
          </p:nvPr>
        </p:nvSpPr>
        <p:spPr>
          <a:xfrm>
            <a:off x="353372" y="878838"/>
            <a:ext cx="3020036" cy="1954625"/>
          </a:xfrm>
        </p:spPr>
        <p:txBody>
          <a:bodyPr vert="horz" lIns="91440" tIns="45720" rIns="91440" bIns="45720" rtlCol="0" anchor="b">
            <a:noAutofit/>
          </a:bodyPr>
          <a:lstStyle/>
          <a:p>
            <a:pPr algn="ctr"/>
            <a:r>
              <a:rPr lang="en-US" sz="4400" dirty="0">
                <a:solidFill>
                  <a:schemeClr val="bg1"/>
                </a:solidFill>
                <a:latin typeface="Bradley Hand ITC" panose="03070402050302030203" pitchFamily="66" charset="0"/>
              </a:rPr>
              <a:t>STARS</a:t>
            </a:r>
            <a:br>
              <a:rPr lang="en-US" sz="3200" dirty="0">
                <a:solidFill>
                  <a:schemeClr val="bg1"/>
                </a:solidFill>
              </a:rPr>
            </a:br>
            <a:br>
              <a:rPr lang="en-US" sz="3200" dirty="0">
                <a:solidFill>
                  <a:schemeClr val="bg1"/>
                </a:solidFill>
              </a:rPr>
            </a:br>
            <a:r>
              <a:rPr lang="en-US" sz="3200" dirty="0">
                <a:solidFill>
                  <a:schemeClr val="bg1"/>
                </a:solidFill>
              </a:rPr>
              <a:t>Researchers FAQ</a:t>
            </a:r>
          </a:p>
        </p:txBody>
      </p:sp>
      <p:cxnSp>
        <p:nvCxnSpPr>
          <p:cNvPr id="23" name="Straight Connector 17">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3344" y="2932700"/>
            <a:ext cx="1940093"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31924600-79E8-4919-9CCF-8B7B9F5E6B64}"/>
              </a:ext>
            </a:extLst>
          </p:cNvPr>
          <p:cNvPicPr>
            <a:picLocks noChangeAspect="1"/>
          </p:cNvPicPr>
          <p:nvPr/>
        </p:nvPicPr>
        <p:blipFill>
          <a:blip r:embed="rId3"/>
          <a:stretch>
            <a:fillRect/>
          </a:stretch>
        </p:blipFill>
        <p:spPr>
          <a:xfrm>
            <a:off x="3615698" y="878838"/>
            <a:ext cx="5308706" cy="2728428"/>
          </a:xfrm>
          <a:prstGeom prst="rect">
            <a:avLst/>
          </a:prstGeom>
        </p:spPr>
      </p:pic>
    </p:spTree>
    <p:extLst>
      <p:ext uri="{BB962C8B-B14F-4D97-AF65-F5344CB8AC3E}">
        <p14:creationId xmlns:p14="http://schemas.microsoft.com/office/powerpoint/2010/main" val="33029597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360045"/>
            <a:ext cx="8428482" cy="442341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9D50A156-4C2D-4D73-8135-B4607793C4EB}"/>
              </a:ext>
            </a:extLst>
          </p:cNvPr>
          <p:cNvPicPr>
            <a:picLocks noChangeAspect="1"/>
          </p:cNvPicPr>
          <p:nvPr/>
        </p:nvPicPr>
        <p:blipFill rotWithShape="1">
          <a:blip r:embed="rId3"/>
          <a:srcRect t="1632"/>
          <a:stretch/>
        </p:blipFill>
        <p:spPr>
          <a:xfrm>
            <a:off x="1038810" y="360046"/>
            <a:ext cx="7204521" cy="4410624"/>
          </a:xfrm>
          <a:prstGeom prst="rect">
            <a:avLst/>
          </a:prstGeom>
        </p:spPr>
      </p:pic>
    </p:spTree>
    <p:extLst>
      <p:ext uri="{BB962C8B-B14F-4D97-AF65-F5344CB8AC3E}">
        <p14:creationId xmlns:p14="http://schemas.microsoft.com/office/powerpoint/2010/main" val="35893391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360045"/>
            <a:ext cx="8428482" cy="442341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5B65E6DA-312C-44DB-8EEE-A1F4C3B17F25}"/>
              </a:ext>
            </a:extLst>
          </p:cNvPr>
          <p:cNvPicPr>
            <a:picLocks noChangeAspect="1"/>
          </p:cNvPicPr>
          <p:nvPr/>
        </p:nvPicPr>
        <p:blipFill>
          <a:blip r:embed="rId3"/>
          <a:stretch>
            <a:fillRect/>
          </a:stretch>
        </p:blipFill>
        <p:spPr>
          <a:xfrm>
            <a:off x="472903" y="360045"/>
            <a:ext cx="8198194" cy="4423410"/>
          </a:xfrm>
          <a:prstGeom prst="rect">
            <a:avLst/>
          </a:prstGeom>
        </p:spPr>
      </p:pic>
    </p:spTree>
    <p:extLst>
      <p:ext uri="{BB962C8B-B14F-4D97-AF65-F5344CB8AC3E}">
        <p14:creationId xmlns:p14="http://schemas.microsoft.com/office/powerpoint/2010/main" val="5862478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360045"/>
            <a:ext cx="8428482" cy="442341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0C8CF494-C31C-4759-8491-DC29CD729A1F}"/>
              </a:ext>
            </a:extLst>
          </p:cNvPr>
          <p:cNvPicPr>
            <a:picLocks noChangeAspect="1"/>
          </p:cNvPicPr>
          <p:nvPr/>
        </p:nvPicPr>
        <p:blipFill rotWithShape="1">
          <a:blip r:embed="rId3"/>
          <a:srcRect l="29063" t="32597" r="14668"/>
          <a:stretch/>
        </p:blipFill>
        <p:spPr>
          <a:xfrm>
            <a:off x="2067885" y="457676"/>
            <a:ext cx="5096313" cy="4302512"/>
          </a:xfrm>
          <a:prstGeom prst="rect">
            <a:avLst/>
          </a:prstGeom>
        </p:spPr>
      </p:pic>
    </p:spTree>
    <p:extLst>
      <p:ext uri="{BB962C8B-B14F-4D97-AF65-F5344CB8AC3E}">
        <p14:creationId xmlns:p14="http://schemas.microsoft.com/office/powerpoint/2010/main" val="25169259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15">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17">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360045"/>
            <a:ext cx="8428482" cy="442341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853921E3-79D7-4E4A-8EB0-B1D514C016DD}"/>
              </a:ext>
            </a:extLst>
          </p:cNvPr>
          <p:cNvPicPr>
            <a:picLocks noChangeAspect="1"/>
          </p:cNvPicPr>
          <p:nvPr/>
        </p:nvPicPr>
        <p:blipFill rotWithShape="1">
          <a:blip r:embed="rId3"/>
          <a:srcRect t="1354"/>
          <a:stretch/>
        </p:blipFill>
        <p:spPr>
          <a:xfrm>
            <a:off x="2314879" y="397148"/>
            <a:ext cx="4514241" cy="4386307"/>
          </a:xfrm>
          <a:prstGeom prst="rect">
            <a:avLst/>
          </a:prstGeom>
        </p:spPr>
      </p:pic>
    </p:spTree>
    <p:extLst>
      <p:ext uri="{BB962C8B-B14F-4D97-AF65-F5344CB8AC3E}">
        <p14:creationId xmlns:p14="http://schemas.microsoft.com/office/powerpoint/2010/main" val="1102938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360045"/>
            <a:ext cx="8428482" cy="442341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11F1BD9-6E76-42E0-9F25-5AE880DFB840}"/>
              </a:ext>
            </a:extLst>
          </p:cNvPr>
          <p:cNvPicPr>
            <a:picLocks noChangeAspect="1"/>
          </p:cNvPicPr>
          <p:nvPr/>
        </p:nvPicPr>
        <p:blipFill rotWithShape="1">
          <a:blip r:embed="rId3"/>
          <a:srcRect t="3926"/>
          <a:stretch/>
        </p:blipFill>
        <p:spPr>
          <a:xfrm>
            <a:off x="1582305" y="360045"/>
            <a:ext cx="5979389" cy="4423410"/>
          </a:xfrm>
          <a:prstGeom prst="rect">
            <a:avLst/>
          </a:prstGeom>
        </p:spPr>
      </p:pic>
    </p:spTree>
    <p:extLst>
      <p:ext uri="{BB962C8B-B14F-4D97-AF65-F5344CB8AC3E}">
        <p14:creationId xmlns:p14="http://schemas.microsoft.com/office/powerpoint/2010/main" val="17139795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4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92205DF0-6963-4F37-876A-17875E032A20}"/>
              </a:ext>
            </a:extLst>
          </p:cNvPr>
          <p:cNvPicPr>
            <a:picLocks noChangeAspect="1"/>
          </p:cNvPicPr>
          <p:nvPr/>
        </p:nvPicPr>
        <p:blipFill rotWithShape="1">
          <a:blip r:embed="rId3">
            <a:alphaModFix amt="50000"/>
            <a:extLst/>
          </a:blip>
          <a:srcRect t="8581" b="7464"/>
          <a:stretch/>
        </p:blipFill>
        <p:spPr>
          <a:xfrm>
            <a:off x="20" y="10"/>
            <a:ext cx="9143980" cy="5143490"/>
          </a:xfrm>
          <a:prstGeom prst="rect">
            <a:avLst/>
          </a:prstGeom>
        </p:spPr>
      </p:pic>
      <p:sp>
        <p:nvSpPr>
          <p:cNvPr id="2" name="Title 1"/>
          <p:cNvSpPr>
            <a:spLocks noGrp="1"/>
          </p:cNvSpPr>
          <p:nvPr>
            <p:ph type="title"/>
          </p:nvPr>
        </p:nvSpPr>
        <p:spPr>
          <a:xfrm>
            <a:off x="1143000" y="841771"/>
            <a:ext cx="6858000" cy="2175389"/>
          </a:xfrm>
        </p:spPr>
        <p:txBody>
          <a:bodyPr vert="horz" lIns="91440" tIns="45720" rIns="91440" bIns="45720" rtlCol="0" anchor="b">
            <a:normAutofit/>
          </a:bodyPr>
          <a:lstStyle/>
          <a:p>
            <a:pPr algn="ctr" defTabSz="914400"/>
            <a:r>
              <a:rPr lang="en-US" sz="6000" b="1" dirty="0">
                <a:solidFill>
                  <a:srgbClr val="FFFFFF"/>
                </a:solidFill>
                <a:latin typeface="+mj-lt"/>
                <a:ea typeface="+mj-ea"/>
                <a:cs typeface="+mj-cs"/>
              </a:rPr>
              <a:t>DMP templates and guidance</a:t>
            </a:r>
            <a:endParaRPr lang="en-US" sz="6000" dirty="0">
              <a:solidFill>
                <a:srgbClr val="FFFFFF"/>
              </a:solidFill>
              <a:latin typeface="+mj-lt"/>
              <a:ea typeface="+mj-ea"/>
              <a:cs typeface="+mj-cs"/>
            </a:endParaRPr>
          </a:p>
        </p:txBody>
      </p:sp>
      <p:sp>
        <p:nvSpPr>
          <p:cNvPr id="8" name="Rectangle 7">
            <a:extLst>
              <a:ext uri="{FF2B5EF4-FFF2-40B4-BE49-F238E27FC236}">
                <a16:creationId xmlns:a16="http://schemas.microsoft.com/office/drawing/2014/main" id="{F107C3E0-29D0-4072-8BB0-D3AD7888E661}"/>
              </a:ext>
            </a:extLst>
          </p:cNvPr>
          <p:cNvSpPr/>
          <p:nvPr/>
        </p:nvSpPr>
        <p:spPr>
          <a:xfrm>
            <a:off x="2410437" y="3433998"/>
            <a:ext cx="4648200" cy="646331"/>
          </a:xfrm>
          <a:prstGeom prst="rect">
            <a:avLst/>
          </a:prstGeom>
        </p:spPr>
        <p:txBody>
          <a:bodyPr wrap="square">
            <a:spAutoFit/>
          </a:bodyPr>
          <a:lstStyle/>
          <a:p>
            <a:r>
              <a:rPr lang="en-US" sz="3600" b="1" dirty="0">
                <a:hlinkClick r:id="rId4"/>
              </a:rPr>
              <a:t>https://dmptool.org/</a:t>
            </a:r>
            <a:endParaRPr lang="en-US" sz="3600" b="1" dirty="0"/>
          </a:p>
        </p:txBody>
      </p:sp>
    </p:spTree>
    <p:extLst>
      <p:ext uri="{BB962C8B-B14F-4D97-AF65-F5344CB8AC3E}">
        <p14:creationId xmlns:p14="http://schemas.microsoft.com/office/powerpoint/2010/main" val="3371874392"/>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17">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19">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360045"/>
            <a:ext cx="8428482" cy="442341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DE8B36CA-2CBB-42C7-8407-302E68A81606}"/>
              </a:ext>
            </a:extLst>
          </p:cNvPr>
          <p:cNvPicPr>
            <a:picLocks noChangeAspect="1"/>
          </p:cNvPicPr>
          <p:nvPr/>
        </p:nvPicPr>
        <p:blipFill>
          <a:blip r:embed="rId3"/>
          <a:stretch>
            <a:fillRect/>
          </a:stretch>
        </p:blipFill>
        <p:spPr>
          <a:xfrm>
            <a:off x="1190876" y="360045"/>
            <a:ext cx="7082141" cy="4323057"/>
          </a:xfrm>
          <a:prstGeom prst="rect">
            <a:avLst/>
          </a:prstGeom>
        </p:spPr>
      </p:pic>
      <p:cxnSp>
        <p:nvCxnSpPr>
          <p:cNvPr id="15" name="Straight Arrow Connector 14">
            <a:extLst>
              <a:ext uri="{FF2B5EF4-FFF2-40B4-BE49-F238E27FC236}">
                <a16:creationId xmlns:a16="http://schemas.microsoft.com/office/drawing/2014/main" id="{5E787775-540C-44B8-B166-A5AEABA89E75}"/>
              </a:ext>
            </a:extLst>
          </p:cNvPr>
          <p:cNvCxnSpPr>
            <a:cxnSpLocks/>
          </p:cNvCxnSpPr>
          <p:nvPr/>
        </p:nvCxnSpPr>
        <p:spPr>
          <a:xfrm flipH="1">
            <a:off x="7891565" y="847288"/>
            <a:ext cx="855670" cy="604125"/>
          </a:xfrm>
          <a:prstGeom prst="straightConnector1">
            <a:avLst/>
          </a:prstGeom>
          <a:ln w="76200">
            <a:solidFill>
              <a:srgbClr val="FFCA29"/>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56514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tx1">
                    <a:lumMod val="90000"/>
                    <a:lumOff val="10000"/>
                  </a:schemeClr>
                </a:solidFill>
              </a:rPr>
              <a:t>Today’s session:</a:t>
            </a:r>
            <a:endParaRPr lang="en-US" dirty="0">
              <a:solidFill>
                <a:schemeClr val="tx1">
                  <a:lumMod val="90000"/>
                  <a:lumOff val="10000"/>
                </a:schemeClr>
              </a:solidFill>
            </a:endParaRPr>
          </a:p>
        </p:txBody>
      </p:sp>
      <p:sp>
        <p:nvSpPr>
          <p:cNvPr id="5" name="Content Placeholder 4">
            <a:extLst>
              <a:ext uri="{FF2B5EF4-FFF2-40B4-BE49-F238E27FC236}">
                <a16:creationId xmlns:a16="http://schemas.microsoft.com/office/drawing/2014/main" id="{EC76C094-098F-4808-905A-AF21EA5D89A9}"/>
              </a:ext>
            </a:extLst>
          </p:cNvPr>
          <p:cNvSpPr>
            <a:spLocks noGrp="1"/>
          </p:cNvSpPr>
          <p:nvPr>
            <p:ph idx="1"/>
          </p:nvPr>
        </p:nvSpPr>
        <p:spPr/>
        <p:txBody>
          <a:bodyPr>
            <a:normAutofit/>
          </a:bodyPr>
          <a:lstStyle/>
          <a:p>
            <a:r>
              <a:rPr lang="en-US" sz="2400" dirty="0"/>
              <a:t>Data Management Plan Overview	</a:t>
            </a:r>
          </a:p>
          <a:p>
            <a:r>
              <a:rPr lang="en-US" sz="2400" b="1" dirty="0" err="1"/>
              <a:t>DMP</a:t>
            </a:r>
            <a:r>
              <a:rPr lang="en-US" sz="2400" dirty="0" err="1"/>
              <a:t>Tool</a:t>
            </a:r>
            <a:r>
              <a:rPr lang="en-US" sz="2400" dirty="0"/>
              <a:t> Step-by-Step Guidance</a:t>
            </a:r>
          </a:p>
          <a:p>
            <a:r>
              <a:rPr lang="en-US" sz="2400" dirty="0"/>
              <a:t>Additional Resources</a:t>
            </a:r>
          </a:p>
        </p:txBody>
      </p:sp>
    </p:spTree>
    <p:extLst>
      <p:ext uri="{BB962C8B-B14F-4D97-AF65-F5344CB8AC3E}">
        <p14:creationId xmlns:p14="http://schemas.microsoft.com/office/powerpoint/2010/main" val="25138976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9">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1">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360045"/>
            <a:ext cx="8428482" cy="442341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0CD794E9-ADF6-434A-825A-F63EC0A1F220}"/>
              </a:ext>
            </a:extLst>
          </p:cNvPr>
          <p:cNvPicPr>
            <a:picLocks noChangeAspect="1"/>
          </p:cNvPicPr>
          <p:nvPr/>
        </p:nvPicPr>
        <p:blipFill>
          <a:blip r:embed="rId3"/>
          <a:stretch>
            <a:fillRect/>
          </a:stretch>
        </p:blipFill>
        <p:spPr>
          <a:xfrm>
            <a:off x="357759" y="381576"/>
            <a:ext cx="8405244" cy="3660255"/>
          </a:xfrm>
          <a:prstGeom prst="rect">
            <a:avLst/>
          </a:prstGeom>
        </p:spPr>
      </p:pic>
      <p:cxnSp>
        <p:nvCxnSpPr>
          <p:cNvPr id="11" name="Straight Arrow Connector 10">
            <a:extLst>
              <a:ext uri="{FF2B5EF4-FFF2-40B4-BE49-F238E27FC236}">
                <a16:creationId xmlns:a16="http://schemas.microsoft.com/office/drawing/2014/main" id="{2FE74197-6B2D-4FA4-85DC-BD7DEBE9851B}"/>
              </a:ext>
            </a:extLst>
          </p:cNvPr>
          <p:cNvCxnSpPr/>
          <p:nvPr/>
        </p:nvCxnSpPr>
        <p:spPr>
          <a:xfrm flipH="1">
            <a:off x="6164007" y="915725"/>
            <a:ext cx="1151289" cy="914400"/>
          </a:xfrm>
          <a:prstGeom prst="straightConnector1">
            <a:avLst/>
          </a:prstGeom>
          <a:ln w="76200">
            <a:solidFill>
              <a:srgbClr val="FFCA29"/>
            </a:solidFill>
            <a:tailEnd type="triangle"/>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5AA1FF97-1222-4310-A42A-838601027E68}"/>
              </a:ext>
            </a:extLst>
          </p:cNvPr>
          <p:cNvPicPr>
            <a:picLocks noChangeAspect="1"/>
          </p:cNvPicPr>
          <p:nvPr/>
        </p:nvPicPr>
        <p:blipFill rotWithShape="1">
          <a:blip r:embed="rId4"/>
          <a:srcRect l="614" t="3424"/>
          <a:stretch/>
        </p:blipFill>
        <p:spPr>
          <a:xfrm>
            <a:off x="2489191" y="2190170"/>
            <a:ext cx="6054762" cy="1768014"/>
          </a:xfrm>
          <a:prstGeom prst="rect">
            <a:avLst/>
          </a:prstGeom>
          <a:ln w="38100">
            <a:solidFill>
              <a:srgbClr val="FFCA29"/>
            </a:solidFill>
          </a:ln>
        </p:spPr>
      </p:pic>
    </p:spTree>
    <p:extLst>
      <p:ext uri="{BB962C8B-B14F-4D97-AF65-F5344CB8AC3E}">
        <p14:creationId xmlns:p14="http://schemas.microsoft.com/office/powerpoint/2010/main" val="3996966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360045"/>
            <a:ext cx="8428482" cy="442341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66E67DB-885F-4E75-9FB5-1A2B7277E28D}"/>
              </a:ext>
            </a:extLst>
          </p:cNvPr>
          <p:cNvSpPr/>
          <p:nvPr/>
        </p:nvSpPr>
        <p:spPr>
          <a:xfrm>
            <a:off x="2972426" y="4778812"/>
            <a:ext cx="3199146" cy="369332"/>
          </a:xfrm>
          <a:prstGeom prst="rect">
            <a:avLst/>
          </a:prstGeom>
        </p:spPr>
        <p:txBody>
          <a:bodyPr wrap="none">
            <a:spAutoFit/>
          </a:bodyPr>
          <a:lstStyle/>
          <a:p>
            <a:r>
              <a:rPr lang="en-US" b="1" dirty="0"/>
              <a:t>Login with your UCF credentials</a:t>
            </a:r>
            <a:endParaRPr lang="en-US" dirty="0"/>
          </a:p>
        </p:txBody>
      </p:sp>
      <p:pic>
        <p:nvPicPr>
          <p:cNvPr id="2" name="Picture 1">
            <a:extLst>
              <a:ext uri="{FF2B5EF4-FFF2-40B4-BE49-F238E27FC236}">
                <a16:creationId xmlns:a16="http://schemas.microsoft.com/office/drawing/2014/main" id="{4D19E887-DDB7-4C0A-B63D-F4A2D577A877}"/>
              </a:ext>
            </a:extLst>
          </p:cNvPr>
          <p:cNvPicPr>
            <a:picLocks noChangeAspect="1"/>
          </p:cNvPicPr>
          <p:nvPr/>
        </p:nvPicPr>
        <p:blipFill>
          <a:blip r:embed="rId3"/>
          <a:stretch>
            <a:fillRect/>
          </a:stretch>
        </p:blipFill>
        <p:spPr>
          <a:xfrm>
            <a:off x="514438" y="366701"/>
            <a:ext cx="8115122" cy="4416754"/>
          </a:xfrm>
          <a:prstGeom prst="rect">
            <a:avLst/>
          </a:prstGeom>
        </p:spPr>
      </p:pic>
    </p:spTree>
    <p:extLst>
      <p:ext uri="{BB962C8B-B14F-4D97-AF65-F5344CB8AC3E}">
        <p14:creationId xmlns:p14="http://schemas.microsoft.com/office/powerpoint/2010/main" val="19292844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360045"/>
            <a:ext cx="8428482" cy="442341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68507AFA-C167-41BE-9B58-53DB6D341052}"/>
              </a:ext>
            </a:extLst>
          </p:cNvPr>
          <p:cNvPicPr>
            <a:picLocks noChangeAspect="1"/>
          </p:cNvPicPr>
          <p:nvPr/>
        </p:nvPicPr>
        <p:blipFill>
          <a:blip r:embed="rId3"/>
          <a:stretch>
            <a:fillRect/>
          </a:stretch>
        </p:blipFill>
        <p:spPr>
          <a:xfrm>
            <a:off x="401187" y="457737"/>
            <a:ext cx="8341625" cy="4228026"/>
          </a:xfrm>
          <a:prstGeom prst="rect">
            <a:avLst/>
          </a:prstGeom>
        </p:spPr>
      </p:pic>
      <p:pic>
        <p:nvPicPr>
          <p:cNvPr id="4" name="Picture 3">
            <a:extLst>
              <a:ext uri="{FF2B5EF4-FFF2-40B4-BE49-F238E27FC236}">
                <a16:creationId xmlns:a16="http://schemas.microsoft.com/office/drawing/2014/main" id="{8AC2F873-A34E-48BD-AB2B-54A7C1E11955}"/>
              </a:ext>
            </a:extLst>
          </p:cNvPr>
          <p:cNvPicPr>
            <a:picLocks noChangeAspect="1"/>
          </p:cNvPicPr>
          <p:nvPr/>
        </p:nvPicPr>
        <p:blipFill>
          <a:blip r:embed="rId4"/>
          <a:stretch>
            <a:fillRect/>
          </a:stretch>
        </p:blipFill>
        <p:spPr>
          <a:xfrm>
            <a:off x="2393834" y="1187523"/>
            <a:ext cx="1638300" cy="352425"/>
          </a:xfrm>
          <a:prstGeom prst="rect">
            <a:avLst/>
          </a:prstGeom>
        </p:spPr>
      </p:pic>
    </p:spTree>
    <p:extLst>
      <p:ext uri="{BB962C8B-B14F-4D97-AF65-F5344CB8AC3E}">
        <p14:creationId xmlns:p14="http://schemas.microsoft.com/office/powerpoint/2010/main" val="12257991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360045"/>
            <a:ext cx="8428482" cy="442341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68507AFA-C167-41BE-9B58-53DB6D341052}"/>
              </a:ext>
            </a:extLst>
          </p:cNvPr>
          <p:cNvPicPr>
            <a:picLocks noChangeAspect="1"/>
          </p:cNvPicPr>
          <p:nvPr/>
        </p:nvPicPr>
        <p:blipFill>
          <a:blip r:embed="rId3"/>
          <a:stretch>
            <a:fillRect/>
          </a:stretch>
        </p:blipFill>
        <p:spPr>
          <a:xfrm>
            <a:off x="401187" y="457737"/>
            <a:ext cx="8341625" cy="4228026"/>
          </a:xfrm>
          <a:prstGeom prst="rect">
            <a:avLst/>
          </a:prstGeom>
        </p:spPr>
      </p:pic>
      <p:pic>
        <p:nvPicPr>
          <p:cNvPr id="4" name="Picture 3">
            <a:extLst>
              <a:ext uri="{FF2B5EF4-FFF2-40B4-BE49-F238E27FC236}">
                <a16:creationId xmlns:a16="http://schemas.microsoft.com/office/drawing/2014/main" id="{8AC2F873-A34E-48BD-AB2B-54A7C1E11955}"/>
              </a:ext>
            </a:extLst>
          </p:cNvPr>
          <p:cNvPicPr>
            <a:picLocks noChangeAspect="1"/>
          </p:cNvPicPr>
          <p:nvPr/>
        </p:nvPicPr>
        <p:blipFill>
          <a:blip r:embed="rId4"/>
          <a:stretch>
            <a:fillRect/>
          </a:stretch>
        </p:blipFill>
        <p:spPr>
          <a:xfrm>
            <a:off x="2393834" y="1187523"/>
            <a:ext cx="1638300" cy="352425"/>
          </a:xfrm>
          <a:prstGeom prst="rect">
            <a:avLst/>
          </a:prstGeom>
        </p:spPr>
      </p:pic>
      <p:cxnSp>
        <p:nvCxnSpPr>
          <p:cNvPr id="6" name="Straight Arrow Connector 5">
            <a:extLst>
              <a:ext uri="{FF2B5EF4-FFF2-40B4-BE49-F238E27FC236}">
                <a16:creationId xmlns:a16="http://schemas.microsoft.com/office/drawing/2014/main" id="{EBB1F286-FC86-453D-B7D6-7BDC835CC67B}"/>
              </a:ext>
            </a:extLst>
          </p:cNvPr>
          <p:cNvCxnSpPr>
            <a:cxnSpLocks/>
          </p:cNvCxnSpPr>
          <p:nvPr/>
        </p:nvCxnSpPr>
        <p:spPr>
          <a:xfrm flipH="1">
            <a:off x="2326917" y="795415"/>
            <a:ext cx="1151288" cy="617916"/>
          </a:xfrm>
          <a:prstGeom prst="straightConnector1">
            <a:avLst/>
          </a:prstGeom>
          <a:ln w="76200">
            <a:solidFill>
              <a:srgbClr val="FFCA29"/>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78858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360045"/>
            <a:ext cx="8428482" cy="442341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3FA025E-0FDD-44CB-9FA1-2B0F6A3AB48A}"/>
              </a:ext>
            </a:extLst>
          </p:cNvPr>
          <p:cNvPicPr>
            <a:picLocks noChangeAspect="1"/>
          </p:cNvPicPr>
          <p:nvPr/>
        </p:nvPicPr>
        <p:blipFill>
          <a:blip r:embed="rId3"/>
          <a:stretch>
            <a:fillRect/>
          </a:stretch>
        </p:blipFill>
        <p:spPr>
          <a:xfrm>
            <a:off x="357759" y="352173"/>
            <a:ext cx="8428482" cy="3768447"/>
          </a:xfrm>
          <a:prstGeom prst="rect">
            <a:avLst/>
          </a:prstGeom>
        </p:spPr>
      </p:pic>
      <p:cxnSp>
        <p:nvCxnSpPr>
          <p:cNvPr id="8" name="Straight Arrow Connector 7">
            <a:extLst>
              <a:ext uri="{FF2B5EF4-FFF2-40B4-BE49-F238E27FC236}">
                <a16:creationId xmlns:a16="http://schemas.microsoft.com/office/drawing/2014/main" id="{4E8ABE91-8D62-4C3F-8A42-22313F5699C1}"/>
              </a:ext>
            </a:extLst>
          </p:cNvPr>
          <p:cNvCxnSpPr>
            <a:cxnSpLocks/>
          </p:cNvCxnSpPr>
          <p:nvPr/>
        </p:nvCxnSpPr>
        <p:spPr>
          <a:xfrm flipH="1" flipV="1">
            <a:off x="2775621" y="2881063"/>
            <a:ext cx="2333274" cy="432588"/>
          </a:xfrm>
          <a:prstGeom prst="straightConnector1">
            <a:avLst/>
          </a:prstGeom>
          <a:ln w="76200">
            <a:solidFill>
              <a:srgbClr val="FFCA29"/>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14400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360045"/>
            <a:ext cx="8428482" cy="442341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8AC2F873-A34E-48BD-AB2B-54A7C1E11955}"/>
              </a:ext>
            </a:extLst>
          </p:cNvPr>
          <p:cNvPicPr>
            <a:picLocks noChangeAspect="1"/>
          </p:cNvPicPr>
          <p:nvPr/>
        </p:nvPicPr>
        <p:blipFill>
          <a:blip r:embed="rId3"/>
          <a:stretch>
            <a:fillRect/>
          </a:stretch>
        </p:blipFill>
        <p:spPr>
          <a:xfrm>
            <a:off x="2393834" y="1187523"/>
            <a:ext cx="1638300" cy="352425"/>
          </a:xfrm>
          <a:prstGeom prst="rect">
            <a:avLst/>
          </a:prstGeom>
        </p:spPr>
      </p:pic>
      <p:pic>
        <p:nvPicPr>
          <p:cNvPr id="5" name="Picture 4">
            <a:extLst>
              <a:ext uri="{FF2B5EF4-FFF2-40B4-BE49-F238E27FC236}">
                <a16:creationId xmlns:a16="http://schemas.microsoft.com/office/drawing/2014/main" id="{3E345C90-ACDE-4E95-A3BE-3DEE26126343}"/>
              </a:ext>
            </a:extLst>
          </p:cNvPr>
          <p:cNvPicPr>
            <a:picLocks noChangeAspect="1"/>
          </p:cNvPicPr>
          <p:nvPr/>
        </p:nvPicPr>
        <p:blipFill>
          <a:blip r:embed="rId4"/>
          <a:stretch>
            <a:fillRect/>
          </a:stretch>
        </p:blipFill>
        <p:spPr>
          <a:xfrm>
            <a:off x="4425846" y="1685305"/>
            <a:ext cx="4360395" cy="2743415"/>
          </a:xfrm>
          <a:prstGeom prst="rect">
            <a:avLst/>
          </a:prstGeom>
        </p:spPr>
      </p:pic>
      <p:pic>
        <p:nvPicPr>
          <p:cNvPr id="3" name="Picture 2">
            <a:extLst>
              <a:ext uri="{FF2B5EF4-FFF2-40B4-BE49-F238E27FC236}">
                <a16:creationId xmlns:a16="http://schemas.microsoft.com/office/drawing/2014/main" id="{616A39FE-B004-42CD-9A1E-359BA69F0310}"/>
              </a:ext>
            </a:extLst>
          </p:cNvPr>
          <p:cNvPicPr>
            <a:picLocks noChangeAspect="1"/>
          </p:cNvPicPr>
          <p:nvPr/>
        </p:nvPicPr>
        <p:blipFill>
          <a:blip r:embed="rId5"/>
          <a:stretch>
            <a:fillRect/>
          </a:stretch>
        </p:blipFill>
        <p:spPr>
          <a:xfrm>
            <a:off x="357759" y="714779"/>
            <a:ext cx="4360395" cy="3713941"/>
          </a:xfrm>
          <a:prstGeom prst="rect">
            <a:avLst/>
          </a:prstGeom>
        </p:spPr>
      </p:pic>
      <p:cxnSp>
        <p:nvCxnSpPr>
          <p:cNvPr id="8" name="Straight Arrow Connector 7">
            <a:extLst>
              <a:ext uri="{FF2B5EF4-FFF2-40B4-BE49-F238E27FC236}">
                <a16:creationId xmlns:a16="http://schemas.microsoft.com/office/drawing/2014/main" id="{C067BB6C-A50B-470E-A7A7-40DE66928191}"/>
              </a:ext>
            </a:extLst>
          </p:cNvPr>
          <p:cNvCxnSpPr>
            <a:cxnSpLocks/>
          </p:cNvCxnSpPr>
          <p:nvPr/>
        </p:nvCxnSpPr>
        <p:spPr>
          <a:xfrm flipH="1">
            <a:off x="1199625" y="605240"/>
            <a:ext cx="612396" cy="505663"/>
          </a:xfrm>
          <a:prstGeom prst="straightConnector1">
            <a:avLst/>
          </a:prstGeom>
          <a:ln w="76200">
            <a:solidFill>
              <a:srgbClr val="FFCA29"/>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90269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360045"/>
            <a:ext cx="8428482" cy="442341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8AC2F873-A34E-48BD-AB2B-54A7C1E11955}"/>
              </a:ext>
            </a:extLst>
          </p:cNvPr>
          <p:cNvPicPr>
            <a:picLocks noChangeAspect="1"/>
          </p:cNvPicPr>
          <p:nvPr/>
        </p:nvPicPr>
        <p:blipFill>
          <a:blip r:embed="rId3"/>
          <a:stretch>
            <a:fillRect/>
          </a:stretch>
        </p:blipFill>
        <p:spPr>
          <a:xfrm>
            <a:off x="2393834" y="1187523"/>
            <a:ext cx="1638300" cy="352425"/>
          </a:xfrm>
          <a:prstGeom prst="rect">
            <a:avLst/>
          </a:prstGeom>
        </p:spPr>
      </p:pic>
      <p:pic>
        <p:nvPicPr>
          <p:cNvPr id="2" name="Picture 1">
            <a:extLst>
              <a:ext uri="{FF2B5EF4-FFF2-40B4-BE49-F238E27FC236}">
                <a16:creationId xmlns:a16="http://schemas.microsoft.com/office/drawing/2014/main" id="{170A99EE-AE5C-44CB-91C5-094F75E438A0}"/>
              </a:ext>
            </a:extLst>
          </p:cNvPr>
          <p:cNvPicPr>
            <a:picLocks noChangeAspect="1"/>
          </p:cNvPicPr>
          <p:nvPr/>
        </p:nvPicPr>
        <p:blipFill>
          <a:blip r:embed="rId4"/>
          <a:stretch>
            <a:fillRect/>
          </a:stretch>
        </p:blipFill>
        <p:spPr>
          <a:xfrm>
            <a:off x="427838" y="366855"/>
            <a:ext cx="8288323" cy="3976056"/>
          </a:xfrm>
          <a:prstGeom prst="rect">
            <a:avLst/>
          </a:prstGeom>
        </p:spPr>
      </p:pic>
      <p:pic>
        <p:nvPicPr>
          <p:cNvPr id="3" name="Picture 2">
            <a:extLst>
              <a:ext uri="{FF2B5EF4-FFF2-40B4-BE49-F238E27FC236}">
                <a16:creationId xmlns:a16="http://schemas.microsoft.com/office/drawing/2014/main" id="{E3FFCB29-4A68-469B-A8FD-C66E663C61A0}"/>
              </a:ext>
            </a:extLst>
          </p:cNvPr>
          <p:cNvPicPr>
            <a:picLocks noChangeAspect="1"/>
          </p:cNvPicPr>
          <p:nvPr/>
        </p:nvPicPr>
        <p:blipFill>
          <a:blip r:embed="rId5"/>
          <a:stretch>
            <a:fillRect/>
          </a:stretch>
        </p:blipFill>
        <p:spPr>
          <a:xfrm>
            <a:off x="497918" y="800589"/>
            <a:ext cx="3839190" cy="3778571"/>
          </a:xfrm>
          <a:prstGeom prst="rect">
            <a:avLst/>
          </a:prstGeom>
        </p:spPr>
      </p:pic>
      <p:pic>
        <p:nvPicPr>
          <p:cNvPr id="5" name="Picture 4">
            <a:extLst>
              <a:ext uri="{FF2B5EF4-FFF2-40B4-BE49-F238E27FC236}">
                <a16:creationId xmlns:a16="http://schemas.microsoft.com/office/drawing/2014/main" id="{E2350EA7-E13D-434A-98B6-BECBA30359AB}"/>
              </a:ext>
            </a:extLst>
          </p:cNvPr>
          <p:cNvPicPr>
            <a:picLocks noChangeAspect="1"/>
          </p:cNvPicPr>
          <p:nvPr/>
        </p:nvPicPr>
        <p:blipFill>
          <a:blip r:embed="rId6"/>
          <a:stretch>
            <a:fillRect/>
          </a:stretch>
        </p:blipFill>
        <p:spPr>
          <a:xfrm>
            <a:off x="4265976" y="920823"/>
            <a:ext cx="4450186" cy="3428898"/>
          </a:xfrm>
          <a:prstGeom prst="rect">
            <a:avLst/>
          </a:prstGeom>
        </p:spPr>
      </p:pic>
    </p:spTree>
    <p:extLst>
      <p:ext uri="{BB962C8B-B14F-4D97-AF65-F5344CB8AC3E}">
        <p14:creationId xmlns:p14="http://schemas.microsoft.com/office/powerpoint/2010/main" val="25115417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360045"/>
            <a:ext cx="8428482" cy="442341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8AC2F873-A34E-48BD-AB2B-54A7C1E11955}"/>
              </a:ext>
            </a:extLst>
          </p:cNvPr>
          <p:cNvPicPr>
            <a:picLocks noChangeAspect="1"/>
          </p:cNvPicPr>
          <p:nvPr/>
        </p:nvPicPr>
        <p:blipFill>
          <a:blip r:embed="rId3"/>
          <a:stretch>
            <a:fillRect/>
          </a:stretch>
        </p:blipFill>
        <p:spPr>
          <a:xfrm>
            <a:off x="2393834" y="1187523"/>
            <a:ext cx="1638300" cy="352425"/>
          </a:xfrm>
          <a:prstGeom prst="rect">
            <a:avLst/>
          </a:prstGeom>
        </p:spPr>
      </p:pic>
      <p:pic>
        <p:nvPicPr>
          <p:cNvPr id="3" name="Picture 2">
            <a:extLst>
              <a:ext uri="{FF2B5EF4-FFF2-40B4-BE49-F238E27FC236}">
                <a16:creationId xmlns:a16="http://schemas.microsoft.com/office/drawing/2014/main" id="{6A11AF45-0CAE-443B-8463-534BBC24565F}"/>
              </a:ext>
            </a:extLst>
          </p:cNvPr>
          <p:cNvPicPr>
            <a:picLocks noChangeAspect="1"/>
          </p:cNvPicPr>
          <p:nvPr/>
        </p:nvPicPr>
        <p:blipFill>
          <a:blip r:embed="rId4"/>
          <a:stretch>
            <a:fillRect/>
          </a:stretch>
        </p:blipFill>
        <p:spPr>
          <a:xfrm>
            <a:off x="780505" y="360045"/>
            <a:ext cx="7582990" cy="4423410"/>
          </a:xfrm>
          <a:prstGeom prst="rect">
            <a:avLst/>
          </a:prstGeom>
        </p:spPr>
      </p:pic>
      <p:cxnSp>
        <p:nvCxnSpPr>
          <p:cNvPr id="7" name="Straight Arrow Connector 6">
            <a:extLst>
              <a:ext uri="{FF2B5EF4-FFF2-40B4-BE49-F238E27FC236}">
                <a16:creationId xmlns:a16="http://schemas.microsoft.com/office/drawing/2014/main" id="{1156B716-15CC-493D-A571-B9500B74BCFA}"/>
              </a:ext>
            </a:extLst>
          </p:cNvPr>
          <p:cNvCxnSpPr>
            <a:cxnSpLocks/>
          </p:cNvCxnSpPr>
          <p:nvPr/>
        </p:nvCxnSpPr>
        <p:spPr>
          <a:xfrm flipH="1">
            <a:off x="2087636" y="249006"/>
            <a:ext cx="612396" cy="505663"/>
          </a:xfrm>
          <a:prstGeom prst="straightConnector1">
            <a:avLst/>
          </a:prstGeom>
          <a:ln w="76200">
            <a:solidFill>
              <a:srgbClr val="FFCA29"/>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06123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360045"/>
            <a:ext cx="8428482" cy="442341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8AC2F873-A34E-48BD-AB2B-54A7C1E11955}"/>
              </a:ext>
            </a:extLst>
          </p:cNvPr>
          <p:cNvPicPr>
            <a:picLocks noChangeAspect="1"/>
          </p:cNvPicPr>
          <p:nvPr/>
        </p:nvPicPr>
        <p:blipFill>
          <a:blip r:embed="rId3"/>
          <a:stretch>
            <a:fillRect/>
          </a:stretch>
        </p:blipFill>
        <p:spPr>
          <a:xfrm>
            <a:off x="2393834" y="1187523"/>
            <a:ext cx="1638300" cy="352425"/>
          </a:xfrm>
          <a:prstGeom prst="rect">
            <a:avLst/>
          </a:prstGeom>
        </p:spPr>
      </p:pic>
      <p:pic>
        <p:nvPicPr>
          <p:cNvPr id="7" name="Picture 6">
            <a:extLst>
              <a:ext uri="{FF2B5EF4-FFF2-40B4-BE49-F238E27FC236}">
                <a16:creationId xmlns:a16="http://schemas.microsoft.com/office/drawing/2014/main" id="{424F6F4A-A0B2-4BC4-B4D7-60158A78A292}"/>
              </a:ext>
            </a:extLst>
          </p:cNvPr>
          <p:cNvPicPr>
            <a:picLocks noChangeAspect="1"/>
          </p:cNvPicPr>
          <p:nvPr/>
        </p:nvPicPr>
        <p:blipFill>
          <a:blip r:embed="rId4"/>
          <a:stretch>
            <a:fillRect/>
          </a:stretch>
        </p:blipFill>
        <p:spPr>
          <a:xfrm>
            <a:off x="440422" y="680557"/>
            <a:ext cx="8263156" cy="2567026"/>
          </a:xfrm>
          <a:prstGeom prst="rect">
            <a:avLst/>
          </a:prstGeom>
        </p:spPr>
      </p:pic>
      <p:cxnSp>
        <p:nvCxnSpPr>
          <p:cNvPr id="8" name="Straight Arrow Connector 7">
            <a:extLst>
              <a:ext uri="{FF2B5EF4-FFF2-40B4-BE49-F238E27FC236}">
                <a16:creationId xmlns:a16="http://schemas.microsoft.com/office/drawing/2014/main" id="{0BDD1AD5-633B-4CEA-939B-65E47E35DB4F}"/>
              </a:ext>
            </a:extLst>
          </p:cNvPr>
          <p:cNvCxnSpPr>
            <a:cxnSpLocks/>
          </p:cNvCxnSpPr>
          <p:nvPr/>
        </p:nvCxnSpPr>
        <p:spPr>
          <a:xfrm flipH="1">
            <a:off x="2508308" y="574646"/>
            <a:ext cx="612396" cy="505663"/>
          </a:xfrm>
          <a:prstGeom prst="straightConnector1">
            <a:avLst/>
          </a:prstGeom>
          <a:ln w="76200">
            <a:solidFill>
              <a:srgbClr val="FFCA29"/>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8989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360045"/>
            <a:ext cx="8428482" cy="442341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8AC2F873-A34E-48BD-AB2B-54A7C1E11955}"/>
              </a:ext>
            </a:extLst>
          </p:cNvPr>
          <p:cNvPicPr>
            <a:picLocks noChangeAspect="1"/>
          </p:cNvPicPr>
          <p:nvPr/>
        </p:nvPicPr>
        <p:blipFill>
          <a:blip r:embed="rId3"/>
          <a:stretch>
            <a:fillRect/>
          </a:stretch>
        </p:blipFill>
        <p:spPr>
          <a:xfrm>
            <a:off x="2393834" y="1187523"/>
            <a:ext cx="1638300" cy="352425"/>
          </a:xfrm>
          <a:prstGeom prst="rect">
            <a:avLst/>
          </a:prstGeom>
        </p:spPr>
      </p:pic>
      <p:pic>
        <p:nvPicPr>
          <p:cNvPr id="3" name="Picture 2">
            <a:extLst>
              <a:ext uri="{FF2B5EF4-FFF2-40B4-BE49-F238E27FC236}">
                <a16:creationId xmlns:a16="http://schemas.microsoft.com/office/drawing/2014/main" id="{46F605DC-0AB6-4001-863D-962D1253711D}"/>
              </a:ext>
            </a:extLst>
          </p:cNvPr>
          <p:cNvPicPr>
            <a:picLocks noChangeAspect="1"/>
          </p:cNvPicPr>
          <p:nvPr/>
        </p:nvPicPr>
        <p:blipFill>
          <a:blip r:embed="rId4"/>
          <a:stretch>
            <a:fillRect/>
          </a:stretch>
        </p:blipFill>
        <p:spPr>
          <a:xfrm>
            <a:off x="458683" y="501098"/>
            <a:ext cx="8226633" cy="4282357"/>
          </a:xfrm>
          <a:prstGeom prst="rect">
            <a:avLst/>
          </a:prstGeom>
        </p:spPr>
      </p:pic>
      <p:cxnSp>
        <p:nvCxnSpPr>
          <p:cNvPr id="9" name="Straight Arrow Connector 8">
            <a:extLst>
              <a:ext uri="{FF2B5EF4-FFF2-40B4-BE49-F238E27FC236}">
                <a16:creationId xmlns:a16="http://schemas.microsoft.com/office/drawing/2014/main" id="{AB0D2C75-1CA4-4DFD-8187-1ED2421F0536}"/>
              </a:ext>
            </a:extLst>
          </p:cNvPr>
          <p:cNvCxnSpPr>
            <a:cxnSpLocks/>
          </p:cNvCxnSpPr>
          <p:nvPr/>
        </p:nvCxnSpPr>
        <p:spPr>
          <a:xfrm flipH="1">
            <a:off x="6844017" y="1476297"/>
            <a:ext cx="612396" cy="505663"/>
          </a:xfrm>
          <a:prstGeom prst="straightConnector1">
            <a:avLst/>
          </a:prstGeom>
          <a:ln w="76200">
            <a:solidFill>
              <a:srgbClr val="FFCA29"/>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92549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What is a Data Management Plan?</a:t>
            </a:r>
            <a:endParaRPr lang="en-US" dirty="0">
              <a:solidFill>
                <a:schemeClr val="tx1"/>
              </a:solidFill>
            </a:endParaRPr>
          </a:p>
        </p:txBody>
      </p:sp>
      <p:sp>
        <p:nvSpPr>
          <p:cNvPr id="5" name="Content Placeholder 4">
            <a:extLst>
              <a:ext uri="{FF2B5EF4-FFF2-40B4-BE49-F238E27FC236}">
                <a16:creationId xmlns:a16="http://schemas.microsoft.com/office/drawing/2014/main" id="{EC76C094-098F-4808-905A-AF21EA5D89A9}"/>
              </a:ext>
            </a:extLst>
          </p:cNvPr>
          <p:cNvSpPr>
            <a:spLocks noGrp="1"/>
          </p:cNvSpPr>
          <p:nvPr>
            <p:ph idx="1"/>
          </p:nvPr>
        </p:nvSpPr>
        <p:spPr>
          <a:xfrm>
            <a:off x="628650" y="1369219"/>
            <a:ext cx="7886700" cy="3263504"/>
          </a:xfrm>
        </p:spPr>
        <p:txBody>
          <a:bodyPr>
            <a:normAutofit/>
          </a:bodyPr>
          <a:lstStyle/>
          <a:p>
            <a:r>
              <a:rPr lang="en-US" sz="2600" dirty="0"/>
              <a:t>Brief description of how you will comply with funder’s data sharing policy for your project</a:t>
            </a:r>
          </a:p>
          <a:p>
            <a:r>
              <a:rPr lang="en-US" sz="2600" dirty="0"/>
              <a:t>Typically reviewed as part of the grant application</a:t>
            </a:r>
          </a:p>
          <a:p>
            <a:r>
              <a:rPr lang="en-US" sz="2600" dirty="0"/>
              <a:t>Requirements vary by funding agency</a:t>
            </a:r>
          </a:p>
          <a:p>
            <a:r>
              <a:rPr lang="en-US" sz="2600" dirty="0">
                <a:ea typeface="ＭＳ Ｐゴシック" charset="-128"/>
              </a:rPr>
              <a:t>A document that describes what you will do with your data </a:t>
            </a:r>
            <a:r>
              <a:rPr lang="en-US" sz="2600" b="1" dirty="0">
                <a:solidFill>
                  <a:schemeClr val="tx1">
                    <a:lumMod val="90000"/>
                    <a:lumOff val="10000"/>
                  </a:schemeClr>
                </a:solidFill>
                <a:ea typeface="ＭＳ Ｐゴシック" charset="-128"/>
              </a:rPr>
              <a:t>during</a:t>
            </a:r>
            <a:r>
              <a:rPr lang="en-US" sz="2600" b="1" dirty="0">
                <a:solidFill>
                  <a:srgbClr val="FF0000"/>
                </a:solidFill>
                <a:ea typeface="ＭＳ Ｐゴシック" charset="-128"/>
              </a:rPr>
              <a:t> </a:t>
            </a:r>
            <a:r>
              <a:rPr lang="en-US" sz="2600" dirty="0">
                <a:ea typeface="ＭＳ Ｐゴシック" charset="-128"/>
              </a:rPr>
              <a:t>your research </a:t>
            </a:r>
            <a:r>
              <a:rPr lang="en-US" sz="2600" b="1" dirty="0">
                <a:solidFill>
                  <a:schemeClr val="tx1">
                    <a:lumMod val="90000"/>
                    <a:lumOff val="10000"/>
                  </a:schemeClr>
                </a:solidFill>
                <a:ea typeface="ＭＳ Ｐゴシック" charset="-128"/>
              </a:rPr>
              <a:t>and</a:t>
            </a:r>
            <a:r>
              <a:rPr lang="en-US" sz="2600" dirty="0">
                <a:solidFill>
                  <a:schemeClr val="tx1">
                    <a:lumMod val="90000"/>
                    <a:lumOff val="10000"/>
                  </a:schemeClr>
                </a:solidFill>
                <a:ea typeface="ＭＳ Ｐゴシック" charset="-128"/>
              </a:rPr>
              <a:t> </a:t>
            </a:r>
            <a:r>
              <a:rPr lang="en-US" sz="2600" b="1" dirty="0">
                <a:solidFill>
                  <a:schemeClr val="tx1">
                    <a:lumMod val="90000"/>
                    <a:lumOff val="10000"/>
                  </a:schemeClr>
                </a:solidFill>
                <a:ea typeface="ＭＳ Ｐゴシック" charset="-128"/>
              </a:rPr>
              <a:t>after </a:t>
            </a:r>
            <a:r>
              <a:rPr lang="en-US" sz="2600" dirty="0">
                <a:ea typeface="ＭＳ Ｐゴシック" charset="-128"/>
              </a:rPr>
              <a:t>you complete your project</a:t>
            </a:r>
          </a:p>
        </p:txBody>
      </p:sp>
    </p:spTree>
    <p:extLst>
      <p:ext uri="{BB962C8B-B14F-4D97-AF65-F5344CB8AC3E}">
        <p14:creationId xmlns:p14="http://schemas.microsoft.com/office/powerpoint/2010/main" val="27887326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360045"/>
            <a:ext cx="8428482" cy="442341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8AC2F873-A34E-48BD-AB2B-54A7C1E11955}"/>
              </a:ext>
            </a:extLst>
          </p:cNvPr>
          <p:cNvPicPr>
            <a:picLocks noChangeAspect="1"/>
          </p:cNvPicPr>
          <p:nvPr/>
        </p:nvPicPr>
        <p:blipFill>
          <a:blip r:embed="rId3"/>
          <a:stretch>
            <a:fillRect/>
          </a:stretch>
        </p:blipFill>
        <p:spPr>
          <a:xfrm>
            <a:off x="2393834" y="1187523"/>
            <a:ext cx="1638300" cy="352425"/>
          </a:xfrm>
          <a:prstGeom prst="rect">
            <a:avLst/>
          </a:prstGeom>
        </p:spPr>
      </p:pic>
      <p:pic>
        <p:nvPicPr>
          <p:cNvPr id="6" name="Picture 5">
            <a:extLst>
              <a:ext uri="{FF2B5EF4-FFF2-40B4-BE49-F238E27FC236}">
                <a16:creationId xmlns:a16="http://schemas.microsoft.com/office/drawing/2014/main" id="{32A067D8-728B-42A4-8EF1-47EAD346D55C}"/>
              </a:ext>
            </a:extLst>
          </p:cNvPr>
          <p:cNvPicPr>
            <a:picLocks noChangeAspect="1"/>
          </p:cNvPicPr>
          <p:nvPr/>
        </p:nvPicPr>
        <p:blipFill rotWithShape="1">
          <a:blip r:embed="rId4"/>
          <a:srcRect b="6715"/>
          <a:stretch/>
        </p:blipFill>
        <p:spPr>
          <a:xfrm>
            <a:off x="450892" y="385027"/>
            <a:ext cx="8242215" cy="4398428"/>
          </a:xfrm>
          <a:prstGeom prst="rect">
            <a:avLst/>
          </a:prstGeom>
        </p:spPr>
      </p:pic>
      <p:cxnSp>
        <p:nvCxnSpPr>
          <p:cNvPr id="7" name="Straight Arrow Connector 6">
            <a:extLst>
              <a:ext uri="{FF2B5EF4-FFF2-40B4-BE49-F238E27FC236}">
                <a16:creationId xmlns:a16="http://schemas.microsoft.com/office/drawing/2014/main" id="{BD5CF5FD-C6B3-47D4-9431-65A73E34B467}"/>
              </a:ext>
            </a:extLst>
          </p:cNvPr>
          <p:cNvCxnSpPr>
            <a:cxnSpLocks/>
          </p:cNvCxnSpPr>
          <p:nvPr/>
        </p:nvCxnSpPr>
        <p:spPr>
          <a:xfrm flipH="1">
            <a:off x="8199755" y="1363735"/>
            <a:ext cx="612396" cy="505663"/>
          </a:xfrm>
          <a:prstGeom prst="straightConnector1">
            <a:avLst/>
          </a:prstGeom>
          <a:ln w="76200">
            <a:solidFill>
              <a:srgbClr val="FFCA29"/>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23447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360045"/>
            <a:ext cx="8428482" cy="442341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8AC2F873-A34E-48BD-AB2B-54A7C1E11955}"/>
              </a:ext>
            </a:extLst>
          </p:cNvPr>
          <p:cNvPicPr>
            <a:picLocks noChangeAspect="1"/>
          </p:cNvPicPr>
          <p:nvPr/>
        </p:nvPicPr>
        <p:blipFill>
          <a:blip r:embed="rId3"/>
          <a:stretch>
            <a:fillRect/>
          </a:stretch>
        </p:blipFill>
        <p:spPr>
          <a:xfrm>
            <a:off x="2393834" y="1187523"/>
            <a:ext cx="1638300" cy="352425"/>
          </a:xfrm>
          <a:prstGeom prst="rect">
            <a:avLst/>
          </a:prstGeom>
        </p:spPr>
      </p:pic>
      <p:pic>
        <p:nvPicPr>
          <p:cNvPr id="2" name="Picture 1">
            <a:extLst>
              <a:ext uri="{FF2B5EF4-FFF2-40B4-BE49-F238E27FC236}">
                <a16:creationId xmlns:a16="http://schemas.microsoft.com/office/drawing/2014/main" id="{8993D975-DB37-45E0-BF4A-F62237417FE6}"/>
              </a:ext>
            </a:extLst>
          </p:cNvPr>
          <p:cNvPicPr>
            <a:picLocks noChangeAspect="1"/>
          </p:cNvPicPr>
          <p:nvPr/>
        </p:nvPicPr>
        <p:blipFill>
          <a:blip r:embed="rId4"/>
          <a:stretch>
            <a:fillRect/>
          </a:stretch>
        </p:blipFill>
        <p:spPr>
          <a:xfrm>
            <a:off x="696445" y="360045"/>
            <a:ext cx="7612367" cy="4377537"/>
          </a:xfrm>
          <a:prstGeom prst="rect">
            <a:avLst/>
          </a:prstGeom>
        </p:spPr>
      </p:pic>
      <p:cxnSp>
        <p:nvCxnSpPr>
          <p:cNvPr id="7" name="Straight Arrow Connector 6">
            <a:extLst>
              <a:ext uri="{FF2B5EF4-FFF2-40B4-BE49-F238E27FC236}">
                <a16:creationId xmlns:a16="http://schemas.microsoft.com/office/drawing/2014/main" id="{BD5CF5FD-C6B3-47D4-9431-65A73E34B467}"/>
              </a:ext>
            </a:extLst>
          </p:cNvPr>
          <p:cNvCxnSpPr>
            <a:cxnSpLocks/>
          </p:cNvCxnSpPr>
          <p:nvPr/>
        </p:nvCxnSpPr>
        <p:spPr>
          <a:xfrm flipH="1">
            <a:off x="6547124" y="759728"/>
            <a:ext cx="612396" cy="505663"/>
          </a:xfrm>
          <a:prstGeom prst="straightConnector1">
            <a:avLst/>
          </a:prstGeom>
          <a:ln w="76200">
            <a:solidFill>
              <a:srgbClr val="FFCA29"/>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14307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360045"/>
            <a:ext cx="8428482" cy="442341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8AC2F873-A34E-48BD-AB2B-54A7C1E11955}"/>
              </a:ext>
            </a:extLst>
          </p:cNvPr>
          <p:cNvPicPr>
            <a:picLocks noChangeAspect="1"/>
          </p:cNvPicPr>
          <p:nvPr/>
        </p:nvPicPr>
        <p:blipFill>
          <a:blip r:embed="rId3"/>
          <a:stretch>
            <a:fillRect/>
          </a:stretch>
        </p:blipFill>
        <p:spPr>
          <a:xfrm>
            <a:off x="2393834" y="1187523"/>
            <a:ext cx="1638300" cy="352425"/>
          </a:xfrm>
          <a:prstGeom prst="rect">
            <a:avLst/>
          </a:prstGeom>
        </p:spPr>
      </p:pic>
      <p:pic>
        <p:nvPicPr>
          <p:cNvPr id="3" name="Picture 2">
            <a:extLst>
              <a:ext uri="{FF2B5EF4-FFF2-40B4-BE49-F238E27FC236}">
                <a16:creationId xmlns:a16="http://schemas.microsoft.com/office/drawing/2014/main" id="{85BA3AAD-2645-423C-AA91-F45A49310F37}"/>
              </a:ext>
            </a:extLst>
          </p:cNvPr>
          <p:cNvPicPr>
            <a:picLocks noChangeAspect="1"/>
          </p:cNvPicPr>
          <p:nvPr/>
        </p:nvPicPr>
        <p:blipFill rotWithShape="1">
          <a:blip r:embed="rId4"/>
          <a:srcRect r="1031"/>
          <a:stretch/>
        </p:blipFill>
        <p:spPr>
          <a:xfrm>
            <a:off x="357759" y="368426"/>
            <a:ext cx="8341623" cy="2491678"/>
          </a:xfrm>
          <a:prstGeom prst="rect">
            <a:avLst/>
          </a:prstGeom>
        </p:spPr>
      </p:pic>
    </p:spTree>
    <p:extLst>
      <p:ext uri="{BB962C8B-B14F-4D97-AF65-F5344CB8AC3E}">
        <p14:creationId xmlns:p14="http://schemas.microsoft.com/office/powerpoint/2010/main" val="22499847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360045"/>
            <a:ext cx="8428482" cy="442341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8AC2F873-A34E-48BD-AB2B-54A7C1E11955}"/>
              </a:ext>
            </a:extLst>
          </p:cNvPr>
          <p:cNvPicPr>
            <a:picLocks noChangeAspect="1"/>
          </p:cNvPicPr>
          <p:nvPr/>
        </p:nvPicPr>
        <p:blipFill>
          <a:blip r:embed="rId3"/>
          <a:stretch>
            <a:fillRect/>
          </a:stretch>
        </p:blipFill>
        <p:spPr>
          <a:xfrm>
            <a:off x="2393834" y="1187523"/>
            <a:ext cx="1638300" cy="352425"/>
          </a:xfrm>
          <a:prstGeom prst="rect">
            <a:avLst/>
          </a:prstGeom>
        </p:spPr>
      </p:pic>
      <p:pic>
        <p:nvPicPr>
          <p:cNvPr id="2" name="Picture 1">
            <a:extLst>
              <a:ext uri="{FF2B5EF4-FFF2-40B4-BE49-F238E27FC236}">
                <a16:creationId xmlns:a16="http://schemas.microsoft.com/office/drawing/2014/main" id="{8A3041A3-E1E7-4200-9149-3D0574157BC9}"/>
              </a:ext>
            </a:extLst>
          </p:cNvPr>
          <p:cNvPicPr>
            <a:picLocks noChangeAspect="1"/>
          </p:cNvPicPr>
          <p:nvPr/>
        </p:nvPicPr>
        <p:blipFill>
          <a:blip r:embed="rId4"/>
          <a:stretch>
            <a:fillRect/>
          </a:stretch>
        </p:blipFill>
        <p:spPr>
          <a:xfrm>
            <a:off x="411586" y="360045"/>
            <a:ext cx="8320828" cy="4423410"/>
          </a:xfrm>
          <a:prstGeom prst="rect">
            <a:avLst/>
          </a:prstGeom>
        </p:spPr>
      </p:pic>
    </p:spTree>
    <p:extLst>
      <p:ext uri="{BB962C8B-B14F-4D97-AF65-F5344CB8AC3E}">
        <p14:creationId xmlns:p14="http://schemas.microsoft.com/office/powerpoint/2010/main" val="16152140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360045"/>
            <a:ext cx="8428482" cy="442341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8AC2F873-A34E-48BD-AB2B-54A7C1E11955}"/>
              </a:ext>
            </a:extLst>
          </p:cNvPr>
          <p:cNvPicPr>
            <a:picLocks noChangeAspect="1"/>
          </p:cNvPicPr>
          <p:nvPr/>
        </p:nvPicPr>
        <p:blipFill>
          <a:blip r:embed="rId3"/>
          <a:stretch>
            <a:fillRect/>
          </a:stretch>
        </p:blipFill>
        <p:spPr>
          <a:xfrm>
            <a:off x="2393834" y="1187523"/>
            <a:ext cx="1638300" cy="352425"/>
          </a:xfrm>
          <a:prstGeom prst="rect">
            <a:avLst/>
          </a:prstGeom>
        </p:spPr>
      </p:pic>
      <p:pic>
        <p:nvPicPr>
          <p:cNvPr id="2" name="Picture 1">
            <a:extLst>
              <a:ext uri="{FF2B5EF4-FFF2-40B4-BE49-F238E27FC236}">
                <a16:creationId xmlns:a16="http://schemas.microsoft.com/office/drawing/2014/main" id="{B8720585-2E42-4AA3-98C3-63E9E863C1D9}"/>
              </a:ext>
            </a:extLst>
          </p:cNvPr>
          <p:cNvPicPr>
            <a:picLocks noChangeAspect="1"/>
          </p:cNvPicPr>
          <p:nvPr/>
        </p:nvPicPr>
        <p:blipFill>
          <a:blip r:embed="rId4"/>
          <a:stretch>
            <a:fillRect/>
          </a:stretch>
        </p:blipFill>
        <p:spPr>
          <a:xfrm>
            <a:off x="595618" y="381246"/>
            <a:ext cx="7952764" cy="4402209"/>
          </a:xfrm>
          <a:prstGeom prst="rect">
            <a:avLst/>
          </a:prstGeom>
        </p:spPr>
      </p:pic>
    </p:spTree>
    <p:extLst>
      <p:ext uri="{BB962C8B-B14F-4D97-AF65-F5344CB8AC3E}">
        <p14:creationId xmlns:p14="http://schemas.microsoft.com/office/powerpoint/2010/main" val="31930732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360045"/>
            <a:ext cx="8428482" cy="442341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8AC2F873-A34E-48BD-AB2B-54A7C1E11955}"/>
              </a:ext>
            </a:extLst>
          </p:cNvPr>
          <p:cNvPicPr>
            <a:picLocks noChangeAspect="1"/>
          </p:cNvPicPr>
          <p:nvPr/>
        </p:nvPicPr>
        <p:blipFill>
          <a:blip r:embed="rId3"/>
          <a:stretch>
            <a:fillRect/>
          </a:stretch>
        </p:blipFill>
        <p:spPr>
          <a:xfrm>
            <a:off x="2393834" y="1187523"/>
            <a:ext cx="1638300" cy="352425"/>
          </a:xfrm>
          <a:prstGeom prst="rect">
            <a:avLst/>
          </a:prstGeom>
        </p:spPr>
      </p:pic>
      <p:pic>
        <p:nvPicPr>
          <p:cNvPr id="2" name="Picture 1">
            <a:extLst>
              <a:ext uri="{FF2B5EF4-FFF2-40B4-BE49-F238E27FC236}">
                <a16:creationId xmlns:a16="http://schemas.microsoft.com/office/drawing/2014/main" id="{672E0797-313F-453C-9C96-BFD3049C427F}"/>
              </a:ext>
            </a:extLst>
          </p:cNvPr>
          <p:cNvPicPr>
            <a:picLocks noChangeAspect="1"/>
          </p:cNvPicPr>
          <p:nvPr/>
        </p:nvPicPr>
        <p:blipFill>
          <a:blip r:embed="rId4"/>
          <a:stretch>
            <a:fillRect/>
          </a:stretch>
        </p:blipFill>
        <p:spPr>
          <a:xfrm>
            <a:off x="357759" y="360045"/>
            <a:ext cx="8428483" cy="4336749"/>
          </a:xfrm>
          <a:prstGeom prst="rect">
            <a:avLst/>
          </a:prstGeom>
        </p:spPr>
      </p:pic>
      <p:cxnSp>
        <p:nvCxnSpPr>
          <p:cNvPr id="8" name="Straight Arrow Connector 7">
            <a:extLst>
              <a:ext uri="{FF2B5EF4-FFF2-40B4-BE49-F238E27FC236}">
                <a16:creationId xmlns:a16="http://schemas.microsoft.com/office/drawing/2014/main" id="{F44D89CB-89B1-4DD9-9E5F-C819F5FF2C4F}"/>
              </a:ext>
            </a:extLst>
          </p:cNvPr>
          <p:cNvCxnSpPr>
            <a:cxnSpLocks/>
          </p:cNvCxnSpPr>
          <p:nvPr/>
        </p:nvCxnSpPr>
        <p:spPr>
          <a:xfrm flipH="1">
            <a:off x="3015841" y="235154"/>
            <a:ext cx="612396" cy="505663"/>
          </a:xfrm>
          <a:prstGeom prst="straightConnector1">
            <a:avLst/>
          </a:prstGeom>
          <a:ln w="76200">
            <a:solidFill>
              <a:srgbClr val="FFCA29"/>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67586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360045"/>
            <a:ext cx="8428482" cy="442341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A73484D-DED9-4AC0-AAA3-02B55B7F33BB}"/>
              </a:ext>
            </a:extLst>
          </p:cNvPr>
          <p:cNvPicPr>
            <a:picLocks noChangeAspect="1"/>
          </p:cNvPicPr>
          <p:nvPr/>
        </p:nvPicPr>
        <p:blipFill>
          <a:blip r:embed="rId3"/>
          <a:stretch>
            <a:fillRect/>
          </a:stretch>
        </p:blipFill>
        <p:spPr>
          <a:xfrm>
            <a:off x="357759" y="360045"/>
            <a:ext cx="8337430" cy="3724334"/>
          </a:xfrm>
          <a:prstGeom prst="rect">
            <a:avLst/>
          </a:prstGeom>
        </p:spPr>
      </p:pic>
      <p:pic>
        <p:nvPicPr>
          <p:cNvPr id="3" name="Picture 2">
            <a:extLst>
              <a:ext uri="{FF2B5EF4-FFF2-40B4-BE49-F238E27FC236}">
                <a16:creationId xmlns:a16="http://schemas.microsoft.com/office/drawing/2014/main" id="{2453B7C6-B79E-4993-90C6-C73C0FBA0389}"/>
              </a:ext>
            </a:extLst>
          </p:cNvPr>
          <p:cNvPicPr>
            <a:picLocks noChangeAspect="1"/>
          </p:cNvPicPr>
          <p:nvPr/>
        </p:nvPicPr>
        <p:blipFill>
          <a:blip r:embed="rId4"/>
          <a:stretch>
            <a:fillRect/>
          </a:stretch>
        </p:blipFill>
        <p:spPr>
          <a:xfrm>
            <a:off x="2024805" y="1843200"/>
            <a:ext cx="798778" cy="758024"/>
          </a:xfrm>
          <a:prstGeom prst="rect">
            <a:avLst/>
          </a:prstGeom>
          <a:ln w="38100">
            <a:solidFill>
              <a:srgbClr val="FFCA29"/>
            </a:solidFill>
          </a:ln>
        </p:spPr>
      </p:pic>
      <p:cxnSp>
        <p:nvCxnSpPr>
          <p:cNvPr id="6" name="Straight Arrow Connector 5">
            <a:extLst>
              <a:ext uri="{FF2B5EF4-FFF2-40B4-BE49-F238E27FC236}">
                <a16:creationId xmlns:a16="http://schemas.microsoft.com/office/drawing/2014/main" id="{31743BD3-8FBA-46A5-8FF7-9532935C8938}"/>
              </a:ext>
            </a:extLst>
          </p:cNvPr>
          <p:cNvCxnSpPr>
            <a:cxnSpLocks/>
          </p:cNvCxnSpPr>
          <p:nvPr/>
        </p:nvCxnSpPr>
        <p:spPr>
          <a:xfrm flipH="1">
            <a:off x="3552737" y="258973"/>
            <a:ext cx="612396" cy="505663"/>
          </a:xfrm>
          <a:prstGeom prst="straightConnector1">
            <a:avLst/>
          </a:prstGeom>
          <a:ln w="76200">
            <a:solidFill>
              <a:srgbClr val="FFCA29"/>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79842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360045"/>
            <a:ext cx="8428482" cy="442341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3FC109EA-51DB-4BA0-B52E-E536C96EB5F9}"/>
              </a:ext>
            </a:extLst>
          </p:cNvPr>
          <p:cNvPicPr>
            <a:picLocks noChangeAspect="1"/>
          </p:cNvPicPr>
          <p:nvPr/>
        </p:nvPicPr>
        <p:blipFill>
          <a:blip r:embed="rId3"/>
          <a:stretch>
            <a:fillRect/>
          </a:stretch>
        </p:blipFill>
        <p:spPr>
          <a:xfrm>
            <a:off x="1304876" y="473978"/>
            <a:ext cx="3003126" cy="4195544"/>
          </a:xfrm>
          <a:prstGeom prst="rect">
            <a:avLst/>
          </a:prstGeom>
        </p:spPr>
      </p:pic>
      <p:pic>
        <p:nvPicPr>
          <p:cNvPr id="5" name="Picture 4">
            <a:extLst>
              <a:ext uri="{FF2B5EF4-FFF2-40B4-BE49-F238E27FC236}">
                <a16:creationId xmlns:a16="http://schemas.microsoft.com/office/drawing/2014/main" id="{ED6B8578-4413-4704-87D1-CECA76997622}"/>
              </a:ext>
            </a:extLst>
          </p:cNvPr>
          <p:cNvPicPr>
            <a:picLocks noChangeAspect="1"/>
          </p:cNvPicPr>
          <p:nvPr/>
        </p:nvPicPr>
        <p:blipFill>
          <a:blip r:embed="rId4"/>
          <a:stretch>
            <a:fillRect/>
          </a:stretch>
        </p:blipFill>
        <p:spPr>
          <a:xfrm>
            <a:off x="4836000" y="562062"/>
            <a:ext cx="2923182" cy="4019375"/>
          </a:xfrm>
          <a:prstGeom prst="rect">
            <a:avLst/>
          </a:prstGeom>
        </p:spPr>
      </p:pic>
    </p:spTree>
    <p:extLst>
      <p:ext uri="{BB962C8B-B14F-4D97-AF65-F5344CB8AC3E}">
        <p14:creationId xmlns:p14="http://schemas.microsoft.com/office/powerpoint/2010/main" val="25167087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360045"/>
            <a:ext cx="8428482" cy="442341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F6DCF4D4-EB73-4F68-A646-E79B0677CF87}"/>
              </a:ext>
            </a:extLst>
          </p:cNvPr>
          <p:cNvPicPr>
            <a:picLocks noGrp="1" noChangeAspect="1"/>
          </p:cNvPicPr>
          <p:nvPr>
            <p:ph idx="1"/>
          </p:nvPr>
        </p:nvPicPr>
        <p:blipFill>
          <a:blip r:embed="rId3"/>
          <a:stretch>
            <a:fillRect/>
          </a:stretch>
        </p:blipFill>
        <p:spPr>
          <a:xfrm>
            <a:off x="752007" y="360044"/>
            <a:ext cx="7821542" cy="4373807"/>
          </a:xfrm>
          <a:prstGeom prst="rect">
            <a:avLst/>
          </a:prstGeom>
        </p:spPr>
      </p:pic>
      <p:sp>
        <p:nvSpPr>
          <p:cNvPr id="2" name="Rectangle 1">
            <a:extLst>
              <a:ext uri="{FF2B5EF4-FFF2-40B4-BE49-F238E27FC236}">
                <a16:creationId xmlns:a16="http://schemas.microsoft.com/office/drawing/2014/main" id="{88BCB998-B4DC-4495-9200-879E298A190F}"/>
              </a:ext>
            </a:extLst>
          </p:cNvPr>
          <p:cNvSpPr/>
          <p:nvPr/>
        </p:nvSpPr>
        <p:spPr>
          <a:xfrm>
            <a:off x="3285317" y="4738429"/>
            <a:ext cx="2754921" cy="369332"/>
          </a:xfrm>
          <a:prstGeom prst="rect">
            <a:avLst/>
          </a:prstGeom>
        </p:spPr>
        <p:txBody>
          <a:bodyPr wrap="none">
            <a:spAutoFit/>
          </a:bodyPr>
          <a:lstStyle/>
          <a:p>
            <a:r>
              <a:rPr lang="en-US" b="1" dirty="0">
                <a:hlinkClick r:id="rId4">
                  <a:extLst>
                    <a:ext uri="{A12FA001-AC4F-418D-AE19-62706E023703}">
                      <ahyp:hlinkClr xmlns:ahyp="http://schemas.microsoft.com/office/drawing/2018/hyperlinkcolor" val="tx"/>
                    </a:ext>
                  </a:extLst>
                </a:hlinkClick>
              </a:rPr>
              <a:t>http://guides.ucf.edu/data</a:t>
            </a:r>
            <a:endParaRPr lang="en-US" b="1" dirty="0"/>
          </a:p>
        </p:txBody>
      </p:sp>
    </p:spTree>
    <p:extLst>
      <p:ext uri="{BB962C8B-B14F-4D97-AF65-F5344CB8AC3E}">
        <p14:creationId xmlns:p14="http://schemas.microsoft.com/office/powerpoint/2010/main" val="15266556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A DMP is a Living Document</a:t>
            </a:r>
            <a:endParaRPr lang="en-US" dirty="0">
              <a:solidFill>
                <a:schemeClr val="tx1"/>
              </a:solidFill>
            </a:endParaRPr>
          </a:p>
        </p:txBody>
      </p:sp>
      <p:sp>
        <p:nvSpPr>
          <p:cNvPr id="5" name="Content Placeholder 4">
            <a:extLst>
              <a:ext uri="{FF2B5EF4-FFF2-40B4-BE49-F238E27FC236}">
                <a16:creationId xmlns:a16="http://schemas.microsoft.com/office/drawing/2014/main" id="{EC76C094-098F-4808-905A-AF21EA5D89A9}"/>
              </a:ext>
            </a:extLst>
          </p:cNvPr>
          <p:cNvSpPr>
            <a:spLocks noGrp="1"/>
          </p:cNvSpPr>
          <p:nvPr>
            <p:ph idx="1"/>
          </p:nvPr>
        </p:nvSpPr>
        <p:spPr>
          <a:xfrm>
            <a:off x="628650" y="1369219"/>
            <a:ext cx="7886700" cy="3263504"/>
          </a:xfrm>
        </p:spPr>
        <p:txBody>
          <a:bodyPr>
            <a:normAutofit/>
          </a:bodyPr>
          <a:lstStyle/>
          <a:p>
            <a:pPr marL="457200" indent="-457200">
              <a:defRPr/>
            </a:pPr>
            <a:r>
              <a:rPr lang="en-US" sz="2800" dirty="0"/>
              <a:t>Keep your plan current</a:t>
            </a:r>
          </a:p>
          <a:p>
            <a:pPr marL="457200" indent="-457200">
              <a:defRPr/>
            </a:pPr>
            <a:r>
              <a:rPr lang="en-US" sz="2800" dirty="0"/>
              <a:t>Incorporate changes </a:t>
            </a:r>
          </a:p>
          <a:p>
            <a:pPr marL="457200" indent="-457200">
              <a:defRPr/>
            </a:pPr>
            <a:r>
              <a:rPr lang="en-US" sz="2800" dirty="0"/>
              <a:t>Use as a guide for daily activities</a:t>
            </a:r>
          </a:p>
        </p:txBody>
      </p:sp>
    </p:spTree>
    <p:extLst>
      <p:ext uri="{BB962C8B-B14F-4D97-AF65-F5344CB8AC3E}">
        <p14:creationId xmlns:p14="http://schemas.microsoft.com/office/powerpoint/2010/main" val="29727575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5"/>
            <a:ext cx="7886700" cy="994172"/>
          </a:xfrm>
        </p:spPr>
        <p:txBody>
          <a:bodyPr/>
          <a:lstStyle/>
          <a:p>
            <a:r>
              <a:rPr lang="en-US" b="1" dirty="0"/>
              <a:t>Why data management? </a:t>
            </a:r>
            <a:endParaRPr lang="en-US" dirty="0">
              <a:solidFill>
                <a:schemeClr val="tx1"/>
              </a:solidFill>
            </a:endParaRPr>
          </a:p>
        </p:txBody>
      </p:sp>
      <p:sp>
        <p:nvSpPr>
          <p:cNvPr id="5" name="Content Placeholder 4">
            <a:extLst>
              <a:ext uri="{FF2B5EF4-FFF2-40B4-BE49-F238E27FC236}">
                <a16:creationId xmlns:a16="http://schemas.microsoft.com/office/drawing/2014/main" id="{EC76C094-098F-4808-905A-AF21EA5D89A9}"/>
              </a:ext>
            </a:extLst>
          </p:cNvPr>
          <p:cNvSpPr>
            <a:spLocks noGrp="1"/>
          </p:cNvSpPr>
          <p:nvPr>
            <p:ph idx="1"/>
          </p:nvPr>
        </p:nvSpPr>
        <p:spPr>
          <a:xfrm>
            <a:off x="628650" y="1369219"/>
            <a:ext cx="7886700" cy="3263504"/>
          </a:xfrm>
        </p:spPr>
        <p:txBody>
          <a:bodyPr>
            <a:normAutofit/>
          </a:bodyPr>
          <a:lstStyle/>
          <a:p>
            <a:r>
              <a:rPr lang="en-US" sz="2400" dirty="0"/>
              <a:t>Conform to funding agency guidelines on the dissemination and sharing of research results</a:t>
            </a:r>
          </a:p>
          <a:p>
            <a:r>
              <a:rPr lang="en-US" sz="2400" b="1" dirty="0">
                <a:hlinkClick r:id="rId3"/>
              </a:rPr>
              <a:t>OSTP Memo </a:t>
            </a:r>
            <a:r>
              <a:rPr lang="en-US" sz="2400" dirty="0"/>
              <a:t>to Increase Access to Federally Funded Research (2013)</a:t>
            </a:r>
          </a:p>
          <a:p>
            <a:r>
              <a:rPr lang="en-US" sz="2400" dirty="0"/>
              <a:t>Data sharing allows for </a:t>
            </a:r>
            <a:r>
              <a:rPr lang="en-US" sz="2400" b="1" dirty="0"/>
              <a:t>reproducibility</a:t>
            </a:r>
            <a:r>
              <a:rPr lang="en-US" sz="2400" dirty="0"/>
              <a:t>, </a:t>
            </a:r>
            <a:r>
              <a:rPr lang="en-US" sz="2400" b="1" dirty="0"/>
              <a:t>transparency</a:t>
            </a:r>
            <a:r>
              <a:rPr lang="en-US" sz="2400" dirty="0"/>
              <a:t>, and </a:t>
            </a:r>
            <a:r>
              <a:rPr lang="en-US" sz="2400" b="1" dirty="0"/>
              <a:t>data re-use </a:t>
            </a:r>
            <a:r>
              <a:rPr lang="en-US" sz="2400" dirty="0"/>
              <a:t>in research.</a:t>
            </a:r>
          </a:p>
          <a:p>
            <a:r>
              <a:rPr lang="en-US" sz="2400" dirty="0"/>
              <a:t>Sharing is easier if </a:t>
            </a:r>
            <a:r>
              <a:rPr lang="en-US" sz="2400" b="1" dirty="0"/>
              <a:t>data are managed well </a:t>
            </a:r>
            <a:r>
              <a:rPr lang="en-US" sz="2400" dirty="0"/>
              <a:t>from the beginning of a project.</a:t>
            </a:r>
          </a:p>
        </p:txBody>
      </p:sp>
    </p:spTree>
    <p:extLst>
      <p:ext uri="{BB962C8B-B14F-4D97-AF65-F5344CB8AC3E}">
        <p14:creationId xmlns:p14="http://schemas.microsoft.com/office/powerpoint/2010/main" val="142716947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73177"/>
            <a:ext cx="7886700" cy="994172"/>
          </a:xfrm>
        </p:spPr>
        <p:txBody>
          <a:bodyPr/>
          <a:lstStyle/>
          <a:p>
            <a:r>
              <a:rPr lang="en-US" b="1" dirty="0"/>
              <a:t>DMP Resources</a:t>
            </a:r>
            <a:endParaRPr lang="en-US" dirty="0">
              <a:solidFill>
                <a:schemeClr val="tx1"/>
              </a:solidFill>
            </a:endParaRPr>
          </a:p>
        </p:txBody>
      </p:sp>
      <p:sp>
        <p:nvSpPr>
          <p:cNvPr id="5" name="Content Placeholder 4">
            <a:extLst>
              <a:ext uri="{FF2B5EF4-FFF2-40B4-BE49-F238E27FC236}">
                <a16:creationId xmlns:a16="http://schemas.microsoft.com/office/drawing/2014/main" id="{EC76C094-098F-4808-905A-AF21EA5D89A9}"/>
              </a:ext>
            </a:extLst>
          </p:cNvPr>
          <p:cNvSpPr>
            <a:spLocks noGrp="1"/>
          </p:cNvSpPr>
          <p:nvPr>
            <p:ph idx="1"/>
          </p:nvPr>
        </p:nvSpPr>
        <p:spPr>
          <a:xfrm>
            <a:off x="628650" y="1083993"/>
            <a:ext cx="8364348" cy="3263504"/>
          </a:xfrm>
        </p:spPr>
        <p:txBody>
          <a:bodyPr>
            <a:noAutofit/>
          </a:bodyPr>
          <a:lstStyle/>
          <a:p>
            <a:r>
              <a:rPr lang="en-US" sz="2000" dirty="0"/>
              <a:t>Data Management (or DMP) Research Guide </a:t>
            </a:r>
            <a:r>
              <a:rPr lang="en-US" sz="2000" u="sng" dirty="0">
                <a:hlinkClick r:id="rId3"/>
              </a:rPr>
              <a:t>http://guides.ucf.edu/data</a:t>
            </a:r>
            <a:r>
              <a:rPr lang="en-US" sz="2000" dirty="0"/>
              <a:t> </a:t>
            </a:r>
          </a:p>
          <a:p>
            <a:r>
              <a:rPr lang="en-US" sz="2000" dirty="0"/>
              <a:t>DMP Tool </a:t>
            </a:r>
            <a:r>
              <a:rPr lang="en-US" sz="2000" u="sng" dirty="0">
                <a:hlinkClick r:id="rId4"/>
              </a:rPr>
              <a:t>https://dmptool.org/</a:t>
            </a:r>
            <a:endParaRPr lang="en-US" sz="2000" u="sng" dirty="0"/>
          </a:p>
          <a:p>
            <a:r>
              <a:rPr lang="en-US" sz="2000" dirty="0"/>
              <a:t>STARS </a:t>
            </a:r>
            <a:r>
              <a:rPr lang="en-US" sz="2000" dirty="0">
                <a:hlinkClick r:id="rId5"/>
              </a:rPr>
              <a:t>https://stars.library.ucf.edu/</a:t>
            </a:r>
            <a:r>
              <a:rPr lang="en-US" sz="2000" dirty="0"/>
              <a:t> </a:t>
            </a:r>
          </a:p>
          <a:p>
            <a:pPr lvl="1"/>
            <a:r>
              <a:rPr lang="en-US" sz="2000" dirty="0"/>
              <a:t>Researcher/data FAQ</a:t>
            </a:r>
          </a:p>
          <a:p>
            <a:r>
              <a:rPr lang="en-US" sz="2000" dirty="0"/>
              <a:t>Registry of Research Data Repositories  </a:t>
            </a:r>
            <a:r>
              <a:rPr lang="en-US" sz="2000" dirty="0">
                <a:hlinkClick r:id="rId6"/>
              </a:rPr>
              <a:t>http://www.re3data.org/</a:t>
            </a:r>
            <a:endParaRPr lang="en-US" sz="2000" dirty="0"/>
          </a:p>
          <a:p>
            <a:r>
              <a:rPr lang="en-US" sz="2000" dirty="0"/>
              <a:t>Schedule a Consultation  </a:t>
            </a:r>
            <a:r>
              <a:rPr lang="en-US" sz="2000" dirty="0">
                <a:hlinkClick r:id="rId7"/>
              </a:rPr>
              <a:t>https://library.ucf.edu/help/schedule-an-appointment/</a:t>
            </a:r>
            <a:br>
              <a:rPr lang="en-US" sz="2000" dirty="0"/>
            </a:br>
            <a:r>
              <a:rPr lang="en-US" sz="2000" dirty="0"/>
              <a:t>Meet with a librarian for an in-depth one on one consultation specific to your research topic</a:t>
            </a:r>
          </a:p>
        </p:txBody>
      </p:sp>
    </p:spTree>
    <p:extLst>
      <p:ext uri="{BB962C8B-B14F-4D97-AF65-F5344CB8AC3E}">
        <p14:creationId xmlns:p14="http://schemas.microsoft.com/office/powerpoint/2010/main" val="2661154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38244" cy="5143500"/>
          </a:xfrm>
          <a:prstGeom prst="rect">
            <a:avLst/>
          </a:prstGeom>
        </p:spPr>
      </p:pic>
      <p:sp>
        <p:nvSpPr>
          <p:cNvPr id="2" name="Title 1"/>
          <p:cNvSpPr>
            <a:spLocks noGrp="1"/>
          </p:cNvSpPr>
          <p:nvPr>
            <p:ph type="ctrTitle"/>
          </p:nvPr>
        </p:nvSpPr>
        <p:spPr>
          <a:xfrm>
            <a:off x="4276102" y="3850313"/>
            <a:ext cx="4182098" cy="509048"/>
          </a:xfrm>
        </p:spPr>
        <p:txBody>
          <a:bodyPr>
            <a:noAutofit/>
          </a:bodyPr>
          <a:lstStyle/>
          <a:p>
            <a:pPr algn="r"/>
            <a:r>
              <a:rPr lang="en-US" sz="2700" b="1" dirty="0">
                <a:solidFill>
                  <a:schemeClr val="bg1"/>
                </a:solidFill>
                <a:latin typeface="Gotham Black" pitchFamily="50" charset="0"/>
                <a:ea typeface="Helvetica" charset="0"/>
                <a:cs typeface="Helvetica" charset="0"/>
              </a:rPr>
              <a:t>Questions?</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4982" y="4431323"/>
            <a:ext cx="527774" cy="712177"/>
          </a:xfrm>
          <a:prstGeom prst="rect">
            <a:avLst/>
          </a:prstGeom>
        </p:spPr>
      </p:pic>
      <p:sp>
        <p:nvSpPr>
          <p:cNvPr id="3" name="Rectangle 2">
            <a:extLst>
              <a:ext uri="{FF2B5EF4-FFF2-40B4-BE49-F238E27FC236}">
                <a16:creationId xmlns:a16="http://schemas.microsoft.com/office/drawing/2014/main" id="{1454205A-F2C5-425D-AB0C-A5EE20C13C1A}"/>
              </a:ext>
            </a:extLst>
          </p:cNvPr>
          <p:cNvSpPr/>
          <p:nvPr/>
        </p:nvSpPr>
        <p:spPr>
          <a:xfrm>
            <a:off x="6367151" y="1157259"/>
            <a:ext cx="2625605" cy="1754326"/>
          </a:xfrm>
          <a:prstGeom prst="rect">
            <a:avLst/>
          </a:prstGeom>
        </p:spPr>
        <p:txBody>
          <a:bodyPr wrap="square">
            <a:spAutoFit/>
          </a:bodyPr>
          <a:lstStyle/>
          <a:p>
            <a:r>
              <a:rPr lang="en-US" b="1" dirty="0">
                <a:solidFill>
                  <a:schemeClr val="bg1"/>
                </a:solidFill>
              </a:rPr>
              <a:t>Lee Dotson</a:t>
            </a:r>
            <a:endParaRPr lang="en-US" dirty="0">
              <a:solidFill>
                <a:schemeClr val="bg1"/>
              </a:solidFill>
            </a:endParaRPr>
          </a:p>
          <a:p>
            <a:r>
              <a:rPr lang="en-US" dirty="0">
                <a:solidFill>
                  <a:schemeClr val="bg1"/>
                </a:solidFill>
              </a:rPr>
              <a:t>Digital Initiatives Librarian </a:t>
            </a:r>
            <a:r>
              <a:rPr lang="en-US" dirty="0">
                <a:hlinkClick r:id="rId4"/>
              </a:rPr>
              <a:t>Lee.Dotson@ucf.edu</a:t>
            </a:r>
            <a:endParaRPr lang="en-US" dirty="0"/>
          </a:p>
          <a:p>
            <a:endParaRPr lang="en-US" b="1" dirty="0">
              <a:solidFill>
                <a:schemeClr val="bg1"/>
              </a:solidFill>
            </a:endParaRPr>
          </a:p>
          <a:p>
            <a:r>
              <a:rPr lang="en-US" b="1" dirty="0">
                <a:solidFill>
                  <a:schemeClr val="bg1"/>
                </a:solidFill>
              </a:rPr>
              <a:t>STARS</a:t>
            </a:r>
          </a:p>
          <a:p>
            <a:r>
              <a:rPr lang="en-US" dirty="0">
                <a:hlinkClick r:id="rId5"/>
              </a:rPr>
              <a:t>STARS@ucf.edu</a:t>
            </a:r>
            <a:r>
              <a:rPr lang="en-US" dirty="0"/>
              <a:t> </a:t>
            </a:r>
          </a:p>
        </p:txBody>
      </p:sp>
    </p:spTree>
    <p:extLst>
      <p:ext uri="{BB962C8B-B14F-4D97-AF65-F5344CB8AC3E}">
        <p14:creationId xmlns:p14="http://schemas.microsoft.com/office/powerpoint/2010/main" val="13086404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88F39-ABFF-4960-AF1D-A197FE895F82}"/>
              </a:ext>
            </a:extLst>
          </p:cNvPr>
          <p:cNvSpPr>
            <a:spLocks noGrp="1"/>
          </p:cNvSpPr>
          <p:nvPr>
            <p:ph type="title"/>
          </p:nvPr>
        </p:nvSpPr>
        <p:spPr/>
        <p:txBody>
          <a:bodyPr/>
          <a:lstStyle/>
          <a:p>
            <a:r>
              <a:rPr lang="en-US" dirty="0"/>
              <a:t>Data expectations</a:t>
            </a:r>
          </a:p>
        </p:txBody>
      </p:sp>
      <p:sp>
        <p:nvSpPr>
          <p:cNvPr id="3" name="Content Placeholder 2">
            <a:extLst>
              <a:ext uri="{FF2B5EF4-FFF2-40B4-BE49-F238E27FC236}">
                <a16:creationId xmlns:a16="http://schemas.microsoft.com/office/drawing/2014/main" id="{9D05F9A9-2809-4533-B436-52D6AD01512F}"/>
              </a:ext>
            </a:extLst>
          </p:cNvPr>
          <p:cNvSpPr>
            <a:spLocks noGrp="1"/>
          </p:cNvSpPr>
          <p:nvPr>
            <p:ph idx="1"/>
          </p:nvPr>
        </p:nvSpPr>
        <p:spPr>
          <a:xfrm>
            <a:off x="4139967" y="1511182"/>
            <a:ext cx="4441971" cy="2121135"/>
          </a:xfrm>
        </p:spPr>
        <p:txBody>
          <a:bodyPr>
            <a:normAutofit/>
          </a:bodyPr>
          <a:lstStyle/>
          <a:p>
            <a:pPr marL="0" indent="0">
              <a:buNone/>
            </a:pPr>
            <a:r>
              <a:rPr lang="en-US" sz="2800" dirty="0"/>
              <a:t>Roles and responsibilities</a:t>
            </a:r>
          </a:p>
          <a:p>
            <a:pPr marL="0" indent="0">
              <a:buNone/>
            </a:pPr>
            <a:r>
              <a:rPr lang="en-US" sz="2800" dirty="0"/>
              <a:t>Types of data</a:t>
            </a:r>
          </a:p>
          <a:p>
            <a:pPr marL="0" indent="0">
              <a:buNone/>
            </a:pPr>
            <a:r>
              <a:rPr lang="en-US" sz="2800" dirty="0"/>
              <a:t>Formats</a:t>
            </a:r>
          </a:p>
          <a:p>
            <a:pPr marL="0" indent="0">
              <a:buNone/>
            </a:pPr>
            <a:r>
              <a:rPr lang="en-US" sz="2800" dirty="0"/>
              <a:t>Period of retention</a:t>
            </a:r>
          </a:p>
          <a:p>
            <a:endParaRPr lang="en-US" dirty="0"/>
          </a:p>
          <a:p>
            <a:endParaRPr lang="en-US" dirty="0"/>
          </a:p>
        </p:txBody>
      </p:sp>
      <p:pic>
        <p:nvPicPr>
          <p:cNvPr id="4" name="Picture 3">
            <a:extLst>
              <a:ext uri="{FF2B5EF4-FFF2-40B4-BE49-F238E27FC236}">
                <a16:creationId xmlns:a16="http://schemas.microsoft.com/office/drawing/2014/main" id="{F872BCF2-7A66-41E4-A72B-0321495C0569}"/>
              </a:ext>
            </a:extLst>
          </p:cNvPr>
          <p:cNvPicPr>
            <a:picLocks noChangeAspect="1"/>
          </p:cNvPicPr>
          <p:nvPr/>
        </p:nvPicPr>
        <p:blipFill rotWithShape="1">
          <a:blip r:embed="rId3"/>
          <a:srcRect l="7362"/>
          <a:stretch/>
        </p:blipFill>
        <p:spPr>
          <a:xfrm>
            <a:off x="1254154" y="1553380"/>
            <a:ext cx="1830641" cy="2036740"/>
          </a:xfrm>
          <a:prstGeom prst="rect">
            <a:avLst/>
          </a:prstGeom>
        </p:spPr>
      </p:pic>
      <p:sp>
        <p:nvSpPr>
          <p:cNvPr id="5" name="Rectangle 4">
            <a:extLst>
              <a:ext uri="{FF2B5EF4-FFF2-40B4-BE49-F238E27FC236}">
                <a16:creationId xmlns:a16="http://schemas.microsoft.com/office/drawing/2014/main" id="{F82DE7CF-A227-497F-B039-5EF9FF868A6D}"/>
              </a:ext>
            </a:extLst>
          </p:cNvPr>
          <p:cNvSpPr/>
          <p:nvPr/>
        </p:nvSpPr>
        <p:spPr>
          <a:xfrm>
            <a:off x="0" y="4500323"/>
            <a:ext cx="2993192" cy="369332"/>
          </a:xfrm>
          <a:prstGeom prst="rect">
            <a:avLst/>
          </a:prstGeom>
        </p:spPr>
        <p:txBody>
          <a:bodyPr wrap="none">
            <a:spAutoFit/>
          </a:bodyPr>
          <a:lstStyle/>
          <a:p>
            <a:r>
              <a:rPr lang="en-US" dirty="0">
                <a:latin typeface="Arial" panose="020B0604020202020204" pitchFamily="34" charset="0"/>
                <a:cs typeface="Arial" panose="020B0604020202020204" pitchFamily="34" charset="0"/>
              </a:rPr>
              <a:t>Icon from </a:t>
            </a:r>
            <a:r>
              <a:rPr lang="en-US" dirty="0">
                <a:latin typeface="Arial" panose="020B0604020202020204" pitchFamily="34" charset="0"/>
                <a:cs typeface="Arial" panose="020B0604020202020204" pitchFamily="34" charset="0"/>
                <a:hlinkClick r:id="rId4" tooltip="Flaticon"/>
              </a:rPr>
              <a:t>www.flaticon.com</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909653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EA807-3BDB-4631-88CA-F4BB46AA66C3}"/>
              </a:ext>
            </a:extLst>
          </p:cNvPr>
          <p:cNvSpPr>
            <a:spLocks noGrp="1"/>
          </p:cNvSpPr>
          <p:nvPr>
            <p:ph type="title"/>
          </p:nvPr>
        </p:nvSpPr>
        <p:spPr/>
        <p:txBody>
          <a:bodyPr/>
          <a:lstStyle/>
          <a:p>
            <a:r>
              <a:rPr lang="en-US" dirty="0"/>
              <a:t>Data and metadata standards </a:t>
            </a:r>
          </a:p>
        </p:txBody>
      </p:sp>
      <p:sp>
        <p:nvSpPr>
          <p:cNvPr id="3" name="Content Placeholder 2">
            <a:extLst>
              <a:ext uri="{FF2B5EF4-FFF2-40B4-BE49-F238E27FC236}">
                <a16:creationId xmlns:a16="http://schemas.microsoft.com/office/drawing/2014/main" id="{2DD56486-F11F-40D0-945E-3D3F95D8CCA7}"/>
              </a:ext>
            </a:extLst>
          </p:cNvPr>
          <p:cNvSpPr>
            <a:spLocks noGrp="1"/>
          </p:cNvSpPr>
          <p:nvPr>
            <p:ph idx="1"/>
          </p:nvPr>
        </p:nvSpPr>
        <p:spPr>
          <a:xfrm>
            <a:off x="4094352" y="1543571"/>
            <a:ext cx="4169329" cy="2362550"/>
          </a:xfrm>
        </p:spPr>
        <p:txBody>
          <a:bodyPr>
            <a:normAutofit/>
          </a:bodyPr>
          <a:lstStyle/>
          <a:p>
            <a:pPr marL="0" indent="0">
              <a:buNone/>
            </a:pPr>
            <a:r>
              <a:rPr lang="en-US" sz="2800" dirty="0"/>
              <a:t>Project Documentation</a:t>
            </a:r>
          </a:p>
          <a:p>
            <a:pPr marL="0" indent="0">
              <a:buNone/>
            </a:pPr>
            <a:r>
              <a:rPr lang="en-US" sz="2800" dirty="0"/>
              <a:t>Dataset Documentation</a:t>
            </a:r>
          </a:p>
          <a:p>
            <a:pPr marL="0" indent="0">
              <a:buNone/>
            </a:pPr>
            <a:r>
              <a:rPr lang="en-US" sz="2800" dirty="0"/>
              <a:t>Describing Data</a:t>
            </a:r>
          </a:p>
          <a:p>
            <a:pPr marL="0" indent="0">
              <a:buNone/>
            </a:pPr>
            <a:r>
              <a:rPr lang="en-US" sz="2800" dirty="0"/>
              <a:t>Metadata Schemas </a:t>
            </a:r>
          </a:p>
          <a:p>
            <a:endParaRPr lang="en-US" dirty="0"/>
          </a:p>
        </p:txBody>
      </p:sp>
      <p:pic>
        <p:nvPicPr>
          <p:cNvPr id="4" name="Picture 3">
            <a:extLst>
              <a:ext uri="{FF2B5EF4-FFF2-40B4-BE49-F238E27FC236}">
                <a16:creationId xmlns:a16="http://schemas.microsoft.com/office/drawing/2014/main" id="{C560A9C8-10E5-42A1-9A4D-8A41A66A5336}"/>
              </a:ext>
            </a:extLst>
          </p:cNvPr>
          <p:cNvPicPr>
            <a:picLocks noChangeAspect="1"/>
          </p:cNvPicPr>
          <p:nvPr/>
        </p:nvPicPr>
        <p:blipFill>
          <a:blip r:embed="rId3"/>
          <a:stretch>
            <a:fillRect/>
          </a:stretch>
        </p:blipFill>
        <p:spPr>
          <a:xfrm>
            <a:off x="1282991" y="1714500"/>
            <a:ext cx="1762125" cy="1714500"/>
          </a:xfrm>
          <a:prstGeom prst="rect">
            <a:avLst/>
          </a:prstGeom>
        </p:spPr>
      </p:pic>
      <p:sp>
        <p:nvSpPr>
          <p:cNvPr id="5" name="Rectangle 4">
            <a:extLst>
              <a:ext uri="{FF2B5EF4-FFF2-40B4-BE49-F238E27FC236}">
                <a16:creationId xmlns:a16="http://schemas.microsoft.com/office/drawing/2014/main" id="{69A32927-612A-4B19-A309-26F861D2D7A5}"/>
              </a:ext>
            </a:extLst>
          </p:cNvPr>
          <p:cNvSpPr/>
          <p:nvPr/>
        </p:nvSpPr>
        <p:spPr>
          <a:xfrm>
            <a:off x="0" y="4500323"/>
            <a:ext cx="2993192" cy="369332"/>
          </a:xfrm>
          <a:prstGeom prst="rect">
            <a:avLst/>
          </a:prstGeom>
        </p:spPr>
        <p:txBody>
          <a:bodyPr wrap="none">
            <a:spAutoFit/>
          </a:bodyPr>
          <a:lstStyle/>
          <a:p>
            <a:r>
              <a:rPr lang="en-US" dirty="0">
                <a:latin typeface="Arial" panose="020B0604020202020204" pitchFamily="34" charset="0"/>
                <a:cs typeface="Arial" panose="020B0604020202020204" pitchFamily="34" charset="0"/>
              </a:rPr>
              <a:t>Icon from </a:t>
            </a:r>
            <a:r>
              <a:rPr lang="en-US" dirty="0">
                <a:latin typeface="Arial" panose="020B0604020202020204" pitchFamily="34" charset="0"/>
                <a:cs typeface="Arial" panose="020B0604020202020204" pitchFamily="34" charset="0"/>
                <a:hlinkClick r:id="rId4" tooltip="Flaticon"/>
              </a:rPr>
              <a:t>www.flaticon.com</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191657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D58E1-50B8-4BB2-A85B-137B6EBDEAC2}"/>
              </a:ext>
            </a:extLst>
          </p:cNvPr>
          <p:cNvSpPr>
            <a:spLocks noGrp="1"/>
          </p:cNvSpPr>
          <p:nvPr>
            <p:ph type="title"/>
          </p:nvPr>
        </p:nvSpPr>
        <p:spPr/>
        <p:txBody>
          <a:bodyPr/>
          <a:lstStyle/>
          <a:p>
            <a:r>
              <a:rPr lang="en-US" dirty="0"/>
              <a:t>Access and sharing considerations</a:t>
            </a:r>
          </a:p>
        </p:txBody>
      </p:sp>
      <p:pic>
        <p:nvPicPr>
          <p:cNvPr id="4" name="Content Placeholder 3">
            <a:extLst>
              <a:ext uri="{FF2B5EF4-FFF2-40B4-BE49-F238E27FC236}">
                <a16:creationId xmlns:a16="http://schemas.microsoft.com/office/drawing/2014/main" id="{9BDB0472-E21C-4356-B229-D24890CC7F25}"/>
              </a:ext>
            </a:extLst>
          </p:cNvPr>
          <p:cNvPicPr>
            <a:picLocks noGrp="1" noChangeAspect="1"/>
          </p:cNvPicPr>
          <p:nvPr>
            <p:ph idx="1"/>
          </p:nvPr>
        </p:nvPicPr>
        <p:blipFill>
          <a:blip r:embed="rId3"/>
          <a:stretch>
            <a:fillRect/>
          </a:stretch>
        </p:blipFill>
        <p:spPr>
          <a:xfrm>
            <a:off x="1341714" y="1601176"/>
            <a:ext cx="1920162" cy="1941147"/>
          </a:xfrm>
          <a:prstGeom prst="rect">
            <a:avLst/>
          </a:prstGeom>
        </p:spPr>
      </p:pic>
      <p:sp>
        <p:nvSpPr>
          <p:cNvPr id="6" name="Content Placeholder 2">
            <a:extLst>
              <a:ext uri="{FF2B5EF4-FFF2-40B4-BE49-F238E27FC236}">
                <a16:creationId xmlns:a16="http://schemas.microsoft.com/office/drawing/2014/main" id="{E1E45C90-2CFF-4F01-BB7E-19EC879817DA}"/>
              </a:ext>
            </a:extLst>
          </p:cNvPr>
          <p:cNvSpPr txBox="1">
            <a:spLocks/>
          </p:cNvSpPr>
          <p:nvPr/>
        </p:nvSpPr>
        <p:spPr>
          <a:xfrm>
            <a:off x="4082687" y="1591666"/>
            <a:ext cx="4102217" cy="2362550"/>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lumMod val="85000"/>
                    <a:lumOff val="15000"/>
                  </a:schemeClr>
                </a:solidFill>
                <a:latin typeface="Arial" panose="020B0604020202020204" pitchFamily="34" charset="0"/>
                <a:ea typeface="Gotham Book" pitchFamily="50" charset="0"/>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lumMod val="85000"/>
                    <a:lumOff val="15000"/>
                  </a:schemeClr>
                </a:solidFill>
                <a:latin typeface="Arial" panose="020B0604020202020204" pitchFamily="34" charset="0"/>
                <a:ea typeface="Gotham Book" pitchFamily="50" charset="0"/>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lumMod val="85000"/>
                    <a:lumOff val="15000"/>
                  </a:schemeClr>
                </a:solidFill>
                <a:latin typeface="Arial" panose="020B0604020202020204" pitchFamily="34" charset="0"/>
                <a:ea typeface="Gotham Book" pitchFamily="50" charset="0"/>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85000"/>
                    <a:lumOff val="15000"/>
                  </a:schemeClr>
                </a:solidFill>
                <a:latin typeface="Arial" panose="020B0604020202020204" pitchFamily="34" charset="0"/>
                <a:ea typeface="Gotham Book" pitchFamily="50" charset="0"/>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85000"/>
                    <a:lumOff val="15000"/>
                  </a:schemeClr>
                </a:solidFill>
                <a:latin typeface="Arial" panose="020B0604020202020204" pitchFamily="34" charset="0"/>
                <a:ea typeface="Gotham Book" pitchFamily="50" charset="0"/>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sz="2800" dirty="0"/>
              <a:t>Copyright </a:t>
            </a:r>
          </a:p>
          <a:p>
            <a:pPr marL="0" indent="0">
              <a:buFont typeface="Arial" panose="020B0604020202020204" pitchFamily="34" charset="0"/>
              <a:buNone/>
            </a:pPr>
            <a:r>
              <a:rPr lang="en-US" sz="2800" dirty="0"/>
              <a:t>Intellectual Property</a:t>
            </a:r>
          </a:p>
          <a:p>
            <a:pPr marL="0" indent="0">
              <a:buFont typeface="Arial" panose="020B0604020202020204" pitchFamily="34" charset="0"/>
              <a:buNone/>
            </a:pPr>
            <a:r>
              <a:rPr lang="en-US" sz="2800" dirty="0"/>
              <a:t>Confidentiality</a:t>
            </a:r>
          </a:p>
          <a:p>
            <a:pPr marL="0" indent="0">
              <a:buFont typeface="Arial" panose="020B0604020202020204" pitchFamily="34" charset="0"/>
              <a:buNone/>
            </a:pPr>
            <a:r>
              <a:rPr lang="en-US" sz="2800" dirty="0"/>
              <a:t>Re-use Policies</a:t>
            </a:r>
          </a:p>
          <a:p>
            <a:pPr marL="0" indent="0">
              <a:buFont typeface="Arial" panose="020B0604020202020204" pitchFamily="34" charset="0"/>
              <a:buNone/>
            </a:pPr>
            <a:endParaRPr lang="en-US" sz="2800" dirty="0"/>
          </a:p>
          <a:p>
            <a:endParaRPr lang="en-US" dirty="0"/>
          </a:p>
        </p:txBody>
      </p:sp>
      <p:sp>
        <p:nvSpPr>
          <p:cNvPr id="5" name="Rectangle 4">
            <a:extLst>
              <a:ext uri="{FF2B5EF4-FFF2-40B4-BE49-F238E27FC236}">
                <a16:creationId xmlns:a16="http://schemas.microsoft.com/office/drawing/2014/main" id="{09A58373-C86A-46A1-8729-5F94183F5E83}"/>
              </a:ext>
            </a:extLst>
          </p:cNvPr>
          <p:cNvSpPr/>
          <p:nvPr/>
        </p:nvSpPr>
        <p:spPr>
          <a:xfrm>
            <a:off x="0" y="4500323"/>
            <a:ext cx="2993192" cy="369332"/>
          </a:xfrm>
          <a:prstGeom prst="rect">
            <a:avLst/>
          </a:prstGeom>
        </p:spPr>
        <p:txBody>
          <a:bodyPr wrap="none">
            <a:spAutoFit/>
          </a:bodyPr>
          <a:lstStyle/>
          <a:p>
            <a:r>
              <a:rPr lang="en-US" dirty="0">
                <a:latin typeface="Arial" panose="020B0604020202020204" pitchFamily="34" charset="0"/>
                <a:cs typeface="Arial" panose="020B0604020202020204" pitchFamily="34" charset="0"/>
              </a:rPr>
              <a:t>Icon from </a:t>
            </a:r>
            <a:r>
              <a:rPr lang="en-US" dirty="0">
                <a:latin typeface="Arial" panose="020B0604020202020204" pitchFamily="34" charset="0"/>
                <a:cs typeface="Arial" panose="020B0604020202020204" pitchFamily="34" charset="0"/>
                <a:hlinkClick r:id="rId4" tooltip="Flaticon"/>
              </a:rPr>
              <a:t>www.flaticon.com</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351048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88844-39F7-40FE-822C-993769D8F419}"/>
              </a:ext>
            </a:extLst>
          </p:cNvPr>
          <p:cNvSpPr>
            <a:spLocks noGrp="1"/>
          </p:cNvSpPr>
          <p:nvPr>
            <p:ph type="title"/>
          </p:nvPr>
        </p:nvSpPr>
        <p:spPr/>
        <p:txBody>
          <a:bodyPr/>
          <a:lstStyle/>
          <a:p>
            <a:r>
              <a:rPr lang="en-US" dirty="0"/>
              <a:t>Data storage and preservation</a:t>
            </a:r>
          </a:p>
        </p:txBody>
      </p:sp>
      <p:pic>
        <p:nvPicPr>
          <p:cNvPr id="4" name="Content Placeholder 3">
            <a:extLst>
              <a:ext uri="{FF2B5EF4-FFF2-40B4-BE49-F238E27FC236}">
                <a16:creationId xmlns:a16="http://schemas.microsoft.com/office/drawing/2014/main" id="{5C98C0E9-5455-4369-A8D0-9AAB6C1DDC82}"/>
              </a:ext>
            </a:extLst>
          </p:cNvPr>
          <p:cNvPicPr>
            <a:picLocks noGrp="1" noChangeAspect="1"/>
          </p:cNvPicPr>
          <p:nvPr>
            <p:ph idx="1"/>
          </p:nvPr>
        </p:nvPicPr>
        <p:blipFill rotWithShape="1">
          <a:blip r:embed="rId3"/>
          <a:srcRect l="13392" t="10751" r="11944" b="5209"/>
          <a:stretch/>
        </p:blipFill>
        <p:spPr>
          <a:xfrm>
            <a:off x="1341715" y="1732678"/>
            <a:ext cx="1886944" cy="1678143"/>
          </a:xfrm>
          <a:prstGeom prst="rect">
            <a:avLst/>
          </a:prstGeom>
        </p:spPr>
      </p:pic>
      <p:sp>
        <p:nvSpPr>
          <p:cNvPr id="5" name="Content Placeholder 2">
            <a:extLst>
              <a:ext uri="{FF2B5EF4-FFF2-40B4-BE49-F238E27FC236}">
                <a16:creationId xmlns:a16="http://schemas.microsoft.com/office/drawing/2014/main" id="{B5651BAF-CA70-40D0-8655-15C11EE1412A}"/>
              </a:ext>
            </a:extLst>
          </p:cNvPr>
          <p:cNvSpPr txBox="1">
            <a:spLocks/>
          </p:cNvSpPr>
          <p:nvPr/>
        </p:nvSpPr>
        <p:spPr>
          <a:xfrm>
            <a:off x="4149799" y="1566642"/>
            <a:ext cx="4102217" cy="2362550"/>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lumMod val="85000"/>
                    <a:lumOff val="15000"/>
                  </a:schemeClr>
                </a:solidFill>
                <a:latin typeface="Arial" panose="020B0604020202020204" pitchFamily="34" charset="0"/>
                <a:ea typeface="Gotham Book" pitchFamily="50" charset="0"/>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lumMod val="85000"/>
                    <a:lumOff val="15000"/>
                  </a:schemeClr>
                </a:solidFill>
                <a:latin typeface="Arial" panose="020B0604020202020204" pitchFamily="34" charset="0"/>
                <a:ea typeface="Gotham Book" pitchFamily="50" charset="0"/>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lumMod val="85000"/>
                    <a:lumOff val="15000"/>
                  </a:schemeClr>
                </a:solidFill>
                <a:latin typeface="Arial" panose="020B0604020202020204" pitchFamily="34" charset="0"/>
                <a:ea typeface="Gotham Book" pitchFamily="50" charset="0"/>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85000"/>
                    <a:lumOff val="15000"/>
                  </a:schemeClr>
                </a:solidFill>
                <a:latin typeface="Arial" panose="020B0604020202020204" pitchFamily="34" charset="0"/>
                <a:ea typeface="Gotham Book" pitchFamily="50" charset="0"/>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85000"/>
                    <a:lumOff val="15000"/>
                  </a:schemeClr>
                </a:solidFill>
                <a:latin typeface="Arial" panose="020B0604020202020204" pitchFamily="34" charset="0"/>
                <a:ea typeface="Gotham Book" pitchFamily="50" charset="0"/>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sz="2800" dirty="0"/>
              <a:t>Backups</a:t>
            </a:r>
          </a:p>
          <a:p>
            <a:pPr marL="0" indent="0">
              <a:buFont typeface="Arial" panose="020B0604020202020204" pitchFamily="34" charset="0"/>
              <a:buNone/>
            </a:pPr>
            <a:r>
              <a:rPr lang="en-US" sz="2800" dirty="0"/>
              <a:t>Non-proprietary formats</a:t>
            </a:r>
          </a:p>
          <a:p>
            <a:pPr marL="0" indent="0">
              <a:buFont typeface="Arial" panose="020B0604020202020204" pitchFamily="34" charset="0"/>
              <a:buNone/>
            </a:pPr>
            <a:r>
              <a:rPr lang="en-US" sz="2800" dirty="0"/>
              <a:t>Plan for obsolescence</a:t>
            </a:r>
          </a:p>
          <a:p>
            <a:pPr marL="0" indent="0">
              <a:buNone/>
            </a:pPr>
            <a:r>
              <a:rPr lang="en-US" sz="2800" dirty="0"/>
              <a:t>Repositories</a:t>
            </a:r>
          </a:p>
        </p:txBody>
      </p:sp>
      <p:sp>
        <p:nvSpPr>
          <p:cNvPr id="6" name="Rectangle 5">
            <a:extLst>
              <a:ext uri="{FF2B5EF4-FFF2-40B4-BE49-F238E27FC236}">
                <a16:creationId xmlns:a16="http://schemas.microsoft.com/office/drawing/2014/main" id="{5391F075-AB97-4411-B637-E61BBB5CFDF4}"/>
              </a:ext>
            </a:extLst>
          </p:cNvPr>
          <p:cNvSpPr/>
          <p:nvPr/>
        </p:nvSpPr>
        <p:spPr>
          <a:xfrm>
            <a:off x="0" y="4500323"/>
            <a:ext cx="2993192" cy="369332"/>
          </a:xfrm>
          <a:prstGeom prst="rect">
            <a:avLst/>
          </a:prstGeom>
        </p:spPr>
        <p:txBody>
          <a:bodyPr wrap="none">
            <a:spAutoFit/>
          </a:bodyPr>
          <a:lstStyle/>
          <a:p>
            <a:r>
              <a:rPr lang="en-US" dirty="0">
                <a:latin typeface="Arial" panose="020B0604020202020204" pitchFamily="34" charset="0"/>
                <a:cs typeface="Arial" panose="020B0604020202020204" pitchFamily="34" charset="0"/>
              </a:rPr>
              <a:t>Icon from </a:t>
            </a:r>
            <a:r>
              <a:rPr lang="en-US" dirty="0">
                <a:latin typeface="Arial" panose="020B0604020202020204" pitchFamily="34" charset="0"/>
                <a:cs typeface="Arial" panose="020B0604020202020204" pitchFamily="34" charset="0"/>
                <a:hlinkClick r:id="rId4" tooltip="Flaticon"/>
              </a:rPr>
              <a:t>www.flaticon.com</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00127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15">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2663" y="240882"/>
            <a:ext cx="3249230" cy="4634664"/>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B4C42F6-AB84-48AC-A488-F00C93026C25}"/>
              </a:ext>
            </a:extLst>
          </p:cNvPr>
          <p:cNvSpPr>
            <a:spLocks noGrp="1"/>
          </p:cNvSpPr>
          <p:nvPr>
            <p:ph type="title"/>
          </p:nvPr>
        </p:nvSpPr>
        <p:spPr>
          <a:xfrm>
            <a:off x="505677" y="685800"/>
            <a:ext cx="2743200" cy="2165684"/>
          </a:xfrm>
        </p:spPr>
        <p:txBody>
          <a:bodyPr vert="horz" lIns="91440" tIns="45720" rIns="91440" bIns="45720" rtlCol="0" anchor="b">
            <a:normAutofit/>
          </a:bodyPr>
          <a:lstStyle/>
          <a:p>
            <a:pPr algn="ctr" defTabSz="914400"/>
            <a:r>
              <a:rPr lang="en-US" sz="3200" b="1" kern="1200" dirty="0">
                <a:solidFill>
                  <a:srgbClr val="FFFFFF"/>
                </a:solidFill>
                <a:ea typeface="+mj-ea"/>
              </a:rPr>
              <a:t>Discipline </a:t>
            </a:r>
            <a:br>
              <a:rPr lang="en-US" sz="3200" b="1" kern="1200" dirty="0">
                <a:solidFill>
                  <a:srgbClr val="FFFFFF"/>
                </a:solidFill>
                <a:ea typeface="+mj-ea"/>
              </a:rPr>
            </a:br>
            <a:r>
              <a:rPr lang="en-US" sz="3200" b="1" kern="1200" dirty="0">
                <a:solidFill>
                  <a:srgbClr val="FFFFFF"/>
                </a:solidFill>
                <a:ea typeface="+mj-ea"/>
              </a:rPr>
              <a:t>Repository</a:t>
            </a:r>
          </a:p>
        </p:txBody>
      </p:sp>
      <p:cxnSp>
        <p:nvCxnSpPr>
          <p:cNvPr id="23" name="Straight Connector 17">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3344" y="2932700"/>
            <a:ext cx="1940093"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98E4318B-E664-4EB5-AAC8-D639FAE26FDB}"/>
              </a:ext>
            </a:extLst>
          </p:cNvPr>
          <p:cNvPicPr>
            <a:picLocks noChangeAspect="1"/>
          </p:cNvPicPr>
          <p:nvPr/>
        </p:nvPicPr>
        <p:blipFill rotWithShape="1">
          <a:blip r:embed="rId3"/>
          <a:srcRect t="1789" b="1464"/>
          <a:stretch/>
        </p:blipFill>
        <p:spPr>
          <a:xfrm>
            <a:off x="3754907" y="240882"/>
            <a:ext cx="5343525" cy="4171727"/>
          </a:xfrm>
          <a:prstGeom prst="rect">
            <a:avLst/>
          </a:prstGeom>
        </p:spPr>
      </p:pic>
    </p:spTree>
    <p:extLst>
      <p:ext uri="{BB962C8B-B14F-4D97-AF65-F5344CB8AC3E}">
        <p14:creationId xmlns:p14="http://schemas.microsoft.com/office/powerpoint/2010/main" val="2324994196"/>
      </p:ext>
    </p:extLst>
  </p:cSld>
  <p:clrMapOvr>
    <a:masterClrMapping/>
  </p:clrMapOvr>
</p:sld>
</file>

<file path=ppt/theme/theme1.xml><?xml version="1.0" encoding="utf-8"?>
<a:theme xmlns:a="http://schemas.openxmlformats.org/drawingml/2006/main" name="Office Theme">
  <a:themeElements>
    <a:clrScheme name="UCF Custom">
      <a:dk1>
        <a:srgbClr val="262626"/>
      </a:dk1>
      <a:lt1>
        <a:sysClr val="window" lastClr="FFFFFF"/>
      </a:lt1>
      <a:dk2>
        <a:srgbClr val="3F3F3F"/>
      </a:dk2>
      <a:lt2>
        <a:srgbClr val="E7E6E6"/>
      </a:lt2>
      <a:accent1>
        <a:srgbClr val="FEE599"/>
      </a:accent1>
      <a:accent2>
        <a:srgbClr val="ED7D31"/>
      </a:accent2>
      <a:accent3>
        <a:srgbClr val="A5A5A5"/>
      </a:accent3>
      <a:accent4>
        <a:srgbClr val="FFC000"/>
      </a:accent4>
      <a:accent5>
        <a:srgbClr val="7F7F7F"/>
      </a:accent5>
      <a:accent6>
        <a:srgbClr val="70AD47"/>
      </a:accent6>
      <a:hlink>
        <a:srgbClr val="FFC000"/>
      </a:hlink>
      <a:folHlink>
        <a:srgbClr val="BF9000"/>
      </a:folHlink>
    </a:clrScheme>
    <a:fontScheme name="UCF Custom">
      <a:majorFont>
        <a:latin typeface="Gotham Bold"/>
        <a:ea typeface=""/>
        <a:cs typeface=""/>
      </a:majorFont>
      <a:minorFont>
        <a:latin typeface="Gotham Book"/>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2D7B9216-7398-604A-B9FD-D1480978F082}" vid="{A9DCC503-974D-6543-8D56-03BC16D1515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5099</TotalTime>
  <Words>950</Words>
  <Application>Microsoft Office PowerPoint</Application>
  <PresentationFormat>On-screen Show (16:9)</PresentationFormat>
  <Paragraphs>171</Paragraphs>
  <Slides>41</Slides>
  <Notes>40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41</vt:i4>
      </vt:variant>
    </vt:vector>
  </HeadingPairs>
  <TitlesOfParts>
    <vt:vector size="53" baseType="lpstr">
      <vt:lpstr>Arial</vt:lpstr>
      <vt:lpstr>Gotham Black</vt:lpstr>
      <vt:lpstr>ＭＳ Ｐゴシック</vt:lpstr>
      <vt:lpstr>Bradley Hand ITC</vt:lpstr>
      <vt:lpstr>Helvetica Neue</vt:lpstr>
      <vt:lpstr>Gotham Light</vt:lpstr>
      <vt:lpstr>Helvetica</vt:lpstr>
      <vt:lpstr>Helvetica Neue Medium</vt:lpstr>
      <vt:lpstr>Gotham Bold</vt:lpstr>
      <vt:lpstr>Calibri</vt:lpstr>
      <vt:lpstr>Gotham Book</vt:lpstr>
      <vt:lpstr>Office Theme</vt:lpstr>
      <vt:lpstr>Data Management Plans May 8, 2019 Lee Dotson Digital Initiatives Librarian</vt:lpstr>
      <vt:lpstr>Today’s session:</vt:lpstr>
      <vt:lpstr>What is a Data Management Plan?</vt:lpstr>
      <vt:lpstr>Why data management? </vt:lpstr>
      <vt:lpstr>Data expectations</vt:lpstr>
      <vt:lpstr>Data and metadata standards </vt:lpstr>
      <vt:lpstr>Access and sharing considerations</vt:lpstr>
      <vt:lpstr>Data storage and preservation</vt:lpstr>
      <vt:lpstr>Discipline  Repository</vt:lpstr>
      <vt:lpstr>Discipline  Repository</vt:lpstr>
      <vt:lpstr>Institutional Repository</vt:lpstr>
      <vt:lpstr>STARS  Researchers FAQ</vt:lpstr>
      <vt:lpstr>PowerPoint Presentation</vt:lpstr>
      <vt:lpstr>PowerPoint Presentation</vt:lpstr>
      <vt:lpstr>PowerPoint Presentation</vt:lpstr>
      <vt:lpstr>PowerPoint Presentation</vt:lpstr>
      <vt:lpstr>PowerPoint Presentation</vt:lpstr>
      <vt:lpstr>DMP templates and guidance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DMP is a Living Document</vt:lpstr>
      <vt:lpstr>DMP Resources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Today’s session:</dc:title>
  <dc:creator>Lee Dotson</dc:creator>
  <cp:lastModifiedBy>Lee Dotson</cp:lastModifiedBy>
  <cp:revision>45</cp:revision>
  <cp:lastPrinted>2019-05-07T19:35:24Z</cp:lastPrinted>
  <dcterms:created xsi:type="dcterms:W3CDTF">2019-04-01T19:22:35Z</dcterms:created>
  <dcterms:modified xsi:type="dcterms:W3CDTF">2019-05-08T14:47:15Z</dcterms:modified>
</cp:coreProperties>
</file>