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1" r:id="rId24"/>
  </p:sldIdLst>
  <p:sldSz cx="9144000" cy="5143500" type="screen16x9"/>
  <p:notesSz cx="6858000" cy="9144000"/>
  <p:embeddedFontLst>
    <p:embeddedFont>
      <p:font typeface="Average" panose="020B0604020202020204" charset="0"/>
      <p:regular r:id="rId26"/>
    </p:embeddedFont>
    <p:embeddedFont>
      <p:font typeface="Calibri" panose="020F0502020204030204" pitchFamily="34" charset="0"/>
      <p:regular r:id="rId27"/>
      <p:bold r:id="rId28"/>
      <p:italic r:id="rId29"/>
      <p:boldItalic r:id="rId30"/>
    </p:embeddedFont>
    <p:embeddedFont>
      <p:font typeface="Oswald"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2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9dcdecaf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9dcdecaf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highlight>
                <a:srgbClr val="FFFFFF"/>
              </a:highlight>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9e6b01c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9e6b01c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9dcdecaf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9dcdecaf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9e6b01c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9e6b01c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9dcdecaf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9dcdecaf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9e6b01c4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9e6b01c4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9dcdecaf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9dcdecaf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9e6b01c4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9e6b01c4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9e6b01c4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9e6b01c4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9dcdecaf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9dcdecaf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9e6b01c4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9e6b01c4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e25fa95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25fa95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highlight>
                <a:srgbClr val="FFFFFF"/>
              </a:highlight>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9e6b01c4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9e6b01c4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9e6b01c4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9e6b01c4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9e6b01c41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9e6b01c41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1643d7a6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1643d7a6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9e6b01c41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9e6b01c41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9e6b01c41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9e6b01c41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9e6b01c41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9e6b01c41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9e6b01c41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9e6b01c41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9e6b01c4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9e6b01c4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9e6b01c41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9e6b01c41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9e6b01c4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9e6b01c4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www.ala.org/tools/ethics"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www.moyak.com/papers/ethics-librarianship.html" TargetMode="External"/><Relationship Id="rId5" Type="http://schemas.openxmlformats.org/officeDocument/2006/relationships/hyperlink" Target="https://www.ifla.org/faife/professional-codes-of-ethics-for-librarians" TargetMode="External"/><Relationship Id="rId4" Type="http://schemas.openxmlformats.org/officeDocument/2006/relationships/hyperlink" Target="http://www.ala.org/rusa/resources/guidelines/profession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Academic Etiquette </a:t>
            </a:r>
            <a:endParaRPr/>
          </a:p>
        </p:txBody>
      </p:sp>
      <p:sp>
        <p:nvSpPr>
          <p:cNvPr id="60" name="Google Shape;60;p13"/>
          <p:cNvSpPr txBox="1">
            <a:spLocks noGrp="1"/>
          </p:cNvSpPr>
          <p:nvPr>
            <p:ph type="subTitle" idx="1"/>
          </p:nvPr>
        </p:nvSpPr>
        <p:spPr>
          <a:xfrm>
            <a:off x="671250" y="316692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Sandy Avila</a:t>
            </a:r>
            <a:endParaRPr dirty="0"/>
          </a:p>
          <a:p>
            <a:pPr marL="0" lvl="0" indent="0" algn="ctr" rtl="0">
              <a:spcBef>
                <a:spcPts val="0"/>
              </a:spcBef>
              <a:spcAft>
                <a:spcPts val="0"/>
              </a:spcAft>
              <a:buNone/>
            </a:pPr>
            <a:r>
              <a:rPr lang="en" dirty="0"/>
              <a:t>Sarah Norris</a:t>
            </a:r>
            <a:endParaRPr dirty="0"/>
          </a:p>
          <a:p>
            <a:pPr marL="0" lvl="0" indent="0" algn="ctr" rtl="0">
              <a:spcBef>
                <a:spcPts val="0"/>
              </a:spcBef>
              <a:spcAft>
                <a:spcPts val="0"/>
              </a:spcAft>
              <a:buNone/>
            </a:pPr>
            <a:r>
              <a:rPr lang="en-US" dirty="0"/>
              <a:t>University of Central Florida </a:t>
            </a:r>
          </a:p>
          <a:p>
            <a:pPr marL="0" lvl="0" indent="0" algn="ctr" rtl="0">
              <a:spcBef>
                <a:spcPts val="0"/>
              </a:spcBef>
              <a:spcAft>
                <a:spcPts val="0"/>
              </a:spcAft>
              <a:buNone/>
            </a:pPr>
            <a:r>
              <a:rPr lang="en" dirty="0"/>
              <a:t>Library Faculty Meeting: May 9, 2019</a:t>
            </a:r>
            <a:endParaRPr dirty="0"/>
          </a:p>
          <a:p>
            <a:pPr marL="0" lvl="0" indent="0" algn="ctr" rtl="0">
              <a:spcBef>
                <a:spcPts val="0"/>
              </a:spcBef>
              <a:spcAft>
                <a:spcPts val="0"/>
              </a:spcAft>
              <a:buNone/>
            </a:pPr>
            <a:r>
              <a:rPr lang="en" dirty="0"/>
              <a:t>Mentoring Topic</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6" name="Google Shape;126;p23"/>
          <p:cNvSpPr txBox="1"/>
          <p:nvPr/>
        </p:nvSpPr>
        <p:spPr>
          <a:xfrm>
            <a:off x="127000" y="1385100"/>
            <a:ext cx="3079800" cy="23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Oswald"/>
                <a:ea typeface="Oswald"/>
                <a:cs typeface="Oswald"/>
                <a:sym typeface="Oswald"/>
              </a:rPr>
              <a:t>Points of Interest...</a:t>
            </a:r>
            <a:endParaRPr sz="6000">
              <a:solidFill>
                <a:srgbClr val="FFFFFF"/>
              </a:solidFill>
              <a:latin typeface="Oswald"/>
              <a:ea typeface="Oswald"/>
              <a:cs typeface="Oswald"/>
              <a:sym typeface="Oswald"/>
            </a:endParaRPr>
          </a:p>
        </p:txBody>
      </p:sp>
      <p:sp>
        <p:nvSpPr>
          <p:cNvPr id="127" name="Google Shape;127;p23"/>
          <p:cNvSpPr txBox="1"/>
          <p:nvPr/>
        </p:nvSpPr>
        <p:spPr>
          <a:xfrm>
            <a:off x="5883275" y="1385100"/>
            <a:ext cx="3079800" cy="23733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FFFFFF"/>
              </a:buClr>
              <a:buSzPts val="2600"/>
              <a:buFont typeface="Oswald"/>
              <a:buChar char="➔"/>
            </a:pPr>
            <a:r>
              <a:rPr lang="en" sz="2600">
                <a:solidFill>
                  <a:srgbClr val="FFFFFF"/>
                </a:solidFill>
                <a:latin typeface="Oswald"/>
                <a:ea typeface="Oswald"/>
                <a:cs typeface="Oswald"/>
                <a:sym typeface="Oswald"/>
              </a:rPr>
              <a:t>Multiple Presenters</a:t>
            </a:r>
            <a:endParaRPr sz="2600">
              <a:solidFill>
                <a:srgbClr val="FFFFFF"/>
              </a:solidFill>
              <a:latin typeface="Oswald"/>
              <a:ea typeface="Oswald"/>
              <a:cs typeface="Oswald"/>
              <a:sym typeface="Oswald"/>
            </a:endParaRPr>
          </a:p>
          <a:p>
            <a:pPr marL="457200" lvl="0" indent="-393700" algn="l" rtl="0">
              <a:spcBef>
                <a:spcPts val="0"/>
              </a:spcBef>
              <a:spcAft>
                <a:spcPts val="0"/>
              </a:spcAft>
              <a:buClr>
                <a:srgbClr val="FFFFFF"/>
              </a:buClr>
              <a:buSzPts val="2600"/>
              <a:buFont typeface="Oswald"/>
              <a:buChar char="➔"/>
            </a:pPr>
            <a:r>
              <a:rPr lang="en" sz="2600">
                <a:solidFill>
                  <a:srgbClr val="FFFFFF"/>
                </a:solidFill>
                <a:latin typeface="Oswald"/>
                <a:ea typeface="Oswald"/>
                <a:cs typeface="Oswald"/>
                <a:sym typeface="Oswald"/>
              </a:rPr>
              <a:t>Presenting in Absentia</a:t>
            </a:r>
            <a:endParaRPr sz="2600">
              <a:solidFill>
                <a:srgbClr val="FFFFFF"/>
              </a:solidFill>
              <a:latin typeface="Oswald"/>
              <a:ea typeface="Oswald"/>
              <a:cs typeface="Oswald"/>
              <a:sym typeface="Oswald"/>
            </a:endParaRPr>
          </a:p>
          <a:p>
            <a:pPr marL="457200" lvl="0" indent="-393700" algn="l" rtl="0">
              <a:spcBef>
                <a:spcPts val="0"/>
              </a:spcBef>
              <a:spcAft>
                <a:spcPts val="0"/>
              </a:spcAft>
              <a:buClr>
                <a:srgbClr val="FFFFFF"/>
              </a:buClr>
              <a:buSzPts val="2600"/>
              <a:buFont typeface="Oswald"/>
              <a:buChar char="➔"/>
            </a:pPr>
            <a:r>
              <a:rPr lang="en" sz="2600">
                <a:solidFill>
                  <a:srgbClr val="FFFFFF"/>
                </a:solidFill>
                <a:latin typeface="Oswald"/>
                <a:ea typeface="Oswald"/>
                <a:cs typeface="Oswald"/>
                <a:sym typeface="Oswald"/>
              </a:rPr>
              <a:t>Presenting Other People’s Works </a:t>
            </a:r>
            <a:endParaRPr sz="2600">
              <a:solidFill>
                <a:srgbClr val="FFFFFF"/>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Presenters</a:t>
            </a:r>
            <a:endParaRPr/>
          </a:p>
        </p:txBody>
      </p:sp>
      <p:sp>
        <p:nvSpPr>
          <p:cNvPr id="133" name="Google Shape;13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Order of presenters? </a:t>
            </a:r>
            <a:endParaRPr/>
          </a:p>
          <a:p>
            <a:pPr marL="914400" lvl="1" indent="-317500" algn="l" rtl="0">
              <a:spcBef>
                <a:spcPts val="0"/>
              </a:spcBef>
              <a:spcAft>
                <a:spcPts val="0"/>
              </a:spcAft>
              <a:buSzPts val="1400"/>
              <a:buChar char="○"/>
            </a:pPr>
            <a:r>
              <a:rPr lang="en"/>
              <a:t>Alphabetical</a:t>
            </a:r>
            <a:endParaRPr/>
          </a:p>
          <a:p>
            <a:pPr marL="914400" lvl="1" indent="-317500" algn="l" rtl="0">
              <a:spcBef>
                <a:spcPts val="0"/>
              </a:spcBef>
              <a:spcAft>
                <a:spcPts val="0"/>
              </a:spcAft>
              <a:buSzPts val="1400"/>
              <a:buChar char="○"/>
            </a:pPr>
            <a:r>
              <a:rPr lang="en"/>
              <a:t>By contribution / role</a:t>
            </a:r>
            <a:endParaRPr/>
          </a:p>
          <a:p>
            <a:pPr marL="914400" lvl="1" indent="-317500" algn="l" rtl="0">
              <a:spcBef>
                <a:spcPts val="0"/>
              </a:spcBef>
              <a:spcAft>
                <a:spcPts val="0"/>
              </a:spcAft>
              <a:buSzPts val="1400"/>
              <a:buChar char="○"/>
            </a:pPr>
            <a:r>
              <a:rPr lang="en"/>
              <a:t>Originator of presentation </a:t>
            </a:r>
            <a:endParaRPr/>
          </a:p>
          <a:p>
            <a:pPr marL="914400" lvl="1" indent="-317500" algn="l" rtl="0">
              <a:spcBef>
                <a:spcPts val="0"/>
              </a:spcBef>
              <a:spcAft>
                <a:spcPts val="0"/>
              </a:spcAft>
              <a:buSzPts val="1400"/>
              <a:buChar char="○"/>
            </a:pPr>
            <a:r>
              <a:rPr lang="en"/>
              <a:t>Random</a:t>
            </a:r>
            <a:endParaRPr/>
          </a:p>
          <a:p>
            <a:pPr marL="457200" lvl="0" indent="-342900" algn="l" rtl="0">
              <a:spcBef>
                <a:spcPts val="0"/>
              </a:spcBef>
              <a:spcAft>
                <a:spcPts val="0"/>
              </a:spcAft>
              <a:buSzPts val="1800"/>
              <a:buChar char="●"/>
            </a:pPr>
            <a:r>
              <a:rPr lang="en"/>
              <a:t>How do you determine? </a:t>
            </a:r>
            <a:endParaRPr/>
          </a:p>
          <a:p>
            <a:pPr marL="914400" lvl="1" indent="-317500" algn="l" rtl="0">
              <a:spcBef>
                <a:spcPts val="0"/>
              </a:spcBef>
              <a:spcAft>
                <a:spcPts val="0"/>
              </a:spcAft>
              <a:buSzPts val="1400"/>
              <a:buChar char="○"/>
            </a:pPr>
            <a:r>
              <a:rPr lang="en"/>
              <a:t>Discuss as a group</a:t>
            </a:r>
            <a:endParaRPr/>
          </a:p>
          <a:p>
            <a:pPr marL="914400" lvl="1" indent="-317500" algn="l" rtl="0">
              <a:spcBef>
                <a:spcPts val="0"/>
              </a:spcBef>
              <a:spcAft>
                <a:spcPts val="0"/>
              </a:spcAft>
              <a:buSzPts val="1400"/>
              <a:buChar char="○"/>
            </a:pPr>
            <a:r>
              <a:rPr lang="en"/>
              <a:t>Formal contract</a:t>
            </a:r>
            <a:endParaRPr/>
          </a:p>
          <a:p>
            <a:pPr marL="914400" lvl="1" indent="-317500" algn="l" rtl="0">
              <a:spcBef>
                <a:spcPts val="0"/>
              </a:spcBef>
              <a:spcAft>
                <a:spcPts val="0"/>
              </a:spcAft>
              <a:buSzPts val="1400"/>
              <a:buChar char="○"/>
            </a:pPr>
            <a:r>
              <a:rPr lang="en"/>
              <a:t>Adjust without discussing</a:t>
            </a:r>
            <a:endParaRPr/>
          </a:p>
          <a:p>
            <a:pPr marL="457200" lvl="0" indent="-342900" algn="l" rtl="0">
              <a:spcBef>
                <a:spcPts val="0"/>
              </a:spcBef>
              <a:spcAft>
                <a:spcPts val="0"/>
              </a:spcAft>
              <a:buSzPts val="1800"/>
              <a:buChar char="●"/>
            </a:pPr>
            <a:r>
              <a:rPr lang="en"/>
              <a:t>Dealing with conflict or confusion? </a:t>
            </a:r>
            <a:endParaRPr/>
          </a:p>
          <a:p>
            <a:pPr marL="457200" lvl="0" indent="-342900" algn="l" rtl="0">
              <a:spcBef>
                <a:spcPts val="0"/>
              </a:spcBef>
              <a:spcAft>
                <a:spcPts val="0"/>
              </a:spcAft>
              <a:buSzPts val="1800"/>
              <a:buChar char="●"/>
            </a:pPr>
            <a:r>
              <a:rPr lang="en"/>
              <a:t>Other considerations? </a:t>
            </a:r>
            <a:endParaRPr/>
          </a:p>
        </p:txBody>
      </p:sp>
      <p:pic>
        <p:nvPicPr>
          <p:cNvPr id="3" name="Picture 2">
            <a:extLst>
              <a:ext uri="{FF2B5EF4-FFF2-40B4-BE49-F238E27FC236}">
                <a16:creationId xmlns:a16="http://schemas.microsoft.com/office/drawing/2014/main" id="{612123B3-5FB2-4758-A49D-F1A983B5BED2}"/>
              </a:ext>
            </a:extLst>
          </p:cNvPr>
          <p:cNvPicPr>
            <a:picLocks noChangeAspect="1"/>
          </p:cNvPicPr>
          <p:nvPr/>
        </p:nvPicPr>
        <p:blipFill>
          <a:blip r:embed="rId3"/>
          <a:stretch>
            <a:fillRect/>
          </a:stretch>
        </p:blipFill>
        <p:spPr>
          <a:xfrm>
            <a:off x="4732193" y="1235075"/>
            <a:ext cx="4010025" cy="26733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0" y="0"/>
            <a:ext cx="9144000" cy="5143501"/>
          </a:xfrm>
          <a:prstGeom prst="rect">
            <a:avLst/>
          </a:prstGeom>
          <a:noFill/>
          <a:ln>
            <a:noFill/>
          </a:ln>
        </p:spPr>
      </p:pic>
      <p:sp>
        <p:nvSpPr>
          <p:cNvPr id="141" name="Google Shape;141;p25"/>
          <p:cNvSpPr txBox="1"/>
          <p:nvPr/>
        </p:nvSpPr>
        <p:spPr>
          <a:xfrm>
            <a:off x="309575" y="1071750"/>
            <a:ext cx="4826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dk1"/>
                </a:solidFill>
                <a:latin typeface="Oswald"/>
                <a:ea typeface="Oswald"/>
                <a:cs typeface="Oswald"/>
                <a:sym typeface="Oswald"/>
              </a:rPr>
              <a:t>Presenting in Absentia </a:t>
            </a:r>
            <a:endParaRPr sz="6000">
              <a:solidFill>
                <a:schemeClr val="dk1"/>
              </a:solidFill>
              <a:latin typeface="Oswald"/>
              <a:ea typeface="Oswald"/>
              <a:cs typeface="Oswald"/>
              <a:sym typeface="Oswald"/>
            </a:endParaRPr>
          </a:p>
          <a:p>
            <a:pPr marL="0" lvl="0" indent="0" algn="l" rtl="0">
              <a:spcBef>
                <a:spcPts val="0"/>
              </a:spcBef>
              <a:spcAft>
                <a:spcPts val="0"/>
              </a:spcAft>
              <a:buNone/>
            </a:pPr>
            <a:r>
              <a:rPr lang="en" sz="3000">
                <a:solidFill>
                  <a:schemeClr val="dk1"/>
                </a:solidFill>
                <a:latin typeface="Oswald"/>
                <a:ea typeface="Oswald"/>
                <a:cs typeface="Oswald"/>
                <a:sym typeface="Oswald"/>
              </a:rPr>
              <a:t>aka How to Handle Presentations You Can’t Attend?</a:t>
            </a:r>
            <a:endParaRPr sz="3000">
              <a:solidFill>
                <a:schemeClr val="dk1"/>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222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happens when you can’t make a conference presentation in person?</a:t>
            </a:r>
            <a:endParaRPr/>
          </a:p>
        </p:txBody>
      </p:sp>
      <p:sp>
        <p:nvSpPr>
          <p:cNvPr id="147" name="Google Shape;147;p26"/>
          <p:cNvSpPr txBox="1">
            <a:spLocks noGrp="1"/>
          </p:cNvSpPr>
          <p:nvPr>
            <p:ph type="body" idx="1"/>
          </p:nvPr>
        </p:nvSpPr>
        <p:spPr>
          <a:xfrm>
            <a:off x="311700" y="1381125"/>
            <a:ext cx="4792200" cy="301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are the circumstances? (illness, financial, etc.)</a:t>
            </a:r>
            <a:endParaRPr/>
          </a:p>
          <a:p>
            <a:pPr marL="457200" lvl="0" indent="-342900" algn="l" rtl="0">
              <a:spcBef>
                <a:spcPts val="0"/>
              </a:spcBef>
              <a:spcAft>
                <a:spcPts val="0"/>
              </a:spcAft>
              <a:buSzPts val="1800"/>
              <a:buChar char="●"/>
            </a:pPr>
            <a:r>
              <a:rPr lang="en"/>
              <a:t>What is your role in the presentation? (solo presenter, lead presenter, multiple presenters)</a:t>
            </a:r>
            <a:endParaRPr/>
          </a:p>
          <a:p>
            <a:pPr marL="457200" lvl="0" indent="-342900" algn="l" rtl="0">
              <a:spcBef>
                <a:spcPts val="0"/>
              </a:spcBef>
              <a:spcAft>
                <a:spcPts val="0"/>
              </a:spcAft>
              <a:buSzPts val="1800"/>
              <a:buChar char="●"/>
            </a:pPr>
            <a:r>
              <a:rPr lang="en"/>
              <a:t>Do you put it on your CV? </a:t>
            </a:r>
            <a:endParaRPr/>
          </a:p>
          <a:p>
            <a:pPr marL="914400" lvl="1" indent="-317500" algn="l" rtl="0">
              <a:spcBef>
                <a:spcPts val="0"/>
              </a:spcBef>
              <a:spcAft>
                <a:spcPts val="0"/>
              </a:spcAft>
              <a:buSzPts val="1400"/>
              <a:buChar char="○"/>
            </a:pPr>
            <a:r>
              <a:rPr lang="en"/>
              <a:t>Do you use specific language to note presentations in absentia? </a:t>
            </a:r>
            <a:endParaRPr/>
          </a:p>
          <a:p>
            <a:pPr marL="457200" lvl="0" indent="-342900" algn="l" rtl="0">
              <a:spcBef>
                <a:spcPts val="0"/>
              </a:spcBef>
              <a:spcAft>
                <a:spcPts val="0"/>
              </a:spcAft>
              <a:buSzPts val="1800"/>
              <a:buChar char="●"/>
            </a:pPr>
            <a:r>
              <a:rPr lang="en"/>
              <a:t>How do you decide if presenting in absentia is appropriate? </a:t>
            </a:r>
            <a:endParaRPr/>
          </a:p>
        </p:txBody>
      </p:sp>
      <p:pic>
        <p:nvPicPr>
          <p:cNvPr id="3" name="Picture 2">
            <a:extLst>
              <a:ext uri="{FF2B5EF4-FFF2-40B4-BE49-F238E27FC236}">
                <a16:creationId xmlns:a16="http://schemas.microsoft.com/office/drawing/2014/main" id="{C11A114D-D813-46C2-828E-F0ABD6DB762F}"/>
              </a:ext>
            </a:extLst>
          </p:cNvPr>
          <p:cNvPicPr>
            <a:picLocks noChangeAspect="1"/>
          </p:cNvPicPr>
          <p:nvPr/>
        </p:nvPicPr>
        <p:blipFill>
          <a:blip r:embed="rId3"/>
          <a:stretch>
            <a:fillRect/>
          </a:stretch>
        </p:blipFill>
        <p:spPr>
          <a:xfrm>
            <a:off x="5230091" y="1591542"/>
            <a:ext cx="3470563" cy="260292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5" name="Google Shape;155;p27"/>
          <p:cNvSpPr txBox="1"/>
          <p:nvPr/>
        </p:nvSpPr>
        <p:spPr>
          <a:xfrm>
            <a:off x="174600" y="2829725"/>
            <a:ext cx="4921200" cy="20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Oswald"/>
                <a:ea typeface="Oswald"/>
                <a:cs typeface="Oswald"/>
                <a:sym typeface="Oswald"/>
              </a:rPr>
              <a:t>Presenting Other People’s Work </a:t>
            </a:r>
            <a:endParaRPr sz="6000">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Presenting Topics that Don’t Originate from Your Own Work</a:t>
            </a:r>
            <a:endParaRPr/>
          </a:p>
        </p:txBody>
      </p:sp>
      <p:sp>
        <p:nvSpPr>
          <p:cNvPr id="161" name="Google Shape;161;p28"/>
          <p:cNvSpPr txBox="1">
            <a:spLocks noGrp="1"/>
          </p:cNvSpPr>
          <p:nvPr>
            <p:ph type="body" idx="1"/>
          </p:nvPr>
        </p:nvSpPr>
        <p:spPr>
          <a:xfrm>
            <a:off x="311700" y="1152475"/>
            <a:ext cx="5101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are the circumstances?</a:t>
            </a:r>
            <a:endParaRPr/>
          </a:p>
          <a:p>
            <a:pPr marL="914400" lvl="1" indent="-317500" algn="l" rtl="0">
              <a:spcBef>
                <a:spcPts val="0"/>
              </a:spcBef>
              <a:spcAft>
                <a:spcPts val="0"/>
              </a:spcAft>
              <a:buSzPts val="1400"/>
              <a:buChar char="○"/>
            </a:pPr>
            <a:r>
              <a:rPr lang="en"/>
              <a:t>Where you asked to present on their behalf? </a:t>
            </a:r>
            <a:endParaRPr/>
          </a:p>
          <a:p>
            <a:pPr marL="914400" lvl="1" indent="-317500" algn="l" rtl="0">
              <a:spcBef>
                <a:spcPts val="0"/>
              </a:spcBef>
              <a:spcAft>
                <a:spcPts val="0"/>
              </a:spcAft>
              <a:buSzPts val="1400"/>
              <a:buChar char="○"/>
            </a:pPr>
            <a:r>
              <a:rPr lang="en"/>
              <a:t>Do you want to incorporate their work into your project/idea? </a:t>
            </a:r>
            <a:endParaRPr/>
          </a:p>
          <a:p>
            <a:pPr marL="914400" lvl="1" indent="-317500" algn="l" rtl="0">
              <a:spcBef>
                <a:spcPts val="0"/>
              </a:spcBef>
              <a:spcAft>
                <a:spcPts val="0"/>
              </a:spcAft>
              <a:buSzPts val="1400"/>
              <a:buChar char="○"/>
            </a:pPr>
            <a:r>
              <a:rPr lang="en"/>
              <a:t>Others? </a:t>
            </a:r>
            <a:endParaRPr/>
          </a:p>
          <a:p>
            <a:pPr marL="457200" lvl="0" indent="-342900" algn="l" rtl="0">
              <a:spcBef>
                <a:spcPts val="0"/>
              </a:spcBef>
              <a:spcAft>
                <a:spcPts val="0"/>
              </a:spcAft>
              <a:buSzPts val="1800"/>
              <a:buChar char="●"/>
            </a:pPr>
            <a:r>
              <a:rPr lang="en"/>
              <a:t>Engage &amp; collaborate</a:t>
            </a:r>
            <a:endParaRPr/>
          </a:p>
          <a:p>
            <a:pPr marL="457200" lvl="0" indent="-342900" algn="l" rtl="0">
              <a:spcBef>
                <a:spcPts val="0"/>
              </a:spcBef>
              <a:spcAft>
                <a:spcPts val="0"/>
              </a:spcAft>
              <a:buSzPts val="1800"/>
              <a:buChar char="●"/>
            </a:pPr>
            <a:r>
              <a:rPr lang="en"/>
              <a:t>Cite appropriately </a:t>
            </a:r>
            <a:endParaRPr/>
          </a:p>
          <a:p>
            <a:pPr marL="457200" lvl="0" indent="-342900" algn="l" rtl="0">
              <a:spcBef>
                <a:spcPts val="0"/>
              </a:spcBef>
              <a:spcAft>
                <a:spcPts val="0"/>
              </a:spcAft>
              <a:buSzPts val="1800"/>
              <a:buChar char="●"/>
            </a:pPr>
            <a:r>
              <a:rPr lang="en"/>
              <a:t>There’s a fine line between incorporating other people’s work and stealing/reappropriating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0" y="0"/>
            <a:ext cx="9144000" cy="5143501"/>
          </a:xfrm>
          <a:prstGeom prst="rect">
            <a:avLst/>
          </a:prstGeom>
          <a:noFill/>
          <a:ln>
            <a:noFill/>
          </a:ln>
        </p:spPr>
      </p:pic>
      <p:sp>
        <p:nvSpPr>
          <p:cNvPr id="169" name="Google Shape;169;p29"/>
          <p:cNvSpPr txBox="1">
            <a:spLocks noGrp="1"/>
          </p:cNvSpPr>
          <p:nvPr>
            <p:ph type="title" idx="4294967295"/>
          </p:nvPr>
        </p:nvSpPr>
        <p:spPr>
          <a:xfrm>
            <a:off x="79375" y="67675"/>
            <a:ext cx="6103800" cy="8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Share Your Steps to </a:t>
            </a:r>
            <a:endParaRPr sz="3600"/>
          </a:p>
          <a:p>
            <a:pPr marL="0" lvl="0" indent="0" algn="l" rtl="0">
              <a:spcBef>
                <a:spcPts val="0"/>
              </a:spcBef>
              <a:spcAft>
                <a:spcPts val="0"/>
              </a:spcAft>
              <a:buNone/>
            </a:pPr>
            <a:r>
              <a:rPr lang="en" sz="3600"/>
              <a:t>Presentation Success...</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5" name="Google Shape;175;p30"/>
          <p:cNvSpPr txBox="1"/>
          <p:nvPr/>
        </p:nvSpPr>
        <p:spPr>
          <a:xfrm>
            <a:off x="305550" y="662800"/>
            <a:ext cx="8532900" cy="109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Oswald"/>
                <a:ea typeface="Oswald"/>
                <a:cs typeface="Oswald"/>
                <a:sym typeface="Oswald"/>
              </a:rPr>
              <a:t>Search Committee Etiquette</a:t>
            </a:r>
            <a:endParaRPr sz="6000">
              <a:solidFill>
                <a:srgbClr val="FFFFFF"/>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2"/>
          <p:cNvPicPr preferRelativeResize="0"/>
          <p:nvPr/>
        </p:nvPicPr>
        <p:blipFill>
          <a:blip r:embed="rId3">
            <a:alphaModFix/>
          </a:blip>
          <a:stretch>
            <a:fillRect/>
          </a:stretch>
        </p:blipFill>
        <p:spPr>
          <a:xfrm>
            <a:off x="0" y="0"/>
            <a:ext cx="9144000" cy="5143499"/>
          </a:xfrm>
          <a:prstGeom prst="rect">
            <a:avLst/>
          </a:prstGeom>
          <a:noFill/>
          <a:ln>
            <a:noFill/>
          </a:ln>
        </p:spPr>
      </p:pic>
      <p:sp>
        <p:nvSpPr>
          <p:cNvPr id="190" name="Google Shape;190;p32"/>
          <p:cNvSpPr txBox="1"/>
          <p:nvPr/>
        </p:nvSpPr>
        <p:spPr>
          <a:xfrm>
            <a:off x="444475" y="853275"/>
            <a:ext cx="3079800" cy="23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Oswald"/>
                <a:ea typeface="Oswald"/>
                <a:cs typeface="Oswald"/>
                <a:sym typeface="Oswald"/>
              </a:rPr>
              <a:t>Points of Interest...</a:t>
            </a:r>
            <a:endParaRPr sz="6000">
              <a:solidFill>
                <a:srgbClr val="FFFFFF"/>
              </a:solidFill>
              <a:latin typeface="Oswald"/>
              <a:ea typeface="Oswald"/>
              <a:cs typeface="Oswald"/>
              <a:sym typeface="Oswald"/>
            </a:endParaRPr>
          </a:p>
        </p:txBody>
      </p:sp>
      <p:sp>
        <p:nvSpPr>
          <p:cNvPr id="191" name="Google Shape;191;p32"/>
          <p:cNvSpPr txBox="1"/>
          <p:nvPr/>
        </p:nvSpPr>
        <p:spPr>
          <a:xfrm>
            <a:off x="619100" y="2837675"/>
            <a:ext cx="3079800" cy="13851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FFFFFF"/>
              </a:buClr>
              <a:buSzPts val="2600"/>
              <a:buFont typeface="Oswald"/>
              <a:buChar char="➔"/>
            </a:pPr>
            <a:r>
              <a:rPr lang="en" sz="2600">
                <a:solidFill>
                  <a:srgbClr val="FFFFFF"/>
                </a:solidFill>
                <a:latin typeface="Oswald"/>
                <a:ea typeface="Oswald"/>
                <a:cs typeface="Oswald"/>
                <a:sym typeface="Oswald"/>
              </a:rPr>
              <a:t>Privacy</a:t>
            </a:r>
            <a:endParaRPr sz="2600">
              <a:solidFill>
                <a:srgbClr val="FFFFFF"/>
              </a:solidFill>
              <a:latin typeface="Oswald"/>
              <a:ea typeface="Oswald"/>
              <a:cs typeface="Oswald"/>
              <a:sym typeface="Oswald"/>
            </a:endParaRPr>
          </a:p>
          <a:p>
            <a:pPr marL="457200" lvl="0" indent="-393700" algn="l" rtl="0">
              <a:spcBef>
                <a:spcPts val="0"/>
              </a:spcBef>
              <a:spcAft>
                <a:spcPts val="0"/>
              </a:spcAft>
              <a:buClr>
                <a:srgbClr val="FFFFFF"/>
              </a:buClr>
              <a:buSzPts val="2600"/>
              <a:buFont typeface="Oswald"/>
              <a:buChar char="➔"/>
            </a:pPr>
            <a:r>
              <a:rPr lang="en" sz="2600">
                <a:solidFill>
                  <a:srgbClr val="FFFFFF"/>
                </a:solidFill>
                <a:latin typeface="Oswald"/>
                <a:ea typeface="Oswald"/>
                <a:cs typeface="Oswald"/>
                <a:sym typeface="Oswald"/>
              </a:rPr>
              <a:t>Security</a:t>
            </a:r>
            <a:endParaRPr sz="2600">
              <a:solidFill>
                <a:srgbClr val="FFFFFF"/>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Search Committee Highlights...</a:t>
            </a:r>
            <a:endParaRPr/>
          </a:p>
        </p:txBody>
      </p:sp>
      <p:sp>
        <p:nvSpPr>
          <p:cNvPr id="197" name="Google Shape;197;p33"/>
          <p:cNvSpPr txBox="1">
            <a:spLocks noGrp="1"/>
          </p:cNvSpPr>
          <p:nvPr>
            <p:ph type="body" idx="1"/>
          </p:nvPr>
        </p:nvSpPr>
        <p:spPr>
          <a:xfrm>
            <a:off x="311700" y="1152475"/>
            <a:ext cx="4895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Members get an overview of procedures (and general protocol) of the search committee process</a:t>
            </a:r>
            <a:endParaRPr/>
          </a:p>
          <a:p>
            <a:pPr marL="457200" lvl="0" indent="-342900" algn="l" rtl="0">
              <a:spcBef>
                <a:spcPts val="0"/>
              </a:spcBef>
              <a:spcAft>
                <a:spcPts val="0"/>
              </a:spcAft>
              <a:buSzPts val="1800"/>
              <a:buChar char="●"/>
            </a:pPr>
            <a:r>
              <a:rPr lang="en"/>
              <a:t>Tasks to be accomplished can include:</a:t>
            </a:r>
            <a:endParaRPr/>
          </a:p>
          <a:p>
            <a:pPr marL="914400" lvl="1" indent="-317500" algn="l" rtl="0">
              <a:spcBef>
                <a:spcPts val="0"/>
              </a:spcBef>
              <a:spcAft>
                <a:spcPts val="0"/>
              </a:spcAft>
              <a:buSzPts val="1400"/>
              <a:buChar char="○"/>
            </a:pPr>
            <a:r>
              <a:rPr lang="en"/>
              <a:t>Reviewing applications</a:t>
            </a:r>
            <a:endParaRPr/>
          </a:p>
          <a:p>
            <a:pPr marL="914400" lvl="1" indent="-317500" algn="l" rtl="0">
              <a:spcBef>
                <a:spcPts val="0"/>
              </a:spcBef>
              <a:spcAft>
                <a:spcPts val="0"/>
              </a:spcAft>
              <a:buSzPts val="1400"/>
              <a:buChar char="○"/>
            </a:pPr>
            <a:r>
              <a:rPr lang="en"/>
              <a:t>Selecting and interviewing candidates via Skype, Phone, etc. </a:t>
            </a:r>
            <a:endParaRPr/>
          </a:p>
          <a:p>
            <a:pPr marL="914400" lvl="1" indent="-317500" algn="l" rtl="0">
              <a:spcBef>
                <a:spcPts val="0"/>
              </a:spcBef>
              <a:spcAft>
                <a:spcPts val="0"/>
              </a:spcAft>
              <a:buSzPts val="1400"/>
              <a:buChar char="○"/>
            </a:pPr>
            <a:r>
              <a:rPr lang="en"/>
              <a:t>Selection and interviewing in-person candidates, based on first round of interviews</a:t>
            </a:r>
            <a:endParaRPr/>
          </a:p>
          <a:p>
            <a:pPr marL="914400" lvl="1" indent="-317500" algn="l" rtl="0">
              <a:spcBef>
                <a:spcPts val="0"/>
              </a:spcBef>
              <a:spcAft>
                <a:spcPts val="0"/>
              </a:spcAft>
              <a:buSzPts val="1400"/>
              <a:buChar char="○"/>
            </a:pPr>
            <a:r>
              <a:rPr lang="en"/>
              <a:t>Summarizing interviews and/or making recommendations to library dean</a:t>
            </a:r>
            <a:endParaRPr/>
          </a:p>
        </p:txBody>
      </p:sp>
      <p:pic>
        <p:nvPicPr>
          <p:cNvPr id="3" name="Picture 2">
            <a:extLst>
              <a:ext uri="{FF2B5EF4-FFF2-40B4-BE49-F238E27FC236}">
                <a16:creationId xmlns:a16="http://schemas.microsoft.com/office/drawing/2014/main" id="{DCBFA8D1-1978-45BF-9EB3-334FBFD4D74A}"/>
              </a:ext>
            </a:extLst>
          </p:cNvPr>
          <p:cNvPicPr>
            <a:picLocks noChangeAspect="1"/>
          </p:cNvPicPr>
          <p:nvPr/>
        </p:nvPicPr>
        <p:blipFill>
          <a:blip r:embed="rId3"/>
          <a:stretch>
            <a:fillRect/>
          </a:stretch>
        </p:blipFill>
        <p:spPr>
          <a:xfrm>
            <a:off x="5303588" y="1723990"/>
            <a:ext cx="3410055" cy="22733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1"/>
          </a:xfrm>
          <a:prstGeom prst="rect">
            <a:avLst/>
          </a:prstGeom>
          <a:noFill/>
          <a:ln>
            <a:noFill/>
          </a:ln>
        </p:spPr>
      </p:pic>
      <p:sp>
        <p:nvSpPr>
          <p:cNvPr id="66" name="Google Shape;66;p14"/>
          <p:cNvSpPr/>
          <p:nvPr/>
        </p:nvSpPr>
        <p:spPr>
          <a:xfrm>
            <a:off x="648750" y="989700"/>
            <a:ext cx="7846500" cy="324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756150" y="1116900"/>
            <a:ext cx="7631700" cy="29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dk1"/>
                </a:solidFill>
                <a:latin typeface="Oswald"/>
                <a:ea typeface="Oswald"/>
                <a:cs typeface="Oswald"/>
                <a:sym typeface="Oswald"/>
              </a:rPr>
              <a:t>Overview</a:t>
            </a:r>
            <a:endParaRPr sz="4800">
              <a:solidFill>
                <a:schemeClr val="dk1"/>
              </a:solidFill>
              <a:latin typeface="Oswald"/>
              <a:ea typeface="Oswald"/>
              <a:cs typeface="Oswald"/>
              <a:sym typeface="Oswald"/>
            </a:endParaRPr>
          </a:p>
          <a:p>
            <a:pPr marL="0" lvl="0" indent="0" algn="ctr" rtl="0">
              <a:spcBef>
                <a:spcPts val="0"/>
              </a:spcBef>
              <a:spcAft>
                <a:spcPts val="0"/>
              </a:spcAft>
              <a:buNone/>
            </a:pPr>
            <a:endParaRPr sz="11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Library &amp; Academic Codes of Ethics</a:t>
            </a:r>
            <a:endParaRPr sz="24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Communication </a:t>
            </a:r>
            <a:endParaRPr sz="24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Publishing </a:t>
            </a:r>
            <a:endParaRPr sz="24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Presentations </a:t>
            </a:r>
            <a:endParaRPr sz="2400">
              <a:solidFill>
                <a:schemeClr val="dk1"/>
              </a:solidFill>
              <a:latin typeface="Oswald"/>
              <a:ea typeface="Oswald"/>
              <a:cs typeface="Oswald"/>
              <a:sym typeface="Oswald"/>
            </a:endParaRPr>
          </a:p>
          <a:p>
            <a:pPr marL="457200" lvl="0" indent="-381000" algn="l"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Search Committees</a:t>
            </a:r>
            <a:endParaRPr sz="2400">
              <a:solidFill>
                <a:schemeClr val="dk1"/>
              </a:solidFill>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Privacy Considerations</a:t>
            </a:r>
            <a:endParaRPr/>
          </a:p>
        </p:txBody>
      </p:sp>
      <p:sp>
        <p:nvSpPr>
          <p:cNvPr id="205" name="Google Shape;205;p34"/>
          <p:cNvSpPr txBox="1">
            <a:spLocks noGrp="1"/>
          </p:cNvSpPr>
          <p:nvPr>
            <p:ph type="body" idx="1"/>
          </p:nvPr>
        </p:nvSpPr>
        <p:spPr>
          <a:xfrm>
            <a:off x="311700" y="1152475"/>
            <a:ext cx="4649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can you or can’t you legally share? (with candidates, with colleagues?)</a:t>
            </a:r>
            <a:endParaRPr/>
          </a:p>
          <a:p>
            <a:pPr marL="457200" lvl="0" indent="-342900" algn="l" rtl="0">
              <a:spcBef>
                <a:spcPts val="0"/>
              </a:spcBef>
              <a:spcAft>
                <a:spcPts val="0"/>
              </a:spcAft>
              <a:buSzPts val="1800"/>
              <a:buChar char="●"/>
            </a:pPr>
            <a:r>
              <a:rPr lang="en"/>
              <a:t>How do you handle uncomfortable or challenging situations?</a:t>
            </a:r>
            <a:endParaRPr/>
          </a:p>
          <a:p>
            <a:pPr marL="914400" lvl="1" indent="-317500" algn="l" rtl="0">
              <a:spcBef>
                <a:spcPts val="0"/>
              </a:spcBef>
              <a:spcAft>
                <a:spcPts val="0"/>
              </a:spcAft>
              <a:buSzPts val="1400"/>
              <a:buChar char="○"/>
            </a:pPr>
            <a:r>
              <a:rPr lang="en"/>
              <a:t>You are asked questions that would require you to give out specific information</a:t>
            </a:r>
            <a:endParaRPr/>
          </a:p>
          <a:p>
            <a:pPr marL="914400" lvl="1" indent="-317500" algn="l" rtl="0">
              <a:spcBef>
                <a:spcPts val="0"/>
              </a:spcBef>
              <a:spcAft>
                <a:spcPts val="0"/>
              </a:spcAft>
              <a:buSzPts val="1400"/>
              <a:buChar char="○"/>
            </a:pPr>
            <a:r>
              <a:rPr lang="en"/>
              <a:t>Internal vs external candidates</a:t>
            </a:r>
            <a:endParaRPr/>
          </a:p>
          <a:p>
            <a:pPr marL="457200" lvl="0" indent="-342900" algn="l" rtl="0">
              <a:spcBef>
                <a:spcPts val="0"/>
              </a:spcBef>
              <a:spcAft>
                <a:spcPts val="0"/>
              </a:spcAft>
              <a:buSzPts val="1800"/>
              <a:buChar char="●"/>
            </a:pPr>
            <a:r>
              <a:rPr lang="en"/>
              <a:t>Considerations if you’re not a committee member…</a:t>
            </a:r>
            <a:endParaRPr/>
          </a:p>
          <a:p>
            <a:pPr marL="457200" lvl="0" indent="-342900" algn="l" rtl="0">
              <a:spcBef>
                <a:spcPts val="0"/>
              </a:spcBef>
              <a:spcAft>
                <a:spcPts val="0"/>
              </a:spcAft>
              <a:buSzPts val="1800"/>
              <a:buChar char="●"/>
            </a:pPr>
            <a:r>
              <a:rPr lang="en"/>
              <a:t>Other considerations? </a:t>
            </a:r>
            <a:endParaRPr/>
          </a:p>
        </p:txBody>
      </p:sp>
      <p:pic>
        <p:nvPicPr>
          <p:cNvPr id="3" name="Picture 2">
            <a:extLst>
              <a:ext uri="{FF2B5EF4-FFF2-40B4-BE49-F238E27FC236}">
                <a16:creationId xmlns:a16="http://schemas.microsoft.com/office/drawing/2014/main" id="{E5F091AC-5933-49B2-95D6-A43D43C9CF2E}"/>
              </a:ext>
            </a:extLst>
          </p:cNvPr>
          <p:cNvPicPr>
            <a:picLocks noChangeAspect="1"/>
          </p:cNvPicPr>
          <p:nvPr/>
        </p:nvPicPr>
        <p:blipFill>
          <a:blip r:embed="rId3"/>
          <a:stretch>
            <a:fillRect/>
          </a:stretch>
        </p:blipFill>
        <p:spPr>
          <a:xfrm>
            <a:off x="5176224" y="1541574"/>
            <a:ext cx="3656076" cy="206035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Security Considerations</a:t>
            </a:r>
            <a:endParaRPr/>
          </a:p>
        </p:txBody>
      </p:sp>
      <p:sp>
        <p:nvSpPr>
          <p:cNvPr id="213" name="Google Shape;213;p35"/>
          <p:cNvSpPr txBox="1">
            <a:spLocks noGrp="1"/>
          </p:cNvSpPr>
          <p:nvPr>
            <p:ph type="body" idx="1"/>
          </p:nvPr>
        </p:nvSpPr>
        <p:spPr>
          <a:xfrm>
            <a:off x="311700" y="1152475"/>
            <a:ext cx="4561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materials can be shared outside of the search committee? (CVs, Cover Letters)</a:t>
            </a:r>
            <a:endParaRPr/>
          </a:p>
          <a:p>
            <a:pPr marL="457200" lvl="0" indent="-342900" algn="l" rtl="0">
              <a:spcBef>
                <a:spcPts val="0"/>
              </a:spcBef>
              <a:spcAft>
                <a:spcPts val="0"/>
              </a:spcAft>
              <a:buSzPts val="1800"/>
              <a:buChar char="●"/>
            </a:pPr>
            <a:r>
              <a:rPr lang="en"/>
              <a:t>What materials can’t be shared outside of the search committee? (applications, references, etc.)</a:t>
            </a:r>
            <a:endParaRPr/>
          </a:p>
          <a:p>
            <a:pPr marL="457200" lvl="0" indent="-342900" algn="l" rtl="0">
              <a:spcBef>
                <a:spcPts val="0"/>
              </a:spcBef>
              <a:spcAft>
                <a:spcPts val="0"/>
              </a:spcAft>
              <a:buSzPts val="1800"/>
              <a:buChar char="●"/>
            </a:pPr>
            <a:r>
              <a:rPr lang="en"/>
              <a:t>What do you do with any printed materials or logins post search committee? </a:t>
            </a:r>
            <a:endParaRPr/>
          </a:p>
          <a:p>
            <a:pPr marL="457200" lvl="0" indent="-342900" algn="l" rtl="0">
              <a:spcBef>
                <a:spcPts val="0"/>
              </a:spcBef>
              <a:spcAft>
                <a:spcPts val="0"/>
              </a:spcAft>
              <a:buSzPts val="1800"/>
              <a:buChar char="●"/>
            </a:pPr>
            <a:r>
              <a:rPr lang="en"/>
              <a:t>Other considerations? </a:t>
            </a:r>
            <a:endParaRPr/>
          </a:p>
        </p:txBody>
      </p:sp>
      <p:pic>
        <p:nvPicPr>
          <p:cNvPr id="3" name="Picture 2">
            <a:extLst>
              <a:ext uri="{FF2B5EF4-FFF2-40B4-BE49-F238E27FC236}">
                <a16:creationId xmlns:a16="http://schemas.microsoft.com/office/drawing/2014/main" id="{2C3C83AC-2B02-4632-A589-1A43C7F03EA8}"/>
              </a:ext>
            </a:extLst>
          </p:cNvPr>
          <p:cNvPicPr>
            <a:picLocks noChangeAspect="1"/>
          </p:cNvPicPr>
          <p:nvPr/>
        </p:nvPicPr>
        <p:blipFill>
          <a:blip r:embed="rId3"/>
          <a:stretch>
            <a:fillRect/>
          </a:stretch>
        </p:blipFill>
        <p:spPr>
          <a:xfrm>
            <a:off x="5072212" y="1381055"/>
            <a:ext cx="3760088" cy="238138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6"/>
          <p:cNvPicPr preferRelativeResize="0"/>
          <p:nvPr/>
        </p:nvPicPr>
        <p:blipFill>
          <a:blip r:embed="rId3">
            <a:alphaModFix/>
          </a:blip>
          <a:stretch>
            <a:fillRect/>
          </a:stretch>
        </p:blipFill>
        <p:spPr>
          <a:xfrm>
            <a:off x="0" y="0"/>
            <a:ext cx="9144000" cy="5143501"/>
          </a:xfrm>
          <a:prstGeom prst="rect">
            <a:avLst/>
          </a:prstGeom>
          <a:noFill/>
          <a:ln>
            <a:noFill/>
          </a:ln>
        </p:spPr>
      </p:pic>
      <p:sp>
        <p:nvSpPr>
          <p:cNvPr id="221" name="Google Shape;221;p36"/>
          <p:cNvSpPr txBox="1">
            <a:spLocks noGrp="1"/>
          </p:cNvSpPr>
          <p:nvPr>
            <p:ph type="title" idx="4294967295"/>
          </p:nvPr>
        </p:nvSpPr>
        <p:spPr>
          <a:xfrm>
            <a:off x="116250" y="67675"/>
            <a:ext cx="6103800" cy="8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Share Your Experiences...</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3" name="Google Shape;233;p38"/>
          <p:cNvSpPr txBox="1"/>
          <p:nvPr/>
        </p:nvSpPr>
        <p:spPr>
          <a:xfrm>
            <a:off x="45175" y="289175"/>
            <a:ext cx="3316200" cy="95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rgbClr val="FFFFFF"/>
                </a:solidFill>
                <a:latin typeface="Average"/>
                <a:ea typeface="Average"/>
                <a:cs typeface="Average"/>
                <a:sym typeface="Average"/>
              </a:rPr>
              <a:t>Any Questions?</a:t>
            </a:r>
            <a:endParaRPr sz="3500">
              <a:solidFill>
                <a:srgbClr val="FFFFFF"/>
              </a:solidFill>
              <a:latin typeface="Average"/>
              <a:ea typeface="Average"/>
              <a:cs typeface="Average"/>
              <a:sym typeface="Average"/>
            </a:endParaRPr>
          </a:p>
        </p:txBody>
      </p:sp>
      <p:sp>
        <p:nvSpPr>
          <p:cNvPr id="234" name="Google Shape;234;p38"/>
          <p:cNvSpPr txBox="1"/>
          <p:nvPr/>
        </p:nvSpPr>
        <p:spPr>
          <a:xfrm>
            <a:off x="5990425" y="3191825"/>
            <a:ext cx="2900700" cy="175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rgbClr val="FFFFFF"/>
                </a:solidFill>
                <a:latin typeface="Average"/>
                <a:ea typeface="Average"/>
                <a:cs typeface="Average"/>
                <a:sym typeface="Average"/>
              </a:rPr>
              <a:t>Thanks for your attention!</a:t>
            </a:r>
            <a:endParaRPr sz="3500">
              <a:solidFill>
                <a:srgbClr val="FFFFFF"/>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45150" y="271100"/>
            <a:ext cx="9144000" cy="12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a:solidFill>
                  <a:schemeClr val="dk1"/>
                </a:solidFill>
                <a:latin typeface="Oswald"/>
                <a:ea typeface="Oswald"/>
                <a:cs typeface="Oswald"/>
                <a:sym typeface="Oswald"/>
              </a:rPr>
              <a:t>Our Profession and Ethics - Why it Matters</a:t>
            </a:r>
            <a:endParaRPr sz="3800"/>
          </a:p>
        </p:txBody>
      </p:sp>
      <p:sp>
        <p:nvSpPr>
          <p:cNvPr id="73" name="Google Shape;73;p15"/>
          <p:cNvSpPr txBox="1"/>
          <p:nvPr/>
        </p:nvSpPr>
        <p:spPr>
          <a:xfrm>
            <a:off x="447150" y="1129450"/>
            <a:ext cx="8249700" cy="16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5"/>
                </a:solidFill>
                <a:latin typeface="Average"/>
                <a:ea typeface="Average"/>
                <a:cs typeface="Average"/>
                <a:sym typeface="Average"/>
              </a:rPr>
              <a:t>In general, ethics is the philosophical examination, from a moral standpoint, of particular issues activities in private and public life that are matters of moral judgment.</a:t>
            </a:r>
            <a:endParaRPr sz="2000">
              <a:solidFill>
                <a:schemeClr val="accent5"/>
              </a:solidFill>
              <a:latin typeface="Average"/>
              <a:ea typeface="Average"/>
              <a:cs typeface="Average"/>
              <a:sym typeface="Average"/>
            </a:endParaRPr>
          </a:p>
          <a:p>
            <a:pPr marL="0" lvl="0" indent="0" algn="l" rtl="0">
              <a:spcBef>
                <a:spcPts val="0"/>
              </a:spcBef>
              <a:spcAft>
                <a:spcPts val="0"/>
              </a:spcAft>
              <a:buNone/>
            </a:pPr>
            <a:endParaRPr sz="2000">
              <a:solidFill>
                <a:schemeClr val="accent5"/>
              </a:solidFill>
              <a:latin typeface="Average"/>
              <a:ea typeface="Average"/>
              <a:cs typeface="Average"/>
              <a:sym typeface="Average"/>
            </a:endParaRPr>
          </a:p>
          <a:p>
            <a:pPr marL="0" lvl="0" indent="0" algn="l" rtl="0">
              <a:spcBef>
                <a:spcPts val="0"/>
              </a:spcBef>
              <a:spcAft>
                <a:spcPts val="0"/>
              </a:spcAft>
              <a:buNone/>
            </a:pPr>
            <a:r>
              <a:rPr lang="en" sz="2000">
                <a:solidFill>
                  <a:srgbClr val="D9D9D9"/>
                </a:solidFill>
                <a:latin typeface="Average"/>
                <a:ea typeface="Average"/>
                <a:cs typeface="Average"/>
                <a:sym typeface="Average"/>
              </a:rPr>
              <a:t>Ethical codes are established for those professions which require a high level of ethical practice.</a:t>
            </a:r>
            <a:endParaRPr sz="2000">
              <a:solidFill>
                <a:srgbClr val="D9D9D9"/>
              </a:solidFill>
              <a:latin typeface="Average"/>
              <a:ea typeface="Average"/>
              <a:cs typeface="Average"/>
              <a:sym typeface="Average"/>
            </a:endParaRPr>
          </a:p>
          <a:p>
            <a:pPr marL="0" lvl="0" indent="0" algn="l" rtl="0">
              <a:spcBef>
                <a:spcPts val="0"/>
              </a:spcBef>
              <a:spcAft>
                <a:spcPts val="0"/>
              </a:spcAft>
              <a:buNone/>
            </a:pPr>
            <a:endParaRPr sz="2000">
              <a:solidFill>
                <a:srgbClr val="D9D9D9"/>
              </a:solidFill>
              <a:latin typeface="Average"/>
              <a:ea typeface="Average"/>
              <a:cs typeface="Average"/>
              <a:sym typeface="Average"/>
            </a:endParaRPr>
          </a:p>
          <a:p>
            <a:pPr marL="0" lvl="0" indent="0" algn="ctr" rtl="0">
              <a:spcBef>
                <a:spcPts val="0"/>
              </a:spcBef>
              <a:spcAft>
                <a:spcPts val="0"/>
              </a:spcAft>
              <a:buNone/>
            </a:pPr>
            <a:r>
              <a:rPr lang="en" sz="2000">
                <a:solidFill>
                  <a:schemeClr val="accent5"/>
                </a:solidFill>
                <a:latin typeface="Average"/>
                <a:ea typeface="Average"/>
                <a:cs typeface="Average"/>
                <a:sym typeface="Average"/>
              </a:rPr>
              <a:t>ALA’s Code of Ethics</a:t>
            </a:r>
            <a:endParaRPr sz="2000">
              <a:solidFill>
                <a:schemeClr val="accent5"/>
              </a:solidFill>
              <a:latin typeface="Average"/>
              <a:ea typeface="Average"/>
              <a:cs typeface="Average"/>
              <a:sym typeface="Average"/>
            </a:endParaRPr>
          </a:p>
          <a:p>
            <a:pPr marL="0" lvl="0" indent="0" algn="l" rtl="0">
              <a:spcBef>
                <a:spcPts val="0"/>
              </a:spcBef>
              <a:spcAft>
                <a:spcPts val="0"/>
              </a:spcAft>
              <a:buNone/>
            </a:pPr>
            <a:r>
              <a:rPr lang="en" sz="2000">
                <a:solidFill>
                  <a:srgbClr val="D9D9D9"/>
                </a:solidFill>
                <a:latin typeface="Average"/>
                <a:ea typeface="Average"/>
                <a:cs typeface="Average"/>
                <a:sym typeface="Average"/>
              </a:rPr>
              <a:t>“Ethical dilemmas occur when values are in conflict. The American Library Association Code of Ethics states the values to which we are committed, and embodies the ethical responsibilities of the profession in this changing information environment.”</a:t>
            </a:r>
            <a:endParaRPr sz="2000">
              <a:solidFill>
                <a:srgbClr val="D9D9D9"/>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p:nvPr/>
        </p:nvSpPr>
        <p:spPr>
          <a:xfrm>
            <a:off x="0" y="280150"/>
            <a:ext cx="9144000" cy="12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a:solidFill>
                  <a:schemeClr val="dk1"/>
                </a:solidFill>
                <a:latin typeface="Oswald"/>
                <a:ea typeface="Oswald"/>
                <a:cs typeface="Oswald"/>
                <a:sym typeface="Oswald"/>
              </a:rPr>
              <a:t>Resources on Ethics in Librarianship</a:t>
            </a:r>
            <a:endParaRPr sz="3800"/>
          </a:p>
        </p:txBody>
      </p:sp>
      <p:sp>
        <p:nvSpPr>
          <p:cNvPr id="79" name="Google Shape;79;p16"/>
          <p:cNvSpPr txBox="1"/>
          <p:nvPr/>
        </p:nvSpPr>
        <p:spPr>
          <a:xfrm>
            <a:off x="487925" y="1366650"/>
            <a:ext cx="8339700" cy="396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accent5"/>
              </a:buClr>
              <a:buSzPts val="1400"/>
              <a:buFont typeface="Average"/>
              <a:buChar char="●"/>
            </a:pPr>
            <a:r>
              <a:rPr lang="en">
                <a:solidFill>
                  <a:schemeClr val="accent5"/>
                </a:solidFill>
                <a:latin typeface="Average"/>
                <a:ea typeface="Average"/>
                <a:cs typeface="Average"/>
                <a:sym typeface="Average"/>
              </a:rPr>
              <a:t>American Library Association’s (ALA) Professional Ethics and Code of Ethics</a:t>
            </a:r>
            <a:endParaRPr>
              <a:solidFill>
                <a:srgbClr val="D9D9D9"/>
              </a:solidFill>
              <a:latin typeface="Average"/>
              <a:ea typeface="Average"/>
              <a:cs typeface="Average"/>
              <a:sym typeface="Average"/>
            </a:endParaRPr>
          </a:p>
          <a:p>
            <a:pPr marL="457200" lvl="0" indent="0" algn="l" rtl="0">
              <a:spcBef>
                <a:spcPts val="0"/>
              </a:spcBef>
              <a:spcAft>
                <a:spcPts val="0"/>
              </a:spcAft>
              <a:buNone/>
            </a:pPr>
            <a:r>
              <a:rPr lang="en" sz="1100" u="sng">
                <a:solidFill>
                  <a:srgbClr val="FFFFFF"/>
                </a:solidFill>
                <a:hlinkClick r:id="rId3"/>
              </a:rPr>
              <a:t>http://www.ala.org/tools/ethics</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317500" algn="l" rtl="0">
              <a:spcBef>
                <a:spcPts val="0"/>
              </a:spcBef>
              <a:spcAft>
                <a:spcPts val="0"/>
              </a:spcAft>
              <a:buClr>
                <a:schemeClr val="accent5"/>
              </a:buClr>
              <a:buSzPts val="1400"/>
              <a:buFont typeface="Average"/>
              <a:buChar char="●"/>
            </a:pPr>
            <a:r>
              <a:rPr lang="en">
                <a:solidFill>
                  <a:schemeClr val="accent5"/>
                </a:solidFill>
                <a:latin typeface="Average"/>
                <a:ea typeface="Average"/>
                <a:cs typeface="Average"/>
                <a:sym typeface="Average"/>
              </a:rPr>
              <a:t>Professional Competencies for Reference &amp; User Services Librarians</a:t>
            </a:r>
            <a:endParaRPr>
              <a:solidFill>
                <a:srgbClr val="D9D9D9"/>
              </a:solidFill>
              <a:latin typeface="Average"/>
              <a:ea typeface="Average"/>
              <a:cs typeface="Average"/>
              <a:sym typeface="Average"/>
            </a:endParaRPr>
          </a:p>
          <a:p>
            <a:pPr marL="457200" lvl="0" indent="0" algn="l" rtl="0">
              <a:spcBef>
                <a:spcPts val="0"/>
              </a:spcBef>
              <a:spcAft>
                <a:spcPts val="0"/>
              </a:spcAft>
              <a:buNone/>
            </a:pPr>
            <a:r>
              <a:rPr lang="en" sz="1100" u="sng">
                <a:solidFill>
                  <a:srgbClr val="FFFFFF"/>
                </a:solidFill>
                <a:hlinkClick r:id="rId4"/>
              </a:rPr>
              <a:t>http://www.ala.org/rusa/resources/guidelines/professional</a:t>
            </a:r>
            <a:endParaRPr>
              <a:solidFill>
                <a:srgbClr val="D9D9D9"/>
              </a:solidFill>
              <a:latin typeface="Average"/>
              <a:ea typeface="Average"/>
              <a:cs typeface="Average"/>
              <a:sym typeface="Average"/>
            </a:endParaRPr>
          </a:p>
          <a:p>
            <a:pPr marL="0" lvl="0" indent="0" algn="l" rtl="0">
              <a:spcBef>
                <a:spcPts val="0"/>
              </a:spcBef>
              <a:spcAft>
                <a:spcPts val="0"/>
              </a:spcAft>
              <a:buNone/>
            </a:pPr>
            <a:endParaRPr>
              <a:solidFill>
                <a:srgbClr val="D9D9D9"/>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317500" algn="l" rtl="0">
              <a:spcBef>
                <a:spcPts val="0"/>
              </a:spcBef>
              <a:spcAft>
                <a:spcPts val="0"/>
              </a:spcAft>
              <a:buClr>
                <a:schemeClr val="accent5"/>
              </a:buClr>
              <a:buSzPts val="1400"/>
              <a:buFont typeface="Average"/>
              <a:buChar char="●"/>
            </a:pPr>
            <a:r>
              <a:rPr lang="en">
                <a:solidFill>
                  <a:schemeClr val="accent5"/>
                </a:solidFill>
                <a:latin typeface="Average"/>
                <a:ea typeface="Average"/>
                <a:cs typeface="Average"/>
                <a:sym typeface="Average"/>
              </a:rPr>
              <a:t>International Federation of Library Associations and Institutions’ (IFLA) Professional Codes of Ethics for Librarians and other Information Workers</a:t>
            </a:r>
            <a:endParaRPr>
              <a:solidFill>
                <a:srgbClr val="D9D9D9"/>
              </a:solidFill>
              <a:latin typeface="Average"/>
              <a:ea typeface="Average"/>
              <a:cs typeface="Average"/>
              <a:sym typeface="Average"/>
            </a:endParaRPr>
          </a:p>
          <a:p>
            <a:pPr marL="457200" lvl="0" indent="0" algn="l" rtl="0">
              <a:spcBef>
                <a:spcPts val="0"/>
              </a:spcBef>
              <a:spcAft>
                <a:spcPts val="0"/>
              </a:spcAft>
              <a:buNone/>
            </a:pPr>
            <a:r>
              <a:rPr lang="en" sz="1100" u="sng">
                <a:solidFill>
                  <a:srgbClr val="FFFFFF"/>
                </a:solidFill>
                <a:hlinkClick r:id="rId5"/>
              </a:rPr>
              <a:t>https://www.ifla.org/faife/professional-codes-of-ethics-for-librarians</a:t>
            </a:r>
            <a:endParaRPr>
              <a:solidFill>
                <a:schemeClr val="accent5"/>
              </a:solidFill>
              <a:latin typeface="Average"/>
              <a:ea typeface="Average"/>
              <a:cs typeface="Average"/>
              <a:sym typeface="Average"/>
            </a:endParaRPr>
          </a:p>
          <a:p>
            <a:pPr marL="457200" lvl="0" indent="0" algn="l" rtl="0">
              <a:spcBef>
                <a:spcPts val="0"/>
              </a:spcBef>
              <a:spcAft>
                <a:spcPts val="0"/>
              </a:spcAft>
              <a:buNone/>
            </a:pPr>
            <a:endParaRPr>
              <a:solidFill>
                <a:schemeClr val="accent5"/>
              </a:solidFill>
              <a:latin typeface="Average"/>
              <a:ea typeface="Average"/>
              <a:cs typeface="Average"/>
              <a:sym typeface="Average"/>
            </a:endParaRPr>
          </a:p>
          <a:p>
            <a:pPr marL="457200" lvl="0" indent="0" algn="l" rtl="0">
              <a:spcBef>
                <a:spcPts val="0"/>
              </a:spcBef>
              <a:spcAft>
                <a:spcPts val="0"/>
              </a:spcAft>
              <a:buNone/>
            </a:pPr>
            <a:endParaRPr>
              <a:solidFill>
                <a:schemeClr val="accent5"/>
              </a:solidFill>
              <a:latin typeface="Average"/>
              <a:ea typeface="Average"/>
              <a:cs typeface="Average"/>
              <a:sym typeface="Average"/>
            </a:endParaRPr>
          </a:p>
          <a:p>
            <a:pPr marL="457200" lvl="0" indent="-317500" algn="l" rtl="0">
              <a:spcBef>
                <a:spcPts val="0"/>
              </a:spcBef>
              <a:spcAft>
                <a:spcPts val="0"/>
              </a:spcAft>
              <a:buClr>
                <a:schemeClr val="accent5"/>
              </a:buClr>
              <a:buSzPts val="1400"/>
              <a:buFont typeface="Average"/>
              <a:buChar char="●"/>
            </a:pPr>
            <a:r>
              <a:rPr lang="en">
                <a:solidFill>
                  <a:schemeClr val="accent5"/>
                </a:solidFill>
                <a:latin typeface="Average"/>
                <a:ea typeface="Average"/>
                <a:cs typeface="Average"/>
                <a:sym typeface="Average"/>
              </a:rPr>
              <a:t>Ethics of Librarianship: Libraries, Intellectual Freedom, and Censorship in the Age of Technology</a:t>
            </a:r>
            <a:endParaRPr>
              <a:solidFill>
                <a:srgbClr val="D9D9D9"/>
              </a:solidFill>
              <a:latin typeface="Average"/>
              <a:ea typeface="Average"/>
              <a:cs typeface="Average"/>
              <a:sym typeface="Average"/>
            </a:endParaRPr>
          </a:p>
          <a:p>
            <a:pPr marL="457200" lvl="0" indent="0" algn="l" rtl="0">
              <a:spcBef>
                <a:spcPts val="0"/>
              </a:spcBef>
              <a:spcAft>
                <a:spcPts val="0"/>
              </a:spcAft>
              <a:buNone/>
            </a:pPr>
            <a:r>
              <a:rPr lang="en" sz="1100" u="sng">
                <a:solidFill>
                  <a:srgbClr val="FFFFFF"/>
                </a:solidFill>
                <a:hlinkClick r:id="rId6"/>
              </a:rPr>
              <a:t>http://www.moyak.com/papers/ethics-librarianship.html</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457200" lvl="0" indent="0" algn="l" rtl="0">
              <a:spcBef>
                <a:spcPts val="0"/>
              </a:spcBef>
              <a:spcAft>
                <a:spcPts val="0"/>
              </a:spcAft>
              <a:buNone/>
            </a:pPr>
            <a:endParaRPr>
              <a:solidFill>
                <a:srgbClr val="D9D9D9"/>
              </a:solidFill>
              <a:latin typeface="Average"/>
              <a:ea typeface="Average"/>
              <a:cs typeface="Average"/>
              <a:sym typeface="Average"/>
            </a:endParaRPr>
          </a:p>
          <a:p>
            <a:pPr marL="0" lvl="0" indent="0" algn="l" rtl="0">
              <a:spcBef>
                <a:spcPts val="0"/>
              </a:spcBef>
              <a:spcAft>
                <a:spcPts val="0"/>
              </a:spcAft>
              <a:buNone/>
            </a:pPr>
            <a:endParaRPr>
              <a:solidFill>
                <a:srgbClr val="D9D9D9"/>
              </a:solidFill>
              <a:latin typeface="Average"/>
              <a:ea typeface="Average"/>
              <a:cs typeface="Average"/>
              <a:sym typeface="Average"/>
            </a:endParaRPr>
          </a:p>
          <a:p>
            <a:pPr marL="0" lvl="0" indent="0" algn="l" rtl="0">
              <a:spcBef>
                <a:spcPts val="0"/>
              </a:spcBef>
              <a:spcAft>
                <a:spcPts val="0"/>
              </a:spcAft>
              <a:buNone/>
            </a:pPr>
            <a:endParaRPr>
              <a:solidFill>
                <a:srgbClr val="D9D9D9"/>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0" y="0"/>
            <a:ext cx="2952349" cy="2034351"/>
          </a:xfrm>
          <a:prstGeom prst="rect">
            <a:avLst/>
          </a:prstGeom>
          <a:noFill/>
          <a:ln>
            <a:noFill/>
          </a:ln>
        </p:spPr>
      </p:pic>
      <p:sp>
        <p:nvSpPr>
          <p:cNvPr id="85" name="Google Shape;85;p17"/>
          <p:cNvSpPr txBox="1"/>
          <p:nvPr/>
        </p:nvSpPr>
        <p:spPr>
          <a:xfrm>
            <a:off x="3142100" y="836500"/>
            <a:ext cx="5764800" cy="5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SHACHAF, P (2005). "A global perspective on library association codes of ethics." </a:t>
            </a:r>
            <a:r>
              <a:rPr lang="en" i="1">
                <a:solidFill>
                  <a:srgbClr val="FFFFFF"/>
                </a:solidFill>
              </a:rPr>
              <a:t>Library &amp; information science research</a:t>
            </a:r>
            <a:r>
              <a:rPr lang="en">
                <a:solidFill>
                  <a:srgbClr val="FFFFFF"/>
                </a:solidFill>
              </a:rPr>
              <a:t> (0740-8188), 27 (4), p. 513.</a:t>
            </a:r>
            <a:endParaRPr>
              <a:solidFill>
                <a:srgbClr val="FFFFFF"/>
              </a:solidFill>
            </a:endParaRPr>
          </a:p>
        </p:txBody>
      </p:sp>
      <p:sp>
        <p:nvSpPr>
          <p:cNvPr id="86" name="Google Shape;86;p17"/>
          <p:cNvSpPr txBox="1"/>
          <p:nvPr/>
        </p:nvSpPr>
        <p:spPr>
          <a:xfrm>
            <a:off x="2952350" y="198825"/>
            <a:ext cx="6144300" cy="5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accent5"/>
                </a:solidFill>
                <a:latin typeface="Average"/>
                <a:ea typeface="Average"/>
                <a:cs typeface="Average"/>
                <a:sym typeface="Average"/>
              </a:rPr>
              <a:t>  The Frequently Identified Principles</a:t>
            </a:r>
            <a:endParaRPr sz="2800">
              <a:solidFill>
                <a:schemeClr val="accent5"/>
              </a:solidFill>
              <a:latin typeface="Average"/>
              <a:ea typeface="Average"/>
              <a:cs typeface="Average"/>
              <a:sym typeface="Average"/>
            </a:endParaRPr>
          </a:p>
        </p:txBody>
      </p:sp>
      <p:sp>
        <p:nvSpPr>
          <p:cNvPr id="87" name="Google Shape;87;p17"/>
          <p:cNvSpPr txBox="1"/>
          <p:nvPr/>
        </p:nvSpPr>
        <p:spPr>
          <a:xfrm>
            <a:off x="3325125" y="1770975"/>
            <a:ext cx="5204400" cy="6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Average"/>
                <a:ea typeface="Average"/>
                <a:cs typeface="Average"/>
                <a:sym typeface="Average"/>
              </a:rPr>
              <a:t>An analysis of 28 English language versions of codes of ethics of library professional associations </a:t>
            </a:r>
            <a:endParaRPr>
              <a:solidFill>
                <a:srgbClr val="FFFFFF"/>
              </a:solidFill>
              <a:latin typeface="Average"/>
              <a:ea typeface="Average"/>
              <a:cs typeface="Average"/>
              <a:sym typeface="Average"/>
            </a:endParaRPr>
          </a:p>
        </p:txBody>
      </p:sp>
      <p:sp>
        <p:nvSpPr>
          <p:cNvPr id="88" name="Google Shape;88;p17"/>
          <p:cNvSpPr txBox="1"/>
          <p:nvPr/>
        </p:nvSpPr>
        <p:spPr>
          <a:xfrm>
            <a:off x="2014925" y="2575150"/>
            <a:ext cx="4644300" cy="16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Average"/>
                <a:ea typeface="Average"/>
                <a:cs typeface="Average"/>
                <a:sym typeface="Average"/>
              </a:rPr>
              <a:t>• Confidentiality &amp; Privacy</a:t>
            </a:r>
            <a:endParaRPr sz="2400">
              <a:solidFill>
                <a:srgbClr val="FFFFFF"/>
              </a:solidFill>
              <a:latin typeface="Average"/>
              <a:ea typeface="Average"/>
              <a:cs typeface="Average"/>
              <a:sym typeface="Average"/>
            </a:endParaRPr>
          </a:p>
          <a:p>
            <a:pPr marL="0" lvl="0" indent="0" algn="l" rtl="0">
              <a:spcBef>
                <a:spcPts val="0"/>
              </a:spcBef>
              <a:spcAft>
                <a:spcPts val="0"/>
              </a:spcAft>
              <a:buNone/>
            </a:pPr>
            <a:endParaRPr sz="1500">
              <a:solidFill>
                <a:srgbClr val="FFFFFF"/>
              </a:solidFill>
              <a:latin typeface="Average"/>
              <a:ea typeface="Average"/>
              <a:cs typeface="Average"/>
              <a:sym typeface="Average"/>
            </a:endParaRPr>
          </a:p>
          <a:p>
            <a:pPr marL="0" lvl="0" indent="0" algn="l" rtl="0">
              <a:spcBef>
                <a:spcPts val="0"/>
              </a:spcBef>
              <a:spcAft>
                <a:spcPts val="0"/>
              </a:spcAft>
              <a:buNone/>
            </a:pPr>
            <a:r>
              <a:rPr lang="en" sz="2400">
                <a:solidFill>
                  <a:srgbClr val="FFFFFF"/>
                </a:solidFill>
                <a:latin typeface="Average"/>
                <a:ea typeface="Average"/>
                <a:cs typeface="Average"/>
                <a:sym typeface="Average"/>
              </a:rPr>
              <a:t>• </a:t>
            </a:r>
            <a:r>
              <a:rPr lang="en" sz="2400">
                <a:solidFill>
                  <a:schemeClr val="accent5"/>
                </a:solidFill>
                <a:latin typeface="Average"/>
                <a:ea typeface="Average"/>
                <a:cs typeface="Average"/>
                <a:sym typeface="Average"/>
              </a:rPr>
              <a:t>Integrity</a:t>
            </a:r>
            <a:endParaRPr sz="2400">
              <a:solidFill>
                <a:schemeClr val="accent5"/>
              </a:solidFill>
              <a:latin typeface="Average"/>
              <a:ea typeface="Average"/>
              <a:cs typeface="Average"/>
              <a:sym typeface="Average"/>
            </a:endParaRPr>
          </a:p>
          <a:p>
            <a:pPr marL="0" lvl="0" indent="0" algn="l" rtl="0">
              <a:spcBef>
                <a:spcPts val="0"/>
              </a:spcBef>
              <a:spcAft>
                <a:spcPts val="0"/>
              </a:spcAft>
              <a:buNone/>
            </a:pPr>
            <a:endParaRPr sz="1500">
              <a:solidFill>
                <a:srgbClr val="FFFFFF"/>
              </a:solidFill>
              <a:latin typeface="Average"/>
              <a:ea typeface="Average"/>
              <a:cs typeface="Average"/>
              <a:sym typeface="Average"/>
            </a:endParaRPr>
          </a:p>
          <a:p>
            <a:pPr marL="0" lvl="0" indent="0" algn="l" rtl="0">
              <a:spcBef>
                <a:spcPts val="0"/>
              </a:spcBef>
              <a:spcAft>
                <a:spcPts val="0"/>
              </a:spcAft>
              <a:buNone/>
            </a:pPr>
            <a:r>
              <a:rPr lang="en" sz="2400">
                <a:solidFill>
                  <a:srgbClr val="FFFFFF"/>
                </a:solidFill>
                <a:latin typeface="Average"/>
                <a:ea typeface="Average"/>
                <a:cs typeface="Average"/>
                <a:sym typeface="Average"/>
              </a:rPr>
              <a:t>• Equal Access to Information </a:t>
            </a:r>
            <a:endParaRPr sz="2400">
              <a:solidFill>
                <a:srgbClr val="FFFFFF"/>
              </a:solidFill>
              <a:latin typeface="Average"/>
              <a:ea typeface="Average"/>
              <a:cs typeface="Average"/>
              <a:sym typeface="Average"/>
            </a:endParaRPr>
          </a:p>
          <a:p>
            <a:pPr marL="0" lvl="0" indent="0" algn="l" rtl="0">
              <a:spcBef>
                <a:spcPts val="0"/>
              </a:spcBef>
              <a:spcAft>
                <a:spcPts val="0"/>
              </a:spcAft>
              <a:buNone/>
            </a:pPr>
            <a:endParaRPr sz="1500">
              <a:solidFill>
                <a:srgbClr val="FFFFFF"/>
              </a:solidFill>
              <a:latin typeface="Average"/>
              <a:ea typeface="Average"/>
              <a:cs typeface="Average"/>
              <a:sym typeface="Average"/>
            </a:endParaRPr>
          </a:p>
          <a:p>
            <a:pPr marL="0" lvl="0" indent="0" algn="l" rtl="0">
              <a:spcBef>
                <a:spcPts val="0"/>
              </a:spcBef>
              <a:spcAft>
                <a:spcPts val="0"/>
              </a:spcAft>
              <a:buNone/>
            </a:pPr>
            <a:r>
              <a:rPr lang="en" sz="2400">
                <a:solidFill>
                  <a:srgbClr val="FFFFFF"/>
                </a:solidFill>
                <a:latin typeface="Average"/>
                <a:ea typeface="Average"/>
                <a:cs typeface="Average"/>
                <a:sym typeface="Average"/>
              </a:rPr>
              <a:t>• </a:t>
            </a:r>
            <a:r>
              <a:rPr lang="en" sz="2400">
                <a:solidFill>
                  <a:schemeClr val="accent5"/>
                </a:solidFill>
                <a:latin typeface="Average"/>
                <a:ea typeface="Average"/>
                <a:cs typeface="Average"/>
                <a:sym typeface="Average"/>
              </a:rPr>
              <a:t>Professional Development</a:t>
            </a:r>
            <a:endParaRPr sz="2400">
              <a:solidFill>
                <a:schemeClr val="accent5"/>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0" y="0"/>
            <a:ext cx="9144000" cy="5143501"/>
          </a:xfrm>
          <a:prstGeom prst="rect">
            <a:avLst/>
          </a:prstGeom>
          <a:noFill/>
          <a:ln>
            <a:noFill/>
          </a:ln>
        </p:spPr>
      </p:pic>
      <p:sp>
        <p:nvSpPr>
          <p:cNvPr id="94" name="Google Shape;94;p18"/>
          <p:cNvSpPr txBox="1"/>
          <p:nvPr/>
        </p:nvSpPr>
        <p:spPr>
          <a:xfrm>
            <a:off x="99400" y="0"/>
            <a:ext cx="8900100" cy="15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latin typeface="Average"/>
                <a:ea typeface="Average"/>
                <a:cs typeface="Average"/>
                <a:sym typeface="Average"/>
              </a:rPr>
              <a:t>Communication</a:t>
            </a:r>
            <a:endParaRPr sz="4800">
              <a:solidFill>
                <a:srgbClr val="FFFFFF"/>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3216675" y="0"/>
            <a:ext cx="5927323" cy="5143501"/>
          </a:xfrm>
          <a:prstGeom prst="rect">
            <a:avLst/>
          </a:prstGeom>
          <a:noFill/>
          <a:ln>
            <a:noFill/>
          </a:ln>
        </p:spPr>
      </p:pic>
      <p:sp>
        <p:nvSpPr>
          <p:cNvPr id="100" name="Google Shape;100;p19"/>
          <p:cNvSpPr txBox="1"/>
          <p:nvPr/>
        </p:nvSpPr>
        <p:spPr>
          <a:xfrm>
            <a:off x="-36150" y="0"/>
            <a:ext cx="3297900" cy="12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a:solidFill>
                  <a:schemeClr val="dk1"/>
                </a:solidFill>
                <a:latin typeface="Oswald"/>
                <a:ea typeface="Oswald"/>
                <a:cs typeface="Oswald"/>
                <a:sym typeface="Oswald"/>
              </a:rPr>
              <a:t>Email</a:t>
            </a:r>
            <a:endParaRPr sz="3800">
              <a:solidFill>
                <a:schemeClr val="dk1"/>
              </a:solidFill>
              <a:latin typeface="Oswald"/>
              <a:ea typeface="Oswald"/>
              <a:cs typeface="Oswald"/>
              <a:sym typeface="Oswald"/>
            </a:endParaRPr>
          </a:p>
          <a:p>
            <a:pPr marL="0" lvl="0" indent="0" algn="ctr" rtl="0">
              <a:spcBef>
                <a:spcPts val="0"/>
              </a:spcBef>
              <a:spcAft>
                <a:spcPts val="0"/>
              </a:spcAft>
              <a:buNone/>
            </a:pPr>
            <a:r>
              <a:rPr lang="en" sz="3800">
                <a:solidFill>
                  <a:schemeClr val="dk1"/>
                </a:solidFill>
                <a:latin typeface="Oswald"/>
                <a:ea typeface="Oswald"/>
                <a:cs typeface="Oswald"/>
                <a:sym typeface="Oswald"/>
              </a:rPr>
              <a:t> Etiquette</a:t>
            </a:r>
            <a:endParaRPr sz="3800"/>
          </a:p>
        </p:txBody>
      </p:sp>
      <p:sp>
        <p:nvSpPr>
          <p:cNvPr id="101" name="Google Shape;101;p19"/>
          <p:cNvSpPr txBox="1"/>
          <p:nvPr/>
        </p:nvSpPr>
        <p:spPr>
          <a:xfrm>
            <a:off x="58650" y="1355375"/>
            <a:ext cx="3203100" cy="36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Average"/>
                <a:ea typeface="Average"/>
                <a:cs typeface="Average"/>
                <a:sym typeface="Average"/>
              </a:rPr>
              <a:t>Review emails before you send and watch the time they are sent</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Consider a phone call/personal chat when there is a sensitive topic to discuss</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Keep in mind that your emails leave a paper trail</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Use a professional writing tone</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Use the Reply All feature sparingly and be conscious of it</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Blind carbon copy vs Carbon copy</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Use an email signature </a:t>
            </a:r>
            <a:endParaRPr>
              <a:solidFill>
                <a:srgbClr val="FFFFFF"/>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0" y="0"/>
            <a:ext cx="4671398" cy="5143500"/>
          </a:xfrm>
          <a:prstGeom prst="rect">
            <a:avLst/>
          </a:prstGeom>
          <a:noFill/>
          <a:ln>
            <a:noFill/>
          </a:ln>
        </p:spPr>
      </p:pic>
      <p:sp>
        <p:nvSpPr>
          <p:cNvPr id="107" name="Google Shape;107;p20"/>
          <p:cNvSpPr txBox="1"/>
          <p:nvPr/>
        </p:nvSpPr>
        <p:spPr>
          <a:xfrm>
            <a:off x="2276925" y="3785975"/>
            <a:ext cx="2186700" cy="12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a:solidFill>
                  <a:schemeClr val="dk1"/>
                </a:solidFill>
                <a:latin typeface="Oswald"/>
                <a:ea typeface="Oswald"/>
                <a:cs typeface="Oswald"/>
                <a:sym typeface="Oswald"/>
              </a:rPr>
              <a:t>Publishing</a:t>
            </a:r>
            <a:endParaRPr sz="3800">
              <a:solidFill>
                <a:schemeClr val="dk1"/>
              </a:solidFill>
              <a:latin typeface="Oswald"/>
              <a:ea typeface="Oswald"/>
              <a:cs typeface="Oswald"/>
              <a:sym typeface="Oswald"/>
            </a:endParaRPr>
          </a:p>
          <a:p>
            <a:pPr marL="0" lvl="0" indent="0" algn="ctr" rtl="0">
              <a:spcBef>
                <a:spcPts val="0"/>
              </a:spcBef>
              <a:spcAft>
                <a:spcPts val="0"/>
              </a:spcAft>
              <a:buNone/>
            </a:pPr>
            <a:r>
              <a:rPr lang="en" sz="3800">
                <a:solidFill>
                  <a:schemeClr val="dk1"/>
                </a:solidFill>
                <a:latin typeface="Oswald"/>
                <a:ea typeface="Oswald"/>
                <a:cs typeface="Oswald"/>
                <a:sym typeface="Oswald"/>
              </a:rPr>
              <a:t> Etiquette</a:t>
            </a:r>
            <a:endParaRPr sz="3800"/>
          </a:p>
        </p:txBody>
      </p:sp>
      <p:sp>
        <p:nvSpPr>
          <p:cNvPr id="108" name="Google Shape;108;p20"/>
          <p:cNvSpPr txBox="1"/>
          <p:nvPr/>
        </p:nvSpPr>
        <p:spPr>
          <a:xfrm>
            <a:off x="4770600" y="162625"/>
            <a:ext cx="43734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Average"/>
                <a:ea typeface="Average"/>
                <a:cs typeface="Average"/>
                <a:sym typeface="Average"/>
              </a:rPr>
              <a:t>1. Set the expectations among the group early on  </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457200" lvl="0" indent="0" algn="l" rtl="0">
              <a:spcBef>
                <a:spcPts val="0"/>
              </a:spcBef>
              <a:spcAft>
                <a:spcPts val="0"/>
              </a:spcAft>
              <a:buNone/>
            </a:pPr>
            <a:r>
              <a:rPr lang="en">
                <a:solidFill>
                  <a:srgbClr val="FFFFFF"/>
                </a:solidFill>
                <a:latin typeface="Average"/>
                <a:ea typeface="Average"/>
                <a:cs typeface="Average"/>
                <a:sym typeface="Average"/>
              </a:rPr>
              <a:t>-who plans to take the lead on submitting proposals?  doing the editing? communicating with the publisher?</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2. Adhere to deadlines &amp; perhaps build in extra time to meet them in case things get hectic</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3. With multiple authors how do you handle which names goes first? </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	-Perhaps place names in alphabetical order</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4. Consider inviting all parties who were directly involved to contribute to the publication</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5. Don't steal or reappropriate someone else’s work </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6. Stick to those agreed upon</a:t>
            </a:r>
            <a:r>
              <a:rPr lang="en">
                <a:latin typeface="Average"/>
                <a:ea typeface="Average"/>
                <a:cs typeface="Average"/>
                <a:sym typeface="Average"/>
              </a:rPr>
              <a:t> </a:t>
            </a:r>
            <a:r>
              <a:rPr lang="en">
                <a:solidFill>
                  <a:srgbClr val="FFFFFF"/>
                </a:solidFill>
                <a:latin typeface="Average"/>
                <a:ea typeface="Average"/>
                <a:cs typeface="Average"/>
                <a:sym typeface="Average"/>
              </a:rPr>
              <a:t>arrangements- remember integrity and that you are a part of a collective group</a:t>
            </a: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4" name="Google Shape;114;p21"/>
          <p:cNvSpPr txBox="1"/>
          <p:nvPr/>
        </p:nvSpPr>
        <p:spPr>
          <a:xfrm>
            <a:off x="269875" y="1385100"/>
            <a:ext cx="4278300" cy="23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Oswald"/>
                <a:ea typeface="Oswald"/>
                <a:cs typeface="Oswald"/>
                <a:sym typeface="Oswald"/>
              </a:rPr>
              <a:t>Presentation Etiquette</a:t>
            </a:r>
            <a:endParaRPr sz="60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838</Words>
  <Application>Microsoft Office PowerPoint</Application>
  <PresentationFormat>On-screen Show (16:9)</PresentationFormat>
  <Paragraphs>146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Average</vt:lpstr>
      <vt:lpstr>Oswald</vt:lpstr>
      <vt:lpstr>Arial</vt:lpstr>
      <vt:lpstr>Calibri</vt:lpstr>
      <vt:lpstr>Slate</vt:lpstr>
      <vt:lpstr>Academic Etiquette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Presenters</vt:lpstr>
      <vt:lpstr>PowerPoint Presentation</vt:lpstr>
      <vt:lpstr>What happens when you can’t make a conference presentation in person?</vt:lpstr>
      <vt:lpstr>PowerPoint Presentation</vt:lpstr>
      <vt:lpstr>Presenting Topics that Don’t Originate from Your Own Work</vt:lpstr>
      <vt:lpstr>Share Your Steps to  Presentation Success...</vt:lpstr>
      <vt:lpstr>PowerPoint Presentation</vt:lpstr>
      <vt:lpstr>PowerPoint Presentation</vt:lpstr>
      <vt:lpstr>Search Committee Highlights...</vt:lpstr>
      <vt:lpstr>Privacy Considerations</vt:lpstr>
      <vt:lpstr>Security Considerations</vt:lpstr>
      <vt:lpstr>Share Your Experiences...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Etiquette </dc:title>
  <cp:lastModifiedBy>Sarah Norris</cp:lastModifiedBy>
  <cp:revision>2</cp:revision>
  <dcterms:modified xsi:type="dcterms:W3CDTF">2019-05-15T12:51:19Z</dcterms:modified>
</cp:coreProperties>
</file>