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embeddedFontLst>
    <p:embeddedFont>
      <p:font typeface="Helvetica Neue" panose="020B0604020202020204" charset="0"/>
      <p:regular r:id="rId22"/>
      <p:bold r:id="rId23"/>
      <p:italic r:id="rId24"/>
      <p:boldItalic r:id="rId25"/>
    </p:embeddedFont>
    <p:embeddedFont>
      <p:font typeface="Righteous" panose="020B0604020202020204" charset="0"/>
      <p:regular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883" autoAdjust="0"/>
  </p:normalViewPr>
  <p:slideViewPr>
    <p:cSldViewPr snapToGrid="0">
      <p:cViewPr varScale="1">
        <p:scale>
          <a:sx n="90" d="100"/>
          <a:sy n="90" d="100"/>
        </p:scale>
        <p:origin x="600" y="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5ca8e8d1ee_2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5ca8e8d1ee_2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5ca8e8d1ee_2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5ca8e8d1ee_2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rgbClr val="FF0000"/>
                </a:solidFill>
              </a:rPr>
              <a:t>Office of Scholarly Communication Initiatives</a:t>
            </a:r>
            <a:endParaRPr b="1">
              <a:solidFill>
                <a:srgbClr val="FF0000"/>
              </a:solidFill>
            </a:endParaRPr>
          </a:p>
          <a:p>
            <a:pPr marL="0" lvl="0" indent="0" algn="l" rtl="0">
              <a:spcBef>
                <a:spcPts val="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Helps students with the research process</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Inform students about open access</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Educate students about copy right</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Collaborated with the Scholarly Communication Librarian about letting know about these initiatives.  Remind students during individual research consultation, library instruction or during campus presentation.</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Participated in most of the events during Open Access Week.</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Collaborated resulting to a presentation Hijacked Journals: How Open Access Journals Fall Into The Predatory Publishing Trap.</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rgbClr val="FF0000"/>
                </a:solidFill>
              </a:rPr>
              <a:t> </a:t>
            </a:r>
            <a:endParaRPr>
              <a:solidFill>
                <a:srgbClr val="FF0000"/>
              </a:solidFill>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5d78607696_1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5d78607696_1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rgbClr val="FF0000"/>
                </a:solidFill>
              </a:rPr>
              <a:t>International Graduate Student Welcome</a:t>
            </a:r>
            <a:endParaRPr b="1">
              <a:solidFill>
                <a:srgbClr val="FF0000"/>
              </a:solidFill>
            </a:endParaRPr>
          </a:p>
          <a:p>
            <a:pPr marL="0" lvl="0" indent="0" algn="l" rtl="0">
              <a:spcBef>
                <a:spcPts val="0"/>
              </a:spcBef>
              <a:spcAft>
                <a:spcPts val="0"/>
              </a:spcAft>
              <a:buClr>
                <a:schemeClr val="dk1"/>
              </a:buClr>
              <a:buSzPts val="1100"/>
              <a:buFont typeface="Arial"/>
              <a:buNone/>
            </a:pPr>
            <a:r>
              <a:rPr lang="en">
                <a:solidFill>
                  <a:schemeClr val="dk1"/>
                </a:solidFill>
              </a:rPr>
              <a:t>            	Office of Graduate Studies</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            	International Student Liaison to UCF Global</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            	Graduate Outreach Librarian</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Coffee and conversation style event to learn how the UCF Libraries support international graduate students and their research.</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This two-hour orientation is designed for new and returning international students.</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Resources and services for both online and in person support will be introduced.</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Subject Librarian Service Model at UCF and have the opportunity to meet with the librarians in their subject areas.</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5d78607696_2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5d78607696_2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5d78607696_2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5d78607696_2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5d78607696_2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5d78607696_2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5d78607696_1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5d78607696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rgbClr val="FF0000"/>
                </a:solidFill>
              </a:rPr>
              <a:t>NSF Research Experience for Undergraduates (REU) – Summer Research Program</a:t>
            </a:r>
            <a:endParaRPr b="1">
              <a:solidFill>
                <a:srgbClr val="FF0000"/>
              </a:solidFill>
            </a:endParaRPr>
          </a:p>
          <a:p>
            <a:pPr marL="0" lvl="0" indent="0" algn="l" rtl="0">
              <a:spcBef>
                <a:spcPts val="0"/>
              </a:spcBef>
              <a:spcAft>
                <a:spcPts val="0"/>
              </a:spcAft>
              <a:buClr>
                <a:schemeClr val="dk1"/>
              </a:buClr>
              <a:buSzPts val="1100"/>
              <a:buFont typeface="Arial"/>
              <a:buNone/>
            </a:pPr>
            <a:r>
              <a:rPr lang="en" b="1">
                <a:solidFill>
                  <a:schemeClr val="dk1"/>
                </a:solidFill>
              </a:rPr>
              <a:t>            	NSF REU IoT Program</a:t>
            </a:r>
            <a:endParaRPr b="1">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NSF funded.  Started in 2016, 3-year program, NSF REU Site on Internet of Things have been renewed for another three years, starting on May 27th, 2019.</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Recruit diverse and talented 10 undergraduates around the nation per year.</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Open to undergraduate students majoring in computer science, computer engineering, electrical engineering, civil engineering, and mechanical engineering</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Engaging them in an intensive 8-week summer experience.</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Research poster for presentation during REU symposium.</a:t>
            </a:r>
            <a:endParaRPr>
              <a:solidFill>
                <a:schemeClr val="dk1"/>
              </a:solidFill>
            </a:endParaRPr>
          </a:p>
          <a:p>
            <a:pPr marL="0" lvl="0" indent="0" algn="l" rtl="0">
              <a:spcBef>
                <a:spcPts val="0"/>
              </a:spcBef>
              <a:spcAft>
                <a:spcPts val="0"/>
              </a:spcAft>
              <a:buClr>
                <a:schemeClr val="dk1"/>
              </a:buClr>
              <a:buSzPts val="1100"/>
              <a:buFont typeface="Arial"/>
              <a:buNone/>
            </a:pPr>
            <a:r>
              <a:rPr lang="en" b="1">
                <a:solidFill>
                  <a:schemeClr val="dk1"/>
                </a:solidFill>
              </a:rPr>
              <a:t> </a:t>
            </a:r>
            <a:endParaRPr b="1">
              <a:solidFill>
                <a:schemeClr val="dk1"/>
              </a:solidFill>
            </a:endParaRPr>
          </a:p>
          <a:p>
            <a:pPr marL="0" lvl="0" indent="0" algn="l" rtl="0">
              <a:spcBef>
                <a:spcPts val="0"/>
              </a:spcBef>
              <a:spcAft>
                <a:spcPts val="0"/>
              </a:spcAft>
              <a:buClr>
                <a:schemeClr val="dk1"/>
              </a:buClr>
              <a:buSzPts val="1100"/>
              <a:buFont typeface="Arial"/>
              <a:buNone/>
            </a:pPr>
            <a:r>
              <a:rPr lang="en" b="1">
                <a:solidFill>
                  <a:schemeClr val="dk1"/>
                </a:solidFill>
              </a:rPr>
              <a:t>NSF REU HYPER (Advanced Technologies for Hypersonic, Propulsive, Energetic and Reusable Platforms</a:t>
            </a:r>
            <a:endParaRPr b="1">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Started this year. 12 participants.</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Participants go through a 10-week program.</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Engage in hands-on research training in contemporary challenges such as utilizing advanced propulsion, additive manufacturing techniques, etc.</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marL="0" lvl="0" indent="0" algn="l" rtl="0">
              <a:spcBef>
                <a:spcPts val="0"/>
              </a:spcBef>
              <a:spcAft>
                <a:spcPts val="0"/>
              </a:spcAft>
              <a:buClr>
                <a:schemeClr val="dk1"/>
              </a:buClr>
              <a:buSzPts val="1100"/>
              <a:buFont typeface="Arial"/>
              <a:buNone/>
            </a:pPr>
            <a:r>
              <a:rPr lang="en" b="1">
                <a:solidFill>
                  <a:schemeClr val="dk1"/>
                </a:solidFill>
              </a:rPr>
              <a:t>Library Outreach and Instruction</a:t>
            </a:r>
            <a:endParaRPr b="1">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Present Library Research and Literature Review workshop.</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Individual and group research consultation.</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Coordinated with professor in the Department of Computer Science.</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5d78607696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5d78607696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rgbClr val="FF0000"/>
                </a:solidFill>
              </a:rPr>
              <a:t>Quality Enhancement Project Grant</a:t>
            </a:r>
            <a:endParaRPr b="1">
              <a:solidFill>
                <a:srgbClr val="FF0000"/>
              </a:solidFill>
            </a:endParaRPr>
          </a:p>
          <a:p>
            <a:pPr marL="0" lvl="0" indent="0" algn="l" rtl="0">
              <a:spcBef>
                <a:spcPts val="0"/>
              </a:spcBef>
              <a:spcAft>
                <a:spcPts val="0"/>
              </a:spcAft>
              <a:buClr>
                <a:schemeClr val="dk1"/>
              </a:buClr>
              <a:buSzPts val="1100"/>
              <a:buFont typeface="Arial"/>
              <a:buNone/>
            </a:pPr>
            <a:r>
              <a:rPr lang="en">
                <a:solidFill>
                  <a:schemeClr val="dk1"/>
                </a:solidFill>
              </a:rPr>
              <a:t>            	Awards are granted at two levels: Enhancement and Program Innovation.</a:t>
            </a:r>
            <a:endParaRPr>
              <a:solidFill>
                <a:schemeClr val="dk1"/>
              </a:solidFill>
            </a:endParaRPr>
          </a:p>
          <a:p>
            <a:pPr marL="0" lvl="0" indent="0" algn="l" rtl="0">
              <a:spcBef>
                <a:spcPts val="0"/>
              </a:spcBef>
              <a:spcAft>
                <a:spcPts val="0"/>
              </a:spcAft>
              <a:buClr>
                <a:schemeClr val="dk1"/>
              </a:buClr>
              <a:buSzPts val="1100"/>
              <a:buFont typeface="Arial"/>
              <a:buNone/>
            </a:pPr>
            <a:r>
              <a:rPr lang="en" b="1">
                <a:solidFill>
                  <a:schemeClr val="dk1"/>
                </a:solidFill>
              </a:rPr>
              <a:t>Enhancement Award -</a:t>
            </a:r>
            <a:r>
              <a:rPr lang="en">
                <a:solidFill>
                  <a:schemeClr val="dk1"/>
                </a:solidFill>
              </a:rPr>
              <a:t> Enhance existing or create new resources for undergraduate students, such as but not limited to: developing courses, designing high-impact learning activities, or enhancing career preparation</a:t>
            </a:r>
            <a:endParaRPr>
              <a:solidFill>
                <a:schemeClr val="dk1"/>
              </a:solidFill>
            </a:endParaRPr>
          </a:p>
          <a:p>
            <a:pPr marL="0" lvl="0" indent="0" algn="l" rtl="0">
              <a:spcBef>
                <a:spcPts val="0"/>
              </a:spcBef>
              <a:spcAft>
                <a:spcPts val="0"/>
              </a:spcAft>
              <a:buClr>
                <a:schemeClr val="dk1"/>
              </a:buClr>
              <a:buSzPts val="1100"/>
              <a:buFont typeface="Arial"/>
              <a:buNone/>
            </a:pPr>
            <a:r>
              <a:rPr lang="en" b="1">
                <a:solidFill>
                  <a:schemeClr val="dk1"/>
                </a:solidFill>
              </a:rPr>
              <a:t>Program Innovation Award - </a:t>
            </a:r>
            <a:r>
              <a:rPr lang="en">
                <a:solidFill>
                  <a:schemeClr val="dk1"/>
                </a:solidFill>
              </a:rPr>
              <a:t>Make changes to existing or create new programs to enhance undergraduate student learning outcomes, such as but not limited to: mapping and revising curriculum, implementing new technologies (e.g., ePortfolios), or faculty and staff training.</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Enhancement Award “Libraries Bridging the Gap between Innovation and Entrepreneurship”</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$3458 award.</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Be Your Own Boss: Knights Alumni Entrepreneur Panel Discussion</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Patents, Trademarks and Copyrights: Tolls for Entrepreneurial Success</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Business Coaching and Mentoring Resources</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Competitive Intelligence: Industry, Company and Market Research</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5d78607696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5d78607696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rgbClr val="FF0000"/>
                </a:solidFill>
              </a:rPr>
              <a:t>Professional Development Research Award Funding</a:t>
            </a:r>
            <a:endParaRPr b="1">
              <a:solidFill>
                <a:srgbClr val="FF0000"/>
              </a:solidFill>
            </a:endParaRPr>
          </a:p>
          <a:p>
            <a:pPr marL="0" lvl="0" indent="0" algn="l" rtl="0">
              <a:spcBef>
                <a:spcPts val="0"/>
              </a:spcBef>
              <a:spcAft>
                <a:spcPts val="0"/>
              </a:spcAft>
              <a:buClr>
                <a:schemeClr val="dk1"/>
              </a:buClr>
              <a:buSzPts val="1100"/>
              <a:buFont typeface="Arial"/>
              <a:buNone/>
            </a:pPr>
            <a:r>
              <a:rPr lang="en">
                <a:solidFill>
                  <a:schemeClr val="dk1"/>
                </a:solidFill>
              </a:rPr>
              <a:t>Divided into three sections/Committee Evaluates</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Section 1</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Information about your proposal</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Applicant and co-applicant information</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Summary and rationale</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Goals and expected outcomes</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Methodology and timeline for completion</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Dissemination plan</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IRB notice</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Section 2</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Budget overview</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Item level budget and rationale for each item</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Section 3</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Review of information submitted</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Statement that information provided is accurate and true</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Final submission</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5ca8e8d1ee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5ca8e8d1ee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5ca8e8d1ee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5ca8e8d1ee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5ca8e8d1ee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5ca8e8d1ee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5ca8e8d1ee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5ca8e8d1ee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5d78607696_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5d78607696_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5d78607696_5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5d78607696_5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5ca8e8d1ee_2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5ca8e8d1ee_2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5d72d5aa2c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5d72d5aa2c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5ca8e8d1ee_2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5ca8e8d1ee_2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hyperlink" Target="https://events.ucf.edu/event/722318/hijacked-journals-how-open-access-journals-fall-into-the-predatory-publishing-trap/"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6.png"/><Relationship Id="rId4" Type="http://schemas.openxmlformats.org/officeDocument/2006/relationships/image" Target="../media/image12.png"/><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3.png"/><Relationship Id="rId10" Type="http://schemas.openxmlformats.org/officeDocument/2006/relationships/image" Target="../media/image16.jpg"/><Relationship Id="rId4" Type="http://schemas.openxmlformats.org/officeDocument/2006/relationships/image" Target="../media/image10.png"/><Relationship Id="rId9" Type="http://schemas.openxmlformats.org/officeDocument/2006/relationships/image" Target="../media/image15.jpg"/></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11.png"/><Relationship Id="rId10" Type="http://schemas.openxmlformats.org/officeDocument/2006/relationships/image" Target="../media/image19.png"/><Relationship Id="rId4" Type="http://schemas.openxmlformats.org/officeDocument/2006/relationships/image" Target="../media/image9.png"/><Relationship Id="rId9"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11.pn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hyperlink" Target="https://guides.ucf.edu/entrepreneurs" TargetMode="External"/><Relationship Id="rId10" Type="http://schemas.openxmlformats.org/officeDocument/2006/relationships/image" Target="../media/image6.png"/><Relationship Id="rId4" Type="http://schemas.openxmlformats.org/officeDocument/2006/relationships/image" Target="../media/image24.png"/><Relationship Id="rId9" Type="http://schemas.openxmlformats.org/officeDocument/2006/relationships/image" Target="../media/image8.png"/></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hyperlink" Target="https://works.bepress.com/ven-basco/"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mailto:buenaventura.basco@ucf.edu" TargetMode="External"/><Relationship Id="rId5" Type="http://schemas.openxmlformats.org/officeDocument/2006/relationships/hyperlink" Target="https://works.bepress.com/sandy-avila/" TargetMode="External"/><Relationship Id="rId4" Type="http://schemas.openxmlformats.org/officeDocument/2006/relationships/hyperlink" Target="mailto:savila@ucf.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hyperlink" Target="https://pixabay.com/users/mcmurryjulie-2375405/"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4750" y="0"/>
            <a:ext cx="9134475" cy="5143500"/>
          </a:xfrm>
          <a:prstGeom prst="rect">
            <a:avLst/>
          </a:prstGeom>
          <a:noFill/>
          <a:ln>
            <a:noFill/>
          </a:ln>
        </p:spPr>
      </p:pic>
      <p:sp>
        <p:nvSpPr>
          <p:cNvPr id="55" name="Google Shape;55;p13"/>
          <p:cNvSpPr txBox="1">
            <a:spLocks noGrp="1"/>
          </p:cNvSpPr>
          <p:nvPr>
            <p:ph type="subTitle" idx="1"/>
          </p:nvPr>
        </p:nvSpPr>
        <p:spPr>
          <a:xfrm>
            <a:off x="952550" y="1382790"/>
            <a:ext cx="74703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solidFill>
                  <a:srgbClr val="FFFFFF"/>
                </a:solidFill>
                <a:latin typeface="Righteous"/>
                <a:ea typeface="Righteous"/>
                <a:cs typeface="Righteous"/>
                <a:sym typeface="Righteous"/>
              </a:rPr>
              <a:t>Sandy Avila, Science Librarian </a:t>
            </a:r>
            <a:endParaRPr sz="1800" dirty="0">
              <a:solidFill>
                <a:srgbClr val="FFFFFF"/>
              </a:solidFill>
              <a:latin typeface="Righteous"/>
              <a:ea typeface="Righteous"/>
              <a:cs typeface="Righteous"/>
              <a:sym typeface="Righteous"/>
            </a:endParaRPr>
          </a:p>
          <a:p>
            <a:pPr marL="0" lvl="0" indent="0" algn="ctr" rtl="0">
              <a:spcBef>
                <a:spcPts val="0"/>
              </a:spcBef>
              <a:spcAft>
                <a:spcPts val="0"/>
              </a:spcAft>
              <a:buNone/>
            </a:pPr>
            <a:r>
              <a:rPr lang="en" sz="1800" dirty="0">
                <a:solidFill>
                  <a:srgbClr val="FFFFFF"/>
                </a:solidFill>
                <a:latin typeface="Righteous"/>
                <a:ea typeface="Righteous"/>
                <a:cs typeface="Righteous"/>
                <a:sym typeface="Righteous"/>
              </a:rPr>
              <a:t>Ven Basco, Engineering Librarian</a:t>
            </a:r>
          </a:p>
          <a:p>
            <a:pPr marL="0" lvl="0" indent="0" algn="ctr" rtl="0">
              <a:spcBef>
                <a:spcPts val="0"/>
              </a:spcBef>
              <a:spcAft>
                <a:spcPts val="0"/>
              </a:spcAft>
              <a:buNone/>
            </a:pPr>
            <a:endParaRPr sz="1000" dirty="0">
              <a:solidFill>
                <a:srgbClr val="FFFFFF"/>
              </a:solidFill>
              <a:latin typeface="Righteous"/>
              <a:ea typeface="Righteous"/>
              <a:cs typeface="Righteous"/>
              <a:sym typeface="Righteous"/>
            </a:endParaRPr>
          </a:p>
          <a:p>
            <a:pPr marL="0" lvl="0" indent="0" algn="ctr" rtl="0">
              <a:spcBef>
                <a:spcPts val="0"/>
              </a:spcBef>
              <a:spcAft>
                <a:spcPts val="0"/>
              </a:spcAft>
              <a:buNone/>
            </a:pPr>
            <a:endParaRPr sz="500" dirty="0">
              <a:solidFill>
                <a:srgbClr val="FFFFFF"/>
              </a:solidFill>
              <a:latin typeface="Righteous"/>
              <a:ea typeface="Righteous"/>
              <a:cs typeface="Righteous"/>
              <a:sym typeface="Righteous"/>
            </a:endParaRPr>
          </a:p>
          <a:p>
            <a:pPr marL="0" lvl="0" indent="0" algn="ctr" rtl="0">
              <a:spcBef>
                <a:spcPts val="0"/>
              </a:spcBef>
              <a:spcAft>
                <a:spcPts val="0"/>
              </a:spcAft>
              <a:buNone/>
            </a:pPr>
            <a:r>
              <a:rPr lang="en" sz="1800" dirty="0">
                <a:solidFill>
                  <a:srgbClr val="FFFFFF"/>
                </a:solidFill>
                <a:latin typeface="Righteous"/>
                <a:ea typeface="Righteous"/>
                <a:cs typeface="Righteous"/>
                <a:sym typeface="Righteous"/>
              </a:rPr>
              <a:t>University of Central Florida Libraries </a:t>
            </a:r>
            <a:endParaRPr sz="1800" dirty="0">
              <a:solidFill>
                <a:srgbClr val="FFFFFF"/>
              </a:solidFill>
              <a:latin typeface="Righteous"/>
              <a:ea typeface="Righteous"/>
              <a:cs typeface="Righteous"/>
              <a:sym typeface="Righteous"/>
            </a:endParaRPr>
          </a:p>
        </p:txBody>
      </p:sp>
      <p:sp>
        <p:nvSpPr>
          <p:cNvPr id="56" name="Google Shape;56;p13"/>
          <p:cNvSpPr txBox="1">
            <a:spLocks noGrp="1"/>
          </p:cNvSpPr>
          <p:nvPr>
            <p:ph type="ctrTitle"/>
          </p:nvPr>
        </p:nvSpPr>
        <p:spPr>
          <a:xfrm>
            <a:off x="-44050" y="-420810"/>
            <a:ext cx="9343800" cy="187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000" dirty="0">
                <a:solidFill>
                  <a:srgbClr val="FFFFFF"/>
                </a:solidFill>
                <a:latin typeface="Righteous"/>
                <a:ea typeface="Righteous"/>
                <a:cs typeface="Righteous"/>
                <a:sym typeface="Righteous"/>
              </a:rPr>
              <a:t>A Model for Quality Education to Support STEM Student Success</a:t>
            </a:r>
            <a:endParaRPr sz="4000" dirty="0">
              <a:solidFill>
                <a:srgbClr val="FFFFFF"/>
              </a:solidFill>
              <a:latin typeface="Righteous"/>
              <a:ea typeface="Righteous"/>
              <a:cs typeface="Righteous"/>
              <a:sym typeface="Righteous"/>
            </a:endParaRPr>
          </a:p>
        </p:txBody>
      </p:sp>
      <p:sp>
        <p:nvSpPr>
          <p:cNvPr id="57" name="Google Shape;57;p13"/>
          <p:cNvSpPr txBox="1"/>
          <p:nvPr/>
        </p:nvSpPr>
        <p:spPr>
          <a:xfrm>
            <a:off x="3855950" y="4153525"/>
            <a:ext cx="5443800" cy="1158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rgbClr val="FFFFFF"/>
                </a:solidFill>
                <a:latin typeface="Righteous"/>
                <a:ea typeface="Righteous"/>
                <a:cs typeface="Righteous"/>
                <a:sym typeface="Righteous"/>
              </a:rPr>
              <a:t>STEM Librarian</a:t>
            </a:r>
            <a:r>
              <a:rPr lang="en-US" dirty="0">
                <a:solidFill>
                  <a:srgbClr val="FFFFFF"/>
                </a:solidFill>
                <a:latin typeface="Righteous"/>
                <a:ea typeface="Righteous"/>
                <a:cs typeface="Righteous"/>
                <a:sym typeface="Righteous"/>
              </a:rPr>
              <a:t>s </a:t>
            </a:r>
            <a:r>
              <a:rPr lang="en" dirty="0">
                <a:solidFill>
                  <a:srgbClr val="FFFFFF"/>
                </a:solidFill>
                <a:latin typeface="Righteous"/>
                <a:ea typeface="Righteous"/>
                <a:cs typeface="Righteous"/>
                <a:sym typeface="Righteous"/>
              </a:rPr>
              <a:t>South 2019 Conference</a:t>
            </a:r>
            <a:endParaRPr dirty="0">
              <a:solidFill>
                <a:srgbClr val="FFFFFF"/>
              </a:solidFill>
              <a:latin typeface="Righteous"/>
              <a:ea typeface="Righteous"/>
              <a:cs typeface="Righteous"/>
              <a:sym typeface="Righteous"/>
            </a:endParaRPr>
          </a:p>
          <a:p>
            <a:pPr marL="0" lvl="0" indent="0" algn="ctr" rtl="0">
              <a:spcBef>
                <a:spcPts val="0"/>
              </a:spcBef>
              <a:spcAft>
                <a:spcPts val="0"/>
              </a:spcAft>
              <a:buNone/>
            </a:pPr>
            <a:r>
              <a:rPr lang="en" dirty="0">
                <a:solidFill>
                  <a:srgbClr val="FFFFFF"/>
                </a:solidFill>
                <a:latin typeface="Righteous"/>
                <a:ea typeface="Righteous"/>
                <a:cs typeface="Righteous"/>
                <a:sym typeface="Righteous"/>
              </a:rPr>
              <a:t>University of Texas at Austin</a:t>
            </a:r>
            <a:endParaRPr dirty="0">
              <a:solidFill>
                <a:srgbClr val="FFFFFF"/>
              </a:solidFill>
              <a:latin typeface="Righteous"/>
              <a:ea typeface="Righteous"/>
              <a:cs typeface="Righteous"/>
              <a:sym typeface="Righteous"/>
            </a:endParaRPr>
          </a:p>
          <a:p>
            <a:pPr marL="0" lvl="0" indent="0" algn="ctr" rtl="0">
              <a:spcBef>
                <a:spcPts val="0"/>
              </a:spcBef>
              <a:spcAft>
                <a:spcPts val="0"/>
              </a:spcAft>
              <a:buNone/>
            </a:pPr>
            <a:r>
              <a:rPr lang="en" dirty="0">
                <a:solidFill>
                  <a:srgbClr val="FFFFFF"/>
                </a:solidFill>
                <a:latin typeface="Righteous"/>
                <a:ea typeface="Righteous"/>
                <a:cs typeface="Righteous"/>
                <a:sym typeface="Righteous"/>
              </a:rPr>
              <a:t>Friday, July 19th, 2019</a:t>
            </a:r>
            <a:endParaRPr dirty="0">
              <a:solidFill>
                <a:srgbClr val="FFFFFF"/>
              </a:solidFill>
              <a:latin typeface="Righteous"/>
              <a:ea typeface="Righteous"/>
              <a:cs typeface="Righteous"/>
              <a:sym typeface="Righteou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22"/>
          <p:cNvPicPr preferRelativeResize="0"/>
          <p:nvPr/>
        </p:nvPicPr>
        <p:blipFill>
          <a:blip r:embed="rId3">
            <a:alphaModFix/>
          </a:blip>
          <a:stretch>
            <a:fillRect/>
          </a:stretch>
        </p:blipFill>
        <p:spPr>
          <a:xfrm>
            <a:off x="6764" y="0"/>
            <a:ext cx="9130461" cy="5143500"/>
          </a:xfrm>
          <a:prstGeom prst="rect">
            <a:avLst/>
          </a:prstGeom>
          <a:noFill/>
          <a:ln>
            <a:noFill/>
          </a:ln>
        </p:spPr>
      </p:pic>
      <p:sp>
        <p:nvSpPr>
          <p:cNvPr id="150" name="Google Shape;150;p22"/>
          <p:cNvSpPr txBox="1"/>
          <p:nvPr/>
        </p:nvSpPr>
        <p:spPr>
          <a:xfrm>
            <a:off x="6750" y="126500"/>
            <a:ext cx="9130500" cy="810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3200" u="sng">
                <a:latin typeface="Righteous"/>
                <a:ea typeface="Righteous"/>
                <a:cs typeface="Righteous"/>
                <a:sym typeface="Righteous"/>
              </a:rPr>
              <a:t>Supplemental Student Support </a:t>
            </a:r>
            <a:endParaRPr sz="3200" u="sng">
              <a:latin typeface="Righteous"/>
              <a:ea typeface="Righteous"/>
              <a:cs typeface="Righteous"/>
              <a:sym typeface="Righteous"/>
            </a:endParaRPr>
          </a:p>
        </p:txBody>
      </p:sp>
      <p:pic>
        <p:nvPicPr>
          <p:cNvPr id="151" name="Google Shape;151;p22"/>
          <p:cNvPicPr preferRelativeResize="0"/>
          <p:nvPr/>
        </p:nvPicPr>
        <p:blipFill>
          <a:blip r:embed="rId4">
            <a:alphaModFix/>
          </a:blip>
          <a:stretch>
            <a:fillRect/>
          </a:stretch>
        </p:blipFill>
        <p:spPr>
          <a:xfrm>
            <a:off x="2618649" y="4134865"/>
            <a:ext cx="885350" cy="885322"/>
          </a:xfrm>
          <a:prstGeom prst="rect">
            <a:avLst/>
          </a:prstGeom>
          <a:noFill/>
          <a:ln>
            <a:noFill/>
          </a:ln>
        </p:spPr>
      </p:pic>
      <p:pic>
        <p:nvPicPr>
          <p:cNvPr id="152" name="Google Shape;152;p22"/>
          <p:cNvPicPr preferRelativeResize="0"/>
          <p:nvPr/>
        </p:nvPicPr>
        <p:blipFill>
          <a:blip r:embed="rId5">
            <a:alphaModFix/>
          </a:blip>
          <a:stretch>
            <a:fillRect/>
          </a:stretch>
        </p:blipFill>
        <p:spPr>
          <a:xfrm>
            <a:off x="4072926" y="4145562"/>
            <a:ext cx="885347" cy="863924"/>
          </a:xfrm>
          <a:prstGeom prst="rect">
            <a:avLst/>
          </a:prstGeom>
          <a:noFill/>
          <a:ln>
            <a:noFill/>
          </a:ln>
        </p:spPr>
      </p:pic>
      <p:cxnSp>
        <p:nvCxnSpPr>
          <p:cNvPr id="153" name="Google Shape;153;p22"/>
          <p:cNvCxnSpPr/>
          <p:nvPr/>
        </p:nvCxnSpPr>
        <p:spPr>
          <a:xfrm rot="10800000" flipH="1">
            <a:off x="3504000" y="4143563"/>
            <a:ext cx="450000" cy="867900"/>
          </a:xfrm>
          <a:prstGeom prst="straightConnector1">
            <a:avLst/>
          </a:prstGeom>
          <a:noFill/>
          <a:ln w="38100" cap="flat" cmpd="sng">
            <a:solidFill>
              <a:schemeClr val="dk2"/>
            </a:solidFill>
            <a:prstDash val="solid"/>
            <a:round/>
            <a:headEnd type="none" w="med" len="med"/>
            <a:tailEnd type="none" w="med" len="med"/>
          </a:ln>
        </p:spPr>
      </p:cxnSp>
      <p:pic>
        <p:nvPicPr>
          <p:cNvPr id="154" name="Google Shape;154;p22"/>
          <p:cNvPicPr preferRelativeResize="0"/>
          <p:nvPr/>
        </p:nvPicPr>
        <p:blipFill>
          <a:blip r:embed="rId6">
            <a:alphaModFix/>
          </a:blip>
          <a:stretch>
            <a:fillRect/>
          </a:stretch>
        </p:blipFill>
        <p:spPr>
          <a:xfrm>
            <a:off x="5172145" y="4134838"/>
            <a:ext cx="885350" cy="885350"/>
          </a:xfrm>
          <a:prstGeom prst="rect">
            <a:avLst/>
          </a:prstGeom>
          <a:noFill/>
          <a:ln>
            <a:noFill/>
          </a:ln>
        </p:spPr>
      </p:pic>
      <p:sp>
        <p:nvSpPr>
          <p:cNvPr id="155" name="Google Shape;155;p22"/>
          <p:cNvSpPr txBox="1"/>
          <p:nvPr/>
        </p:nvSpPr>
        <p:spPr>
          <a:xfrm>
            <a:off x="180750" y="786175"/>
            <a:ext cx="8782500" cy="31083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Font typeface="Righteous"/>
              <a:buAutoNum type="romanUcPeriod"/>
            </a:pPr>
            <a:r>
              <a:rPr lang="en">
                <a:latin typeface="Righteous"/>
                <a:ea typeface="Righteous"/>
                <a:cs typeface="Righteous"/>
                <a:sym typeface="Righteous"/>
              </a:rPr>
              <a:t>Research Intensive Course Designation through the Office of Undergraduate Research</a:t>
            </a:r>
            <a:endParaRPr>
              <a:latin typeface="Righteous"/>
              <a:ea typeface="Righteous"/>
              <a:cs typeface="Righteous"/>
              <a:sym typeface="Righteous"/>
            </a:endParaRPr>
          </a:p>
          <a:p>
            <a:pPr marL="457200" lvl="0" indent="0" algn="l" rtl="0">
              <a:spcBef>
                <a:spcPts val="0"/>
              </a:spcBef>
              <a:spcAft>
                <a:spcPts val="0"/>
              </a:spcAft>
              <a:buNone/>
            </a:pPr>
            <a:endParaRPr>
              <a:latin typeface="Righteous"/>
              <a:ea typeface="Righteous"/>
              <a:cs typeface="Righteous"/>
              <a:sym typeface="Righteous"/>
            </a:endParaRPr>
          </a:p>
          <a:p>
            <a:pPr marL="914400" lvl="0" indent="-317500" algn="l" rtl="0">
              <a:spcBef>
                <a:spcPts val="0"/>
              </a:spcBef>
              <a:spcAft>
                <a:spcPts val="0"/>
              </a:spcAft>
              <a:buSzPts val="1400"/>
              <a:buFont typeface="Righteous"/>
              <a:buChar char="●"/>
            </a:pPr>
            <a:r>
              <a:rPr lang="en">
                <a:latin typeface="Righteous"/>
                <a:ea typeface="Righteous"/>
                <a:cs typeface="Righteous"/>
                <a:sym typeface="Righteous"/>
              </a:rPr>
              <a:t>Course Specific Research Guide Offerings</a:t>
            </a:r>
            <a:endParaRPr>
              <a:latin typeface="Righteous"/>
              <a:ea typeface="Righteous"/>
              <a:cs typeface="Righteous"/>
              <a:sym typeface="Righteous"/>
            </a:endParaRPr>
          </a:p>
          <a:p>
            <a:pPr marL="914400" lvl="0" indent="-317500" algn="l" rtl="0">
              <a:spcBef>
                <a:spcPts val="0"/>
              </a:spcBef>
              <a:spcAft>
                <a:spcPts val="0"/>
              </a:spcAft>
              <a:buSzPts val="1400"/>
              <a:buFont typeface="Righteous"/>
              <a:buChar char="●"/>
            </a:pPr>
            <a:r>
              <a:rPr lang="en">
                <a:latin typeface="Righteous"/>
                <a:ea typeface="Righteous"/>
                <a:cs typeface="Righteous"/>
                <a:sym typeface="Righteous"/>
              </a:rPr>
              <a:t>LTI in LibApps via Canvas LMS to push Research Guides into every campus course shell</a:t>
            </a:r>
            <a:endParaRPr>
              <a:latin typeface="Righteous"/>
              <a:ea typeface="Righteous"/>
              <a:cs typeface="Righteous"/>
              <a:sym typeface="Righteous"/>
            </a:endParaRPr>
          </a:p>
          <a:p>
            <a:pPr marL="0" lvl="0" indent="0" algn="l" rtl="0">
              <a:spcBef>
                <a:spcPts val="0"/>
              </a:spcBef>
              <a:spcAft>
                <a:spcPts val="0"/>
              </a:spcAft>
              <a:buNone/>
            </a:pPr>
            <a:endParaRPr>
              <a:latin typeface="Righteous"/>
              <a:ea typeface="Righteous"/>
              <a:cs typeface="Righteous"/>
              <a:sym typeface="Righteous"/>
            </a:endParaRPr>
          </a:p>
          <a:p>
            <a:pPr marL="0" lvl="0" indent="0" algn="l" rtl="0">
              <a:spcBef>
                <a:spcPts val="0"/>
              </a:spcBef>
              <a:spcAft>
                <a:spcPts val="0"/>
              </a:spcAft>
              <a:buNone/>
            </a:pPr>
            <a:r>
              <a:rPr lang="en">
                <a:latin typeface="Righteous"/>
                <a:ea typeface="Righteous"/>
                <a:cs typeface="Righteous"/>
                <a:sym typeface="Righteous"/>
              </a:rPr>
              <a:t>  II.    Textbook Affordability Initiatives</a:t>
            </a:r>
            <a:endParaRPr>
              <a:latin typeface="Righteous"/>
              <a:ea typeface="Righteous"/>
              <a:cs typeface="Righteous"/>
              <a:sym typeface="Righteous"/>
            </a:endParaRPr>
          </a:p>
          <a:p>
            <a:pPr marL="0" lvl="0" indent="0" algn="l" rtl="0">
              <a:spcBef>
                <a:spcPts val="0"/>
              </a:spcBef>
              <a:spcAft>
                <a:spcPts val="0"/>
              </a:spcAft>
              <a:buNone/>
            </a:pPr>
            <a:endParaRPr>
              <a:latin typeface="Righteous"/>
              <a:ea typeface="Righteous"/>
              <a:cs typeface="Righteous"/>
              <a:sym typeface="Righteous"/>
            </a:endParaRPr>
          </a:p>
          <a:p>
            <a:pPr marL="914400" lvl="0" indent="-317500" algn="l" rtl="0">
              <a:lnSpc>
                <a:spcPct val="115000"/>
              </a:lnSpc>
              <a:spcBef>
                <a:spcPts val="0"/>
              </a:spcBef>
              <a:spcAft>
                <a:spcPts val="0"/>
              </a:spcAft>
              <a:buSzPts val="1400"/>
              <a:buFont typeface="Righteous"/>
              <a:buChar char="●"/>
            </a:pPr>
            <a:r>
              <a:rPr lang="en">
                <a:latin typeface="Righteous"/>
                <a:ea typeface="Righteous"/>
                <a:cs typeface="Righteous"/>
                <a:sym typeface="Righteous"/>
              </a:rPr>
              <a:t>Areas of focus:</a:t>
            </a:r>
            <a:endParaRPr>
              <a:latin typeface="Righteous"/>
              <a:ea typeface="Righteous"/>
              <a:cs typeface="Righteous"/>
              <a:sym typeface="Righteous"/>
            </a:endParaRPr>
          </a:p>
          <a:p>
            <a:pPr marL="457200" lvl="0" indent="0" algn="l" rtl="0">
              <a:lnSpc>
                <a:spcPct val="115000"/>
              </a:lnSpc>
              <a:spcBef>
                <a:spcPts val="800"/>
              </a:spcBef>
              <a:spcAft>
                <a:spcPts val="0"/>
              </a:spcAft>
              <a:buNone/>
            </a:pPr>
            <a:r>
              <a:rPr lang="en" sz="1200">
                <a:latin typeface="Righteous"/>
                <a:ea typeface="Righteous"/>
                <a:cs typeface="Righteous"/>
                <a:sym typeface="Righteous"/>
              </a:rPr>
              <a:t>- locating electronic books as one-to-one replacements of existing course textbooks – with no cost to students</a:t>
            </a:r>
            <a:endParaRPr sz="1200">
              <a:latin typeface="Righteous"/>
              <a:ea typeface="Righteous"/>
              <a:cs typeface="Righteous"/>
              <a:sym typeface="Righteous"/>
            </a:endParaRPr>
          </a:p>
          <a:p>
            <a:pPr marL="457200" lvl="0" indent="0" algn="l" rtl="0">
              <a:lnSpc>
                <a:spcPct val="115000"/>
              </a:lnSpc>
              <a:spcBef>
                <a:spcPts val="800"/>
              </a:spcBef>
              <a:spcAft>
                <a:spcPts val="0"/>
              </a:spcAft>
              <a:buNone/>
            </a:pPr>
            <a:r>
              <a:rPr lang="en" sz="1200">
                <a:latin typeface="Righteous"/>
                <a:ea typeface="Righteous"/>
                <a:cs typeface="Righteous"/>
                <a:sym typeface="Righteous"/>
              </a:rPr>
              <a:t>- hosting print copies of textbooks on Reserve</a:t>
            </a:r>
            <a:endParaRPr sz="1200">
              <a:latin typeface="Righteous"/>
              <a:ea typeface="Righteous"/>
              <a:cs typeface="Righteous"/>
              <a:sym typeface="Righteous"/>
            </a:endParaRPr>
          </a:p>
          <a:p>
            <a:pPr marL="457200" lvl="0" indent="0" algn="l" rtl="0">
              <a:lnSpc>
                <a:spcPct val="115000"/>
              </a:lnSpc>
              <a:spcBef>
                <a:spcPts val="800"/>
              </a:spcBef>
              <a:spcAft>
                <a:spcPts val="0"/>
              </a:spcAft>
              <a:buNone/>
            </a:pPr>
            <a:r>
              <a:rPr lang="en" sz="1200">
                <a:latin typeface="Righteous"/>
                <a:ea typeface="Righteous"/>
                <a:cs typeface="Righteous"/>
                <a:sym typeface="Righteous"/>
              </a:rPr>
              <a:t>- identifying open educational resources and library-sourced information as alternatives to commercially produced textbooks</a:t>
            </a:r>
            <a:endParaRPr sz="1200">
              <a:latin typeface="Righteous"/>
              <a:ea typeface="Righteous"/>
              <a:cs typeface="Righteous"/>
              <a:sym typeface="Righteous"/>
            </a:endParaRPr>
          </a:p>
          <a:p>
            <a:pPr marL="457200" lvl="0" indent="0" algn="l" rtl="0">
              <a:lnSpc>
                <a:spcPct val="115000"/>
              </a:lnSpc>
              <a:spcBef>
                <a:spcPts val="800"/>
              </a:spcBef>
              <a:spcAft>
                <a:spcPts val="0"/>
              </a:spcAft>
              <a:buNone/>
            </a:pPr>
            <a:r>
              <a:rPr lang="en" sz="1200">
                <a:latin typeface="Righteous"/>
                <a:ea typeface="Righteous"/>
                <a:cs typeface="Righteous"/>
                <a:sym typeface="Righteous"/>
              </a:rPr>
              <a:t>- tracking metrics associated with faculty adoptions</a:t>
            </a:r>
            <a:endParaRPr sz="1200">
              <a:latin typeface="Righteous"/>
              <a:ea typeface="Righteous"/>
              <a:cs typeface="Righteous"/>
              <a:sym typeface="Righteous"/>
            </a:endParaRPr>
          </a:p>
          <a:p>
            <a:pPr marL="457200" lvl="0" indent="0" algn="l" rtl="0">
              <a:spcBef>
                <a:spcPts val="800"/>
              </a:spcBef>
              <a:spcAft>
                <a:spcPts val="0"/>
              </a:spcAft>
              <a:buNone/>
            </a:pPr>
            <a:endParaRPr>
              <a:latin typeface="Righteous"/>
              <a:ea typeface="Righteous"/>
              <a:cs typeface="Righteous"/>
              <a:sym typeface="Righteou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Google Shape;160;p23"/>
          <p:cNvPicPr preferRelativeResize="0"/>
          <p:nvPr/>
        </p:nvPicPr>
        <p:blipFill>
          <a:blip r:embed="rId3">
            <a:alphaModFix/>
          </a:blip>
          <a:stretch>
            <a:fillRect/>
          </a:stretch>
        </p:blipFill>
        <p:spPr>
          <a:xfrm>
            <a:off x="6764" y="0"/>
            <a:ext cx="9130461" cy="5143500"/>
          </a:xfrm>
          <a:prstGeom prst="rect">
            <a:avLst/>
          </a:prstGeom>
          <a:noFill/>
          <a:ln>
            <a:noFill/>
          </a:ln>
        </p:spPr>
      </p:pic>
      <p:sp>
        <p:nvSpPr>
          <p:cNvPr id="161" name="Google Shape;161;p23"/>
          <p:cNvSpPr txBox="1"/>
          <p:nvPr/>
        </p:nvSpPr>
        <p:spPr>
          <a:xfrm>
            <a:off x="6750" y="111050"/>
            <a:ext cx="9130500" cy="81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a:latin typeface="Righteous"/>
                <a:ea typeface="Righteous"/>
                <a:cs typeface="Righteous"/>
                <a:sym typeface="Righteous"/>
              </a:rPr>
              <a:t>International Graduate Student Welcome Orientation</a:t>
            </a:r>
            <a:endParaRPr sz="2800">
              <a:latin typeface="Righteous"/>
              <a:ea typeface="Righteous"/>
              <a:cs typeface="Righteous"/>
              <a:sym typeface="Righteous"/>
            </a:endParaRPr>
          </a:p>
        </p:txBody>
      </p:sp>
      <p:pic>
        <p:nvPicPr>
          <p:cNvPr id="162" name="Google Shape;162;p23"/>
          <p:cNvPicPr preferRelativeResize="0"/>
          <p:nvPr/>
        </p:nvPicPr>
        <p:blipFill>
          <a:blip r:embed="rId4">
            <a:alphaModFix/>
          </a:blip>
          <a:stretch>
            <a:fillRect/>
          </a:stretch>
        </p:blipFill>
        <p:spPr>
          <a:xfrm>
            <a:off x="84850" y="714525"/>
            <a:ext cx="4000498" cy="1766875"/>
          </a:xfrm>
          <a:prstGeom prst="rect">
            <a:avLst/>
          </a:prstGeom>
          <a:noFill/>
          <a:ln>
            <a:noFill/>
          </a:ln>
        </p:spPr>
      </p:pic>
      <p:pic>
        <p:nvPicPr>
          <p:cNvPr id="163" name="Google Shape;163;p23"/>
          <p:cNvPicPr preferRelativeResize="0"/>
          <p:nvPr/>
        </p:nvPicPr>
        <p:blipFill>
          <a:blip r:embed="rId5">
            <a:alphaModFix/>
          </a:blip>
          <a:stretch>
            <a:fillRect/>
          </a:stretch>
        </p:blipFill>
        <p:spPr>
          <a:xfrm>
            <a:off x="4085350" y="1013812"/>
            <a:ext cx="5038000" cy="1168300"/>
          </a:xfrm>
          <a:prstGeom prst="rect">
            <a:avLst/>
          </a:prstGeom>
          <a:noFill/>
          <a:ln>
            <a:noFill/>
          </a:ln>
        </p:spPr>
      </p:pic>
      <p:pic>
        <p:nvPicPr>
          <p:cNvPr id="164" name="Google Shape;164;p23"/>
          <p:cNvPicPr preferRelativeResize="0"/>
          <p:nvPr/>
        </p:nvPicPr>
        <p:blipFill>
          <a:blip r:embed="rId3">
            <a:alphaModFix/>
          </a:blip>
          <a:stretch>
            <a:fillRect/>
          </a:stretch>
        </p:blipFill>
        <p:spPr>
          <a:xfrm>
            <a:off x="6764" y="0"/>
            <a:ext cx="9130461" cy="5143500"/>
          </a:xfrm>
          <a:prstGeom prst="rect">
            <a:avLst/>
          </a:prstGeom>
          <a:noFill/>
          <a:ln>
            <a:noFill/>
          </a:ln>
        </p:spPr>
      </p:pic>
      <p:sp>
        <p:nvSpPr>
          <p:cNvPr id="165" name="Google Shape;165;p23"/>
          <p:cNvSpPr txBox="1"/>
          <p:nvPr/>
        </p:nvSpPr>
        <p:spPr>
          <a:xfrm>
            <a:off x="6750" y="117450"/>
            <a:ext cx="9130500" cy="81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u="sng">
                <a:latin typeface="Righteous"/>
                <a:ea typeface="Righteous"/>
                <a:cs typeface="Righteous"/>
                <a:sym typeface="Righteous"/>
              </a:rPr>
              <a:t>Office of Scholarly Communication Initiatives</a:t>
            </a:r>
            <a:endParaRPr sz="3200" u="sng">
              <a:latin typeface="Righteous"/>
              <a:ea typeface="Righteous"/>
              <a:cs typeface="Righteous"/>
              <a:sym typeface="Righteous"/>
            </a:endParaRPr>
          </a:p>
        </p:txBody>
      </p:sp>
      <p:sp>
        <p:nvSpPr>
          <p:cNvPr id="166" name="Google Shape;166;p23"/>
          <p:cNvSpPr txBox="1"/>
          <p:nvPr/>
        </p:nvSpPr>
        <p:spPr>
          <a:xfrm>
            <a:off x="6750" y="117450"/>
            <a:ext cx="9130500" cy="81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u="sng">
                <a:latin typeface="Righteous"/>
                <a:ea typeface="Righteous"/>
                <a:cs typeface="Righteous"/>
                <a:sym typeface="Righteous"/>
              </a:rPr>
              <a:t>Office of Scholarly Communication Initiatives</a:t>
            </a:r>
            <a:endParaRPr sz="3200" u="sng">
              <a:latin typeface="Righteous"/>
              <a:ea typeface="Righteous"/>
              <a:cs typeface="Righteous"/>
              <a:sym typeface="Righteous"/>
            </a:endParaRPr>
          </a:p>
        </p:txBody>
      </p:sp>
      <p:pic>
        <p:nvPicPr>
          <p:cNvPr id="167" name="Google Shape;167;p23"/>
          <p:cNvPicPr preferRelativeResize="0"/>
          <p:nvPr/>
        </p:nvPicPr>
        <p:blipFill>
          <a:blip r:embed="rId6">
            <a:alphaModFix/>
          </a:blip>
          <a:stretch>
            <a:fillRect/>
          </a:stretch>
        </p:blipFill>
        <p:spPr>
          <a:xfrm>
            <a:off x="1916225" y="669350"/>
            <a:ext cx="4741575" cy="1857225"/>
          </a:xfrm>
          <a:prstGeom prst="rect">
            <a:avLst/>
          </a:prstGeom>
          <a:noFill/>
          <a:ln>
            <a:noFill/>
          </a:ln>
        </p:spPr>
      </p:pic>
      <p:sp>
        <p:nvSpPr>
          <p:cNvPr id="168" name="Google Shape;168;p23"/>
          <p:cNvSpPr txBox="1"/>
          <p:nvPr/>
        </p:nvSpPr>
        <p:spPr>
          <a:xfrm>
            <a:off x="342775" y="2571750"/>
            <a:ext cx="8457300" cy="1329900"/>
          </a:xfrm>
          <a:prstGeom prst="rect">
            <a:avLst/>
          </a:prstGeom>
          <a:noFill/>
          <a:ln>
            <a:noFill/>
          </a:ln>
        </p:spPr>
        <p:txBody>
          <a:bodyPr spcFirstLastPara="1" wrap="square" lIns="91425" tIns="91425" rIns="91425" bIns="91425" anchor="t" anchorCtr="0">
            <a:noAutofit/>
          </a:bodyPr>
          <a:lstStyle/>
          <a:p>
            <a:pPr marL="457200" marR="139700" lvl="0" indent="-317500" algn="l" rtl="0">
              <a:lnSpc>
                <a:spcPct val="110000"/>
              </a:lnSpc>
              <a:spcBef>
                <a:spcPts val="0"/>
              </a:spcBef>
              <a:spcAft>
                <a:spcPts val="0"/>
              </a:spcAft>
              <a:buSzPts val="1400"/>
              <a:buFont typeface="Righteous"/>
              <a:buChar char="●"/>
            </a:pPr>
            <a:r>
              <a:rPr lang="en">
                <a:latin typeface="Righteous"/>
                <a:ea typeface="Righteous"/>
                <a:cs typeface="Righteous"/>
                <a:sym typeface="Righteous"/>
              </a:rPr>
              <a:t>Hijacked Journals: How Open Access Journals Fall Into the Predatory Publishing Trap</a:t>
            </a:r>
            <a:endParaRPr>
              <a:latin typeface="Righteous"/>
              <a:ea typeface="Righteous"/>
              <a:cs typeface="Righteous"/>
              <a:sym typeface="Righteous"/>
            </a:endParaRPr>
          </a:p>
          <a:p>
            <a:pPr marL="457200" marR="139700" lvl="0" indent="0" algn="l" rtl="0">
              <a:lnSpc>
                <a:spcPct val="110000"/>
              </a:lnSpc>
              <a:spcBef>
                <a:spcPts val="800"/>
              </a:spcBef>
              <a:spcAft>
                <a:spcPts val="0"/>
              </a:spcAft>
              <a:buNone/>
            </a:pPr>
            <a:endParaRPr sz="500">
              <a:latin typeface="Righteous"/>
              <a:ea typeface="Righteous"/>
              <a:cs typeface="Righteous"/>
              <a:sym typeface="Righteous"/>
            </a:endParaRPr>
          </a:p>
          <a:p>
            <a:pPr marL="457200" marR="139700" lvl="0" indent="-317500" algn="l" rtl="0">
              <a:lnSpc>
                <a:spcPct val="110000"/>
              </a:lnSpc>
              <a:spcBef>
                <a:spcPts val="800"/>
              </a:spcBef>
              <a:spcAft>
                <a:spcPts val="0"/>
              </a:spcAft>
              <a:buSzPts val="1400"/>
              <a:buFont typeface="Righteous"/>
              <a:buChar char="●"/>
            </a:pPr>
            <a:r>
              <a:rPr lang="en">
                <a:latin typeface="Righteous"/>
                <a:ea typeface="Righteous"/>
                <a:cs typeface="Righteous"/>
                <a:sym typeface="Righteous"/>
              </a:rPr>
              <a:t>Future plans for programming like ACS on Campus and Publons training with Web of Science</a:t>
            </a:r>
            <a:endParaRPr>
              <a:latin typeface="Righteous"/>
              <a:ea typeface="Righteous"/>
              <a:cs typeface="Righteous"/>
              <a:sym typeface="Righteous"/>
            </a:endParaRPr>
          </a:p>
          <a:p>
            <a:pPr marL="457200" marR="139700" lvl="0" indent="0" algn="l" rtl="0">
              <a:lnSpc>
                <a:spcPct val="110000"/>
              </a:lnSpc>
              <a:spcBef>
                <a:spcPts val="800"/>
              </a:spcBef>
              <a:spcAft>
                <a:spcPts val="0"/>
              </a:spcAft>
              <a:buNone/>
            </a:pPr>
            <a:endParaRPr sz="500">
              <a:latin typeface="Righteous"/>
              <a:ea typeface="Righteous"/>
              <a:cs typeface="Righteous"/>
              <a:sym typeface="Righteous"/>
            </a:endParaRPr>
          </a:p>
          <a:p>
            <a:pPr marL="457200" marR="139700" lvl="0" indent="-317500" algn="l" rtl="0">
              <a:lnSpc>
                <a:spcPct val="110000"/>
              </a:lnSpc>
              <a:spcBef>
                <a:spcPts val="800"/>
              </a:spcBef>
              <a:spcAft>
                <a:spcPts val="0"/>
              </a:spcAft>
              <a:buSzPts val="1400"/>
              <a:buFont typeface="Righteous"/>
              <a:buChar char="●"/>
            </a:pPr>
            <a:r>
              <a:rPr lang="en">
                <a:latin typeface="Righteous"/>
                <a:ea typeface="Righteous"/>
                <a:cs typeface="Righteous"/>
                <a:sym typeface="Righteous"/>
              </a:rPr>
              <a:t>Shared publishing and presenting opportunities inside and outside of the library</a:t>
            </a:r>
            <a:endParaRPr>
              <a:latin typeface="Righteous"/>
              <a:ea typeface="Righteous"/>
              <a:cs typeface="Righteous"/>
              <a:sym typeface="Righteous"/>
            </a:endParaRPr>
          </a:p>
          <a:p>
            <a:pPr marL="457200" marR="139700" lvl="0" indent="0" algn="l" rtl="0">
              <a:lnSpc>
                <a:spcPct val="110000"/>
              </a:lnSpc>
              <a:spcBef>
                <a:spcPts val="800"/>
              </a:spcBef>
              <a:spcAft>
                <a:spcPts val="0"/>
              </a:spcAft>
              <a:buNone/>
            </a:pPr>
            <a:endParaRPr>
              <a:latin typeface="Helvetica Neue"/>
              <a:ea typeface="Helvetica Neue"/>
              <a:cs typeface="Helvetica Neue"/>
              <a:sym typeface="Helvetica Neue"/>
            </a:endParaRPr>
          </a:p>
          <a:p>
            <a:pPr marL="457200" marR="139700" lvl="0" indent="0" algn="l" rtl="0">
              <a:lnSpc>
                <a:spcPct val="110000"/>
              </a:lnSpc>
              <a:spcBef>
                <a:spcPts val="800"/>
              </a:spcBef>
              <a:spcAft>
                <a:spcPts val="800"/>
              </a:spcAft>
              <a:buNone/>
            </a:pPr>
            <a:endParaRPr sz="1800">
              <a:uFill>
                <a:noFill/>
              </a:uFill>
              <a:latin typeface="Helvetica Neue"/>
              <a:ea typeface="Helvetica Neue"/>
              <a:cs typeface="Helvetica Neue"/>
              <a:sym typeface="Helvetica Neue"/>
              <a:hlinkClick r:id="rId7"/>
            </a:endParaRPr>
          </a:p>
        </p:txBody>
      </p:sp>
      <p:pic>
        <p:nvPicPr>
          <p:cNvPr id="169" name="Google Shape;169;p23"/>
          <p:cNvPicPr preferRelativeResize="0"/>
          <p:nvPr/>
        </p:nvPicPr>
        <p:blipFill>
          <a:blip r:embed="rId8">
            <a:alphaModFix/>
          </a:blip>
          <a:stretch>
            <a:fillRect/>
          </a:stretch>
        </p:blipFill>
        <p:spPr>
          <a:xfrm>
            <a:off x="2705726" y="4167169"/>
            <a:ext cx="885350" cy="911581"/>
          </a:xfrm>
          <a:prstGeom prst="rect">
            <a:avLst/>
          </a:prstGeom>
          <a:noFill/>
          <a:ln>
            <a:noFill/>
          </a:ln>
        </p:spPr>
      </p:pic>
      <p:cxnSp>
        <p:nvCxnSpPr>
          <p:cNvPr id="170" name="Google Shape;170;p23"/>
          <p:cNvCxnSpPr/>
          <p:nvPr/>
        </p:nvCxnSpPr>
        <p:spPr>
          <a:xfrm rot="10800000" flipH="1">
            <a:off x="3664750" y="4212838"/>
            <a:ext cx="450000" cy="867900"/>
          </a:xfrm>
          <a:prstGeom prst="straightConnector1">
            <a:avLst/>
          </a:prstGeom>
          <a:noFill/>
          <a:ln w="38100" cap="flat" cmpd="sng">
            <a:solidFill>
              <a:schemeClr val="dk2"/>
            </a:solidFill>
            <a:prstDash val="solid"/>
            <a:round/>
            <a:headEnd type="none" w="med" len="med"/>
            <a:tailEnd type="none" w="med" len="med"/>
          </a:ln>
        </p:spPr>
      </p:cxnSp>
      <p:pic>
        <p:nvPicPr>
          <p:cNvPr id="171" name="Google Shape;171;p23"/>
          <p:cNvPicPr preferRelativeResize="0"/>
          <p:nvPr/>
        </p:nvPicPr>
        <p:blipFill>
          <a:blip r:embed="rId9">
            <a:alphaModFix/>
          </a:blip>
          <a:stretch>
            <a:fillRect/>
          </a:stretch>
        </p:blipFill>
        <p:spPr>
          <a:xfrm>
            <a:off x="4281150" y="4207351"/>
            <a:ext cx="885350" cy="878899"/>
          </a:xfrm>
          <a:prstGeom prst="rect">
            <a:avLst/>
          </a:prstGeom>
          <a:noFill/>
          <a:ln>
            <a:noFill/>
          </a:ln>
        </p:spPr>
      </p:pic>
      <p:pic>
        <p:nvPicPr>
          <p:cNvPr id="172" name="Google Shape;172;p23"/>
          <p:cNvPicPr preferRelativeResize="0"/>
          <p:nvPr/>
        </p:nvPicPr>
        <p:blipFill>
          <a:blip r:embed="rId10">
            <a:alphaModFix/>
          </a:blip>
          <a:stretch>
            <a:fillRect/>
          </a:stretch>
        </p:blipFill>
        <p:spPr>
          <a:xfrm>
            <a:off x="5332901" y="4191012"/>
            <a:ext cx="885347" cy="8639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p24"/>
          <p:cNvPicPr preferRelativeResize="0"/>
          <p:nvPr/>
        </p:nvPicPr>
        <p:blipFill>
          <a:blip r:embed="rId3">
            <a:alphaModFix/>
          </a:blip>
          <a:stretch>
            <a:fillRect/>
          </a:stretch>
        </p:blipFill>
        <p:spPr>
          <a:xfrm>
            <a:off x="6764" y="0"/>
            <a:ext cx="9130461" cy="5143500"/>
          </a:xfrm>
          <a:prstGeom prst="rect">
            <a:avLst/>
          </a:prstGeom>
          <a:noFill/>
          <a:ln>
            <a:noFill/>
          </a:ln>
        </p:spPr>
      </p:pic>
      <p:sp>
        <p:nvSpPr>
          <p:cNvPr id="178" name="Google Shape;178;p24"/>
          <p:cNvSpPr txBox="1"/>
          <p:nvPr/>
        </p:nvSpPr>
        <p:spPr>
          <a:xfrm>
            <a:off x="6750" y="117450"/>
            <a:ext cx="9130500" cy="81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u="sng">
                <a:latin typeface="Righteous"/>
                <a:ea typeface="Righteous"/>
                <a:cs typeface="Righteous"/>
                <a:sym typeface="Righteous"/>
              </a:rPr>
              <a:t>International Graduate Student Welcome Orientation</a:t>
            </a:r>
            <a:endParaRPr sz="2800" u="sng">
              <a:latin typeface="Righteous"/>
              <a:ea typeface="Righteous"/>
              <a:cs typeface="Righteous"/>
              <a:sym typeface="Righteous"/>
            </a:endParaRPr>
          </a:p>
        </p:txBody>
      </p:sp>
      <p:pic>
        <p:nvPicPr>
          <p:cNvPr id="179" name="Google Shape;179;p24"/>
          <p:cNvPicPr preferRelativeResize="0"/>
          <p:nvPr/>
        </p:nvPicPr>
        <p:blipFill>
          <a:blip r:embed="rId4">
            <a:alphaModFix/>
          </a:blip>
          <a:stretch>
            <a:fillRect/>
          </a:stretch>
        </p:blipFill>
        <p:spPr>
          <a:xfrm>
            <a:off x="3246677" y="4152963"/>
            <a:ext cx="920624" cy="911574"/>
          </a:xfrm>
          <a:prstGeom prst="rect">
            <a:avLst/>
          </a:prstGeom>
          <a:noFill/>
          <a:ln>
            <a:noFill/>
          </a:ln>
        </p:spPr>
      </p:pic>
      <p:pic>
        <p:nvPicPr>
          <p:cNvPr id="180" name="Google Shape;180;p24"/>
          <p:cNvPicPr preferRelativeResize="0"/>
          <p:nvPr/>
        </p:nvPicPr>
        <p:blipFill>
          <a:blip r:embed="rId5">
            <a:alphaModFix/>
          </a:blip>
          <a:stretch>
            <a:fillRect/>
          </a:stretch>
        </p:blipFill>
        <p:spPr>
          <a:xfrm>
            <a:off x="971325" y="729250"/>
            <a:ext cx="7201350" cy="1598575"/>
          </a:xfrm>
          <a:prstGeom prst="rect">
            <a:avLst/>
          </a:prstGeom>
          <a:noFill/>
          <a:ln>
            <a:noFill/>
          </a:ln>
        </p:spPr>
      </p:pic>
      <p:pic>
        <p:nvPicPr>
          <p:cNvPr id="181" name="Google Shape;181;p24"/>
          <p:cNvPicPr preferRelativeResize="0"/>
          <p:nvPr/>
        </p:nvPicPr>
        <p:blipFill>
          <a:blip r:embed="rId6">
            <a:alphaModFix/>
          </a:blip>
          <a:stretch>
            <a:fillRect/>
          </a:stretch>
        </p:blipFill>
        <p:spPr>
          <a:xfrm>
            <a:off x="2228276" y="4152957"/>
            <a:ext cx="885350" cy="911581"/>
          </a:xfrm>
          <a:prstGeom prst="rect">
            <a:avLst/>
          </a:prstGeom>
          <a:noFill/>
          <a:ln>
            <a:noFill/>
          </a:ln>
        </p:spPr>
      </p:pic>
      <p:cxnSp>
        <p:nvCxnSpPr>
          <p:cNvPr id="182" name="Google Shape;182;p24"/>
          <p:cNvCxnSpPr/>
          <p:nvPr/>
        </p:nvCxnSpPr>
        <p:spPr>
          <a:xfrm rot="10800000" flipH="1">
            <a:off x="4167300" y="4152975"/>
            <a:ext cx="450000" cy="867900"/>
          </a:xfrm>
          <a:prstGeom prst="straightConnector1">
            <a:avLst/>
          </a:prstGeom>
          <a:noFill/>
          <a:ln w="38100" cap="flat" cmpd="sng">
            <a:solidFill>
              <a:schemeClr val="dk2"/>
            </a:solidFill>
            <a:prstDash val="solid"/>
            <a:round/>
            <a:headEnd type="none" w="med" len="med"/>
            <a:tailEnd type="none" w="med" len="med"/>
          </a:ln>
        </p:spPr>
      </p:cxnSp>
      <p:pic>
        <p:nvPicPr>
          <p:cNvPr id="183" name="Google Shape;183;p24"/>
          <p:cNvPicPr preferRelativeResize="0"/>
          <p:nvPr/>
        </p:nvPicPr>
        <p:blipFill>
          <a:blip r:embed="rId7">
            <a:alphaModFix/>
          </a:blip>
          <a:stretch>
            <a:fillRect/>
          </a:stretch>
        </p:blipFill>
        <p:spPr>
          <a:xfrm>
            <a:off x="4681600" y="4147476"/>
            <a:ext cx="885350" cy="878899"/>
          </a:xfrm>
          <a:prstGeom prst="rect">
            <a:avLst/>
          </a:prstGeom>
          <a:noFill/>
          <a:ln>
            <a:noFill/>
          </a:ln>
        </p:spPr>
      </p:pic>
      <p:pic>
        <p:nvPicPr>
          <p:cNvPr id="184" name="Google Shape;184;p24"/>
          <p:cNvPicPr preferRelativeResize="0"/>
          <p:nvPr/>
        </p:nvPicPr>
        <p:blipFill>
          <a:blip r:embed="rId8">
            <a:alphaModFix/>
          </a:blip>
          <a:stretch>
            <a:fillRect/>
          </a:stretch>
        </p:blipFill>
        <p:spPr>
          <a:xfrm>
            <a:off x="5796908" y="4133413"/>
            <a:ext cx="885350" cy="885350"/>
          </a:xfrm>
          <a:prstGeom prst="rect">
            <a:avLst/>
          </a:prstGeom>
          <a:noFill/>
          <a:ln>
            <a:noFill/>
          </a:ln>
        </p:spPr>
      </p:pic>
      <p:pic>
        <p:nvPicPr>
          <p:cNvPr id="185" name="Google Shape;185;p24"/>
          <p:cNvPicPr preferRelativeResize="0"/>
          <p:nvPr/>
        </p:nvPicPr>
        <p:blipFill>
          <a:blip r:embed="rId9">
            <a:alphaModFix/>
          </a:blip>
          <a:stretch>
            <a:fillRect/>
          </a:stretch>
        </p:blipFill>
        <p:spPr>
          <a:xfrm>
            <a:off x="823975" y="2413250"/>
            <a:ext cx="4820525" cy="1598572"/>
          </a:xfrm>
          <a:prstGeom prst="rect">
            <a:avLst/>
          </a:prstGeom>
          <a:noFill/>
          <a:ln>
            <a:noFill/>
          </a:ln>
        </p:spPr>
      </p:pic>
      <p:pic>
        <p:nvPicPr>
          <p:cNvPr id="186" name="Google Shape;186;p24"/>
          <p:cNvPicPr preferRelativeResize="0"/>
          <p:nvPr/>
        </p:nvPicPr>
        <p:blipFill>
          <a:blip r:embed="rId10">
            <a:alphaModFix/>
          </a:blip>
          <a:stretch>
            <a:fillRect/>
          </a:stretch>
        </p:blipFill>
        <p:spPr>
          <a:xfrm>
            <a:off x="6013584" y="2413250"/>
            <a:ext cx="2235767" cy="15985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p25"/>
          <p:cNvPicPr preferRelativeResize="0"/>
          <p:nvPr/>
        </p:nvPicPr>
        <p:blipFill>
          <a:blip r:embed="rId3">
            <a:alphaModFix/>
          </a:blip>
          <a:stretch>
            <a:fillRect/>
          </a:stretch>
        </p:blipFill>
        <p:spPr>
          <a:xfrm>
            <a:off x="6764" y="0"/>
            <a:ext cx="9130461" cy="5143500"/>
          </a:xfrm>
          <a:prstGeom prst="rect">
            <a:avLst/>
          </a:prstGeom>
          <a:noFill/>
          <a:ln>
            <a:noFill/>
          </a:ln>
        </p:spPr>
      </p:pic>
      <p:sp>
        <p:nvSpPr>
          <p:cNvPr id="192" name="Google Shape;192;p25"/>
          <p:cNvSpPr txBox="1"/>
          <p:nvPr/>
        </p:nvSpPr>
        <p:spPr>
          <a:xfrm>
            <a:off x="6750" y="111050"/>
            <a:ext cx="9130500" cy="81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500" u="sng">
                <a:latin typeface="Righteous"/>
                <a:ea typeface="Righteous"/>
                <a:cs typeface="Righteous"/>
                <a:sym typeface="Righteous"/>
              </a:rPr>
              <a:t>PRIME STEM</a:t>
            </a:r>
            <a:endParaRPr sz="3500" u="sng">
              <a:latin typeface="Righteous"/>
              <a:ea typeface="Righteous"/>
              <a:cs typeface="Righteous"/>
              <a:sym typeface="Righteous"/>
            </a:endParaRPr>
          </a:p>
        </p:txBody>
      </p:sp>
      <p:pic>
        <p:nvPicPr>
          <p:cNvPr id="193" name="Google Shape;193;p25"/>
          <p:cNvPicPr preferRelativeResize="0"/>
          <p:nvPr/>
        </p:nvPicPr>
        <p:blipFill>
          <a:blip r:embed="rId4">
            <a:alphaModFix/>
          </a:blip>
          <a:stretch>
            <a:fillRect/>
          </a:stretch>
        </p:blipFill>
        <p:spPr>
          <a:xfrm>
            <a:off x="2060849" y="4134865"/>
            <a:ext cx="885350" cy="885322"/>
          </a:xfrm>
          <a:prstGeom prst="rect">
            <a:avLst/>
          </a:prstGeom>
          <a:noFill/>
          <a:ln>
            <a:noFill/>
          </a:ln>
        </p:spPr>
      </p:pic>
      <p:cxnSp>
        <p:nvCxnSpPr>
          <p:cNvPr id="194" name="Google Shape;194;p25"/>
          <p:cNvCxnSpPr/>
          <p:nvPr/>
        </p:nvCxnSpPr>
        <p:spPr>
          <a:xfrm rot="10800000" flipH="1">
            <a:off x="4042200" y="4143563"/>
            <a:ext cx="450000" cy="867900"/>
          </a:xfrm>
          <a:prstGeom prst="straightConnector1">
            <a:avLst/>
          </a:prstGeom>
          <a:noFill/>
          <a:ln w="38100" cap="flat" cmpd="sng">
            <a:solidFill>
              <a:schemeClr val="dk2"/>
            </a:solidFill>
            <a:prstDash val="solid"/>
            <a:round/>
            <a:headEnd type="none" w="med" len="med"/>
            <a:tailEnd type="none" w="med" len="med"/>
          </a:ln>
        </p:spPr>
      </p:cxnSp>
      <p:pic>
        <p:nvPicPr>
          <p:cNvPr id="195" name="Google Shape;195;p25"/>
          <p:cNvPicPr preferRelativeResize="0"/>
          <p:nvPr/>
        </p:nvPicPr>
        <p:blipFill>
          <a:blip r:embed="rId5">
            <a:alphaModFix/>
          </a:blip>
          <a:stretch>
            <a:fillRect/>
          </a:stretch>
        </p:blipFill>
        <p:spPr>
          <a:xfrm>
            <a:off x="3051526" y="4121732"/>
            <a:ext cx="885350" cy="911581"/>
          </a:xfrm>
          <a:prstGeom prst="rect">
            <a:avLst/>
          </a:prstGeom>
          <a:noFill/>
          <a:ln>
            <a:noFill/>
          </a:ln>
        </p:spPr>
      </p:pic>
      <p:pic>
        <p:nvPicPr>
          <p:cNvPr id="196" name="Google Shape;196;p25"/>
          <p:cNvPicPr preferRelativeResize="0"/>
          <p:nvPr/>
        </p:nvPicPr>
        <p:blipFill>
          <a:blip r:embed="rId6">
            <a:alphaModFix/>
          </a:blip>
          <a:stretch>
            <a:fillRect/>
          </a:stretch>
        </p:blipFill>
        <p:spPr>
          <a:xfrm>
            <a:off x="4681600" y="4147476"/>
            <a:ext cx="885350" cy="878899"/>
          </a:xfrm>
          <a:prstGeom prst="rect">
            <a:avLst/>
          </a:prstGeom>
          <a:noFill/>
          <a:ln>
            <a:noFill/>
          </a:ln>
        </p:spPr>
      </p:pic>
      <p:pic>
        <p:nvPicPr>
          <p:cNvPr id="197" name="Google Shape;197;p25"/>
          <p:cNvPicPr preferRelativeResize="0"/>
          <p:nvPr/>
        </p:nvPicPr>
        <p:blipFill>
          <a:blip r:embed="rId7">
            <a:alphaModFix/>
          </a:blip>
          <a:stretch>
            <a:fillRect/>
          </a:stretch>
        </p:blipFill>
        <p:spPr>
          <a:xfrm>
            <a:off x="5796908" y="4133413"/>
            <a:ext cx="885350" cy="885350"/>
          </a:xfrm>
          <a:prstGeom prst="rect">
            <a:avLst/>
          </a:prstGeom>
          <a:noFill/>
          <a:ln>
            <a:noFill/>
          </a:ln>
        </p:spPr>
      </p:pic>
      <p:pic>
        <p:nvPicPr>
          <p:cNvPr id="198" name="Google Shape;198;p25"/>
          <p:cNvPicPr preferRelativeResize="0"/>
          <p:nvPr/>
        </p:nvPicPr>
        <p:blipFill>
          <a:blip r:embed="rId8">
            <a:alphaModFix/>
          </a:blip>
          <a:stretch>
            <a:fillRect/>
          </a:stretch>
        </p:blipFill>
        <p:spPr>
          <a:xfrm>
            <a:off x="159925" y="764125"/>
            <a:ext cx="5164999" cy="3197101"/>
          </a:xfrm>
          <a:prstGeom prst="rect">
            <a:avLst/>
          </a:prstGeom>
          <a:noFill/>
          <a:ln>
            <a:noFill/>
          </a:ln>
        </p:spPr>
      </p:pic>
      <p:pic>
        <p:nvPicPr>
          <p:cNvPr id="199" name="Google Shape;199;p25"/>
          <p:cNvPicPr preferRelativeResize="0"/>
          <p:nvPr/>
        </p:nvPicPr>
        <p:blipFill rotWithShape="1">
          <a:blip r:embed="rId9">
            <a:alphaModFix/>
          </a:blip>
          <a:srcRect t="5132"/>
          <a:stretch/>
        </p:blipFill>
        <p:spPr>
          <a:xfrm>
            <a:off x="3691700" y="2495550"/>
            <a:ext cx="5026725" cy="1502700"/>
          </a:xfrm>
          <a:prstGeom prst="rect">
            <a:avLst/>
          </a:prstGeom>
          <a:noFill/>
          <a:ln>
            <a:noFill/>
          </a:ln>
        </p:spPr>
      </p:pic>
      <p:pic>
        <p:nvPicPr>
          <p:cNvPr id="200" name="Google Shape;200;p25"/>
          <p:cNvPicPr preferRelativeResize="0"/>
          <p:nvPr/>
        </p:nvPicPr>
        <p:blipFill>
          <a:blip r:embed="rId10">
            <a:alphaModFix/>
          </a:blip>
          <a:stretch>
            <a:fillRect/>
          </a:stretch>
        </p:blipFill>
        <p:spPr>
          <a:xfrm>
            <a:off x="5324927" y="764125"/>
            <a:ext cx="3393499" cy="185227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Google Shape;205;p26"/>
          <p:cNvPicPr preferRelativeResize="0"/>
          <p:nvPr/>
        </p:nvPicPr>
        <p:blipFill>
          <a:blip r:embed="rId3">
            <a:alphaModFix/>
          </a:blip>
          <a:stretch>
            <a:fillRect/>
          </a:stretch>
        </p:blipFill>
        <p:spPr>
          <a:xfrm>
            <a:off x="6764" y="0"/>
            <a:ext cx="9130461" cy="5143500"/>
          </a:xfrm>
          <a:prstGeom prst="rect">
            <a:avLst/>
          </a:prstGeom>
          <a:noFill/>
          <a:ln>
            <a:noFill/>
          </a:ln>
        </p:spPr>
      </p:pic>
      <p:sp>
        <p:nvSpPr>
          <p:cNvPr id="206" name="Google Shape;206;p26"/>
          <p:cNvSpPr txBox="1"/>
          <p:nvPr/>
        </p:nvSpPr>
        <p:spPr>
          <a:xfrm>
            <a:off x="6750" y="111050"/>
            <a:ext cx="9130500" cy="81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u="sng">
                <a:latin typeface="Righteous"/>
                <a:ea typeface="Righteous"/>
                <a:cs typeface="Righteous"/>
                <a:sym typeface="Righteous"/>
              </a:rPr>
              <a:t>Honors in the Major Thesis Program</a:t>
            </a:r>
            <a:endParaRPr sz="3200" u="sng">
              <a:latin typeface="Righteous"/>
              <a:ea typeface="Righteous"/>
              <a:cs typeface="Righteous"/>
              <a:sym typeface="Righteous"/>
            </a:endParaRPr>
          </a:p>
        </p:txBody>
      </p:sp>
      <p:pic>
        <p:nvPicPr>
          <p:cNvPr id="207" name="Google Shape;207;p26"/>
          <p:cNvPicPr preferRelativeResize="0"/>
          <p:nvPr/>
        </p:nvPicPr>
        <p:blipFill>
          <a:blip r:embed="rId4">
            <a:alphaModFix/>
          </a:blip>
          <a:stretch>
            <a:fillRect/>
          </a:stretch>
        </p:blipFill>
        <p:spPr>
          <a:xfrm>
            <a:off x="2137049" y="4134865"/>
            <a:ext cx="885350" cy="885322"/>
          </a:xfrm>
          <a:prstGeom prst="rect">
            <a:avLst/>
          </a:prstGeom>
          <a:noFill/>
          <a:ln>
            <a:noFill/>
          </a:ln>
        </p:spPr>
      </p:pic>
      <p:cxnSp>
        <p:nvCxnSpPr>
          <p:cNvPr id="208" name="Google Shape;208;p26"/>
          <p:cNvCxnSpPr/>
          <p:nvPr/>
        </p:nvCxnSpPr>
        <p:spPr>
          <a:xfrm rot="10800000" flipH="1">
            <a:off x="4118400" y="4143563"/>
            <a:ext cx="450000" cy="867900"/>
          </a:xfrm>
          <a:prstGeom prst="straightConnector1">
            <a:avLst/>
          </a:prstGeom>
          <a:noFill/>
          <a:ln w="38100" cap="flat" cmpd="sng">
            <a:solidFill>
              <a:schemeClr val="dk2"/>
            </a:solidFill>
            <a:prstDash val="solid"/>
            <a:round/>
            <a:headEnd type="none" w="med" len="med"/>
            <a:tailEnd type="none" w="med" len="med"/>
          </a:ln>
        </p:spPr>
      </p:cxnSp>
      <p:pic>
        <p:nvPicPr>
          <p:cNvPr id="209" name="Google Shape;209;p26"/>
          <p:cNvPicPr preferRelativeResize="0"/>
          <p:nvPr/>
        </p:nvPicPr>
        <p:blipFill>
          <a:blip r:embed="rId5">
            <a:alphaModFix/>
          </a:blip>
          <a:stretch>
            <a:fillRect/>
          </a:stretch>
        </p:blipFill>
        <p:spPr>
          <a:xfrm>
            <a:off x="3127726" y="4121732"/>
            <a:ext cx="885350" cy="911581"/>
          </a:xfrm>
          <a:prstGeom prst="rect">
            <a:avLst/>
          </a:prstGeom>
          <a:noFill/>
          <a:ln>
            <a:noFill/>
          </a:ln>
        </p:spPr>
      </p:pic>
      <p:pic>
        <p:nvPicPr>
          <p:cNvPr id="210" name="Google Shape;210;p26"/>
          <p:cNvPicPr preferRelativeResize="0"/>
          <p:nvPr/>
        </p:nvPicPr>
        <p:blipFill>
          <a:blip r:embed="rId6">
            <a:alphaModFix/>
          </a:blip>
          <a:stretch>
            <a:fillRect/>
          </a:stretch>
        </p:blipFill>
        <p:spPr>
          <a:xfrm>
            <a:off x="4681600" y="4147476"/>
            <a:ext cx="885350" cy="878899"/>
          </a:xfrm>
          <a:prstGeom prst="rect">
            <a:avLst/>
          </a:prstGeom>
          <a:noFill/>
          <a:ln>
            <a:noFill/>
          </a:ln>
        </p:spPr>
      </p:pic>
      <p:pic>
        <p:nvPicPr>
          <p:cNvPr id="211" name="Google Shape;211;p26"/>
          <p:cNvPicPr preferRelativeResize="0"/>
          <p:nvPr/>
        </p:nvPicPr>
        <p:blipFill>
          <a:blip r:embed="rId7">
            <a:alphaModFix/>
          </a:blip>
          <a:stretch>
            <a:fillRect/>
          </a:stretch>
        </p:blipFill>
        <p:spPr>
          <a:xfrm>
            <a:off x="5720708" y="4133413"/>
            <a:ext cx="885350" cy="885350"/>
          </a:xfrm>
          <a:prstGeom prst="rect">
            <a:avLst/>
          </a:prstGeom>
          <a:noFill/>
          <a:ln>
            <a:noFill/>
          </a:ln>
        </p:spPr>
      </p:pic>
      <p:sp>
        <p:nvSpPr>
          <p:cNvPr id="212" name="Google Shape;212;p26"/>
          <p:cNvSpPr txBox="1"/>
          <p:nvPr/>
        </p:nvSpPr>
        <p:spPr>
          <a:xfrm>
            <a:off x="117450" y="921650"/>
            <a:ext cx="3632400" cy="27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213" name="Google Shape;213;p26"/>
          <p:cNvPicPr preferRelativeResize="0"/>
          <p:nvPr/>
        </p:nvPicPr>
        <p:blipFill>
          <a:blip r:embed="rId8">
            <a:alphaModFix/>
          </a:blip>
          <a:stretch>
            <a:fillRect/>
          </a:stretch>
        </p:blipFill>
        <p:spPr>
          <a:xfrm>
            <a:off x="3849150" y="827375"/>
            <a:ext cx="5115849" cy="3230801"/>
          </a:xfrm>
          <a:prstGeom prst="rect">
            <a:avLst/>
          </a:prstGeom>
          <a:noFill/>
          <a:ln>
            <a:noFill/>
          </a:ln>
        </p:spPr>
      </p:pic>
      <p:sp>
        <p:nvSpPr>
          <p:cNvPr id="214" name="Google Shape;214;p26"/>
          <p:cNvSpPr txBox="1"/>
          <p:nvPr/>
        </p:nvSpPr>
        <p:spPr>
          <a:xfrm>
            <a:off x="90450" y="1152675"/>
            <a:ext cx="3686400" cy="106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ighteous"/>
                <a:ea typeface="Righteous"/>
                <a:cs typeface="Righteous"/>
                <a:sym typeface="Righteous"/>
              </a:rPr>
              <a:t>Students work with subject librarians to get one-on-one research consultation support </a:t>
            </a:r>
            <a:endParaRPr>
              <a:latin typeface="Righteous"/>
              <a:ea typeface="Righteous"/>
              <a:cs typeface="Righteous"/>
              <a:sym typeface="Righteous"/>
            </a:endParaRPr>
          </a:p>
          <a:p>
            <a:pPr marL="0" lvl="0" indent="0" algn="l" rtl="0">
              <a:spcBef>
                <a:spcPts val="0"/>
              </a:spcBef>
              <a:spcAft>
                <a:spcPts val="0"/>
              </a:spcAft>
              <a:buNone/>
            </a:pPr>
            <a:endParaRPr>
              <a:latin typeface="Righteous"/>
              <a:ea typeface="Righteous"/>
              <a:cs typeface="Righteous"/>
              <a:sym typeface="Righteous"/>
            </a:endParaRPr>
          </a:p>
          <a:p>
            <a:pPr marL="457200" lvl="0" indent="-317500" algn="l" rtl="0">
              <a:spcBef>
                <a:spcPts val="0"/>
              </a:spcBef>
              <a:spcAft>
                <a:spcPts val="0"/>
              </a:spcAft>
              <a:buSzPts val="1400"/>
              <a:buFont typeface="Righteous"/>
              <a:buChar char="●"/>
            </a:pPr>
            <a:r>
              <a:rPr lang="en">
                <a:latin typeface="Righteous"/>
                <a:ea typeface="Righteous"/>
                <a:cs typeface="Righteous"/>
                <a:sym typeface="Righteous"/>
              </a:rPr>
              <a:t>Promotion of a mentoring/advising relationship between librarian &amp; student</a:t>
            </a:r>
            <a:endParaRPr>
              <a:latin typeface="Righteous"/>
              <a:ea typeface="Righteous"/>
              <a:cs typeface="Righteous"/>
              <a:sym typeface="Righteous"/>
            </a:endParaRPr>
          </a:p>
          <a:p>
            <a:pPr marL="457200" lvl="0" indent="0" algn="l" rtl="0">
              <a:spcBef>
                <a:spcPts val="0"/>
              </a:spcBef>
              <a:spcAft>
                <a:spcPts val="0"/>
              </a:spcAft>
              <a:buNone/>
            </a:pPr>
            <a:endParaRPr sz="500">
              <a:latin typeface="Righteous"/>
              <a:ea typeface="Righteous"/>
              <a:cs typeface="Righteous"/>
              <a:sym typeface="Righteous"/>
            </a:endParaRPr>
          </a:p>
          <a:p>
            <a:pPr marL="457200" lvl="0" indent="-317500" algn="l" rtl="0">
              <a:spcBef>
                <a:spcPts val="0"/>
              </a:spcBef>
              <a:spcAft>
                <a:spcPts val="0"/>
              </a:spcAft>
              <a:buSzPts val="1400"/>
              <a:buFont typeface="Righteous"/>
              <a:buChar char="●"/>
            </a:pPr>
            <a:r>
              <a:rPr lang="en">
                <a:latin typeface="Righteous"/>
                <a:ea typeface="Righteous"/>
                <a:cs typeface="Righteous"/>
                <a:sym typeface="Righteous"/>
              </a:rPr>
              <a:t>Builds student confidence in STEM related research skill set</a:t>
            </a:r>
            <a:endParaRPr>
              <a:latin typeface="Righteous"/>
              <a:ea typeface="Righteous"/>
              <a:cs typeface="Righteous"/>
              <a:sym typeface="Righteous"/>
            </a:endParaRPr>
          </a:p>
          <a:p>
            <a:pPr marL="457200" lvl="0" indent="0" algn="l" rtl="0">
              <a:spcBef>
                <a:spcPts val="0"/>
              </a:spcBef>
              <a:spcAft>
                <a:spcPts val="0"/>
              </a:spcAft>
              <a:buNone/>
            </a:pPr>
            <a:endParaRPr sz="500">
              <a:latin typeface="Righteous"/>
              <a:ea typeface="Righteous"/>
              <a:cs typeface="Righteous"/>
              <a:sym typeface="Righteous"/>
            </a:endParaRPr>
          </a:p>
          <a:p>
            <a:pPr marL="457200" lvl="0" indent="-317500" algn="l" rtl="0">
              <a:spcBef>
                <a:spcPts val="0"/>
              </a:spcBef>
              <a:spcAft>
                <a:spcPts val="0"/>
              </a:spcAft>
              <a:buSzPts val="1400"/>
              <a:buFont typeface="Righteous"/>
              <a:buChar char="●"/>
            </a:pPr>
            <a:r>
              <a:rPr lang="en">
                <a:latin typeface="Righteous"/>
                <a:ea typeface="Righteous"/>
                <a:cs typeface="Righteous"/>
                <a:sym typeface="Righteous"/>
              </a:rPr>
              <a:t>Provides important introduction to library research tools not provided in all STEM general courses</a:t>
            </a:r>
            <a:endParaRPr>
              <a:latin typeface="Righteous"/>
              <a:ea typeface="Righteous"/>
              <a:cs typeface="Righteous"/>
              <a:sym typeface="Righteou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p27"/>
          <p:cNvPicPr preferRelativeResize="0"/>
          <p:nvPr/>
        </p:nvPicPr>
        <p:blipFill>
          <a:blip r:embed="rId3">
            <a:alphaModFix/>
          </a:blip>
          <a:stretch>
            <a:fillRect/>
          </a:stretch>
        </p:blipFill>
        <p:spPr>
          <a:xfrm>
            <a:off x="6764" y="0"/>
            <a:ext cx="9130461" cy="5143500"/>
          </a:xfrm>
          <a:prstGeom prst="rect">
            <a:avLst/>
          </a:prstGeom>
          <a:noFill/>
          <a:ln>
            <a:noFill/>
          </a:ln>
        </p:spPr>
      </p:pic>
      <p:sp>
        <p:nvSpPr>
          <p:cNvPr id="220" name="Google Shape;220;p27"/>
          <p:cNvSpPr txBox="1"/>
          <p:nvPr/>
        </p:nvSpPr>
        <p:spPr>
          <a:xfrm>
            <a:off x="6750" y="111050"/>
            <a:ext cx="9130500" cy="81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u="sng" dirty="0">
                <a:latin typeface="Righteous"/>
                <a:ea typeface="Righteous"/>
                <a:cs typeface="Righteous"/>
                <a:sym typeface="Righteous"/>
              </a:rPr>
              <a:t>Summer Research </a:t>
            </a:r>
            <a:r>
              <a:rPr lang="en-US" sz="3200" u="sng" dirty="0">
                <a:latin typeface="Righteous"/>
                <a:ea typeface="Righteous"/>
                <a:cs typeface="Righteous"/>
                <a:sym typeface="Righteous"/>
              </a:rPr>
              <a:t>Programs </a:t>
            </a:r>
            <a:r>
              <a:rPr lang="en" sz="3200" u="sng" dirty="0">
                <a:latin typeface="Righteous"/>
                <a:ea typeface="Righteous"/>
                <a:cs typeface="Righteous"/>
                <a:sym typeface="Righteous"/>
              </a:rPr>
              <a:t>on Campus</a:t>
            </a:r>
            <a:endParaRPr sz="3200" u="sng" dirty="0">
              <a:latin typeface="Righteous"/>
              <a:ea typeface="Righteous"/>
              <a:cs typeface="Righteous"/>
              <a:sym typeface="Righteous"/>
            </a:endParaRPr>
          </a:p>
        </p:txBody>
      </p:sp>
      <p:pic>
        <p:nvPicPr>
          <p:cNvPr id="221" name="Google Shape;221;p27"/>
          <p:cNvPicPr preferRelativeResize="0"/>
          <p:nvPr/>
        </p:nvPicPr>
        <p:blipFill>
          <a:blip r:embed="rId4">
            <a:alphaModFix/>
          </a:blip>
          <a:stretch>
            <a:fillRect/>
          </a:stretch>
        </p:blipFill>
        <p:spPr>
          <a:xfrm>
            <a:off x="2137049" y="4134865"/>
            <a:ext cx="885350" cy="885322"/>
          </a:xfrm>
          <a:prstGeom prst="rect">
            <a:avLst/>
          </a:prstGeom>
          <a:noFill/>
          <a:ln>
            <a:noFill/>
          </a:ln>
        </p:spPr>
      </p:pic>
      <p:cxnSp>
        <p:nvCxnSpPr>
          <p:cNvPr id="222" name="Google Shape;222;p27"/>
          <p:cNvCxnSpPr/>
          <p:nvPr/>
        </p:nvCxnSpPr>
        <p:spPr>
          <a:xfrm rot="10800000" flipH="1">
            <a:off x="4118400" y="4143563"/>
            <a:ext cx="450000" cy="867900"/>
          </a:xfrm>
          <a:prstGeom prst="straightConnector1">
            <a:avLst/>
          </a:prstGeom>
          <a:noFill/>
          <a:ln w="38100" cap="flat" cmpd="sng">
            <a:solidFill>
              <a:schemeClr val="dk2"/>
            </a:solidFill>
            <a:prstDash val="solid"/>
            <a:round/>
            <a:headEnd type="none" w="med" len="med"/>
            <a:tailEnd type="none" w="med" len="med"/>
          </a:ln>
        </p:spPr>
      </p:cxnSp>
      <p:pic>
        <p:nvPicPr>
          <p:cNvPr id="223" name="Google Shape;223;p27"/>
          <p:cNvPicPr preferRelativeResize="0"/>
          <p:nvPr/>
        </p:nvPicPr>
        <p:blipFill>
          <a:blip r:embed="rId5">
            <a:alphaModFix/>
          </a:blip>
          <a:stretch>
            <a:fillRect/>
          </a:stretch>
        </p:blipFill>
        <p:spPr>
          <a:xfrm>
            <a:off x="3127726" y="4121732"/>
            <a:ext cx="885350" cy="911581"/>
          </a:xfrm>
          <a:prstGeom prst="rect">
            <a:avLst/>
          </a:prstGeom>
          <a:noFill/>
          <a:ln>
            <a:noFill/>
          </a:ln>
        </p:spPr>
      </p:pic>
      <p:pic>
        <p:nvPicPr>
          <p:cNvPr id="224" name="Google Shape;224;p27"/>
          <p:cNvPicPr preferRelativeResize="0"/>
          <p:nvPr/>
        </p:nvPicPr>
        <p:blipFill>
          <a:blip r:embed="rId6">
            <a:alphaModFix/>
          </a:blip>
          <a:stretch>
            <a:fillRect/>
          </a:stretch>
        </p:blipFill>
        <p:spPr>
          <a:xfrm>
            <a:off x="4681600" y="4147476"/>
            <a:ext cx="885350" cy="878899"/>
          </a:xfrm>
          <a:prstGeom prst="rect">
            <a:avLst/>
          </a:prstGeom>
          <a:noFill/>
          <a:ln>
            <a:noFill/>
          </a:ln>
        </p:spPr>
      </p:pic>
      <p:pic>
        <p:nvPicPr>
          <p:cNvPr id="225" name="Google Shape;225;p27"/>
          <p:cNvPicPr preferRelativeResize="0"/>
          <p:nvPr/>
        </p:nvPicPr>
        <p:blipFill>
          <a:blip r:embed="rId7">
            <a:alphaModFix/>
          </a:blip>
          <a:stretch>
            <a:fillRect/>
          </a:stretch>
        </p:blipFill>
        <p:spPr>
          <a:xfrm>
            <a:off x="5720708" y="4133413"/>
            <a:ext cx="885350" cy="885350"/>
          </a:xfrm>
          <a:prstGeom prst="rect">
            <a:avLst/>
          </a:prstGeom>
          <a:noFill/>
          <a:ln>
            <a:noFill/>
          </a:ln>
        </p:spPr>
      </p:pic>
      <p:sp>
        <p:nvSpPr>
          <p:cNvPr id="226" name="Google Shape;226;p27"/>
          <p:cNvSpPr txBox="1"/>
          <p:nvPr/>
        </p:nvSpPr>
        <p:spPr>
          <a:xfrm>
            <a:off x="4264775" y="1139975"/>
            <a:ext cx="4698600" cy="234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ighteous"/>
                <a:ea typeface="Righteous"/>
                <a:cs typeface="Righteous"/>
                <a:sym typeface="Righteous"/>
              </a:rPr>
              <a:t>The Office of Undergraduate Research programs to assist students in finding mentors &amp; getting started in research at UCF tailoring to a variety of levels</a:t>
            </a:r>
            <a:endParaRPr>
              <a:latin typeface="Righteous"/>
              <a:ea typeface="Righteous"/>
              <a:cs typeface="Righteous"/>
              <a:sym typeface="Righteous"/>
            </a:endParaRPr>
          </a:p>
          <a:p>
            <a:pPr marL="0" lvl="0" indent="0" algn="l" rtl="0">
              <a:spcBef>
                <a:spcPts val="0"/>
              </a:spcBef>
              <a:spcAft>
                <a:spcPts val="0"/>
              </a:spcAft>
              <a:buNone/>
            </a:pPr>
            <a:endParaRPr>
              <a:latin typeface="Righteous"/>
              <a:ea typeface="Righteous"/>
              <a:cs typeface="Righteous"/>
              <a:sym typeface="Righteous"/>
            </a:endParaRPr>
          </a:p>
          <a:p>
            <a:pPr marL="457200" lvl="0" indent="-317500" algn="l" rtl="0">
              <a:spcBef>
                <a:spcPts val="0"/>
              </a:spcBef>
              <a:spcAft>
                <a:spcPts val="0"/>
              </a:spcAft>
              <a:buSzPts val="1400"/>
              <a:buFont typeface="Righteous"/>
              <a:buChar char="●"/>
            </a:pPr>
            <a:r>
              <a:rPr lang="en">
                <a:latin typeface="Righteous"/>
                <a:ea typeface="Righteous"/>
                <a:cs typeface="Righteous"/>
                <a:sym typeface="Righteous"/>
              </a:rPr>
              <a:t>Summer Research Academy</a:t>
            </a:r>
            <a:endParaRPr>
              <a:latin typeface="Righteous"/>
              <a:ea typeface="Righteous"/>
              <a:cs typeface="Righteous"/>
              <a:sym typeface="Righteous"/>
            </a:endParaRPr>
          </a:p>
          <a:p>
            <a:pPr marL="0" lvl="0" indent="0" algn="l" rtl="0">
              <a:spcBef>
                <a:spcPts val="0"/>
              </a:spcBef>
              <a:spcAft>
                <a:spcPts val="0"/>
              </a:spcAft>
              <a:buNone/>
            </a:pPr>
            <a:endParaRPr sz="500">
              <a:latin typeface="Righteous"/>
              <a:ea typeface="Righteous"/>
              <a:cs typeface="Righteous"/>
              <a:sym typeface="Righteous"/>
            </a:endParaRPr>
          </a:p>
          <a:p>
            <a:pPr marL="457200" lvl="0" indent="-317500" algn="l" rtl="0">
              <a:spcBef>
                <a:spcPts val="0"/>
              </a:spcBef>
              <a:spcAft>
                <a:spcPts val="0"/>
              </a:spcAft>
              <a:buSzPts val="1400"/>
              <a:buFont typeface="Righteous"/>
              <a:buChar char="●"/>
            </a:pPr>
            <a:r>
              <a:rPr lang="en">
                <a:latin typeface="Righteous"/>
                <a:ea typeface="Righteous"/>
                <a:cs typeface="Righteous"/>
                <a:sym typeface="Righteous"/>
              </a:rPr>
              <a:t>Summer Undergraduate Research Fellowship</a:t>
            </a:r>
            <a:endParaRPr>
              <a:latin typeface="Righteous"/>
              <a:ea typeface="Righteous"/>
              <a:cs typeface="Righteous"/>
              <a:sym typeface="Righteous"/>
            </a:endParaRPr>
          </a:p>
          <a:p>
            <a:pPr marL="457200" lvl="0" indent="0" algn="l" rtl="0">
              <a:spcBef>
                <a:spcPts val="0"/>
              </a:spcBef>
              <a:spcAft>
                <a:spcPts val="0"/>
              </a:spcAft>
              <a:buNone/>
            </a:pPr>
            <a:endParaRPr sz="500">
              <a:latin typeface="Righteous"/>
              <a:ea typeface="Righteous"/>
              <a:cs typeface="Righteous"/>
              <a:sym typeface="Righteous"/>
            </a:endParaRPr>
          </a:p>
          <a:p>
            <a:pPr marL="457200" lvl="0" indent="-317500" algn="l" rtl="0">
              <a:spcBef>
                <a:spcPts val="0"/>
              </a:spcBef>
              <a:spcAft>
                <a:spcPts val="0"/>
              </a:spcAft>
              <a:buSzPts val="1400"/>
              <a:buFont typeface="Righteous"/>
              <a:buChar char="●"/>
            </a:pPr>
            <a:r>
              <a:rPr lang="en">
                <a:latin typeface="Righteous"/>
                <a:ea typeface="Righteous"/>
                <a:cs typeface="Righteous"/>
                <a:sym typeface="Righteous"/>
              </a:rPr>
              <a:t>T-Learn @ UCF and F-Learn @ UCF Programs</a:t>
            </a:r>
            <a:endParaRPr>
              <a:latin typeface="Righteous"/>
              <a:ea typeface="Righteous"/>
              <a:cs typeface="Righteous"/>
              <a:sym typeface="Righteous"/>
            </a:endParaRPr>
          </a:p>
        </p:txBody>
      </p:sp>
      <p:pic>
        <p:nvPicPr>
          <p:cNvPr id="227" name="Google Shape;227;p27"/>
          <p:cNvPicPr preferRelativeResize="0"/>
          <p:nvPr/>
        </p:nvPicPr>
        <p:blipFill>
          <a:blip r:embed="rId8">
            <a:alphaModFix/>
          </a:blip>
          <a:stretch>
            <a:fillRect/>
          </a:stretch>
        </p:blipFill>
        <p:spPr>
          <a:xfrm>
            <a:off x="159180" y="830075"/>
            <a:ext cx="3945427" cy="272874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p28"/>
          <p:cNvPicPr preferRelativeResize="0"/>
          <p:nvPr/>
        </p:nvPicPr>
        <p:blipFill>
          <a:blip r:embed="rId3">
            <a:alphaModFix/>
          </a:blip>
          <a:stretch>
            <a:fillRect/>
          </a:stretch>
        </p:blipFill>
        <p:spPr>
          <a:xfrm>
            <a:off x="13539" y="0"/>
            <a:ext cx="9130461" cy="5143500"/>
          </a:xfrm>
          <a:prstGeom prst="rect">
            <a:avLst/>
          </a:prstGeom>
          <a:noFill/>
          <a:ln>
            <a:noFill/>
          </a:ln>
        </p:spPr>
      </p:pic>
      <p:sp>
        <p:nvSpPr>
          <p:cNvPr id="233" name="Google Shape;233;p28"/>
          <p:cNvSpPr txBox="1"/>
          <p:nvPr/>
        </p:nvSpPr>
        <p:spPr>
          <a:xfrm>
            <a:off x="-29900" y="47800"/>
            <a:ext cx="9130500" cy="81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u="sng">
                <a:latin typeface="Righteous"/>
                <a:ea typeface="Righteous"/>
                <a:cs typeface="Righteous"/>
                <a:sym typeface="Righteous"/>
              </a:rPr>
              <a:t>NSF Research Experience for Undergraduates</a:t>
            </a:r>
            <a:endParaRPr sz="2800" u="sng">
              <a:latin typeface="Righteous"/>
              <a:ea typeface="Righteous"/>
              <a:cs typeface="Righteous"/>
              <a:sym typeface="Righteous"/>
            </a:endParaRPr>
          </a:p>
        </p:txBody>
      </p:sp>
      <p:pic>
        <p:nvPicPr>
          <p:cNvPr id="234" name="Google Shape;234;p28"/>
          <p:cNvPicPr preferRelativeResize="0"/>
          <p:nvPr/>
        </p:nvPicPr>
        <p:blipFill>
          <a:blip r:embed="rId4">
            <a:alphaModFix/>
          </a:blip>
          <a:stretch>
            <a:fillRect/>
          </a:stretch>
        </p:blipFill>
        <p:spPr>
          <a:xfrm>
            <a:off x="1066013" y="594800"/>
            <a:ext cx="7025525" cy="2182750"/>
          </a:xfrm>
          <a:prstGeom prst="rect">
            <a:avLst/>
          </a:prstGeom>
          <a:noFill/>
          <a:ln>
            <a:noFill/>
          </a:ln>
        </p:spPr>
      </p:pic>
      <p:pic>
        <p:nvPicPr>
          <p:cNvPr id="235" name="Google Shape;235;p28"/>
          <p:cNvPicPr preferRelativeResize="0"/>
          <p:nvPr/>
        </p:nvPicPr>
        <p:blipFill rotWithShape="1">
          <a:blip r:embed="rId5">
            <a:alphaModFix/>
          </a:blip>
          <a:srcRect t="16484" b="12402"/>
          <a:stretch/>
        </p:blipFill>
        <p:spPr>
          <a:xfrm>
            <a:off x="1066025" y="2831775"/>
            <a:ext cx="7025525" cy="1192700"/>
          </a:xfrm>
          <a:prstGeom prst="rect">
            <a:avLst/>
          </a:prstGeom>
          <a:noFill/>
          <a:ln>
            <a:noFill/>
          </a:ln>
        </p:spPr>
      </p:pic>
      <p:pic>
        <p:nvPicPr>
          <p:cNvPr id="236" name="Google Shape;236;p28"/>
          <p:cNvPicPr preferRelativeResize="0"/>
          <p:nvPr/>
        </p:nvPicPr>
        <p:blipFill>
          <a:blip r:embed="rId6">
            <a:alphaModFix/>
          </a:blip>
          <a:stretch>
            <a:fillRect/>
          </a:stretch>
        </p:blipFill>
        <p:spPr>
          <a:xfrm>
            <a:off x="4681600" y="4147476"/>
            <a:ext cx="885350" cy="878899"/>
          </a:xfrm>
          <a:prstGeom prst="rect">
            <a:avLst/>
          </a:prstGeom>
          <a:noFill/>
          <a:ln>
            <a:noFill/>
          </a:ln>
        </p:spPr>
      </p:pic>
      <p:pic>
        <p:nvPicPr>
          <p:cNvPr id="237" name="Google Shape;237;p28"/>
          <p:cNvPicPr preferRelativeResize="0"/>
          <p:nvPr/>
        </p:nvPicPr>
        <p:blipFill>
          <a:blip r:embed="rId7">
            <a:alphaModFix/>
          </a:blip>
          <a:stretch>
            <a:fillRect/>
          </a:stretch>
        </p:blipFill>
        <p:spPr>
          <a:xfrm>
            <a:off x="5644508" y="4133413"/>
            <a:ext cx="885350" cy="885350"/>
          </a:xfrm>
          <a:prstGeom prst="rect">
            <a:avLst/>
          </a:prstGeom>
          <a:noFill/>
          <a:ln>
            <a:noFill/>
          </a:ln>
        </p:spPr>
      </p:pic>
      <p:pic>
        <p:nvPicPr>
          <p:cNvPr id="238" name="Google Shape;238;p28"/>
          <p:cNvPicPr preferRelativeResize="0"/>
          <p:nvPr/>
        </p:nvPicPr>
        <p:blipFill>
          <a:blip r:embed="rId8">
            <a:alphaModFix/>
          </a:blip>
          <a:stretch>
            <a:fillRect/>
          </a:stretch>
        </p:blipFill>
        <p:spPr>
          <a:xfrm>
            <a:off x="2213249" y="4134865"/>
            <a:ext cx="885350" cy="885322"/>
          </a:xfrm>
          <a:prstGeom prst="rect">
            <a:avLst/>
          </a:prstGeom>
          <a:noFill/>
          <a:ln>
            <a:noFill/>
          </a:ln>
        </p:spPr>
      </p:pic>
      <p:cxnSp>
        <p:nvCxnSpPr>
          <p:cNvPr id="239" name="Google Shape;239;p28"/>
          <p:cNvCxnSpPr/>
          <p:nvPr/>
        </p:nvCxnSpPr>
        <p:spPr>
          <a:xfrm rot="10800000" flipH="1">
            <a:off x="4194600" y="4143563"/>
            <a:ext cx="450000" cy="867900"/>
          </a:xfrm>
          <a:prstGeom prst="straightConnector1">
            <a:avLst/>
          </a:prstGeom>
          <a:noFill/>
          <a:ln w="38100" cap="flat" cmpd="sng">
            <a:solidFill>
              <a:schemeClr val="dk2"/>
            </a:solidFill>
            <a:prstDash val="solid"/>
            <a:round/>
            <a:headEnd type="none" w="med" len="med"/>
            <a:tailEnd type="none" w="med" len="med"/>
          </a:ln>
        </p:spPr>
      </p:cxnSp>
      <p:pic>
        <p:nvPicPr>
          <p:cNvPr id="240" name="Google Shape;240;p28"/>
          <p:cNvPicPr preferRelativeResize="0"/>
          <p:nvPr/>
        </p:nvPicPr>
        <p:blipFill>
          <a:blip r:embed="rId9">
            <a:alphaModFix/>
          </a:blip>
          <a:stretch>
            <a:fillRect/>
          </a:stretch>
        </p:blipFill>
        <p:spPr>
          <a:xfrm>
            <a:off x="3203926" y="4121732"/>
            <a:ext cx="885350" cy="91158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5" name="Google Shape;245;p29"/>
          <p:cNvPicPr preferRelativeResize="0"/>
          <p:nvPr/>
        </p:nvPicPr>
        <p:blipFill>
          <a:blip r:embed="rId3">
            <a:alphaModFix/>
          </a:blip>
          <a:stretch>
            <a:fillRect/>
          </a:stretch>
        </p:blipFill>
        <p:spPr>
          <a:xfrm>
            <a:off x="6764" y="0"/>
            <a:ext cx="9130461" cy="5143500"/>
          </a:xfrm>
          <a:prstGeom prst="rect">
            <a:avLst/>
          </a:prstGeom>
          <a:noFill/>
          <a:ln>
            <a:noFill/>
          </a:ln>
        </p:spPr>
      </p:pic>
      <p:sp>
        <p:nvSpPr>
          <p:cNvPr id="246" name="Google Shape;246;p29"/>
          <p:cNvSpPr txBox="1"/>
          <p:nvPr/>
        </p:nvSpPr>
        <p:spPr>
          <a:xfrm>
            <a:off x="6750" y="74275"/>
            <a:ext cx="9130500" cy="81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b="1" u="sng">
                <a:latin typeface="Righteous"/>
                <a:ea typeface="Righteous"/>
                <a:cs typeface="Righteous"/>
                <a:sym typeface="Righteous"/>
              </a:rPr>
              <a:t>Quality Enhancement Project Grant</a:t>
            </a:r>
            <a:endParaRPr sz="2800" b="1" u="sng">
              <a:latin typeface="Righteous"/>
              <a:ea typeface="Righteous"/>
              <a:cs typeface="Righteous"/>
              <a:sym typeface="Righteous"/>
            </a:endParaRPr>
          </a:p>
        </p:txBody>
      </p:sp>
      <p:sp>
        <p:nvSpPr>
          <p:cNvPr id="247" name="Google Shape;247;p29"/>
          <p:cNvSpPr txBox="1"/>
          <p:nvPr/>
        </p:nvSpPr>
        <p:spPr>
          <a:xfrm>
            <a:off x="158100" y="676675"/>
            <a:ext cx="8827800" cy="132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highlight>
                  <a:srgbClr val="FFFFFF"/>
                </a:highlight>
                <a:latin typeface="Righteous"/>
                <a:ea typeface="Righteous"/>
                <a:cs typeface="Righteous"/>
                <a:sym typeface="Righteous"/>
              </a:rPr>
              <a:t>The Office of the Quality Enhancement Plan (QEP) funds faculty and staff projects that address the QEP’s theme, </a:t>
            </a:r>
            <a:r>
              <a:rPr lang="en" sz="1800" i="1" dirty="0">
                <a:highlight>
                  <a:srgbClr val="FFFFFF"/>
                </a:highlight>
                <a:latin typeface="Righteous"/>
                <a:ea typeface="Righteous"/>
                <a:cs typeface="Righteous"/>
                <a:sym typeface="Righteous"/>
              </a:rPr>
              <a:t>What’s Next: Integrative Learning for Professional and Civic Preparation</a:t>
            </a:r>
            <a:r>
              <a:rPr lang="en" sz="1800" dirty="0">
                <a:highlight>
                  <a:srgbClr val="FFFFFF"/>
                </a:highlight>
                <a:latin typeface="Righteous"/>
                <a:ea typeface="Righteous"/>
                <a:cs typeface="Righteous"/>
                <a:sym typeface="Righteous"/>
              </a:rPr>
              <a:t>, and that seek to improve undergraduate student learning at UCF.</a:t>
            </a:r>
            <a:endParaRPr sz="1800" dirty="0">
              <a:latin typeface="Righteous"/>
              <a:ea typeface="Righteous"/>
              <a:cs typeface="Righteous"/>
              <a:sym typeface="Righteous"/>
            </a:endParaRPr>
          </a:p>
        </p:txBody>
      </p:sp>
      <p:pic>
        <p:nvPicPr>
          <p:cNvPr id="248" name="Google Shape;248;p29"/>
          <p:cNvPicPr preferRelativeResize="0"/>
          <p:nvPr/>
        </p:nvPicPr>
        <p:blipFill>
          <a:blip r:embed="rId4">
            <a:alphaModFix/>
          </a:blip>
          <a:stretch>
            <a:fillRect/>
          </a:stretch>
        </p:blipFill>
        <p:spPr>
          <a:xfrm>
            <a:off x="1567225" y="1913225"/>
            <a:ext cx="5879102" cy="1765400"/>
          </a:xfrm>
          <a:prstGeom prst="rect">
            <a:avLst/>
          </a:prstGeom>
          <a:noFill/>
          <a:ln>
            <a:noFill/>
          </a:ln>
        </p:spPr>
      </p:pic>
      <p:sp>
        <p:nvSpPr>
          <p:cNvPr id="249" name="Google Shape;249;p29"/>
          <p:cNvSpPr txBox="1"/>
          <p:nvPr/>
        </p:nvSpPr>
        <p:spPr>
          <a:xfrm>
            <a:off x="1567175" y="3678625"/>
            <a:ext cx="5879100" cy="325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u="sng" dirty="0">
                <a:solidFill>
                  <a:schemeClr val="tx1"/>
                </a:solidFill>
                <a:latin typeface="Righteous" panose="020B0604020202020204" charset="0"/>
                <a:hlinkClick r:id="rId5">
                  <a:extLst>
                    <a:ext uri="{A12FA001-AC4F-418D-AE19-62706E023703}">
                      <ahyp:hlinkClr xmlns:ahyp="http://schemas.microsoft.com/office/drawing/2018/hyperlinkcolor" val="tx"/>
                    </a:ext>
                  </a:extLst>
                </a:hlinkClick>
              </a:rPr>
              <a:t>https://guides.ucf.edu/entrepreneurs</a:t>
            </a:r>
            <a:endParaRPr dirty="0">
              <a:solidFill>
                <a:schemeClr val="tx1"/>
              </a:solidFill>
              <a:latin typeface="Righteous" panose="020B0604020202020204" charset="0"/>
            </a:endParaRPr>
          </a:p>
        </p:txBody>
      </p:sp>
      <p:pic>
        <p:nvPicPr>
          <p:cNvPr id="250" name="Google Shape;250;p29"/>
          <p:cNvPicPr preferRelativeResize="0"/>
          <p:nvPr/>
        </p:nvPicPr>
        <p:blipFill>
          <a:blip r:embed="rId6">
            <a:alphaModFix/>
          </a:blip>
          <a:stretch>
            <a:fillRect/>
          </a:stretch>
        </p:blipFill>
        <p:spPr>
          <a:xfrm>
            <a:off x="2789477" y="4152963"/>
            <a:ext cx="920624" cy="911574"/>
          </a:xfrm>
          <a:prstGeom prst="rect">
            <a:avLst/>
          </a:prstGeom>
          <a:noFill/>
          <a:ln>
            <a:noFill/>
          </a:ln>
        </p:spPr>
      </p:pic>
      <p:pic>
        <p:nvPicPr>
          <p:cNvPr id="251" name="Google Shape;251;p29"/>
          <p:cNvPicPr preferRelativeResize="0"/>
          <p:nvPr/>
        </p:nvPicPr>
        <p:blipFill>
          <a:blip r:embed="rId7">
            <a:alphaModFix/>
          </a:blip>
          <a:stretch>
            <a:fillRect/>
          </a:stretch>
        </p:blipFill>
        <p:spPr>
          <a:xfrm>
            <a:off x="1771076" y="4152957"/>
            <a:ext cx="885350" cy="911581"/>
          </a:xfrm>
          <a:prstGeom prst="rect">
            <a:avLst/>
          </a:prstGeom>
          <a:noFill/>
          <a:ln>
            <a:noFill/>
          </a:ln>
        </p:spPr>
      </p:pic>
      <p:cxnSp>
        <p:nvCxnSpPr>
          <p:cNvPr id="252" name="Google Shape;252;p29"/>
          <p:cNvCxnSpPr/>
          <p:nvPr/>
        </p:nvCxnSpPr>
        <p:spPr>
          <a:xfrm rot="10800000" flipH="1">
            <a:off x="3780350" y="4229150"/>
            <a:ext cx="450000" cy="867900"/>
          </a:xfrm>
          <a:prstGeom prst="straightConnector1">
            <a:avLst/>
          </a:prstGeom>
          <a:noFill/>
          <a:ln w="38100" cap="flat" cmpd="sng">
            <a:solidFill>
              <a:schemeClr val="dk2"/>
            </a:solidFill>
            <a:prstDash val="solid"/>
            <a:round/>
            <a:headEnd type="none" w="med" len="med"/>
            <a:tailEnd type="none" w="med" len="med"/>
          </a:ln>
        </p:spPr>
      </p:cxnSp>
      <p:pic>
        <p:nvPicPr>
          <p:cNvPr id="253" name="Google Shape;253;p29"/>
          <p:cNvPicPr preferRelativeResize="0"/>
          <p:nvPr/>
        </p:nvPicPr>
        <p:blipFill>
          <a:blip r:embed="rId8">
            <a:alphaModFix/>
          </a:blip>
          <a:stretch>
            <a:fillRect/>
          </a:stretch>
        </p:blipFill>
        <p:spPr>
          <a:xfrm>
            <a:off x="4300600" y="4223676"/>
            <a:ext cx="885350" cy="878899"/>
          </a:xfrm>
          <a:prstGeom prst="rect">
            <a:avLst/>
          </a:prstGeom>
          <a:noFill/>
          <a:ln>
            <a:noFill/>
          </a:ln>
        </p:spPr>
      </p:pic>
      <p:pic>
        <p:nvPicPr>
          <p:cNvPr id="254" name="Google Shape;254;p29"/>
          <p:cNvPicPr preferRelativeResize="0"/>
          <p:nvPr/>
        </p:nvPicPr>
        <p:blipFill>
          <a:blip r:embed="rId9">
            <a:alphaModFix/>
          </a:blip>
          <a:stretch>
            <a:fillRect/>
          </a:stretch>
        </p:blipFill>
        <p:spPr>
          <a:xfrm>
            <a:off x="5263508" y="4209613"/>
            <a:ext cx="885350" cy="885350"/>
          </a:xfrm>
          <a:prstGeom prst="rect">
            <a:avLst/>
          </a:prstGeom>
          <a:noFill/>
          <a:ln>
            <a:noFill/>
          </a:ln>
        </p:spPr>
      </p:pic>
      <p:pic>
        <p:nvPicPr>
          <p:cNvPr id="255" name="Google Shape;255;p29"/>
          <p:cNvPicPr preferRelativeResize="0"/>
          <p:nvPr/>
        </p:nvPicPr>
        <p:blipFill>
          <a:blip r:embed="rId10">
            <a:alphaModFix/>
          </a:blip>
          <a:stretch>
            <a:fillRect/>
          </a:stretch>
        </p:blipFill>
        <p:spPr>
          <a:xfrm>
            <a:off x="6247301" y="4191012"/>
            <a:ext cx="885347" cy="86392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Google Shape;260;p30"/>
          <p:cNvPicPr preferRelativeResize="0"/>
          <p:nvPr/>
        </p:nvPicPr>
        <p:blipFill>
          <a:blip r:embed="rId3">
            <a:alphaModFix/>
          </a:blip>
          <a:stretch>
            <a:fillRect/>
          </a:stretch>
        </p:blipFill>
        <p:spPr>
          <a:xfrm>
            <a:off x="6764" y="0"/>
            <a:ext cx="9130461" cy="5143500"/>
          </a:xfrm>
          <a:prstGeom prst="rect">
            <a:avLst/>
          </a:prstGeom>
          <a:noFill/>
          <a:ln>
            <a:noFill/>
          </a:ln>
        </p:spPr>
      </p:pic>
      <p:sp>
        <p:nvSpPr>
          <p:cNvPr id="261" name="Google Shape;261;p30"/>
          <p:cNvSpPr txBox="1"/>
          <p:nvPr/>
        </p:nvSpPr>
        <p:spPr>
          <a:xfrm>
            <a:off x="6900" y="229025"/>
            <a:ext cx="9130500" cy="81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b="1" u="sng">
                <a:latin typeface="Righteous"/>
                <a:ea typeface="Righteous"/>
                <a:cs typeface="Righteous"/>
                <a:sym typeface="Righteous"/>
              </a:rPr>
              <a:t>Professional Development Research Award Funding</a:t>
            </a:r>
            <a:endParaRPr sz="2800" b="1" u="sng">
              <a:latin typeface="Righteous"/>
              <a:ea typeface="Righteous"/>
              <a:cs typeface="Righteous"/>
              <a:sym typeface="Righteous"/>
            </a:endParaRPr>
          </a:p>
        </p:txBody>
      </p:sp>
      <p:sp>
        <p:nvSpPr>
          <p:cNvPr id="262" name="Google Shape;262;p30"/>
          <p:cNvSpPr txBox="1"/>
          <p:nvPr/>
        </p:nvSpPr>
        <p:spPr>
          <a:xfrm>
            <a:off x="327000" y="846750"/>
            <a:ext cx="8476500" cy="235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rgbClr val="201F1E"/>
                </a:solidFill>
                <a:highlight>
                  <a:srgbClr val="FFFFFF"/>
                </a:highlight>
                <a:latin typeface="Righteous"/>
                <a:ea typeface="Righteous"/>
                <a:cs typeface="Righteous"/>
                <a:sym typeface="Righteous"/>
              </a:rPr>
              <a:t>The purpose of this research award is to encourage and provide funding for meaningful faculty development through the pursuit of professional and scholarly activities. Priority is given to projects that explore research opportunities or the acquisition of new skills that will benefit the faculty member and the Libraries. </a:t>
            </a:r>
            <a:endParaRPr sz="2000">
              <a:latin typeface="Righteous"/>
              <a:ea typeface="Righteous"/>
              <a:cs typeface="Righteous"/>
              <a:sym typeface="Righteous"/>
            </a:endParaRPr>
          </a:p>
        </p:txBody>
      </p:sp>
      <p:sp>
        <p:nvSpPr>
          <p:cNvPr id="263" name="Google Shape;263;p30"/>
          <p:cNvSpPr txBox="1"/>
          <p:nvPr/>
        </p:nvSpPr>
        <p:spPr>
          <a:xfrm>
            <a:off x="6900" y="2773775"/>
            <a:ext cx="9130500" cy="1059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1F497D"/>
                </a:solidFill>
                <a:highlight>
                  <a:srgbClr val="FFFFFF"/>
                </a:highlight>
                <a:latin typeface="Righteous"/>
                <a:ea typeface="Righteous"/>
                <a:cs typeface="Righteous"/>
                <a:sym typeface="Righteous"/>
              </a:rPr>
              <a:t>A Survey of STEM Librarians in Academic and Joint-Use Libraries in Florida</a:t>
            </a:r>
            <a:endParaRPr sz="2400">
              <a:latin typeface="Righteous"/>
              <a:ea typeface="Righteous"/>
              <a:cs typeface="Righteous"/>
              <a:sym typeface="Righteous"/>
            </a:endParaRPr>
          </a:p>
        </p:txBody>
      </p:sp>
      <p:pic>
        <p:nvPicPr>
          <p:cNvPr id="264" name="Google Shape;264;p30"/>
          <p:cNvPicPr preferRelativeResize="0"/>
          <p:nvPr/>
        </p:nvPicPr>
        <p:blipFill>
          <a:blip r:embed="rId4">
            <a:alphaModFix/>
          </a:blip>
          <a:stretch>
            <a:fillRect/>
          </a:stretch>
        </p:blipFill>
        <p:spPr>
          <a:xfrm>
            <a:off x="2713277" y="4152963"/>
            <a:ext cx="920624" cy="911574"/>
          </a:xfrm>
          <a:prstGeom prst="rect">
            <a:avLst/>
          </a:prstGeom>
          <a:noFill/>
          <a:ln>
            <a:noFill/>
          </a:ln>
        </p:spPr>
      </p:pic>
      <p:pic>
        <p:nvPicPr>
          <p:cNvPr id="265" name="Google Shape;265;p30"/>
          <p:cNvPicPr preferRelativeResize="0"/>
          <p:nvPr/>
        </p:nvPicPr>
        <p:blipFill>
          <a:blip r:embed="rId5">
            <a:alphaModFix/>
          </a:blip>
          <a:stretch>
            <a:fillRect/>
          </a:stretch>
        </p:blipFill>
        <p:spPr>
          <a:xfrm>
            <a:off x="1694876" y="4152957"/>
            <a:ext cx="885350" cy="911581"/>
          </a:xfrm>
          <a:prstGeom prst="rect">
            <a:avLst/>
          </a:prstGeom>
          <a:noFill/>
          <a:ln>
            <a:noFill/>
          </a:ln>
        </p:spPr>
      </p:pic>
      <p:cxnSp>
        <p:nvCxnSpPr>
          <p:cNvPr id="266" name="Google Shape;266;p30"/>
          <p:cNvCxnSpPr/>
          <p:nvPr/>
        </p:nvCxnSpPr>
        <p:spPr>
          <a:xfrm rot="10800000" flipH="1">
            <a:off x="3704150" y="4229150"/>
            <a:ext cx="450000" cy="867900"/>
          </a:xfrm>
          <a:prstGeom prst="straightConnector1">
            <a:avLst/>
          </a:prstGeom>
          <a:noFill/>
          <a:ln w="38100" cap="flat" cmpd="sng">
            <a:solidFill>
              <a:schemeClr val="dk2"/>
            </a:solidFill>
            <a:prstDash val="solid"/>
            <a:round/>
            <a:headEnd type="none" w="med" len="med"/>
            <a:tailEnd type="none" w="med" len="med"/>
          </a:ln>
        </p:spPr>
      </p:cxnSp>
      <p:pic>
        <p:nvPicPr>
          <p:cNvPr id="267" name="Google Shape;267;p30"/>
          <p:cNvPicPr preferRelativeResize="0"/>
          <p:nvPr/>
        </p:nvPicPr>
        <p:blipFill>
          <a:blip r:embed="rId6">
            <a:alphaModFix/>
          </a:blip>
          <a:stretch>
            <a:fillRect/>
          </a:stretch>
        </p:blipFill>
        <p:spPr>
          <a:xfrm>
            <a:off x="4224400" y="4223676"/>
            <a:ext cx="885350" cy="878899"/>
          </a:xfrm>
          <a:prstGeom prst="rect">
            <a:avLst/>
          </a:prstGeom>
          <a:noFill/>
          <a:ln>
            <a:noFill/>
          </a:ln>
        </p:spPr>
      </p:pic>
      <p:pic>
        <p:nvPicPr>
          <p:cNvPr id="268" name="Google Shape;268;p30"/>
          <p:cNvPicPr preferRelativeResize="0"/>
          <p:nvPr/>
        </p:nvPicPr>
        <p:blipFill>
          <a:blip r:embed="rId7">
            <a:alphaModFix/>
          </a:blip>
          <a:stretch>
            <a:fillRect/>
          </a:stretch>
        </p:blipFill>
        <p:spPr>
          <a:xfrm>
            <a:off x="5187308" y="4209613"/>
            <a:ext cx="885350" cy="885350"/>
          </a:xfrm>
          <a:prstGeom prst="rect">
            <a:avLst/>
          </a:prstGeom>
          <a:noFill/>
          <a:ln>
            <a:noFill/>
          </a:ln>
        </p:spPr>
      </p:pic>
      <p:pic>
        <p:nvPicPr>
          <p:cNvPr id="269" name="Google Shape;269;p30"/>
          <p:cNvPicPr preferRelativeResize="0"/>
          <p:nvPr/>
        </p:nvPicPr>
        <p:blipFill>
          <a:blip r:embed="rId8">
            <a:alphaModFix/>
          </a:blip>
          <a:stretch>
            <a:fillRect/>
          </a:stretch>
        </p:blipFill>
        <p:spPr>
          <a:xfrm>
            <a:off x="6171101" y="4191012"/>
            <a:ext cx="885347" cy="86392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pic>
        <p:nvPicPr>
          <p:cNvPr id="274" name="Google Shape;274;p31"/>
          <p:cNvPicPr preferRelativeResize="0"/>
          <p:nvPr/>
        </p:nvPicPr>
        <p:blipFill>
          <a:blip r:embed="rId3">
            <a:alphaModFix/>
          </a:blip>
          <a:stretch>
            <a:fillRect/>
          </a:stretch>
        </p:blipFill>
        <p:spPr>
          <a:xfrm>
            <a:off x="0" y="0"/>
            <a:ext cx="9144000" cy="5148864"/>
          </a:xfrm>
          <a:prstGeom prst="rect">
            <a:avLst/>
          </a:prstGeom>
          <a:noFill/>
          <a:ln>
            <a:noFill/>
          </a:ln>
        </p:spPr>
      </p:pic>
      <p:sp>
        <p:nvSpPr>
          <p:cNvPr id="275" name="Google Shape;275;p31"/>
          <p:cNvSpPr txBox="1"/>
          <p:nvPr/>
        </p:nvSpPr>
        <p:spPr>
          <a:xfrm>
            <a:off x="72275" y="513700"/>
            <a:ext cx="4463700" cy="1821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rgbClr val="FFFFFF"/>
                </a:solidFill>
                <a:latin typeface="Righteous"/>
                <a:ea typeface="Righteous"/>
                <a:cs typeface="Righteous"/>
                <a:sym typeface="Righteous"/>
              </a:rPr>
              <a:t>Thanks for your attention!</a:t>
            </a:r>
            <a:endParaRPr sz="3000">
              <a:solidFill>
                <a:srgbClr val="FFFFFF"/>
              </a:solidFill>
              <a:latin typeface="Righteous"/>
              <a:ea typeface="Righteous"/>
              <a:cs typeface="Righteous"/>
              <a:sym typeface="Righteous"/>
            </a:endParaRPr>
          </a:p>
          <a:p>
            <a:pPr marL="0" lvl="0" indent="0" algn="ctr" rtl="0">
              <a:spcBef>
                <a:spcPts val="0"/>
              </a:spcBef>
              <a:spcAft>
                <a:spcPts val="0"/>
              </a:spcAft>
              <a:buNone/>
            </a:pPr>
            <a:endParaRPr sz="3000">
              <a:solidFill>
                <a:srgbClr val="FFFFFF"/>
              </a:solidFill>
              <a:latin typeface="Righteous"/>
              <a:ea typeface="Righteous"/>
              <a:cs typeface="Righteous"/>
              <a:sym typeface="Righteous"/>
            </a:endParaRPr>
          </a:p>
          <a:p>
            <a:pPr marL="0" lvl="0" indent="0" algn="ctr" rtl="0">
              <a:spcBef>
                <a:spcPts val="0"/>
              </a:spcBef>
              <a:spcAft>
                <a:spcPts val="0"/>
              </a:spcAft>
              <a:buNone/>
            </a:pPr>
            <a:r>
              <a:rPr lang="en" sz="3000">
                <a:solidFill>
                  <a:srgbClr val="FFFFFF"/>
                </a:solidFill>
                <a:latin typeface="Righteous"/>
                <a:ea typeface="Righteous"/>
                <a:cs typeface="Righteous"/>
                <a:sym typeface="Righteous"/>
              </a:rPr>
              <a:t>Any questions?</a:t>
            </a:r>
            <a:endParaRPr sz="3000">
              <a:solidFill>
                <a:srgbClr val="FFFFFF"/>
              </a:solidFill>
              <a:latin typeface="Righteous"/>
              <a:ea typeface="Righteous"/>
              <a:cs typeface="Righteous"/>
              <a:sym typeface="Righteous"/>
            </a:endParaRPr>
          </a:p>
        </p:txBody>
      </p:sp>
      <p:sp>
        <p:nvSpPr>
          <p:cNvPr id="276" name="Google Shape;276;p31"/>
          <p:cNvSpPr txBox="1"/>
          <p:nvPr/>
        </p:nvSpPr>
        <p:spPr>
          <a:xfrm>
            <a:off x="4749150" y="1018338"/>
            <a:ext cx="4527900" cy="273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dirty="0">
                <a:solidFill>
                  <a:srgbClr val="FFFFFF"/>
                </a:solidFill>
                <a:latin typeface="Righteous"/>
                <a:ea typeface="Righteous"/>
                <a:cs typeface="Righteous"/>
                <a:sym typeface="Righteous"/>
              </a:rPr>
              <a:t>Sandy Avila</a:t>
            </a:r>
            <a:endParaRPr sz="2000" dirty="0">
              <a:solidFill>
                <a:srgbClr val="FFFFFF"/>
              </a:solidFill>
              <a:latin typeface="Righteous"/>
              <a:ea typeface="Righteous"/>
              <a:cs typeface="Righteous"/>
              <a:sym typeface="Righteous"/>
            </a:endParaRPr>
          </a:p>
          <a:p>
            <a:pPr marL="0" lvl="0" indent="0" algn="ctr" rtl="0">
              <a:spcBef>
                <a:spcPts val="0"/>
              </a:spcBef>
              <a:spcAft>
                <a:spcPts val="0"/>
              </a:spcAft>
              <a:buNone/>
            </a:pPr>
            <a:r>
              <a:rPr lang="en" sz="2000" dirty="0">
                <a:solidFill>
                  <a:srgbClr val="FFFFFF"/>
                </a:solidFill>
                <a:latin typeface="Righteous"/>
                <a:ea typeface="Righteous"/>
                <a:cs typeface="Righteous"/>
                <a:sym typeface="Righteous"/>
              </a:rPr>
              <a:t>Science Librarian</a:t>
            </a:r>
            <a:endParaRPr sz="2000" dirty="0">
              <a:solidFill>
                <a:srgbClr val="FFFFFF"/>
              </a:solidFill>
              <a:latin typeface="Righteous"/>
              <a:ea typeface="Righteous"/>
              <a:cs typeface="Righteous"/>
              <a:sym typeface="Righteous"/>
            </a:endParaRPr>
          </a:p>
          <a:p>
            <a:pPr marL="0" lvl="0" indent="0" algn="ctr" rtl="0">
              <a:spcBef>
                <a:spcPts val="0"/>
              </a:spcBef>
              <a:spcAft>
                <a:spcPts val="0"/>
              </a:spcAft>
              <a:buNone/>
            </a:pPr>
            <a:r>
              <a:rPr lang="en" sz="2000" u="sng" dirty="0">
                <a:solidFill>
                  <a:srgbClr val="FFC000"/>
                </a:solidFill>
                <a:latin typeface="Righteous"/>
                <a:ea typeface="Righteous"/>
                <a:cs typeface="Righteous"/>
                <a:sym typeface="Righteous"/>
                <a:hlinkClick r:id="rId4">
                  <a:extLst>
                    <a:ext uri="{A12FA001-AC4F-418D-AE19-62706E023703}">
                      <ahyp:hlinkClr xmlns:ahyp="http://schemas.microsoft.com/office/drawing/2018/hyperlinkcolor" val="tx"/>
                    </a:ext>
                  </a:extLst>
                </a:hlinkClick>
              </a:rPr>
              <a:t>savila@ucf.edu</a:t>
            </a:r>
            <a:endParaRPr sz="2000" dirty="0">
              <a:solidFill>
                <a:srgbClr val="FFC000"/>
              </a:solidFill>
              <a:latin typeface="Righteous"/>
              <a:ea typeface="Righteous"/>
              <a:cs typeface="Righteous"/>
              <a:sym typeface="Righteous"/>
            </a:endParaRPr>
          </a:p>
          <a:p>
            <a:pPr marL="0" lvl="0" indent="0" algn="ctr" rtl="0">
              <a:spcBef>
                <a:spcPts val="0"/>
              </a:spcBef>
              <a:spcAft>
                <a:spcPts val="0"/>
              </a:spcAft>
              <a:buNone/>
            </a:pPr>
            <a:r>
              <a:rPr lang="en" sz="1600" u="sng" dirty="0">
                <a:solidFill>
                  <a:srgbClr val="FFC000"/>
                </a:solidFill>
                <a:latin typeface="Righteous"/>
                <a:ea typeface="Righteous"/>
                <a:cs typeface="Righteous"/>
                <a:sym typeface="Righteous"/>
                <a:hlinkClick r:id="rId5">
                  <a:extLst>
                    <a:ext uri="{A12FA001-AC4F-418D-AE19-62706E023703}">
                      <ahyp:hlinkClr xmlns:ahyp="http://schemas.microsoft.com/office/drawing/2018/hyperlinkcolor" val="tx"/>
                    </a:ext>
                  </a:extLst>
                </a:hlinkClick>
              </a:rPr>
              <a:t>https://works.bepress.com/sandy-avila/</a:t>
            </a:r>
            <a:endParaRPr sz="1600" dirty="0">
              <a:solidFill>
                <a:srgbClr val="FFC000"/>
              </a:solidFill>
              <a:latin typeface="Righteous"/>
              <a:ea typeface="Righteous"/>
              <a:cs typeface="Righteous"/>
              <a:sym typeface="Righteous"/>
            </a:endParaRPr>
          </a:p>
          <a:p>
            <a:pPr marL="0" lvl="0" indent="0" algn="ctr" rtl="0">
              <a:spcBef>
                <a:spcPts val="0"/>
              </a:spcBef>
              <a:spcAft>
                <a:spcPts val="0"/>
              </a:spcAft>
              <a:buNone/>
            </a:pPr>
            <a:endParaRPr sz="1600" dirty="0">
              <a:solidFill>
                <a:srgbClr val="F1C232"/>
              </a:solidFill>
              <a:latin typeface="Righteous"/>
              <a:ea typeface="Righteous"/>
              <a:cs typeface="Righteous"/>
              <a:sym typeface="Righteous"/>
            </a:endParaRPr>
          </a:p>
          <a:p>
            <a:pPr marL="0" lvl="0" indent="0" algn="ctr" rtl="0">
              <a:spcBef>
                <a:spcPts val="0"/>
              </a:spcBef>
              <a:spcAft>
                <a:spcPts val="0"/>
              </a:spcAft>
              <a:buNone/>
            </a:pPr>
            <a:endParaRPr sz="1600" dirty="0">
              <a:solidFill>
                <a:srgbClr val="F1C232"/>
              </a:solidFill>
              <a:latin typeface="Righteous"/>
              <a:ea typeface="Righteous"/>
              <a:cs typeface="Righteous"/>
              <a:sym typeface="Righteous"/>
            </a:endParaRPr>
          </a:p>
          <a:p>
            <a:pPr marL="0" lvl="0" indent="0" algn="ctr" rtl="0">
              <a:spcBef>
                <a:spcPts val="0"/>
              </a:spcBef>
              <a:spcAft>
                <a:spcPts val="0"/>
              </a:spcAft>
              <a:buNone/>
            </a:pPr>
            <a:r>
              <a:rPr lang="en" sz="2000" dirty="0">
                <a:solidFill>
                  <a:srgbClr val="FFFFFF"/>
                </a:solidFill>
                <a:latin typeface="Righteous"/>
                <a:ea typeface="Righteous"/>
                <a:cs typeface="Righteous"/>
                <a:sym typeface="Righteous"/>
              </a:rPr>
              <a:t>Ven Basco</a:t>
            </a:r>
            <a:endParaRPr sz="2000" dirty="0">
              <a:solidFill>
                <a:srgbClr val="FFFFFF"/>
              </a:solidFill>
              <a:latin typeface="Righteous"/>
              <a:ea typeface="Righteous"/>
              <a:cs typeface="Righteous"/>
              <a:sym typeface="Righteous"/>
            </a:endParaRPr>
          </a:p>
          <a:p>
            <a:pPr marL="0" lvl="0" indent="0" algn="ctr" rtl="0">
              <a:spcBef>
                <a:spcPts val="0"/>
              </a:spcBef>
              <a:spcAft>
                <a:spcPts val="0"/>
              </a:spcAft>
              <a:buNone/>
            </a:pPr>
            <a:r>
              <a:rPr lang="en" sz="2000" dirty="0">
                <a:solidFill>
                  <a:srgbClr val="FFFFFF"/>
                </a:solidFill>
                <a:latin typeface="Righteous"/>
                <a:ea typeface="Righteous"/>
                <a:cs typeface="Righteous"/>
                <a:sym typeface="Righteous"/>
              </a:rPr>
              <a:t>Engineering Librarian</a:t>
            </a:r>
            <a:endParaRPr sz="2000" dirty="0">
              <a:solidFill>
                <a:srgbClr val="FFFFFF"/>
              </a:solidFill>
              <a:latin typeface="Righteous"/>
              <a:ea typeface="Righteous"/>
              <a:cs typeface="Righteous"/>
              <a:sym typeface="Righteous"/>
            </a:endParaRPr>
          </a:p>
          <a:p>
            <a:pPr marL="0" lvl="0" indent="0" algn="ctr" rtl="0">
              <a:spcBef>
                <a:spcPts val="0"/>
              </a:spcBef>
              <a:spcAft>
                <a:spcPts val="0"/>
              </a:spcAft>
              <a:buNone/>
            </a:pPr>
            <a:r>
              <a:rPr lang="en" sz="2000" u="sng" dirty="0">
                <a:solidFill>
                  <a:srgbClr val="FFC000"/>
                </a:solidFill>
                <a:latin typeface="Righteous"/>
                <a:ea typeface="Righteous"/>
                <a:cs typeface="Righteous"/>
                <a:sym typeface="Righteous"/>
                <a:hlinkClick r:id="rId6">
                  <a:extLst>
                    <a:ext uri="{A12FA001-AC4F-418D-AE19-62706E023703}">
                      <ahyp:hlinkClr xmlns:ahyp="http://schemas.microsoft.com/office/drawing/2018/hyperlinkcolor" val="tx"/>
                    </a:ext>
                  </a:extLst>
                </a:hlinkClick>
              </a:rPr>
              <a:t>buenaventura.basco@ucf.edu</a:t>
            </a:r>
            <a:endParaRPr sz="2000" dirty="0">
              <a:solidFill>
                <a:srgbClr val="FFC000"/>
              </a:solidFill>
              <a:latin typeface="Righteous"/>
              <a:ea typeface="Righteous"/>
              <a:cs typeface="Righteous"/>
              <a:sym typeface="Righteous"/>
            </a:endParaRPr>
          </a:p>
          <a:p>
            <a:pPr marL="0" lvl="0" indent="0" algn="ctr" rtl="0">
              <a:spcBef>
                <a:spcPts val="0"/>
              </a:spcBef>
              <a:spcAft>
                <a:spcPts val="0"/>
              </a:spcAft>
              <a:buNone/>
            </a:pPr>
            <a:r>
              <a:rPr lang="en" sz="1600" u="sng" dirty="0">
                <a:solidFill>
                  <a:srgbClr val="FFC000"/>
                </a:solidFill>
                <a:latin typeface="Righteous"/>
                <a:ea typeface="Righteous"/>
                <a:cs typeface="Righteous"/>
                <a:sym typeface="Righteous"/>
                <a:hlinkClick r:id="rId7">
                  <a:extLst>
                    <a:ext uri="{A12FA001-AC4F-418D-AE19-62706E023703}">
                      <ahyp:hlinkClr xmlns:ahyp="http://schemas.microsoft.com/office/drawing/2018/hyperlinkcolor" val="tx"/>
                    </a:ext>
                  </a:extLst>
                </a:hlinkClick>
              </a:rPr>
              <a:t>https://works.bepress.com/ven-basco/</a:t>
            </a:r>
            <a:endParaRPr sz="1600" dirty="0">
              <a:solidFill>
                <a:srgbClr val="FFC000"/>
              </a:solidFill>
              <a:latin typeface="Righteous"/>
              <a:ea typeface="Righteous"/>
              <a:cs typeface="Righteous"/>
              <a:sym typeface="Righteous"/>
            </a:endParaRPr>
          </a:p>
          <a:p>
            <a:pPr marL="0" lvl="0" indent="0" algn="ctr" rtl="0">
              <a:spcBef>
                <a:spcPts val="0"/>
              </a:spcBef>
              <a:spcAft>
                <a:spcPts val="0"/>
              </a:spcAft>
              <a:buNone/>
            </a:pPr>
            <a:endParaRPr sz="2000" dirty="0">
              <a:solidFill>
                <a:srgbClr val="FFFFFF"/>
              </a:solidFill>
            </a:endParaRPr>
          </a:p>
          <a:p>
            <a:pPr marL="0" lvl="0" indent="0" algn="ctr" rtl="0">
              <a:spcBef>
                <a:spcPts val="0"/>
              </a:spcBef>
              <a:spcAft>
                <a:spcPts val="0"/>
              </a:spcAft>
              <a:buNone/>
            </a:pPr>
            <a:endParaRPr sz="2000" dirty="0">
              <a:solidFill>
                <a:srgbClr val="FFFFFF"/>
              </a:solidFill>
            </a:endParaRPr>
          </a:p>
        </p:txBody>
      </p:sp>
      <p:sp>
        <p:nvSpPr>
          <p:cNvPr id="277" name="Google Shape;277;p31"/>
          <p:cNvSpPr txBox="1"/>
          <p:nvPr/>
        </p:nvSpPr>
        <p:spPr>
          <a:xfrm>
            <a:off x="-327200" y="4303900"/>
            <a:ext cx="4722300" cy="459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FFFF"/>
                </a:solidFill>
              </a:rPr>
              <a:t>UCF Libraries</a:t>
            </a:r>
            <a:endParaRPr>
              <a:solidFill>
                <a:srgbClr val="FFFFFF"/>
              </a:solidFill>
            </a:endParaRPr>
          </a:p>
          <a:p>
            <a:pPr marL="0" lvl="0" indent="0" algn="ctr" rtl="0">
              <a:spcBef>
                <a:spcPts val="0"/>
              </a:spcBef>
              <a:spcAft>
                <a:spcPts val="0"/>
              </a:spcAft>
              <a:buNone/>
            </a:pPr>
            <a:r>
              <a:rPr lang="en">
                <a:solidFill>
                  <a:srgbClr val="FFFFFF"/>
                </a:solidFill>
              </a:rPr>
              <a:t>Visit us here:</a:t>
            </a:r>
            <a:endParaRPr>
              <a:solidFill>
                <a:srgbClr val="FFFFFF"/>
              </a:solidFill>
            </a:endParaRPr>
          </a:p>
          <a:p>
            <a:pPr marL="0" lvl="0" indent="0" algn="ctr" rtl="0">
              <a:spcBef>
                <a:spcPts val="0"/>
              </a:spcBef>
              <a:spcAft>
                <a:spcPts val="0"/>
              </a:spcAft>
              <a:buNone/>
            </a:pPr>
            <a:r>
              <a:rPr lang="en">
                <a:solidFill>
                  <a:srgbClr val="FFFFFF"/>
                </a:solidFill>
              </a:rPr>
              <a:t>library.ucf.edu</a:t>
            </a:r>
            <a:endParaRPr>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a:blip r:embed="rId3">
            <a:alphaModFix/>
          </a:blip>
          <a:stretch>
            <a:fillRect/>
          </a:stretch>
        </p:blipFill>
        <p:spPr>
          <a:xfrm>
            <a:off x="6764" y="0"/>
            <a:ext cx="9130461" cy="5143500"/>
          </a:xfrm>
          <a:prstGeom prst="rect">
            <a:avLst/>
          </a:prstGeom>
          <a:noFill/>
          <a:ln>
            <a:noFill/>
          </a:ln>
        </p:spPr>
      </p:pic>
      <p:sp>
        <p:nvSpPr>
          <p:cNvPr id="63" name="Google Shape;63;p14"/>
          <p:cNvSpPr txBox="1"/>
          <p:nvPr/>
        </p:nvSpPr>
        <p:spPr>
          <a:xfrm>
            <a:off x="6750" y="0"/>
            <a:ext cx="9130500" cy="711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000">
              <a:latin typeface="Righteous"/>
              <a:ea typeface="Righteous"/>
              <a:cs typeface="Righteous"/>
              <a:sym typeface="Righteous"/>
            </a:endParaRPr>
          </a:p>
          <a:p>
            <a:pPr marL="0" lvl="0" indent="0" algn="ctr" rtl="0">
              <a:spcBef>
                <a:spcPts val="0"/>
              </a:spcBef>
              <a:spcAft>
                <a:spcPts val="0"/>
              </a:spcAft>
              <a:buNone/>
            </a:pPr>
            <a:r>
              <a:rPr lang="en" sz="4500" b="1">
                <a:latin typeface="Righteous"/>
                <a:ea typeface="Righteous"/>
                <a:cs typeface="Righteous"/>
                <a:sym typeface="Righteous"/>
              </a:rPr>
              <a:t>Outline</a:t>
            </a:r>
            <a:endParaRPr sz="4500" b="1">
              <a:latin typeface="Righteous"/>
              <a:ea typeface="Righteous"/>
              <a:cs typeface="Righteous"/>
              <a:sym typeface="Righteous"/>
            </a:endParaRPr>
          </a:p>
        </p:txBody>
      </p:sp>
      <p:sp>
        <p:nvSpPr>
          <p:cNvPr id="64" name="Google Shape;64;p14"/>
          <p:cNvSpPr txBox="1"/>
          <p:nvPr/>
        </p:nvSpPr>
        <p:spPr>
          <a:xfrm>
            <a:off x="532050" y="1471725"/>
            <a:ext cx="8034900" cy="294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Righteous"/>
                <a:ea typeface="Righteous"/>
                <a:cs typeface="Righteous"/>
                <a:sym typeface="Righteous"/>
              </a:rPr>
              <a:t>-About UCF</a:t>
            </a:r>
            <a:endParaRPr sz="2400">
              <a:latin typeface="Righteous"/>
              <a:ea typeface="Righteous"/>
              <a:cs typeface="Righteous"/>
              <a:sym typeface="Righteous"/>
            </a:endParaRPr>
          </a:p>
          <a:p>
            <a:pPr marL="0" lvl="0" indent="0" algn="l" rtl="0">
              <a:spcBef>
                <a:spcPts val="0"/>
              </a:spcBef>
              <a:spcAft>
                <a:spcPts val="0"/>
              </a:spcAft>
              <a:buNone/>
            </a:pPr>
            <a:endParaRPr sz="2400">
              <a:latin typeface="Righteous"/>
              <a:ea typeface="Righteous"/>
              <a:cs typeface="Righteous"/>
              <a:sym typeface="Righteous"/>
            </a:endParaRPr>
          </a:p>
          <a:p>
            <a:pPr marL="0" lvl="0" indent="0" algn="l" rtl="0">
              <a:spcBef>
                <a:spcPts val="0"/>
              </a:spcBef>
              <a:spcAft>
                <a:spcPts val="0"/>
              </a:spcAft>
              <a:buNone/>
            </a:pPr>
            <a:r>
              <a:rPr lang="en" sz="2400">
                <a:latin typeface="Righteous"/>
                <a:ea typeface="Righteous"/>
                <a:cs typeface="Righteous"/>
                <a:sym typeface="Righteous"/>
              </a:rPr>
              <a:t>-A Model for STEM Student Success</a:t>
            </a:r>
            <a:endParaRPr sz="2400">
              <a:latin typeface="Righteous"/>
              <a:ea typeface="Righteous"/>
              <a:cs typeface="Righteous"/>
              <a:sym typeface="Righteous"/>
            </a:endParaRPr>
          </a:p>
          <a:p>
            <a:pPr marL="0" lvl="0" indent="0" algn="l" rtl="0">
              <a:spcBef>
                <a:spcPts val="0"/>
              </a:spcBef>
              <a:spcAft>
                <a:spcPts val="0"/>
              </a:spcAft>
              <a:buNone/>
            </a:pPr>
            <a:endParaRPr sz="2400">
              <a:latin typeface="Righteous"/>
              <a:ea typeface="Righteous"/>
              <a:cs typeface="Righteous"/>
              <a:sym typeface="Righteous"/>
            </a:endParaRPr>
          </a:p>
          <a:p>
            <a:pPr marL="0" lvl="0" indent="0" algn="l" rtl="0">
              <a:spcBef>
                <a:spcPts val="0"/>
              </a:spcBef>
              <a:spcAft>
                <a:spcPts val="0"/>
              </a:spcAft>
              <a:buNone/>
            </a:pPr>
            <a:r>
              <a:rPr lang="en" sz="2400">
                <a:solidFill>
                  <a:schemeClr val="dk1"/>
                </a:solidFill>
                <a:latin typeface="Righteous"/>
                <a:ea typeface="Righteous"/>
                <a:cs typeface="Righteous"/>
                <a:sym typeface="Righteous"/>
              </a:rPr>
              <a:t>-A Showcase of Examples</a:t>
            </a:r>
            <a:endParaRPr sz="2400">
              <a:latin typeface="Righteous"/>
              <a:ea typeface="Righteous"/>
              <a:cs typeface="Righteous"/>
              <a:sym typeface="Righteous"/>
            </a:endParaRPr>
          </a:p>
          <a:p>
            <a:pPr marL="0" lvl="0" indent="0" algn="l" rtl="0">
              <a:spcBef>
                <a:spcPts val="0"/>
              </a:spcBef>
              <a:spcAft>
                <a:spcPts val="0"/>
              </a:spcAft>
              <a:buNone/>
            </a:pPr>
            <a:endParaRPr sz="2000">
              <a:latin typeface="Righteous"/>
              <a:ea typeface="Righteous"/>
              <a:cs typeface="Righteous"/>
              <a:sym typeface="Righteous"/>
            </a:endParaRPr>
          </a:p>
          <a:p>
            <a:pPr marL="0" lvl="0" indent="0" algn="l" rtl="0">
              <a:spcBef>
                <a:spcPts val="0"/>
              </a:spcBef>
              <a:spcAft>
                <a:spcPts val="0"/>
              </a:spcAft>
              <a:buNone/>
            </a:pPr>
            <a:endParaRPr/>
          </a:p>
          <a:p>
            <a:pPr marL="0" lvl="0" indent="0" algn="l" rtl="0">
              <a:spcBef>
                <a:spcPts val="0"/>
              </a:spcBef>
              <a:spcAft>
                <a:spcPts val="0"/>
              </a:spcAft>
              <a:buNone/>
            </a:pPr>
            <a:endParaRPr sz="2000">
              <a:latin typeface="Righteous"/>
              <a:ea typeface="Righteous"/>
              <a:cs typeface="Righteous"/>
              <a:sym typeface="Righteou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a:blip r:embed="rId3">
            <a:alphaModFix/>
          </a:blip>
          <a:stretch>
            <a:fillRect/>
          </a:stretch>
        </p:blipFill>
        <p:spPr>
          <a:xfrm>
            <a:off x="6764" y="0"/>
            <a:ext cx="9130461" cy="5143500"/>
          </a:xfrm>
          <a:prstGeom prst="rect">
            <a:avLst/>
          </a:prstGeom>
          <a:noFill/>
          <a:ln>
            <a:noFill/>
          </a:ln>
        </p:spPr>
      </p:pic>
      <p:sp>
        <p:nvSpPr>
          <p:cNvPr id="70" name="Google Shape;70;p15"/>
          <p:cNvSpPr txBox="1"/>
          <p:nvPr/>
        </p:nvSpPr>
        <p:spPr>
          <a:xfrm>
            <a:off x="6750" y="1990450"/>
            <a:ext cx="9130500" cy="81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500">
                <a:latin typeface="Righteous"/>
                <a:ea typeface="Righteous"/>
                <a:cs typeface="Righteous"/>
                <a:sym typeface="Righteous"/>
              </a:rPr>
              <a:t>INTRODUCTION</a:t>
            </a:r>
            <a:endParaRPr sz="3500">
              <a:latin typeface="Righteous"/>
              <a:ea typeface="Righteous"/>
              <a:cs typeface="Righteous"/>
              <a:sym typeface="Righteou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pic>
        <p:nvPicPr>
          <p:cNvPr id="75" name="Google Shape;75;p16"/>
          <p:cNvPicPr preferRelativeResize="0"/>
          <p:nvPr/>
        </p:nvPicPr>
        <p:blipFill>
          <a:blip r:embed="rId3">
            <a:alphaModFix/>
          </a:blip>
          <a:stretch>
            <a:fillRect/>
          </a:stretch>
        </p:blipFill>
        <p:spPr>
          <a:xfrm>
            <a:off x="6764" y="0"/>
            <a:ext cx="9130461" cy="5143500"/>
          </a:xfrm>
          <a:prstGeom prst="rect">
            <a:avLst/>
          </a:prstGeom>
          <a:noFill/>
          <a:ln>
            <a:noFill/>
          </a:ln>
        </p:spPr>
      </p:pic>
      <p:pic>
        <p:nvPicPr>
          <p:cNvPr id="76" name="Google Shape;76;p16"/>
          <p:cNvPicPr preferRelativeResize="0"/>
          <p:nvPr/>
        </p:nvPicPr>
        <p:blipFill>
          <a:blip r:embed="rId4">
            <a:alphaModFix/>
          </a:blip>
          <a:stretch>
            <a:fillRect/>
          </a:stretch>
        </p:blipFill>
        <p:spPr>
          <a:xfrm>
            <a:off x="0" y="0"/>
            <a:ext cx="9144000" cy="5143500"/>
          </a:xfrm>
          <a:prstGeom prst="rect">
            <a:avLst/>
          </a:prstGeom>
          <a:noFill/>
          <a:ln>
            <a:noFill/>
          </a:ln>
        </p:spPr>
      </p:pic>
      <p:sp>
        <p:nvSpPr>
          <p:cNvPr id="77" name="Google Shape;77;p16"/>
          <p:cNvSpPr txBox="1"/>
          <p:nvPr/>
        </p:nvSpPr>
        <p:spPr>
          <a:xfrm>
            <a:off x="4731350" y="99400"/>
            <a:ext cx="4255500" cy="4924500"/>
          </a:xfrm>
          <a:prstGeom prst="rect">
            <a:avLst/>
          </a:prstGeom>
          <a:solidFill>
            <a:srgbClr val="CCCCCC"/>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u="sng">
                <a:latin typeface="Righteous"/>
                <a:ea typeface="Righteous"/>
                <a:cs typeface="Righteous"/>
                <a:sym typeface="Righteous"/>
              </a:rPr>
              <a:t>About UCF</a:t>
            </a:r>
            <a:endParaRPr sz="2000" u="sng">
              <a:latin typeface="Righteous"/>
              <a:ea typeface="Righteous"/>
              <a:cs typeface="Righteous"/>
              <a:sym typeface="Righteous"/>
            </a:endParaRPr>
          </a:p>
        </p:txBody>
      </p:sp>
      <p:sp>
        <p:nvSpPr>
          <p:cNvPr id="78" name="Google Shape;78;p16"/>
          <p:cNvSpPr txBox="1"/>
          <p:nvPr/>
        </p:nvSpPr>
        <p:spPr>
          <a:xfrm>
            <a:off x="4879900" y="824925"/>
            <a:ext cx="4008600" cy="3852600"/>
          </a:xfrm>
          <a:prstGeom prst="rect">
            <a:avLst/>
          </a:prstGeom>
          <a:solidFill>
            <a:srgbClr val="CCCCCC"/>
          </a:solid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Font typeface="Righteous"/>
              <a:buChar char="●"/>
            </a:pPr>
            <a:r>
              <a:rPr lang="en">
                <a:latin typeface="Righteous"/>
                <a:ea typeface="Righteous"/>
                <a:cs typeface="Righteous"/>
                <a:sym typeface="Righteous"/>
              </a:rPr>
              <a:t>One of 12 state public universities in FL</a:t>
            </a:r>
            <a:endParaRPr>
              <a:latin typeface="Righteous"/>
              <a:ea typeface="Righteous"/>
              <a:cs typeface="Righteous"/>
              <a:sym typeface="Righteous"/>
            </a:endParaRPr>
          </a:p>
          <a:p>
            <a:pPr marL="457200" lvl="0" indent="0" algn="l" rtl="0">
              <a:spcBef>
                <a:spcPts val="0"/>
              </a:spcBef>
              <a:spcAft>
                <a:spcPts val="0"/>
              </a:spcAft>
              <a:buNone/>
            </a:pPr>
            <a:endParaRPr>
              <a:latin typeface="Righteous"/>
              <a:ea typeface="Righteous"/>
              <a:cs typeface="Righteous"/>
              <a:sym typeface="Righteous"/>
            </a:endParaRPr>
          </a:p>
          <a:p>
            <a:pPr marL="457200" lvl="0" indent="-317500" algn="l" rtl="0">
              <a:spcBef>
                <a:spcPts val="0"/>
              </a:spcBef>
              <a:spcAft>
                <a:spcPts val="0"/>
              </a:spcAft>
              <a:buSzPts val="1400"/>
              <a:buFont typeface="Righteous"/>
              <a:buChar char="●"/>
            </a:pPr>
            <a:r>
              <a:rPr lang="en">
                <a:latin typeface="Righteous"/>
                <a:ea typeface="Righteous"/>
                <a:cs typeface="Righteous"/>
                <a:sym typeface="Righteous"/>
              </a:rPr>
              <a:t>Located about 10 miles east of downtown Orlando</a:t>
            </a:r>
            <a:endParaRPr>
              <a:latin typeface="Righteous"/>
              <a:ea typeface="Righteous"/>
              <a:cs typeface="Righteous"/>
              <a:sym typeface="Righteous"/>
            </a:endParaRPr>
          </a:p>
          <a:p>
            <a:pPr marL="0" lvl="0" indent="0" algn="l" rtl="0">
              <a:spcBef>
                <a:spcPts val="0"/>
              </a:spcBef>
              <a:spcAft>
                <a:spcPts val="0"/>
              </a:spcAft>
              <a:buNone/>
            </a:pPr>
            <a:endParaRPr>
              <a:latin typeface="Righteous"/>
              <a:ea typeface="Righteous"/>
              <a:cs typeface="Righteous"/>
              <a:sym typeface="Righteous"/>
            </a:endParaRPr>
          </a:p>
          <a:p>
            <a:pPr marL="457200" lvl="0" indent="-317500" algn="l" rtl="0">
              <a:spcBef>
                <a:spcPts val="0"/>
              </a:spcBef>
              <a:spcAft>
                <a:spcPts val="0"/>
              </a:spcAft>
              <a:buSzPts val="1400"/>
              <a:buFont typeface="Righteous"/>
              <a:buChar char="●"/>
            </a:pPr>
            <a:r>
              <a:rPr lang="en">
                <a:latin typeface="Righteous"/>
                <a:ea typeface="Righteous"/>
                <a:cs typeface="Righteous"/>
                <a:sym typeface="Righteous"/>
              </a:rPr>
              <a:t>68,571 </a:t>
            </a:r>
            <a:r>
              <a:rPr lang="en">
                <a:solidFill>
                  <a:schemeClr val="dk1"/>
                </a:solidFill>
                <a:latin typeface="Righteous"/>
                <a:ea typeface="Righteous"/>
                <a:cs typeface="Righteous"/>
                <a:sym typeface="Righteous"/>
              </a:rPr>
              <a:t>students</a:t>
            </a:r>
            <a:r>
              <a:rPr lang="en" baseline="30000">
                <a:solidFill>
                  <a:schemeClr val="dk1"/>
                </a:solidFill>
                <a:latin typeface="Righteous"/>
                <a:ea typeface="Righteous"/>
                <a:cs typeface="Righteous"/>
                <a:sym typeface="Righteous"/>
              </a:rPr>
              <a:t>1</a:t>
            </a:r>
            <a:endParaRPr baseline="30000">
              <a:solidFill>
                <a:schemeClr val="dk1"/>
              </a:solidFill>
              <a:latin typeface="Righteous"/>
              <a:ea typeface="Righteous"/>
              <a:cs typeface="Righteous"/>
              <a:sym typeface="Righteous"/>
            </a:endParaRPr>
          </a:p>
          <a:p>
            <a:pPr marL="457200" lvl="0" indent="0" algn="l" rtl="0">
              <a:spcBef>
                <a:spcPts val="0"/>
              </a:spcBef>
              <a:spcAft>
                <a:spcPts val="0"/>
              </a:spcAft>
              <a:buNone/>
            </a:pPr>
            <a:endParaRPr>
              <a:latin typeface="Righteous"/>
              <a:ea typeface="Righteous"/>
              <a:cs typeface="Righteous"/>
              <a:sym typeface="Righteous"/>
            </a:endParaRPr>
          </a:p>
          <a:p>
            <a:pPr marL="457200" lvl="0" indent="-317500" algn="l" rtl="0">
              <a:spcBef>
                <a:spcPts val="0"/>
              </a:spcBef>
              <a:spcAft>
                <a:spcPts val="0"/>
              </a:spcAft>
              <a:buSzPts val="1400"/>
              <a:buFont typeface="Righteous"/>
              <a:buChar char="●"/>
            </a:pPr>
            <a:r>
              <a:rPr lang="en">
                <a:latin typeface="Righteous"/>
                <a:ea typeface="Righteous"/>
                <a:cs typeface="Righteous"/>
                <a:sym typeface="Righteous"/>
              </a:rPr>
              <a:t>UCF has been among the top 100 universities in the world and 31st among public universities in the nation for patents for the past 5 years</a:t>
            </a:r>
            <a:r>
              <a:rPr lang="en" baseline="30000">
                <a:solidFill>
                  <a:schemeClr val="dk1"/>
                </a:solidFill>
                <a:latin typeface="Righteous"/>
                <a:ea typeface="Righteous"/>
                <a:cs typeface="Righteous"/>
                <a:sym typeface="Righteous"/>
              </a:rPr>
              <a:t>2</a:t>
            </a:r>
            <a:endParaRPr>
              <a:latin typeface="Righteous"/>
              <a:ea typeface="Righteous"/>
              <a:cs typeface="Righteous"/>
              <a:sym typeface="Righteous"/>
            </a:endParaRPr>
          </a:p>
          <a:p>
            <a:pPr marL="457200" lvl="0" indent="0" algn="l" rtl="0">
              <a:spcBef>
                <a:spcPts val="0"/>
              </a:spcBef>
              <a:spcAft>
                <a:spcPts val="0"/>
              </a:spcAft>
              <a:buNone/>
            </a:pPr>
            <a:endParaRPr/>
          </a:p>
          <a:p>
            <a:pPr marL="457200" lvl="0" indent="0" algn="l" rtl="0">
              <a:spcBef>
                <a:spcPts val="0"/>
              </a:spcBef>
              <a:spcAft>
                <a:spcPts val="0"/>
              </a:spcAft>
              <a:buNone/>
            </a:pPr>
            <a:endParaRPr/>
          </a:p>
          <a:p>
            <a:pPr marL="457200" lvl="0" indent="0" algn="l" rtl="0">
              <a:spcBef>
                <a:spcPts val="0"/>
              </a:spcBef>
              <a:spcAft>
                <a:spcPts val="0"/>
              </a:spcAft>
              <a:buNone/>
            </a:pPr>
            <a:endParaRPr>
              <a:latin typeface="Righteous"/>
              <a:ea typeface="Righteous"/>
              <a:cs typeface="Righteous"/>
              <a:sym typeface="Righteous"/>
            </a:endParaRPr>
          </a:p>
          <a:p>
            <a:pPr marL="457200" lvl="0" indent="-292100" algn="l" rtl="0">
              <a:spcBef>
                <a:spcPts val="0"/>
              </a:spcBef>
              <a:spcAft>
                <a:spcPts val="0"/>
              </a:spcAft>
              <a:buSzPts val="1000"/>
              <a:buFont typeface="Righteous"/>
              <a:buAutoNum type="arabicPeriod"/>
            </a:pPr>
            <a:r>
              <a:rPr lang="en" sz="1000" i="1">
                <a:latin typeface="Righteous"/>
                <a:ea typeface="Righteous"/>
                <a:cs typeface="Righteous"/>
                <a:sym typeface="Righteous"/>
              </a:rPr>
              <a:t>Fall 2018</a:t>
            </a:r>
            <a:endParaRPr sz="1000" i="1">
              <a:latin typeface="Righteous"/>
              <a:ea typeface="Righteous"/>
              <a:cs typeface="Righteous"/>
              <a:sym typeface="Righteous"/>
            </a:endParaRPr>
          </a:p>
          <a:p>
            <a:pPr marL="457200" lvl="0" indent="0" algn="l" rtl="0">
              <a:spcBef>
                <a:spcPts val="0"/>
              </a:spcBef>
              <a:spcAft>
                <a:spcPts val="0"/>
              </a:spcAft>
              <a:buNone/>
            </a:pPr>
            <a:endParaRPr sz="1000" i="1">
              <a:latin typeface="Righteous"/>
              <a:ea typeface="Righteous"/>
              <a:cs typeface="Righteous"/>
              <a:sym typeface="Righteous"/>
            </a:endParaRPr>
          </a:p>
          <a:p>
            <a:pPr marL="457200" lvl="0" indent="-292100" algn="l" rtl="0">
              <a:spcBef>
                <a:spcPts val="0"/>
              </a:spcBef>
              <a:spcAft>
                <a:spcPts val="0"/>
              </a:spcAft>
              <a:buSzPts val="1000"/>
              <a:buFont typeface="Righteous"/>
              <a:buAutoNum type="arabicPeriod"/>
            </a:pPr>
            <a:r>
              <a:rPr lang="en" sz="1000" i="1">
                <a:latin typeface="Righteous"/>
                <a:ea typeface="Righteous"/>
                <a:cs typeface="Righteous"/>
                <a:sym typeface="Righteous"/>
              </a:rPr>
              <a:t>https://www.ucf.edu/news/ucf-among-top-100-universities-world-patents/</a:t>
            </a:r>
            <a:endParaRPr sz="1000" i="1">
              <a:latin typeface="Righteous"/>
              <a:ea typeface="Righteous"/>
              <a:cs typeface="Righteous"/>
              <a:sym typeface="Righteou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83" name="Google Shape;83;p17"/>
          <p:cNvPicPr preferRelativeResize="0"/>
          <p:nvPr/>
        </p:nvPicPr>
        <p:blipFill>
          <a:blip r:embed="rId3">
            <a:alphaModFix/>
          </a:blip>
          <a:stretch>
            <a:fillRect/>
          </a:stretch>
        </p:blipFill>
        <p:spPr>
          <a:xfrm>
            <a:off x="6764" y="0"/>
            <a:ext cx="9130461" cy="5143500"/>
          </a:xfrm>
          <a:prstGeom prst="rect">
            <a:avLst/>
          </a:prstGeom>
          <a:noFill/>
          <a:ln>
            <a:noFill/>
          </a:ln>
        </p:spPr>
      </p:pic>
      <p:sp>
        <p:nvSpPr>
          <p:cNvPr id="84" name="Google Shape;84;p17"/>
          <p:cNvSpPr txBox="1"/>
          <p:nvPr/>
        </p:nvSpPr>
        <p:spPr>
          <a:xfrm>
            <a:off x="333700" y="159825"/>
            <a:ext cx="8295900" cy="81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500" u="sng">
                <a:latin typeface="Righteous"/>
                <a:ea typeface="Righteous"/>
                <a:cs typeface="Righteous"/>
                <a:sym typeface="Righteous"/>
              </a:rPr>
              <a:t>Supporting STEM Student Success</a:t>
            </a:r>
            <a:endParaRPr sz="3500" u="sng">
              <a:latin typeface="Righteous"/>
              <a:ea typeface="Righteous"/>
              <a:cs typeface="Righteous"/>
              <a:sym typeface="Righteous"/>
            </a:endParaRPr>
          </a:p>
        </p:txBody>
      </p:sp>
      <p:pic>
        <p:nvPicPr>
          <p:cNvPr id="85" name="Google Shape;85;p17"/>
          <p:cNvPicPr preferRelativeResize="0"/>
          <p:nvPr/>
        </p:nvPicPr>
        <p:blipFill rotWithShape="1">
          <a:blip r:embed="rId4">
            <a:alphaModFix/>
          </a:blip>
          <a:srcRect l="18860" t="2206" r="18623" b="3105"/>
          <a:stretch/>
        </p:blipFill>
        <p:spPr>
          <a:xfrm>
            <a:off x="853962" y="970425"/>
            <a:ext cx="3558988" cy="3460376"/>
          </a:xfrm>
          <a:prstGeom prst="rect">
            <a:avLst/>
          </a:prstGeom>
          <a:noFill/>
          <a:ln>
            <a:noFill/>
          </a:ln>
        </p:spPr>
      </p:pic>
      <p:pic>
        <p:nvPicPr>
          <p:cNvPr id="86" name="Google Shape;86;p17"/>
          <p:cNvPicPr preferRelativeResize="0"/>
          <p:nvPr/>
        </p:nvPicPr>
        <p:blipFill>
          <a:blip r:embed="rId5">
            <a:alphaModFix/>
          </a:blip>
          <a:stretch>
            <a:fillRect/>
          </a:stretch>
        </p:blipFill>
        <p:spPr>
          <a:xfrm>
            <a:off x="4571994" y="970425"/>
            <a:ext cx="3101375" cy="3821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18"/>
          <p:cNvPicPr preferRelativeResize="0"/>
          <p:nvPr/>
        </p:nvPicPr>
        <p:blipFill>
          <a:blip r:embed="rId3">
            <a:alphaModFix/>
          </a:blip>
          <a:stretch>
            <a:fillRect/>
          </a:stretch>
        </p:blipFill>
        <p:spPr>
          <a:xfrm>
            <a:off x="6764" y="0"/>
            <a:ext cx="9130461" cy="5143500"/>
          </a:xfrm>
          <a:prstGeom prst="rect">
            <a:avLst/>
          </a:prstGeom>
          <a:noFill/>
          <a:ln>
            <a:noFill/>
          </a:ln>
        </p:spPr>
      </p:pic>
      <p:sp>
        <p:nvSpPr>
          <p:cNvPr id="92" name="Google Shape;92;p18"/>
          <p:cNvSpPr txBox="1"/>
          <p:nvPr/>
        </p:nvSpPr>
        <p:spPr>
          <a:xfrm>
            <a:off x="6775" y="1981425"/>
            <a:ext cx="9144000" cy="81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500">
                <a:latin typeface="Righteous"/>
                <a:ea typeface="Righteous"/>
                <a:cs typeface="Righteous"/>
                <a:sym typeface="Righteous"/>
              </a:rPr>
              <a:t>Our Model</a:t>
            </a:r>
            <a:endParaRPr sz="3500">
              <a:latin typeface="Righteous"/>
              <a:ea typeface="Righteous"/>
              <a:cs typeface="Righteous"/>
              <a:sym typeface="Righteou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9"/>
          <p:cNvPicPr preferRelativeResize="0"/>
          <p:nvPr/>
        </p:nvPicPr>
        <p:blipFill>
          <a:blip r:embed="rId3">
            <a:alphaModFix/>
          </a:blip>
          <a:stretch>
            <a:fillRect/>
          </a:stretch>
        </p:blipFill>
        <p:spPr>
          <a:xfrm>
            <a:off x="-37286" y="0"/>
            <a:ext cx="9130461" cy="5143500"/>
          </a:xfrm>
          <a:prstGeom prst="rect">
            <a:avLst/>
          </a:prstGeom>
          <a:noFill/>
          <a:ln>
            <a:noFill/>
          </a:ln>
        </p:spPr>
      </p:pic>
      <p:pic>
        <p:nvPicPr>
          <p:cNvPr id="98" name="Google Shape;98;p19"/>
          <p:cNvPicPr preferRelativeResize="0"/>
          <p:nvPr/>
        </p:nvPicPr>
        <p:blipFill>
          <a:blip r:embed="rId4">
            <a:alphaModFix/>
          </a:blip>
          <a:stretch>
            <a:fillRect/>
          </a:stretch>
        </p:blipFill>
        <p:spPr>
          <a:xfrm>
            <a:off x="3570738" y="2176138"/>
            <a:ext cx="1564426" cy="1526537"/>
          </a:xfrm>
          <a:prstGeom prst="rect">
            <a:avLst/>
          </a:prstGeom>
          <a:noFill/>
          <a:ln>
            <a:noFill/>
          </a:ln>
        </p:spPr>
      </p:pic>
      <p:pic>
        <p:nvPicPr>
          <p:cNvPr id="99" name="Google Shape;99;p19"/>
          <p:cNvPicPr preferRelativeResize="0"/>
          <p:nvPr/>
        </p:nvPicPr>
        <p:blipFill>
          <a:blip r:embed="rId5">
            <a:alphaModFix/>
          </a:blip>
          <a:stretch>
            <a:fillRect/>
          </a:stretch>
        </p:blipFill>
        <p:spPr>
          <a:xfrm>
            <a:off x="294912" y="2140116"/>
            <a:ext cx="1610275" cy="1598572"/>
          </a:xfrm>
          <a:prstGeom prst="rect">
            <a:avLst/>
          </a:prstGeom>
          <a:noFill/>
          <a:ln>
            <a:noFill/>
          </a:ln>
        </p:spPr>
      </p:pic>
      <p:pic>
        <p:nvPicPr>
          <p:cNvPr id="100" name="Google Shape;100;p19"/>
          <p:cNvPicPr preferRelativeResize="0"/>
          <p:nvPr/>
        </p:nvPicPr>
        <p:blipFill>
          <a:blip r:embed="rId6">
            <a:alphaModFix/>
          </a:blip>
          <a:stretch>
            <a:fillRect/>
          </a:stretch>
        </p:blipFill>
        <p:spPr>
          <a:xfrm>
            <a:off x="6766388" y="2185325"/>
            <a:ext cx="1564426" cy="1564426"/>
          </a:xfrm>
          <a:prstGeom prst="rect">
            <a:avLst/>
          </a:prstGeom>
          <a:noFill/>
          <a:ln>
            <a:noFill/>
          </a:ln>
        </p:spPr>
      </p:pic>
      <p:pic>
        <p:nvPicPr>
          <p:cNvPr id="101" name="Google Shape;101;p19"/>
          <p:cNvPicPr preferRelativeResize="0"/>
          <p:nvPr/>
        </p:nvPicPr>
        <p:blipFill>
          <a:blip r:embed="rId7">
            <a:alphaModFix/>
          </a:blip>
          <a:stretch>
            <a:fillRect/>
          </a:stretch>
        </p:blipFill>
        <p:spPr>
          <a:xfrm>
            <a:off x="352150" y="101423"/>
            <a:ext cx="1610275" cy="1610253"/>
          </a:xfrm>
          <a:prstGeom prst="rect">
            <a:avLst/>
          </a:prstGeom>
          <a:noFill/>
          <a:ln>
            <a:noFill/>
          </a:ln>
        </p:spPr>
      </p:pic>
      <p:pic>
        <p:nvPicPr>
          <p:cNvPr id="102" name="Google Shape;102;p19"/>
          <p:cNvPicPr preferRelativeResize="0"/>
          <p:nvPr/>
        </p:nvPicPr>
        <p:blipFill>
          <a:blip r:embed="rId8">
            <a:alphaModFix/>
          </a:blip>
          <a:stretch>
            <a:fillRect/>
          </a:stretch>
        </p:blipFill>
        <p:spPr>
          <a:xfrm>
            <a:off x="6701700" y="95748"/>
            <a:ext cx="1699101" cy="1682403"/>
          </a:xfrm>
          <a:prstGeom prst="rect">
            <a:avLst/>
          </a:prstGeom>
          <a:noFill/>
          <a:ln>
            <a:noFill/>
          </a:ln>
        </p:spPr>
      </p:pic>
      <p:pic>
        <p:nvPicPr>
          <p:cNvPr id="103" name="Google Shape;103;p19"/>
          <p:cNvPicPr preferRelativeResize="0"/>
          <p:nvPr/>
        </p:nvPicPr>
        <p:blipFill>
          <a:blip r:embed="rId9">
            <a:alphaModFix/>
          </a:blip>
          <a:stretch>
            <a:fillRect/>
          </a:stretch>
        </p:blipFill>
        <p:spPr>
          <a:xfrm>
            <a:off x="3526925" y="107975"/>
            <a:ext cx="1610275" cy="1657950"/>
          </a:xfrm>
          <a:prstGeom prst="rect">
            <a:avLst/>
          </a:prstGeom>
          <a:noFill/>
          <a:ln>
            <a:noFill/>
          </a:ln>
        </p:spPr>
      </p:pic>
      <p:cxnSp>
        <p:nvCxnSpPr>
          <p:cNvPr id="104" name="Google Shape;104;p19"/>
          <p:cNvCxnSpPr/>
          <p:nvPr/>
        </p:nvCxnSpPr>
        <p:spPr>
          <a:xfrm>
            <a:off x="2656450" y="398325"/>
            <a:ext cx="18000" cy="3822000"/>
          </a:xfrm>
          <a:prstGeom prst="straightConnector1">
            <a:avLst/>
          </a:prstGeom>
          <a:noFill/>
          <a:ln w="152400" cap="flat" cmpd="sng">
            <a:solidFill>
              <a:srgbClr val="000000"/>
            </a:solidFill>
            <a:prstDash val="solid"/>
            <a:round/>
            <a:headEnd type="none" w="med" len="med"/>
            <a:tailEnd type="none" w="med" len="med"/>
          </a:ln>
        </p:spPr>
      </p:cxnSp>
      <p:cxnSp>
        <p:nvCxnSpPr>
          <p:cNvPr id="105" name="Google Shape;105;p19"/>
          <p:cNvCxnSpPr/>
          <p:nvPr/>
        </p:nvCxnSpPr>
        <p:spPr>
          <a:xfrm>
            <a:off x="5892275" y="375675"/>
            <a:ext cx="18000" cy="3867300"/>
          </a:xfrm>
          <a:prstGeom prst="straightConnector1">
            <a:avLst/>
          </a:prstGeom>
          <a:noFill/>
          <a:ln w="152400" cap="flat" cmpd="sng">
            <a:solidFill>
              <a:srgbClr val="000000"/>
            </a:solidFill>
            <a:prstDash val="solid"/>
            <a:round/>
            <a:headEnd type="none" w="med" len="med"/>
            <a:tailEnd type="none" w="med" len="med"/>
          </a:ln>
        </p:spPr>
      </p:cxnSp>
      <p:sp>
        <p:nvSpPr>
          <p:cNvPr id="106" name="Google Shape;106;p19"/>
          <p:cNvSpPr txBox="1"/>
          <p:nvPr/>
        </p:nvSpPr>
        <p:spPr>
          <a:xfrm>
            <a:off x="-307086" y="4239478"/>
            <a:ext cx="8637900" cy="64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dirty="0"/>
              <a:t>      </a:t>
            </a:r>
            <a:r>
              <a:rPr lang="en" sz="3200" dirty="0">
                <a:latin typeface="Righteous"/>
                <a:ea typeface="Righteous"/>
                <a:cs typeface="Righteous"/>
                <a:sym typeface="Righteous"/>
              </a:rPr>
              <a:t>Single Perspective</a:t>
            </a:r>
            <a:endParaRPr sz="3200" dirty="0">
              <a:latin typeface="Righteous"/>
              <a:ea typeface="Righteous"/>
              <a:cs typeface="Righteous"/>
              <a:sym typeface="Righteous"/>
            </a:endParaRPr>
          </a:p>
        </p:txBody>
      </p:sp>
      <p:sp>
        <p:nvSpPr>
          <p:cNvPr id="107" name="Google Shape;107;p19"/>
          <p:cNvSpPr txBox="1"/>
          <p:nvPr/>
        </p:nvSpPr>
        <p:spPr>
          <a:xfrm>
            <a:off x="409388" y="1711675"/>
            <a:ext cx="1495800" cy="6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latin typeface="Righteous"/>
                <a:ea typeface="Righteous"/>
                <a:cs typeface="Righteous"/>
                <a:sym typeface="Righteous"/>
              </a:rPr>
              <a:t>Instruction</a:t>
            </a:r>
            <a:endParaRPr sz="2000">
              <a:latin typeface="Righteous"/>
              <a:ea typeface="Righteous"/>
              <a:cs typeface="Righteous"/>
              <a:sym typeface="Righteous"/>
            </a:endParaRPr>
          </a:p>
        </p:txBody>
      </p:sp>
      <p:sp>
        <p:nvSpPr>
          <p:cNvPr id="108" name="Google Shape;108;p19"/>
          <p:cNvSpPr txBox="1"/>
          <p:nvPr/>
        </p:nvSpPr>
        <p:spPr>
          <a:xfrm>
            <a:off x="3605038" y="1711675"/>
            <a:ext cx="1495800" cy="69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a:latin typeface="Righteous"/>
                <a:ea typeface="Righteous"/>
                <a:cs typeface="Righteous"/>
                <a:sym typeface="Righteous"/>
              </a:rPr>
              <a:t>Outreach</a:t>
            </a:r>
            <a:endParaRPr sz="2000">
              <a:latin typeface="Righteous"/>
              <a:ea typeface="Righteous"/>
              <a:cs typeface="Righteous"/>
              <a:sym typeface="Righteous"/>
            </a:endParaRPr>
          </a:p>
        </p:txBody>
      </p:sp>
      <p:sp>
        <p:nvSpPr>
          <p:cNvPr id="109" name="Google Shape;109;p19"/>
          <p:cNvSpPr txBox="1"/>
          <p:nvPr/>
        </p:nvSpPr>
        <p:spPr>
          <a:xfrm>
            <a:off x="6800700" y="1765925"/>
            <a:ext cx="1495800" cy="69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a:latin typeface="Righteous"/>
                <a:ea typeface="Righteous"/>
                <a:cs typeface="Righteous"/>
                <a:sym typeface="Righteous"/>
              </a:rPr>
              <a:t>Service</a:t>
            </a:r>
            <a:endParaRPr sz="2000">
              <a:latin typeface="Righteous"/>
              <a:ea typeface="Righteous"/>
              <a:cs typeface="Righteous"/>
              <a:sym typeface="Righteous"/>
            </a:endParaRPr>
          </a:p>
        </p:txBody>
      </p:sp>
      <p:sp>
        <p:nvSpPr>
          <p:cNvPr id="110" name="Google Shape;110;p19"/>
          <p:cNvSpPr txBox="1"/>
          <p:nvPr/>
        </p:nvSpPr>
        <p:spPr>
          <a:xfrm>
            <a:off x="218511" y="3749750"/>
            <a:ext cx="1832213" cy="6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dirty="0">
                <a:latin typeface="Righteous"/>
                <a:ea typeface="Righteous"/>
                <a:cs typeface="Righteous"/>
                <a:sym typeface="Righteous"/>
              </a:rPr>
              <a:t>Collaborative</a:t>
            </a:r>
            <a:endParaRPr sz="2000" dirty="0">
              <a:latin typeface="Righteous"/>
              <a:ea typeface="Righteous"/>
              <a:cs typeface="Righteous"/>
              <a:sym typeface="Righteous"/>
            </a:endParaRPr>
          </a:p>
        </p:txBody>
      </p:sp>
      <p:sp>
        <p:nvSpPr>
          <p:cNvPr id="111" name="Google Shape;111;p19"/>
          <p:cNvSpPr txBox="1"/>
          <p:nvPr/>
        </p:nvSpPr>
        <p:spPr>
          <a:xfrm>
            <a:off x="3471425" y="3749750"/>
            <a:ext cx="1763100" cy="69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a:latin typeface="Righteous"/>
                <a:ea typeface="Righteous"/>
                <a:cs typeface="Righteous"/>
                <a:sym typeface="Righteous"/>
              </a:rPr>
              <a:t>Creative</a:t>
            </a:r>
            <a:endParaRPr sz="2000">
              <a:latin typeface="Righteous"/>
              <a:ea typeface="Righteous"/>
              <a:cs typeface="Righteous"/>
              <a:sym typeface="Righteous"/>
            </a:endParaRPr>
          </a:p>
        </p:txBody>
      </p:sp>
      <p:sp>
        <p:nvSpPr>
          <p:cNvPr id="112" name="Google Shape;112;p19"/>
          <p:cNvSpPr txBox="1"/>
          <p:nvPr/>
        </p:nvSpPr>
        <p:spPr>
          <a:xfrm>
            <a:off x="6724350" y="3749750"/>
            <a:ext cx="1763100" cy="69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a:latin typeface="Righteous"/>
                <a:ea typeface="Righteous"/>
                <a:cs typeface="Righteous"/>
                <a:sym typeface="Righteous"/>
              </a:rPr>
              <a:t>Cooperative</a:t>
            </a:r>
            <a:endParaRPr sz="2000">
              <a:latin typeface="Righteous"/>
              <a:ea typeface="Righteous"/>
              <a:cs typeface="Righteous"/>
              <a:sym typeface="Righteous"/>
            </a:endParaRPr>
          </a:p>
        </p:txBody>
      </p:sp>
      <p:sp>
        <p:nvSpPr>
          <p:cNvPr id="2" name="TextBox 1">
            <a:extLst>
              <a:ext uri="{FF2B5EF4-FFF2-40B4-BE49-F238E27FC236}">
                <a16:creationId xmlns:a16="http://schemas.microsoft.com/office/drawing/2014/main" id="{DCECBD18-625A-41B3-9D5D-C1AF79F3B7D2}"/>
              </a:ext>
            </a:extLst>
          </p:cNvPr>
          <p:cNvSpPr txBox="1"/>
          <p:nvPr/>
        </p:nvSpPr>
        <p:spPr>
          <a:xfrm>
            <a:off x="107529" y="4883889"/>
            <a:ext cx="8349976" cy="307777"/>
          </a:xfrm>
          <a:prstGeom prst="rect">
            <a:avLst/>
          </a:prstGeom>
          <a:noFill/>
        </p:spPr>
        <p:txBody>
          <a:bodyPr wrap="square" rtlCol="0">
            <a:spAutoFit/>
          </a:bodyPr>
          <a:lstStyle/>
          <a:p>
            <a:r>
              <a:rPr lang="en-US" dirty="0"/>
              <a:t>    Images taken from </a:t>
            </a:r>
            <a:r>
              <a:rPr lang="en-US" dirty="0" err="1"/>
              <a:t>Pixabay</a:t>
            </a:r>
            <a:r>
              <a:rPr lang="en-US" dirty="0"/>
              <a:t> user: </a:t>
            </a:r>
            <a:r>
              <a:rPr lang="en-US" dirty="0" err="1"/>
              <a:t>mcmurryjulie</a:t>
            </a:r>
            <a:r>
              <a:rPr lang="en-US" dirty="0"/>
              <a:t>     </a:t>
            </a:r>
            <a:r>
              <a:rPr lang="en-US" dirty="0">
                <a:hlinkClick r:id="rId10"/>
              </a:rPr>
              <a:t>https://pixabay.com/users/mcmurryjulie-2375405/</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20"/>
          <p:cNvPicPr preferRelativeResize="0"/>
          <p:nvPr/>
        </p:nvPicPr>
        <p:blipFill>
          <a:blip r:embed="rId3">
            <a:alphaModFix/>
          </a:blip>
          <a:stretch>
            <a:fillRect/>
          </a:stretch>
        </p:blipFill>
        <p:spPr>
          <a:xfrm>
            <a:off x="-37286" y="0"/>
            <a:ext cx="9130461" cy="5143500"/>
          </a:xfrm>
          <a:prstGeom prst="rect">
            <a:avLst/>
          </a:prstGeom>
          <a:noFill/>
          <a:ln>
            <a:noFill/>
          </a:ln>
        </p:spPr>
      </p:pic>
      <p:pic>
        <p:nvPicPr>
          <p:cNvPr id="118" name="Google Shape;118;p20"/>
          <p:cNvPicPr preferRelativeResize="0"/>
          <p:nvPr/>
        </p:nvPicPr>
        <p:blipFill>
          <a:blip r:embed="rId4">
            <a:alphaModFix/>
          </a:blip>
          <a:stretch>
            <a:fillRect/>
          </a:stretch>
        </p:blipFill>
        <p:spPr>
          <a:xfrm>
            <a:off x="3570750" y="2281801"/>
            <a:ext cx="1564426" cy="1526537"/>
          </a:xfrm>
          <a:prstGeom prst="rect">
            <a:avLst/>
          </a:prstGeom>
          <a:noFill/>
          <a:ln>
            <a:noFill/>
          </a:ln>
        </p:spPr>
      </p:pic>
      <p:pic>
        <p:nvPicPr>
          <p:cNvPr id="119" name="Google Shape;119;p20"/>
          <p:cNvPicPr preferRelativeResize="0"/>
          <p:nvPr/>
        </p:nvPicPr>
        <p:blipFill>
          <a:blip r:embed="rId5">
            <a:alphaModFix/>
          </a:blip>
          <a:stretch>
            <a:fillRect/>
          </a:stretch>
        </p:blipFill>
        <p:spPr>
          <a:xfrm>
            <a:off x="386424" y="2275491"/>
            <a:ext cx="1495800" cy="1484907"/>
          </a:xfrm>
          <a:prstGeom prst="rect">
            <a:avLst/>
          </a:prstGeom>
          <a:noFill/>
          <a:ln>
            <a:noFill/>
          </a:ln>
        </p:spPr>
      </p:pic>
      <p:pic>
        <p:nvPicPr>
          <p:cNvPr id="120" name="Google Shape;120;p20"/>
          <p:cNvPicPr preferRelativeResize="0"/>
          <p:nvPr/>
        </p:nvPicPr>
        <p:blipFill>
          <a:blip r:embed="rId6">
            <a:alphaModFix/>
          </a:blip>
          <a:stretch>
            <a:fillRect/>
          </a:stretch>
        </p:blipFill>
        <p:spPr>
          <a:xfrm>
            <a:off x="6823713" y="2268975"/>
            <a:ext cx="1564426" cy="1564426"/>
          </a:xfrm>
          <a:prstGeom prst="rect">
            <a:avLst/>
          </a:prstGeom>
          <a:noFill/>
          <a:ln>
            <a:noFill/>
          </a:ln>
        </p:spPr>
      </p:pic>
      <p:pic>
        <p:nvPicPr>
          <p:cNvPr id="121" name="Google Shape;121;p20"/>
          <p:cNvPicPr preferRelativeResize="0"/>
          <p:nvPr/>
        </p:nvPicPr>
        <p:blipFill>
          <a:blip r:embed="rId7">
            <a:alphaModFix/>
          </a:blip>
          <a:stretch>
            <a:fillRect/>
          </a:stretch>
        </p:blipFill>
        <p:spPr>
          <a:xfrm>
            <a:off x="352150" y="101423"/>
            <a:ext cx="1610275" cy="1610253"/>
          </a:xfrm>
          <a:prstGeom prst="rect">
            <a:avLst/>
          </a:prstGeom>
          <a:noFill/>
          <a:ln>
            <a:noFill/>
          </a:ln>
        </p:spPr>
      </p:pic>
      <p:pic>
        <p:nvPicPr>
          <p:cNvPr id="122" name="Google Shape;122;p20"/>
          <p:cNvPicPr preferRelativeResize="0"/>
          <p:nvPr/>
        </p:nvPicPr>
        <p:blipFill>
          <a:blip r:embed="rId8">
            <a:alphaModFix/>
          </a:blip>
          <a:stretch>
            <a:fillRect/>
          </a:stretch>
        </p:blipFill>
        <p:spPr>
          <a:xfrm>
            <a:off x="6701700" y="95748"/>
            <a:ext cx="1699101" cy="1682403"/>
          </a:xfrm>
          <a:prstGeom prst="rect">
            <a:avLst/>
          </a:prstGeom>
          <a:noFill/>
          <a:ln>
            <a:noFill/>
          </a:ln>
        </p:spPr>
      </p:pic>
      <p:pic>
        <p:nvPicPr>
          <p:cNvPr id="123" name="Google Shape;123;p20"/>
          <p:cNvPicPr preferRelativeResize="0"/>
          <p:nvPr/>
        </p:nvPicPr>
        <p:blipFill>
          <a:blip r:embed="rId9">
            <a:alphaModFix/>
          </a:blip>
          <a:stretch>
            <a:fillRect/>
          </a:stretch>
        </p:blipFill>
        <p:spPr>
          <a:xfrm>
            <a:off x="3526925" y="107975"/>
            <a:ext cx="1610275" cy="1657950"/>
          </a:xfrm>
          <a:prstGeom prst="rect">
            <a:avLst/>
          </a:prstGeom>
          <a:noFill/>
          <a:ln>
            <a:noFill/>
          </a:ln>
        </p:spPr>
      </p:pic>
      <p:cxnSp>
        <p:nvCxnSpPr>
          <p:cNvPr id="124" name="Google Shape;124;p20"/>
          <p:cNvCxnSpPr/>
          <p:nvPr/>
        </p:nvCxnSpPr>
        <p:spPr>
          <a:xfrm>
            <a:off x="2515175" y="398325"/>
            <a:ext cx="18000" cy="3822000"/>
          </a:xfrm>
          <a:prstGeom prst="straightConnector1">
            <a:avLst/>
          </a:prstGeom>
          <a:noFill/>
          <a:ln w="152400" cap="flat" cmpd="sng">
            <a:solidFill>
              <a:srgbClr val="000000"/>
            </a:solidFill>
            <a:prstDash val="solid"/>
            <a:round/>
            <a:headEnd type="none" w="med" len="med"/>
            <a:tailEnd type="none" w="med" len="med"/>
          </a:ln>
        </p:spPr>
      </p:cxnSp>
      <p:cxnSp>
        <p:nvCxnSpPr>
          <p:cNvPr id="125" name="Google Shape;125;p20"/>
          <p:cNvCxnSpPr/>
          <p:nvPr/>
        </p:nvCxnSpPr>
        <p:spPr>
          <a:xfrm>
            <a:off x="5970438" y="375675"/>
            <a:ext cx="18000" cy="3867300"/>
          </a:xfrm>
          <a:prstGeom prst="straightConnector1">
            <a:avLst/>
          </a:prstGeom>
          <a:noFill/>
          <a:ln w="152400" cap="flat" cmpd="sng">
            <a:solidFill>
              <a:srgbClr val="000000"/>
            </a:solidFill>
            <a:prstDash val="solid"/>
            <a:round/>
            <a:headEnd type="none" w="med" len="med"/>
            <a:tailEnd type="none" w="med" len="med"/>
          </a:ln>
        </p:spPr>
      </p:cxnSp>
      <p:sp>
        <p:nvSpPr>
          <p:cNvPr id="126" name="Google Shape;126;p20"/>
          <p:cNvSpPr txBox="1"/>
          <p:nvPr/>
        </p:nvSpPr>
        <p:spPr>
          <a:xfrm>
            <a:off x="-298175" y="4324225"/>
            <a:ext cx="8637900" cy="64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t>    </a:t>
            </a:r>
            <a:r>
              <a:rPr lang="en" sz="3200">
                <a:latin typeface="Righteous"/>
                <a:ea typeface="Righteous"/>
                <a:cs typeface="Righteous"/>
                <a:sym typeface="Righteous"/>
              </a:rPr>
              <a:t>Multiple Perspective</a:t>
            </a:r>
            <a:endParaRPr sz="3200">
              <a:latin typeface="Righteous"/>
              <a:ea typeface="Righteous"/>
              <a:cs typeface="Righteous"/>
              <a:sym typeface="Righteous"/>
            </a:endParaRPr>
          </a:p>
        </p:txBody>
      </p:sp>
      <p:sp>
        <p:nvSpPr>
          <p:cNvPr id="127" name="Google Shape;127;p20"/>
          <p:cNvSpPr txBox="1"/>
          <p:nvPr/>
        </p:nvSpPr>
        <p:spPr>
          <a:xfrm>
            <a:off x="409388" y="1711675"/>
            <a:ext cx="1495800" cy="6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latin typeface="Righteous"/>
                <a:ea typeface="Righteous"/>
                <a:cs typeface="Righteous"/>
                <a:sym typeface="Righteous"/>
              </a:rPr>
              <a:t>Instruction</a:t>
            </a:r>
            <a:endParaRPr sz="2000">
              <a:latin typeface="Righteous"/>
              <a:ea typeface="Righteous"/>
              <a:cs typeface="Righteous"/>
              <a:sym typeface="Righteous"/>
            </a:endParaRPr>
          </a:p>
        </p:txBody>
      </p:sp>
      <p:sp>
        <p:nvSpPr>
          <p:cNvPr id="128" name="Google Shape;128;p20"/>
          <p:cNvSpPr txBox="1"/>
          <p:nvPr/>
        </p:nvSpPr>
        <p:spPr>
          <a:xfrm>
            <a:off x="3535188" y="1711675"/>
            <a:ext cx="1495800" cy="69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a:latin typeface="Righteous"/>
                <a:ea typeface="Righteous"/>
                <a:cs typeface="Righteous"/>
                <a:sym typeface="Righteous"/>
              </a:rPr>
              <a:t> Outreach</a:t>
            </a:r>
            <a:endParaRPr sz="2000">
              <a:latin typeface="Righteous"/>
              <a:ea typeface="Righteous"/>
              <a:cs typeface="Righteous"/>
              <a:sym typeface="Righteous"/>
            </a:endParaRPr>
          </a:p>
        </p:txBody>
      </p:sp>
      <p:sp>
        <p:nvSpPr>
          <p:cNvPr id="129" name="Google Shape;129;p20"/>
          <p:cNvSpPr txBox="1"/>
          <p:nvPr/>
        </p:nvSpPr>
        <p:spPr>
          <a:xfrm>
            <a:off x="6800700" y="1765925"/>
            <a:ext cx="1495800" cy="69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a:latin typeface="Righteous"/>
                <a:ea typeface="Righteous"/>
                <a:cs typeface="Righteous"/>
                <a:sym typeface="Righteous"/>
              </a:rPr>
              <a:t>Service</a:t>
            </a:r>
            <a:endParaRPr sz="2000">
              <a:latin typeface="Righteous"/>
              <a:ea typeface="Righteous"/>
              <a:cs typeface="Righteous"/>
              <a:sym typeface="Righteous"/>
            </a:endParaRPr>
          </a:p>
        </p:txBody>
      </p:sp>
      <p:sp>
        <p:nvSpPr>
          <p:cNvPr id="130" name="Google Shape;130;p20"/>
          <p:cNvSpPr txBox="1"/>
          <p:nvPr/>
        </p:nvSpPr>
        <p:spPr>
          <a:xfrm>
            <a:off x="218512" y="3749750"/>
            <a:ext cx="1834406" cy="6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dirty="0">
                <a:latin typeface="Righteous"/>
                <a:ea typeface="Righteous"/>
                <a:cs typeface="Righteous"/>
                <a:sym typeface="Righteous"/>
              </a:rPr>
              <a:t>Collaborative</a:t>
            </a:r>
            <a:endParaRPr sz="2000" dirty="0">
              <a:latin typeface="Righteous"/>
              <a:ea typeface="Righteous"/>
              <a:cs typeface="Righteous"/>
              <a:sym typeface="Righteous"/>
            </a:endParaRPr>
          </a:p>
        </p:txBody>
      </p:sp>
      <p:sp>
        <p:nvSpPr>
          <p:cNvPr id="131" name="Google Shape;131;p20"/>
          <p:cNvSpPr txBox="1"/>
          <p:nvPr/>
        </p:nvSpPr>
        <p:spPr>
          <a:xfrm>
            <a:off x="3471425" y="3749750"/>
            <a:ext cx="1763100" cy="69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a:latin typeface="Righteous"/>
                <a:ea typeface="Righteous"/>
                <a:cs typeface="Righteous"/>
                <a:sym typeface="Righteous"/>
              </a:rPr>
              <a:t>Creative</a:t>
            </a:r>
            <a:endParaRPr sz="2000">
              <a:latin typeface="Righteous"/>
              <a:ea typeface="Righteous"/>
              <a:cs typeface="Righteous"/>
              <a:sym typeface="Righteous"/>
            </a:endParaRPr>
          </a:p>
        </p:txBody>
      </p:sp>
      <p:sp>
        <p:nvSpPr>
          <p:cNvPr id="132" name="Google Shape;132;p20"/>
          <p:cNvSpPr txBox="1"/>
          <p:nvPr/>
        </p:nvSpPr>
        <p:spPr>
          <a:xfrm>
            <a:off x="6724350" y="3749750"/>
            <a:ext cx="1763100" cy="69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a:latin typeface="Righteous"/>
                <a:ea typeface="Righteous"/>
                <a:cs typeface="Righteous"/>
                <a:sym typeface="Righteous"/>
              </a:rPr>
              <a:t>Cooperative</a:t>
            </a:r>
            <a:endParaRPr sz="2000">
              <a:latin typeface="Righteous"/>
              <a:ea typeface="Righteous"/>
              <a:cs typeface="Righteous"/>
              <a:sym typeface="Righteous"/>
            </a:endParaRPr>
          </a:p>
        </p:txBody>
      </p:sp>
      <p:cxnSp>
        <p:nvCxnSpPr>
          <p:cNvPr id="133" name="Google Shape;133;p20"/>
          <p:cNvCxnSpPr/>
          <p:nvPr/>
        </p:nvCxnSpPr>
        <p:spPr>
          <a:xfrm>
            <a:off x="1605325" y="1631025"/>
            <a:ext cx="1913700" cy="1053000"/>
          </a:xfrm>
          <a:prstGeom prst="straightConnector1">
            <a:avLst/>
          </a:prstGeom>
          <a:noFill/>
          <a:ln w="38100" cap="flat" cmpd="sng">
            <a:solidFill>
              <a:srgbClr val="000000"/>
            </a:solidFill>
            <a:prstDash val="solid"/>
            <a:round/>
            <a:headEnd type="none" w="med" len="med"/>
            <a:tailEnd type="triangle" w="med" len="med"/>
          </a:ln>
        </p:spPr>
      </p:cxnSp>
      <p:cxnSp>
        <p:nvCxnSpPr>
          <p:cNvPr id="134" name="Google Shape;134;p20"/>
          <p:cNvCxnSpPr>
            <a:cxnSpLocks/>
          </p:cNvCxnSpPr>
          <p:nvPr/>
        </p:nvCxnSpPr>
        <p:spPr>
          <a:xfrm>
            <a:off x="5111325" y="1297100"/>
            <a:ext cx="1746650" cy="1155725"/>
          </a:xfrm>
          <a:prstGeom prst="straightConnector1">
            <a:avLst/>
          </a:prstGeom>
          <a:noFill/>
          <a:ln w="38100" cap="flat" cmpd="sng">
            <a:solidFill>
              <a:srgbClr val="000000"/>
            </a:solidFill>
            <a:prstDash val="solid"/>
            <a:round/>
            <a:headEnd type="none" w="med" len="med"/>
            <a:tailEnd type="triangle" w="med" len="med"/>
          </a:ln>
        </p:spPr>
      </p:cxnSp>
      <p:cxnSp>
        <p:nvCxnSpPr>
          <p:cNvPr id="135" name="Google Shape;135;p20"/>
          <p:cNvCxnSpPr/>
          <p:nvPr/>
        </p:nvCxnSpPr>
        <p:spPr>
          <a:xfrm>
            <a:off x="1553975" y="1618175"/>
            <a:ext cx="5162700" cy="1168800"/>
          </a:xfrm>
          <a:prstGeom prst="straightConnector1">
            <a:avLst/>
          </a:prstGeom>
          <a:noFill/>
          <a:ln w="38100" cap="flat" cmpd="sng">
            <a:solidFill>
              <a:srgbClr val="000000"/>
            </a:solidFill>
            <a:prstDash val="solid"/>
            <a:round/>
            <a:headEnd type="none" w="med" len="med"/>
            <a:tailEnd type="triangle" w="med" len="med"/>
          </a:ln>
        </p:spPr>
      </p:cxnSp>
      <p:cxnSp>
        <p:nvCxnSpPr>
          <p:cNvPr id="136" name="Google Shape;136;p20"/>
          <p:cNvCxnSpPr/>
          <p:nvPr/>
        </p:nvCxnSpPr>
        <p:spPr>
          <a:xfrm flipH="1">
            <a:off x="5111325" y="1447175"/>
            <a:ext cx="1704900" cy="1121400"/>
          </a:xfrm>
          <a:prstGeom prst="straightConnector1">
            <a:avLst/>
          </a:prstGeom>
          <a:noFill/>
          <a:ln w="38100" cap="flat" cmpd="sng">
            <a:solidFill>
              <a:srgbClr val="000000"/>
            </a:solidFill>
            <a:prstDash val="solid"/>
            <a:round/>
            <a:headEnd type="none" w="med" len="med"/>
            <a:tailEnd type="triangle" w="med" len="med"/>
          </a:ln>
        </p:spPr>
      </p:cxnSp>
      <p:cxnSp>
        <p:nvCxnSpPr>
          <p:cNvPr id="137" name="Google Shape;137;p20"/>
          <p:cNvCxnSpPr>
            <a:endCxn id="119" idx="3"/>
          </p:cNvCxnSpPr>
          <p:nvPr/>
        </p:nvCxnSpPr>
        <p:spPr>
          <a:xfrm flipH="1">
            <a:off x="1882224" y="1463944"/>
            <a:ext cx="4924500" cy="1554000"/>
          </a:xfrm>
          <a:prstGeom prst="straightConnector1">
            <a:avLst/>
          </a:prstGeom>
          <a:noFill/>
          <a:ln w="38100" cap="flat" cmpd="sng">
            <a:solidFill>
              <a:srgbClr val="000000"/>
            </a:solidFill>
            <a:prstDash val="solid"/>
            <a:round/>
            <a:headEnd type="none" w="med" len="med"/>
            <a:tailEnd type="triangle" w="med" len="med"/>
          </a:ln>
        </p:spPr>
      </p:cxnSp>
      <p:cxnSp>
        <p:nvCxnSpPr>
          <p:cNvPr id="138" name="Google Shape;138;p20"/>
          <p:cNvCxnSpPr/>
          <p:nvPr/>
        </p:nvCxnSpPr>
        <p:spPr>
          <a:xfrm flipH="1">
            <a:off x="1785200" y="1297100"/>
            <a:ext cx="1797900" cy="1361400"/>
          </a:xfrm>
          <a:prstGeom prst="straightConnector1">
            <a:avLst/>
          </a:prstGeom>
          <a:noFill/>
          <a:ln w="38100" cap="flat" cmpd="sng">
            <a:solidFill>
              <a:srgbClr val="000000"/>
            </a:solidFill>
            <a:prstDash val="solid"/>
            <a:round/>
            <a:headEnd type="none" w="med" len="med"/>
            <a:tailEnd type="triangl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21"/>
          <p:cNvPicPr preferRelativeResize="0"/>
          <p:nvPr/>
        </p:nvPicPr>
        <p:blipFill>
          <a:blip r:embed="rId3">
            <a:alphaModFix/>
          </a:blip>
          <a:stretch>
            <a:fillRect/>
          </a:stretch>
        </p:blipFill>
        <p:spPr>
          <a:xfrm>
            <a:off x="6764" y="0"/>
            <a:ext cx="9130461" cy="5143500"/>
          </a:xfrm>
          <a:prstGeom prst="rect">
            <a:avLst/>
          </a:prstGeom>
          <a:noFill/>
          <a:ln>
            <a:noFill/>
          </a:ln>
        </p:spPr>
      </p:pic>
      <p:sp>
        <p:nvSpPr>
          <p:cNvPr id="144" name="Google Shape;144;p21"/>
          <p:cNvSpPr txBox="1"/>
          <p:nvPr/>
        </p:nvSpPr>
        <p:spPr>
          <a:xfrm>
            <a:off x="6750" y="1990450"/>
            <a:ext cx="9130500" cy="81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500">
                <a:latin typeface="Righteous"/>
                <a:ea typeface="Righteous"/>
                <a:cs typeface="Righteous"/>
                <a:sym typeface="Righteous"/>
              </a:rPr>
              <a:t>Relevant Examples</a:t>
            </a:r>
            <a:endParaRPr sz="3500">
              <a:latin typeface="Righteous"/>
              <a:ea typeface="Righteous"/>
              <a:cs typeface="Righteous"/>
              <a:sym typeface="Righteous"/>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3818</TotalTime>
  <Words>782</Words>
  <Application>Microsoft Office PowerPoint</Application>
  <PresentationFormat>On-screen Show (16:9)</PresentationFormat>
  <Paragraphs>177</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Helvetica Neue</vt:lpstr>
      <vt:lpstr>Arial</vt:lpstr>
      <vt:lpstr>Righteous</vt:lpstr>
      <vt:lpstr>Times New Roman</vt:lpstr>
      <vt:lpstr>Simple Light</vt:lpstr>
      <vt:lpstr>A Model for Quality Education to Support STEM Student Success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Model for Quality Education to Support STEM Student Success</dc:title>
  <dc:creator>Sandy Avila</dc:creator>
  <cp:lastModifiedBy>Sandy Avila</cp:lastModifiedBy>
  <cp:revision>5</cp:revision>
  <dcterms:modified xsi:type="dcterms:W3CDTF">2019-07-19T14:02:17Z</dcterms:modified>
</cp:coreProperties>
</file>