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Open Sans" panose="020B0604020202020204" charset="0"/>
      <p:regular r:id="rId30"/>
      <p:bold r:id="rId31"/>
      <p:italic r:id="rId32"/>
      <p:boldItalic r:id="rId33"/>
    </p:embeddedFont>
    <p:embeddedFont>
      <p:font typeface="PT Sans Narrow" panose="020B060402020202020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1788b575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1788b575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1788b575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1788b575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7869f3706_5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57869f3706_5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57869f3706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57869f3706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57869f37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57869f37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57869f370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57869f370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57869f370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57869f370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57869f370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57869f370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7869f3706_5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57869f3706_5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57869f3706_6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57869f3706_6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7869f3706_6_2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7869f3706_6_2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51788b5759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51788b5759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51788b575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51788b5759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57869f3706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57869f3706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57869f3706_5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57869f3706_5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57869f3706_3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57869f3706_3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57869f370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57869f370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57869f3706_3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57869f3706_3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57869f3706_6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57869f3706_6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7869f3706_6_2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7869f3706_6_2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57869f3706_6_2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57869f3706_6_2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7869f3706_6_4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7869f3706_6_4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7869f3706_6_3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7869f3706_6_3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7869f3706_6_2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7869f3706_6_29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a1add39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5a1add39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1788b57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51788b575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">
    <p:bg>
      <p:bgPr>
        <a:solidFill>
          <a:srgbClr val="FFFFFF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24E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4" name="Google Shape;64;p13"/>
          <p:cNvCxnSpPr/>
          <p:nvPr/>
        </p:nvCxnSpPr>
        <p:spPr>
          <a:xfrm>
            <a:off x="3293700" y="1293450"/>
            <a:ext cx="2556600" cy="2556600"/>
          </a:xfrm>
          <a:prstGeom prst="straightConnector1">
            <a:avLst/>
          </a:prstGeom>
          <a:noFill/>
          <a:ln w="9525" cap="flat" cmpd="sng">
            <a:solidFill>
              <a:srgbClr val="F6F2D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" name="Google Shape;65;p13"/>
          <p:cNvSpPr txBox="1">
            <a:spLocks noGrp="1"/>
          </p:cNvSpPr>
          <p:nvPr>
            <p:ph type="title" hasCustomPrompt="1"/>
          </p:nvPr>
        </p:nvSpPr>
        <p:spPr>
          <a:xfrm>
            <a:off x="311700" y="1832850"/>
            <a:ext cx="8512200" cy="1477800"/>
          </a:xfrm>
          <a:prstGeom prst="rect">
            <a:avLst/>
          </a:prstGeom>
          <a:solidFill>
            <a:srgbClr val="424E5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AUTOLAYOUT_1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0" y="0"/>
            <a:ext cx="4583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363750" y="554850"/>
            <a:ext cx="3855900" cy="403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4947374" y="554850"/>
            <a:ext cx="3855900" cy="403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AUTOLAYOUT_2">
    <p:bg>
      <p:bgPr>
        <a:solidFill>
          <a:srgbClr val="FFFFFF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B3E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0" y="4584925"/>
            <a:ext cx="9144000" cy="550200"/>
          </a:xfrm>
          <a:prstGeom prst="rect">
            <a:avLst/>
          </a:prstGeom>
          <a:solidFill>
            <a:srgbClr val="00A1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ctrTitle"/>
          </p:nvPr>
        </p:nvSpPr>
        <p:spPr>
          <a:xfrm>
            <a:off x="378900" y="414474"/>
            <a:ext cx="6883800" cy="15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400"/>
              </a:buClr>
              <a:buSzPts val="4200"/>
              <a:buNone/>
              <a:defRPr sz="4200">
                <a:solidFill>
                  <a:srgbClr val="F4B4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400"/>
              </a:buClr>
              <a:buSzPts val="4200"/>
              <a:buNone/>
              <a:defRPr sz="4200">
                <a:solidFill>
                  <a:srgbClr val="F4B4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400"/>
              </a:buClr>
              <a:buSzPts val="4200"/>
              <a:buNone/>
              <a:defRPr sz="4200">
                <a:solidFill>
                  <a:srgbClr val="F4B4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400"/>
              </a:buClr>
              <a:buSzPts val="4200"/>
              <a:buNone/>
              <a:defRPr sz="4200">
                <a:solidFill>
                  <a:srgbClr val="F4B4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400"/>
              </a:buClr>
              <a:buSzPts val="4200"/>
              <a:buNone/>
              <a:defRPr sz="4200">
                <a:solidFill>
                  <a:srgbClr val="F4B4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400"/>
              </a:buClr>
              <a:buSzPts val="4200"/>
              <a:buNone/>
              <a:defRPr sz="4200">
                <a:solidFill>
                  <a:srgbClr val="F4B4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400"/>
              </a:buClr>
              <a:buSzPts val="4200"/>
              <a:buNone/>
              <a:defRPr sz="4200">
                <a:solidFill>
                  <a:srgbClr val="F4B4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400"/>
              </a:buClr>
              <a:buSzPts val="4200"/>
              <a:buNone/>
              <a:defRPr sz="4200">
                <a:solidFill>
                  <a:srgbClr val="F4B4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400"/>
              </a:buClr>
              <a:buSzPts val="4200"/>
              <a:buNone/>
              <a:defRPr sz="4200">
                <a:solidFill>
                  <a:srgbClr val="F4B400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378900" y="2056413"/>
            <a:ext cx="6883800" cy="55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AUTOLAYOUT_3">
    <p:bg>
      <p:bgPr>
        <a:solidFill>
          <a:srgbClr val="FFFFF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6"/>
          <p:cNvSpPr/>
          <p:nvPr/>
        </p:nvSpPr>
        <p:spPr>
          <a:xfrm>
            <a:off x="-29" y="0"/>
            <a:ext cx="9144000" cy="1741500"/>
          </a:xfrm>
          <a:prstGeom prst="rect">
            <a:avLst/>
          </a:prstGeom>
          <a:solidFill>
            <a:srgbClr val="0F9D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6"/>
          <p:cNvSpPr/>
          <p:nvPr/>
        </p:nvSpPr>
        <p:spPr>
          <a:xfrm rot="10800000">
            <a:off x="7697100" y="-25"/>
            <a:ext cx="962400" cy="1741500"/>
          </a:xfrm>
          <a:prstGeom prst="rect">
            <a:avLst/>
          </a:prstGeom>
          <a:solidFill>
            <a:srgbClr val="FFFFF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6"/>
          <p:cNvSpPr/>
          <p:nvPr/>
        </p:nvSpPr>
        <p:spPr>
          <a:xfrm rot="10800000">
            <a:off x="5750475" y="-25"/>
            <a:ext cx="1946700" cy="1741500"/>
          </a:xfrm>
          <a:prstGeom prst="rect">
            <a:avLst/>
          </a:pr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6"/>
          <p:cNvSpPr/>
          <p:nvPr/>
        </p:nvSpPr>
        <p:spPr>
          <a:xfrm rot="10800000" flipH="1">
            <a:off x="8659500" y="-25"/>
            <a:ext cx="484500" cy="1741500"/>
          </a:xfrm>
          <a:prstGeom prst="rect">
            <a:avLst/>
          </a:pr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Char char="●"/>
              <a:defRPr sz="1800">
                <a:solidFill>
                  <a:srgbClr val="61616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●"/>
              <a:defRPr sz="1400">
                <a:solidFill>
                  <a:srgbClr val="61616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●"/>
              <a:defRPr sz="1400">
                <a:solidFill>
                  <a:srgbClr val="61616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6">
  <p:cSld name="AUTOLAYOUT_6"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7"/>
          <p:cNvSpPr/>
          <p:nvPr/>
        </p:nvSpPr>
        <p:spPr>
          <a:xfrm>
            <a:off x="0" y="0"/>
            <a:ext cx="3585000" cy="51435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7"/>
          <p:cNvSpPr/>
          <p:nvPr/>
        </p:nvSpPr>
        <p:spPr>
          <a:xfrm>
            <a:off x="4108825" y="636500"/>
            <a:ext cx="1944900" cy="579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7"/>
          <p:cNvSpPr/>
          <p:nvPr/>
        </p:nvSpPr>
        <p:spPr>
          <a:xfrm>
            <a:off x="388425" y="636500"/>
            <a:ext cx="2789700" cy="5790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08775" y="770525"/>
            <a:ext cx="2866800" cy="375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4022850" y="770525"/>
            <a:ext cx="4919400" cy="381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7">
  <p:cSld name="AUTOLAYOUT_7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8" name="Google Shape;98;p18"/>
          <p:cNvCxnSpPr/>
          <p:nvPr/>
        </p:nvCxnSpPr>
        <p:spPr>
          <a:xfrm>
            <a:off x="393910" y="2899950"/>
            <a:ext cx="24798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04800" y="477850"/>
            <a:ext cx="5590200" cy="21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304800" y="3033700"/>
            <a:ext cx="8512500" cy="153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8">
  <p:cSld name="AUTOLAYOUT_8">
    <p:bg>
      <p:bgPr>
        <a:solidFill>
          <a:srgbClr val="FFFFFF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" name="Google Shape;104;p19"/>
          <p:cNvGrpSpPr/>
          <p:nvPr/>
        </p:nvGrpSpPr>
        <p:grpSpPr>
          <a:xfrm>
            <a:off x="0" y="0"/>
            <a:ext cx="4316700" cy="5143500"/>
            <a:chOff x="0" y="0"/>
            <a:chExt cx="4316700" cy="5143500"/>
          </a:xfrm>
        </p:grpSpPr>
        <p:sp>
          <p:nvSpPr>
            <p:cNvPr id="105" name="Google Shape;105;p19"/>
            <p:cNvSpPr/>
            <p:nvPr/>
          </p:nvSpPr>
          <p:spPr>
            <a:xfrm>
              <a:off x="0" y="0"/>
              <a:ext cx="4316700" cy="5143500"/>
            </a:xfrm>
            <a:prstGeom prst="rect">
              <a:avLst/>
            </a:prstGeom>
            <a:solidFill>
              <a:srgbClr val="284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9"/>
            <p:cNvSpPr/>
            <p:nvPr/>
          </p:nvSpPr>
          <p:spPr>
            <a:xfrm>
              <a:off x="386075" y="4599625"/>
              <a:ext cx="13545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9"/>
            <p:cNvSpPr/>
            <p:nvPr/>
          </p:nvSpPr>
          <p:spPr>
            <a:xfrm>
              <a:off x="841363" y="4599625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9"/>
            <p:cNvSpPr/>
            <p:nvPr/>
          </p:nvSpPr>
          <p:spPr>
            <a:xfrm>
              <a:off x="1142492" y="4599625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9"/>
            <p:cNvSpPr/>
            <p:nvPr/>
          </p:nvSpPr>
          <p:spPr>
            <a:xfrm>
              <a:off x="3875425" y="381000"/>
              <a:ext cx="142800" cy="137700"/>
            </a:xfrm>
            <a:prstGeom prst="rect">
              <a:avLst/>
            </a:prstGeom>
            <a:solidFill>
              <a:srgbClr val="92C1E8"/>
            </a:solidFill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9"/>
            <p:cNvSpPr/>
            <p:nvPr/>
          </p:nvSpPr>
          <p:spPr>
            <a:xfrm>
              <a:off x="3732625" y="518700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19"/>
          <p:cNvSpPr txBox="1">
            <a:spLocks noGrp="1"/>
          </p:cNvSpPr>
          <p:nvPr>
            <p:ph type="title"/>
          </p:nvPr>
        </p:nvSpPr>
        <p:spPr>
          <a:xfrm>
            <a:off x="311725" y="653326"/>
            <a:ext cx="3706500" cy="33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4620575" y="653325"/>
            <a:ext cx="4211700" cy="374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200"/>
              <a:buChar char="●"/>
              <a:defRPr sz="1200">
                <a:solidFill>
                  <a:srgbClr val="284F7D"/>
                </a:solidFill>
              </a:defRPr>
            </a:lvl1pPr>
            <a:lvl2pPr marL="914400" lvl="1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2pPr>
            <a:lvl3pPr marL="1371600" lvl="2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84F7D"/>
              </a:buClr>
              <a:buSzPts val="1000"/>
              <a:buChar char="●"/>
              <a:defRPr sz="1000">
                <a:solidFill>
                  <a:srgbClr val="284F7D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84F7D"/>
              </a:buClr>
              <a:buSzPts val="1000"/>
              <a:buChar char="●"/>
              <a:defRPr sz="1000">
                <a:solidFill>
                  <a:srgbClr val="284F7D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">
  <p:cSld name="AUTOLAYOUT_9">
    <p:bg>
      <p:bgPr>
        <a:solidFill>
          <a:srgbClr val="FFFFF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4813500" cy="138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>
            <a:off x="291975" y="1854951"/>
            <a:ext cx="4813500" cy="257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9">
  <p:cSld name="AUTOLAYOUT_10"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4813500" cy="138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body" idx="1"/>
          </p:nvPr>
        </p:nvSpPr>
        <p:spPr>
          <a:xfrm>
            <a:off x="291975" y="1854951"/>
            <a:ext cx="4813500" cy="257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0">
  <p:cSld name="AUTOLAYOUT_11">
    <p:bg>
      <p:bgPr>
        <a:solidFill>
          <a:srgbClr val="FFFFFF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4813500" cy="138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291975" y="1854951"/>
            <a:ext cx="4813500" cy="257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1">
  <p:cSld name="AUTOLAYOUT_1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3"/>
          <p:cNvSpPr/>
          <p:nvPr/>
        </p:nvSpPr>
        <p:spPr>
          <a:xfrm>
            <a:off x="2530550" y="1194000"/>
            <a:ext cx="6303300" cy="113400"/>
          </a:xfrm>
          <a:prstGeom prst="rect">
            <a:avLst/>
          </a:pr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3"/>
          <p:cNvSpPr/>
          <p:nvPr/>
        </p:nvSpPr>
        <p:spPr>
          <a:xfrm>
            <a:off x="307875" y="1194000"/>
            <a:ext cx="2024100" cy="11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307875" y="1444550"/>
            <a:ext cx="2024100" cy="297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body" idx="1"/>
          </p:nvPr>
        </p:nvSpPr>
        <p:spPr>
          <a:xfrm>
            <a:off x="2530550" y="1444550"/>
            <a:ext cx="6303300" cy="2615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AUTOLAYOUT_13">
    <p:bg>
      <p:bgPr>
        <a:solidFill>
          <a:srgbClr val="FFFFFF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181125" y="181125"/>
            <a:ext cx="8795400" cy="478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title"/>
          </p:nvPr>
        </p:nvSpPr>
        <p:spPr>
          <a:xfrm>
            <a:off x="811650" y="799739"/>
            <a:ext cx="6458400" cy="14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body" idx="1"/>
          </p:nvPr>
        </p:nvSpPr>
        <p:spPr>
          <a:xfrm>
            <a:off x="811650" y="2432039"/>
            <a:ext cx="6458400" cy="203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3">
  <p:cSld name="AUTOLAYOUT_15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-100" y="-125"/>
            <a:ext cx="9144000" cy="51435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5"/>
          <p:cNvSpPr/>
          <p:nvPr/>
        </p:nvSpPr>
        <p:spPr>
          <a:xfrm>
            <a:off x="0" y="0"/>
            <a:ext cx="3789300" cy="5143500"/>
          </a:xfrm>
          <a:prstGeom prst="rect">
            <a:avLst/>
          </a:prstGeom>
          <a:solidFill>
            <a:srgbClr val="C6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title"/>
          </p:nvPr>
        </p:nvSpPr>
        <p:spPr>
          <a:xfrm>
            <a:off x="265500" y="316700"/>
            <a:ext cx="3163500" cy="26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body" idx="1"/>
          </p:nvPr>
        </p:nvSpPr>
        <p:spPr>
          <a:xfrm>
            <a:off x="4283675" y="316700"/>
            <a:ext cx="4407300" cy="383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4">
  <p:cSld name="AUTOLAYOUT_17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EA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0" name="Google Shape;150;p26"/>
          <p:cNvCxnSpPr/>
          <p:nvPr/>
        </p:nvCxnSpPr>
        <p:spPr>
          <a:xfrm rot="10800000">
            <a:off x="4314900" y="3310650"/>
            <a:ext cx="505800" cy="0"/>
          </a:xfrm>
          <a:prstGeom prst="straightConnector1">
            <a:avLst/>
          </a:prstGeom>
          <a:noFill/>
          <a:ln w="19050" cap="flat" cmpd="sng">
            <a:solidFill>
              <a:srgbClr val="FF582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1" name="Google Shape;151;p26"/>
          <p:cNvSpPr txBox="1">
            <a:spLocks noGrp="1"/>
          </p:cNvSpPr>
          <p:nvPr>
            <p:ph type="title"/>
          </p:nvPr>
        </p:nvSpPr>
        <p:spPr>
          <a:xfrm>
            <a:off x="311700" y="1832850"/>
            <a:ext cx="8512200" cy="14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6">
  <p:cSld name="AUTOLAYOUT_20">
    <p:bg>
      <p:bgPr>
        <a:solidFill>
          <a:srgbClr val="FFFFFF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84F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" name="Google Shape;155;p27"/>
          <p:cNvGrpSpPr/>
          <p:nvPr/>
        </p:nvGrpSpPr>
        <p:grpSpPr>
          <a:xfrm>
            <a:off x="386075" y="381000"/>
            <a:ext cx="8376925" cy="4381500"/>
            <a:chOff x="386075" y="381000"/>
            <a:chExt cx="8376925" cy="4381500"/>
          </a:xfrm>
        </p:grpSpPr>
        <p:sp>
          <p:nvSpPr>
            <p:cNvPr id="156" name="Google Shape;156;p27"/>
            <p:cNvSpPr/>
            <p:nvPr/>
          </p:nvSpPr>
          <p:spPr>
            <a:xfrm>
              <a:off x="386075" y="4599625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7"/>
            <p:cNvSpPr/>
            <p:nvPr/>
          </p:nvSpPr>
          <p:spPr>
            <a:xfrm>
              <a:off x="8620200" y="4624800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7"/>
            <p:cNvSpPr/>
            <p:nvPr/>
          </p:nvSpPr>
          <p:spPr>
            <a:xfrm>
              <a:off x="8191800" y="4624800"/>
              <a:ext cx="142800" cy="137700"/>
            </a:xfrm>
            <a:prstGeom prst="rect">
              <a:avLst/>
            </a:prstGeom>
            <a:solidFill>
              <a:srgbClr val="92C1E8"/>
            </a:solidFill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7"/>
            <p:cNvSpPr/>
            <p:nvPr/>
          </p:nvSpPr>
          <p:spPr>
            <a:xfrm>
              <a:off x="8620200" y="4487100"/>
              <a:ext cx="142800" cy="137700"/>
            </a:xfrm>
            <a:prstGeom prst="rect">
              <a:avLst/>
            </a:prstGeom>
            <a:solidFill>
              <a:srgbClr val="92C1E8"/>
            </a:solidFill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528875" y="4599625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7"/>
            <p:cNvSpPr/>
            <p:nvPr/>
          </p:nvSpPr>
          <p:spPr>
            <a:xfrm>
              <a:off x="671675" y="4599625"/>
              <a:ext cx="142800" cy="137700"/>
            </a:xfrm>
            <a:prstGeom prst="rect">
              <a:avLst/>
            </a:prstGeom>
            <a:solidFill>
              <a:srgbClr val="92C1E8"/>
            </a:solidFill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7"/>
            <p:cNvSpPr/>
            <p:nvPr/>
          </p:nvSpPr>
          <p:spPr>
            <a:xfrm>
              <a:off x="8477400" y="4624800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7"/>
            <p:cNvSpPr/>
            <p:nvPr/>
          </p:nvSpPr>
          <p:spPr>
            <a:xfrm>
              <a:off x="8334600" y="4487100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8334600" y="4624800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7"/>
            <p:cNvSpPr/>
            <p:nvPr/>
          </p:nvSpPr>
          <p:spPr>
            <a:xfrm>
              <a:off x="8477400" y="4487100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8620200" y="4349400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7"/>
            <p:cNvSpPr/>
            <p:nvPr/>
          </p:nvSpPr>
          <p:spPr>
            <a:xfrm>
              <a:off x="8477400" y="4349400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8620200" y="4211700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7"/>
            <p:cNvSpPr/>
            <p:nvPr/>
          </p:nvSpPr>
          <p:spPr>
            <a:xfrm>
              <a:off x="8620200" y="381000"/>
              <a:ext cx="142800" cy="137700"/>
            </a:xfrm>
            <a:prstGeom prst="rect">
              <a:avLst/>
            </a:prstGeom>
            <a:solidFill>
              <a:srgbClr val="92C1E8"/>
            </a:solidFill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7"/>
            <p:cNvSpPr/>
            <p:nvPr/>
          </p:nvSpPr>
          <p:spPr>
            <a:xfrm>
              <a:off x="8477400" y="518700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27"/>
          <p:cNvSpPr txBox="1">
            <a:spLocks noGrp="1"/>
          </p:cNvSpPr>
          <p:nvPr>
            <p:ph type="title"/>
          </p:nvPr>
        </p:nvSpPr>
        <p:spPr>
          <a:xfrm>
            <a:off x="311700" y="549250"/>
            <a:ext cx="8512200" cy="12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subTitle" idx="1"/>
          </p:nvPr>
        </p:nvSpPr>
        <p:spPr>
          <a:xfrm>
            <a:off x="315900" y="1803775"/>
            <a:ext cx="4242600" cy="73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7">
  <p:cSld name="AUTOLAYOUT_21">
    <p:bg>
      <p:bgPr>
        <a:solidFill>
          <a:srgbClr val="F7EFE4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EF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8"/>
          <p:cNvSpPr/>
          <p:nvPr/>
        </p:nvSpPr>
        <p:spPr>
          <a:xfrm>
            <a:off x="918451" y="4437550"/>
            <a:ext cx="944700" cy="82800"/>
          </a:xfrm>
          <a:prstGeom prst="rect">
            <a:avLst/>
          </a:prstGeom>
          <a:solidFill>
            <a:srgbClr val="9578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826750" y="596425"/>
            <a:ext cx="5379600" cy="158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E1F"/>
              </a:buClr>
              <a:buSzPts val="3200"/>
              <a:buNone/>
              <a:defRPr sz="3200" b="1">
                <a:solidFill>
                  <a:srgbClr val="221E1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E1F"/>
              </a:buClr>
              <a:buSzPts val="3200"/>
              <a:buNone/>
              <a:defRPr sz="3200" b="1">
                <a:solidFill>
                  <a:srgbClr val="221E1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E1F"/>
              </a:buClr>
              <a:buSzPts val="3200"/>
              <a:buNone/>
              <a:defRPr sz="3200" b="1">
                <a:solidFill>
                  <a:srgbClr val="221E1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E1F"/>
              </a:buClr>
              <a:buSzPts val="3200"/>
              <a:buNone/>
              <a:defRPr sz="3200" b="1">
                <a:solidFill>
                  <a:srgbClr val="221E1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E1F"/>
              </a:buClr>
              <a:buSzPts val="3200"/>
              <a:buNone/>
              <a:defRPr sz="3200" b="1">
                <a:solidFill>
                  <a:srgbClr val="221E1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E1F"/>
              </a:buClr>
              <a:buSzPts val="3200"/>
              <a:buNone/>
              <a:defRPr sz="3200" b="1">
                <a:solidFill>
                  <a:srgbClr val="221E1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E1F"/>
              </a:buClr>
              <a:buSzPts val="3200"/>
              <a:buNone/>
              <a:defRPr sz="3200" b="1">
                <a:solidFill>
                  <a:srgbClr val="221E1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E1F"/>
              </a:buClr>
              <a:buSzPts val="3200"/>
              <a:buNone/>
              <a:defRPr sz="3200" b="1">
                <a:solidFill>
                  <a:srgbClr val="221E1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E1F"/>
              </a:buClr>
              <a:buSzPts val="3200"/>
              <a:buNone/>
              <a:defRPr sz="3200" b="1">
                <a:solidFill>
                  <a:srgbClr val="221E1F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body" idx="1"/>
          </p:nvPr>
        </p:nvSpPr>
        <p:spPr>
          <a:xfrm>
            <a:off x="826750" y="2303925"/>
            <a:ext cx="5379600" cy="173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●"/>
              <a:defRPr sz="1400">
                <a:solidFill>
                  <a:srgbClr val="616161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200"/>
              <a:buChar char="○"/>
              <a:defRPr sz="1200">
                <a:solidFill>
                  <a:srgbClr val="616161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200"/>
              <a:buChar char="■"/>
              <a:defRPr sz="1200">
                <a:solidFill>
                  <a:srgbClr val="616161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200"/>
              <a:buChar char="●"/>
              <a:defRPr sz="1200">
                <a:solidFill>
                  <a:srgbClr val="616161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200"/>
              <a:buChar char="○"/>
              <a:defRPr sz="1200">
                <a:solidFill>
                  <a:srgbClr val="616161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200"/>
              <a:buChar char="■"/>
              <a:defRPr sz="1200">
                <a:solidFill>
                  <a:srgbClr val="616161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200"/>
              <a:buChar char="●"/>
              <a:defRPr sz="1200">
                <a:solidFill>
                  <a:srgbClr val="616161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200"/>
              <a:buChar char="○"/>
              <a:defRPr sz="1200">
                <a:solidFill>
                  <a:srgbClr val="616161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16161"/>
              </a:buClr>
              <a:buSzPts val="1200"/>
              <a:buChar char="■"/>
              <a:defRPr sz="12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21E1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21E1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21E1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21E1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21E1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21E1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21E1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21E1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21E1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5">
  <p:cSld name="AUTOLAYOUT_22">
    <p:bg>
      <p:bgPr>
        <a:solidFill>
          <a:srgbClr val="FFFFFF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9"/>
          <p:cNvSpPr/>
          <p:nvPr/>
        </p:nvSpPr>
        <p:spPr>
          <a:xfrm>
            <a:off x="2355525" y="312600"/>
            <a:ext cx="4518300" cy="4518300"/>
          </a:xfrm>
          <a:prstGeom prst="ellipse">
            <a:avLst/>
          </a:prstGeom>
          <a:noFill/>
          <a:ln w="762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9"/>
          <p:cNvSpPr/>
          <p:nvPr/>
        </p:nvSpPr>
        <p:spPr>
          <a:xfrm>
            <a:off x="2581178" y="538253"/>
            <a:ext cx="4066800" cy="4066800"/>
          </a:xfrm>
          <a:prstGeom prst="ellipse">
            <a:avLst/>
          </a:prstGeom>
          <a:noFill/>
          <a:ln w="28575" cap="flat" cmpd="sng">
            <a:solidFill>
              <a:srgbClr val="EE22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ctrTitle"/>
          </p:nvPr>
        </p:nvSpPr>
        <p:spPr>
          <a:xfrm>
            <a:off x="2857500" y="1679600"/>
            <a:ext cx="3505200" cy="178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2">
  <p:cSld name="AUTOLAYOUT_23">
    <p:bg>
      <p:bgPr>
        <a:solidFill>
          <a:srgbClr val="FFFFFF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8" name="Google Shape;188;p30"/>
          <p:cNvCxnSpPr/>
          <p:nvPr/>
        </p:nvCxnSpPr>
        <p:spPr>
          <a:xfrm>
            <a:off x="474475" y="336950"/>
            <a:ext cx="316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9" name="Google Shape;189;p30"/>
          <p:cNvCxnSpPr/>
          <p:nvPr/>
        </p:nvCxnSpPr>
        <p:spPr>
          <a:xfrm>
            <a:off x="3828800" y="344225"/>
            <a:ext cx="4863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0" name="Google Shape;190;p30"/>
          <p:cNvSpPr txBox="1">
            <a:spLocks noGrp="1"/>
          </p:cNvSpPr>
          <p:nvPr>
            <p:ph type="title"/>
          </p:nvPr>
        </p:nvSpPr>
        <p:spPr>
          <a:xfrm>
            <a:off x="474475" y="450125"/>
            <a:ext cx="3163200" cy="206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body" idx="1"/>
          </p:nvPr>
        </p:nvSpPr>
        <p:spPr>
          <a:xfrm>
            <a:off x="3828775" y="2969475"/>
            <a:ext cx="4863000" cy="159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romiseofplace.org/what-is-pbe/what-is-place-based-education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ctrTitle"/>
          </p:nvPr>
        </p:nvSpPr>
        <p:spPr>
          <a:xfrm>
            <a:off x="340800" y="855800"/>
            <a:ext cx="8462400" cy="15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Taking an Earth Day Program Winning Hand to the Next Level</a:t>
            </a:r>
            <a:endParaRPr dirty="0"/>
          </a:p>
        </p:txBody>
      </p:sp>
      <p:sp>
        <p:nvSpPr>
          <p:cNvPr id="198" name="Google Shape;198;p31"/>
          <p:cNvSpPr txBox="1">
            <a:spLocks noGrp="1"/>
          </p:cNvSpPr>
          <p:nvPr>
            <p:ph type="subTitle" idx="1"/>
          </p:nvPr>
        </p:nvSpPr>
        <p:spPr>
          <a:xfrm>
            <a:off x="174150" y="3089150"/>
            <a:ext cx="8795700" cy="10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Sandy Avila, Christina Wray, &amp; Kelsie Johnson</a:t>
            </a:r>
            <a:endParaRPr sz="24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University of Central Florida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Florida Library Association Annual Conference , Breakout Session, May 17, 2019 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"/>
          <p:cNvSpPr txBox="1">
            <a:spLocks noGrp="1"/>
          </p:cNvSpPr>
          <p:nvPr>
            <p:ph type="title"/>
          </p:nvPr>
        </p:nvSpPr>
        <p:spPr>
          <a:xfrm>
            <a:off x="311700" y="2891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Arboretum Natural Lands</a:t>
            </a:r>
            <a:endParaRPr/>
          </a:p>
        </p:txBody>
      </p:sp>
      <p:sp>
        <p:nvSpPr>
          <p:cNvPr id="262" name="Google Shape;262;p40"/>
          <p:cNvSpPr txBox="1">
            <a:spLocks noGrp="1"/>
          </p:cNvSpPr>
          <p:nvPr>
            <p:ph type="body" idx="1"/>
          </p:nvPr>
        </p:nvSpPr>
        <p:spPr>
          <a:xfrm>
            <a:off x="4275300" y="2477475"/>
            <a:ext cx="4625400" cy="24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Over 800 acres of Natural Lands on Main Campus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Prescribed Fire Program for Ecosystem Management and Wildfire Mitigation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Rare, endemic, &amp; endangered plants found on campus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Resident animals using Natural Lands as home and/or corridor 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3" name="Google Shape;26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7475" y="325226"/>
            <a:ext cx="3061050" cy="20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500" y="1152425"/>
            <a:ext cx="3589085" cy="36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000" y="108075"/>
            <a:ext cx="5181600" cy="272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2425" y="169725"/>
            <a:ext cx="3423800" cy="2282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8700" y="3021825"/>
            <a:ext cx="2633326" cy="196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800" y="2662379"/>
            <a:ext cx="2915859" cy="1939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21200" y="3021822"/>
            <a:ext cx="2529900" cy="73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23225" y="2469575"/>
            <a:ext cx="2005975" cy="53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2"/>
          <p:cNvPicPr preferRelativeResize="0"/>
          <p:nvPr/>
        </p:nvPicPr>
        <p:blipFill rotWithShape="1">
          <a:blip r:embed="rId3">
            <a:alphaModFix/>
          </a:blip>
          <a:srcRect l="24918" r="24923"/>
          <a:stretch/>
        </p:blipFill>
        <p:spPr>
          <a:xfrm>
            <a:off x="5442850" y="308100"/>
            <a:ext cx="3402000" cy="452169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2"/>
          <p:cNvSpPr txBox="1">
            <a:spLocks noGrp="1"/>
          </p:cNvSpPr>
          <p:nvPr>
            <p:ph type="title"/>
          </p:nvPr>
        </p:nvSpPr>
        <p:spPr>
          <a:xfrm>
            <a:off x="398725" y="101650"/>
            <a:ext cx="4813500" cy="13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dk2"/>
                </a:solidFill>
              </a:rPr>
              <a:t>Brainstorm!</a:t>
            </a:r>
            <a:endParaRPr sz="4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81" name="Google Shape;281;p42"/>
          <p:cNvSpPr txBox="1">
            <a:spLocks noGrp="1"/>
          </p:cNvSpPr>
          <p:nvPr>
            <p:ph type="body" idx="1"/>
          </p:nvPr>
        </p:nvSpPr>
        <p:spPr>
          <a:xfrm>
            <a:off x="322500" y="1283251"/>
            <a:ext cx="4813500" cy="25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-What environmental or conservation organizations in your area would make good partners? </a:t>
            </a:r>
            <a:endParaRPr sz="22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200"/>
              <a:t>-Are there other organizations that do environmental or educational programming that could partner on an environmental education event?</a:t>
            </a:r>
            <a:endParaRPr sz="2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3"/>
          <p:cNvSpPr txBox="1">
            <a:spLocks noGrp="1"/>
          </p:cNvSpPr>
          <p:nvPr>
            <p:ph type="body" idx="1"/>
          </p:nvPr>
        </p:nvSpPr>
        <p:spPr>
          <a:xfrm>
            <a:off x="4947374" y="554850"/>
            <a:ext cx="3855900" cy="40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7" name="Google Shape;28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100" y="0"/>
            <a:ext cx="50299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3"/>
          <p:cNvSpPr txBox="1">
            <a:spLocks noGrp="1"/>
          </p:cNvSpPr>
          <p:nvPr>
            <p:ph type="title"/>
          </p:nvPr>
        </p:nvSpPr>
        <p:spPr>
          <a:xfrm>
            <a:off x="134900" y="554850"/>
            <a:ext cx="3855900" cy="366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Place Based</a:t>
            </a:r>
            <a:endParaRPr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Education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4"/>
          <p:cNvSpPr txBox="1">
            <a:spLocks noGrp="1"/>
          </p:cNvSpPr>
          <p:nvPr>
            <p:ph type="title"/>
          </p:nvPr>
        </p:nvSpPr>
        <p:spPr>
          <a:xfrm>
            <a:off x="811650" y="312764"/>
            <a:ext cx="6458400" cy="147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Place Based Education (PBE)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94" name="Google Shape;294;p44"/>
          <p:cNvSpPr txBox="1">
            <a:spLocks noGrp="1"/>
          </p:cNvSpPr>
          <p:nvPr>
            <p:ph type="body" idx="1"/>
          </p:nvPr>
        </p:nvSpPr>
        <p:spPr>
          <a:xfrm>
            <a:off x="811650" y="2173375"/>
            <a:ext cx="7923300" cy="20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Educational experiences that “immerse students in local heritage, cultures, landscapes, opportunities and experiences”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(Center for Place-based Learning and Community Engagement, n.d.)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5"/>
          <p:cNvSpPr txBox="1">
            <a:spLocks noGrp="1"/>
          </p:cNvSpPr>
          <p:nvPr>
            <p:ph type="title"/>
          </p:nvPr>
        </p:nvSpPr>
        <p:spPr>
          <a:xfrm>
            <a:off x="308775" y="770525"/>
            <a:ext cx="2866800" cy="3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Place Based Education (PBE)</a:t>
            </a:r>
            <a:endParaRPr/>
          </a:p>
        </p:txBody>
      </p:sp>
      <p:sp>
        <p:nvSpPr>
          <p:cNvPr id="300" name="Google Shape;300;p45"/>
          <p:cNvSpPr txBox="1">
            <a:spLocks noGrp="1"/>
          </p:cNvSpPr>
          <p:nvPr>
            <p:ph type="body" idx="1"/>
          </p:nvPr>
        </p:nvSpPr>
        <p:spPr>
          <a:xfrm>
            <a:off x="4022850" y="770525"/>
            <a:ext cx="4919400" cy="38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Developing a sense of place, comprised of place attachment and meaning, not only fosters a sense of belonging but also supports pro-environmental behaviors.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(Kudryavtsev , Stedman, &amp; Krasny, 2012)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6"/>
          <p:cNvSpPr txBox="1">
            <a:spLocks noGrp="1"/>
          </p:cNvSpPr>
          <p:nvPr>
            <p:ph type="title"/>
          </p:nvPr>
        </p:nvSpPr>
        <p:spPr>
          <a:xfrm>
            <a:off x="311700" y="1832850"/>
            <a:ext cx="8512200" cy="14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How can libraries </a:t>
            </a:r>
            <a:endParaRPr sz="4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support PBE?</a:t>
            </a:r>
            <a:endParaRPr sz="4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7"/>
          <p:cNvSpPr txBox="1">
            <a:spLocks noGrp="1"/>
          </p:cNvSpPr>
          <p:nvPr>
            <p:ph type="title"/>
          </p:nvPr>
        </p:nvSpPr>
        <p:spPr>
          <a:xfrm>
            <a:off x="295950" y="255825"/>
            <a:ext cx="3163500" cy="26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libraries support PBE?</a:t>
            </a:r>
            <a:endParaRPr/>
          </a:p>
        </p:txBody>
      </p:sp>
      <p:sp>
        <p:nvSpPr>
          <p:cNvPr id="311" name="Google Shape;311;p47"/>
          <p:cNvSpPr txBox="1">
            <a:spLocks noGrp="1"/>
          </p:cNvSpPr>
          <p:nvPr>
            <p:ph type="body" idx="1"/>
          </p:nvPr>
        </p:nvSpPr>
        <p:spPr>
          <a:xfrm>
            <a:off x="4222800" y="1488450"/>
            <a:ext cx="4407300" cy="38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Collections</a:t>
            </a:r>
            <a:endParaRPr sz="2400"/>
          </a:p>
          <a:p>
            <a:pPr marL="4572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Space</a:t>
            </a:r>
            <a:endParaRPr sz="2400"/>
          </a:p>
          <a:p>
            <a:pPr marL="4572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Programming</a:t>
            </a:r>
            <a:endParaRPr sz="24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8"/>
          <p:cNvPicPr preferRelativeResize="0"/>
          <p:nvPr/>
        </p:nvPicPr>
        <p:blipFill rotWithShape="1">
          <a:blip r:embed="rId3">
            <a:alphaModFix/>
          </a:blip>
          <a:srcRect l="24918" r="24923"/>
          <a:stretch/>
        </p:blipFill>
        <p:spPr>
          <a:xfrm>
            <a:off x="5442850" y="308100"/>
            <a:ext cx="3402000" cy="452169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8"/>
          <p:cNvSpPr txBox="1">
            <a:spLocks noGrp="1"/>
          </p:cNvSpPr>
          <p:nvPr>
            <p:ph type="title"/>
          </p:nvPr>
        </p:nvSpPr>
        <p:spPr>
          <a:xfrm>
            <a:off x="291875" y="376450"/>
            <a:ext cx="4813500" cy="13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dk2"/>
                </a:solidFill>
              </a:rPr>
              <a:t>Brainstorm!</a:t>
            </a:r>
            <a:endParaRPr sz="4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318" name="Google Shape;318;p48"/>
          <p:cNvSpPr txBox="1">
            <a:spLocks noGrp="1"/>
          </p:cNvSpPr>
          <p:nvPr>
            <p:ph type="body" idx="1"/>
          </p:nvPr>
        </p:nvSpPr>
        <p:spPr>
          <a:xfrm>
            <a:off x="291875" y="1765150"/>
            <a:ext cx="4813500" cy="25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-What resources and services could your library contribute to a co-hosted event?</a:t>
            </a:r>
            <a:endParaRPr sz="32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9"/>
          <p:cNvSpPr txBox="1">
            <a:spLocks noGrp="1"/>
          </p:cNvSpPr>
          <p:nvPr>
            <p:ph type="title"/>
          </p:nvPr>
        </p:nvSpPr>
        <p:spPr>
          <a:xfrm>
            <a:off x="311700" y="1832850"/>
            <a:ext cx="8512200" cy="14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Environmental Benefits </a:t>
            </a:r>
            <a:endParaRPr sz="4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>
            <a:spLocks noGrp="1"/>
          </p:cNvSpPr>
          <p:nvPr>
            <p:ph type="ctrTitle"/>
          </p:nvPr>
        </p:nvSpPr>
        <p:spPr>
          <a:xfrm>
            <a:off x="2857500" y="1679600"/>
            <a:ext cx="3505200" cy="17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to expect from today’s session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0"/>
          <p:cNvSpPr txBox="1">
            <a:spLocks noGrp="1"/>
          </p:cNvSpPr>
          <p:nvPr>
            <p:ph type="title"/>
          </p:nvPr>
        </p:nvSpPr>
        <p:spPr>
          <a:xfrm>
            <a:off x="237225" y="2899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Arboretum Community Gardens</a:t>
            </a:r>
            <a:endParaRPr/>
          </a:p>
        </p:txBody>
      </p:sp>
      <p:pic>
        <p:nvPicPr>
          <p:cNvPr id="329" name="Google Shape;32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6050" y="638075"/>
            <a:ext cx="315277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5375" y="3048000"/>
            <a:ext cx="2809250" cy="187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8900" y="1191364"/>
            <a:ext cx="2497250" cy="166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3776" y="2983900"/>
            <a:ext cx="2415050" cy="15984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0"/>
          <p:cNvSpPr txBox="1"/>
          <p:nvPr/>
        </p:nvSpPr>
        <p:spPr>
          <a:xfrm>
            <a:off x="91300" y="1671200"/>
            <a:ext cx="3152700" cy="24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Original Garden built in 2009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¼ acre total area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Food produced all donated back to students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Student run gardens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New Garden built in 2019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Updated irrigation &amp; planting methods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1"/>
          <p:cNvSpPr txBox="1">
            <a:spLocks noGrp="1"/>
          </p:cNvSpPr>
          <p:nvPr>
            <p:ph type="title"/>
          </p:nvPr>
        </p:nvSpPr>
        <p:spPr>
          <a:xfrm>
            <a:off x="205175" y="1406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Living Laboratory at the Arboretum</a:t>
            </a:r>
            <a:endParaRPr/>
          </a:p>
        </p:txBody>
      </p:sp>
      <p:pic>
        <p:nvPicPr>
          <p:cNvPr id="339" name="Google Shape;33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750" y="1263900"/>
            <a:ext cx="2759274" cy="18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8425" y="323950"/>
            <a:ext cx="2461775" cy="162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563" y="2429475"/>
            <a:ext cx="2531500" cy="16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4925" y="3187498"/>
            <a:ext cx="2598790" cy="173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47151" y="1263912"/>
            <a:ext cx="2332775" cy="3519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2"/>
          <p:cNvSpPr txBox="1">
            <a:spLocks noGrp="1"/>
          </p:cNvSpPr>
          <p:nvPr>
            <p:ph type="title"/>
          </p:nvPr>
        </p:nvSpPr>
        <p:spPr>
          <a:xfrm>
            <a:off x="446549" y="518025"/>
            <a:ext cx="3926999" cy="15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Biology Courses Supported by</a:t>
            </a:r>
            <a:r>
              <a:rPr lang="en-US" sz="3000" dirty="0"/>
              <a:t> the UCF</a:t>
            </a:r>
            <a:r>
              <a:rPr lang="en" sz="3000" dirty="0"/>
              <a:t> Arboretum &amp; </a:t>
            </a:r>
            <a:r>
              <a:rPr lang="en-US" sz="3000" dirty="0"/>
              <a:t>UCF </a:t>
            </a:r>
            <a:r>
              <a:rPr lang="en" sz="3000" dirty="0"/>
              <a:t>Librar</a:t>
            </a:r>
            <a:r>
              <a:rPr lang="en-US" sz="3000" dirty="0"/>
              <a:t>ies</a:t>
            </a:r>
            <a:endParaRPr sz="3000" dirty="0"/>
          </a:p>
        </p:txBody>
      </p:sp>
      <p:sp>
        <p:nvSpPr>
          <p:cNvPr id="349" name="Google Shape;349;p52"/>
          <p:cNvSpPr txBox="1">
            <a:spLocks noGrp="1"/>
          </p:cNvSpPr>
          <p:nvPr>
            <p:ph type="body" idx="1"/>
          </p:nvPr>
        </p:nvSpPr>
        <p:spPr>
          <a:xfrm>
            <a:off x="446550" y="2258550"/>
            <a:ext cx="3927000" cy="17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Plant Taxonomy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Urban Ecological Field Studies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Biology I &amp; II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Culinary Botany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Medicinal Botany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50" name="Google Shape;350;p52"/>
          <p:cNvSpPr txBox="1"/>
          <p:nvPr/>
        </p:nvSpPr>
        <p:spPr>
          <a:xfrm>
            <a:off x="6122662" y="1786347"/>
            <a:ext cx="3239400" cy="7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Resources Used:</a:t>
            </a:r>
            <a:endParaRPr sz="3000" b="1" dirty="0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1" name="Google Shape;351;p52"/>
          <p:cNvSpPr txBox="1"/>
          <p:nvPr/>
        </p:nvSpPr>
        <p:spPr>
          <a:xfrm>
            <a:off x="5787769" y="2258550"/>
            <a:ext cx="3180900" cy="20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Greenhouse Space</a:t>
            </a:r>
            <a:endParaRPr sz="18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Garden Beds</a:t>
            </a:r>
            <a:endParaRPr sz="18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Online Library Resources</a:t>
            </a:r>
            <a:endParaRPr sz="18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Science Librarian Presentations</a:t>
            </a:r>
            <a:endParaRPr sz="18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2" name="Google Shape;35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3137" y="3507375"/>
            <a:ext cx="1977725" cy="130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3"/>
          <p:cNvPicPr preferRelativeResize="0"/>
          <p:nvPr/>
        </p:nvPicPr>
        <p:blipFill rotWithShape="1">
          <a:blip r:embed="rId3">
            <a:alphaModFix/>
          </a:blip>
          <a:srcRect l="24918" r="24923"/>
          <a:stretch/>
        </p:blipFill>
        <p:spPr>
          <a:xfrm>
            <a:off x="5442850" y="308100"/>
            <a:ext cx="3402000" cy="452169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3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4813500" cy="13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dk2"/>
                </a:solidFill>
              </a:rPr>
              <a:t>Brainstorm!</a:t>
            </a:r>
            <a:endParaRPr sz="4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chemeClr val="dk2"/>
              </a:solidFill>
            </a:endParaRPr>
          </a:p>
        </p:txBody>
      </p:sp>
      <p:sp>
        <p:nvSpPr>
          <p:cNvPr id="359" name="Google Shape;359;p53"/>
          <p:cNvSpPr txBox="1">
            <a:spLocks noGrp="1"/>
          </p:cNvSpPr>
          <p:nvPr>
            <p:ph type="body" idx="1"/>
          </p:nvPr>
        </p:nvSpPr>
        <p:spPr>
          <a:xfrm>
            <a:off x="215675" y="1213926"/>
            <a:ext cx="4813500" cy="25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-Who would be the best person to contact at your potential partner organization?</a:t>
            </a:r>
            <a:endParaRPr sz="3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/>
              <a:t>-What will be your “elevator pitch?”</a:t>
            </a:r>
            <a:endParaRPr sz="3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4"/>
          <p:cNvSpPr txBox="1">
            <a:spLocks noGrp="1"/>
          </p:cNvSpPr>
          <p:nvPr>
            <p:ph type="title"/>
          </p:nvPr>
        </p:nvSpPr>
        <p:spPr>
          <a:xfrm>
            <a:off x="311725" y="653326"/>
            <a:ext cx="3706500" cy="33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Takeaways/Conclusions</a:t>
            </a:r>
            <a:endParaRPr sz="3200"/>
          </a:p>
        </p:txBody>
      </p:sp>
      <p:sp>
        <p:nvSpPr>
          <p:cNvPr id="365" name="Google Shape;365;p54"/>
          <p:cNvSpPr txBox="1">
            <a:spLocks noGrp="1"/>
          </p:cNvSpPr>
          <p:nvPr>
            <p:ph type="body" idx="1"/>
          </p:nvPr>
        </p:nvSpPr>
        <p:spPr>
          <a:xfrm>
            <a:off x="4620575" y="653325"/>
            <a:ext cx="4211700" cy="37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Start early allowing plenty of time to market and prepare for events. 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Use as many channels as possible to share event and get a good turnout.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Stay in communication with all parties and set deadlines and stick to deadlines. 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Be aware of the timing of school related events and how that may conflict.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Plan well in advance for each event and ensure all necessary supplies are rounded up ahead of time.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Plan for bad weather and insects. 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Request RSVPs when applicable for event. 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Work to establish additional partnerships to grow interest and appeal for events if continuing from year to year. 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Prepare a research guide or library resource to share additional resources to the target audience.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Most importantly, take time to enjoy nature and to have fun!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5"/>
          <p:cNvSpPr txBox="1">
            <a:spLocks noGrp="1"/>
          </p:cNvSpPr>
          <p:nvPr>
            <p:ph type="title"/>
          </p:nvPr>
        </p:nvSpPr>
        <p:spPr>
          <a:xfrm>
            <a:off x="304800" y="477850"/>
            <a:ext cx="5590200" cy="21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371" name="Google Shape;371;p55"/>
          <p:cNvSpPr txBox="1">
            <a:spLocks noGrp="1"/>
          </p:cNvSpPr>
          <p:nvPr>
            <p:ph type="body" idx="1"/>
          </p:nvPr>
        </p:nvSpPr>
        <p:spPr>
          <a:xfrm>
            <a:off x="304800" y="3033700"/>
            <a:ext cx="8512500" cy="15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Center for Place-based Learning and Community Engagement (n.d.) What is place-based education?  Retrieved from:</a:t>
            </a: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http://promiseofplace.org/what-is-pbe/what-is-place-based-education</a:t>
            </a:r>
            <a:endParaRPr u="sng">
              <a:solidFill>
                <a:schemeClr val="hlink"/>
              </a:solidFill>
              <a:hlinkClick r:id="rId3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Kudryavtsev , A.,  Stedman, R. C. &amp; Krasny, M. E. (2012) Sense of place in environmental education. </a:t>
            </a:r>
            <a:r>
              <a:rPr lang="en" i="1"/>
              <a:t>Environmental Education Research</a:t>
            </a:r>
            <a:r>
              <a:rPr lang="en"/>
              <a:t>, </a:t>
            </a:r>
            <a:r>
              <a:rPr lang="en" i="1"/>
              <a:t>18</a:t>
            </a:r>
            <a:r>
              <a:rPr lang="en"/>
              <a:t>(2), 229-250. DOI: 10.1080/13504622.2011.609615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6"/>
          <p:cNvSpPr txBox="1">
            <a:spLocks noGrp="1"/>
          </p:cNvSpPr>
          <p:nvPr>
            <p:ph type="title"/>
          </p:nvPr>
        </p:nvSpPr>
        <p:spPr>
          <a:xfrm>
            <a:off x="363750" y="554850"/>
            <a:ext cx="3855900" cy="40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6"/>
          <p:cNvSpPr txBox="1">
            <a:spLocks noGrp="1"/>
          </p:cNvSpPr>
          <p:nvPr>
            <p:ph type="body" idx="1"/>
          </p:nvPr>
        </p:nvSpPr>
        <p:spPr>
          <a:xfrm>
            <a:off x="4947374" y="554850"/>
            <a:ext cx="3855900" cy="40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78" name="Google Shape;37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6"/>
          <p:cNvSpPr txBox="1"/>
          <p:nvPr/>
        </p:nvSpPr>
        <p:spPr>
          <a:xfrm>
            <a:off x="3621750" y="2389150"/>
            <a:ext cx="33024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Thank you for your attention!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Any questions?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7"/>
          <p:cNvSpPr txBox="1">
            <a:spLocks noGrp="1"/>
          </p:cNvSpPr>
          <p:nvPr>
            <p:ph type="title"/>
          </p:nvPr>
        </p:nvSpPr>
        <p:spPr>
          <a:xfrm>
            <a:off x="363750" y="554850"/>
            <a:ext cx="3855900" cy="40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7"/>
          <p:cNvSpPr txBox="1">
            <a:spLocks noGrp="1"/>
          </p:cNvSpPr>
          <p:nvPr>
            <p:ph type="body" idx="1"/>
          </p:nvPr>
        </p:nvSpPr>
        <p:spPr>
          <a:xfrm>
            <a:off x="4947374" y="554850"/>
            <a:ext cx="3855900" cy="40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86" name="Google Shape;38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7"/>
          <p:cNvSpPr txBox="1"/>
          <p:nvPr/>
        </p:nvSpPr>
        <p:spPr>
          <a:xfrm>
            <a:off x="1840475" y="3302175"/>
            <a:ext cx="5858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Open Sans"/>
                <a:ea typeface="Open Sans"/>
                <a:cs typeface="Open Sans"/>
                <a:sym typeface="Open Sans"/>
              </a:rPr>
              <a:t>Feel free to reach out to us</a:t>
            </a:r>
            <a:endParaRPr sz="3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8" name="Google Shape;388;p57"/>
          <p:cNvSpPr txBox="1"/>
          <p:nvPr/>
        </p:nvSpPr>
        <p:spPr>
          <a:xfrm>
            <a:off x="989125" y="745650"/>
            <a:ext cx="1841400" cy="16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9" name="Google Shape;389;p57"/>
          <p:cNvSpPr txBox="1"/>
          <p:nvPr/>
        </p:nvSpPr>
        <p:spPr>
          <a:xfrm>
            <a:off x="1141525" y="898050"/>
            <a:ext cx="1841400" cy="16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0" name="Google Shape;390;p57"/>
          <p:cNvSpPr txBox="1"/>
          <p:nvPr/>
        </p:nvSpPr>
        <p:spPr>
          <a:xfrm>
            <a:off x="890475" y="898050"/>
            <a:ext cx="2160900" cy="16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Open Sans"/>
                <a:ea typeface="Open Sans"/>
                <a:cs typeface="Open Sans"/>
                <a:sym typeface="Open Sans"/>
              </a:rPr>
              <a:t>Sandy Avila</a:t>
            </a:r>
            <a:endParaRPr sz="24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Science Librarian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savila@ucf.edu 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1" name="Google Shape;391;p57"/>
          <p:cNvSpPr txBox="1"/>
          <p:nvPr/>
        </p:nvSpPr>
        <p:spPr>
          <a:xfrm>
            <a:off x="6031750" y="837175"/>
            <a:ext cx="2307300" cy="16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latin typeface="Open Sans"/>
                <a:ea typeface="Open Sans"/>
                <a:cs typeface="Open Sans"/>
                <a:sym typeface="Open Sans"/>
              </a:rPr>
              <a:t>Kelsie Johnson</a:t>
            </a:r>
            <a:endParaRPr sz="23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Program Coordinator -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UCF Arboretum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kelsie.johnson@ucf.edu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2" name="Google Shape;392;p57"/>
          <p:cNvSpPr txBox="1"/>
          <p:nvPr/>
        </p:nvSpPr>
        <p:spPr>
          <a:xfrm>
            <a:off x="3356075" y="243000"/>
            <a:ext cx="2517900" cy="29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Open Sans"/>
                <a:ea typeface="Open Sans"/>
                <a:cs typeface="Open Sans"/>
                <a:sym typeface="Open Sans"/>
              </a:rPr>
              <a:t>Christina Wray</a:t>
            </a:r>
            <a:endParaRPr sz="24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     Digital Learning 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 &amp;                                             Engagement Librarian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christina.wray@ucf.edu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>
            <a:spLocks noGrp="1"/>
          </p:cNvSpPr>
          <p:nvPr>
            <p:ph type="title"/>
          </p:nvPr>
        </p:nvSpPr>
        <p:spPr>
          <a:xfrm>
            <a:off x="148025" y="61750"/>
            <a:ext cx="8512200" cy="12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r>
              <a:rPr lang="en">
                <a:solidFill>
                  <a:schemeClr val="accent3"/>
                </a:solidFill>
              </a:rPr>
              <a:t>Introducing the Players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09" name="Google Shape;209;p33"/>
          <p:cNvSpPr txBox="1">
            <a:spLocks noGrp="1"/>
          </p:cNvSpPr>
          <p:nvPr>
            <p:ph type="subTitle" idx="1"/>
          </p:nvPr>
        </p:nvSpPr>
        <p:spPr>
          <a:xfrm>
            <a:off x="564700" y="183430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Subject Librarian </a:t>
            </a:r>
            <a:endParaRPr sz="2200"/>
          </a:p>
        </p:txBody>
      </p:sp>
      <p:sp>
        <p:nvSpPr>
          <p:cNvPr id="210" name="Google Shape;210;p33"/>
          <p:cNvSpPr txBox="1"/>
          <p:nvPr/>
        </p:nvSpPr>
        <p:spPr>
          <a:xfrm>
            <a:off x="5130925" y="1296550"/>
            <a:ext cx="3865050" cy="11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Biology Faculty Member/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Associate Director of the UCF Arboretum</a:t>
            </a:r>
            <a:endParaRPr sz="2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1" name="Google Shape;211;p33"/>
          <p:cNvSpPr txBox="1"/>
          <p:nvPr/>
        </p:nvSpPr>
        <p:spPr>
          <a:xfrm>
            <a:off x="564700" y="3110350"/>
            <a:ext cx="33426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Teaching &amp; Engagement Librarian</a:t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" name="Google Shape;212;p33"/>
          <p:cNvSpPr txBox="1"/>
          <p:nvPr/>
        </p:nvSpPr>
        <p:spPr>
          <a:xfrm>
            <a:off x="5130925" y="3176725"/>
            <a:ext cx="73383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Program Coordinator</a:t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UCF Arboretum</a:t>
            </a:r>
            <a:endParaRPr sz="2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4"/>
          <p:cNvSpPr txBox="1">
            <a:spLocks noGrp="1"/>
          </p:cNvSpPr>
          <p:nvPr>
            <p:ph type="title"/>
          </p:nvPr>
        </p:nvSpPr>
        <p:spPr>
          <a:xfrm>
            <a:off x="167900" y="184325"/>
            <a:ext cx="8901600" cy="15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UCF Libraries- An Inaugural Earth Day Event Program</a:t>
            </a:r>
            <a:endParaRPr/>
          </a:p>
        </p:txBody>
      </p:sp>
      <p:sp>
        <p:nvSpPr>
          <p:cNvPr id="218" name="Google Shape;218;p34"/>
          <p:cNvSpPr txBox="1">
            <a:spLocks noGrp="1"/>
          </p:cNvSpPr>
          <p:nvPr>
            <p:ph type="body" idx="1"/>
          </p:nvPr>
        </p:nvSpPr>
        <p:spPr>
          <a:xfrm>
            <a:off x="307130" y="838950"/>
            <a:ext cx="8367900" cy="17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/>
              <a:t>First Year Program</a:t>
            </a:r>
            <a:endParaRPr sz="2000" u="sng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/>
              <a:t>Reference Librarian/Teaching Engagement Librarian collaboration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/>
              <a:t>Identified willing faculty participation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/>
              <a:t>Marketed event and set up LibGuide with resources 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/>
              <a:t>Hosted a film screen and lecture discussion 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 b="1" dirty="0"/>
              <a:t>Well attended and great feedback on event….led to a bigger 2nd year program </a:t>
            </a:r>
            <a:endParaRPr sz="20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>
            <a:spLocks noGrp="1"/>
          </p:cNvSpPr>
          <p:nvPr>
            <p:ph type="title"/>
          </p:nvPr>
        </p:nvSpPr>
        <p:spPr>
          <a:xfrm>
            <a:off x="826750" y="596425"/>
            <a:ext cx="5379600" cy="15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5"/>
          <p:cNvSpPr txBox="1">
            <a:spLocks noGrp="1"/>
          </p:cNvSpPr>
          <p:nvPr>
            <p:ph type="body" idx="1"/>
          </p:nvPr>
        </p:nvSpPr>
        <p:spPr>
          <a:xfrm>
            <a:off x="826750" y="2303925"/>
            <a:ext cx="5379600" cy="17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5" name="Google Shape;225;p35"/>
          <p:cNvPicPr preferRelativeResize="0"/>
          <p:nvPr/>
        </p:nvPicPr>
        <p:blipFill rotWithShape="1">
          <a:blip r:embed="rId3">
            <a:alphaModFix/>
          </a:blip>
          <a:srcRect t="7118" b="711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 txBox="1"/>
          <p:nvPr/>
        </p:nvSpPr>
        <p:spPr>
          <a:xfrm>
            <a:off x="243475" y="371450"/>
            <a:ext cx="4154400" cy="45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33333"/>
                </a:solidFill>
                <a:highlight>
                  <a:srgbClr val="FFFFFF"/>
                </a:highlight>
              </a:rPr>
              <a:t>April 1-5, 2019</a:t>
            </a:r>
            <a:endParaRPr sz="120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>
                <a:solidFill>
                  <a:srgbClr val="333333"/>
                </a:solidFill>
                <a:highlight>
                  <a:srgbClr val="FFFFFF"/>
                </a:highlight>
              </a:rPr>
              <a:t>Resource Blitz</a:t>
            </a:r>
            <a:endParaRPr sz="105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</a:rPr>
              <a:t>UCF Library’s Facebook, Twitter and Instagram accounts</a:t>
            </a:r>
            <a:endParaRPr sz="10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33333"/>
                </a:solidFill>
                <a:highlight>
                  <a:srgbClr val="FFFFFF"/>
                </a:highlight>
              </a:rPr>
              <a:t>Thursday, April 11, 2019</a:t>
            </a:r>
            <a:endParaRPr sz="120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>
                <a:solidFill>
                  <a:srgbClr val="333333"/>
                </a:solidFill>
                <a:highlight>
                  <a:srgbClr val="FFFFFF"/>
                </a:highlight>
              </a:rPr>
              <a:t>Plant Pressing Workshop</a:t>
            </a:r>
            <a:endParaRPr sz="105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</a:rPr>
              <a:t>UCF Arboretum Nature Pavilion</a:t>
            </a:r>
            <a:endParaRPr sz="10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33333"/>
                </a:solidFill>
                <a:highlight>
                  <a:srgbClr val="FFFFFF"/>
                </a:highlight>
              </a:rPr>
              <a:t>Wednesday, April 17, 2019</a:t>
            </a:r>
            <a:endParaRPr sz="120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>
                <a:solidFill>
                  <a:srgbClr val="333333"/>
                </a:solidFill>
                <a:highlight>
                  <a:srgbClr val="FFFFFF"/>
                </a:highlight>
              </a:rPr>
              <a:t>Arbor Day Hike &amp; Tree Planting</a:t>
            </a:r>
            <a:endParaRPr sz="10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</a:rPr>
              <a:t>UCF Arboretum</a:t>
            </a:r>
            <a:endParaRPr sz="10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33333"/>
                </a:solidFill>
                <a:highlight>
                  <a:srgbClr val="FFFFFF"/>
                </a:highlight>
              </a:rPr>
              <a:t>April 22-26, 2019</a:t>
            </a:r>
            <a:endParaRPr sz="120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>
                <a:solidFill>
                  <a:srgbClr val="333333"/>
                </a:solidFill>
                <a:highlight>
                  <a:srgbClr val="FFFFFF"/>
                </a:highlight>
              </a:rPr>
              <a:t>Nature Writing on Display</a:t>
            </a:r>
            <a:endParaRPr sz="105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</a:rPr>
              <a:t>UCF Library - Featured Bookshelf</a:t>
            </a:r>
            <a:endParaRPr sz="10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</a:rPr>
              <a:t>Main Floor - Knowledge Commons</a:t>
            </a:r>
            <a:endParaRPr sz="10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33333"/>
                </a:solidFill>
                <a:highlight>
                  <a:srgbClr val="FFFFFF"/>
                </a:highlight>
              </a:rPr>
              <a:t>Thursday, April 25, 2019</a:t>
            </a:r>
            <a:endParaRPr sz="120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>
                <a:solidFill>
                  <a:srgbClr val="333333"/>
                </a:solidFill>
                <a:highlight>
                  <a:srgbClr val="FFFFFF"/>
                </a:highlight>
              </a:rPr>
              <a:t>The Unseen Arboretum Workshop</a:t>
            </a:r>
            <a:endParaRPr sz="105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</a:rPr>
              <a:t>UCF Arboretum Nature Pavilion</a:t>
            </a:r>
            <a:endParaRPr sz="10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33333"/>
                </a:solidFill>
                <a:highlight>
                  <a:srgbClr val="FFFFFF"/>
                </a:highlight>
              </a:rPr>
              <a:t>Tuesday, April 30, 2019</a:t>
            </a:r>
            <a:endParaRPr sz="120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>
                <a:solidFill>
                  <a:srgbClr val="333333"/>
                </a:solidFill>
                <a:highlight>
                  <a:srgbClr val="FFFFFF"/>
                </a:highlight>
              </a:rPr>
              <a:t>Sea-Level Rise Planning in Central Florida Talk &amp; Discussion</a:t>
            </a:r>
            <a:endParaRPr sz="105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33333"/>
                </a:solidFill>
                <a:highlight>
                  <a:srgbClr val="FFFFFF"/>
                </a:highlight>
              </a:rPr>
              <a:t>UCF Library, RM 223</a:t>
            </a:r>
            <a:endParaRPr sz="105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pic>
        <p:nvPicPr>
          <p:cNvPr id="231" name="Google Shape;23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300" y="371375"/>
            <a:ext cx="3429000" cy="45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602176" cy="259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4225" y="0"/>
            <a:ext cx="2435152" cy="3246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448707"/>
            <a:ext cx="3593076" cy="2694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8532" y="1"/>
            <a:ext cx="1949815" cy="2599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49537" y="2599751"/>
            <a:ext cx="1907811" cy="2543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78342" y="2571750"/>
            <a:ext cx="3466333" cy="2599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7"/>
          <p:cNvSpPr txBox="1"/>
          <p:nvPr/>
        </p:nvSpPr>
        <p:spPr>
          <a:xfrm>
            <a:off x="3206950" y="2959050"/>
            <a:ext cx="73371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3" name="Google Shape;243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78350" y="34550"/>
            <a:ext cx="2325872" cy="2543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21546" y="3246872"/>
            <a:ext cx="1422464" cy="1896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8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8494800" cy="103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UCF Arboretum-A Creative Learning Environment</a:t>
            </a:r>
            <a:endParaRPr sz="3600"/>
          </a:p>
        </p:txBody>
      </p:sp>
      <p:sp>
        <p:nvSpPr>
          <p:cNvPr id="250" name="Google Shape;250;p38"/>
          <p:cNvSpPr txBox="1">
            <a:spLocks noGrp="1"/>
          </p:cNvSpPr>
          <p:nvPr>
            <p:ph type="body" idx="1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Established in 1983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Today, encompasses over 800 acres of Natural Lands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Two Organic Community Gardens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Natural Lands &amp; Community Garden used as outdoor living laboratory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Support many Biology related courses - Plant Taxonomy, Medicinal Botany, Urban Ecological Field Studies, Culinary Botany, etc. 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9"/>
          <p:cNvSpPr txBox="1">
            <a:spLocks noGrp="1"/>
          </p:cNvSpPr>
          <p:nvPr>
            <p:ph type="title"/>
          </p:nvPr>
        </p:nvSpPr>
        <p:spPr>
          <a:xfrm>
            <a:off x="471750" y="288025"/>
            <a:ext cx="7471800" cy="29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E69138"/>
                </a:solidFill>
              </a:rPr>
              <a:t>Arboretum History</a:t>
            </a:r>
            <a:endParaRPr sz="3800">
              <a:solidFill>
                <a:srgbClr val="E69138"/>
              </a:solidFill>
            </a:endParaRPr>
          </a:p>
        </p:txBody>
      </p:sp>
      <p:sp>
        <p:nvSpPr>
          <p:cNvPr id="256" name="Google Shape;256;p39"/>
          <p:cNvSpPr txBox="1">
            <a:spLocks noGrp="1"/>
          </p:cNvSpPr>
          <p:nvPr>
            <p:ph type="body" idx="1"/>
          </p:nvPr>
        </p:nvSpPr>
        <p:spPr>
          <a:xfrm>
            <a:off x="228250" y="1444550"/>
            <a:ext cx="8765400" cy="26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1983: Arboretum Proper established on 10 acres of land and first year of membership of the American Public Gardens Association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1995: Sixty two acres added to the Arboretum Proper, increasing the size to 72 total acres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2009: Community Garden is established on ¼ acre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2016: Glass greenhouse built on Arboretum office site for research and garden use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2019: Second Community Garden established for increased crop production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901</Words>
  <Application>Microsoft Office PowerPoint</Application>
  <PresentationFormat>On-screen Show (16:9)</PresentationFormat>
  <Paragraphs>146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Open Sans</vt:lpstr>
      <vt:lpstr>PT Sans Narrow</vt:lpstr>
      <vt:lpstr>Tropic</vt:lpstr>
      <vt:lpstr>Taking an Earth Day Program Winning Hand to the Next Level</vt:lpstr>
      <vt:lpstr>What to expect from today’s session</vt:lpstr>
      <vt:lpstr>  Introducing the Players</vt:lpstr>
      <vt:lpstr>The UCF Libraries- An Inaugural Earth Day Event Program</vt:lpstr>
      <vt:lpstr>PowerPoint Presentation</vt:lpstr>
      <vt:lpstr>PowerPoint Presentation</vt:lpstr>
      <vt:lpstr>PowerPoint Presentation</vt:lpstr>
      <vt:lpstr>UCF Arboretum-A Creative Learning Environment</vt:lpstr>
      <vt:lpstr>Arboretum History</vt:lpstr>
      <vt:lpstr>     Arboretum Natural Lands</vt:lpstr>
      <vt:lpstr>PowerPoint Presentation</vt:lpstr>
      <vt:lpstr>Brainstorm! </vt:lpstr>
      <vt:lpstr>Place Based Education</vt:lpstr>
      <vt:lpstr>Place Based Education (PBE)</vt:lpstr>
      <vt:lpstr>Place Based Education (PBE)</vt:lpstr>
      <vt:lpstr>How can libraries  support PBE?</vt:lpstr>
      <vt:lpstr>How can libraries support PBE?</vt:lpstr>
      <vt:lpstr>Brainstorm! </vt:lpstr>
      <vt:lpstr>Environmental Benefits </vt:lpstr>
      <vt:lpstr>Arboretum Community Gardens</vt:lpstr>
      <vt:lpstr>Living Laboratory at the Arboretum</vt:lpstr>
      <vt:lpstr>Biology Courses Supported by the UCF Arboretum &amp; UCF Libraries</vt:lpstr>
      <vt:lpstr>Brainstorm! </vt:lpstr>
      <vt:lpstr>Takeaways/Conclusions</vt:lpstr>
      <vt:lpstr>References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Taking an Earth Day Program Winning Hand to the Next Level</dc:title>
  <dc:creator>Sandy Avila</dc:creator>
  <cp:lastModifiedBy>Sandy Avila</cp:lastModifiedBy>
  <cp:revision>1</cp:revision>
  <dcterms:modified xsi:type="dcterms:W3CDTF">2019-07-24T14:19:21Z</dcterms:modified>
</cp:coreProperties>
</file>