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</p:sldIdLst>
  <p:sldSz cy="5143500" cx="9144000"/>
  <p:notesSz cx="6858000" cy="9144000"/>
  <p:embeddedFontLst>
    <p:embeddedFont>
      <p:font typeface="Roboto"/>
      <p:regular r:id="rId31"/>
      <p:bold r:id="rId32"/>
      <p:italic r:id="rId33"/>
      <p:boldItalic r:id="rId34"/>
    </p:embeddedFont>
    <p:embeddedFont>
      <p:font typeface="Lobster"/>
      <p:regular r:id="rId35"/>
    </p:embeddedFont>
    <p:embeddedFont>
      <p:font typeface="Average"/>
      <p:regular r:id="rId36"/>
    </p:embeddedFont>
    <p:embeddedFont>
      <p:font typeface="Oswald"/>
      <p:regular r:id="rId37"/>
      <p:bold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Roboto-regular.fntdata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font" Target="fonts/Roboto-italic.fntdata"/><Relationship Id="rId10" Type="http://schemas.openxmlformats.org/officeDocument/2006/relationships/slide" Target="slides/slide6.xml"/><Relationship Id="rId32" Type="http://schemas.openxmlformats.org/officeDocument/2006/relationships/font" Target="fonts/Roboto-bold.fntdata"/><Relationship Id="rId13" Type="http://schemas.openxmlformats.org/officeDocument/2006/relationships/slide" Target="slides/slide9.xml"/><Relationship Id="rId35" Type="http://schemas.openxmlformats.org/officeDocument/2006/relationships/font" Target="fonts/Lobster-regular.fntdata"/><Relationship Id="rId12" Type="http://schemas.openxmlformats.org/officeDocument/2006/relationships/slide" Target="slides/slide8.xml"/><Relationship Id="rId34" Type="http://schemas.openxmlformats.org/officeDocument/2006/relationships/font" Target="fonts/Roboto-boldItalic.fntdata"/><Relationship Id="rId15" Type="http://schemas.openxmlformats.org/officeDocument/2006/relationships/slide" Target="slides/slide11.xml"/><Relationship Id="rId37" Type="http://schemas.openxmlformats.org/officeDocument/2006/relationships/font" Target="fonts/Oswald-regular.fntdata"/><Relationship Id="rId14" Type="http://schemas.openxmlformats.org/officeDocument/2006/relationships/slide" Target="slides/slide10.xml"/><Relationship Id="rId36" Type="http://schemas.openxmlformats.org/officeDocument/2006/relationships/font" Target="fonts/Average-regular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38" Type="http://schemas.openxmlformats.org/officeDocument/2006/relationships/font" Target="fonts/Oswald-bold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5da4b7b0f2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5da4b7b0f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5da4b7b0f2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5da4b7b0f2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5daaaeca0e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5daaaeca0e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5daaaeca0e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5daaaeca0e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5daaaeca0e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5daaaeca0e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5daaaeca0e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5daaaeca0e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5daaaeca0e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5daaaeca0e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5daaaeca0e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5daaaeca0e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5da4b7b0f2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5da4b7b0f2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5da4b7b0f2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5da4b7b0f2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5daaaeca0e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5daaaeca0e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da4b7b0f2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da4b7b0f2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5da4b7b0f2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5da4b7b0f2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5daaaeca0e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5daaaeca0e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daaaeca0e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daaaeca0e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5daaaeca0e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5daaaeca0e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5daaaeca0e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5daaaeca0e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5da4b7b0f2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5da4b7b0f2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5da4b7b0f2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5da4b7b0f2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5da4b7b0f2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5da4b7b0f2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5da4b7b0f2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5da4b7b0f2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5da4b7b0f2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5da4b7b0f2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5da4b7b0f2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5da4b7b0f2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5da4b7b0f2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5da4b7b0f2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daaaeca0e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daaaeca0e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5da4b7b0f2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5da4b7b0f2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lat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1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jpg"/><Relationship Id="rId4" Type="http://schemas.openxmlformats.org/officeDocument/2006/relationships/hyperlink" Target="mailto:sarah.norris@ucf.edu" TargetMode="External"/><Relationship Id="rId5" Type="http://schemas.openxmlformats.org/officeDocument/2006/relationships/hyperlink" Target="http://library.ucf.edu/about/departments/scholarly-communication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Relationship Id="rId4" Type="http://schemas.openxmlformats.org/officeDocument/2006/relationships/hyperlink" Target="http://www.copyright.gov/circs/circ01.pdf" TargetMode="External"/><Relationship Id="rId5" Type="http://schemas.openxmlformats.org/officeDocument/2006/relationships/hyperlink" Target="http://www.copyright.gov/circs/circ01.pdf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Relationship Id="rId4" Type="http://schemas.openxmlformats.org/officeDocument/2006/relationships/hyperlink" Target="http://www.copyright.gov/circs/circ01.pdf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/>
          <p:nvPr/>
        </p:nvSpPr>
        <p:spPr>
          <a:xfrm>
            <a:off x="648750" y="989700"/>
            <a:ext cx="7846500" cy="3243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756150" y="1116900"/>
            <a:ext cx="7631700" cy="29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CREATING MAIL ART &amp; OTHER TRANSFORMATIVE WORKS</a:t>
            </a:r>
            <a:endParaRPr sz="4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Understanding Copyright &amp; Author Rights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2"/>
          <p:cNvSpPr/>
          <p:nvPr/>
        </p:nvSpPr>
        <p:spPr>
          <a:xfrm>
            <a:off x="0" y="1457375"/>
            <a:ext cx="4767000" cy="1106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23" name="Google Shape;123;p22"/>
          <p:cNvSpPr txBox="1"/>
          <p:nvPr/>
        </p:nvSpPr>
        <p:spPr>
          <a:xfrm>
            <a:off x="67800" y="1473275"/>
            <a:ext cx="4631400" cy="10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Fair Use</a:t>
            </a:r>
            <a:endParaRPr sz="6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3"/>
          <p:cNvSpPr txBox="1"/>
          <p:nvPr/>
        </p:nvSpPr>
        <p:spPr>
          <a:xfrm>
            <a:off x="152400" y="152400"/>
            <a:ext cx="7126200" cy="20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73763"/>
                </a:solidFill>
                <a:latin typeface="Average"/>
                <a:ea typeface="Average"/>
                <a:cs typeface="Average"/>
                <a:sym typeface="Average"/>
              </a:rPr>
              <a:t>Fair Use is the ability to use copyrighted works in limited ways. Fair Use can “transform” a copyrighted work into a new one.</a:t>
            </a:r>
            <a:endParaRPr sz="3000">
              <a:solidFill>
                <a:srgbClr val="07376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457200" rtl="0" algn="l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None/>
            </a:pPr>
            <a:r>
              <a:t/>
            </a:r>
            <a:endParaRPr sz="3000">
              <a:solidFill>
                <a:srgbClr val="07376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30" name="Google Shape;130;p23"/>
          <p:cNvSpPr txBox="1"/>
          <p:nvPr/>
        </p:nvSpPr>
        <p:spPr>
          <a:xfrm>
            <a:off x="3072000" y="20177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73763"/>
                </a:solidFill>
                <a:latin typeface="Average"/>
                <a:ea typeface="Average"/>
                <a:cs typeface="Average"/>
                <a:sym typeface="Average"/>
              </a:rPr>
              <a:t> Often used for: </a:t>
            </a:r>
            <a:endParaRPr sz="3000">
              <a:solidFill>
                <a:srgbClr val="07376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419100" lvl="0" marL="457200" rtl="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3000"/>
              <a:buFont typeface="Average"/>
              <a:buChar char="●"/>
            </a:pPr>
            <a:r>
              <a:rPr lang="en" sz="3000">
                <a:solidFill>
                  <a:srgbClr val="073763"/>
                </a:solidFill>
                <a:latin typeface="Average"/>
                <a:ea typeface="Average"/>
                <a:cs typeface="Average"/>
                <a:sym typeface="Average"/>
              </a:rPr>
              <a:t>Commentary</a:t>
            </a:r>
            <a:endParaRPr sz="3000">
              <a:solidFill>
                <a:srgbClr val="07376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419100" lvl="0" marL="457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000"/>
              <a:buFont typeface="Average"/>
              <a:buChar char="●"/>
            </a:pPr>
            <a:r>
              <a:rPr lang="en" sz="3000">
                <a:solidFill>
                  <a:srgbClr val="073763"/>
                </a:solidFill>
                <a:latin typeface="Average"/>
                <a:ea typeface="Average"/>
                <a:cs typeface="Average"/>
                <a:sym typeface="Average"/>
              </a:rPr>
              <a:t>Criticism</a:t>
            </a:r>
            <a:endParaRPr sz="3000">
              <a:solidFill>
                <a:srgbClr val="07376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419100" lvl="0" marL="457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000"/>
              <a:buFont typeface="Average"/>
              <a:buChar char="●"/>
            </a:pPr>
            <a:r>
              <a:rPr lang="en" sz="3000">
                <a:solidFill>
                  <a:srgbClr val="073763"/>
                </a:solidFill>
                <a:latin typeface="Average"/>
                <a:ea typeface="Average"/>
                <a:cs typeface="Average"/>
                <a:sym typeface="Average"/>
              </a:rPr>
              <a:t>Parody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4"/>
          <p:cNvSpPr/>
          <p:nvPr/>
        </p:nvSpPr>
        <p:spPr>
          <a:xfrm>
            <a:off x="0" y="0"/>
            <a:ext cx="4767000" cy="273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37" name="Google Shape;137;p24"/>
          <p:cNvSpPr txBox="1"/>
          <p:nvPr/>
        </p:nvSpPr>
        <p:spPr>
          <a:xfrm>
            <a:off x="67800" y="71550"/>
            <a:ext cx="4631400" cy="15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Fair Use as it Applies to Transformative Works</a:t>
            </a:r>
            <a:endParaRPr sz="4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5"/>
          <p:cNvSpPr txBox="1"/>
          <p:nvPr/>
        </p:nvSpPr>
        <p:spPr>
          <a:xfrm>
            <a:off x="152400" y="152400"/>
            <a:ext cx="4475100" cy="47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73763"/>
                </a:solidFill>
                <a:latin typeface="Average"/>
                <a:ea typeface="Average"/>
                <a:cs typeface="Average"/>
                <a:sym typeface="Average"/>
              </a:rPr>
              <a:t>The Four Fair Use Factors:</a:t>
            </a:r>
            <a:endParaRPr b="1" sz="3000">
              <a:solidFill>
                <a:srgbClr val="07376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406400" lvl="0" marL="457200" rtl="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2800"/>
              <a:buFont typeface="Average"/>
              <a:buChar char="●"/>
            </a:pPr>
            <a:r>
              <a:rPr lang="en" sz="2800">
                <a:solidFill>
                  <a:srgbClr val="073763"/>
                </a:solidFill>
                <a:latin typeface="Average"/>
                <a:ea typeface="Average"/>
                <a:cs typeface="Average"/>
                <a:sym typeface="Average"/>
              </a:rPr>
              <a:t>the purpose and character of your use</a:t>
            </a:r>
            <a:endParaRPr sz="2800">
              <a:solidFill>
                <a:srgbClr val="07376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406400" lvl="0" marL="457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800"/>
              <a:buFont typeface="Average"/>
              <a:buChar char="●"/>
            </a:pPr>
            <a:r>
              <a:rPr lang="en" sz="2800">
                <a:solidFill>
                  <a:srgbClr val="073763"/>
                </a:solidFill>
                <a:latin typeface="Average"/>
                <a:ea typeface="Average"/>
                <a:cs typeface="Average"/>
                <a:sym typeface="Average"/>
              </a:rPr>
              <a:t>the nature of the copyrighted work</a:t>
            </a:r>
            <a:endParaRPr sz="2800">
              <a:solidFill>
                <a:srgbClr val="07376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406400" lvl="0" marL="457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800"/>
              <a:buFont typeface="Average"/>
              <a:buChar char="●"/>
            </a:pPr>
            <a:r>
              <a:rPr lang="en" sz="2800">
                <a:solidFill>
                  <a:srgbClr val="073763"/>
                </a:solidFill>
                <a:latin typeface="Average"/>
                <a:ea typeface="Average"/>
                <a:cs typeface="Average"/>
                <a:sym typeface="Average"/>
              </a:rPr>
              <a:t>the amount and substantiality of the portion taken</a:t>
            </a:r>
            <a:endParaRPr sz="2800">
              <a:solidFill>
                <a:srgbClr val="07376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406400" lvl="0" marL="457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800"/>
              <a:buFont typeface="Average"/>
              <a:buChar char="●"/>
            </a:pPr>
            <a:r>
              <a:rPr lang="en" sz="2800">
                <a:solidFill>
                  <a:srgbClr val="073763"/>
                </a:solidFill>
                <a:latin typeface="Average"/>
                <a:ea typeface="Average"/>
                <a:cs typeface="Average"/>
                <a:sym typeface="Average"/>
              </a:rPr>
              <a:t>the effect of the use   upon the potential market.</a:t>
            </a:r>
            <a:endParaRPr sz="2800">
              <a:solidFill>
                <a:srgbClr val="07376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457200" rtl="0" algn="l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None/>
            </a:pPr>
            <a:r>
              <a:t/>
            </a:r>
            <a:endParaRPr sz="3000">
              <a:solidFill>
                <a:srgbClr val="07376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6"/>
          <p:cNvSpPr txBox="1"/>
          <p:nvPr/>
        </p:nvSpPr>
        <p:spPr>
          <a:xfrm>
            <a:off x="3111500" y="484200"/>
            <a:ext cx="5611800" cy="38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4C1130"/>
                </a:solidFill>
                <a:latin typeface="Lobster"/>
                <a:ea typeface="Lobster"/>
                <a:cs typeface="Lobster"/>
                <a:sym typeface="Lobster"/>
              </a:rPr>
              <a:t>Top 10 </a:t>
            </a:r>
            <a:endParaRPr sz="4800">
              <a:solidFill>
                <a:srgbClr val="4C113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4C1130"/>
                </a:solidFill>
                <a:latin typeface="Lobster"/>
                <a:ea typeface="Lobster"/>
                <a:cs typeface="Lobster"/>
                <a:sym typeface="Lobster"/>
              </a:rPr>
              <a:t>Copyright &amp; Author Rights Tips </a:t>
            </a:r>
            <a:endParaRPr sz="4800">
              <a:solidFill>
                <a:srgbClr val="4C113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4C1130"/>
                </a:solidFill>
                <a:latin typeface="Lobster"/>
                <a:ea typeface="Lobster"/>
                <a:cs typeface="Lobster"/>
                <a:sym typeface="Lobster"/>
              </a:rPr>
              <a:t>f</a:t>
            </a:r>
            <a:r>
              <a:rPr lang="en" sz="4800">
                <a:solidFill>
                  <a:srgbClr val="4C1130"/>
                </a:solidFill>
                <a:latin typeface="Lobster"/>
                <a:ea typeface="Lobster"/>
                <a:cs typeface="Lobster"/>
                <a:sym typeface="Lobster"/>
              </a:rPr>
              <a:t>or Transformative Works</a:t>
            </a:r>
            <a:endParaRPr sz="4800">
              <a:solidFill>
                <a:srgbClr val="4C113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7"/>
          <p:cNvSpPr txBox="1"/>
          <p:nvPr/>
        </p:nvSpPr>
        <p:spPr>
          <a:xfrm>
            <a:off x="1203300" y="424925"/>
            <a:ext cx="6737400" cy="20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4C1130"/>
                </a:solidFill>
                <a:latin typeface="Lobster"/>
                <a:ea typeface="Lobster"/>
                <a:cs typeface="Lobster"/>
                <a:sym typeface="Lobster"/>
              </a:rPr>
              <a:t>#1:</a:t>
            </a:r>
            <a:endParaRPr sz="4800">
              <a:solidFill>
                <a:srgbClr val="4C113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4C1130"/>
                </a:solidFill>
                <a:latin typeface="Lobster"/>
                <a:ea typeface="Lobster"/>
                <a:cs typeface="Lobster"/>
                <a:sym typeface="Lobster"/>
              </a:rPr>
              <a:t>How You Distribute Your Transformative Work Matters...</a:t>
            </a:r>
            <a:endParaRPr sz="4800">
              <a:solidFill>
                <a:srgbClr val="4C113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rgbClr val="4C113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4C113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endParaRPr sz="3000">
              <a:solidFill>
                <a:srgbClr val="4C113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8"/>
          <p:cNvSpPr txBox="1"/>
          <p:nvPr/>
        </p:nvSpPr>
        <p:spPr>
          <a:xfrm>
            <a:off x="1203300" y="1031900"/>
            <a:ext cx="6737400" cy="20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4C1130"/>
                </a:solidFill>
                <a:latin typeface="Lobster"/>
                <a:ea typeface="Lobster"/>
                <a:cs typeface="Lobster"/>
                <a:sym typeface="Lobster"/>
              </a:rPr>
              <a:t>#2:</a:t>
            </a:r>
            <a:endParaRPr sz="4800">
              <a:solidFill>
                <a:srgbClr val="4C113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4C1130"/>
                </a:solidFill>
                <a:latin typeface="Lobster"/>
                <a:ea typeface="Lobster"/>
                <a:cs typeface="Lobster"/>
                <a:sym typeface="Lobster"/>
              </a:rPr>
              <a:t>Consider How You’re Going to Use Other Works in Your Project...</a:t>
            </a:r>
            <a:endParaRPr sz="4800">
              <a:solidFill>
                <a:srgbClr val="4C113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rgbClr val="4C113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4C113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endParaRPr sz="3000">
              <a:solidFill>
                <a:srgbClr val="4C113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9"/>
          <p:cNvSpPr txBox="1"/>
          <p:nvPr/>
        </p:nvSpPr>
        <p:spPr>
          <a:xfrm>
            <a:off x="1203300" y="424925"/>
            <a:ext cx="6737400" cy="20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4C1130"/>
                </a:solidFill>
                <a:latin typeface="Lobster"/>
                <a:ea typeface="Lobster"/>
                <a:cs typeface="Lobster"/>
                <a:sym typeface="Lobster"/>
              </a:rPr>
              <a:t>#3:</a:t>
            </a:r>
            <a:endParaRPr sz="4800">
              <a:solidFill>
                <a:srgbClr val="4C113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4C1130"/>
                </a:solidFill>
                <a:latin typeface="Lobster"/>
                <a:ea typeface="Lobster"/>
                <a:cs typeface="Lobster"/>
                <a:sym typeface="Lobster"/>
              </a:rPr>
              <a:t>Materials You Don’t Create Yourself are Not Yours…</a:t>
            </a:r>
            <a:endParaRPr sz="4800">
              <a:solidFill>
                <a:srgbClr val="4C113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rgbClr val="4C113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4C113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endParaRPr sz="3000">
              <a:solidFill>
                <a:srgbClr val="4C113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0"/>
          <p:cNvSpPr txBox="1"/>
          <p:nvPr/>
        </p:nvSpPr>
        <p:spPr>
          <a:xfrm>
            <a:off x="1911700" y="417550"/>
            <a:ext cx="6737400" cy="20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4C1130"/>
                </a:solidFill>
                <a:latin typeface="Lobster"/>
                <a:ea typeface="Lobster"/>
                <a:cs typeface="Lobster"/>
                <a:sym typeface="Lobster"/>
              </a:rPr>
              <a:t>#4:</a:t>
            </a:r>
            <a:endParaRPr sz="4800">
              <a:solidFill>
                <a:srgbClr val="4C113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4C1130"/>
                </a:solidFill>
                <a:latin typeface="Lobster"/>
                <a:ea typeface="Lobster"/>
                <a:cs typeface="Lobster"/>
                <a:sym typeface="Lobster"/>
              </a:rPr>
              <a:t>Be Respectful of Copyrighted Works</a:t>
            </a:r>
            <a:endParaRPr sz="4800">
              <a:solidFill>
                <a:srgbClr val="4C113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4C113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endParaRPr sz="3000">
              <a:solidFill>
                <a:srgbClr val="4C113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1"/>
          <p:cNvSpPr txBox="1"/>
          <p:nvPr/>
        </p:nvSpPr>
        <p:spPr>
          <a:xfrm>
            <a:off x="1203300" y="544550"/>
            <a:ext cx="6737400" cy="20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4C1130"/>
                </a:solidFill>
                <a:latin typeface="Lobster"/>
                <a:ea typeface="Lobster"/>
                <a:cs typeface="Lobster"/>
                <a:sym typeface="Lobster"/>
              </a:rPr>
              <a:t>#5:</a:t>
            </a:r>
            <a:endParaRPr sz="4800">
              <a:solidFill>
                <a:srgbClr val="4C113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4C1130"/>
                </a:solidFill>
                <a:latin typeface="Lobster"/>
                <a:ea typeface="Lobster"/>
                <a:cs typeface="Lobster"/>
                <a:sym typeface="Lobster"/>
              </a:rPr>
              <a:t>Just Because You Find Materials Online Doesn’t Mean They are Copyright-Free </a:t>
            </a:r>
            <a:endParaRPr sz="4800">
              <a:solidFill>
                <a:srgbClr val="4C113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4C113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endParaRPr sz="3000">
              <a:solidFill>
                <a:srgbClr val="4C113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/>
        </p:nvSpPr>
        <p:spPr>
          <a:xfrm rot="-342171">
            <a:off x="476275" y="285681"/>
            <a:ext cx="3532283" cy="410360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Average"/>
                <a:ea typeface="Average"/>
                <a:cs typeface="Average"/>
                <a:sym typeface="Average"/>
              </a:rPr>
              <a:t>Dear Student, </a:t>
            </a:r>
            <a:endParaRPr sz="3000"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Average"/>
                <a:ea typeface="Average"/>
                <a:cs typeface="Average"/>
                <a:sym typeface="Average"/>
              </a:rPr>
              <a:t>If you remember one thing from today’s presentation…</a:t>
            </a:r>
            <a:endParaRPr sz="3000"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Average"/>
                <a:ea typeface="Average"/>
                <a:cs typeface="Average"/>
                <a:sym typeface="Average"/>
              </a:rPr>
              <a:t>Contact the Library. We can help! </a:t>
            </a:r>
            <a:endParaRPr sz="3000"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32278">
            <a:off x="6259151" y="170675"/>
            <a:ext cx="2726097" cy="1996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2"/>
          <p:cNvSpPr txBox="1"/>
          <p:nvPr/>
        </p:nvSpPr>
        <p:spPr>
          <a:xfrm>
            <a:off x="2489100" y="1301775"/>
            <a:ext cx="4848300" cy="16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4C1130"/>
                </a:solidFill>
                <a:latin typeface="Lobster"/>
                <a:ea typeface="Lobster"/>
                <a:cs typeface="Lobster"/>
                <a:sym typeface="Lobster"/>
              </a:rPr>
              <a:t>#6: </a:t>
            </a:r>
            <a:endParaRPr sz="4000">
              <a:solidFill>
                <a:srgbClr val="4C113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4C1130"/>
                </a:solidFill>
                <a:latin typeface="Lobster"/>
                <a:ea typeface="Lobster"/>
                <a:cs typeface="Lobster"/>
                <a:sym typeface="Lobster"/>
              </a:rPr>
              <a:t>Assume Anything You Find Online is Copyrighted...</a:t>
            </a:r>
            <a:endParaRPr sz="4000">
              <a:solidFill>
                <a:srgbClr val="4C113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3"/>
          <p:cNvSpPr txBox="1"/>
          <p:nvPr/>
        </p:nvSpPr>
        <p:spPr>
          <a:xfrm>
            <a:off x="2309825" y="186825"/>
            <a:ext cx="6461100" cy="20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4C1130"/>
                </a:solidFill>
                <a:latin typeface="Lobster"/>
                <a:ea typeface="Lobster"/>
                <a:cs typeface="Lobster"/>
                <a:sym typeface="Lobster"/>
              </a:rPr>
              <a:t>#7:</a:t>
            </a:r>
            <a:endParaRPr sz="4800">
              <a:solidFill>
                <a:srgbClr val="4C113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4C1130"/>
                </a:solidFill>
                <a:latin typeface="Lobster"/>
                <a:ea typeface="Lobster"/>
                <a:cs typeface="Lobster"/>
                <a:sym typeface="Lobster"/>
              </a:rPr>
              <a:t>When Possible Use Public Domain &amp; Creative Commons </a:t>
            </a:r>
            <a:r>
              <a:rPr lang="en" sz="4800">
                <a:solidFill>
                  <a:srgbClr val="4C1130"/>
                </a:solidFill>
                <a:latin typeface="Lobster"/>
                <a:ea typeface="Lobster"/>
                <a:cs typeface="Lobster"/>
                <a:sym typeface="Lobster"/>
              </a:rPr>
              <a:t>Licensed</a:t>
            </a:r>
            <a:r>
              <a:rPr lang="en" sz="4800">
                <a:solidFill>
                  <a:srgbClr val="4C1130"/>
                </a:solidFill>
                <a:latin typeface="Lobster"/>
                <a:ea typeface="Lobster"/>
                <a:cs typeface="Lobster"/>
                <a:sym typeface="Lobster"/>
              </a:rPr>
              <a:t> Images</a:t>
            </a:r>
            <a:endParaRPr sz="4800">
              <a:solidFill>
                <a:srgbClr val="4C113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rgbClr val="4C113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4C113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endParaRPr sz="3000">
              <a:solidFill>
                <a:srgbClr val="4C113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4"/>
          <p:cNvSpPr txBox="1"/>
          <p:nvPr/>
        </p:nvSpPr>
        <p:spPr>
          <a:xfrm>
            <a:off x="1163625" y="766250"/>
            <a:ext cx="6737400" cy="20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4C1130"/>
                </a:solidFill>
                <a:latin typeface="Lobster"/>
                <a:ea typeface="Lobster"/>
                <a:cs typeface="Lobster"/>
                <a:sym typeface="Lobster"/>
              </a:rPr>
              <a:t>#8:</a:t>
            </a:r>
            <a:endParaRPr sz="4800">
              <a:solidFill>
                <a:srgbClr val="4C113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4C1130"/>
                </a:solidFill>
                <a:latin typeface="Lobster"/>
                <a:ea typeface="Lobster"/>
                <a:cs typeface="Lobster"/>
                <a:sym typeface="Lobster"/>
              </a:rPr>
              <a:t>Asking Permission to Use Materials or Paying to Use them is Another Option</a:t>
            </a:r>
            <a:endParaRPr sz="4800">
              <a:solidFill>
                <a:srgbClr val="4C113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rgbClr val="4C113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4C113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endParaRPr sz="3000">
              <a:solidFill>
                <a:srgbClr val="4C113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5"/>
          <p:cNvSpPr txBox="1"/>
          <p:nvPr/>
        </p:nvSpPr>
        <p:spPr>
          <a:xfrm>
            <a:off x="1600175" y="575750"/>
            <a:ext cx="6737400" cy="20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4C1130"/>
                </a:solidFill>
                <a:latin typeface="Lobster"/>
                <a:ea typeface="Lobster"/>
                <a:cs typeface="Lobster"/>
                <a:sym typeface="Lobster"/>
              </a:rPr>
              <a:t>#9:</a:t>
            </a:r>
            <a:endParaRPr sz="4800">
              <a:solidFill>
                <a:srgbClr val="4C113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4C1130"/>
                </a:solidFill>
                <a:latin typeface="Lobster"/>
                <a:ea typeface="Lobster"/>
                <a:cs typeface="Lobster"/>
                <a:sym typeface="Lobster"/>
              </a:rPr>
              <a:t>Remember, </a:t>
            </a:r>
            <a:r>
              <a:rPr lang="en" sz="4800">
                <a:solidFill>
                  <a:srgbClr val="4C1130"/>
                </a:solidFill>
                <a:latin typeface="Lobster"/>
                <a:ea typeface="Lobster"/>
                <a:cs typeface="Lobster"/>
                <a:sym typeface="Lobster"/>
              </a:rPr>
              <a:t>Fair Use isn’t a license to steal...</a:t>
            </a:r>
            <a:endParaRPr sz="4800">
              <a:solidFill>
                <a:srgbClr val="4C113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rgbClr val="4C113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4C113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endParaRPr sz="3000">
              <a:solidFill>
                <a:srgbClr val="4C113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6"/>
          <p:cNvSpPr txBox="1"/>
          <p:nvPr/>
        </p:nvSpPr>
        <p:spPr>
          <a:xfrm>
            <a:off x="315900" y="290000"/>
            <a:ext cx="8512200" cy="16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4C1130"/>
                </a:solidFill>
                <a:latin typeface="Lobster"/>
                <a:ea typeface="Lobster"/>
                <a:cs typeface="Lobster"/>
                <a:sym typeface="Lobster"/>
              </a:rPr>
              <a:t>#10:</a:t>
            </a:r>
            <a:endParaRPr sz="4800">
              <a:solidFill>
                <a:srgbClr val="4C113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4C1130"/>
                </a:solidFill>
                <a:latin typeface="Lobster"/>
                <a:ea typeface="Lobster"/>
                <a:cs typeface="Lobster"/>
                <a:sym typeface="Lobster"/>
              </a:rPr>
              <a:t>When in Doubt, Ask a Librarian...</a:t>
            </a:r>
            <a:endParaRPr sz="4800">
              <a:solidFill>
                <a:srgbClr val="4C113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rgbClr val="4C113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4C113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endParaRPr sz="3000">
              <a:solidFill>
                <a:srgbClr val="4C113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7"/>
          <p:cNvSpPr/>
          <p:nvPr/>
        </p:nvSpPr>
        <p:spPr>
          <a:xfrm>
            <a:off x="3051900" y="2054550"/>
            <a:ext cx="3040200" cy="1034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216" name="Google Shape;216;p37"/>
          <p:cNvSpPr txBox="1"/>
          <p:nvPr/>
        </p:nvSpPr>
        <p:spPr>
          <a:xfrm>
            <a:off x="3051900" y="2111700"/>
            <a:ext cx="3040200" cy="9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Lobster"/>
                <a:ea typeface="Lobster"/>
                <a:cs typeface="Lobster"/>
                <a:sym typeface="Lobster"/>
              </a:rPr>
              <a:t>Questions?</a:t>
            </a:r>
            <a:endParaRPr sz="4800">
              <a:solidFill>
                <a:srgbClr val="FFFF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4C113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endParaRPr sz="3000">
              <a:solidFill>
                <a:srgbClr val="4C113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8"/>
          <p:cNvSpPr txBox="1"/>
          <p:nvPr>
            <p:ph idx="4294967295" type="subTitle"/>
          </p:nvPr>
        </p:nvSpPr>
        <p:spPr>
          <a:xfrm>
            <a:off x="5291100" y="1922925"/>
            <a:ext cx="3431700" cy="12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>
                <a:solidFill>
                  <a:srgbClr val="073763"/>
                </a:solidFill>
              </a:rPr>
              <a:t>Sarah A. Norris</a:t>
            </a:r>
            <a:br>
              <a:rPr b="1" lang="en">
                <a:solidFill>
                  <a:srgbClr val="073763"/>
                </a:solidFill>
              </a:rPr>
            </a:br>
            <a:r>
              <a:rPr b="1" i="1" lang="en" sz="1500">
                <a:solidFill>
                  <a:srgbClr val="073763"/>
                </a:solidFill>
              </a:rPr>
              <a:t>Scholarly Communication Librarian</a:t>
            </a:r>
            <a:br>
              <a:rPr b="1" i="1" lang="en" sz="1500">
                <a:solidFill>
                  <a:srgbClr val="073763"/>
                </a:solidFill>
              </a:rPr>
            </a:br>
            <a:r>
              <a:rPr b="1" lang="en" sz="1600">
                <a:solidFill>
                  <a:srgbClr val="073763"/>
                </a:solidFill>
              </a:rPr>
              <a:t>UCF Libraries</a:t>
            </a:r>
            <a:br>
              <a:rPr b="1" lang="en">
                <a:solidFill>
                  <a:srgbClr val="073763"/>
                </a:solidFill>
              </a:rPr>
            </a:br>
            <a:r>
              <a:rPr b="1" lang="en" u="sng">
                <a:solidFill>
                  <a:srgbClr val="073763"/>
                </a:solidFill>
                <a:hlinkClick r:id="rId4"/>
              </a:rPr>
              <a:t>sarah.norris@ucf.edu</a:t>
            </a:r>
            <a:r>
              <a:rPr b="1" lang="en">
                <a:solidFill>
                  <a:srgbClr val="073763"/>
                </a:solidFill>
              </a:rPr>
              <a:t>  </a:t>
            </a:r>
            <a:br>
              <a:rPr lang="en">
                <a:solidFill>
                  <a:srgbClr val="073763"/>
                </a:solidFill>
              </a:rPr>
            </a:br>
            <a:endParaRPr>
              <a:solidFill>
                <a:srgbClr val="073763"/>
              </a:solidFill>
            </a:endParaRPr>
          </a:p>
        </p:txBody>
      </p:sp>
      <p:sp>
        <p:nvSpPr>
          <p:cNvPr id="223" name="Google Shape;223;p38"/>
          <p:cNvSpPr txBox="1"/>
          <p:nvPr>
            <p:ph idx="4294967295" type="title"/>
          </p:nvPr>
        </p:nvSpPr>
        <p:spPr>
          <a:xfrm>
            <a:off x="4760100" y="1052725"/>
            <a:ext cx="3962700" cy="6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073763"/>
                </a:solidFill>
                <a:latin typeface="Average"/>
                <a:ea typeface="Average"/>
                <a:cs typeface="Average"/>
                <a:sym typeface="Average"/>
              </a:rPr>
              <a:t>Contact Information</a:t>
            </a:r>
            <a:endParaRPr b="1" sz="2800">
              <a:solidFill>
                <a:srgbClr val="07376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24" name="Google Shape;224;p38"/>
          <p:cNvSpPr txBox="1"/>
          <p:nvPr/>
        </p:nvSpPr>
        <p:spPr>
          <a:xfrm>
            <a:off x="4443000" y="3931000"/>
            <a:ext cx="4701000" cy="7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073763"/>
                </a:solidFill>
                <a:latin typeface="Average"/>
                <a:ea typeface="Average"/>
                <a:cs typeface="Average"/>
                <a:sym typeface="Average"/>
              </a:rPr>
              <a:t>UCF Libraries Office of Scholarly Communication </a:t>
            </a:r>
            <a:br>
              <a:rPr b="1" lang="en">
                <a:solidFill>
                  <a:srgbClr val="073763"/>
                </a:solidFill>
                <a:latin typeface="Average"/>
                <a:ea typeface="Average"/>
                <a:cs typeface="Average"/>
                <a:sym typeface="Average"/>
              </a:rPr>
            </a:br>
            <a:br>
              <a:rPr b="1" lang="en">
                <a:solidFill>
                  <a:srgbClr val="073763"/>
                </a:solidFill>
                <a:latin typeface="Average"/>
                <a:ea typeface="Average"/>
                <a:cs typeface="Average"/>
                <a:sym typeface="Average"/>
              </a:rPr>
            </a:br>
            <a:r>
              <a:rPr b="1" lang="en" sz="1200" u="sng">
                <a:solidFill>
                  <a:srgbClr val="073763"/>
                </a:solidFill>
                <a:latin typeface="Average"/>
                <a:ea typeface="Average"/>
                <a:cs typeface="Average"/>
                <a:sym typeface="Average"/>
                <a:hlinkClick r:id="rId5"/>
              </a:rPr>
              <a:t>http://library.ucf.edu/about/departments/scholarly-communication/</a:t>
            </a:r>
            <a:r>
              <a:rPr b="1" lang="en" sz="1200">
                <a:solidFill>
                  <a:srgbClr val="073763"/>
                </a:solidFill>
                <a:latin typeface="Average"/>
                <a:ea typeface="Average"/>
                <a:cs typeface="Average"/>
                <a:sym typeface="Average"/>
              </a:rPr>
              <a:t>  </a:t>
            </a:r>
            <a:br>
              <a:rPr b="1" lang="en">
                <a:solidFill>
                  <a:srgbClr val="073763"/>
                </a:solidFill>
              </a:rPr>
            </a:br>
            <a:endParaRPr b="1">
              <a:solidFill>
                <a:srgbClr val="073763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/>
          <p:nvPr/>
        </p:nvSpPr>
        <p:spPr>
          <a:xfrm>
            <a:off x="648750" y="2078700"/>
            <a:ext cx="7846500" cy="986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756150" y="2110500"/>
            <a:ext cx="7631700" cy="9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What is Copyright?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/>
          <p:nvPr>
            <p:ph idx="4294967295" type="title"/>
          </p:nvPr>
        </p:nvSpPr>
        <p:spPr>
          <a:xfrm>
            <a:off x="311700" y="487050"/>
            <a:ext cx="8520600" cy="42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73763"/>
                </a:solidFill>
                <a:latin typeface="Average"/>
                <a:ea typeface="Average"/>
                <a:cs typeface="Average"/>
                <a:sym typeface="Average"/>
              </a:rPr>
              <a:t>“Copyright is a </a:t>
            </a:r>
            <a:r>
              <a:rPr lang="en" u="sng">
                <a:solidFill>
                  <a:srgbClr val="073763"/>
                </a:solidFill>
                <a:latin typeface="Average"/>
                <a:ea typeface="Average"/>
                <a:cs typeface="Average"/>
                <a:sym typeface="Average"/>
              </a:rPr>
              <a:t>form of protection</a:t>
            </a:r>
            <a:r>
              <a:rPr lang="en">
                <a:solidFill>
                  <a:srgbClr val="073763"/>
                </a:solidFill>
                <a:latin typeface="Average"/>
                <a:ea typeface="Average"/>
                <a:cs typeface="Average"/>
                <a:sym typeface="Average"/>
              </a:rPr>
              <a:t> provided by the laws of the United States (title 17, U.S. Code) to the authors of </a:t>
            </a:r>
            <a:r>
              <a:rPr lang="en" u="sng">
                <a:solidFill>
                  <a:srgbClr val="073763"/>
                </a:solidFill>
                <a:latin typeface="Average"/>
                <a:ea typeface="Average"/>
                <a:cs typeface="Average"/>
                <a:sym typeface="Average"/>
              </a:rPr>
              <a:t>‘original works of authorship,’ </a:t>
            </a:r>
            <a:r>
              <a:rPr lang="en">
                <a:solidFill>
                  <a:srgbClr val="073763"/>
                </a:solidFill>
                <a:latin typeface="Average"/>
                <a:ea typeface="Average"/>
                <a:cs typeface="Average"/>
                <a:sym typeface="Average"/>
              </a:rPr>
              <a:t>including literary, dramatic, musical, artistic, and certain other intellectual works. This protection is available to </a:t>
            </a:r>
            <a:r>
              <a:rPr lang="en" u="sng">
                <a:solidFill>
                  <a:srgbClr val="073763"/>
                </a:solidFill>
                <a:latin typeface="Average"/>
                <a:ea typeface="Average"/>
                <a:cs typeface="Average"/>
                <a:sym typeface="Average"/>
              </a:rPr>
              <a:t>both published and unpublished works</a:t>
            </a:r>
            <a:r>
              <a:rPr lang="en">
                <a:solidFill>
                  <a:srgbClr val="073763"/>
                </a:solidFill>
                <a:latin typeface="Average"/>
                <a:ea typeface="Average"/>
                <a:cs typeface="Average"/>
                <a:sym typeface="Average"/>
              </a:rPr>
              <a:t>.”</a:t>
            </a:r>
            <a:endParaRPr>
              <a:solidFill>
                <a:srgbClr val="07376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7376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073763"/>
                </a:solidFill>
                <a:latin typeface="Average"/>
                <a:ea typeface="Average"/>
                <a:cs typeface="Average"/>
                <a:sym typeface="Average"/>
                <a:hlinkClick r:id="rId4"/>
              </a:rPr>
              <a:t>http://www.copyright.gov/circs/circ01.pdf</a:t>
            </a:r>
            <a:r>
              <a:rPr lang="en">
                <a:solidFill>
                  <a:srgbClr val="073763"/>
                </a:solidFill>
                <a:latin typeface="Average"/>
                <a:ea typeface="Average"/>
                <a:cs typeface="Average"/>
                <a:sym typeface="Average"/>
              </a:rPr>
              <a:t> </a:t>
            </a:r>
            <a:endParaRPr>
              <a:solidFill>
                <a:srgbClr val="07376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2000" u="sng">
              <a:solidFill>
                <a:srgbClr val="000000"/>
              </a:solidFill>
              <a:latin typeface="Average"/>
              <a:ea typeface="Average"/>
              <a:cs typeface="Average"/>
              <a:sym typeface="Average"/>
              <a:hlinkClick r:id="rId5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/>
          <p:nvPr/>
        </p:nvSpPr>
        <p:spPr>
          <a:xfrm>
            <a:off x="3741300" y="1649250"/>
            <a:ext cx="5402700" cy="1845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88" name="Google Shape;88;p17"/>
          <p:cNvSpPr txBox="1"/>
          <p:nvPr/>
        </p:nvSpPr>
        <p:spPr>
          <a:xfrm>
            <a:off x="3879600" y="1741550"/>
            <a:ext cx="5126100" cy="9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Why is Copyright Important?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8"/>
          <p:cNvSpPr txBox="1"/>
          <p:nvPr>
            <p:ph idx="4294967295" type="title"/>
          </p:nvPr>
        </p:nvSpPr>
        <p:spPr>
          <a:xfrm>
            <a:off x="1290900" y="282650"/>
            <a:ext cx="656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Average"/>
                <a:ea typeface="Average"/>
                <a:cs typeface="Average"/>
                <a:sym typeface="Average"/>
              </a:rPr>
              <a:t>What Rights are Covered by Copyright?</a:t>
            </a:r>
            <a:r>
              <a:rPr b="1" lang="en">
                <a:latin typeface="Average"/>
                <a:ea typeface="Average"/>
                <a:cs typeface="Average"/>
                <a:sym typeface="Average"/>
              </a:rPr>
              <a:t> </a:t>
            </a:r>
            <a:endParaRPr b="1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95" name="Google Shape;95;p18"/>
          <p:cNvSpPr/>
          <p:nvPr/>
        </p:nvSpPr>
        <p:spPr>
          <a:xfrm>
            <a:off x="648750" y="989700"/>
            <a:ext cx="7846500" cy="3243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96" name="Google Shape;96;p18"/>
          <p:cNvSpPr txBox="1"/>
          <p:nvPr>
            <p:ph idx="4294967295" type="body"/>
          </p:nvPr>
        </p:nvSpPr>
        <p:spPr>
          <a:xfrm>
            <a:off x="801150" y="1170125"/>
            <a:ext cx="7574700" cy="28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Generally, the following are exclusive rights given to a copyright holder:</a:t>
            </a:r>
            <a:endParaRPr sz="2000">
              <a:solidFill>
                <a:srgbClr val="FFFFFF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</a:pPr>
            <a:r>
              <a:rPr lang="en" sz="1600">
                <a:solidFill>
                  <a:srgbClr val="FFFFFF"/>
                </a:solidFill>
              </a:rPr>
              <a:t>reproduce your work</a:t>
            </a:r>
            <a:endParaRPr sz="1600">
              <a:solidFill>
                <a:srgbClr val="FFFFFF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</a:pPr>
            <a:r>
              <a:rPr lang="en" sz="1600">
                <a:solidFill>
                  <a:srgbClr val="FFFFFF"/>
                </a:solidFill>
              </a:rPr>
              <a:t>distribute your work</a:t>
            </a:r>
            <a:endParaRPr sz="1600">
              <a:solidFill>
                <a:srgbClr val="FFFFFF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</a:pPr>
            <a:r>
              <a:rPr lang="en" sz="1600">
                <a:solidFill>
                  <a:srgbClr val="FFFFFF"/>
                </a:solidFill>
              </a:rPr>
              <a:t>prepare derivative works</a:t>
            </a:r>
            <a:endParaRPr sz="1600">
              <a:solidFill>
                <a:srgbClr val="FFFFFF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</a:pPr>
            <a:r>
              <a:rPr lang="en" sz="1600">
                <a:solidFill>
                  <a:srgbClr val="FFFFFF"/>
                </a:solidFill>
              </a:rPr>
              <a:t>publicly display or perform your work</a:t>
            </a:r>
            <a:endParaRPr sz="1600">
              <a:solidFill>
                <a:srgbClr val="FFFFFF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</a:pPr>
            <a:r>
              <a:rPr lang="en" sz="1600">
                <a:solidFill>
                  <a:srgbClr val="FFFFFF"/>
                </a:solidFill>
              </a:rPr>
              <a:t>authorize others to do any of the above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i="1" lang="en" sz="1400">
                <a:solidFill>
                  <a:srgbClr val="FFFFFF"/>
                </a:solidFill>
              </a:rPr>
              <a:t>*The above does not necessarily apply if the creator/author has given away rights to a publisher and/or other individual or entity</a:t>
            </a:r>
            <a:br>
              <a:rPr lang="en">
                <a:solidFill>
                  <a:srgbClr val="073763"/>
                </a:solidFill>
              </a:rPr>
            </a:br>
            <a:endParaRPr>
              <a:solidFill>
                <a:srgbClr val="073763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/>
          <p:nvPr/>
        </p:nvSpPr>
        <p:spPr>
          <a:xfrm>
            <a:off x="1297500" y="0"/>
            <a:ext cx="7846500" cy="1701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03" name="Google Shape;103;p19"/>
          <p:cNvSpPr txBox="1"/>
          <p:nvPr/>
        </p:nvSpPr>
        <p:spPr>
          <a:xfrm>
            <a:off x="1404900" y="31800"/>
            <a:ext cx="7631700" cy="9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What are Transformative Works?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0"/>
          <p:cNvSpPr txBox="1"/>
          <p:nvPr>
            <p:ph idx="4294967295" type="title"/>
          </p:nvPr>
        </p:nvSpPr>
        <p:spPr>
          <a:xfrm>
            <a:off x="4270425" y="669825"/>
            <a:ext cx="4617600" cy="3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73763"/>
                </a:solidFill>
                <a:latin typeface="Average"/>
                <a:ea typeface="Average"/>
                <a:cs typeface="Average"/>
                <a:sym typeface="Average"/>
              </a:rPr>
              <a:t>Transformative works are any type of creative work that you create using someone else’s copyrighted </a:t>
            </a:r>
            <a:r>
              <a:rPr lang="en">
                <a:solidFill>
                  <a:srgbClr val="073763"/>
                </a:solidFill>
                <a:latin typeface="Average"/>
                <a:ea typeface="Average"/>
                <a:cs typeface="Average"/>
                <a:sym typeface="Average"/>
              </a:rPr>
              <a:t>work. Transformative works must be significantly “transformed” in some way.  </a:t>
            </a:r>
            <a:endParaRPr>
              <a:solidFill>
                <a:srgbClr val="07376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7376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7376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2000" u="sng">
              <a:solidFill>
                <a:srgbClr val="000000"/>
              </a:solidFill>
              <a:latin typeface="Average"/>
              <a:ea typeface="Average"/>
              <a:cs typeface="Average"/>
              <a:sym typeface="Average"/>
              <a:hlinkClick r:id="rId4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1"/>
          <p:cNvSpPr/>
          <p:nvPr/>
        </p:nvSpPr>
        <p:spPr>
          <a:xfrm>
            <a:off x="0" y="0"/>
            <a:ext cx="3084600" cy="514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16" name="Google Shape;116;p21"/>
          <p:cNvSpPr txBox="1"/>
          <p:nvPr/>
        </p:nvSpPr>
        <p:spPr>
          <a:xfrm>
            <a:off x="152400" y="152400"/>
            <a:ext cx="2895300" cy="47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Examples include: </a:t>
            </a:r>
            <a:endParaRPr sz="30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419100" lvl="0" marL="457200" rtl="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verage"/>
              <a:buChar char="●"/>
            </a:pPr>
            <a:r>
              <a:rPr lang="en" sz="30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Mail Art Collage</a:t>
            </a:r>
            <a:endParaRPr sz="30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419100" lvl="0" marL="457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verage"/>
              <a:buChar char="●"/>
            </a:pPr>
            <a:r>
              <a:rPr lang="en" sz="30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Fan Fiction</a:t>
            </a:r>
            <a:endParaRPr sz="30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419100" lvl="0" marL="457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verage"/>
              <a:buChar char="●"/>
            </a:pPr>
            <a:r>
              <a:rPr lang="en" sz="30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Video &amp; Music Re-mixes</a:t>
            </a:r>
            <a:endParaRPr sz="30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419100" lvl="0" marL="457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verage"/>
              <a:buChar char="●"/>
            </a:pPr>
            <a:r>
              <a:rPr lang="en" sz="30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Zines</a:t>
            </a:r>
            <a:endParaRPr sz="30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419100" lvl="0" marL="457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verage"/>
              <a:buChar char="●"/>
            </a:pPr>
            <a:r>
              <a:rPr lang="en" sz="30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Others?</a:t>
            </a:r>
            <a:endParaRPr sz="30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