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5"/>
  </p:notesMasterIdLst>
  <p:sldIdLst>
    <p:sldId id="293" r:id="rId2"/>
    <p:sldId id="257" r:id="rId3"/>
    <p:sldId id="308" r:id="rId4"/>
    <p:sldId id="272" r:id="rId5"/>
    <p:sldId id="337" r:id="rId6"/>
    <p:sldId id="338" r:id="rId7"/>
    <p:sldId id="336" r:id="rId8"/>
    <p:sldId id="258" r:id="rId9"/>
    <p:sldId id="334" r:id="rId10"/>
    <p:sldId id="309" r:id="rId11"/>
    <p:sldId id="259" r:id="rId12"/>
    <p:sldId id="312" r:id="rId13"/>
    <p:sldId id="331" r:id="rId14"/>
    <p:sldId id="326" r:id="rId15"/>
    <p:sldId id="273" r:id="rId16"/>
    <p:sldId id="296" r:id="rId17"/>
    <p:sldId id="306" r:id="rId18"/>
    <p:sldId id="300" r:id="rId19"/>
    <p:sldId id="301" r:id="rId20"/>
    <p:sldId id="297" r:id="rId21"/>
    <p:sldId id="302" r:id="rId22"/>
    <p:sldId id="303" r:id="rId23"/>
    <p:sldId id="304" r:id="rId24"/>
    <p:sldId id="305" r:id="rId25"/>
    <p:sldId id="335" r:id="rId26"/>
    <p:sldId id="307" r:id="rId27"/>
    <p:sldId id="314" r:id="rId28"/>
    <p:sldId id="315" r:id="rId29"/>
    <p:sldId id="316" r:id="rId30"/>
    <p:sldId id="333" r:id="rId31"/>
    <p:sldId id="317" r:id="rId32"/>
    <p:sldId id="318" r:id="rId33"/>
    <p:sldId id="319" r:id="rId34"/>
    <p:sldId id="320" r:id="rId35"/>
    <p:sldId id="321" r:id="rId36"/>
    <p:sldId id="322" r:id="rId37"/>
    <p:sldId id="323" r:id="rId38"/>
    <p:sldId id="324" r:id="rId39"/>
    <p:sldId id="327" r:id="rId40"/>
    <p:sldId id="340" r:id="rId41"/>
    <p:sldId id="339" r:id="rId42"/>
    <p:sldId id="313" r:id="rId43"/>
    <p:sldId id="294" r:id="rId44"/>
  </p:sldIdLst>
  <p:sldSz cx="9144000" cy="5143500" type="screen16x9"/>
  <p:notesSz cx="7010400" cy="9296400"/>
  <p:embeddedFontLst>
    <p:embeddedFont>
      <p:font typeface="Calibri" panose="020F0502020204030204" pitchFamily="34" charset="0"/>
      <p:regular r:id="rId46"/>
      <p:bold r:id="rId47"/>
      <p:italic r:id="rId48"/>
      <p:boldItalic r:id="rId49"/>
    </p:embeddedFont>
    <p:embeddedFont>
      <p:font typeface="Helvetica" panose="020B0604020202020204" pitchFamily="34" charset="0"/>
      <p:regular r:id="rId50"/>
      <p:bold r:id="rId51"/>
      <p:italic r:id="rId52"/>
      <p:boldItalic r:id="rId53"/>
    </p:embeddedFont>
    <p:embeddedFont>
      <p:font typeface="Helvetica Neue" panose="020B0604020202020204" charset="0"/>
      <p:regular r:id="rId54"/>
      <p:bold r:id="rId55"/>
      <p:italic r:id="rId56"/>
      <p:boldItalic r:id="rId57"/>
    </p:embeddedFont>
    <p:embeddedFont>
      <p:font typeface="Trebuchet MS" panose="020B0603020202020204" pitchFamily="34" charset="0"/>
      <p:regular r:id="rId58"/>
      <p:bold r:id="rId59"/>
      <p:italic r:id="rId60"/>
      <p:boldItalic r:id="rId61"/>
    </p:embeddedFon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1" name="Rebecca Murphey" initials="RM" lastIdx="2" clrIdx="1">
    <p:extLst>
      <p:ext uri="{19B8F6BF-5375-455C-9EA6-DF929625EA0E}">
        <p15:presenceInfo xmlns:p15="http://schemas.microsoft.com/office/powerpoint/2012/main" userId="S-1-5-21-270240525-1673100702-506702554-14791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403" autoAdjust="0"/>
  </p:normalViewPr>
  <p:slideViewPr>
    <p:cSldViewPr snapToGrid="0">
      <p:cViewPr varScale="1">
        <p:scale>
          <a:sx n="78" d="100"/>
          <a:sy n="78" d="100"/>
        </p:scale>
        <p:origin x="9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8196404246101692E-2"/>
          <c:y val="0.11942598587831441"/>
          <c:w val="0.58156451425009403"/>
          <c:h val="0.73611737582337933"/>
        </c:manualLayout>
      </c:layout>
      <c:pie3DChart>
        <c:varyColors val="1"/>
        <c:ser>
          <c:idx val="0"/>
          <c:order val="0"/>
          <c:tx>
            <c:strRef>
              <c:f>Sheet1!$B$1</c:f>
              <c:strCache>
                <c:ptCount val="1"/>
              </c:strCache>
            </c:strRef>
          </c:tx>
          <c:explosion val="40"/>
          <c:dPt>
            <c:idx val="0"/>
            <c:bubble3D val="0"/>
            <c:explosion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371-4356-8A8B-572D0D817336}"/>
              </c:ext>
            </c:extLst>
          </c:dPt>
          <c:dPt>
            <c:idx val="1"/>
            <c:bubble3D val="0"/>
            <c:explosion val="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371-4356-8A8B-572D0D817336}"/>
              </c:ext>
            </c:extLst>
          </c:dPt>
          <c:dPt>
            <c:idx val="2"/>
            <c:bubble3D val="0"/>
            <c:explosion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371-4356-8A8B-572D0D817336}"/>
              </c:ext>
            </c:extLst>
          </c:dPt>
          <c:dLbls>
            <c:dLbl>
              <c:idx val="0"/>
              <c:layout>
                <c:manualLayout>
                  <c:x val="-0.10261790821922255"/>
                  <c:y val="9.2762499385066425E-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DBCBC8B6-29C7-4F41-B4D6-7353956B4D68}" type="CATEGORYNAME">
                      <a:rPr lang="en-US" smtClean="0">
                        <a:solidFill>
                          <a:schemeClr val="tx1"/>
                        </a:solidFill>
                      </a:rPr>
                      <a:pPr>
                        <a:defRPr/>
                      </a:pPr>
                      <a:t>[CATEGORY NAME]</a:t>
                    </a:fld>
                    <a:r>
                      <a:rPr lang="en-US" baseline="0" dirty="0">
                        <a:solidFill>
                          <a:schemeClr val="tx1"/>
                        </a:solidFill>
                      </a:rPr>
                      <a:t> </a:t>
                    </a:r>
                  </a:p>
                  <a:p>
                    <a:pPr>
                      <a:defRPr/>
                    </a:pPr>
                    <a:fld id="{6D264886-A65F-483C-BBBF-F6AB4143819C}" type="VALUE">
                      <a:rPr lang="en-US" baseline="0" smtClean="0">
                        <a:solidFill>
                          <a:schemeClr val="tx1"/>
                        </a:solidFill>
                      </a:rPr>
                      <a:pPr>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4464967159862586"/>
                      <c:h val="0.26919718347072497"/>
                    </c:manualLayout>
                  </c15:layout>
                  <c15:dlblFieldTable/>
                  <c15:showDataLabelsRange val="0"/>
                </c:ext>
                <c:ext xmlns:c16="http://schemas.microsoft.com/office/drawing/2014/chart" uri="{C3380CC4-5D6E-409C-BE32-E72D297353CC}">
                  <c16:uniqueId val="{00000001-6371-4356-8A8B-572D0D817336}"/>
                </c:ext>
              </c:extLst>
            </c:dLbl>
            <c:dLbl>
              <c:idx val="1"/>
              <c:layout>
                <c:manualLayout>
                  <c:x val="-0.24610636114347448"/>
                  <c:y val="-6.7554249985450593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94533B58-EDC2-4223-9AF0-9281A7C4F2C1}" type="CATEGORYNAME">
                      <a:rPr lang="en-US" smtClean="0">
                        <a:solidFill>
                          <a:schemeClr val="tx1"/>
                        </a:solidFill>
                      </a:rPr>
                      <a:pPr>
                        <a:defRPr>
                          <a:solidFill>
                            <a:schemeClr val="accent1"/>
                          </a:solidFill>
                        </a:defRPr>
                      </a:pPr>
                      <a:t>[CATEGORY NAME]</a:t>
                    </a:fld>
                    <a:r>
                      <a:rPr lang="en-US" dirty="0">
                        <a:solidFill>
                          <a:schemeClr val="tx1"/>
                        </a:solidFill>
                      </a:rPr>
                      <a:t>s</a:t>
                    </a:r>
                  </a:p>
                  <a:p>
                    <a:pPr>
                      <a:defRPr>
                        <a:solidFill>
                          <a:schemeClr val="accent1"/>
                        </a:solidFill>
                      </a:defRPr>
                    </a:pPr>
                    <a:r>
                      <a:rPr lang="en-US" baseline="0" dirty="0">
                        <a:solidFill>
                          <a:schemeClr val="tx1"/>
                        </a:solidFill>
                      </a:rPr>
                      <a:t> </a:t>
                    </a:r>
                    <a:fld id="{3AC67CBC-2BAF-4F5E-9C8D-560C73F3D18B}" type="VALUE">
                      <a:rPr lang="en-US" baseline="0">
                        <a:solidFill>
                          <a:schemeClr val="tx1"/>
                        </a:solidFill>
                      </a:rPr>
                      <a:pPr>
                        <a:defRPr>
                          <a:solidFill>
                            <a:schemeClr val="accent1"/>
                          </a:solidFill>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42215098481906083"/>
                      <c:h val="0.26919718347072497"/>
                    </c:manualLayout>
                  </c15:layout>
                  <c15:dlblFieldTable/>
                  <c15:showDataLabelsRange val="0"/>
                </c:ext>
                <c:ext xmlns:c16="http://schemas.microsoft.com/office/drawing/2014/chart" uri="{C3380CC4-5D6E-409C-BE32-E72D297353CC}">
                  <c16:uniqueId val="{00000003-6371-4356-8A8B-572D0D817336}"/>
                </c:ext>
              </c:extLst>
            </c:dLbl>
            <c:dLbl>
              <c:idx val="2"/>
              <c:layout>
                <c:manualLayout>
                  <c:x val="5.5482136095249338E-2"/>
                  <c:y val="-4.7369001505742733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BB1993E6-FB0C-482C-A0BB-8AB8EE52225D}" type="CATEGORYNAME">
                      <a:rPr lang="en-US" smtClean="0">
                        <a:solidFill>
                          <a:schemeClr val="tx1"/>
                        </a:solidFill>
                      </a:rPr>
                      <a:pPr>
                        <a:defRPr>
                          <a:solidFill>
                            <a:schemeClr val="accent1"/>
                          </a:solidFill>
                        </a:defRPr>
                      </a:pPr>
                      <a:t>[CATEGORY NAME]</a:t>
                    </a:fld>
                    <a:r>
                      <a:rPr lang="en-US" baseline="0" dirty="0"/>
                      <a:t> </a:t>
                    </a:r>
                    <a:fld id="{D089B9BA-CCE6-4351-A604-67BA157D8D62}" type="VALUE">
                      <a:rPr lang="en-US" baseline="0">
                        <a:solidFill>
                          <a:schemeClr val="tx1"/>
                        </a:solidFill>
                      </a:rPr>
                      <a:pPr>
                        <a:defRPr>
                          <a:solidFill>
                            <a:schemeClr val="accent1"/>
                          </a:solidFill>
                        </a:defRPr>
                      </a:pPr>
                      <a:t>[VALUE]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9966263578258495"/>
                      <c:h val="0.27815249484781229"/>
                    </c:manualLayout>
                  </c15:layout>
                  <c15:dlblFieldTable/>
                  <c15:showDataLabelsRange val="0"/>
                </c:ext>
                <c:ext xmlns:c16="http://schemas.microsoft.com/office/drawing/2014/chart" uri="{C3380CC4-5D6E-409C-BE32-E72D297353CC}">
                  <c16:uniqueId val="{00000005-6371-4356-8A8B-572D0D817336}"/>
                </c:ext>
              </c:extLst>
            </c:dLbl>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3"/>
                <c:pt idx="0">
                  <c:v>College of Business</c:v>
                </c:pt>
                <c:pt idx="1">
                  <c:v>College of Science</c:v>
                </c:pt>
                <c:pt idx="2">
                  <c:v>College of Engineering &amp; Computer Science</c:v>
                </c:pt>
              </c:strCache>
            </c:strRef>
          </c:cat>
          <c:val>
            <c:numRef>
              <c:f>Sheet1!$B$2:$B$5</c:f>
              <c:numCache>
                <c:formatCode>#,##0</c:formatCode>
                <c:ptCount val="3"/>
                <c:pt idx="0">
                  <c:v>9176</c:v>
                </c:pt>
                <c:pt idx="1">
                  <c:v>10104</c:v>
                </c:pt>
                <c:pt idx="2">
                  <c:v>11872</c:v>
                </c:pt>
              </c:numCache>
            </c:numRef>
          </c:val>
          <c:extLst>
            <c:ext xmlns:c16="http://schemas.microsoft.com/office/drawing/2014/chart" uri="{C3380CC4-5D6E-409C-BE32-E72D297353CC}">
              <c16:uniqueId val="{00000008-6371-4356-8A8B-572D0D817336}"/>
            </c:ext>
          </c:extLst>
        </c:ser>
        <c:dLbls>
          <c:dLblPos val="outEnd"/>
          <c:showLegendKey val="0"/>
          <c:showVal val="1"/>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CC7F3-F722-467D-9D05-7BE6FDCF9091}" type="doc">
      <dgm:prSet loTypeId="urn:microsoft.com/office/officeart/2005/8/layout/pList2" loCatId="list" qsTypeId="urn:microsoft.com/office/officeart/2005/8/quickstyle/simple1" qsCatId="simple" csTypeId="urn:microsoft.com/office/officeart/2005/8/colors/accent1_2" csCatId="accent1" phldr="1"/>
      <dgm:spPr/>
    </dgm:pt>
    <dgm:pt modelId="{9AC94ADC-8545-494C-ABCD-0153F65A30A3}">
      <dgm:prSet phldrT="[Text]" custT="1"/>
      <dgm:spPr>
        <a:solidFill>
          <a:schemeClr val="bg1"/>
        </a:solidFill>
      </dgm:spPr>
      <dgm:t>
        <a:bodyPr/>
        <a:lstStyle/>
        <a:p>
          <a:r>
            <a:rPr lang="en-US" sz="1400" dirty="0">
              <a:solidFill>
                <a:schemeClr val="tx1"/>
              </a:solidFill>
            </a:rPr>
            <a:t>Wireless</a:t>
          </a:r>
        </a:p>
        <a:p>
          <a:r>
            <a:rPr lang="en-US" sz="1400" dirty="0">
              <a:solidFill>
                <a:schemeClr val="tx1"/>
              </a:solidFill>
            </a:rPr>
            <a:t>BodyPack w/ headsets &amp; lavalieres</a:t>
          </a:r>
        </a:p>
        <a:p>
          <a:r>
            <a:rPr lang="en-US" sz="1400" dirty="0">
              <a:solidFill>
                <a:schemeClr val="tx1"/>
              </a:solidFill>
            </a:rPr>
            <a:t>$450</a:t>
          </a:r>
        </a:p>
      </dgm:t>
    </dgm:pt>
    <dgm:pt modelId="{6008B8A3-C39F-4A12-8D1C-041FFF2A301A}" type="parTrans" cxnId="{42196F41-DE00-41D0-8A38-2508A081CD6A}">
      <dgm:prSet/>
      <dgm:spPr/>
      <dgm:t>
        <a:bodyPr/>
        <a:lstStyle/>
        <a:p>
          <a:endParaRPr lang="en-US"/>
        </a:p>
      </dgm:t>
    </dgm:pt>
    <dgm:pt modelId="{408DE4AA-DEDD-495F-B5DB-B446BCAF164A}" type="sibTrans" cxnId="{42196F41-DE00-41D0-8A38-2508A081CD6A}">
      <dgm:prSet/>
      <dgm:spPr/>
      <dgm:t>
        <a:bodyPr/>
        <a:lstStyle/>
        <a:p>
          <a:endParaRPr lang="en-US"/>
        </a:p>
      </dgm:t>
    </dgm:pt>
    <dgm:pt modelId="{965E204C-AA05-4158-9466-6EAE10570734}">
      <dgm:prSet phldrT="[Text]" custT="1"/>
      <dgm:spPr>
        <a:solidFill>
          <a:schemeClr val="bg1"/>
        </a:solidFill>
      </dgm:spPr>
      <dgm:t>
        <a:bodyPr/>
        <a:lstStyle/>
        <a:p>
          <a:r>
            <a:rPr lang="en-US" sz="1400" dirty="0">
              <a:solidFill>
                <a:schemeClr val="tx1"/>
              </a:solidFill>
            </a:rPr>
            <a:t>Part-time librarian to cover </a:t>
          </a:r>
        </a:p>
        <a:p>
          <a:r>
            <a:rPr lang="en-US" sz="1400" dirty="0">
              <a:solidFill>
                <a:schemeClr val="tx1"/>
              </a:solidFill>
            </a:rPr>
            <a:t>Ref desk for team member</a:t>
          </a:r>
        </a:p>
        <a:p>
          <a:r>
            <a:rPr lang="en-US" sz="1400" dirty="0">
              <a:solidFill>
                <a:schemeClr val="tx1"/>
              </a:solidFill>
            </a:rPr>
            <a:t>$1,728</a:t>
          </a:r>
        </a:p>
        <a:p>
          <a:endParaRPr lang="en-US" sz="1400" dirty="0">
            <a:solidFill>
              <a:schemeClr val="tx1"/>
            </a:solidFill>
          </a:endParaRPr>
        </a:p>
        <a:p>
          <a:endParaRPr lang="en-US" sz="1400" dirty="0">
            <a:solidFill>
              <a:schemeClr val="tx1"/>
            </a:solidFill>
          </a:endParaRPr>
        </a:p>
      </dgm:t>
    </dgm:pt>
    <dgm:pt modelId="{92BC6541-F6F2-430B-8817-A28FAE51F313}" type="parTrans" cxnId="{DFBC29AC-3ED3-4166-8388-143241324071}">
      <dgm:prSet/>
      <dgm:spPr/>
      <dgm:t>
        <a:bodyPr/>
        <a:lstStyle/>
        <a:p>
          <a:endParaRPr lang="en-US"/>
        </a:p>
      </dgm:t>
    </dgm:pt>
    <dgm:pt modelId="{F4F26392-6C64-4668-B4EB-8FB348634072}" type="sibTrans" cxnId="{DFBC29AC-3ED3-4166-8388-143241324071}">
      <dgm:prSet/>
      <dgm:spPr/>
      <dgm:t>
        <a:bodyPr/>
        <a:lstStyle/>
        <a:p>
          <a:endParaRPr lang="en-US"/>
        </a:p>
      </dgm:t>
    </dgm:pt>
    <dgm:pt modelId="{959A2B35-B0E6-4B5A-8993-CE5908B38A53}">
      <dgm:prSet phldrT="[Text]" custT="1"/>
      <dgm:spPr>
        <a:solidFill>
          <a:schemeClr val="bg1"/>
        </a:solidFill>
      </dgm:spPr>
      <dgm:t>
        <a:bodyPr/>
        <a:lstStyle/>
        <a:p>
          <a:r>
            <a:rPr lang="en-US" sz="1400" dirty="0">
              <a:solidFill>
                <a:schemeClr val="tx1"/>
              </a:solidFill>
            </a:rPr>
            <a:t>Alumni speaker Thank-you gift</a:t>
          </a:r>
        </a:p>
        <a:p>
          <a:r>
            <a:rPr lang="en-US" sz="1400" dirty="0">
              <a:solidFill>
                <a:schemeClr val="tx1"/>
              </a:solidFill>
            </a:rPr>
            <a:t>$180</a:t>
          </a:r>
        </a:p>
      </dgm:t>
    </dgm:pt>
    <dgm:pt modelId="{3694760F-BA01-46A9-9C64-C08F7DEAE90B}" type="parTrans" cxnId="{A9A5BE69-8E04-4473-A325-78960DB4EED1}">
      <dgm:prSet/>
      <dgm:spPr/>
      <dgm:t>
        <a:bodyPr/>
        <a:lstStyle/>
        <a:p>
          <a:endParaRPr lang="en-US"/>
        </a:p>
      </dgm:t>
    </dgm:pt>
    <dgm:pt modelId="{A2537987-68A3-4080-8BAD-0A9B6043C4B5}" type="sibTrans" cxnId="{A9A5BE69-8E04-4473-A325-78960DB4EED1}">
      <dgm:prSet/>
      <dgm:spPr/>
      <dgm:t>
        <a:bodyPr/>
        <a:lstStyle/>
        <a:p>
          <a:endParaRPr lang="en-US"/>
        </a:p>
      </dgm:t>
    </dgm:pt>
    <dgm:pt modelId="{F8716B6D-8E90-45C7-AE73-D6FCD2120C7F}">
      <dgm:prSet custT="1"/>
      <dgm:spPr>
        <a:solidFill>
          <a:schemeClr val="bg1"/>
        </a:solidFill>
      </dgm:spPr>
      <dgm:t>
        <a:bodyPr/>
        <a:lstStyle/>
        <a:p>
          <a:r>
            <a:rPr lang="en-US" sz="1400" dirty="0">
              <a:solidFill>
                <a:schemeClr val="tx1"/>
              </a:solidFill>
            </a:rPr>
            <a:t>Program Materials (flyers printing, name tags, etc.)</a:t>
          </a:r>
        </a:p>
        <a:p>
          <a:r>
            <a:rPr lang="en-US" sz="1400" dirty="0">
              <a:solidFill>
                <a:schemeClr val="tx1"/>
              </a:solidFill>
            </a:rPr>
            <a:t>$500</a:t>
          </a:r>
        </a:p>
      </dgm:t>
    </dgm:pt>
    <dgm:pt modelId="{D098F0E3-2C08-47D9-B7FD-F8A92B356572}" type="parTrans" cxnId="{EF6DDABE-5D61-4444-B0EF-439BC51008C5}">
      <dgm:prSet/>
      <dgm:spPr/>
      <dgm:t>
        <a:bodyPr/>
        <a:lstStyle/>
        <a:p>
          <a:endParaRPr lang="en-US"/>
        </a:p>
      </dgm:t>
    </dgm:pt>
    <dgm:pt modelId="{4C70C27F-8DE1-4A5A-8A7F-BC2FC5E6A1A8}" type="sibTrans" cxnId="{EF6DDABE-5D61-4444-B0EF-439BC51008C5}">
      <dgm:prSet/>
      <dgm:spPr/>
      <dgm:t>
        <a:bodyPr/>
        <a:lstStyle/>
        <a:p>
          <a:endParaRPr lang="en-US"/>
        </a:p>
      </dgm:t>
    </dgm:pt>
    <dgm:pt modelId="{0B56DA01-612C-4168-AAA4-F738ADEEE3E2}">
      <dgm:prSet custT="1"/>
      <dgm:spPr>
        <a:solidFill>
          <a:schemeClr val="bg1"/>
        </a:solidFill>
      </dgm:spPr>
      <dgm:t>
        <a:bodyPr/>
        <a:lstStyle/>
        <a:p>
          <a:r>
            <a:rPr lang="en-US" sz="1400" strike="sngStrike" baseline="0" dirty="0">
              <a:solidFill>
                <a:schemeClr val="tx1"/>
              </a:solidFill>
            </a:rPr>
            <a:t>Refreshments</a:t>
          </a:r>
        </a:p>
        <a:p>
          <a:r>
            <a:rPr lang="en-US" sz="1400" dirty="0">
              <a:solidFill>
                <a:schemeClr val="tx1"/>
              </a:solidFill>
            </a:rPr>
            <a:t>Travel</a:t>
          </a:r>
        </a:p>
        <a:p>
          <a:r>
            <a:rPr lang="en-US" sz="1400" dirty="0">
              <a:solidFill>
                <a:schemeClr val="tx1"/>
              </a:solidFill>
            </a:rPr>
            <a:t>$600</a:t>
          </a:r>
        </a:p>
      </dgm:t>
    </dgm:pt>
    <dgm:pt modelId="{FCFBE6D7-F7BD-444D-8F5C-E5E9956B3B30}" type="parTrans" cxnId="{7C266ECB-857C-4D8B-93FC-4C515A5A3B2B}">
      <dgm:prSet/>
      <dgm:spPr/>
      <dgm:t>
        <a:bodyPr/>
        <a:lstStyle/>
        <a:p>
          <a:endParaRPr lang="en-US"/>
        </a:p>
      </dgm:t>
    </dgm:pt>
    <dgm:pt modelId="{F1ED7826-E05C-42B0-ACC6-47A8921D7D19}" type="sibTrans" cxnId="{7C266ECB-857C-4D8B-93FC-4C515A5A3B2B}">
      <dgm:prSet/>
      <dgm:spPr/>
      <dgm:t>
        <a:bodyPr/>
        <a:lstStyle/>
        <a:p>
          <a:endParaRPr lang="en-US"/>
        </a:p>
      </dgm:t>
    </dgm:pt>
    <dgm:pt modelId="{F7CA838E-61EA-42C6-92E3-5981C2A50708}" type="pres">
      <dgm:prSet presAssocID="{3AFCC7F3-F722-467D-9D05-7BE6FDCF9091}" presName="Name0" presStyleCnt="0">
        <dgm:presLayoutVars>
          <dgm:dir/>
          <dgm:resizeHandles val="exact"/>
        </dgm:presLayoutVars>
      </dgm:prSet>
      <dgm:spPr/>
    </dgm:pt>
    <dgm:pt modelId="{2874824F-5EEF-4D1A-9194-5EEE38ABA1D3}" type="pres">
      <dgm:prSet presAssocID="{3AFCC7F3-F722-467D-9D05-7BE6FDCF9091}" presName="bkgdShp" presStyleLbl="alignAccFollowNode1" presStyleIdx="0" presStyleCnt="1" custLinFactNeighborX="-4464" custLinFactNeighborY="3530"/>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D595D8F-61B7-4309-85BD-146A7CAB9A4A}" type="pres">
      <dgm:prSet presAssocID="{3AFCC7F3-F722-467D-9D05-7BE6FDCF9091}" presName="linComp" presStyleCnt="0"/>
      <dgm:spPr/>
    </dgm:pt>
    <dgm:pt modelId="{740275F8-C4F1-42B5-8D39-F6E8F5F89A99}" type="pres">
      <dgm:prSet presAssocID="{9AC94ADC-8545-494C-ABCD-0153F65A30A3}" presName="compNode" presStyleCnt="0"/>
      <dgm:spPr/>
    </dgm:pt>
    <dgm:pt modelId="{BF262B7D-C09C-4BF6-BA94-278B909BFFB4}" type="pres">
      <dgm:prSet presAssocID="{9AC94ADC-8545-494C-ABCD-0153F65A30A3}" presName="node" presStyleLbl="node1" presStyleIdx="0" presStyleCnt="5" custScaleX="115234">
        <dgm:presLayoutVars>
          <dgm:bulletEnabled val="1"/>
        </dgm:presLayoutVars>
      </dgm:prSet>
      <dgm:spPr/>
    </dgm:pt>
    <dgm:pt modelId="{248DDE4A-8612-4C5D-977B-5B5D3B83BCE5}" type="pres">
      <dgm:prSet presAssocID="{9AC94ADC-8545-494C-ABCD-0153F65A30A3}" presName="invisiNode" presStyleLbl="node1" presStyleIdx="0" presStyleCnt="5"/>
      <dgm:spPr/>
    </dgm:pt>
    <dgm:pt modelId="{D1EF2907-6417-4875-933D-BFCC8627330D}" type="pres">
      <dgm:prSet presAssocID="{9AC94ADC-8545-494C-ABCD-0153F65A30A3}" presName="imagNode"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l="-8000" r="-8000"/>
          </a:stretch>
        </a:blipFill>
      </dgm:spPr>
      <dgm:extLst>
        <a:ext uri="{E40237B7-FDA0-4F09-8148-C483321AD2D9}">
          <dgm14:cNvPr xmlns:dgm14="http://schemas.microsoft.com/office/drawing/2010/diagram" id="0" name="" descr="Microphone"/>
        </a:ext>
      </dgm:extLst>
    </dgm:pt>
    <dgm:pt modelId="{149298F4-8B75-43C7-9955-02E5172DCAE9}" type="pres">
      <dgm:prSet presAssocID="{408DE4AA-DEDD-495F-B5DB-B446BCAF164A}" presName="sibTrans" presStyleLbl="sibTrans2D1" presStyleIdx="0" presStyleCnt="0"/>
      <dgm:spPr/>
    </dgm:pt>
    <dgm:pt modelId="{0BF1544D-8AD4-47A2-A629-2A26EE2BFFEB}" type="pres">
      <dgm:prSet presAssocID="{965E204C-AA05-4158-9466-6EAE10570734}" presName="compNode" presStyleCnt="0"/>
      <dgm:spPr/>
    </dgm:pt>
    <dgm:pt modelId="{151E5BF2-AEF0-4829-8166-42CD023F6AD4}" type="pres">
      <dgm:prSet presAssocID="{965E204C-AA05-4158-9466-6EAE10570734}" presName="node" presStyleLbl="node1" presStyleIdx="1" presStyleCnt="5" custScaleX="94123">
        <dgm:presLayoutVars>
          <dgm:bulletEnabled val="1"/>
        </dgm:presLayoutVars>
      </dgm:prSet>
      <dgm:spPr/>
    </dgm:pt>
    <dgm:pt modelId="{874688A9-E9BF-41DC-9B1C-6266EC33368E}" type="pres">
      <dgm:prSet presAssocID="{965E204C-AA05-4158-9466-6EAE10570734}" presName="invisiNode" presStyleLbl="node1" presStyleIdx="1" presStyleCnt="5"/>
      <dgm:spPr/>
    </dgm:pt>
    <dgm:pt modelId="{ECFBAE76-0D02-446A-8AA4-BB2480C51BFA}" type="pres">
      <dgm:prSet presAssocID="{965E204C-AA05-4158-9466-6EAE10570734}" presName="imagNode"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l="-8000" r="-8000"/>
          </a:stretch>
        </a:blipFill>
      </dgm:spPr>
      <dgm:extLst>
        <a:ext uri="{E40237B7-FDA0-4F09-8148-C483321AD2D9}">
          <dgm14:cNvPr xmlns:dgm14="http://schemas.microsoft.com/office/drawing/2010/diagram" id="0" name="" descr="User"/>
        </a:ext>
      </dgm:extLst>
    </dgm:pt>
    <dgm:pt modelId="{47E659FB-1FEF-4617-A1A9-2ACFE4AFADFB}" type="pres">
      <dgm:prSet presAssocID="{F4F26392-6C64-4668-B4EB-8FB348634072}" presName="sibTrans" presStyleLbl="sibTrans2D1" presStyleIdx="0" presStyleCnt="0"/>
      <dgm:spPr/>
    </dgm:pt>
    <dgm:pt modelId="{85E61951-DDD5-45D5-8423-88FFC159CCD5}" type="pres">
      <dgm:prSet presAssocID="{F8716B6D-8E90-45C7-AE73-D6FCD2120C7F}" presName="compNode" presStyleCnt="0"/>
      <dgm:spPr/>
    </dgm:pt>
    <dgm:pt modelId="{54E08E6C-978A-431C-9794-01D919883120}" type="pres">
      <dgm:prSet presAssocID="{F8716B6D-8E90-45C7-AE73-D6FCD2120C7F}" presName="node" presStyleLbl="node1" presStyleIdx="2" presStyleCnt="5" custScaleX="119554">
        <dgm:presLayoutVars>
          <dgm:bulletEnabled val="1"/>
        </dgm:presLayoutVars>
      </dgm:prSet>
      <dgm:spPr/>
    </dgm:pt>
    <dgm:pt modelId="{FA596081-EC50-4D98-A65C-B65F52EEDD6C}" type="pres">
      <dgm:prSet presAssocID="{F8716B6D-8E90-45C7-AE73-D6FCD2120C7F}" presName="invisiNode" presStyleLbl="node1" presStyleIdx="2" presStyleCnt="5"/>
      <dgm:spPr/>
    </dgm:pt>
    <dgm:pt modelId="{BE68EF83-DF91-4B28-9E0F-2D48D762B138}" type="pres">
      <dgm:prSet presAssocID="{F8716B6D-8E90-45C7-AE73-D6FCD2120C7F}" presName="imagNode"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l="-8000" r="-8000"/>
          </a:stretch>
        </a:blipFill>
      </dgm:spPr>
      <dgm:extLst>
        <a:ext uri="{E40237B7-FDA0-4F09-8148-C483321AD2D9}">
          <dgm14:cNvPr xmlns:dgm14="http://schemas.microsoft.com/office/drawing/2010/diagram" id="0" name="" descr="List"/>
        </a:ext>
      </dgm:extLst>
    </dgm:pt>
    <dgm:pt modelId="{2F9F43A2-1B6F-4F78-BE17-62A2ECD79BD3}" type="pres">
      <dgm:prSet presAssocID="{4C70C27F-8DE1-4A5A-8A7F-BC2FC5E6A1A8}" presName="sibTrans" presStyleLbl="sibTrans2D1" presStyleIdx="0" presStyleCnt="0"/>
      <dgm:spPr/>
    </dgm:pt>
    <dgm:pt modelId="{B33F6FB3-68C2-4C8D-B614-A5213E54CFA5}" type="pres">
      <dgm:prSet presAssocID="{0B56DA01-612C-4168-AAA4-F738ADEEE3E2}" presName="compNode" presStyleCnt="0"/>
      <dgm:spPr/>
    </dgm:pt>
    <dgm:pt modelId="{371A0A32-73FD-4848-9FC1-0279B3F1709D}" type="pres">
      <dgm:prSet presAssocID="{0B56DA01-612C-4168-AAA4-F738ADEEE3E2}" presName="node" presStyleLbl="node1" presStyleIdx="3" presStyleCnt="5" custScaleX="128149" custLinFactNeighborX="1264">
        <dgm:presLayoutVars>
          <dgm:bulletEnabled val="1"/>
        </dgm:presLayoutVars>
      </dgm:prSet>
      <dgm:spPr/>
    </dgm:pt>
    <dgm:pt modelId="{8674E0CC-A983-4943-A367-2CF72B9AAA8C}" type="pres">
      <dgm:prSet presAssocID="{0B56DA01-612C-4168-AAA4-F738ADEEE3E2}" presName="invisiNode" presStyleLbl="node1" presStyleIdx="3" presStyleCnt="5"/>
      <dgm:spPr/>
    </dgm:pt>
    <dgm:pt modelId="{B206ACB8-7DCC-4685-9128-DC5674330182}" type="pres">
      <dgm:prSet presAssocID="{0B56DA01-612C-4168-AAA4-F738ADEEE3E2}" presName="imagNode"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l="-8000" r="-8000"/>
          </a:stretch>
        </a:blipFill>
      </dgm:spPr>
      <dgm:extLst>
        <a:ext uri="{E40237B7-FDA0-4F09-8148-C483321AD2D9}">
          <dgm14:cNvPr xmlns:dgm14="http://schemas.microsoft.com/office/drawing/2010/diagram" id="0" name="" descr="Whole pizza"/>
        </a:ext>
      </dgm:extLst>
    </dgm:pt>
    <dgm:pt modelId="{D08F53F5-E100-44B1-B067-09F36B9C5F88}" type="pres">
      <dgm:prSet presAssocID="{F1ED7826-E05C-42B0-ACC6-47A8921D7D19}" presName="sibTrans" presStyleLbl="sibTrans2D1" presStyleIdx="0" presStyleCnt="0"/>
      <dgm:spPr/>
    </dgm:pt>
    <dgm:pt modelId="{6251597D-0759-40C8-831B-EBEC671B46D8}" type="pres">
      <dgm:prSet presAssocID="{959A2B35-B0E6-4B5A-8993-CE5908B38A53}" presName="compNode" presStyleCnt="0"/>
      <dgm:spPr/>
    </dgm:pt>
    <dgm:pt modelId="{DAC0645C-73FB-4A17-B496-EAAB4FB246E9}" type="pres">
      <dgm:prSet presAssocID="{959A2B35-B0E6-4B5A-8993-CE5908B38A53}" presName="node" presStyleLbl="node1" presStyleIdx="4" presStyleCnt="5">
        <dgm:presLayoutVars>
          <dgm:bulletEnabled val="1"/>
        </dgm:presLayoutVars>
      </dgm:prSet>
      <dgm:spPr/>
    </dgm:pt>
    <dgm:pt modelId="{0876E3E1-60F0-47E9-9D33-16930EDEF691}" type="pres">
      <dgm:prSet presAssocID="{959A2B35-B0E6-4B5A-8993-CE5908B38A53}" presName="invisiNode" presStyleLbl="node1" presStyleIdx="4" presStyleCnt="5"/>
      <dgm:spPr/>
    </dgm:pt>
    <dgm:pt modelId="{8AF539A7-CFB5-410A-B532-2348F898C29C}" type="pres">
      <dgm:prSet presAssocID="{959A2B35-B0E6-4B5A-8993-CE5908B38A53}" presName="imagNode"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l="-8000" r="-8000"/>
          </a:stretch>
        </a:blipFill>
      </dgm:spPr>
      <dgm:extLst>
        <a:ext uri="{E40237B7-FDA0-4F09-8148-C483321AD2D9}">
          <dgm14:cNvPr xmlns:dgm14="http://schemas.microsoft.com/office/drawing/2010/diagram" id="0" name="" descr="Present"/>
        </a:ext>
      </dgm:extLst>
    </dgm:pt>
  </dgm:ptLst>
  <dgm:cxnLst>
    <dgm:cxn modelId="{7AEDEB3A-DAAF-4563-BC9E-DBD500936B75}" type="presOf" srcId="{F8716B6D-8E90-45C7-AE73-D6FCD2120C7F}" destId="{54E08E6C-978A-431C-9794-01D919883120}" srcOrd="0" destOrd="0" presId="urn:microsoft.com/office/officeart/2005/8/layout/pList2"/>
    <dgm:cxn modelId="{42196F41-DE00-41D0-8A38-2508A081CD6A}" srcId="{3AFCC7F3-F722-467D-9D05-7BE6FDCF9091}" destId="{9AC94ADC-8545-494C-ABCD-0153F65A30A3}" srcOrd="0" destOrd="0" parTransId="{6008B8A3-C39F-4A12-8D1C-041FFF2A301A}" sibTransId="{408DE4AA-DEDD-495F-B5DB-B446BCAF164A}"/>
    <dgm:cxn modelId="{C3C1DF62-8BA1-4A03-B5A1-6C555D97F9BB}" type="presOf" srcId="{F4F26392-6C64-4668-B4EB-8FB348634072}" destId="{47E659FB-1FEF-4617-A1A9-2ACFE4AFADFB}" srcOrd="0" destOrd="0" presId="urn:microsoft.com/office/officeart/2005/8/layout/pList2"/>
    <dgm:cxn modelId="{1377AC69-2685-4BD5-8761-B04E3CBECA26}" type="presOf" srcId="{F1ED7826-E05C-42B0-ACC6-47A8921D7D19}" destId="{D08F53F5-E100-44B1-B067-09F36B9C5F88}" srcOrd="0" destOrd="0" presId="urn:microsoft.com/office/officeart/2005/8/layout/pList2"/>
    <dgm:cxn modelId="{A9A5BE69-8E04-4473-A325-78960DB4EED1}" srcId="{3AFCC7F3-F722-467D-9D05-7BE6FDCF9091}" destId="{959A2B35-B0E6-4B5A-8993-CE5908B38A53}" srcOrd="4" destOrd="0" parTransId="{3694760F-BA01-46A9-9C64-C08F7DEAE90B}" sibTransId="{A2537987-68A3-4080-8BAD-0A9B6043C4B5}"/>
    <dgm:cxn modelId="{0358EC6F-1FC1-4111-B077-1BE2819485CA}" type="presOf" srcId="{3AFCC7F3-F722-467D-9D05-7BE6FDCF9091}" destId="{F7CA838E-61EA-42C6-92E3-5981C2A50708}" srcOrd="0" destOrd="0" presId="urn:microsoft.com/office/officeart/2005/8/layout/pList2"/>
    <dgm:cxn modelId="{DD37BC74-A473-4622-88CD-F61DFD8259D1}" type="presOf" srcId="{408DE4AA-DEDD-495F-B5DB-B446BCAF164A}" destId="{149298F4-8B75-43C7-9955-02E5172DCAE9}" srcOrd="0" destOrd="0" presId="urn:microsoft.com/office/officeart/2005/8/layout/pList2"/>
    <dgm:cxn modelId="{40FB798F-B02E-48D9-B63C-1B7D01B1AB38}" type="presOf" srcId="{9AC94ADC-8545-494C-ABCD-0153F65A30A3}" destId="{BF262B7D-C09C-4BF6-BA94-278B909BFFB4}" srcOrd="0" destOrd="0" presId="urn:microsoft.com/office/officeart/2005/8/layout/pList2"/>
    <dgm:cxn modelId="{BB2FF18F-A3F9-4B0E-8E56-C1D33DACC617}" type="presOf" srcId="{0B56DA01-612C-4168-AAA4-F738ADEEE3E2}" destId="{371A0A32-73FD-4848-9FC1-0279B3F1709D}" srcOrd="0" destOrd="0" presId="urn:microsoft.com/office/officeart/2005/8/layout/pList2"/>
    <dgm:cxn modelId="{DFBC29AC-3ED3-4166-8388-143241324071}" srcId="{3AFCC7F3-F722-467D-9D05-7BE6FDCF9091}" destId="{965E204C-AA05-4158-9466-6EAE10570734}" srcOrd="1" destOrd="0" parTransId="{92BC6541-F6F2-430B-8817-A28FAE51F313}" sibTransId="{F4F26392-6C64-4668-B4EB-8FB348634072}"/>
    <dgm:cxn modelId="{EF6DDABE-5D61-4444-B0EF-439BC51008C5}" srcId="{3AFCC7F3-F722-467D-9D05-7BE6FDCF9091}" destId="{F8716B6D-8E90-45C7-AE73-D6FCD2120C7F}" srcOrd="2" destOrd="0" parTransId="{D098F0E3-2C08-47D9-B7FD-F8A92B356572}" sibTransId="{4C70C27F-8DE1-4A5A-8A7F-BC2FC5E6A1A8}"/>
    <dgm:cxn modelId="{C8F0C5CA-4D38-4ADB-B89D-6412A0B7918A}" type="presOf" srcId="{959A2B35-B0E6-4B5A-8993-CE5908B38A53}" destId="{DAC0645C-73FB-4A17-B496-EAAB4FB246E9}" srcOrd="0" destOrd="0" presId="urn:microsoft.com/office/officeart/2005/8/layout/pList2"/>
    <dgm:cxn modelId="{7C266ECB-857C-4D8B-93FC-4C515A5A3B2B}" srcId="{3AFCC7F3-F722-467D-9D05-7BE6FDCF9091}" destId="{0B56DA01-612C-4168-AAA4-F738ADEEE3E2}" srcOrd="3" destOrd="0" parTransId="{FCFBE6D7-F7BD-444D-8F5C-E5E9956B3B30}" sibTransId="{F1ED7826-E05C-42B0-ACC6-47A8921D7D19}"/>
    <dgm:cxn modelId="{07CD48DE-A9D4-4255-97A8-445A0B5E5111}" type="presOf" srcId="{4C70C27F-8DE1-4A5A-8A7F-BC2FC5E6A1A8}" destId="{2F9F43A2-1B6F-4F78-BE17-62A2ECD79BD3}" srcOrd="0" destOrd="0" presId="urn:microsoft.com/office/officeart/2005/8/layout/pList2"/>
    <dgm:cxn modelId="{DB35F0E2-1B44-4870-91BD-796DCD9F4107}" type="presOf" srcId="{965E204C-AA05-4158-9466-6EAE10570734}" destId="{151E5BF2-AEF0-4829-8166-42CD023F6AD4}" srcOrd="0" destOrd="0" presId="urn:microsoft.com/office/officeart/2005/8/layout/pList2"/>
    <dgm:cxn modelId="{AE8409A6-04DF-4E67-ADD2-5D89EBA5AC3A}" type="presParOf" srcId="{F7CA838E-61EA-42C6-92E3-5981C2A50708}" destId="{2874824F-5EEF-4D1A-9194-5EEE38ABA1D3}" srcOrd="0" destOrd="0" presId="urn:microsoft.com/office/officeart/2005/8/layout/pList2"/>
    <dgm:cxn modelId="{BB0038A0-7296-4CF4-A97E-E19C44682BB1}" type="presParOf" srcId="{F7CA838E-61EA-42C6-92E3-5981C2A50708}" destId="{6D595D8F-61B7-4309-85BD-146A7CAB9A4A}" srcOrd="1" destOrd="0" presId="urn:microsoft.com/office/officeart/2005/8/layout/pList2"/>
    <dgm:cxn modelId="{000927B9-259E-4F8E-8EA1-618DC3B26066}" type="presParOf" srcId="{6D595D8F-61B7-4309-85BD-146A7CAB9A4A}" destId="{740275F8-C4F1-42B5-8D39-F6E8F5F89A99}" srcOrd="0" destOrd="0" presId="urn:microsoft.com/office/officeart/2005/8/layout/pList2"/>
    <dgm:cxn modelId="{980D66DF-1219-4F30-8DB5-81AD1B9600FD}" type="presParOf" srcId="{740275F8-C4F1-42B5-8D39-F6E8F5F89A99}" destId="{BF262B7D-C09C-4BF6-BA94-278B909BFFB4}" srcOrd="0" destOrd="0" presId="urn:microsoft.com/office/officeart/2005/8/layout/pList2"/>
    <dgm:cxn modelId="{F724C645-C8FA-4D4C-9DE3-DB0D797444BA}" type="presParOf" srcId="{740275F8-C4F1-42B5-8D39-F6E8F5F89A99}" destId="{248DDE4A-8612-4C5D-977B-5B5D3B83BCE5}" srcOrd="1" destOrd="0" presId="urn:microsoft.com/office/officeart/2005/8/layout/pList2"/>
    <dgm:cxn modelId="{5DDA1E32-06B2-408E-9673-6E6C03EF4E87}" type="presParOf" srcId="{740275F8-C4F1-42B5-8D39-F6E8F5F89A99}" destId="{D1EF2907-6417-4875-933D-BFCC8627330D}" srcOrd="2" destOrd="0" presId="urn:microsoft.com/office/officeart/2005/8/layout/pList2"/>
    <dgm:cxn modelId="{A01192CB-E4C5-4E73-B131-DEFDCF9D8A40}" type="presParOf" srcId="{6D595D8F-61B7-4309-85BD-146A7CAB9A4A}" destId="{149298F4-8B75-43C7-9955-02E5172DCAE9}" srcOrd="1" destOrd="0" presId="urn:microsoft.com/office/officeart/2005/8/layout/pList2"/>
    <dgm:cxn modelId="{A19CBED3-F8D4-4B02-9802-B54D5992D5B1}" type="presParOf" srcId="{6D595D8F-61B7-4309-85BD-146A7CAB9A4A}" destId="{0BF1544D-8AD4-47A2-A629-2A26EE2BFFEB}" srcOrd="2" destOrd="0" presId="urn:microsoft.com/office/officeart/2005/8/layout/pList2"/>
    <dgm:cxn modelId="{313DEA3D-42A7-4CDC-A244-2C3DC14220D8}" type="presParOf" srcId="{0BF1544D-8AD4-47A2-A629-2A26EE2BFFEB}" destId="{151E5BF2-AEF0-4829-8166-42CD023F6AD4}" srcOrd="0" destOrd="0" presId="urn:microsoft.com/office/officeart/2005/8/layout/pList2"/>
    <dgm:cxn modelId="{949122EF-F152-468E-8FA8-6FA13E01053A}" type="presParOf" srcId="{0BF1544D-8AD4-47A2-A629-2A26EE2BFFEB}" destId="{874688A9-E9BF-41DC-9B1C-6266EC33368E}" srcOrd="1" destOrd="0" presId="urn:microsoft.com/office/officeart/2005/8/layout/pList2"/>
    <dgm:cxn modelId="{1B17DF7E-ACBA-4687-ABC2-DBFC88E1A785}" type="presParOf" srcId="{0BF1544D-8AD4-47A2-A629-2A26EE2BFFEB}" destId="{ECFBAE76-0D02-446A-8AA4-BB2480C51BFA}" srcOrd="2" destOrd="0" presId="urn:microsoft.com/office/officeart/2005/8/layout/pList2"/>
    <dgm:cxn modelId="{E5727AA4-8A92-4568-87CC-1B7C26BE82D4}" type="presParOf" srcId="{6D595D8F-61B7-4309-85BD-146A7CAB9A4A}" destId="{47E659FB-1FEF-4617-A1A9-2ACFE4AFADFB}" srcOrd="3" destOrd="0" presId="urn:microsoft.com/office/officeart/2005/8/layout/pList2"/>
    <dgm:cxn modelId="{96A530B3-1EA8-4FAB-96FD-A425268A3ECC}" type="presParOf" srcId="{6D595D8F-61B7-4309-85BD-146A7CAB9A4A}" destId="{85E61951-DDD5-45D5-8423-88FFC159CCD5}" srcOrd="4" destOrd="0" presId="urn:microsoft.com/office/officeart/2005/8/layout/pList2"/>
    <dgm:cxn modelId="{6C58D3FC-9679-4C4B-BF89-2D1EE594D816}" type="presParOf" srcId="{85E61951-DDD5-45D5-8423-88FFC159CCD5}" destId="{54E08E6C-978A-431C-9794-01D919883120}" srcOrd="0" destOrd="0" presId="urn:microsoft.com/office/officeart/2005/8/layout/pList2"/>
    <dgm:cxn modelId="{11773B52-E85F-496A-9E47-27B11A4D34C6}" type="presParOf" srcId="{85E61951-DDD5-45D5-8423-88FFC159CCD5}" destId="{FA596081-EC50-4D98-A65C-B65F52EEDD6C}" srcOrd="1" destOrd="0" presId="urn:microsoft.com/office/officeart/2005/8/layout/pList2"/>
    <dgm:cxn modelId="{D0B2F50D-CB0F-4C1A-9AB1-F972E8762A5B}" type="presParOf" srcId="{85E61951-DDD5-45D5-8423-88FFC159CCD5}" destId="{BE68EF83-DF91-4B28-9E0F-2D48D762B138}" srcOrd="2" destOrd="0" presId="urn:microsoft.com/office/officeart/2005/8/layout/pList2"/>
    <dgm:cxn modelId="{39444A09-7BE1-4BDA-B488-B931187B081A}" type="presParOf" srcId="{6D595D8F-61B7-4309-85BD-146A7CAB9A4A}" destId="{2F9F43A2-1B6F-4F78-BE17-62A2ECD79BD3}" srcOrd="5" destOrd="0" presId="urn:microsoft.com/office/officeart/2005/8/layout/pList2"/>
    <dgm:cxn modelId="{793F3E2A-93FD-48E8-B337-D226FE270C5A}" type="presParOf" srcId="{6D595D8F-61B7-4309-85BD-146A7CAB9A4A}" destId="{B33F6FB3-68C2-4C8D-B614-A5213E54CFA5}" srcOrd="6" destOrd="0" presId="urn:microsoft.com/office/officeart/2005/8/layout/pList2"/>
    <dgm:cxn modelId="{FC86700E-D8FE-4502-8676-B014B8A268D6}" type="presParOf" srcId="{B33F6FB3-68C2-4C8D-B614-A5213E54CFA5}" destId="{371A0A32-73FD-4848-9FC1-0279B3F1709D}" srcOrd="0" destOrd="0" presId="urn:microsoft.com/office/officeart/2005/8/layout/pList2"/>
    <dgm:cxn modelId="{4F5E611D-08D0-4F6C-84FF-03BF10FC5F0E}" type="presParOf" srcId="{B33F6FB3-68C2-4C8D-B614-A5213E54CFA5}" destId="{8674E0CC-A983-4943-A367-2CF72B9AAA8C}" srcOrd="1" destOrd="0" presId="urn:microsoft.com/office/officeart/2005/8/layout/pList2"/>
    <dgm:cxn modelId="{06495566-D0A3-4527-ACD9-21CCA0B1112B}" type="presParOf" srcId="{B33F6FB3-68C2-4C8D-B614-A5213E54CFA5}" destId="{B206ACB8-7DCC-4685-9128-DC5674330182}" srcOrd="2" destOrd="0" presId="urn:microsoft.com/office/officeart/2005/8/layout/pList2"/>
    <dgm:cxn modelId="{D0D2414E-13F0-45C5-8D38-602C5747F392}" type="presParOf" srcId="{6D595D8F-61B7-4309-85BD-146A7CAB9A4A}" destId="{D08F53F5-E100-44B1-B067-09F36B9C5F88}" srcOrd="7" destOrd="0" presId="urn:microsoft.com/office/officeart/2005/8/layout/pList2"/>
    <dgm:cxn modelId="{7C1B94E4-E48C-4B1C-9321-A4B757987714}" type="presParOf" srcId="{6D595D8F-61B7-4309-85BD-146A7CAB9A4A}" destId="{6251597D-0759-40C8-831B-EBEC671B46D8}" srcOrd="8" destOrd="0" presId="urn:microsoft.com/office/officeart/2005/8/layout/pList2"/>
    <dgm:cxn modelId="{0171D231-9748-41BE-88FD-B7F7C2A21883}" type="presParOf" srcId="{6251597D-0759-40C8-831B-EBEC671B46D8}" destId="{DAC0645C-73FB-4A17-B496-EAAB4FB246E9}" srcOrd="0" destOrd="0" presId="urn:microsoft.com/office/officeart/2005/8/layout/pList2"/>
    <dgm:cxn modelId="{EAFD78C4-8409-40E9-8523-C2FDC6B7BB79}" type="presParOf" srcId="{6251597D-0759-40C8-831B-EBEC671B46D8}" destId="{0876E3E1-60F0-47E9-9D33-16930EDEF691}" srcOrd="1" destOrd="0" presId="urn:microsoft.com/office/officeart/2005/8/layout/pList2"/>
    <dgm:cxn modelId="{A4CF7958-D212-40BA-B643-00DD38A5D596}" type="presParOf" srcId="{6251597D-0759-40C8-831B-EBEC671B46D8}" destId="{8AF539A7-CFB5-410A-B532-2348F898C29C}"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3EF7D3-5FDE-48DF-80FF-1D34653420E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A83F6CB-E6A9-43BA-B75F-F5C1EACBD62B}">
      <dgm:prSet/>
      <dgm:spPr/>
      <dgm:t>
        <a:bodyPr/>
        <a:lstStyle/>
        <a:p>
          <a:r>
            <a:rPr lang="en-US" dirty="0">
              <a:latin typeface="Calibri" panose="020F0502020204030204" pitchFamily="34" charset="0"/>
              <a:cs typeface="Calibri" panose="020F0502020204030204" pitchFamily="34" charset="0"/>
            </a:rPr>
            <a:t>Link Loot </a:t>
          </a:r>
        </a:p>
      </dgm:t>
    </dgm:pt>
    <dgm:pt modelId="{0B1B7088-5EC3-4477-860F-D619E2629550}" type="parTrans" cxnId="{B6D09B52-5CE6-4AA6-878F-FD3938E7DBB3}">
      <dgm:prSet/>
      <dgm:spPr/>
      <dgm:t>
        <a:bodyPr/>
        <a:lstStyle/>
        <a:p>
          <a:endParaRPr lang="en-US"/>
        </a:p>
      </dgm:t>
    </dgm:pt>
    <dgm:pt modelId="{FCC516B9-1D33-4B35-90F1-ABC10F3436F4}" type="sibTrans" cxnId="{B6D09B52-5CE6-4AA6-878F-FD3938E7DBB3}">
      <dgm:prSet/>
      <dgm:spPr/>
      <dgm:t>
        <a:bodyPr/>
        <a:lstStyle/>
        <a:p>
          <a:endParaRPr lang="en-US"/>
        </a:p>
      </dgm:t>
    </dgm:pt>
    <dgm:pt modelId="{75C442BB-5F37-4C8D-AE65-3F9AD0F3E0A7}">
      <dgm:prSet/>
      <dgm:spPr/>
      <dgm:t>
        <a:bodyPr/>
        <a:lstStyle/>
        <a:p>
          <a:pPr>
            <a:buFont typeface="Arial" panose="020B0604020202020204" pitchFamily="34" charset="0"/>
            <a:buChar char="•"/>
          </a:pPr>
          <a:r>
            <a:rPr lang="en-US" dirty="0">
              <a:latin typeface="Calibri" panose="020F0502020204030204" pitchFamily="34" charset="0"/>
              <a:cs typeface="Calibri" panose="020F0502020204030204" pitchFamily="34" charset="0"/>
            </a:rPr>
            <a:t>Prizes at events typically include TVs, Xboxes, movies, video games, digital cameras, theme park tickets, scholarships, etc.</a:t>
          </a:r>
        </a:p>
      </dgm:t>
    </dgm:pt>
    <dgm:pt modelId="{3ABB37EE-1960-434B-A0E3-EFD898F1A4B3}" type="parTrans" cxnId="{52B0A394-76A5-4AB9-8D2B-6A4B3A048149}">
      <dgm:prSet/>
      <dgm:spPr/>
      <dgm:t>
        <a:bodyPr/>
        <a:lstStyle/>
        <a:p>
          <a:endParaRPr lang="en-US"/>
        </a:p>
      </dgm:t>
    </dgm:pt>
    <dgm:pt modelId="{B974AF10-E209-4AED-9F17-3B24FFA7C5FB}" type="sibTrans" cxnId="{52B0A394-76A5-4AB9-8D2B-6A4B3A048149}">
      <dgm:prSet/>
      <dgm:spPr/>
      <dgm:t>
        <a:bodyPr/>
        <a:lstStyle/>
        <a:p>
          <a:endParaRPr lang="en-US"/>
        </a:p>
      </dgm:t>
    </dgm:pt>
    <dgm:pt modelId="{1E910A84-335E-44E0-897D-0CC1B79267F0}">
      <dgm:prSet/>
      <dgm:spPr/>
      <dgm:t>
        <a:bodyPr/>
        <a:lstStyle/>
        <a:p>
          <a:r>
            <a:rPr lang="en-US" dirty="0">
              <a:latin typeface="Calibri" panose="020F0502020204030204" pitchFamily="34" charset="0"/>
              <a:cs typeface="Calibri" panose="020F0502020204030204" pitchFamily="34" charset="0"/>
            </a:rPr>
            <a:t>Credit for Gen Ed Business Classes</a:t>
          </a:r>
        </a:p>
      </dgm:t>
    </dgm:pt>
    <dgm:pt modelId="{776011F0-7866-4843-81DD-C4009043FC42}" type="parTrans" cxnId="{1A6A5042-6CAE-48E5-88CF-180321F643FB}">
      <dgm:prSet/>
      <dgm:spPr/>
      <dgm:t>
        <a:bodyPr/>
        <a:lstStyle/>
        <a:p>
          <a:endParaRPr lang="en-US"/>
        </a:p>
      </dgm:t>
    </dgm:pt>
    <dgm:pt modelId="{0DE8914B-F501-4432-816B-E098471515C6}" type="sibTrans" cxnId="{1A6A5042-6CAE-48E5-88CF-180321F643FB}">
      <dgm:prSet/>
      <dgm:spPr/>
      <dgm:t>
        <a:bodyPr/>
        <a:lstStyle/>
        <a:p>
          <a:endParaRPr lang="en-US"/>
        </a:p>
      </dgm:t>
    </dgm:pt>
    <dgm:pt modelId="{0C5F4B1D-6E00-4182-B7D1-144286CC063D}">
      <dgm:prSet/>
      <dgm:spPr/>
      <dgm:t>
        <a:bodyPr/>
        <a:lstStyle/>
        <a:p>
          <a:r>
            <a:rPr lang="en-US" dirty="0">
              <a:latin typeface="Calibri" panose="020F0502020204030204" pitchFamily="34" charset="0"/>
              <a:cs typeface="Calibri" panose="020F0502020204030204" pitchFamily="34" charset="0"/>
            </a:rPr>
            <a:t>Refreshments</a:t>
          </a:r>
        </a:p>
      </dgm:t>
    </dgm:pt>
    <dgm:pt modelId="{FB0C3327-52CF-434B-AB02-7BE4C7B0EA4E}" type="parTrans" cxnId="{3A9B10D8-9CF9-4CA0-8263-CB90FC29EA1C}">
      <dgm:prSet/>
      <dgm:spPr/>
      <dgm:t>
        <a:bodyPr/>
        <a:lstStyle/>
        <a:p>
          <a:endParaRPr lang="en-US"/>
        </a:p>
      </dgm:t>
    </dgm:pt>
    <dgm:pt modelId="{A50E2892-478A-4A90-8202-7B01C258A918}" type="sibTrans" cxnId="{3A9B10D8-9CF9-4CA0-8263-CB90FC29EA1C}">
      <dgm:prSet/>
      <dgm:spPr/>
      <dgm:t>
        <a:bodyPr/>
        <a:lstStyle/>
        <a:p>
          <a:endParaRPr lang="en-US"/>
        </a:p>
      </dgm:t>
    </dgm:pt>
    <dgm:pt modelId="{14730834-3739-4BA1-A03A-31AC5A3EA336}">
      <dgm:prSet/>
      <dgm:spPr/>
      <dgm:t>
        <a:bodyPr/>
        <a:lstStyle/>
        <a:p>
          <a:pPr>
            <a:buFont typeface="Arial" panose="020B0604020202020204" pitchFamily="34" charset="0"/>
            <a:buChar char="•"/>
          </a:pPr>
          <a:r>
            <a:rPr lang="en-US" dirty="0">
              <a:latin typeface="Calibri" panose="020F0502020204030204" pitchFamily="34" charset="0"/>
              <a:cs typeface="Calibri" panose="020F0502020204030204" pitchFamily="34" charset="0"/>
            </a:rPr>
            <a:t>Subs, cookies, snacks, soda, water.</a:t>
          </a:r>
        </a:p>
      </dgm:t>
    </dgm:pt>
    <dgm:pt modelId="{499E1F30-9521-4CF0-913E-DF98835D7B29}" type="parTrans" cxnId="{DEC4B156-E7DA-4E92-ADA4-9EDBC149A249}">
      <dgm:prSet/>
      <dgm:spPr/>
      <dgm:t>
        <a:bodyPr/>
        <a:lstStyle/>
        <a:p>
          <a:endParaRPr lang="en-US"/>
        </a:p>
      </dgm:t>
    </dgm:pt>
    <dgm:pt modelId="{26CF72CE-623B-4A8E-B81D-D6E3DFAAF256}" type="sibTrans" cxnId="{DEC4B156-E7DA-4E92-ADA4-9EDBC149A249}">
      <dgm:prSet/>
      <dgm:spPr/>
      <dgm:t>
        <a:bodyPr/>
        <a:lstStyle/>
        <a:p>
          <a:endParaRPr lang="en-US"/>
        </a:p>
      </dgm:t>
    </dgm:pt>
    <dgm:pt modelId="{43CE9588-4531-4CDC-86AD-0902E92F64E1}">
      <dgm:prSet/>
      <dgm:spPr/>
      <dgm:t>
        <a:bodyPr/>
        <a:lstStyle/>
        <a:p>
          <a:r>
            <a:rPr lang="en-US" dirty="0">
              <a:latin typeface="Calibri" panose="020F0502020204030204" pitchFamily="34" charset="0"/>
              <a:cs typeface="Calibri" panose="020F0502020204030204" pitchFamily="34" charset="0"/>
            </a:rPr>
            <a:t>Business courses requiring extracurricular event attendance</a:t>
          </a:r>
        </a:p>
      </dgm:t>
    </dgm:pt>
    <dgm:pt modelId="{6C6DB1FA-C4BE-46FF-A2A3-42C4D00142F0}" type="parTrans" cxnId="{6ABDDE31-D711-43CA-BFDC-8DDD82D24E8F}">
      <dgm:prSet/>
      <dgm:spPr/>
      <dgm:t>
        <a:bodyPr/>
        <a:lstStyle/>
        <a:p>
          <a:endParaRPr lang="en-US"/>
        </a:p>
      </dgm:t>
    </dgm:pt>
    <dgm:pt modelId="{CB4940BD-B8FD-476E-B056-0B428C864D1F}" type="sibTrans" cxnId="{6ABDDE31-D711-43CA-BFDC-8DDD82D24E8F}">
      <dgm:prSet/>
      <dgm:spPr/>
      <dgm:t>
        <a:bodyPr/>
        <a:lstStyle/>
        <a:p>
          <a:endParaRPr lang="en-US"/>
        </a:p>
      </dgm:t>
    </dgm:pt>
    <dgm:pt modelId="{D455E4DE-03E5-476A-B41D-8236DD2F6E46}" type="pres">
      <dgm:prSet presAssocID="{CA3EF7D3-5FDE-48DF-80FF-1D34653420EB}" presName="linear" presStyleCnt="0">
        <dgm:presLayoutVars>
          <dgm:animLvl val="lvl"/>
          <dgm:resizeHandles val="exact"/>
        </dgm:presLayoutVars>
      </dgm:prSet>
      <dgm:spPr/>
    </dgm:pt>
    <dgm:pt modelId="{19A5AE76-1308-44D9-8299-C0823340E11B}" type="pres">
      <dgm:prSet presAssocID="{0A83F6CB-E6A9-43BA-B75F-F5C1EACBD62B}" presName="parentText" presStyleLbl="node1" presStyleIdx="0" presStyleCnt="3">
        <dgm:presLayoutVars>
          <dgm:chMax val="0"/>
          <dgm:bulletEnabled val="1"/>
        </dgm:presLayoutVars>
      </dgm:prSet>
      <dgm:spPr/>
    </dgm:pt>
    <dgm:pt modelId="{00663252-FD12-462C-A5C4-5F2F981A4584}" type="pres">
      <dgm:prSet presAssocID="{0A83F6CB-E6A9-43BA-B75F-F5C1EACBD62B}" presName="childText" presStyleLbl="revTx" presStyleIdx="0" presStyleCnt="3">
        <dgm:presLayoutVars>
          <dgm:bulletEnabled val="1"/>
        </dgm:presLayoutVars>
      </dgm:prSet>
      <dgm:spPr/>
    </dgm:pt>
    <dgm:pt modelId="{F1992808-CA39-4640-8C9E-C124C166650A}" type="pres">
      <dgm:prSet presAssocID="{1E910A84-335E-44E0-897D-0CC1B79267F0}" presName="parentText" presStyleLbl="node1" presStyleIdx="1" presStyleCnt="3">
        <dgm:presLayoutVars>
          <dgm:chMax val="0"/>
          <dgm:bulletEnabled val="1"/>
        </dgm:presLayoutVars>
      </dgm:prSet>
      <dgm:spPr/>
    </dgm:pt>
    <dgm:pt modelId="{5FF038F2-BC44-439E-9C4F-2903271F3B97}" type="pres">
      <dgm:prSet presAssocID="{1E910A84-335E-44E0-897D-0CC1B79267F0}" presName="childText" presStyleLbl="revTx" presStyleIdx="1" presStyleCnt="3">
        <dgm:presLayoutVars>
          <dgm:bulletEnabled val="1"/>
        </dgm:presLayoutVars>
      </dgm:prSet>
      <dgm:spPr/>
    </dgm:pt>
    <dgm:pt modelId="{1E349BBA-5DCC-4DE0-B358-0FAF8DD19A01}" type="pres">
      <dgm:prSet presAssocID="{0C5F4B1D-6E00-4182-B7D1-144286CC063D}" presName="parentText" presStyleLbl="node1" presStyleIdx="2" presStyleCnt="3" custLinFactNeighborY="-707">
        <dgm:presLayoutVars>
          <dgm:chMax val="0"/>
          <dgm:bulletEnabled val="1"/>
        </dgm:presLayoutVars>
      </dgm:prSet>
      <dgm:spPr/>
    </dgm:pt>
    <dgm:pt modelId="{3031DB80-BBBA-4539-B294-998D1FC739F7}" type="pres">
      <dgm:prSet presAssocID="{0C5F4B1D-6E00-4182-B7D1-144286CC063D}" presName="childText" presStyleLbl="revTx" presStyleIdx="2" presStyleCnt="3" custLinFactNeighborY="4515">
        <dgm:presLayoutVars>
          <dgm:bulletEnabled val="1"/>
        </dgm:presLayoutVars>
      </dgm:prSet>
      <dgm:spPr/>
    </dgm:pt>
  </dgm:ptLst>
  <dgm:cxnLst>
    <dgm:cxn modelId="{6ABDDE31-D711-43CA-BFDC-8DDD82D24E8F}" srcId="{1E910A84-335E-44E0-897D-0CC1B79267F0}" destId="{43CE9588-4531-4CDC-86AD-0902E92F64E1}" srcOrd="0" destOrd="0" parTransId="{6C6DB1FA-C4BE-46FF-A2A3-42C4D00142F0}" sibTransId="{CB4940BD-B8FD-476E-B056-0B428C864D1F}"/>
    <dgm:cxn modelId="{23D8E833-2EE9-422F-9830-D69E3EE9ABBC}" type="presOf" srcId="{1E910A84-335E-44E0-897D-0CC1B79267F0}" destId="{F1992808-CA39-4640-8C9E-C124C166650A}" srcOrd="0" destOrd="0" presId="urn:microsoft.com/office/officeart/2005/8/layout/vList2"/>
    <dgm:cxn modelId="{8978D33A-DDAF-4929-B05F-541DDA396FD0}" type="presOf" srcId="{CA3EF7D3-5FDE-48DF-80FF-1D34653420EB}" destId="{D455E4DE-03E5-476A-B41D-8236DD2F6E46}" srcOrd="0" destOrd="0" presId="urn:microsoft.com/office/officeart/2005/8/layout/vList2"/>
    <dgm:cxn modelId="{1A6A5042-6CAE-48E5-88CF-180321F643FB}" srcId="{CA3EF7D3-5FDE-48DF-80FF-1D34653420EB}" destId="{1E910A84-335E-44E0-897D-0CC1B79267F0}" srcOrd="1" destOrd="0" parTransId="{776011F0-7866-4843-81DD-C4009043FC42}" sibTransId="{0DE8914B-F501-4432-816B-E098471515C6}"/>
    <dgm:cxn modelId="{B6D09B52-5CE6-4AA6-878F-FD3938E7DBB3}" srcId="{CA3EF7D3-5FDE-48DF-80FF-1D34653420EB}" destId="{0A83F6CB-E6A9-43BA-B75F-F5C1EACBD62B}" srcOrd="0" destOrd="0" parTransId="{0B1B7088-5EC3-4477-860F-D619E2629550}" sibTransId="{FCC516B9-1D33-4B35-90F1-ABC10F3436F4}"/>
    <dgm:cxn modelId="{DEC4B156-E7DA-4E92-ADA4-9EDBC149A249}" srcId="{0C5F4B1D-6E00-4182-B7D1-144286CC063D}" destId="{14730834-3739-4BA1-A03A-31AC5A3EA336}" srcOrd="0" destOrd="0" parTransId="{499E1F30-9521-4CF0-913E-DF98835D7B29}" sibTransId="{26CF72CE-623B-4A8E-B81D-D6E3DFAAF256}"/>
    <dgm:cxn modelId="{916B2D7E-7E06-406C-BCAF-D3ECF5D27EEC}" type="presOf" srcId="{14730834-3739-4BA1-A03A-31AC5A3EA336}" destId="{3031DB80-BBBA-4539-B294-998D1FC739F7}" srcOrd="0" destOrd="0" presId="urn:microsoft.com/office/officeart/2005/8/layout/vList2"/>
    <dgm:cxn modelId="{52B0A394-76A5-4AB9-8D2B-6A4B3A048149}" srcId="{0A83F6CB-E6A9-43BA-B75F-F5C1EACBD62B}" destId="{75C442BB-5F37-4C8D-AE65-3F9AD0F3E0A7}" srcOrd="0" destOrd="0" parTransId="{3ABB37EE-1960-434B-A0E3-EFD898F1A4B3}" sibTransId="{B974AF10-E209-4AED-9F17-3B24FFA7C5FB}"/>
    <dgm:cxn modelId="{C0C4FBA4-8C27-4525-9B56-4E97FBD4B7F5}" type="presOf" srcId="{0C5F4B1D-6E00-4182-B7D1-144286CC063D}" destId="{1E349BBA-5DCC-4DE0-B358-0FAF8DD19A01}" srcOrd="0" destOrd="0" presId="urn:microsoft.com/office/officeart/2005/8/layout/vList2"/>
    <dgm:cxn modelId="{514FFEB6-0449-4A12-84E7-A93D63F9CE78}" type="presOf" srcId="{0A83F6CB-E6A9-43BA-B75F-F5C1EACBD62B}" destId="{19A5AE76-1308-44D9-8299-C0823340E11B}" srcOrd="0" destOrd="0" presId="urn:microsoft.com/office/officeart/2005/8/layout/vList2"/>
    <dgm:cxn modelId="{9B476ECD-B1A0-4C57-949A-9AF3D4A38927}" type="presOf" srcId="{75C442BB-5F37-4C8D-AE65-3F9AD0F3E0A7}" destId="{00663252-FD12-462C-A5C4-5F2F981A4584}" srcOrd="0" destOrd="0" presId="urn:microsoft.com/office/officeart/2005/8/layout/vList2"/>
    <dgm:cxn modelId="{3A9B10D8-9CF9-4CA0-8263-CB90FC29EA1C}" srcId="{CA3EF7D3-5FDE-48DF-80FF-1D34653420EB}" destId="{0C5F4B1D-6E00-4182-B7D1-144286CC063D}" srcOrd="2" destOrd="0" parTransId="{FB0C3327-52CF-434B-AB02-7BE4C7B0EA4E}" sibTransId="{A50E2892-478A-4A90-8202-7B01C258A918}"/>
    <dgm:cxn modelId="{0FA432E6-CF98-4A5F-955C-20A5553D6BA2}" type="presOf" srcId="{43CE9588-4531-4CDC-86AD-0902E92F64E1}" destId="{5FF038F2-BC44-439E-9C4F-2903271F3B97}" srcOrd="0" destOrd="0" presId="urn:microsoft.com/office/officeart/2005/8/layout/vList2"/>
    <dgm:cxn modelId="{ACF42688-3BC4-44E5-B4A7-9D0000BA9AEB}" type="presParOf" srcId="{D455E4DE-03E5-476A-B41D-8236DD2F6E46}" destId="{19A5AE76-1308-44D9-8299-C0823340E11B}" srcOrd="0" destOrd="0" presId="urn:microsoft.com/office/officeart/2005/8/layout/vList2"/>
    <dgm:cxn modelId="{E93283B9-6ED8-4961-AB5B-3C2E16F2A1A2}" type="presParOf" srcId="{D455E4DE-03E5-476A-B41D-8236DD2F6E46}" destId="{00663252-FD12-462C-A5C4-5F2F981A4584}" srcOrd="1" destOrd="0" presId="urn:microsoft.com/office/officeart/2005/8/layout/vList2"/>
    <dgm:cxn modelId="{53E0C78C-65E0-40FB-BCDE-576A5AD54BA8}" type="presParOf" srcId="{D455E4DE-03E5-476A-B41D-8236DD2F6E46}" destId="{F1992808-CA39-4640-8C9E-C124C166650A}" srcOrd="2" destOrd="0" presId="urn:microsoft.com/office/officeart/2005/8/layout/vList2"/>
    <dgm:cxn modelId="{835CBC79-B1B4-436A-AD2A-C70EDD16C00D}" type="presParOf" srcId="{D455E4DE-03E5-476A-B41D-8236DD2F6E46}" destId="{5FF038F2-BC44-439E-9C4F-2903271F3B97}" srcOrd="3" destOrd="0" presId="urn:microsoft.com/office/officeart/2005/8/layout/vList2"/>
    <dgm:cxn modelId="{00B09778-9113-4A19-922E-AD56E0A23A19}" type="presParOf" srcId="{D455E4DE-03E5-476A-B41D-8236DD2F6E46}" destId="{1E349BBA-5DCC-4DE0-B358-0FAF8DD19A01}" srcOrd="4" destOrd="0" presId="urn:microsoft.com/office/officeart/2005/8/layout/vList2"/>
    <dgm:cxn modelId="{A96E0431-5861-451C-874C-818C2E920D94}" type="presParOf" srcId="{D455E4DE-03E5-476A-B41D-8236DD2F6E46}" destId="{3031DB80-BBBA-4539-B294-998D1FC739F7}"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EB9996-55ED-4EAC-A905-27BB260A7530}"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en-US"/>
        </a:p>
      </dgm:t>
    </dgm:pt>
    <dgm:pt modelId="{7040F466-385D-47A4-ABC8-E856E8BC7ACF}">
      <dgm:prSet/>
      <dgm:spPr/>
      <dgm:t>
        <a:bodyPr/>
        <a:lstStyle/>
        <a:p>
          <a:r>
            <a:rPr lang="en-US" dirty="0"/>
            <a:t>Comfort/ease in discussing community entrepreneurial resources </a:t>
          </a:r>
        </a:p>
      </dgm:t>
    </dgm:pt>
    <dgm:pt modelId="{B0E06D32-6C1C-4890-BBED-4C2B64BA3C38}" type="parTrans" cxnId="{D20E7787-8309-42BC-BAAE-ECBD3B2C7023}">
      <dgm:prSet/>
      <dgm:spPr/>
      <dgm:t>
        <a:bodyPr/>
        <a:lstStyle/>
        <a:p>
          <a:endParaRPr lang="en-US"/>
        </a:p>
      </dgm:t>
    </dgm:pt>
    <dgm:pt modelId="{00CF686C-739B-43CF-AD48-83805B2FE87A}" type="sibTrans" cxnId="{D20E7787-8309-42BC-BAAE-ECBD3B2C7023}">
      <dgm:prSet/>
      <dgm:spPr/>
      <dgm:t>
        <a:bodyPr/>
        <a:lstStyle/>
        <a:p>
          <a:endParaRPr lang="en-US"/>
        </a:p>
      </dgm:t>
    </dgm:pt>
    <dgm:pt modelId="{1BB64AA6-0153-435B-B14E-2BFB795EBB62}">
      <dgm:prSet/>
      <dgm:spPr/>
      <dgm:t>
        <a:bodyPr/>
        <a:lstStyle/>
        <a:p>
          <a:r>
            <a:rPr lang="en-US" dirty="0"/>
            <a:t>Collaborative opportunities among liaison librarians </a:t>
          </a:r>
        </a:p>
      </dgm:t>
    </dgm:pt>
    <dgm:pt modelId="{2E2EB0E6-32F6-41F8-981E-E7BBD2F7D562}" type="parTrans" cxnId="{973097A3-7B8B-4FAE-B637-7F3EBEB541C9}">
      <dgm:prSet/>
      <dgm:spPr/>
      <dgm:t>
        <a:bodyPr/>
        <a:lstStyle/>
        <a:p>
          <a:endParaRPr lang="en-US"/>
        </a:p>
      </dgm:t>
    </dgm:pt>
    <dgm:pt modelId="{87FBC94B-6FCC-498E-99BB-76DA35A04CFF}" type="sibTrans" cxnId="{973097A3-7B8B-4FAE-B637-7F3EBEB541C9}">
      <dgm:prSet/>
      <dgm:spPr/>
      <dgm:t>
        <a:bodyPr/>
        <a:lstStyle/>
        <a:p>
          <a:endParaRPr lang="en-US"/>
        </a:p>
      </dgm:t>
    </dgm:pt>
    <dgm:pt modelId="{2907FD90-9FA7-44D6-A2DA-C6E5A3DB8B31}">
      <dgm:prSet/>
      <dgm:spPr/>
      <dgm:t>
        <a:bodyPr/>
        <a:lstStyle/>
        <a:p>
          <a:r>
            <a:rPr lang="en-US" dirty="0"/>
            <a:t>Relationship building with entrepreneurial partners &amp; faculty</a:t>
          </a:r>
        </a:p>
      </dgm:t>
    </dgm:pt>
    <dgm:pt modelId="{0ADEAC92-B8C2-49A9-99EE-D2BECFC7A07A}" type="parTrans" cxnId="{4D88670A-83D1-4FFB-AC05-09BEDFE40753}">
      <dgm:prSet/>
      <dgm:spPr/>
      <dgm:t>
        <a:bodyPr/>
        <a:lstStyle/>
        <a:p>
          <a:endParaRPr lang="en-US"/>
        </a:p>
      </dgm:t>
    </dgm:pt>
    <dgm:pt modelId="{D702AE61-1F4C-410E-93AC-CC73E54014C0}" type="sibTrans" cxnId="{4D88670A-83D1-4FFB-AC05-09BEDFE40753}">
      <dgm:prSet/>
      <dgm:spPr/>
      <dgm:t>
        <a:bodyPr/>
        <a:lstStyle/>
        <a:p>
          <a:endParaRPr lang="en-US"/>
        </a:p>
      </dgm:t>
    </dgm:pt>
    <dgm:pt modelId="{2E917A1E-3236-4785-9B93-7AEE284EF830}">
      <dgm:prSet/>
      <dgm:spPr/>
      <dgm:t>
        <a:bodyPr/>
        <a:lstStyle/>
        <a:p>
          <a:r>
            <a:rPr lang="en-US" dirty="0"/>
            <a:t>Opportunities for shared programming outside the library</a:t>
          </a:r>
        </a:p>
      </dgm:t>
    </dgm:pt>
    <dgm:pt modelId="{FC138663-9066-494D-9441-6A18BDD5E072}" type="parTrans" cxnId="{B4D83AA6-AFE9-48EC-8DEB-D1E82193B556}">
      <dgm:prSet/>
      <dgm:spPr/>
      <dgm:t>
        <a:bodyPr/>
        <a:lstStyle/>
        <a:p>
          <a:endParaRPr lang="en-US"/>
        </a:p>
      </dgm:t>
    </dgm:pt>
    <dgm:pt modelId="{DD00CCDC-44F2-44FB-8BD1-9804C02BFF2D}" type="sibTrans" cxnId="{B4D83AA6-AFE9-48EC-8DEB-D1E82193B556}">
      <dgm:prSet/>
      <dgm:spPr/>
      <dgm:t>
        <a:bodyPr/>
        <a:lstStyle/>
        <a:p>
          <a:endParaRPr lang="en-US"/>
        </a:p>
      </dgm:t>
    </dgm:pt>
    <dgm:pt modelId="{81031AA8-828B-4DB9-A150-E9398467569F}">
      <dgm:prSet/>
      <dgm:spPr/>
      <dgm:t>
        <a:bodyPr/>
        <a:lstStyle/>
        <a:p>
          <a:r>
            <a:rPr lang="en-US" dirty="0"/>
            <a:t>Utilizing contacts to increase event promotion</a:t>
          </a:r>
        </a:p>
      </dgm:t>
    </dgm:pt>
    <dgm:pt modelId="{85F8F8E9-727C-4562-8078-3724932A401A}" type="parTrans" cxnId="{DC6685E7-90CF-4C93-9631-22D37A4A5EEF}">
      <dgm:prSet/>
      <dgm:spPr/>
      <dgm:t>
        <a:bodyPr/>
        <a:lstStyle/>
        <a:p>
          <a:endParaRPr lang="en-US"/>
        </a:p>
      </dgm:t>
    </dgm:pt>
    <dgm:pt modelId="{4B3776F7-9E21-442D-ADDB-017B66454159}" type="sibTrans" cxnId="{DC6685E7-90CF-4C93-9631-22D37A4A5EEF}">
      <dgm:prSet/>
      <dgm:spPr/>
      <dgm:t>
        <a:bodyPr/>
        <a:lstStyle/>
        <a:p>
          <a:endParaRPr lang="en-US"/>
        </a:p>
      </dgm:t>
    </dgm:pt>
    <dgm:pt modelId="{097815AF-01C1-42DD-A40D-0BA79888D29D}">
      <dgm:prSet/>
      <dgm:spPr/>
      <dgm:t>
        <a:bodyPr/>
        <a:lstStyle/>
        <a:p>
          <a:r>
            <a:rPr lang="en-US" dirty="0"/>
            <a:t>Increased utilization of library products &amp; services</a:t>
          </a:r>
        </a:p>
      </dgm:t>
    </dgm:pt>
    <dgm:pt modelId="{40185737-C4C2-4D85-A287-AD682A9E1286}" type="parTrans" cxnId="{A7A0A94E-F6EF-49B3-89B8-AE09526CE96C}">
      <dgm:prSet/>
      <dgm:spPr/>
      <dgm:t>
        <a:bodyPr/>
        <a:lstStyle/>
        <a:p>
          <a:endParaRPr lang="en-US"/>
        </a:p>
      </dgm:t>
    </dgm:pt>
    <dgm:pt modelId="{632A9528-2E7A-47A2-92B9-094659E0F4C8}" type="sibTrans" cxnId="{A7A0A94E-F6EF-49B3-89B8-AE09526CE96C}">
      <dgm:prSet/>
      <dgm:spPr/>
      <dgm:t>
        <a:bodyPr/>
        <a:lstStyle/>
        <a:p>
          <a:endParaRPr lang="en-US"/>
        </a:p>
      </dgm:t>
    </dgm:pt>
    <dgm:pt modelId="{510C9BC9-7335-4AC1-810D-59A2A0FB3070}" type="pres">
      <dgm:prSet presAssocID="{D4EB9996-55ED-4EAC-A905-27BB260A7530}" presName="linear" presStyleCnt="0">
        <dgm:presLayoutVars>
          <dgm:animLvl val="lvl"/>
          <dgm:resizeHandles val="exact"/>
        </dgm:presLayoutVars>
      </dgm:prSet>
      <dgm:spPr/>
    </dgm:pt>
    <dgm:pt modelId="{8D625BB5-9CB3-4508-A2DF-12E4DCE4F735}" type="pres">
      <dgm:prSet presAssocID="{7040F466-385D-47A4-ABC8-E856E8BC7ACF}" presName="parentText" presStyleLbl="node1" presStyleIdx="0" presStyleCnt="6">
        <dgm:presLayoutVars>
          <dgm:chMax val="0"/>
          <dgm:bulletEnabled val="1"/>
        </dgm:presLayoutVars>
      </dgm:prSet>
      <dgm:spPr/>
    </dgm:pt>
    <dgm:pt modelId="{56AF6560-1F95-44F7-91A3-E5BFC888B1AD}" type="pres">
      <dgm:prSet presAssocID="{00CF686C-739B-43CF-AD48-83805B2FE87A}" presName="spacer" presStyleCnt="0"/>
      <dgm:spPr/>
    </dgm:pt>
    <dgm:pt modelId="{E7A65F07-304E-4A43-BFBB-5FF8B2EA8EB4}" type="pres">
      <dgm:prSet presAssocID="{1BB64AA6-0153-435B-B14E-2BFB795EBB62}" presName="parentText" presStyleLbl="node1" presStyleIdx="1" presStyleCnt="6">
        <dgm:presLayoutVars>
          <dgm:chMax val="0"/>
          <dgm:bulletEnabled val="1"/>
        </dgm:presLayoutVars>
      </dgm:prSet>
      <dgm:spPr/>
    </dgm:pt>
    <dgm:pt modelId="{FFCFE05A-29A7-400C-A9DE-265D4A077666}" type="pres">
      <dgm:prSet presAssocID="{87FBC94B-6FCC-498E-99BB-76DA35A04CFF}" presName="spacer" presStyleCnt="0"/>
      <dgm:spPr/>
    </dgm:pt>
    <dgm:pt modelId="{A0B7C1BB-625B-4925-BA8C-EC68532ACB05}" type="pres">
      <dgm:prSet presAssocID="{2907FD90-9FA7-44D6-A2DA-C6E5A3DB8B31}" presName="parentText" presStyleLbl="node1" presStyleIdx="2" presStyleCnt="6">
        <dgm:presLayoutVars>
          <dgm:chMax val="0"/>
          <dgm:bulletEnabled val="1"/>
        </dgm:presLayoutVars>
      </dgm:prSet>
      <dgm:spPr/>
    </dgm:pt>
    <dgm:pt modelId="{C160E29F-9E3F-4E8A-A4EB-0D774200AA26}" type="pres">
      <dgm:prSet presAssocID="{D702AE61-1F4C-410E-93AC-CC73E54014C0}" presName="spacer" presStyleCnt="0"/>
      <dgm:spPr/>
    </dgm:pt>
    <dgm:pt modelId="{B893A718-8B16-4D4B-B2FD-D7990B07431F}" type="pres">
      <dgm:prSet presAssocID="{2E917A1E-3236-4785-9B93-7AEE284EF830}" presName="parentText" presStyleLbl="node1" presStyleIdx="3" presStyleCnt="6">
        <dgm:presLayoutVars>
          <dgm:chMax val="0"/>
          <dgm:bulletEnabled val="1"/>
        </dgm:presLayoutVars>
      </dgm:prSet>
      <dgm:spPr/>
    </dgm:pt>
    <dgm:pt modelId="{89DAB628-B774-4C3E-9569-3E640C8D6D2B}" type="pres">
      <dgm:prSet presAssocID="{DD00CCDC-44F2-44FB-8BD1-9804C02BFF2D}" presName="spacer" presStyleCnt="0"/>
      <dgm:spPr/>
    </dgm:pt>
    <dgm:pt modelId="{1A499425-968E-4E48-9E84-4BA2AE602537}" type="pres">
      <dgm:prSet presAssocID="{81031AA8-828B-4DB9-A150-E9398467569F}" presName="parentText" presStyleLbl="node1" presStyleIdx="4" presStyleCnt="6">
        <dgm:presLayoutVars>
          <dgm:chMax val="0"/>
          <dgm:bulletEnabled val="1"/>
        </dgm:presLayoutVars>
      </dgm:prSet>
      <dgm:spPr/>
    </dgm:pt>
    <dgm:pt modelId="{461EE6CB-7E3A-446C-AD06-E1F8828374E8}" type="pres">
      <dgm:prSet presAssocID="{4B3776F7-9E21-442D-ADDB-017B66454159}" presName="spacer" presStyleCnt="0"/>
      <dgm:spPr/>
    </dgm:pt>
    <dgm:pt modelId="{EC5E7DCF-E10C-4B5E-9692-C4A212E6BA09}" type="pres">
      <dgm:prSet presAssocID="{097815AF-01C1-42DD-A40D-0BA79888D29D}" presName="parentText" presStyleLbl="node1" presStyleIdx="5" presStyleCnt="6">
        <dgm:presLayoutVars>
          <dgm:chMax val="0"/>
          <dgm:bulletEnabled val="1"/>
        </dgm:presLayoutVars>
      </dgm:prSet>
      <dgm:spPr/>
    </dgm:pt>
  </dgm:ptLst>
  <dgm:cxnLst>
    <dgm:cxn modelId="{3D2D0F02-E95C-4829-93B0-BA2B929C1ACE}" type="presOf" srcId="{7040F466-385D-47A4-ABC8-E856E8BC7ACF}" destId="{8D625BB5-9CB3-4508-A2DF-12E4DCE4F735}" srcOrd="0" destOrd="0" presId="urn:microsoft.com/office/officeart/2005/8/layout/vList2"/>
    <dgm:cxn modelId="{4D88670A-83D1-4FFB-AC05-09BEDFE40753}" srcId="{D4EB9996-55ED-4EAC-A905-27BB260A7530}" destId="{2907FD90-9FA7-44D6-A2DA-C6E5A3DB8B31}" srcOrd="2" destOrd="0" parTransId="{0ADEAC92-B8C2-49A9-99EE-D2BECFC7A07A}" sibTransId="{D702AE61-1F4C-410E-93AC-CC73E54014C0}"/>
    <dgm:cxn modelId="{6ED6C90F-2F13-4975-BA61-AAB3B5BB201E}" type="presOf" srcId="{D4EB9996-55ED-4EAC-A905-27BB260A7530}" destId="{510C9BC9-7335-4AC1-810D-59A2A0FB3070}" srcOrd="0" destOrd="0" presId="urn:microsoft.com/office/officeart/2005/8/layout/vList2"/>
    <dgm:cxn modelId="{9503F728-2519-4944-AFB9-6FCF63E0CDA0}" type="presOf" srcId="{81031AA8-828B-4DB9-A150-E9398467569F}" destId="{1A499425-968E-4E48-9E84-4BA2AE602537}" srcOrd="0" destOrd="0" presId="urn:microsoft.com/office/officeart/2005/8/layout/vList2"/>
    <dgm:cxn modelId="{58F09344-CBB2-4F76-8A4A-C2086AD73279}" type="presOf" srcId="{2907FD90-9FA7-44D6-A2DA-C6E5A3DB8B31}" destId="{A0B7C1BB-625B-4925-BA8C-EC68532ACB05}" srcOrd="0" destOrd="0" presId="urn:microsoft.com/office/officeart/2005/8/layout/vList2"/>
    <dgm:cxn modelId="{A7A0A94E-F6EF-49B3-89B8-AE09526CE96C}" srcId="{D4EB9996-55ED-4EAC-A905-27BB260A7530}" destId="{097815AF-01C1-42DD-A40D-0BA79888D29D}" srcOrd="5" destOrd="0" parTransId="{40185737-C4C2-4D85-A287-AD682A9E1286}" sibTransId="{632A9528-2E7A-47A2-92B9-094659E0F4C8}"/>
    <dgm:cxn modelId="{7A3E3E4F-46DF-45A3-B2F6-6917A8508D9E}" type="presOf" srcId="{097815AF-01C1-42DD-A40D-0BA79888D29D}" destId="{EC5E7DCF-E10C-4B5E-9692-C4A212E6BA09}" srcOrd="0" destOrd="0" presId="urn:microsoft.com/office/officeart/2005/8/layout/vList2"/>
    <dgm:cxn modelId="{D20E7787-8309-42BC-BAAE-ECBD3B2C7023}" srcId="{D4EB9996-55ED-4EAC-A905-27BB260A7530}" destId="{7040F466-385D-47A4-ABC8-E856E8BC7ACF}" srcOrd="0" destOrd="0" parTransId="{B0E06D32-6C1C-4890-BBED-4C2B64BA3C38}" sibTransId="{00CF686C-739B-43CF-AD48-83805B2FE87A}"/>
    <dgm:cxn modelId="{973097A3-7B8B-4FAE-B637-7F3EBEB541C9}" srcId="{D4EB9996-55ED-4EAC-A905-27BB260A7530}" destId="{1BB64AA6-0153-435B-B14E-2BFB795EBB62}" srcOrd="1" destOrd="0" parTransId="{2E2EB0E6-32F6-41F8-981E-E7BBD2F7D562}" sibTransId="{87FBC94B-6FCC-498E-99BB-76DA35A04CFF}"/>
    <dgm:cxn modelId="{B4D83AA6-AFE9-48EC-8DEB-D1E82193B556}" srcId="{D4EB9996-55ED-4EAC-A905-27BB260A7530}" destId="{2E917A1E-3236-4785-9B93-7AEE284EF830}" srcOrd="3" destOrd="0" parTransId="{FC138663-9066-494D-9441-6A18BDD5E072}" sibTransId="{DD00CCDC-44F2-44FB-8BD1-9804C02BFF2D}"/>
    <dgm:cxn modelId="{DC6685E7-90CF-4C93-9631-22D37A4A5EEF}" srcId="{D4EB9996-55ED-4EAC-A905-27BB260A7530}" destId="{81031AA8-828B-4DB9-A150-E9398467569F}" srcOrd="4" destOrd="0" parTransId="{85F8F8E9-727C-4562-8078-3724932A401A}" sibTransId="{4B3776F7-9E21-442D-ADDB-017B66454159}"/>
    <dgm:cxn modelId="{6CB07BF1-52DA-49F9-AD45-727F85A17CC6}" type="presOf" srcId="{1BB64AA6-0153-435B-B14E-2BFB795EBB62}" destId="{E7A65F07-304E-4A43-BFBB-5FF8B2EA8EB4}" srcOrd="0" destOrd="0" presId="urn:microsoft.com/office/officeart/2005/8/layout/vList2"/>
    <dgm:cxn modelId="{C781CEFE-9AB8-41A2-B49F-72F4900F0DF1}" type="presOf" srcId="{2E917A1E-3236-4785-9B93-7AEE284EF830}" destId="{B893A718-8B16-4D4B-B2FD-D7990B07431F}" srcOrd="0" destOrd="0" presId="urn:microsoft.com/office/officeart/2005/8/layout/vList2"/>
    <dgm:cxn modelId="{8D1D4568-5A7F-44EA-8219-4A59EF3298A4}" type="presParOf" srcId="{510C9BC9-7335-4AC1-810D-59A2A0FB3070}" destId="{8D625BB5-9CB3-4508-A2DF-12E4DCE4F735}" srcOrd="0" destOrd="0" presId="urn:microsoft.com/office/officeart/2005/8/layout/vList2"/>
    <dgm:cxn modelId="{34992023-7E6D-4192-9958-9CA1D82279D5}" type="presParOf" srcId="{510C9BC9-7335-4AC1-810D-59A2A0FB3070}" destId="{56AF6560-1F95-44F7-91A3-E5BFC888B1AD}" srcOrd="1" destOrd="0" presId="urn:microsoft.com/office/officeart/2005/8/layout/vList2"/>
    <dgm:cxn modelId="{1E8E1A34-2F63-41E3-BD7A-047CB5ADE03B}" type="presParOf" srcId="{510C9BC9-7335-4AC1-810D-59A2A0FB3070}" destId="{E7A65F07-304E-4A43-BFBB-5FF8B2EA8EB4}" srcOrd="2" destOrd="0" presId="urn:microsoft.com/office/officeart/2005/8/layout/vList2"/>
    <dgm:cxn modelId="{D33AEF51-953D-458E-B160-17588123546A}" type="presParOf" srcId="{510C9BC9-7335-4AC1-810D-59A2A0FB3070}" destId="{FFCFE05A-29A7-400C-A9DE-265D4A077666}" srcOrd="3" destOrd="0" presId="urn:microsoft.com/office/officeart/2005/8/layout/vList2"/>
    <dgm:cxn modelId="{D5EEA7B5-9A1E-41B4-BC0F-68F59835FBD0}" type="presParOf" srcId="{510C9BC9-7335-4AC1-810D-59A2A0FB3070}" destId="{A0B7C1BB-625B-4925-BA8C-EC68532ACB05}" srcOrd="4" destOrd="0" presId="urn:microsoft.com/office/officeart/2005/8/layout/vList2"/>
    <dgm:cxn modelId="{033C2249-519D-43EB-AC02-1E019DF9C879}" type="presParOf" srcId="{510C9BC9-7335-4AC1-810D-59A2A0FB3070}" destId="{C160E29F-9E3F-4E8A-A4EB-0D774200AA26}" srcOrd="5" destOrd="0" presId="urn:microsoft.com/office/officeart/2005/8/layout/vList2"/>
    <dgm:cxn modelId="{91F0CD3A-F638-4069-9A6F-59316CA60C78}" type="presParOf" srcId="{510C9BC9-7335-4AC1-810D-59A2A0FB3070}" destId="{B893A718-8B16-4D4B-B2FD-D7990B07431F}" srcOrd="6" destOrd="0" presId="urn:microsoft.com/office/officeart/2005/8/layout/vList2"/>
    <dgm:cxn modelId="{09C6BA0A-CEDF-4556-9373-237E4F5A3682}" type="presParOf" srcId="{510C9BC9-7335-4AC1-810D-59A2A0FB3070}" destId="{89DAB628-B774-4C3E-9569-3E640C8D6D2B}" srcOrd="7" destOrd="0" presId="urn:microsoft.com/office/officeart/2005/8/layout/vList2"/>
    <dgm:cxn modelId="{FCE7FCEB-79B8-4AD1-9FF4-430E5F6713E8}" type="presParOf" srcId="{510C9BC9-7335-4AC1-810D-59A2A0FB3070}" destId="{1A499425-968E-4E48-9E84-4BA2AE602537}" srcOrd="8" destOrd="0" presId="urn:microsoft.com/office/officeart/2005/8/layout/vList2"/>
    <dgm:cxn modelId="{F41BC8D3-DF18-400A-AD30-93EEEA9D9242}" type="presParOf" srcId="{510C9BC9-7335-4AC1-810D-59A2A0FB3070}" destId="{461EE6CB-7E3A-446C-AD06-E1F8828374E8}" srcOrd="9" destOrd="0" presId="urn:microsoft.com/office/officeart/2005/8/layout/vList2"/>
    <dgm:cxn modelId="{B5310518-E1B5-49E6-BAEC-FE0C86F71AB6}" type="presParOf" srcId="{510C9BC9-7335-4AC1-810D-59A2A0FB3070}" destId="{EC5E7DCF-E10C-4B5E-9692-C4A212E6BA0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7EB38C-0621-4E8C-92DD-A41E934D81A4}"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53945C81-63EE-4847-899D-F47BC1E08ACC}">
      <dgm:prSet/>
      <dgm:spPr/>
      <dgm:t>
        <a:bodyPr/>
        <a:lstStyle/>
        <a:p>
          <a:r>
            <a:rPr lang="en-US"/>
            <a:t>With the UCF Libraries’ previous successes at QEP funding, try for another</a:t>
          </a:r>
        </a:p>
      </dgm:t>
    </dgm:pt>
    <dgm:pt modelId="{5F20BD8B-DAD6-4902-B3D5-5F7968B5AEAC}" type="parTrans" cxnId="{9975E006-4E45-4BA4-A344-FCF3A8784800}">
      <dgm:prSet/>
      <dgm:spPr/>
      <dgm:t>
        <a:bodyPr/>
        <a:lstStyle/>
        <a:p>
          <a:endParaRPr lang="en-US"/>
        </a:p>
      </dgm:t>
    </dgm:pt>
    <dgm:pt modelId="{3390D748-B883-4461-896C-8269A0E63637}" type="sibTrans" cxnId="{9975E006-4E45-4BA4-A344-FCF3A8784800}">
      <dgm:prSet/>
      <dgm:spPr/>
      <dgm:t>
        <a:bodyPr/>
        <a:lstStyle/>
        <a:p>
          <a:endParaRPr lang="en-US"/>
        </a:p>
      </dgm:t>
    </dgm:pt>
    <dgm:pt modelId="{18D21DBF-B295-4DB7-822F-16FB5D98F24B}">
      <dgm:prSet/>
      <dgm:spPr/>
      <dgm:t>
        <a:bodyPr/>
        <a:lstStyle/>
        <a:p>
          <a:r>
            <a:rPr lang="en-US" dirty="0"/>
            <a:t>Continue annual entrepreneurship to foster connections between library personnel and on-campus/off-campus partners</a:t>
          </a:r>
        </a:p>
      </dgm:t>
    </dgm:pt>
    <dgm:pt modelId="{3C203F07-9787-43B4-8A65-32ED353ADEEE}" type="parTrans" cxnId="{6F936CBD-5C15-4BCD-930D-5ECF8E76F318}">
      <dgm:prSet/>
      <dgm:spPr/>
      <dgm:t>
        <a:bodyPr/>
        <a:lstStyle/>
        <a:p>
          <a:endParaRPr lang="en-US"/>
        </a:p>
      </dgm:t>
    </dgm:pt>
    <dgm:pt modelId="{B31879B2-EB3E-46B1-8024-F10E4637342C}" type="sibTrans" cxnId="{6F936CBD-5C15-4BCD-930D-5ECF8E76F318}">
      <dgm:prSet/>
      <dgm:spPr/>
      <dgm:t>
        <a:bodyPr/>
        <a:lstStyle/>
        <a:p>
          <a:endParaRPr lang="en-US"/>
        </a:p>
      </dgm:t>
    </dgm:pt>
    <dgm:pt modelId="{492B2D03-F51A-4F60-972F-99280E786473}">
      <dgm:prSet/>
      <dgm:spPr/>
      <dgm:t>
        <a:bodyPr/>
        <a:lstStyle/>
        <a:p>
          <a:r>
            <a:rPr lang="en-US" dirty="0"/>
            <a:t>Collaborate to create new innovative ways to highlight the library’s role in entrepreneurship </a:t>
          </a:r>
        </a:p>
      </dgm:t>
    </dgm:pt>
    <dgm:pt modelId="{4470485B-D2AC-44E8-8101-34CBE369A27B}" type="parTrans" cxnId="{BAF26C97-9941-40D1-9827-206C1F03D15A}">
      <dgm:prSet/>
      <dgm:spPr/>
      <dgm:t>
        <a:bodyPr/>
        <a:lstStyle/>
        <a:p>
          <a:endParaRPr lang="en-US"/>
        </a:p>
      </dgm:t>
    </dgm:pt>
    <dgm:pt modelId="{C6F9D64D-57EF-47A3-A393-E06E749CC75F}" type="sibTrans" cxnId="{BAF26C97-9941-40D1-9827-206C1F03D15A}">
      <dgm:prSet/>
      <dgm:spPr/>
      <dgm:t>
        <a:bodyPr/>
        <a:lstStyle/>
        <a:p>
          <a:endParaRPr lang="en-US"/>
        </a:p>
      </dgm:t>
    </dgm:pt>
    <dgm:pt modelId="{5E71910C-536B-4A9E-9A7C-5FB40A08B5A3}">
      <dgm:prSet/>
      <dgm:spPr/>
      <dgm:t>
        <a:bodyPr/>
        <a:lstStyle/>
        <a:p>
          <a:r>
            <a:rPr lang="en-US"/>
            <a:t>More formal presentation and publishing opportunities</a:t>
          </a:r>
        </a:p>
      </dgm:t>
    </dgm:pt>
    <dgm:pt modelId="{D703D76F-6EF5-45DC-8F25-26936E3AF4CA}" type="parTrans" cxnId="{D7772883-8699-43EC-B5EF-88D2C9120C1B}">
      <dgm:prSet/>
      <dgm:spPr/>
      <dgm:t>
        <a:bodyPr/>
        <a:lstStyle/>
        <a:p>
          <a:endParaRPr lang="en-US"/>
        </a:p>
      </dgm:t>
    </dgm:pt>
    <dgm:pt modelId="{6365632E-3F7D-4A58-8E6D-500988B7633A}" type="sibTrans" cxnId="{D7772883-8699-43EC-B5EF-88D2C9120C1B}">
      <dgm:prSet/>
      <dgm:spPr/>
      <dgm:t>
        <a:bodyPr/>
        <a:lstStyle/>
        <a:p>
          <a:endParaRPr lang="en-US"/>
        </a:p>
      </dgm:t>
    </dgm:pt>
    <dgm:pt modelId="{5FC15F3B-DABA-4978-A0FF-6326AACE09BC}" type="pres">
      <dgm:prSet presAssocID="{0E7EB38C-0621-4E8C-92DD-A41E934D81A4}" presName="outerComposite" presStyleCnt="0">
        <dgm:presLayoutVars>
          <dgm:chMax val="5"/>
          <dgm:dir/>
          <dgm:resizeHandles val="exact"/>
        </dgm:presLayoutVars>
      </dgm:prSet>
      <dgm:spPr/>
    </dgm:pt>
    <dgm:pt modelId="{0B0EF62E-B4DD-40CD-9099-7C3B1DA02048}" type="pres">
      <dgm:prSet presAssocID="{0E7EB38C-0621-4E8C-92DD-A41E934D81A4}" presName="dummyMaxCanvas" presStyleCnt="0">
        <dgm:presLayoutVars/>
      </dgm:prSet>
      <dgm:spPr/>
    </dgm:pt>
    <dgm:pt modelId="{0998167D-A176-48E7-A56F-93D84DE77F4D}" type="pres">
      <dgm:prSet presAssocID="{0E7EB38C-0621-4E8C-92DD-A41E934D81A4}" presName="FourNodes_1" presStyleLbl="node1" presStyleIdx="0" presStyleCnt="4">
        <dgm:presLayoutVars>
          <dgm:bulletEnabled val="1"/>
        </dgm:presLayoutVars>
      </dgm:prSet>
      <dgm:spPr/>
    </dgm:pt>
    <dgm:pt modelId="{67A48073-BE8A-45C5-BE44-568056B22068}" type="pres">
      <dgm:prSet presAssocID="{0E7EB38C-0621-4E8C-92DD-A41E934D81A4}" presName="FourNodes_2" presStyleLbl="node1" presStyleIdx="1" presStyleCnt="4">
        <dgm:presLayoutVars>
          <dgm:bulletEnabled val="1"/>
        </dgm:presLayoutVars>
      </dgm:prSet>
      <dgm:spPr/>
    </dgm:pt>
    <dgm:pt modelId="{A87B8252-8947-4ECC-B3E4-D324FC5A28C1}" type="pres">
      <dgm:prSet presAssocID="{0E7EB38C-0621-4E8C-92DD-A41E934D81A4}" presName="FourNodes_3" presStyleLbl="node1" presStyleIdx="2" presStyleCnt="4">
        <dgm:presLayoutVars>
          <dgm:bulletEnabled val="1"/>
        </dgm:presLayoutVars>
      </dgm:prSet>
      <dgm:spPr/>
    </dgm:pt>
    <dgm:pt modelId="{08C8A452-5BC6-48E5-ADEC-01725EAD960D}" type="pres">
      <dgm:prSet presAssocID="{0E7EB38C-0621-4E8C-92DD-A41E934D81A4}" presName="FourNodes_4" presStyleLbl="node1" presStyleIdx="3" presStyleCnt="4">
        <dgm:presLayoutVars>
          <dgm:bulletEnabled val="1"/>
        </dgm:presLayoutVars>
      </dgm:prSet>
      <dgm:spPr/>
    </dgm:pt>
    <dgm:pt modelId="{84EF4745-12D2-4D37-BAC7-405CAFBAACF6}" type="pres">
      <dgm:prSet presAssocID="{0E7EB38C-0621-4E8C-92DD-A41E934D81A4}" presName="FourConn_1-2" presStyleLbl="fgAccFollowNode1" presStyleIdx="0" presStyleCnt="3">
        <dgm:presLayoutVars>
          <dgm:bulletEnabled val="1"/>
        </dgm:presLayoutVars>
      </dgm:prSet>
      <dgm:spPr/>
    </dgm:pt>
    <dgm:pt modelId="{2CB1D995-52A5-4374-96C3-20F676EEA548}" type="pres">
      <dgm:prSet presAssocID="{0E7EB38C-0621-4E8C-92DD-A41E934D81A4}" presName="FourConn_2-3" presStyleLbl="fgAccFollowNode1" presStyleIdx="1" presStyleCnt="3">
        <dgm:presLayoutVars>
          <dgm:bulletEnabled val="1"/>
        </dgm:presLayoutVars>
      </dgm:prSet>
      <dgm:spPr/>
    </dgm:pt>
    <dgm:pt modelId="{9F19BD18-8DC2-4AF9-B8F1-13F288B49F83}" type="pres">
      <dgm:prSet presAssocID="{0E7EB38C-0621-4E8C-92DD-A41E934D81A4}" presName="FourConn_3-4" presStyleLbl="fgAccFollowNode1" presStyleIdx="2" presStyleCnt="3">
        <dgm:presLayoutVars>
          <dgm:bulletEnabled val="1"/>
        </dgm:presLayoutVars>
      </dgm:prSet>
      <dgm:spPr/>
    </dgm:pt>
    <dgm:pt modelId="{9664544E-B60A-42F5-9C79-173E5256BBE0}" type="pres">
      <dgm:prSet presAssocID="{0E7EB38C-0621-4E8C-92DD-A41E934D81A4}" presName="FourNodes_1_text" presStyleLbl="node1" presStyleIdx="3" presStyleCnt="4">
        <dgm:presLayoutVars>
          <dgm:bulletEnabled val="1"/>
        </dgm:presLayoutVars>
      </dgm:prSet>
      <dgm:spPr/>
    </dgm:pt>
    <dgm:pt modelId="{6E145A57-089E-455D-BBE7-0730674B6AF0}" type="pres">
      <dgm:prSet presAssocID="{0E7EB38C-0621-4E8C-92DD-A41E934D81A4}" presName="FourNodes_2_text" presStyleLbl="node1" presStyleIdx="3" presStyleCnt="4">
        <dgm:presLayoutVars>
          <dgm:bulletEnabled val="1"/>
        </dgm:presLayoutVars>
      </dgm:prSet>
      <dgm:spPr/>
    </dgm:pt>
    <dgm:pt modelId="{AEF29C33-B289-4E64-B89D-E814F124CC12}" type="pres">
      <dgm:prSet presAssocID="{0E7EB38C-0621-4E8C-92DD-A41E934D81A4}" presName="FourNodes_3_text" presStyleLbl="node1" presStyleIdx="3" presStyleCnt="4">
        <dgm:presLayoutVars>
          <dgm:bulletEnabled val="1"/>
        </dgm:presLayoutVars>
      </dgm:prSet>
      <dgm:spPr/>
    </dgm:pt>
    <dgm:pt modelId="{45841EC7-207B-4ABC-87CF-4FCFCFDF031D}" type="pres">
      <dgm:prSet presAssocID="{0E7EB38C-0621-4E8C-92DD-A41E934D81A4}" presName="FourNodes_4_text" presStyleLbl="node1" presStyleIdx="3" presStyleCnt="4">
        <dgm:presLayoutVars>
          <dgm:bulletEnabled val="1"/>
        </dgm:presLayoutVars>
      </dgm:prSet>
      <dgm:spPr/>
    </dgm:pt>
  </dgm:ptLst>
  <dgm:cxnLst>
    <dgm:cxn modelId="{9975E006-4E45-4BA4-A344-FCF3A8784800}" srcId="{0E7EB38C-0621-4E8C-92DD-A41E934D81A4}" destId="{53945C81-63EE-4847-899D-F47BC1E08ACC}" srcOrd="0" destOrd="0" parTransId="{5F20BD8B-DAD6-4902-B3D5-5F7968B5AEAC}" sibTransId="{3390D748-B883-4461-896C-8269A0E63637}"/>
    <dgm:cxn modelId="{172B2B0C-EC31-4309-8E4A-05892B4FA9DA}" type="presOf" srcId="{5E71910C-536B-4A9E-9A7C-5FB40A08B5A3}" destId="{08C8A452-5BC6-48E5-ADEC-01725EAD960D}" srcOrd="0" destOrd="0" presId="urn:microsoft.com/office/officeart/2005/8/layout/vProcess5"/>
    <dgm:cxn modelId="{18891823-4BA1-41CD-8CEF-5813D686A129}" type="presOf" srcId="{3390D748-B883-4461-896C-8269A0E63637}" destId="{84EF4745-12D2-4D37-BAC7-405CAFBAACF6}" srcOrd="0" destOrd="0" presId="urn:microsoft.com/office/officeart/2005/8/layout/vProcess5"/>
    <dgm:cxn modelId="{1F083123-6553-45D2-A115-1DE589B91E21}" type="presOf" srcId="{492B2D03-F51A-4F60-972F-99280E786473}" destId="{A87B8252-8947-4ECC-B3E4-D324FC5A28C1}" srcOrd="0" destOrd="0" presId="urn:microsoft.com/office/officeart/2005/8/layout/vProcess5"/>
    <dgm:cxn modelId="{36E73F6E-9B26-425E-857D-39CED41FCC38}" type="presOf" srcId="{0E7EB38C-0621-4E8C-92DD-A41E934D81A4}" destId="{5FC15F3B-DABA-4978-A0FF-6326AACE09BC}" srcOrd="0" destOrd="0" presId="urn:microsoft.com/office/officeart/2005/8/layout/vProcess5"/>
    <dgm:cxn modelId="{AC6DCE75-2AC0-461C-86D7-90AF8761AF4D}" type="presOf" srcId="{C6F9D64D-57EF-47A3-A393-E06E749CC75F}" destId="{9F19BD18-8DC2-4AF9-B8F1-13F288B49F83}" srcOrd="0" destOrd="0" presId="urn:microsoft.com/office/officeart/2005/8/layout/vProcess5"/>
    <dgm:cxn modelId="{8CFEF77E-6448-48AC-9C39-7B73E08DFCB9}" type="presOf" srcId="{492B2D03-F51A-4F60-972F-99280E786473}" destId="{AEF29C33-B289-4E64-B89D-E814F124CC12}" srcOrd="1" destOrd="0" presId="urn:microsoft.com/office/officeart/2005/8/layout/vProcess5"/>
    <dgm:cxn modelId="{D7772883-8699-43EC-B5EF-88D2C9120C1B}" srcId="{0E7EB38C-0621-4E8C-92DD-A41E934D81A4}" destId="{5E71910C-536B-4A9E-9A7C-5FB40A08B5A3}" srcOrd="3" destOrd="0" parTransId="{D703D76F-6EF5-45DC-8F25-26936E3AF4CA}" sibTransId="{6365632E-3F7D-4A58-8E6D-500988B7633A}"/>
    <dgm:cxn modelId="{F0794E85-1744-464B-881C-270E5B84B832}" type="presOf" srcId="{B31879B2-EB3E-46B1-8024-F10E4637342C}" destId="{2CB1D995-52A5-4374-96C3-20F676EEA548}" srcOrd="0" destOrd="0" presId="urn:microsoft.com/office/officeart/2005/8/layout/vProcess5"/>
    <dgm:cxn modelId="{F388888F-20BD-4C05-B172-1E4062C3A6B4}" type="presOf" srcId="{53945C81-63EE-4847-899D-F47BC1E08ACC}" destId="{9664544E-B60A-42F5-9C79-173E5256BBE0}" srcOrd="1" destOrd="0" presId="urn:microsoft.com/office/officeart/2005/8/layout/vProcess5"/>
    <dgm:cxn modelId="{BAF26C97-9941-40D1-9827-206C1F03D15A}" srcId="{0E7EB38C-0621-4E8C-92DD-A41E934D81A4}" destId="{492B2D03-F51A-4F60-972F-99280E786473}" srcOrd="2" destOrd="0" parTransId="{4470485B-D2AC-44E8-8101-34CBE369A27B}" sibTransId="{C6F9D64D-57EF-47A3-A393-E06E749CC75F}"/>
    <dgm:cxn modelId="{469009A7-20CD-4202-8FFF-7C041F1E5E9F}" type="presOf" srcId="{53945C81-63EE-4847-899D-F47BC1E08ACC}" destId="{0998167D-A176-48E7-A56F-93D84DE77F4D}" srcOrd="0" destOrd="0" presId="urn:microsoft.com/office/officeart/2005/8/layout/vProcess5"/>
    <dgm:cxn modelId="{CFBD6CA9-CA5D-4B67-9A8D-5CDE23EE2696}" type="presOf" srcId="{5E71910C-536B-4A9E-9A7C-5FB40A08B5A3}" destId="{45841EC7-207B-4ABC-87CF-4FCFCFDF031D}" srcOrd="1" destOrd="0" presId="urn:microsoft.com/office/officeart/2005/8/layout/vProcess5"/>
    <dgm:cxn modelId="{74A764B9-FD37-4483-9D8A-94F249172A08}" type="presOf" srcId="{18D21DBF-B295-4DB7-822F-16FB5D98F24B}" destId="{67A48073-BE8A-45C5-BE44-568056B22068}" srcOrd="0" destOrd="0" presId="urn:microsoft.com/office/officeart/2005/8/layout/vProcess5"/>
    <dgm:cxn modelId="{6F936CBD-5C15-4BCD-930D-5ECF8E76F318}" srcId="{0E7EB38C-0621-4E8C-92DD-A41E934D81A4}" destId="{18D21DBF-B295-4DB7-822F-16FB5D98F24B}" srcOrd="1" destOrd="0" parTransId="{3C203F07-9787-43B4-8A65-32ED353ADEEE}" sibTransId="{B31879B2-EB3E-46B1-8024-F10E4637342C}"/>
    <dgm:cxn modelId="{1FFAA7DB-59D7-4158-8E48-FA9DB75123DE}" type="presOf" srcId="{18D21DBF-B295-4DB7-822F-16FB5D98F24B}" destId="{6E145A57-089E-455D-BBE7-0730674B6AF0}" srcOrd="1" destOrd="0" presId="urn:microsoft.com/office/officeart/2005/8/layout/vProcess5"/>
    <dgm:cxn modelId="{92D97EBA-2C32-43DC-9BC9-C80436FC3334}" type="presParOf" srcId="{5FC15F3B-DABA-4978-A0FF-6326AACE09BC}" destId="{0B0EF62E-B4DD-40CD-9099-7C3B1DA02048}" srcOrd="0" destOrd="0" presId="urn:microsoft.com/office/officeart/2005/8/layout/vProcess5"/>
    <dgm:cxn modelId="{5D92D3A7-105F-4A47-B5FB-A8C25C544536}" type="presParOf" srcId="{5FC15F3B-DABA-4978-A0FF-6326AACE09BC}" destId="{0998167D-A176-48E7-A56F-93D84DE77F4D}" srcOrd="1" destOrd="0" presId="urn:microsoft.com/office/officeart/2005/8/layout/vProcess5"/>
    <dgm:cxn modelId="{29D59636-F3B3-4E53-B2E1-2F3879D58186}" type="presParOf" srcId="{5FC15F3B-DABA-4978-A0FF-6326AACE09BC}" destId="{67A48073-BE8A-45C5-BE44-568056B22068}" srcOrd="2" destOrd="0" presId="urn:microsoft.com/office/officeart/2005/8/layout/vProcess5"/>
    <dgm:cxn modelId="{5B2BA34C-0128-437E-A134-5258E1795ECA}" type="presParOf" srcId="{5FC15F3B-DABA-4978-A0FF-6326AACE09BC}" destId="{A87B8252-8947-4ECC-B3E4-D324FC5A28C1}" srcOrd="3" destOrd="0" presId="urn:microsoft.com/office/officeart/2005/8/layout/vProcess5"/>
    <dgm:cxn modelId="{5144BBA4-9CB8-4742-8A53-9ABEF9D3D507}" type="presParOf" srcId="{5FC15F3B-DABA-4978-A0FF-6326AACE09BC}" destId="{08C8A452-5BC6-48E5-ADEC-01725EAD960D}" srcOrd="4" destOrd="0" presId="urn:microsoft.com/office/officeart/2005/8/layout/vProcess5"/>
    <dgm:cxn modelId="{6313B67E-EED7-4D49-A860-6C87E11E0904}" type="presParOf" srcId="{5FC15F3B-DABA-4978-A0FF-6326AACE09BC}" destId="{84EF4745-12D2-4D37-BAC7-405CAFBAACF6}" srcOrd="5" destOrd="0" presId="urn:microsoft.com/office/officeart/2005/8/layout/vProcess5"/>
    <dgm:cxn modelId="{E5CB0752-E45A-4B58-A3A0-C647316E8F0E}" type="presParOf" srcId="{5FC15F3B-DABA-4978-A0FF-6326AACE09BC}" destId="{2CB1D995-52A5-4374-96C3-20F676EEA548}" srcOrd="6" destOrd="0" presId="urn:microsoft.com/office/officeart/2005/8/layout/vProcess5"/>
    <dgm:cxn modelId="{758ED01A-20C9-4BA3-ABC3-5FBE8A0CDB18}" type="presParOf" srcId="{5FC15F3B-DABA-4978-A0FF-6326AACE09BC}" destId="{9F19BD18-8DC2-4AF9-B8F1-13F288B49F83}" srcOrd="7" destOrd="0" presId="urn:microsoft.com/office/officeart/2005/8/layout/vProcess5"/>
    <dgm:cxn modelId="{79EE49CD-FAF7-4562-97DA-4A561B2A0848}" type="presParOf" srcId="{5FC15F3B-DABA-4978-A0FF-6326AACE09BC}" destId="{9664544E-B60A-42F5-9C79-173E5256BBE0}" srcOrd="8" destOrd="0" presId="urn:microsoft.com/office/officeart/2005/8/layout/vProcess5"/>
    <dgm:cxn modelId="{C63793C9-F56D-4C62-A1D9-D7DDD3E99F74}" type="presParOf" srcId="{5FC15F3B-DABA-4978-A0FF-6326AACE09BC}" destId="{6E145A57-089E-455D-BBE7-0730674B6AF0}" srcOrd="9" destOrd="0" presId="urn:microsoft.com/office/officeart/2005/8/layout/vProcess5"/>
    <dgm:cxn modelId="{7092E7D6-0D2C-4381-B0A3-66C1BE7232DB}" type="presParOf" srcId="{5FC15F3B-DABA-4978-A0FF-6326AACE09BC}" destId="{AEF29C33-B289-4E64-B89D-E814F124CC12}" srcOrd="10" destOrd="0" presId="urn:microsoft.com/office/officeart/2005/8/layout/vProcess5"/>
    <dgm:cxn modelId="{FFF59FB5-1EBA-4A4C-9EB5-51A320D0A449}" type="presParOf" srcId="{5FC15F3B-DABA-4978-A0FF-6326AACE09BC}" destId="{45841EC7-207B-4ABC-87CF-4FCFCFDF031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4824F-5EEF-4D1A-9194-5EEE38ABA1D3}">
      <dsp:nvSpPr>
        <dsp:cNvPr id="0" name=""/>
        <dsp:cNvSpPr/>
      </dsp:nvSpPr>
      <dsp:spPr>
        <a:xfrm>
          <a:off x="0" y="60153"/>
          <a:ext cx="7006390" cy="1704065"/>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EF2907-6417-4875-933D-BFCC8627330D}">
      <dsp:nvSpPr>
        <dsp:cNvPr id="0" name=""/>
        <dsp:cNvSpPr/>
      </dsp:nvSpPr>
      <dsp:spPr>
        <a:xfrm>
          <a:off x="295006" y="227208"/>
          <a:ext cx="1091772" cy="1249648"/>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262B7D-C09C-4BF6-BA94-278B909BFFB4}">
      <dsp:nvSpPr>
        <dsp:cNvPr id="0" name=""/>
        <dsp:cNvSpPr/>
      </dsp:nvSpPr>
      <dsp:spPr>
        <a:xfrm rot="10800000">
          <a:off x="211846" y="1704065"/>
          <a:ext cx="1258092" cy="2082747"/>
        </a:xfrm>
        <a:prstGeom prst="round2SameRect">
          <a:avLst>
            <a:gd name="adj1" fmla="val 10500"/>
            <a:gd name="adj2" fmla="val 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Wireless</a:t>
          </a:r>
        </a:p>
        <a:p>
          <a:pPr marL="0" lvl="0" indent="0" algn="ctr" defTabSz="622300">
            <a:lnSpc>
              <a:spcPct val="90000"/>
            </a:lnSpc>
            <a:spcBef>
              <a:spcPct val="0"/>
            </a:spcBef>
            <a:spcAft>
              <a:spcPct val="35000"/>
            </a:spcAft>
            <a:buNone/>
          </a:pPr>
          <a:r>
            <a:rPr lang="en-US" sz="1400" kern="1200" dirty="0">
              <a:solidFill>
                <a:schemeClr val="tx1"/>
              </a:solidFill>
            </a:rPr>
            <a:t>BodyPack w/ headsets &amp; lavalieres</a:t>
          </a:r>
        </a:p>
        <a:p>
          <a:pPr marL="0" lvl="0" indent="0" algn="ctr" defTabSz="622300">
            <a:lnSpc>
              <a:spcPct val="90000"/>
            </a:lnSpc>
            <a:spcBef>
              <a:spcPct val="0"/>
            </a:spcBef>
            <a:spcAft>
              <a:spcPct val="35000"/>
            </a:spcAft>
            <a:buNone/>
          </a:pPr>
          <a:r>
            <a:rPr lang="en-US" sz="1400" kern="1200" dirty="0">
              <a:solidFill>
                <a:schemeClr val="tx1"/>
              </a:solidFill>
            </a:rPr>
            <a:t>$450</a:t>
          </a:r>
        </a:p>
      </dsp:txBody>
      <dsp:txXfrm rot="10800000">
        <a:off x="250537" y="1704065"/>
        <a:ext cx="1180710" cy="2044056"/>
      </dsp:txXfrm>
    </dsp:sp>
    <dsp:sp modelId="{ECFBAE76-0D02-446A-8AA4-BB2480C51BFA}">
      <dsp:nvSpPr>
        <dsp:cNvPr id="0" name=""/>
        <dsp:cNvSpPr/>
      </dsp:nvSpPr>
      <dsp:spPr>
        <a:xfrm>
          <a:off x="1579115" y="227208"/>
          <a:ext cx="1091772" cy="1249648"/>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1E5BF2-AEF0-4829-8166-42CD023F6AD4}">
      <dsp:nvSpPr>
        <dsp:cNvPr id="0" name=""/>
        <dsp:cNvSpPr/>
      </dsp:nvSpPr>
      <dsp:spPr>
        <a:xfrm rot="10800000">
          <a:off x="1611197" y="1704065"/>
          <a:ext cx="1027608" cy="2082747"/>
        </a:xfrm>
        <a:prstGeom prst="round2SameRect">
          <a:avLst>
            <a:gd name="adj1" fmla="val 10500"/>
            <a:gd name="adj2" fmla="val 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Part-time librarian to cover </a:t>
          </a:r>
        </a:p>
        <a:p>
          <a:pPr marL="0" lvl="0" indent="0" algn="ctr" defTabSz="622300">
            <a:lnSpc>
              <a:spcPct val="90000"/>
            </a:lnSpc>
            <a:spcBef>
              <a:spcPct val="0"/>
            </a:spcBef>
            <a:spcAft>
              <a:spcPct val="35000"/>
            </a:spcAft>
            <a:buNone/>
          </a:pPr>
          <a:r>
            <a:rPr lang="en-US" sz="1400" kern="1200" dirty="0">
              <a:solidFill>
                <a:schemeClr val="tx1"/>
              </a:solidFill>
            </a:rPr>
            <a:t>Ref desk for team member</a:t>
          </a:r>
        </a:p>
        <a:p>
          <a:pPr marL="0" lvl="0" indent="0" algn="ctr" defTabSz="622300">
            <a:lnSpc>
              <a:spcPct val="90000"/>
            </a:lnSpc>
            <a:spcBef>
              <a:spcPct val="0"/>
            </a:spcBef>
            <a:spcAft>
              <a:spcPct val="35000"/>
            </a:spcAft>
            <a:buNone/>
          </a:pPr>
          <a:r>
            <a:rPr lang="en-US" sz="1400" kern="1200" dirty="0">
              <a:solidFill>
                <a:schemeClr val="tx1"/>
              </a:solidFill>
            </a:rPr>
            <a:t>$1,728</a:t>
          </a:r>
        </a:p>
        <a:p>
          <a:pPr marL="0" lvl="0" indent="0" algn="ctr" defTabSz="622300">
            <a:lnSpc>
              <a:spcPct val="90000"/>
            </a:lnSpc>
            <a:spcBef>
              <a:spcPct val="0"/>
            </a:spcBef>
            <a:spcAft>
              <a:spcPct val="35000"/>
            </a:spcAft>
            <a:buNone/>
          </a:pPr>
          <a:endParaRPr lang="en-US" sz="1400" kern="1200" dirty="0">
            <a:solidFill>
              <a:schemeClr val="tx1"/>
            </a:solidFill>
          </a:endParaRPr>
        </a:p>
        <a:p>
          <a:pPr marL="0" lvl="0" indent="0" algn="ctr" defTabSz="622300">
            <a:lnSpc>
              <a:spcPct val="90000"/>
            </a:lnSpc>
            <a:spcBef>
              <a:spcPct val="0"/>
            </a:spcBef>
            <a:spcAft>
              <a:spcPct val="35000"/>
            </a:spcAft>
            <a:buNone/>
          </a:pPr>
          <a:endParaRPr lang="en-US" sz="1400" kern="1200" dirty="0">
            <a:solidFill>
              <a:schemeClr val="tx1"/>
            </a:solidFill>
          </a:endParaRPr>
        </a:p>
      </dsp:txBody>
      <dsp:txXfrm rot="10800000">
        <a:off x="1642799" y="1704065"/>
        <a:ext cx="964404" cy="2051145"/>
      </dsp:txXfrm>
    </dsp:sp>
    <dsp:sp modelId="{BE68EF83-DF91-4B28-9E0F-2D48D762B138}">
      <dsp:nvSpPr>
        <dsp:cNvPr id="0" name=""/>
        <dsp:cNvSpPr/>
      </dsp:nvSpPr>
      <dsp:spPr>
        <a:xfrm>
          <a:off x="2886807" y="227208"/>
          <a:ext cx="1091772" cy="1249648"/>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E08E6C-978A-431C-9794-01D919883120}">
      <dsp:nvSpPr>
        <dsp:cNvPr id="0" name=""/>
        <dsp:cNvSpPr/>
      </dsp:nvSpPr>
      <dsp:spPr>
        <a:xfrm rot="10800000">
          <a:off x="2780065" y="1704065"/>
          <a:ext cx="1305257" cy="2082747"/>
        </a:xfrm>
        <a:prstGeom prst="round2SameRect">
          <a:avLst>
            <a:gd name="adj1" fmla="val 10500"/>
            <a:gd name="adj2" fmla="val 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Program Materials (flyers printing, name tags, etc.)</a:t>
          </a:r>
        </a:p>
        <a:p>
          <a:pPr marL="0" lvl="0" indent="0" algn="ctr" defTabSz="622300">
            <a:lnSpc>
              <a:spcPct val="90000"/>
            </a:lnSpc>
            <a:spcBef>
              <a:spcPct val="0"/>
            </a:spcBef>
            <a:spcAft>
              <a:spcPct val="35000"/>
            </a:spcAft>
            <a:buNone/>
          </a:pPr>
          <a:r>
            <a:rPr lang="en-US" sz="1400" kern="1200" dirty="0">
              <a:solidFill>
                <a:schemeClr val="tx1"/>
              </a:solidFill>
            </a:rPr>
            <a:t>$500</a:t>
          </a:r>
        </a:p>
      </dsp:txBody>
      <dsp:txXfrm rot="10800000">
        <a:off x="2820206" y="1704065"/>
        <a:ext cx="1224975" cy="2042606"/>
      </dsp:txXfrm>
    </dsp:sp>
    <dsp:sp modelId="{B206ACB8-7DCC-4685-9128-DC5674330182}">
      <dsp:nvSpPr>
        <dsp:cNvPr id="0" name=""/>
        <dsp:cNvSpPr/>
      </dsp:nvSpPr>
      <dsp:spPr>
        <a:xfrm>
          <a:off x="4348161" y="227208"/>
          <a:ext cx="1091772" cy="1249648"/>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1A0A32-73FD-4848-9FC1-0279B3F1709D}">
      <dsp:nvSpPr>
        <dsp:cNvPr id="0" name=""/>
        <dsp:cNvSpPr/>
      </dsp:nvSpPr>
      <dsp:spPr>
        <a:xfrm rot="10800000">
          <a:off x="4208299" y="1704065"/>
          <a:ext cx="1399095" cy="2082747"/>
        </a:xfrm>
        <a:prstGeom prst="round2SameRect">
          <a:avLst>
            <a:gd name="adj1" fmla="val 10500"/>
            <a:gd name="adj2" fmla="val 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strike="sngStrike" kern="1200" baseline="0" dirty="0">
              <a:solidFill>
                <a:schemeClr val="tx1"/>
              </a:solidFill>
            </a:rPr>
            <a:t>Refreshments</a:t>
          </a:r>
        </a:p>
        <a:p>
          <a:pPr marL="0" lvl="0" indent="0" algn="ctr" defTabSz="622300">
            <a:lnSpc>
              <a:spcPct val="90000"/>
            </a:lnSpc>
            <a:spcBef>
              <a:spcPct val="0"/>
            </a:spcBef>
            <a:spcAft>
              <a:spcPct val="35000"/>
            </a:spcAft>
            <a:buNone/>
          </a:pPr>
          <a:r>
            <a:rPr lang="en-US" sz="1400" kern="1200" dirty="0">
              <a:solidFill>
                <a:schemeClr val="tx1"/>
              </a:solidFill>
            </a:rPr>
            <a:t>Travel</a:t>
          </a:r>
        </a:p>
        <a:p>
          <a:pPr marL="0" lvl="0" indent="0" algn="ctr" defTabSz="622300">
            <a:lnSpc>
              <a:spcPct val="90000"/>
            </a:lnSpc>
            <a:spcBef>
              <a:spcPct val="0"/>
            </a:spcBef>
            <a:spcAft>
              <a:spcPct val="35000"/>
            </a:spcAft>
            <a:buNone/>
          </a:pPr>
          <a:r>
            <a:rPr lang="en-US" sz="1400" kern="1200" dirty="0">
              <a:solidFill>
                <a:schemeClr val="tx1"/>
              </a:solidFill>
            </a:rPr>
            <a:t>$600</a:t>
          </a:r>
        </a:p>
      </dsp:txBody>
      <dsp:txXfrm rot="10800000">
        <a:off x="4251326" y="1704065"/>
        <a:ext cx="1313041" cy="2039720"/>
      </dsp:txXfrm>
    </dsp:sp>
    <dsp:sp modelId="{8AF539A7-CFB5-410A-B532-2348F898C29C}">
      <dsp:nvSpPr>
        <dsp:cNvPr id="0" name=""/>
        <dsp:cNvSpPr/>
      </dsp:nvSpPr>
      <dsp:spPr>
        <a:xfrm>
          <a:off x="5702771" y="227208"/>
          <a:ext cx="1091772" cy="1249648"/>
        </a:xfrm>
        <a:prstGeom prst="roundRect">
          <a:avLst>
            <a:gd name="adj" fmla="val 1000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C0645C-73FB-4A17-B496-EAAB4FB246E9}">
      <dsp:nvSpPr>
        <dsp:cNvPr id="0" name=""/>
        <dsp:cNvSpPr/>
      </dsp:nvSpPr>
      <dsp:spPr>
        <a:xfrm rot="10800000">
          <a:off x="5702771" y="1704065"/>
          <a:ext cx="1091772" cy="2082747"/>
        </a:xfrm>
        <a:prstGeom prst="round2SameRect">
          <a:avLst>
            <a:gd name="adj1" fmla="val 10500"/>
            <a:gd name="adj2" fmla="val 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Alumni speaker Thank-you gift</a:t>
          </a:r>
        </a:p>
        <a:p>
          <a:pPr marL="0" lvl="0" indent="0" algn="ctr" defTabSz="622300">
            <a:lnSpc>
              <a:spcPct val="90000"/>
            </a:lnSpc>
            <a:spcBef>
              <a:spcPct val="0"/>
            </a:spcBef>
            <a:spcAft>
              <a:spcPct val="35000"/>
            </a:spcAft>
            <a:buNone/>
          </a:pPr>
          <a:r>
            <a:rPr lang="en-US" sz="1400" kern="1200" dirty="0">
              <a:solidFill>
                <a:schemeClr val="tx1"/>
              </a:solidFill>
            </a:rPr>
            <a:t>$180</a:t>
          </a:r>
        </a:p>
      </dsp:txBody>
      <dsp:txXfrm rot="10800000">
        <a:off x="5736347" y="1704065"/>
        <a:ext cx="1024620" cy="20491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5AE76-1308-44D9-8299-C0823340E11B}">
      <dsp:nvSpPr>
        <dsp:cNvPr id="0" name=""/>
        <dsp:cNvSpPr/>
      </dsp:nvSpPr>
      <dsp:spPr>
        <a:xfrm>
          <a:off x="0" y="30075"/>
          <a:ext cx="4869656" cy="623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Link Loot </a:t>
          </a:r>
        </a:p>
      </dsp:txBody>
      <dsp:txXfrm>
        <a:off x="30442" y="60517"/>
        <a:ext cx="4808772" cy="562726"/>
      </dsp:txXfrm>
    </dsp:sp>
    <dsp:sp modelId="{00663252-FD12-462C-A5C4-5F2F981A4584}">
      <dsp:nvSpPr>
        <dsp:cNvPr id="0" name=""/>
        <dsp:cNvSpPr/>
      </dsp:nvSpPr>
      <dsp:spPr>
        <a:xfrm>
          <a:off x="0" y="653685"/>
          <a:ext cx="4869656"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33020" rIns="184912" bIns="33020" numCol="1" spcCol="1270" anchor="t" anchorCtr="0">
          <a:noAutofit/>
        </a:bodyPr>
        <a:lstStyle/>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latin typeface="Calibri" panose="020F0502020204030204" pitchFamily="34" charset="0"/>
              <a:cs typeface="Calibri" panose="020F0502020204030204" pitchFamily="34" charset="0"/>
            </a:rPr>
            <a:t>Prizes at events typically include TVs, Xboxes, movies, video games, digital cameras, theme park tickets, scholarships, etc.</a:t>
          </a:r>
        </a:p>
      </dsp:txBody>
      <dsp:txXfrm>
        <a:off x="0" y="653685"/>
        <a:ext cx="4869656" cy="1184040"/>
      </dsp:txXfrm>
    </dsp:sp>
    <dsp:sp modelId="{F1992808-CA39-4640-8C9E-C124C166650A}">
      <dsp:nvSpPr>
        <dsp:cNvPr id="0" name=""/>
        <dsp:cNvSpPr/>
      </dsp:nvSpPr>
      <dsp:spPr>
        <a:xfrm>
          <a:off x="0" y="1837725"/>
          <a:ext cx="4869656" cy="623610"/>
        </a:xfrm>
        <a:prstGeom prst="roundRect">
          <a:avLst/>
        </a:prstGeom>
        <a:solidFill>
          <a:schemeClr val="accent2">
            <a:hueOff val="-727682"/>
            <a:satOff val="-4196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Credit for Gen Ed Business Classes</a:t>
          </a:r>
        </a:p>
      </dsp:txBody>
      <dsp:txXfrm>
        <a:off x="30442" y="1868167"/>
        <a:ext cx="4808772" cy="562726"/>
      </dsp:txXfrm>
    </dsp:sp>
    <dsp:sp modelId="{5FF038F2-BC44-439E-9C4F-2903271F3B97}">
      <dsp:nvSpPr>
        <dsp:cNvPr id="0" name=""/>
        <dsp:cNvSpPr/>
      </dsp:nvSpPr>
      <dsp:spPr>
        <a:xfrm>
          <a:off x="0" y="2461335"/>
          <a:ext cx="4869656" cy="63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Calibri" panose="020F0502020204030204" pitchFamily="34" charset="0"/>
              <a:cs typeface="Calibri" panose="020F0502020204030204" pitchFamily="34" charset="0"/>
            </a:rPr>
            <a:t>Business courses requiring extracurricular event attendance</a:t>
          </a:r>
        </a:p>
      </dsp:txBody>
      <dsp:txXfrm>
        <a:off x="0" y="2461335"/>
        <a:ext cx="4869656" cy="632385"/>
      </dsp:txXfrm>
    </dsp:sp>
    <dsp:sp modelId="{1E349BBA-5DCC-4DE0-B358-0FAF8DD19A01}">
      <dsp:nvSpPr>
        <dsp:cNvPr id="0" name=""/>
        <dsp:cNvSpPr/>
      </dsp:nvSpPr>
      <dsp:spPr>
        <a:xfrm>
          <a:off x="0" y="3090676"/>
          <a:ext cx="4869656" cy="623610"/>
        </a:xfrm>
        <a:prstGeom prst="roundRec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Refreshments</a:t>
          </a:r>
        </a:p>
      </dsp:txBody>
      <dsp:txXfrm>
        <a:off x="30442" y="3121118"/>
        <a:ext cx="4808772" cy="562726"/>
      </dsp:txXfrm>
    </dsp:sp>
    <dsp:sp modelId="{3031DB80-BBBA-4539-B294-998D1FC739F7}">
      <dsp:nvSpPr>
        <dsp:cNvPr id="0" name=""/>
        <dsp:cNvSpPr/>
      </dsp:nvSpPr>
      <dsp:spPr>
        <a:xfrm>
          <a:off x="0" y="3745486"/>
          <a:ext cx="4869656"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33020" rIns="184912" bIns="33020" numCol="1" spcCol="1270" anchor="t" anchorCtr="0">
          <a:noAutofit/>
        </a:bodyPr>
        <a:lstStyle/>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latin typeface="Calibri" panose="020F0502020204030204" pitchFamily="34" charset="0"/>
              <a:cs typeface="Calibri" panose="020F0502020204030204" pitchFamily="34" charset="0"/>
            </a:rPr>
            <a:t>Subs, cookies, snacks, soda, water.</a:t>
          </a:r>
        </a:p>
      </dsp:txBody>
      <dsp:txXfrm>
        <a:off x="0" y="3745486"/>
        <a:ext cx="4869656" cy="430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25BB5-9CB3-4508-A2DF-12E4DCE4F735}">
      <dsp:nvSpPr>
        <dsp:cNvPr id="0" name=""/>
        <dsp:cNvSpPr/>
      </dsp:nvSpPr>
      <dsp:spPr>
        <a:xfrm>
          <a:off x="0" y="79179"/>
          <a:ext cx="8334676" cy="5148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Comfort/ease in discussing community entrepreneurial resources </a:t>
          </a:r>
        </a:p>
      </dsp:txBody>
      <dsp:txXfrm>
        <a:off x="25130" y="104309"/>
        <a:ext cx="8284416" cy="464540"/>
      </dsp:txXfrm>
    </dsp:sp>
    <dsp:sp modelId="{E7A65F07-304E-4A43-BFBB-5FF8B2EA8EB4}">
      <dsp:nvSpPr>
        <dsp:cNvPr id="0" name=""/>
        <dsp:cNvSpPr/>
      </dsp:nvSpPr>
      <dsp:spPr>
        <a:xfrm>
          <a:off x="0" y="657339"/>
          <a:ext cx="8334676" cy="5148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Collaborative opportunities among liaison librarians </a:t>
          </a:r>
        </a:p>
      </dsp:txBody>
      <dsp:txXfrm>
        <a:off x="25130" y="682469"/>
        <a:ext cx="8284416" cy="464540"/>
      </dsp:txXfrm>
    </dsp:sp>
    <dsp:sp modelId="{A0B7C1BB-625B-4925-BA8C-EC68532ACB05}">
      <dsp:nvSpPr>
        <dsp:cNvPr id="0" name=""/>
        <dsp:cNvSpPr/>
      </dsp:nvSpPr>
      <dsp:spPr>
        <a:xfrm>
          <a:off x="0" y="1235500"/>
          <a:ext cx="8334676" cy="5148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Relationship building with entrepreneurial partners &amp; faculty</a:t>
          </a:r>
        </a:p>
      </dsp:txBody>
      <dsp:txXfrm>
        <a:off x="25130" y="1260630"/>
        <a:ext cx="8284416" cy="464540"/>
      </dsp:txXfrm>
    </dsp:sp>
    <dsp:sp modelId="{B893A718-8B16-4D4B-B2FD-D7990B07431F}">
      <dsp:nvSpPr>
        <dsp:cNvPr id="0" name=""/>
        <dsp:cNvSpPr/>
      </dsp:nvSpPr>
      <dsp:spPr>
        <a:xfrm>
          <a:off x="0" y="1813660"/>
          <a:ext cx="8334676" cy="5148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Opportunities for shared programming outside the library</a:t>
          </a:r>
        </a:p>
      </dsp:txBody>
      <dsp:txXfrm>
        <a:off x="25130" y="1838790"/>
        <a:ext cx="8284416" cy="464540"/>
      </dsp:txXfrm>
    </dsp:sp>
    <dsp:sp modelId="{1A499425-968E-4E48-9E84-4BA2AE602537}">
      <dsp:nvSpPr>
        <dsp:cNvPr id="0" name=""/>
        <dsp:cNvSpPr/>
      </dsp:nvSpPr>
      <dsp:spPr>
        <a:xfrm>
          <a:off x="0" y="2391820"/>
          <a:ext cx="8334676" cy="5148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Utilizing contacts to increase event promotion</a:t>
          </a:r>
        </a:p>
      </dsp:txBody>
      <dsp:txXfrm>
        <a:off x="25130" y="2416950"/>
        <a:ext cx="8284416" cy="464540"/>
      </dsp:txXfrm>
    </dsp:sp>
    <dsp:sp modelId="{EC5E7DCF-E10C-4B5E-9692-C4A212E6BA09}">
      <dsp:nvSpPr>
        <dsp:cNvPr id="0" name=""/>
        <dsp:cNvSpPr/>
      </dsp:nvSpPr>
      <dsp:spPr>
        <a:xfrm>
          <a:off x="0" y="2969980"/>
          <a:ext cx="8334676" cy="5148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Increased utilization of library products &amp; services</a:t>
          </a:r>
        </a:p>
      </dsp:txBody>
      <dsp:txXfrm>
        <a:off x="25130" y="2995110"/>
        <a:ext cx="8284416" cy="4645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8167D-A176-48E7-A56F-93D84DE77F4D}">
      <dsp:nvSpPr>
        <dsp:cNvPr id="0" name=""/>
        <dsp:cNvSpPr/>
      </dsp:nvSpPr>
      <dsp:spPr>
        <a:xfrm>
          <a:off x="0" y="0"/>
          <a:ext cx="7171764" cy="84411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With the UCF Libraries’ previous successes at QEP funding, try for another</a:t>
          </a:r>
        </a:p>
      </dsp:txBody>
      <dsp:txXfrm>
        <a:off x="24723" y="24723"/>
        <a:ext cx="6189569" cy="794670"/>
      </dsp:txXfrm>
    </dsp:sp>
    <dsp:sp modelId="{67A48073-BE8A-45C5-BE44-568056B22068}">
      <dsp:nvSpPr>
        <dsp:cNvPr id="0" name=""/>
        <dsp:cNvSpPr/>
      </dsp:nvSpPr>
      <dsp:spPr>
        <a:xfrm>
          <a:off x="600635" y="997592"/>
          <a:ext cx="7171764" cy="844116"/>
        </a:xfrm>
        <a:prstGeom prst="roundRect">
          <a:avLst>
            <a:gd name="adj" fmla="val 10000"/>
          </a:avLst>
        </a:prstGeom>
        <a:solidFill>
          <a:schemeClr val="accent5">
            <a:hueOff val="-2451115"/>
            <a:satOff val="-3409"/>
            <a:lumOff val="-13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Continue annual entrepreneurship to foster connections between library personnel and on-campus/off-campus partners</a:t>
          </a:r>
        </a:p>
      </dsp:txBody>
      <dsp:txXfrm>
        <a:off x="625358" y="1022315"/>
        <a:ext cx="5973006" cy="794670"/>
      </dsp:txXfrm>
    </dsp:sp>
    <dsp:sp modelId="{A87B8252-8947-4ECC-B3E4-D324FC5A28C1}">
      <dsp:nvSpPr>
        <dsp:cNvPr id="0" name=""/>
        <dsp:cNvSpPr/>
      </dsp:nvSpPr>
      <dsp:spPr>
        <a:xfrm>
          <a:off x="1192305" y="1995184"/>
          <a:ext cx="7171764" cy="844116"/>
        </a:xfrm>
        <a:prstGeom prst="roundRect">
          <a:avLst>
            <a:gd name="adj" fmla="val 10000"/>
          </a:avLst>
        </a:prstGeom>
        <a:solidFill>
          <a:schemeClr val="accent5">
            <a:hueOff val="-4902230"/>
            <a:satOff val="-6819"/>
            <a:lumOff val="-2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Collaborate to create new innovative ways to highlight the library’s role in entrepreneurship </a:t>
          </a:r>
        </a:p>
      </dsp:txBody>
      <dsp:txXfrm>
        <a:off x="1217028" y="2019907"/>
        <a:ext cx="5981971" cy="794670"/>
      </dsp:txXfrm>
    </dsp:sp>
    <dsp:sp modelId="{08C8A452-5BC6-48E5-ADEC-01725EAD960D}">
      <dsp:nvSpPr>
        <dsp:cNvPr id="0" name=""/>
        <dsp:cNvSpPr/>
      </dsp:nvSpPr>
      <dsp:spPr>
        <a:xfrm>
          <a:off x="1792940" y="2992777"/>
          <a:ext cx="7171764" cy="844116"/>
        </a:xfrm>
        <a:prstGeom prst="roundRect">
          <a:avLst>
            <a:gd name="adj" fmla="val 10000"/>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More formal presentation and publishing opportunities</a:t>
          </a:r>
        </a:p>
      </dsp:txBody>
      <dsp:txXfrm>
        <a:off x="1817663" y="3017500"/>
        <a:ext cx="5973006" cy="794670"/>
      </dsp:txXfrm>
    </dsp:sp>
    <dsp:sp modelId="{84EF4745-12D2-4D37-BAC7-405CAFBAACF6}">
      <dsp:nvSpPr>
        <dsp:cNvPr id="0" name=""/>
        <dsp:cNvSpPr/>
      </dsp:nvSpPr>
      <dsp:spPr>
        <a:xfrm>
          <a:off x="6623088" y="646516"/>
          <a:ext cx="548675" cy="548675"/>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746540" y="646516"/>
        <a:ext cx="301771" cy="412878"/>
      </dsp:txXfrm>
    </dsp:sp>
    <dsp:sp modelId="{2CB1D995-52A5-4374-96C3-20F676EEA548}">
      <dsp:nvSpPr>
        <dsp:cNvPr id="0" name=""/>
        <dsp:cNvSpPr/>
      </dsp:nvSpPr>
      <dsp:spPr>
        <a:xfrm>
          <a:off x="7223723" y="1644109"/>
          <a:ext cx="548675" cy="548675"/>
        </a:xfrm>
        <a:prstGeom prst="downArrow">
          <a:avLst>
            <a:gd name="adj1" fmla="val 55000"/>
            <a:gd name="adj2" fmla="val 45000"/>
          </a:avLst>
        </a:prstGeom>
        <a:solidFill>
          <a:schemeClr val="accent5">
            <a:tint val="40000"/>
            <a:alpha val="90000"/>
            <a:hueOff val="-3695877"/>
            <a:satOff val="-6408"/>
            <a:lumOff val="-644"/>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347175" y="1644109"/>
        <a:ext cx="301771" cy="412878"/>
      </dsp:txXfrm>
    </dsp:sp>
    <dsp:sp modelId="{9F19BD18-8DC2-4AF9-B8F1-13F288B49F83}">
      <dsp:nvSpPr>
        <dsp:cNvPr id="0" name=""/>
        <dsp:cNvSpPr/>
      </dsp:nvSpPr>
      <dsp:spPr>
        <a:xfrm>
          <a:off x="7815393" y="2641701"/>
          <a:ext cx="548675" cy="548675"/>
        </a:xfrm>
        <a:prstGeom prst="downArrow">
          <a:avLst>
            <a:gd name="adj1" fmla="val 55000"/>
            <a:gd name="adj2" fmla="val 45000"/>
          </a:avLst>
        </a:prstGeom>
        <a:solidFill>
          <a:schemeClr val="accent5">
            <a:tint val="40000"/>
            <a:alpha val="90000"/>
            <a:hueOff val="-7391755"/>
            <a:satOff val="-12816"/>
            <a:lumOff val="-1289"/>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938845" y="2641701"/>
        <a:ext cx="301771" cy="412878"/>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658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11" name="Google Shape;111;p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3097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9865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0285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4927ea0f2_0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dirty="0"/>
          </a:p>
        </p:txBody>
      </p:sp>
      <p:sp>
        <p:nvSpPr>
          <p:cNvPr id="104" name="Google Shape;104;g54927ea0f2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900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2863" y="871538"/>
            <a:ext cx="4181475" cy="23526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16</a:t>
            </a:fld>
            <a:endParaRPr lang="en-US"/>
          </a:p>
        </p:txBody>
      </p:sp>
    </p:spTree>
    <p:extLst>
      <p:ext uri="{BB962C8B-B14F-4D97-AF65-F5344CB8AC3E}">
        <p14:creationId xmlns:p14="http://schemas.microsoft.com/office/powerpoint/2010/main" val="470478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3368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out the list of attendees from the registration software (it’s possible from </a:t>
            </a:r>
            <a:r>
              <a:rPr lang="en-US" dirty="0" err="1"/>
              <a:t>LibWizard</a:t>
            </a:r>
            <a:r>
              <a:rPr lang="en-US" dirty="0"/>
              <a:t>, Google Forms, and Qualtrics) for signing in</a:t>
            </a:r>
          </a:p>
          <a:p>
            <a:r>
              <a:rPr lang="en-US" dirty="0"/>
              <a:t>Our programs included a bookmark stating the name of each program with the date and time, and an evaluation form – have the person working the table place the program in the student’s hand, it is the first of many reminders that getting their opinion on the survey is important to us.</a:t>
            </a:r>
          </a:p>
          <a:p>
            <a:r>
              <a:rPr lang="en-US" dirty="0"/>
              <a:t>Have slips or forms for extra credit available</a:t>
            </a:r>
          </a:p>
          <a:p>
            <a:r>
              <a:rPr lang="en-US" dirty="0"/>
              <a:t>Having “My Name Is…” stickers is an excellent idea for students who will stay around after the presentation to network with each other</a:t>
            </a:r>
          </a:p>
          <a:p>
            <a:r>
              <a:rPr lang="en-US" dirty="0"/>
              <a:t>If you have a small amount of printed material from speakers, it can go on this table</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118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Otherwise, set up a second table inside the venue </a:t>
            </a:r>
            <a:r>
              <a:rPr lang="en-US"/>
              <a:t>for people to grab what they want</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2809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4463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8" name="Google Shape;98;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2863" y="871538"/>
            <a:ext cx="4181475" cy="2352675"/>
          </a:xfrm>
        </p:spPr>
      </p:sp>
      <p:sp>
        <p:nvSpPr>
          <p:cNvPr id="3" name="Notes Placeholder 2"/>
          <p:cNvSpPr>
            <a:spLocks noGrp="1"/>
          </p:cNvSpPr>
          <p:nvPr>
            <p:ph type="body" idx="1"/>
          </p:nvPr>
        </p:nvSpPr>
        <p:spPr/>
        <p:txBody>
          <a:bodyPr/>
          <a:lstStyle/>
          <a:p>
            <a:r>
              <a:rPr lang="en-US" dirty="0"/>
              <a:t>Once you secure your speakers, don’t let them out of your sight!  The week before the event, send them driving AND parking AND walking directions to the library.</a:t>
            </a:r>
          </a:p>
          <a:p>
            <a:r>
              <a:rPr lang="en-US" dirty="0"/>
              <a:t>In addition to sending the maps, let them know whether you will introduce them or if they are expected to introduce themselves.  Also, include any canned questions you plan to have ready, and ask if there are any they particularly would like to have asked of them.  They may ask NOT to field particular questions, and it’s good to know this in advance.  </a:t>
            </a:r>
          </a:p>
          <a:p>
            <a:r>
              <a:rPr lang="en-US" dirty="0"/>
              <a:t>Have them arrive early to load slides, meet each other, have photos and sound check, and review the itinerary.</a:t>
            </a:r>
          </a:p>
          <a:p>
            <a:r>
              <a:rPr lang="en-US" dirty="0"/>
              <a:t>Have a table tent and water bottle for each</a:t>
            </a:r>
          </a:p>
          <a:p>
            <a:r>
              <a:rPr lang="en-US" dirty="0"/>
              <a:t>Make sure they use their mics!  The guests for our first panel were agreeable to it, but most of our others insisted they did not need them. Sure enough, we received comments that speakers couldn’t be heard.  INSIST that using a mic is an accessibility issue and is EXPECTED, not REQUESTED.</a:t>
            </a:r>
          </a:p>
        </p:txBody>
      </p:sp>
      <p:sp>
        <p:nvSpPr>
          <p:cNvPr id="4" name="Slide Number Placeholder 3"/>
          <p:cNvSpPr>
            <a:spLocks noGrp="1"/>
          </p:cNvSpPr>
          <p:nvPr>
            <p:ph type="sldNum" sz="quarter" idx="10"/>
          </p:nvPr>
        </p:nvSpPr>
        <p:spPr/>
        <p:txBody>
          <a:bodyPr/>
          <a:lstStyle/>
          <a:p>
            <a:fld id="{BF01AEB7-DF1E-074E-AD3C-BD912806E15D}" type="slidenum">
              <a:rPr lang="en-US" smtClean="0"/>
              <a:t>21</a:t>
            </a:fld>
            <a:endParaRPr lang="en-US"/>
          </a:p>
        </p:txBody>
      </p:sp>
    </p:spTree>
    <p:extLst>
      <p:ext uri="{BB962C8B-B14F-4D97-AF65-F5344CB8AC3E}">
        <p14:creationId xmlns:p14="http://schemas.microsoft.com/office/powerpoint/2010/main" val="604994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232943" defTabSz="931774">
              <a:defRPr/>
            </a:pPr>
            <a:r>
              <a:rPr lang="en-US" dirty="0">
                <a:solidFill>
                  <a:schemeClr val="tx1"/>
                </a:solidFill>
              </a:rPr>
              <a:t>Have a moderator.  If one of you is a panelist, it may </a:t>
            </a:r>
            <a:r>
              <a:rPr lang="en-US" i="1" dirty="0">
                <a:solidFill>
                  <a:schemeClr val="tx1"/>
                </a:solidFill>
              </a:rPr>
              <a:t>seem</a:t>
            </a:r>
            <a:r>
              <a:rPr lang="en-US" dirty="0">
                <a:solidFill>
                  <a:schemeClr val="tx1"/>
                </a:solidFill>
              </a:rPr>
              <a:t> a good idea to have that person moderate as well; however, it is awkward to try and reign in control once you’ve established yourself as a co-presenter.</a:t>
            </a:r>
          </a:p>
          <a:p>
            <a:pPr marL="465887" indent="-232943" defTabSz="931774">
              <a:defRPr/>
            </a:pPr>
            <a:r>
              <a:rPr lang="en-US" dirty="0">
                <a:solidFill>
                  <a:schemeClr val="tx1"/>
                </a:solidFill>
              </a:rPr>
              <a:t>First few times, have a second person run the slides and sound, </a:t>
            </a:r>
            <a:r>
              <a:rPr lang="en-US" i="1" dirty="0">
                <a:solidFill>
                  <a:schemeClr val="tx1"/>
                </a:solidFill>
              </a:rPr>
              <a:t>especially</a:t>
            </a:r>
            <a:r>
              <a:rPr lang="en-US" i="0" dirty="0">
                <a:solidFill>
                  <a:schemeClr val="tx1"/>
                </a:solidFill>
              </a:rPr>
              <a:t> if you are casting or recording.</a:t>
            </a:r>
          </a:p>
          <a:p>
            <a:pPr marL="465887" marR="0" lvl="0" indent="-232943" algn="l" defTabSz="931774"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tx1"/>
                </a:solidFill>
              </a:rPr>
              <a:t>Announcements such as locations of bathrooms and fire exits, set phones to silent, refreshments at back, etc., get students into the right mindset.</a:t>
            </a:r>
          </a:p>
          <a:p>
            <a:pPr marL="465887" marR="0" lvl="0" indent="-232943" algn="l" defTabSz="931774"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tx1"/>
                </a:solidFill>
              </a:rPr>
              <a:t>If you have PRESENTERS: keep one from running away with the show by sending the agenda beforehand and printing it in the program, implement time caps on each, and point out the person in the room watching the time who will give them nonverbal cues</a:t>
            </a:r>
          </a:p>
          <a:p>
            <a:pPr marL="465887" indent="-232943" defTabSz="931774">
              <a:defRPr/>
            </a:pPr>
            <a:r>
              <a:rPr lang="en-US" dirty="0">
                <a:solidFill>
                  <a:schemeClr val="tx1"/>
                </a:solidFill>
              </a:rPr>
              <a:t>If you have PANELISTS: Having prepared questions does 2 things: First, you’ll be able to fill awkward silences if they occur.  Second, if one panelist keeps getting ALL the questions, it’s a way to turn the discussion towards the strengths of your other guests.</a:t>
            </a:r>
          </a:p>
          <a:p>
            <a:pPr marL="465887" indent="-232943" defTabSz="931774">
              <a:defRPr/>
            </a:pPr>
            <a:endParaRPr lang="en-US" dirty="0">
              <a:solidFill>
                <a:schemeClr val="tx1"/>
              </a:solidFill>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976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 the room for plenty of time for attendees to network with speakers and other students with similar interests.</a:t>
            </a:r>
          </a:p>
          <a:p>
            <a:r>
              <a:rPr lang="en-US" dirty="0"/>
              <a:t>This is also an excellent opportunity for students to meet their subject librarian, or others who can help them with their business research</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0355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IMMEDIATELY after the event is the time to send speakers thank you notes and discuss what went well (or went wrong so you can pivot)</a:t>
            </a:r>
          </a:p>
          <a:p>
            <a:r>
              <a:rPr lang="en-US" dirty="0"/>
              <a:t>GET THOSE PHOTOS off your phone and into the shared drive, also share with Social Media.</a:t>
            </a:r>
          </a:p>
          <a:p>
            <a:r>
              <a:rPr lang="en-US" dirty="0"/>
              <a:t>Get the handwritten evaluations typed into a spreadsheet</a:t>
            </a:r>
          </a:p>
          <a:p>
            <a:r>
              <a:rPr lang="en-US" dirty="0"/>
              <a:t>Save one copy of everything for each librarian</a:t>
            </a:r>
          </a:p>
          <a:p>
            <a:r>
              <a:rPr lang="en-US" dirty="0"/>
              <a:t>Gather all receipts to give to your budget officer</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8829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first program we realized the complexity in delegating tasks between four people and remembering who is in charge of what.  </a:t>
            </a:r>
          </a:p>
          <a:p>
            <a:r>
              <a:rPr lang="en-US" dirty="0"/>
              <a:t>This started out as my detailed speaker/moderator notes, then a checklist for us to sign up for who would do what on event day.  Over time—by looking at the lead time required for each task and working backwards—it has developed into a workflow for planning and executing events from start to finish.</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7709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722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9549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0118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475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26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5359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1879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1028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defTabSz="931774">
              <a:defRPr/>
            </a:pPr>
            <a:fld id="{00000000-1234-1234-1234-123412341234}" type="slidenum">
              <a:rPr lang="en-US" sz="1200">
                <a:latin typeface="Calibri"/>
                <a:ea typeface="Calibri"/>
                <a:cs typeface="Calibri"/>
                <a:sym typeface="Calibri"/>
              </a:rPr>
              <a:pPr algn="r" defTabSz="931774">
                <a:defRPr/>
              </a:pPr>
              <a:t>33</a:t>
            </a:fld>
            <a:endParaRPr lang="en-US" sz="1200">
              <a:latin typeface="Calibri"/>
              <a:ea typeface="Calibri"/>
              <a:cs typeface="Calibri"/>
              <a:sym typeface="Calibri"/>
            </a:endParaRPr>
          </a:p>
        </p:txBody>
      </p:sp>
    </p:spTree>
    <p:extLst>
      <p:ext uri="{BB962C8B-B14F-4D97-AF65-F5344CB8AC3E}">
        <p14:creationId xmlns:p14="http://schemas.microsoft.com/office/powerpoint/2010/main" val="4202260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2079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388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144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7093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defTabSz="931774">
              <a:defRPr/>
            </a:pPr>
            <a:fld id="{00000000-1234-1234-1234-123412341234}" type="slidenum">
              <a:rPr lang="en-US" sz="1200">
                <a:latin typeface="Calibri"/>
                <a:ea typeface="Calibri"/>
                <a:cs typeface="Calibri"/>
                <a:sym typeface="Calibri"/>
              </a:rPr>
              <a:pPr algn="r" defTabSz="931774">
                <a:defRPr/>
              </a:pPr>
              <a:t>38</a:t>
            </a:fld>
            <a:endParaRPr lang="en-US" sz="1200">
              <a:latin typeface="Calibri"/>
              <a:ea typeface="Calibri"/>
              <a:cs typeface="Calibri"/>
              <a:sym typeface="Calibri"/>
            </a:endParaRPr>
          </a:p>
        </p:txBody>
      </p:sp>
    </p:spTree>
    <p:extLst>
      <p:ext uri="{BB962C8B-B14F-4D97-AF65-F5344CB8AC3E}">
        <p14:creationId xmlns:p14="http://schemas.microsoft.com/office/powerpoint/2010/main" val="556691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5667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80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4927ea0f2_0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dirty="0"/>
          </a:p>
        </p:txBody>
      </p:sp>
      <p:sp>
        <p:nvSpPr>
          <p:cNvPr id="104" name="Google Shape;104;g54927ea0f2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4877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394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56458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2552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4927ea0f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54927ea0f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8932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4927ea0f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54927ea0f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0451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4927ea0f2_0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104" name="Google Shape;104;g54927ea0f2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6096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3322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9" name="Google Shape;19;p2"/>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2"/>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1" name="Google Shape;21;p2"/>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2"/>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2"/>
          <p:cNvSpPr txBox="1">
            <a:spLocks noGrp="1"/>
          </p:cNvSpPr>
          <p:nvPr>
            <p:ph type="sldNum" idx="12"/>
          </p:nvPr>
        </p:nvSpPr>
        <p:spPr>
          <a:xfrm>
            <a:off x="0" y="4925990"/>
            <a:ext cx="628650" cy="2109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
          <p:cNvSpPr>
            <a:spLocks noGrp="1"/>
          </p:cNvSpPr>
          <p:nvPr>
            <p:ph type="pic" idx="2"/>
          </p:nvPr>
        </p:nvSpPr>
        <p:spPr>
          <a:xfrm>
            <a:off x="3887391" y="740570"/>
            <a:ext cx="4629150" cy="3655219"/>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4" name="Google Shape;74;p11"/>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sldNum" idx="12"/>
          </p:nvPr>
        </p:nvSpPr>
        <p:spPr>
          <a:xfrm>
            <a:off x="0" y="4925990"/>
            <a:ext cx="628650" cy="2109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12"/>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sldNum" idx="12"/>
          </p:nvPr>
        </p:nvSpPr>
        <p:spPr>
          <a:xfrm>
            <a:off x="0" y="4925990"/>
            <a:ext cx="628650" cy="2109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3"/>
          <p:cNvSpPr txBox="1">
            <a:spLocks noGrp="1"/>
          </p:cNvSpPr>
          <p:nvPr>
            <p:ph type="body" idx="1"/>
          </p:nvPr>
        </p:nvSpPr>
        <p:spPr>
          <a:xfrm rot="5400000">
            <a:off x="1349574" y="-447079"/>
            <a:ext cx="4358879"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6" name="Google Shape;86;p13"/>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sldNum" idx="12"/>
          </p:nvPr>
        </p:nvSpPr>
        <p:spPr>
          <a:xfrm>
            <a:off x="0" y="4925990"/>
            <a:ext cx="628650" cy="2109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5012500"/>
            <a:ext cx="628650" cy="210906"/>
          </a:xfrm>
          <a:prstGeom prst="rect">
            <a:avLst/>
          </a:prstGeom>
        </p:spPr>
        <p:txBody>
          <a:bodyPr/>
          <a:lstStyle/>
          <a:p>
            <a:fld id="{D0B5CDF8-54D5-6043-A52E-76818AC5EAB8}" type="slidenum">
              <a:rPr lang="en-US" smtClean="0"/>
              <a:t>‹#›</a:t>
            </a:fld>
            <a:endParaRPr lang="en-US"/>
          </a:p>
        </p:txBody>
      </p:sp>
      <p:sp>
        <p:nvSpPr>
          <p:cNvPr id="6" name="Title 1"/>
          <p:cNvSpPr txBox="1">
            <a:spLocks/>
          </p:cNvSpPr>
          <p:nvPr userDrawn="1"/>
        </p:nvSpPr>
        <p:spPr>
          <a:xfrm>
            <a:off x="406581" y="273845"/>
            <a:ext cx="7096625" cy="1072118"/>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endParaRPr lang="en-US" sz="3300" dirty="0"/>
          </a:p>
        </p:txBody>
      </p:sp>
      <p:sp>
        <p:nvSpPr>
          <p:cNvPr id="8" name="Chart Placeholder 7"/>
          <p:cNvSpPr>
            <a:spLocks noGrp="1"/>
          </p:cNvSpPr>
          <p:nvPr>
            <p:ph type="chart" sz="quarter" idx="13"/>
          </p:nvPr>
        </p:nvSpPr>
        <p:spPr>
          <a:xfrm>
            <a:off x="406581" y="1454922"/>
            <a:ext cx="8472500" cy="3038030"/>
          </a:xfrm>
        </p:spPr>
        <p:txBody>
          <a:bodyPr/>
          <a:lstStyle/>
          <a:p>
            <a:r>
              <a:rPr lang="en-US"/>
              <a:t>Click icon to add chart</a:t>
            </a:r>
            <a:endParaRPr lang="en-US" dirty="0"/>
          </a:p>
        </p:txBody>
      </p:sp>
    </p:spTree>
    <p:extLst>
      <p:ext uri="{BB962C8B-B14F-4D97-AF65-F5344CB8AC3E}">
        <p14:creationId xmlns:p14="http://schemas.microsoft.com/office/powerpoint/2010/main" val="1976098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925989"/>
            <a:ext cx="1914368" cy="204692"/>
          </a:xfrm>
          <a:prstGeom prst="rect">
            <a:avLst/>
          </a:prstGeom>
        </p:spPr>
        <p:txBody>
          <a:bodyPr/>
          <a:lstStyle/>
          <a:p>
            <a:fld id="{05F0F182-A738-D344-AD4C-0014E2FCF0E4}" type="datetimeFigureOut">
              <a:rPr lang="en-US" smtClean="0"/>
              <a:t>7/24/2019</a:t>
            </a:fld>
            <a:endParaRPr lang="en-US"/>
          </a:p>
        </p:txBody>
      </p:sp>
      <p:sp>
        <p:nvSpPr>
          <p:cNvPr id="6" name="Footer Placeholder 5"/>
          <p:cNvSpPr>
            <a:spLocks noGrp="1"/>
          </p:cNvSpPr>
          <p:nvPr>
            <p:ph type="ftr" sz="quarter" idx="11"/>
          </p:nvPr>
        </p:nvSpPr>
        <p:spPr>
          <a:xfrm>
            <a:off x="628650" y="4885441"/>
            <a:ext cx="4909025" cy="155666"/>
          </a:xfrm>
          <a:prstGeom prst="rect">
            <a:avLst/>
          </a:prstGeom>
        </p:spPr>
        <p:txBody>
          <a:bodyPr/>
          <a:lstStyle/>
          <a:p>
            <a:endParaRPr lang="en-US"/>
          </a:p>
        </p:txBody>
      </p:sp>
      <p:sp>
        <p:nvSpPr>
          <p:cNvPr id="7" name="Slide Number Placeholder 6"/>
          <p:cNvSpPr>
            <a:spLocks noGrp="1"/>
          </p:cNvSpPr>
          <p:nvPr>
            <p:ph type="sldNum" sz="quarter" idx="12"/>
          </p:nvPr>
        </p:nvSpPr>
        <p:spPr>
          <a:xfrm>
            <a:off x="0" y="501250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99667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Content">
  <p:cSld name="1 Conten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498475" y="484990"/>
            <a:ext cx="7556313" cy="837080"/>
          </a:xfrm>
          <a:prstGeom prst="rect">
            <a:avLst/>
          </a:prstGeom>
          <a:noFill/>
          <a:ln>
            <a:noFill/>
          </a:ln>
        </p:spPr>
        <p:txBody>
          <a:bodyPr spcFirstLastPara="1" wrap="square" lIns="91425" tIns="45700" rIns="91425" bIns="45700" anchor="t" anchorCtr="0"/>
          <a:lstStyle>
            <a:lvl1pPr marR="0" lvl="0" algn="l">
              <a:lnSpc>
                <a:spcPct val="90000"/>
              </a:lnSpc>
              <a:spcBef>
                <a:spcPts val="0"/>
              </a:spcBef>
              <a:spcAft>
                <a:spcPts val="0"/>
              </a:spcAft>
              <a:buClr>
                <a:schemeClr val="dk2"/>
              </a:buClr>
              <a:buSzPts val="1400"/>
              <a:buFont typeface="Verdana"/>
              <a:buNone/>
              <a:defRPr sz="2625" b="0" i="0" u="none" strike="noStrike" cap="none">
                <a:solidFill>
                  <a:schemeClr val="dk2"/>
                </a:solidFill>
                <a:latin typeface="Verdana"/>
                <a:ea typeface="Verdana"/>
                <a:cs typeface="Verdana"/>
                <a:sym typeface="Verdana"/>
              </a:defRPr>
            </a:lvl1pPr>
            <a:lvl2pPr marR="0" lvl="1" algn="l">
              <a:spcBef>
                <a:spcPts val="0"/>
              </a:spcBef>
              <a:spcAft>
                <a:spcPts val="0"/>
              </a:spcAft>
              <a:buClr>
                <a:schemeClr val="dk2"/>
              </a:buClr>
              <a:buSzPts val="1400"/>
              <a:buFont typeface="Verdana"/>
              <a:buNone/>
              <a:defRPr sz="3150" b="0" i="0" u="none" strike="noStrike" cap="none">
                <a:solidFill>
                  <a:schemeClr val="dk2"/>
                </a:solidFill>
                <a:latin typeface="Verdana"/>
                <a:ea typeface="Verdana"/>
                <a:cs typeface="Verdana"/>
                <a:sym typeface="Verdana"/>
              </a:defRPr>
            </a:lvl2pPr>
            <a:lvl3pPr marR="0" lvl="2" algn="l">
              <a:spcBef>
                <a:spcPts val="0"/>
              </a:spcBef>
              <a:spcAft>
                <a:spcPts val="0"/>
              </a:spcAft>
              <a:buClr>
                <a:schemeClr val="dk2"/>
              </a:buClr>
              <a:buSzPts val="1400"/>
              <a:buFont typeface="Verdana"/>
              <a:buNone/>
              <a:defRPr sz="3150" b="0" i="0" u="none" strike="noStrike" cap="none">
                <a:solidFill>
                  <a:schemeClr val="dk2"/>
                </a:solidFill>
                <a:latin typeface="Verdana"/>
                <a:ea typeface="Verdana"/>
                <a:cs typeface="Verdana"/>
                <a:sym typeface="Verdana"/>
              </a:defRPr>
            </a:lvl3pPr>
            <a:lvl4pPr marR="0" lvl="3" algn="l">
              <a:spcBef>
                <a:spcPts val="0"/>
              </a:spcBef>
              <a:spcAft>
                <a:spcPts val="0"/>
              </a:spcAft>
              <a:buClr>
                <a:schemeClr val="dk2"/>
              </a:buClr>
              <a:buSzPts val="1400"/>
              <a:buFont typeface="Verdana"/>
              <a:buNone/>
              <a:defRPr sz="3150" b="0" i="0" u="none" strike="noStrike" cap="none">
                <a:solidFill>
                  <a:schemeClr val="dk2"/>
                </a:solidFill>
                <a:latin typeface="Verdana"/>
                <a:ea typeface="Verdana"/>
                <a:cs typeface="Verdana"/>
                <a:sym typeface="Verdana"/>
              </a:defRPr>
            </a:lvl4pPr>
            <a:lvl5pPr marR="0" lvl="4" algn="l">
              <a:spcBef>
                <a:spcPts val="0"/>
              </a:spcBef>
              <a:spcAft>
                <a:spcPts val="0"/>
              </a:spcAft>
              <a:buClr>
                <a:schemeClr val="dk2"/>
              </a:buClr>
              <a:buSzPts val="1400"/>
              <a:buFont typeface="Verdana"/>
              <a:buNone/>
              <a:defRPr sz="3150" b="0" i="0" u="none" strike="noStrike" cap="none">
                <a:solidFill>
                  <a:schemeClr val="dk2"/>
                </a:solidFill>
                <a:latin typeface="Verdana"/>
                <a:ea typeface="Verdana"/>
                <a:cs typeface="Verdana"/>
                <a:sym typeface="Verdana"/>
              </a:defRPr>
            </a:lvl5pPr>
            <a:lvl6pPr marR="0" lvl="5" algn="l">
              <a:spcBef>
                <a:spcPts val="0"/>
              </a:spcBef>
              <a:spcAft>
                <a:spcPts val="0"/>
              </a:spcAft>
              <a:buClr>
                <a:schemeClr val="dk2"/>
              </a:buClr>
              <a:buSzPts val="1400"/>
              <a:buFont typeface="Verdana"/>
              <a:buNone/>
              <a:defRPr sz="3150" b="0" i="0" u="none" strike="noStrike" cap="none">
                <a:solidFill>
                  <a:schemeClr val="dk2"/>
                </a:solidFill>
                <a:latin typeface="Verdana"/>
                <a:ea typeface="Verdana"/>
                <a:cs typeface="Verdana"/>
                <a:sym typeface="Verdana"/>
              </a:defRPr>
            </a:lvl6pPr>
            <a:lvl7pPr marR="0" lvl="6" algn="l">
              <a:spcBef>
                <a:spcPts val="0"/>
              </a:spcBef>
              <a:spcAft>
                <a:spcPts val="0"/>
              </a:spcAft>
              <a:buClr>
                <a:schemeClr val="dk2"/>
              </a:buClr>
              <a:buSzPts val="1400"/>
              <a:buFont typeface="Verdana"/>
              <a:buNone/>
              <a:defRPr sz="3150" b="0" i="0" u="none" strike="noStrike" cap="none">
                <a:solidFill>
                  <a:schemeClr val="dk2"/>
                </a:solidFill>
                <a:latin typeface="Verdana"/>
                <a:ea typeface="Verdana"/>
                <a:cs typeface="Verdana"/>
                <a:sym typeface="Verdana"/>
              </a:defRPr>
            </a:lvl7pPr>
            <a:lvl8pPr marR="0" lvl="7" algn="l">
              <a:spcBef>
                <a:spcPts val="0"/>
              </a:spcBef>
              <a:spcAft>
                <a:spcPts val="0"/>
              </a:spcAft>
              <a:buClr>
                <a:schemeClr val="dk2"/>
              </a:buClr>
              <a:buSzPts val="1400"/>
              <a:buFont typeface="Verdana"/>
              <a:buNone/>
              <a:defRPr sz="3150" b="0" i="0" u="none" strike="noStrike" cap="none">
                <a:solidFill>
                  <a:schemeClr val="dk2"/>
                </a:solidFill>
                <a:latin typeface="Verdana"/>
                <a:ea typeface="Verdana"/>
                <a:cs typeface="Verdana"/>
                <a:sym typeface="Verdana"/>
              </a:defRPr>
            </a:lvl8pPr>
            <a:lvl9pPr marR="0" lvl="8" algn="l">
              <a:spcBef>
                <a:spcPts val="0"/>
              </a:spcBef>
              <a:spcAft>
                <a:spcPts val="0"/>
              </a:spcAft>
              <a:buClr>
                <a:schemeClr val="dk2"/>
              </a:buClr>
              <a:buSzPts val="1400"/>
              <a:buFont typeface="Verdana"/>
              <a:buNone/>
              <a:defRPr sz="3150" b="0" i="0" u="none" strike="noStrike" cap="none">
                <a:solidFill>
                  <a:schemeClr val="dk2"/>
                </a:solidFill>
                <a:latin typeface="Verdana"/>
                <a:ea typeface="Verdana"/>
                <a:cs typeface="Verdana"/>
                <a:sym typeface="Verdana"/>
              </a:defRPr>
            </a:lvl9pPr>
          </a:lstStyle>
          <a:p>
            <a:endParaRPr/>
          </a:p>
        </p:txBody>
      </p:sp>
      <p:sp>
        <p:nvSpPr>
          <p:cNvPr id="27" name="Google Shape;27;p3"/>
          <p:cNvSpPr txBox="1">
            <a:spLocks noGrp="1"/>
          </p:cNvSpPr>
          <p:nvPr>
            <p:ph type="body" idx="1"/>
          </p:nvPr>
        </p:nvSpPr>
        <p:spPr>
          <a:xfrm>
            <a:off x="365760" y="1234440"/>
            <a:ext cx="8326438" cy="3291840"/>
          </a:xfrm>
          <a:prstGeom prst="rect">
            <a:avLst/>
          </a:prstGeom>
          <a:noFill/>
          <a:ln>
            <a:noFill/>
          </a:ln>
        </p:spPr>
        <p:txBody>
          <a:bodyPr spcFirstLastPara="1" wrap="square" lIns="91425" tIns="45700" rIns="91425" bIns="45700" anchor="t" anchorCtr="0"/>
          <a:lstStyle>
            <a:lvl1pPr marL="457200" marR="0" lvl="0" indent="-368300" algn="l">
              <a:lnSpc>
                <a:spcPct val="90000"/>
              </a:lnSpc>
              <a:spcBef>
                <a:spcPts val="1500"/>
              </a:spcBef>
              <a:spcAft>
                <a:spcPts val="0"/>
              </a:spcAft>
              <a:buClr>
                <a:schemeClr val="lt2"/>
              </a:buClr>
              <a:buSzPts val="2200"/>
              <a:buFont typeface="Verdana"/>
              <a:buChar char="•"/>
              <a:defRPr sz="1650" b="0" i="0" u="none" strike="noStrike" cap="none">
                <a:solidFill>
                  <a:schemeClr val="lt2"/>
                </a:solidFill>
                <a:latin typeface="Verdana"/>
                <a:ea typeface="Verdana"/>
                <a:cs typeface="Verdana"/>
                <a:sym typeface="Verdana"/>
              </a:defRPr>
            </a:lvl1pPr>
            <a:lvl2pPr marL="914400" marR="0" lvl="1" indent="-355600" algn="l">
              <a:lnSpc>
                <a:spcPct val="90000"/>
              </a:lnSpc>
              <a:spcBef>
                <a:spcPts val="450"/>
              </a:spcBef>
              <a:spcAft>
                <a:spcPts val="0"/>
              </a:spcAft>
              <a:buClr>
                <a:schemeClr val="lt2"/>
              </a:buClr>
              <a:buSzPts val="2000"/>
              <a:buFont typeface="Verdana"/>
              <a:buChar char="•"/>
              <a:defRPr sz="1500" b="0" i="0" u="none" strike="noStrike" cap="none">
                <a:solidFill>
                  <a:schemeClr val="lt2"/>
                </a:solidFill>
                <a:latin typeface="Verdana"/>
                <a:ea typeface="Verdana"/>
                <a:cs typeface="Verdana"/>
                <a:sym typeface="Verdana"/>
              </a:defRPr>
            </a:lvl2pPr>
            <a:lvl3pPr marL="1371600" marR="0" lvl="2" indent="-342900" algn="l">
              <a:lnSpc>
                <a:spcPct val="90000"/>
              </a:lnSpc>
              <a:spcBef>
                <a:spcPts val="450"/>
              </a:spcBef>
              <a:spcAft>
                <a:spcPts val="0"/>
              </a:spcAft>
              <a:buClr>
                <a:schemeClr val="lt2"/>
              </a:buClr>
              <a:buSzPts val="1800"/>
              <a:buFont typeface="Verdana"/>
              <a:buChar char="•"/>
              <a:defRPr sz="1350" b="0" i="0" u="none" strike="noStrike" cap="none">
                <a:solidFill>
                  <a:schemeClr val="lt2"/>
                </a:solidFill>
                <a:latin typeface="Verdana"/>
                <a:ea typeface="Verdana"/>
                <a:cs typeface="Verdana"/>
                <a:sym typeface="Verdana"/>
              </a:defRPr>
            </a:lvl3pPr>
            <a:lvl4pPr marL="1828800" marR="0" lvl="3" indent="-342900" algn="l">
              <a:lnSpc>
                <a:spcPct val="90000"/>
              </a:lnSpc>
              <a:spcBef>
                <a:spcPts val="450"/>
              </a:spcBef>
              <a:spcAft>
                <a:spcPts val="0"/>
              </a:spcAft>
              <a:buClr>
                <a:schemeClr val="lt2"/>
              </a:buClr>
              <a:buSzPts val="1800"/>
              <a:buFont typeface="Verdana"/>
              <a:buChar char="•"/>
              <a:defRPr sz="1350" b="0" i="0" u="none" strike="noStrike" cap="none">
                <a:solidFill>
                  <a:schemeClr val="lt2"/>
                </a:solidFill>
                <a:latin typeface="Verdana"/>
                <a:ea typeface="Verdana"/>
                <a:cs typeface="Verdana"/>
                <a:sym typeface="Verdana"/>
              </a:defRPr>
            </a:lvl4pPr>
            <a:lvl5pPr marL="2286000" marR="0" lvl="4" indent="-342900" algn="l">
              <a:lnSpc>
                <a:spcPct val="90000"/>
              </a:lnSpc>
              <a:spcBef>
                <a:spcPts val="450"/>
              </a:spcBef>
              <a:spcAft>
                <a:spcPts val="0"/>
              </a:spcAft>
              <a:buClr>
                <a:schemeClr val="lt2"/>
              </a:buClr>
              <a:buSzPts val="1800"/>
              <a:buFont typeface="Verdana"/>
              <a:buChar char="•"/>
              <a:defRPr sz="1350" b="0" i="0" u="none" strike="noStrike" cap="none">
                <a:solidFill>
                  <a:schemeClr val="lt2"/>
                </a:solidFill>
                <a:latin typeface="Verdana"/>
                <a:ea typeface="Verdana"/>
                <a:cs typeface="Verdana"/>
                <a:sym typeface="Verdana"/>
              </a:defRPr>
            </a:lvl5pPr>
            <a:lvl6pPr marL="2743200" marR="0" lvl="5" indent="-342900" algn="l">
              <a:lnSpc>
                <a:spcPct val="90000"/>
              </a:lnSpc>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6pPr>
            <a:lvl7pPr marL="3200400" marR="0" lvl="6" indent="-342900" algn="l">
              <a:lnSpc>
                <a:spcPct val="90000"/>
              </a:lnSpc>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7pPr>
            <a:lvl8pPr marL="3657600" marR="0" lvl="7" indent="-342900" algn="l">
              <a:lnSpc>
                <a:spcPct val="90000"/>
              </a:lnSpc>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8pPr>
            <a:lvl9pPr marL="4114800" marR="0" lvl="8" indent="-342900" algn="l">
              <a:lnSpc>
                <a:spcPct val="90000"/>
              </a:lnSpc>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9pPr>
          </a:lstStyle>
          <a:p>
            <a:endParaRPr/>
          </a:p>
        </p:txBody>
      </p:sp>
      <p:sp>
        <p:nvSpPr>
          <p:cNvPr id="28" name="Google Shape;28;p3"/>
          <p:cNvSpPr txBox="1">
            <a:spLocks noGrp="1"/>
          </p:cNvSpPr>
          <p:nvPr>
            <p:ph type="sldNum" idx="12"/>
          </p:nvPr>
        </p:nvSpPr>
        <p:spPr>
          <a:xfrm>
            <a:off x="444501" y="4767263"/>
            <a:ext cx="358775" cy="273844"/>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888888"/>
              </a:buClr>
              <a:buSzPts val="2400"/>
              <a:buFont typeface="Verdana"/>
              <a:buNone/>
              <a:defRPr sz="1800" b="0" i="0" u="none" strike="noStrike" cap="none">
                <a:solidFill>
                  <a:srgbClr val="888888"/>
                </a:solidFill>
                <a:latin typeface="Verdana"/>
                <a:ea typeface="Verdana"/>
                <a:cs typeface="Verdana"/>
                <a:sym typeface="Verdana"/>
              </a:defRPr>
            </a:lvl1pPr>
            <a:lvl2pPr marL="0" marR="0" lvl="1" indent="0" algn="l">
              <a:lnSpc>
                <a:spcPct val="100000"/>
              </a:lnSpc>
              <a:spcBef>
                <a:spcPts val="0"/>
              </a:spcBef>
              <a:spcAft>
                <a:spcPts val="0"/>
              </a:spcAft>
              <a:buClr>
                <a:srgbClr val="888888"/>
              </a:buClr>
              <a:buSzPts val="2400"/>
              <a:buFont typeface="Verdana"/>
              <a:buNone/>
              <a:defRPr sz="1800" b="0" i="0" u="none" strike="noStrike" cap="none">
                <a:solidFill>
                  <a:srgbClr val="888888"/>
                </a:solidFill>
                <a:latin typeface="Verdana"/>
                <a:ea typeface="Verdana"/>
                <a:cs typeface="Verdana"/>
                <a:sym typeface="Verdana"/>
              </a:defRPr>
            </a:lvl2pPr>
            <a:lvl3pPr marL="0" marR="0" lvl="2" indent="0" algn="l">
              <a:lnSpc>
                <a:spcPct val="100000"/>
              </a:lnSpc>
              <a:spcBef>
                <a:spcPts val="0"/>
              </a:spcBef>
              <a:spcAft>
                <a:spcPts val="0"/>
              </a:spcAft>
              <a:buClr>
                <a:srgbClr val="888888"/>
              </a:buClr>
              <a:buSzPts val="2400"/>
              <a:buFont typeface="Verdana"/>
              <a:buNone/>
              <a:defRPr sz="1800" b="0" i="0" u="none" strike="noStrike" cap="none">
                <a:solidFill>
                  <a:srgbClr val="888888"/>
                </a:solidFill>
                <a:latin typeface="Verdana"/>
                <a:ea typeface="Verdana"/>
                <a:cs typeface="Verdana"/>
                <a:sym typeface="Verdana"/>
              </a:defRPr>
            </a:lvl3pPr>
            <a:lvl4pPr marL="0" marR="0" lvl="3" indent="0" algn="l">
              <a:lnSpc>
                <a:spcPct val="100000"/>
              </a:lnSpc>
              <a:spcBef>
                <a:spcPts val="0"/>
              </a:spcBef>
              <a:spcAft>
                <a:spcPts val="0"/>
              </a:spcAft>
              <a:buClr>
                <a:srgbClr val="888888"/>
              </a:buClr>
              <a:buSzPts val="2400"/>
              <a:buFont typeface="Verdana"/>
              <a:buNone/>
              <a:defRPr sz="1800" b="0" i="0" u="none" strike="noStrike" cap="none">
                <a:solidFill>
                  <a:srgbClr val="888888"/>
                </a:solidFill>
                <a:latin typeface="Verdana"/>
                <a:ea typeface="Verdana"/>
                <a:cs typeface="Verdana"/>
                <a:sym typeface="Verdana"/>
              </a:defRPr>
            </a:lvl4pPr>
            <a:lvl5pPr marL="0" marR="0" lvl="4" indent="0" algn="l">
              <a:lnSpc>
                <a:spcPct val="100000"/>
              </a:lnSpc>
              <a:spcBef>
                <a:spcPts val="0"/>
              </a:spcBef>
              <a:spcAft>
                <a:spcPts val="0"/>
              </a:spcAft>
              <a:buClr>
                <a:srgbClr val="888888"/>
              </a:buClr>
              <a:buSzPts val="2400"/>
              <a:buFont typeface="Verdana"/>
              <a:buNone/>
              <a:defRPr sz="1800" b="0" i="0" u="none" strike="noStrike" cap="none">
                <a:solidFill>
                  <a:srgbClr val="888888"/>
                </a:solidFill>
                <a:latin typeface="Verdana"/>
                <a:ea typeface="Verdana"/>
                <a:cs typeface="Verdana"/>
                <a:sym typeface="Verdana"/>
              </a:defRPr>
            </a:lvl5pPr>
            <a:lvl6pPr marL="0" marR="0" lvl="5" indent="0" algn="l">
              <a:lnSpc>
                <a:spcPct val="100000"/>
              </a:lnSpc>
              <a:spcBef>
                <a:spcPts val="0"/>
              </a:spcBef>
              <a:spcAft>
                <a:spcPts val="0"/>
              </a:spcAft>
              <a:buClr>
                <a:srgbClr val="888888"/>
              </a:buClr>
              <a:buSzPts val="2400"/>
              <a:buFont typeface="Verdana"/>
              <a:buNone/>
              <a:defRPr sz="1800" b="0" i="0" u="none" strike="noStrike" cap="none">
                <a:solidFill>
                  <a:srgbClr val="888888"/>
                </a:solidFill>
                <a:latin typeface="Verdana"/>
                <a:ea typeface="Verdana"/>
                <a:cs typeface="Verdana"/>
                <a:sym typeface="Verdana"/>
              </a:defRPr>
            </a:lvl6pPr>
            <a:lvl7pPr marL="0" marR="0" lvl="6" indent="0" algn="l">
              <a:lnSpc>
                <a:spcPct val="100000"/>
              </a:lnSpc>
              <a:spcBef>
                <a:spcPts val="0"/>
              </a:spcBef>
              <a:spcAft>
                <a:spcPts val="0"/>
              </a:spcAft>
              <a:buClr>
                <a:srgbClr val="888888"/>
              </a:buClr>
              <a:buSzPts val="2400"/>
              <a:buFont typeface="Verdana"/>
              <a:buNone/>
              <a:defRPr sz="1800" b="0" i="0" u="none" strike="noStrike" cap="none">
                <a:solidFill>
                  <a:srgbClr val="888888"/>
                </a:solidFill>
                <a:latin typeface="Verdana"/>
                <a:ea typeface="Verdana"/>
                <a:cs typeface="Verdana"/>
                <a:sym typeface="Verdana"/>
              </a:defRPr>
            </a:lvl7pPr>
            <a:lvl8pPr marL="0" marR="0" lvl="7" indent="0" algn="l">
              <a:lnSpc>
                <a:spcPct val="100000"/>
              </a:lnSpc>
              <a:spcBef>
                <a:spcPts val="0"/>
              </a:spcBef>
              <a:spcAft>
                <a:spcPts val="0"/>
              </a:spcAft>
              <a:buClr>
                <a:srgbClr val="888888"/>
              </a:buClr>
              <a:buSzPts val="2400"/>
              <a:buFont typeface="Verdana"/>
              <a:buNone/>
              <a:defRPr sz="1800" b="0" i="0" u="none" strike="noStrike" cap="none">
                <a:solidFill>
                  <a:srgbClr val="888888"/>
                </a:solidFill>
                <a:latin typeface="Verdana"/>
                <a:ea typeface="Verdana"/>
                <a:cs typeface="Verdana"/>
                <a:sym typeface="Verdana"/>
              </a:defRPr>
            </a:lvl8pPr>
            <a:lvl9pPr marL="0" marR="0" lvl="8" indent="0" algn="l">
              <a:lnSpc>
                <a:spcPct val="100000"/>
              </a:lnSpc>
              <a:spcBef>
                <a:spcPts val="0"/>
              </a:spcBef>
              <a:spcAft>
                <a:spcPts val="0"/>
              </a:spcAft>
              <a:buClr>
                <a:srgbClr val="888888"/>
              </a:buClr>
              <a:buSzPts val="2400"/>
              <a:buFont typeface="Verdana"/>
              <a:buNone/>
              <a:defRPr sz="1800" b="0" i="0" u="none" strike="noStrike" cap="none">
                <a:solidFill>
                  <a:srgbClr val="888888"/>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
        <p:nvSpPr>
          <p:cNvPr id="29" name="Google Shape;29;p3"/>
          <p:cNvSpPr txBox="1">
            <a:spLocks noGrp="1"/>
          </p:cNvSpPr>
          <p:nvPr>
            <p:ph type="dt" idx="10"/>
          </p:nvPr>
        </p:nvSpPr>
        <p:spPr>
          <a:xfrm>
            <a:off x="865188" y="4767263"/>
            <a:ext cx="1643062" cy="273844"/>
          </a:xfrm>
          <a:prstGeom prst="rect">
            <a:avLst/>
          </a:prstGeom>
          <a:noFill/>
          <a:ln>
            <a:noFill/>
          </a:ln>
        </p:spPr>
        <p:txBody>
          <a:bodyPr spcFirstLastPara="1" wrap="square" lIns="91425" tIns="45700" rIns="91425" bIns="45700" anchor="t" anchorCtr="0"/>
          <a:lstStyle>
            <a:lvl1pPr marR="0" lvl="0" algn="l">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4"/>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sldNum" idx="12"/>
          </p:nvPr>
        </p:nvSpPr>
        <p:spPr>
          <a:xfrm>
            <a:off x="76912" y="4925990"/>
            <a:ext cx="551738" cy="2109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75" b="0" i="0">
                <a:solidFill>
                  <a:schemeClr val="lt1"/>
                </a:solidFill>
                <a:latin typeface="Helvetica Neue"/>
                <a:ea typeface="Helvetica Neue"/>
                <a:cs typeface="Helvetica Neue"/>
                <a:sym typeface="Helvetica Neue"/>
              </a:defRPr>
            </a:lvl1pPr>
            <a:lvl2pPr marL="0" lvl="1" indent="0" algn="l">
              <a:spcBef>
                <a:spcPts val="0"/>
              </a:spcBef>
              <a:buNone/>
              <a:defRPr sz="975" b="0" i="0">
                <a:solidFill>
                  <a:schemeClr val="lt1"/>
                </a:solidFill>
                <a:latin typeface="Helvetica Neue"/>
                <a:ea typeface="Helvetica Neue"/>
                <a:cs typeface="Helvetica Neue"/>
                <a:sym typeface="Helvetica Neue"/>
              </a:defRPr>
            </a:lvl2pPr>
            <a:lvl3pPr marL="0" lvl="2" indent="0" algn="l">
              <a:spcBef>
                <a:spcPts val="0"/>
              </a:spcBef>
              <a:buNone/>
              <a:defRPr sz="975" b="0" i="0">
                <a:solidFill>
                  <a:schemeClr val="lt1"/>
                </a:solidFill>
                <a:latin typeface="Helvetica Neue"/>
                <a:ea typeface="Helvetica Neue"/>
                <a:cs typeface="Helvetica Neue"/>
                <a:sym typeface="Helvetica Neue"/>
              </a:defRPr>
            </a:lvl3pPr>
            <a:lvl4pPr marL="0" lvl="3" indent="0" algn="l">
              <a:spcBef>
                <a:spcPts val="0"/>
              </a:spcBef>
              <a:buNone/>
              <a:defRPr sz="975" b="0" i="0">
                <a:solidFill>
                  <a:schemeClr val="lt1"/>
                </a:solidFill>
                <a:latin typeface="Helvetica Neue"/>
                <a:ea typeface="Helvetica Neue"/>
                <a:cs typeface="Helvetica Neue"/>
                <a:sym typeface="Helvetica Neue"/>
              </a:defRPr>
            </a:lvl4pPr>
            <a:lvl5pPr marL="0" lvl="4" indent="0" algn="l">
              <a:spcBef>
                <a:spcPts val="0"/>
              </a:spcBef>
              <a:buNone/>
              <a:defRPr sz="975" b="0" i="0">
                <a:solidFill>
                  <a:schemeClr val="lt1"/>
                </a:solidFill>
                <a:latin typeface="Helvetica Neue"/>
                <a:ea typeface="Helvetica Neue"/>
                <a:cs typeface="Helvetica Neue"/>
                <a:sym typeface="Helvetica Neue"/>
              </a:defRPr>
            </a:lvl5pPr>
            <a:lvl6pPr marL="0" lvl="5" indent="0" algn="l">
              <a:spcBef>
                <a:spcPts val="0"/>
              </a:spcBef>
              <a:buNone/>
              <a:defRPr sz="975" b="0" i="0">
                <a:solidFill>
                  <a:schemeClr val="lt1"/>
                </a:solidFill>
                <a:latin typeface="Helvetica Neue"/>
                <a:ea typeface="Helvetica Neue"/>
                <a:cs typeface="Helvetica Neue"/>
                <a:sym typeface="Helvetica Neue"/>
              </a:defRPr>
            </a:lvl6pPr>
            <a:lvl7pPr marL="0" lvl="6" indent="0" algn="l">
              <a:spcBef>
                <a:spcPts val="0"/>
              </a:spcBef>
              <a:buNone/>
              <a:defRPr sz="975" b="0" i="0">
                <a:solidFill>
                  <a:schemeClr val="lt1"/>
                </a:solidFill>
                <a:latin typeface="Helvetica Neue"/>
                <a:ea typeface="Helvetica Neue"/>
                <a:cs typeface="Helvetica Neue"/>
                <a:sym typeface="Helvetica Neue"/>
              </a:defRPr>
            </a:lvl7pPr>
            <a:lvl8pPr marL="0" lvl="7" indent="0" algn="l">
              <a:spcBef>
                <a:spcPts val="0"/>
              </a:spcBef>
              <a:buNone/>
              <a:defRPr sz="975" b="0" i="0">
                <a:solidFill>
                  <a:schemeClr val="lt1"/>
                </a:solidFill>
                <a:latin typeface="Helvetica Neue"/>
                <a:ea typeface="Helvetica Neue"/>
                <a:cs typeface="Helvetica Neue"/>
                <a:sym typeface="Helvetica Neue"/>
              </a:defRPr>
            </a:lvl8pPr>
            <a:lvl9pPr marL="0" lvl="8" indent="0" algn="l">
              <a:spcBef>
                <a:spcPts val="0"/>
              </a:spcBef>
              <a:buNone/>
              <a:defRPr sz="975" b="0" i="0">
                <a:solidFill>
                  <a:schemeClr val="lt1"/>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6"/>
        <p:cNvGrpSpPr/>
        <p:nvPr/>
      </p:nvGrpSpPr>
      <p:grpSpPr>
        <a:xfrm>
          <a:off x="0" y="0"/>
          <a:ext cx="0" cy="0"/>
          <a:chOff x="0" y="0"/>
          <a:chExt cx="0" cy="0"/>
        </a:xfrm>
      </p:grpSpPr>
      <p:sp>
        <p:nvSpPr>
          <p:cNvPr id="37" name="Google Shape;37;p5"/>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39" name="Google Shape;39;p5"/>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5"/>
          <p:cNvSpPr txBox="1">
            <a:spLocks noGrp="1"/>
          </p:cNvSpPr>
          <p:nvPr>
            <p:ph type="sldNum" idx="12"/>
          </p:nvPr>
        </p:nvSpPr>
        <p:spPr>
          <a:xfrm>
            <a:off x="0" y="4925990"/>
            <a:ext cx="628650" cy="2109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5" name="Google Shape;45;p6"/>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sldNum" idx="12"/>
          </p:nvPr>
        </p:nvSpPr>
        <p:spPr>
          <a:xfrm>
            <a:off x="0" y="4925990"/>
            <a:ext cx="628650" cy="2109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7"/>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 name="Google Shape;52;p7"/>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7"/>
          <p:cNvSpPr txBox="1">
            <a:spLocks noGrp="1"/>
          </p:cNvSpPr>
          <p:nvPr>
            <p:ph type="sldNum" idx="12"/>
          </p:nvPr>
        </p:nvSpPr>
        <p:spPr>
          <a:xfrm>
            <a:off x="0" y="4925990"/>
            <a:ext cx="628650" cy="2109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5"/>
        <p:cNvGrpSpPr/>
        <p:nvPr/>
      </p:nvGrpSpPr>
      <p:grpSpPr>
        <a:xfrm>
          <a:off x="0" y="0"/>
          <a:ext cx="0" cy="0"/>
          <a:chOff x="0" y="0"/>
          <a:chExt cx="0" cy="0"/>
        </a:xfrm>
      </p:grpSpPr>
      <p:sp>
        <p:nvSpPr>
          <p:cNvPr id="56" name="Google Shape;56;p8"/>
          <p:cNvSpPr txBox="1">
            <a:spLocks noGrp="1"/>
          </p:cNvSpPr>
          <p:nvPr>
            <p:ph type="sldNum" idx="12"/>
          </p:nvPr>
        </p:nvSpPr>
        <p:spPr>
          <a:xfrm>
            <a:off x="0" y="4925990"/>
            <a:ext cx="628650" cy="2109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8"/>
          <p:cNvSpPr txBox="1"/>
          <p:nvPr/>
        </p:nvSpPr>
        <p:spPr>
          <a:xfrm>
            <a:off x="406581" y="273845"/>
            <a:ext cx="7096625" cy="107211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Helvetica Neue"/>
              <a:buNone/>
            </a:pPr>
            <a:endParaRPr sz="3300" b="0" i="0">
              <a:solidFill>
                <a:schemeClr val="dk1"/>
              </a:solidFill>
              <a:latin typeface="Helvetica Neue"/>
              <a:ea typeface="Helvetica Neue"/>
              <a:cs typeface="Helvetica Neue"/>
              <a:sym typeface="Helvetica Neue"/>
            </a:endParaRPr>
          </a:p>
        </p:txBody>
      </p:sp>
      <p:sp>
        <p:nvSpPr>
          <p:cNvPr id="58" name="Google Shape;58;p8"/>
          <p:cNvSpPr>
            <a:spLocks noGrp="1"/>
          </p:cNvSpPr>
          <p:nvPr>
            <p:ph type="chart" idx="2"/>
          </p:nvPr>
        </p:nvSpPr>
        <p:spPr>
          <a:xfrm>
            <a:off x="406581" y="1454922"/>
            <a:ext cx="8472500" cy="303803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9"/>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sldNum" idx="12"/>
          </p:nvPr>
        </p:nvSpPr>
        <p:spPr>
          <a:xfrm>
            <a:off x="0" y="4925990"/>
            <a:ext cx="628650" cy="2109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0"/>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6" name="Google Shape;66;p10"/>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7" name="Google Shape;67;p10"/>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0" y="4925990"/>
            <a:ext cx="628650" cy="2109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4925989"/>
            <a:ext cx="9144000" cy="217511"/>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1" name="Google Shape;11;p1"/>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Helvetica Neue"/>
              <a:buNone/>
              <a:defRPr sz="33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713" b="0" i="0" u="none" strike="noStrike" cap="none">
                <a:solidFill>
                  <a:schemeClr val="lt1"/>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0" y="4925990"/>
            <a:ext cx="628650" cy="21090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75" b="0" i="0" u="none" strike="noStrike" cap="none">
                <a:solidFill>
                  <a:schemeClr val="lt1"/>
                </a:solidFill>
                <a:latin typeface="Helvetica Neue"/>
                <a:ea typeface="Helvetica Neue"/>
                <a:cs typeface="Helvetica Neue"/>
                <a:sym typeface="Helvetica Neue"/>
              </a:defRPr>
            </a:lvl1pPr>
            <a:lvl2pPr marL="0" marR="0" lvl="1" indent="0" algn="r" rtl="0">
              <a:spcBef>
                <a:spcPts val="0"/>
              </a:spcBef>
              <a:buNone/>
              <a:defRPr sz="975" b="0" i="0" u="none" strike="noStrike" cap="none">
                <a:solidFill>
                  <a:schemeClr val="lt1"/>
                </a:solidFill>
                <a:latin typeface="Helvetica Neue"/>
                <a:ea typeface="Helvetica Neue"/>
                <a:cs typeface="Helvetica Neue"/>
                <a:sym typeface="Helvetica Neue"/>
              </a:defRPr>
            </a:lvl2pPr>
            <a:lvl3pPr marL="0" marR="0" lvl="2" indent="0" algn="r" rtl="0">
              <a:spcBef>
                <a:spcPts val="0"/>
              </a:spcBef>
              <a:buNone/>
              <a:defRPr sz="975" b="0" i="0" u="none" strike="noStrike" cap="none">
                <a:solidFill>
                  <a:schemeClr val="lt1"/>
                </a:solidFill>
                <a:latin typeface="Helvetica Neue"/>
                <a:ea typeface="Helvetica Neue"/>
                <a:cs typeface="Helvetica Neue"/>
                <a:sym typeface="Helvetica Neue"/>
              </a:defRPr>
            </a:lvl3pPr>
            <a:lvl4pPr marL="0" marR="0" lvl="3" indent="0" algn="r" rtl="0">
              <a:spcBef>
                <a:spcPts val="0"/>
              </a:spcBef>
              <a:buNone/>
              <a:defRPr sz="975" b="0" i="0" u="none" strike="noStrike" cap="none">
                <a:solidFill>
                  <a:schemeClr val="lt1"/>
                </a:solidFill>
                <a:latin typeface="Helvetica Neue"/>
                <a:ea typeface="Helvetica Neue"/>
                <a:cs typeface="Helvetica Neue"/>
                <a:sym typeface="Helvetica Neue"/>
              </a:defRPr>
            </a:lvl4pPr>
            <a:lvl5pPr marL="0" marR="0" lvl="4" indent="0" algn="r" rtl="0">
              <a:spcBef>
                <a:spcPts val="0"/>
              </a:spcBef>
              <a:buNone/>
              <a:defRPr sz="975" b="0" i="0" u="none" strike="noStrike" cap="none">
                <a:solidFill>
                  <a:schemeClr val="lt1"/>
                </a:solidFill>
                <a:latin typeface="Helvetica Neue"/>
                <a:ea typeface="Helvetica Neue"/>
                <a:cs typeface="Helvetica Neue"/>
                <a:sym typeface="Helvetica Neue"/>
              </a:defRPr>
            </a:lvl5pPr>
            <a:lvl6pPr marL="0" marR="0" lvl="5" indent="0" algn="r" rtl="0">
              <a:spcBef>
                <a:spcPts val="0"/>
              </a:spcBef>
              <a:buNone/>
              <a:defRPr sz="975" b="0" i="0" u="none" strike="noStrike" cap="none">
                <a:solidFill>
                  <a:schemeClr val="lt1"/>
                </a:solidFill>
                <a:latin typeface="Helvetica Neue"/>
                <a:ea typeface="Helvetica Neue"/>
                <a:cs typeface="Helvetica Neue"/>
                <a:sym typeface="Helvetica Neue"/>
              </a:defRPr>
            </a:lvl6pPr>
            <a:lvl7pPr marL="0" marR="0" lvl="6" indent="0" algn="r" rtl="0">
              <a:spcBef>
                <a:spcPts val="0"/>
              </a:spcBef>
              <a:buNone/>
              <a:defRPr sz="975" b="0" i="0" u="none" strike="noStrike" cap="none">
                <a:solidFill>
                  <a:schemeClr val="lt1"/>
                </a:solidFill>
                <a:latin typeface="Helvetica Neue"/>
                <a:ea typeface="Helvetica Neue"/>
                <a:cs typeface="Helvetica Neue"/>
                <a:sym typeface="Helvetica Neue"/>
              </a:defRPr>
            </a:lvl7pPr>
            <a:lvl8pPr marL="0" marR="0" lvl="7" indent="0" algn="r" rtl="0">
              <a:spcBef>
                <a:spcPts val="0"/>
              </a:spcBef>
              <a:buNone/>
              <a:defRPr sz="975" b="0" i="0" u="none" strike="noStrike" cap="none">
                <a:solidFill>
                  <a:schemeClr val="lt1"/>
                </a:solidFill>
                <a:latin typeface="Helvetica Neue"/>
                <a:ea typeface="Helvetica Neue"/>
                <a:cs typeface="Helvetica Neue"/>
                <a:sym typeface="Helvetica Neue"/>
              </a:defRPr>
            </a:lvl8pPr>
            <a:lvl9pPr marL="0" marR="0" lvl="8" indent="0" algn="r" rtl="0">
              <a:spcBef>
                <a:spcPts val="0"/>
              </a:spcBef>
              <a:buNone/>
              <a:defRPr sz="975"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6">
            <a:alphaModFix/>
          </a:blip>
          <a:srcRect/>
          <a:stretch/>
        </p:blipFill>
        <p:spPr>
          <a:xfrm>
            <a:off x="8464982" y="4431323"/>
            <a:ext cx="527774" cy="7121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5.jpe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hyperlink" Target="https://www.ucf.edu/news/ucf-among-top-100-universities-world-patents/"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8" Type="http://schemas.openxmlformats.org/officeDocument/2006/relationships/hyperlink" Target="mailto:Rebecca.murphey@ucf.edu" TargetMode="External"/><Relationship Id="rId3" Type="http://schemas.openxmlformats.org/officeDocument/2006/relationships/image" Target="../media/image74.jpg"/><Relationship Id="rId7" Type="http://schemas.openxmlformats.org/officeDocument/2006/relationships/hyperlink" Target="mailto:ven.basco@ucf.edu"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hyperlink" Target="mailto:savila@ucf.edu" TargetMode="External"/><Relationship Id="rId5" Type="http://schemas.openxmlformats.org/officeDocument/2006/relationships/hyperlink" Target="mailto:min.tong@ucf.edu"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chart" Target="../charts/chart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6.xml"/><Relationship Id="rId7" Type="http://schemas.openxmlformats.org/officeDocument/2006/relationships/diagramData" Target="../diagrams/data1.xml"/><Relationship Id="rId12"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svg"/><Relationship Id="rId11" Type="http://schemas.microsoft.com/office/2007/relationships/diagramDrawing" Target="../diagrams/drawing1.xml"/><Relationship Id="rId5" Type="http://schemas.openxmlformats.org/officeDocument/2006/relationships/image" Target="../media/image10.png"/><Relationship Id="rId10" Type="http://schemas.openxmlformats.org/officeDocument/2006/relationships/diagramColors" Target="../diagrams/colors1.xml"/><Relationship Id="rId4" Type="http://schemas.openxmlformats.org/officeDocument/2006/relationships/notesSlide" Target="../notesSlides/notesSlide8.xml"/><Relationship Id="rId9"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 y="0"/>
            <a:ext cx="9138244" cy="5143500"/>
          </a:xfrm>
          <a:prstGeom prst="rect">
            <a:avLst/>
          </a:prstGeom>
        </p:spPr>
      </p:pic>
      <p:sp>
        <p:nvSpPr>
          <p:cNvPr id="2" name="Title 1"/>
          <p:cNvSpPr>
            <a:spLocks noGrp="1"/>
          </p:cNvSpPr>
          <p:nvPr>
            <p:ph type="ctrTitle"/>
          </p:nvPr>
        </p:nvSpPr>
        <p:spPr>
          <a:xfrm>
            <a:off x="-5756" y="789745"/>
            <a:ext cx="9144000" cy="905963"/>
          </a:xfrm>
        </p:spPr>
        <p:txBody>
          <a:bodyPr>
            <a:noAutofit/>
          </a:bodyPr>
          <a:lstStyle/>
          <a:p>
            <a:pPr>
              <a:lnSpc>
                <a:spcPct val="150000"/>
              </a:lnSpc>
              <a:spcAft>
                <a:spcPts val="1800"/>
              </a:spcAft>
            </a:pPr>
            <a:r>
              <a:rPr lang="en-US" sz="3000" b="1" dirty="0">
                <a:solidFill>
                  <a:schemeClr val="bg1">
                    <a:lumMod val="95000"/>
                  </a:schemeClr>
                </a:solidFill>
                <a:latin typeface="Calibri" panose="020F0502020204030204" pitchFamily="34" charset="0"/>
                <a:ea typeface="Helvetica" charset="0"/>
                <a:cs typeface="Calibri" panose="020F0502020204030204" pitchFamily="34" charset="0"/>
              </a:rPr>
              <a:t>Entrepreneurship Programming:</a:t>
            </a:r>
            <a:br>
              <a:rPr lang="en-US" sz="2200" b="1" dirty="0">
                <a:solidFill>
                  <a:schemeClr val="bg1">
                    <a:lumMod val="95000"/>
                  </a:schemeClr>
                </a:solidFill>
                <a:latin typeface="Helvetica" charset="0"/>
                <a:ea typeface="Helvetica" charset="0"/>
                <a:cs typeface="Helvetica" charset="0"/>
              </a:rPr>
            </a:br>
            <a:r>
              <a:rPr lang="en-US" sz="2600" b="1" dirty="0">
                <a:solidFill>
                  <a:schemeClr val="bg1">
                    <a:lumMod val="95000"/>
                  </a:schemeClr>
                </a:solidFill>
                <a:latin typeface="Calibri" panose="020F0502020204030204" pitchFamily="34" charset="0"/>
                <a:ea typeface="Helvetica" charset="0"/>
                <a:cs typeface="Calibri" panose="020F0502020204030204" pitchFamily="34" charset="0"/>
              </a:rPr>
              <a:t>Building a Network of Librarians, Students &amp; Entrepreneurs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sp>
        <p:nvSpPr>
          <p:cNvPr id="4" name="Rectangle 3">
            <a:extLst>
              <a:ext uri="{FF2B5EF4-FFF2-40B4-BE49-F238E27FC236}">
                <a16:creationId xmlns:a16="http://schemas.microsoft.com/office/drawing/2014/main" id="{8185FFD5-5F85-4A52-94A6-3F04C99BF227}"/>
              </a:ext>
            </a:extLst>
          </p:cNvPr>
          <p:cNvSpPr/>
          <p:nvPr/>
        </p:nvSpPr>
        <p:spPr>
          <a:xfrm>
            <a:off x="94093" y="3961436"/>
            <a:ext cx="3236935" cy="784638"/>
          </a:xfrm>
          <a:prstGeom prst="rect">
            <a:avLst/>
          </a:prstGeom>
        </p:spPr>
        <p:txBody>
          <a:bodyPr wrap="square">
            <a:spAutoFit/>
          </a:bodyPr>
          <a:lstStyle/>
          <a:p>
            <a:pPr lvl="0" algn="ctr">
              <a:lnSpc>
                <a:spcPct val="80000"/>
              </a:lnSpc>
              <a:buSzPts val="1800"/>
            </a:pPr>
            <a:r>
              <a:rPr lang="en-US" b="1" dirty="0">
                <a:solidFill>
                  <a:schemeClr val="bg1">
                    <a:lumMod val="95000"/>
                  </a:schemeClr>
                </a:solidFill>
                <a:latin typeface="Calibri"/>
                <a:ea typeface="Calibri"/>
                <a:cs typeface="Calibri"/>
                <a:sym typeface="Calibri"/>
              </a:rPr>
              <a:t>Rebecca “Missy” Murphey, Sandy Avila, Ven Basco, &amp; Min Tong</a:t>
            </a:r>
            <a:br>
              <a:rPr lang="en-US" b="1" dirty="0">
                <a:solidFill>
                  <a:schemeClr val="bg1">
                    <a:lumMod val="95000"/>
                  </a:schemeClr>
                </a:solidFill>
                <a:latin typeface="Calibri"/>
                <a:ea typeface="Calibri"/>
                <a:cs typeface="Calibri"/>
                <a:sym typeface="Calibri"/>
              </a:rPr>
            </a:br>
            <a:br>
              <a:rPr lang="en-US" b="1" dirty="0">
                <a:solidFill>
                  <a:schemeClr val="bg1">
                    <a:lumMod val="95000"/>
                  </a:schemeClr>
                </a:solidFill>
                <a:latin typeface="Calibri"/>
                <a:ea typeface="Calibri"/>
                <a:cs typeface="Calibri"/>
                <a:sym typeface="Calibri"/>
              </a:rPr>
            </a:br>
            <a:r>
              <a:rPr lang="en-US" b="1" dirty="0">
                <a:solidFill>
                  <a:schemeClr val="bg1">
                    <a:lumMod val="95000"/>
                  </a:schemeClr>
                </a:solidFill>
                <a:latin typeface="Calibri"/>
                <a:ea typeface="Calibri"/>
                <a:cs typeface="Calibri"/>
                <a:sym typeface="Calibri"/>
              </a:rPr>
              <a:t>University of Central Florida Libraries</a:t>
            </a:r>
            <a:endParaRPr lang="en-US" dirty="0">
              <a:solidFill>
                <a:schemeClr val="bg1">
                  <a:lumMod val="95000"/>
                </a:schemeClr>
              </a:solidFill>
            </a:endParaRPr>
          </a:p>
        </p:txBody>
      </p:sp>
    </p:spTree>
    <p:extLst>
      <p:ext uri="{BB962C8B-B14F-4D97-AF65-F5344CB8AC3E}">
        <p14:creationId xmlns:p14="http://schemas.microsoft.com/office/powerpoint/2010/main" val="1844144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967B39-D9D9-4CD8-B8DF-B4860C3316FC}"/>
              </a:ext>
            </a:extLst>
          </p:cNvPr>
          <p:cNvSpPr>
            <a:spLocks noGrp="1"/>
          </p:cNvSpPr>
          <p:nvPr>
            <p:ph type="body" idx="1"/>
          </p:nvPr>
        </p:nvSpPr>
        <p:spPr>
          <a:xfrm>
            <a:off x="0" y="1801927"/>
            <a:ext cx="9143999" cy="1300501"/>
          </a:xfrm>
        </p:spPr>
        <p:txBody>
          <a:bodyPr/>
          <a:lstStyle/>
          <a:p>
            <a:pPr marL="76200" indent="0" algn="ctr">
              <a:buNone/>
            </a:pPr>
            <a:r>
              <a:rPr lang="en-US" sz="6000" b="1" dirty="0">
                <a:latin typeface="Calibri" panose="020F0502020204030204" pitchFamily="34" charset="0"/>
                <a:cs typeface="Calibri" panose="020F0502020204030204" pitchFamily="34" charset="0"/>
              </a:rPr>
              <a:t>Preparation</a:t>
            </a:r>
          </a:p>
        </p:txBody>
      </p:sp>
    </p:spTree>
    <p:extLst>
      <p:ext uri="{BB962C8B-B14F-4D97-AF65-F5344CB8AC3E}">
        <p14:creationId xmlns:p14="http://schemas.microsoft.com/office/powerpoint/2010/main" val="626308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0" y="195531"/>
            <a:ext cx="9144000" cy="994172"/>
          </a:xfrm>
          <a:prstGeom prst="rect">
            <a:avLst/>
          </a:prstGeom>
          <a:noFill/>
          <a:ln>
            <a:noFill/>
          </a:ln>
        </p:spPr>
        <p:txBody>
          <a:bodyPr spcFirstLastPara="1" wrap="square" lIns="91425" tIns="45700" rIns="91425" bIns="45700" anchor="ctr" anchorCtr="0">
            <a:noAutofit/>
          </a:bodyPr>
          <a:lstStyle/>
          <a:p>
            <a:pPr lvl="0" algn="ctr">
              <a:buSzPts val="2970"/>
            </a:pPr>
            <a:r>
              <a:rPr lang="en-US" sz="4400" b="1" dirty="0">
                <a:latin typeface="Calibri" panose="020F0502020204030204" pitchFamily="34" charset="0"/>
                <a:cs typeface="Calibri" panose="020F0502020204030204" pitchFamily="34" charset="0"/>
              </a:rPr>
              <a:t>Meet the QEP Project Team</a:t>
            </a:r>
            <a:endParaRPr sz="4400" dirty="0">
              <a:latin typeface="Calibri" panose="020F0502020204030204" pitchFamily="34" charset="0"/>
              <a:cs typeface="Calibri" panose="020F0502020204030204" pitchFamily="34" charset="0"/>
            </a:endParaRPr>
          </a:p>
        </p:txBody>
      </p:sp>
      <p:sp>
        <p:nvSpPr>
          <p:cNvPr id="114" name="Google Shape;114;p17"/>
          <p:cNvSpPr txBox="1">
            <a:spLocks noGrp="1"/>
          </p:cNvSpPr>
          <p:nvPr>
            <p:ph type="body" idx="1"/>
          </p:nvPr>
        </p:nvSpPr>
        <p:spPr>
          <a:xfrm>
            <a:off x="6491885" y="3749929"/>
            <a:ext cx="2150092" cy="617934"/>
          </a:xfrm>
          <a:prstGeom prst="rect">
            <a:avLst/>
          </a:prstGeom>
          <a:noFill/>
          <a:ln>
            <a:noFill/>
          </a:ln>
        </p:spPr>
        <p:txBody>
          <a:bodyPr spcFirstLastPara="1" wrap="square" lIns="91425" tIns="45700" rIns="91425" bIns="45700" anchor="b" anchorCtr="0">
            <a:noAutofit/>
          </a:bodyPr>
          <a:lstStyle/>
          <a:p>
            <a:pPr marL="0" lvl="0" indent="0" algn="ctr" rtl="0">
              <a:lnSpc>
                <a:spcPct val="70000"/>
              </a:lnSpc>
              <a:spcBef>
                <a:spcPts val="0"/>
              </a:spcBef>
              <a:spcAft>
                <a:spcPts val="0"/>
              </a:spcAft>
              <a:buClr>
                <a:schemeClr val="dk1"/>
              </a:buClr>
              <a:buSzPts val="1260"/>
              <a:buNone/>
            </a:pPr>
            <a:r>
              <a:rPr lang="en-US" sz="1260" dirty="0"/>
              <a:t>Rebecca “Missy” Murphey</a:t>
            </a:r>
            <a:endParaRPr dirty="0"/>
          </a:p>
          <a:p>
            <a:pPr marL="0" lvl="0" indent="0" algn="ctr" rtl="0">
              <a:lnSpc>
                <a:spcPct val="100000"/>
              </a:lnSpc>
              <a:spcBef>
                <a:spcPts val="750"/>
              </a:spcBef>
              <a:spcAft>
                <a:spcPts val="0"/>
              </a:spcAft>
              <a:buClr>
                <a:schemeClr val="dk1"/>
              </a:buClr>
              <a:buSzPts val="1260"/>
              <a:buNone/>
            </a:pPr>
            <a:r>
              <a:rPr lang="en-US" sz="1260" b="0" i="1" dirty="0"/>
              <a:t>Patent &amp; Trademark Resource Center Librarian</a:t>
            </a:r>
            <a:endParaRPr b="0" dirty="0"/>
          </a:p>
        </p:txBody>
      </p:sp>
      <p:pic>
        <p:nvPicPr>
          <p:cNvPr id="115" name="Google Shape;115;p17" descr="woman posing for camera"/>
          <p:cNvPicPr preferRelativeResize="0">
            <a:picLocks noGrp="1"/>
          </p:cNvPicPr>
          <p:nvPr>
            <p:ph type="body" idx="2"/>
          </p:nvPr>
        </p:nvPicPr>
        <p:blipFill rotWithShape="1">
          <a:blip r:embed="rId3">
            <a:alphaModFix/>
          </a:blip>
          <a:srcRect/>
          <a:stretch/>
        </p:blipFill>
        <p:spPr>
          <a:xfrm>
            <a:off x="6491885" y="1399299"/>
            <a:ext cx="2024656" cy="2024656"/>
          </a:xfrm>
          <a:prstGeom prst="rect">
            <a:avLst/>
          </a:prstGeom>
          <a:noFill/>
          <a:ln>
            <a:noFill/>
          </a:ln>
        </p:spPr>
      </p:pic>
      <p:sp>
        <p:nvSpPr>
          <p:cNvPr id="116" name="Google Shape;116;p17"/>
          <p:cNvSpPr txBox="1">
            <a:spLocks noGrp="1"/>
          </p:cNvSpPr>
          <p:nvPr>
            <p:ph type="body" idx="3"/>
          </p:nvPr>
        </p:nvSpPr>
        <p:spPr>
          <a:xfrm>
            <a:off x="2299918" y="3523982"/>
            <a:ext cx="2051054" cy="617934"/>
          </a:xfrm>
          <a:prstGeom prst="rect">
            <a:avLst/>
          </a:prstGeom>
          <a:noFill/>
          <a:ln>
            <a:noFill/>
          </a:ln>
        </p:spPr>
        <p:txBody>
          <a:bodyPr spcFirstLastPara="1" wrap="square" lIns="91425" tIns="45700" rIns="91425" bIns="45700" anchor="b" anchorCtr="0">
            <a:noAutofit/>
          </a:bodyPr>
          <a:lstStyle/>
          <a:p>
            <a:pPr marL="0" lvl="0" indent="0" algn="ctr" rtl="0">
              <a:lnSpc>
                <a:spcPct val="70000"/>
              </a:lnSpc>
              <a:spcBef>
                <a:spcPts val="0"/>
              </a:spcBef>
              <a:spcAft>
                <a:spcPts val="0"/>
              </a:spcAft>
              <a:buClr>
                <a:schemeClr val="dk1"/>
              </a:buClr>
              <a:buSzPts val="1260"/>
              <a:buNone/>
            </a:pPr>
            <a:r>
              <a:rPr lang="en-US" sz="1260" dirty="0"/>
              <a:t>Sandy Avila</a:t>
            </a:r>
            <a:endParaRPr dirty="0"/>
          </a:p>
          <a:p>
            <a:pPr marL="0" lvl="0" indent="0" algn="ctr" rtl="0">
              <a:lnSpc>
                <a:spcPct val="70000"/>
              </a:lnSpc>
              <a:spcBef>
                <a:spcPts val="750"/>
              </a:spcBef>
              <a:spcAft>
                <a:spcPts val="0"/>
              </a:spcAft>
              <a:buClr>
                <a:schemeClr val="dk1"/>
              </a:buClr>
              <a:buSzPts val="1260"/>
              <a:buNone/>
            </a:pPr>
            <a:r>
              <a:rPr lang="en-US" sz="1260" b="0" i="1" dirty="0"/>
              <a:t>Science Librarian</a:t>
            </a:r>
            <a:endParaRPr b="0" dirty="0"/>
          </a:p>
        </p:txBody>
      </p:sp>
      <p:pic>
        <p:nvPicPr>
          <p:cNvPr id="117" name="Google Shape;117;p17" descr="Woman posing for camera"/>
          <p:cNvPicPr preferRelativeResize="0">
            <a:picLocks noGrp="1"/>
          </p:cNvPicPr>
          <p:nvPr>
            <p:ph type="body" idx="4"/>
          </p:nvPr>
        </p:nvPicPr>
        <p:blipFill>
          <a:blip r:embed="rId4"/>
          <a:stretch>
            <a:fillRect/>
          </a:stretch>
        </p:blipFill>
        <p:spPr>
          <a:xfrm>
            <a:off x="2442573" y="1397769"/>
            <a:ext cx="2051054" cy="2033334"/>
          </a:xfrm>
          <a:prstGeom prst="rect">
            <a:avLst/>
          </a:prstGeom>
          <a:noFill/>
          <a:ln>
            <a:noFill/>
          </a:ln>
        </p:spPr>
      </p:pic>
      <p:pic>
        <p:nvPicPr>
          <p:cNvPr id="118" name="Google Shape;118;p17" descr="woman posing for camera"/>
          <p:cNvPicPr preferRelativeResize="0"/>
          <p:nvPr/>
        </p:nvPicPr>
        <p:blipFill rotWithShape="1">
          <a:blip r:embed="rId5">
            <a:alphaModFix/>
          </a:blip>
          <a:srcRect/>
          <a:stretch/>
        </p:blipFill>
        <p:spPr>
          <a:xfrm>
            <a:off x="466530" y="1397769"/>
            <a:ext cx="1976043" cy="2033333"/>
          </a:xfrm>
          <a:prstGeom prst="rect">
            <a:avLst/>
          </a:prstGeom>
          <a:noFill/>
          <a:ln>
            <a:noFill/>
          </a:ln>
        </p:spPr>
      </p:pic>
      <p:sp>
        <p:nvSpPr>
          <p:cNvPr id="119" name="Google Shape;119;p17"/>
          <p:cNvSpPr txBox="1"/>
          <p:nvPr/>
        </p:nvSpPr>
        <p:spPr>
          <a:xfrm>
            <a:off x="350444" y="3832949"/>
            <a:ext cx="2051054" cy="617934"/>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300"/>
              <a:buFont typeface="Arial"/>
              <a:buNone/>
            </a:pPr>
            <a:endParaRPr lang="en-US" sz="1300" b="1" i="0" u="none" strike="noStrike" cap="none" dirty="0">
              <a:solidFill>
                <a:schemeClr val="dk1"/>
              </a:solidFill>
              <a:latin typeface="Helvetica Neue"/>
              <a:ea typeface="Helvetica Neue"/>
              <a:cs typeface="Helvetica Neue"/>
              <a:sym typeface="Helvetica Neue"/>
            </a:endParaRPr>
          </a:p>
          <a:p>
            <a:pPr marL="0" marR="0" lvl="0" indent="0" algn="ctr" rtl="0">
              <a:lnSpc>
                <a:spcPct val="90000"/>
              </a:lnSpc>
              <a:spcBef>
                <a:spcPts val="0"/>
              </a:spcBef>
              <a:spcAft>
                <a:spcPts val="0"/>
              </a:spcAft>
              <a:buClr>
                <a:schemeClr val="dk1"/>
              </a:buClr>
              <a:buSzPts val="1300"/>
              <a:buFont typeface="Arial"/>
              <a:buNone/>
            </a:pPr>
            <a:endParaRPr lang="en-US" sz="1300" b="1" dirty="0">
              <a:solidFill>
                <a:schemeClr val="dk1"/>
              </a:solidFill>
              <a:latin typeface="Helvetica Neue"/>
              <a:ea typeface="Helvetica Neue"/>
              <a:cs typeface="Helvetica Neue"/>
              <a:sym typeface="Helvetica Neue"/>
            </a:endParaRPr>
          </a:p>
          <a:p>
            <a:pPr marL="0" marR="0" lvl="0" indent="0" algn="ctr" rtl="0">
              <a:lnSpc>
                <a:spcPct val="90000"/>
              </a:lnSpc>
              <a:spcBef>
                <a:spcPts val="0"/>
              </a:spcBef>
              <a:spcAft>
                <a:spcPts val="0"/>
              </a:spcAft>
              <a:buClr>
                <a:schemeClr val="dk1"/>
              </a:buClr>
              <a:buSzPts val="1300"/>
              <a:buFont typeface="Arial"/>
              <a:buNone/>
            </a:pPr>
            <a:endParaRPr lang="en-US" sz="1300" b="1" i="0" u="none" strike="noStrike" cap="none" dirty="0">
              <a:solidFill>
                <a:schemeClr val="dk1"/>
              </a:solidFill>
              <a:latin typeface="Helvetica Neue"/>
              <a:ea typeface="Helvetica Neue"/>
              <a:cs typeface="Helvetica Neue"/>
              <a:sym typeface="Helvetica Neue"/>
            </a:endParaRPr>
          </a:p>
          <a:p>
            <a:pPr marL="0" marR="0" lvl="0" indent="0" algn="ctr" rtl="0">
              <a:lnSpc>
                <a:spcPct val="90000"/>
              </a:lnSpc>
              <a:spcBef>
                <a:spcPts val="0"/>
              </a:spcBef>
              <a:spcAft>
                <a:spcPts val="0"/>
              </a:spcAft>
              <a:buClr>
                <a:schemeClr val="dk1"/>
              </a:buClr>
              <a:buSzPts val="1300"/>
              <a:buFont typeface="Arial"/>
              <a:buNone/>
            </a:pPr>
            <a:endParaRPr lang="en-US" sz="1300" b="1" dirty="0">
              <a:solidFill>
                <a:schemeClr val="dk1"/>
              </a:solidFill>
              <a:latin typeface="Helvetica Neue"/>
              <a:ea typeface="Helvetica Neue"/>
              <a:cs typeface="Helvetica Neue"/>
              <a:sym typeface="Helvetica Neue"/>
            </a:endParaRPr>
          </a:p>
          <a:p>
            <a:pPr marL="0" marR="0" lvl="0" indent="0" algn="ctr" rtl="0">
              <a:lnSpc>
                <a:spcPct val="90000"/>
              </a:lnSpc>
              <a:spcBef>
                <a:spcPts val="0"/>
              </a:spcBef>
              <a:spcAft>
                <a:spcPts val="0"/>
              </a:spcAft>
              <a:buClr>
                <a:schemeClr val="dk1"/>
              </a:buClr>
              <a:buSzPts val="1300"/>
              <a:buFont typeface="Arial"/>
              <a:buNone/>
            </a:pPr>
            <a:endParaRPr lang="en-US" sz="1300" b="1" i="0" u="none" strike="noStrike" cap="none" dirty="0">
              <a:solidFill>
                <a:schemeClr val="dk1"/>
              </a:solidFill>
              <a:latin typeface="Helvetica Neue"/>
              <a:ea typeface="Helvetica Neue"/>
              <a:cs typeface="Helvetica Neue"/>
              <a:sym typeface="Helvetica Neue"/>
            </a:endParaRPr>
          </a:p>
          <a:p>
            <a:pPr marL="0" marR="0" lvl="0" indent="0" algn="ctr" rtl="0">
              <a:lnSpc>
                <a:spcPct val="90000"/>
              </a:lnSpc>
              <a:spcBef>
                <a:spcPts val="0"/>
              </a:spcBef>
              <a:spcAft>
                <a:spcPts val="0"/>
              </a:spcAft>
              <a:buClr>
                <a:schemeClr val="dk1"/>
              </a:buClr>
              <a:buSzPts val="1300"/>
              <a:buFont typeface="Arial"/>
              <a:buNone/>
            </a:pPr>
            <a:r>
              <a:rPr lang="en-US" sz="1260" b="1" i="0" u="none" strike="noStrike" cap="none" dirty="0">
                <a:solidFill>
                  <a:schemeClr val="dk1"/>
                </a:solidFill>
                <a:latin typeface="Helvetica Neue"/>
                <a:ea typeface="Helvetica Neue"/>
                <a:cs typeface="Helvetica Neue"/>
                <a:sym typeface="Helvetica Neue"/>
              </a:rPr>
              <a:t>Min Tong</a:t>
            </a:r>
            <a:endParaRPr sz="1260" dirty="0"/>
          </a:p>
          <a:p>
            <a:pPr marL="0" marR="0" lvl="0" indent="0" algn="ctr" rtl="0">
              <a:lnSpc>
                <a:spcPct val="90000"/>
              </a:lnSpc>
              <a:spcBef>
                <a:spcPts val="750"/>
              </a:spcBef>
              <a:spcAft>
                <a:spcPts val="0"/>
              </a:spcAft>
              <a:buClr>
                <a:schemeClr val="dk1"/>
              </a:buClr>
              <a:buSzPts val="1300"/>
              <a:buFont typeface="Arial"/>
              <a:buNone/>
            </a:pPr>
            <a:r>
              <a:rPr lang="en-US" sz="1260" i="1" u="none" strike="noStrike" cap="none" dirty="0">
                <a:solidFill>
                  <a:schemeClr val="dk1"/>
                </a:solidFill>
                <a:latin typeface="Helvetica Neue"/>
                <a:ea typeface="Helvetica Neue"/>
                <a:cs typeface="Helvetica Neue"/>
                <a:sym typeface="Helvetica Neue"/>
              </a:rPr>
              <a:t>Business Librarian</a:t>
            </a:r>
          </a:p>
          <a:p>
            <a:pPr marL="0" marR="0" lvl="0" indent="0" algn="ctr" rtl="0">
              <a:lnSpc>
                <a:spcPct val="90000"/>
              </a:lnSpc>
              <a:spcBef>
                <a:spcPts val="750"/>
              </a:spcBef>
              <a:spcAft>
                <a:spcPts val="0"/>
              </a:spcAft>
              <a:buClr>
                <a:schemeClr val="dk1"/>
              </a:buClr>
              <a:buSzPts val="1300"/>
              <a:buFont typeface="Arial"/>
              <a:buNone/>
            </a:pPr>
            <a:r>
              <a:rPr lang="en-US" sz="1260" i="1" dirty="0">
                <a:solidFill>
                  <a:schemeClr val="dk1"/>
                </a:solidFill>
                <a:latin typeface="Helvetica Neue"/>
                <a:sym typeface="Helvetica Neue"/>
              </a:rPr>
              <a:t>(Project Lead)</a:t>
            </a:r>
            <a:endParaRPr sz="1260" dirty="0"/>
          </a:p>
        </p:txBody>
      </p:sp>
      <p:pic>
        <p:nvPicPr>
          <p:cNvPr id="3" name="Picture 2" descr="man posing for the camera&#10;">
            <a:extLst>
              <a:ext uri="{FF2B5EF4-FFF2-40B4-BE49-F238E27FC236}">
                <a16:creationId xmlns:a16="http://schemas.microsoft.com/office/drawing/2014/main" id="{ACB259B9-23A5-4076-A515-C6D1C3569AFD}"/>
              </a:ext>
            </a:extLst>
          </p:cNvPr>
          <p:cNvPicPr>
            <a:picLocks noChangeAspect="1"/>
          </p:cNvPicPr>
          <p:nvPr/>
        </p:nvPicPr>
        <p:blipFill>
          <a:blip r:embed="rId6"/>
          <a:stretch>
            <a:fillRect/>
          </a:stretch>
        </p:blipFill>
        <p:spPr>
          <a:xfrm>
            <a:off x="4467229" y="1397769"/>
            <a:ext cx="2024656" cy="2024656"/>
          </a:xfrm>
          <a:prstGeom prst="rect">
            <a:avLst/>
          </a:prstGeom>
        </p:spPr>
      </p:pic>
      <p:sp>
        <p:nvSpPr>
          <p:cNvPr id="11" name="Google Shape;116;p17">
            <a:extLst>
              <a:ext uri="{FF2B5EF4-FFF2-40B4-BE49-F238E27FC236}">
                <a16:creationId xmlns:a16="http://schemas.microsoft.com/office/drawing/2014/main" id="{935CAB80-EB62-4B83-8CB2-26D8D0C6AEC2}"/>
              </a:ext>
            </a:extLst>
          </p:cNvPr>
          <p:cNvSpPr txBox="1">
            <a:spLocks/>
          </p:cNvSpPr>
          <p:nvPr/>
        </p:nvSpPr>
        <p:spPr>
          <a:xfrm>
            <a:off x="4440831" y="3758607"/>
            <a:ext cx="2051054" cy="61793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90000"/>
              </a:lnSpc>
              <a:spcBef>
                <a:spcPts val="75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375"/>
              </a:spcBef>
              <a:spcAft>
                <a:spcPts val="0"/>
              </a:spcAft>
              <a:buClr>
                <a:schemeClr val="dk1"/>
              </a:buClr>
              <a:buSzPts val="1500"/>
              <a:buFont typeface="Arial"/>
              <a:buNone/>
              <a:defRPr sz="15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5"/>
              </a:spcBef>
              <a:spcAft>
                <a:spcPts val="0"/>
              </a:spcAft>
              <a:buClr>
                <a:schemeClr val="dk1"/>
              </a:buClr>
              <a:buSzPts val="1350"/>
              <a:buFont typeface="Arial"/>
              <a:buNone/>
              <a:defRPr sz="135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pPr marL="0" indent="0" algn="ctr">
              <a:lnSpc>
                <a:spcPct val="70000"/>
              </a:lnSpc>
              <a:spcBef>
                <a:spcPts val="0"/>
              </a:spcBef>
              <a:buSzPts val="1260"/>
            </a:pPr>
            <a:r>
              <a:rPr lang="en-US" sz="1260" dirty="0"/>
              <a:t>Ven Basco</a:t>
            </a:r>
            <a:endParaRPr lang="en-US" dirty="0"/>
          </a:p>
          <a:p>
            <a:pPr marL="0" indent="0" algn="ctr">
              <a:lnSpc>
                <a:spcPct val="100000"/>
              </a:lnSpc>
              <a:buSzPts val="1260"/>
            </a:pPr>
            <a:r>
              <a:rPr lang="en-US" sz="1260" b="0" i="1" dirty="0"/>
              <a:t>Engineering &amp; Computer Science Librarian</a:t>
            </a:r>
            <a:endParaRPr lang="en-US" b="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EEBE-AAB9-4C2F-B6CD-50996D2C4411}"/>
              </a:ext>
            </a:extLst>
          </p:cNvPr>
          <p:cNvSpPr>
            <a:spLocks noGrp="1"/>
          </p:cNvSpPr>
          <p:nvPr>
            <p:ph type="title"/>
          </p:nvPr>
        </p:nvSpPr>
        <p:spPr>
          <a:xfrm>
            <a:off x="0" y="198680"/>
            <a:ext cx="9144000" cy="837080"/>
          </a:xfrm>
        </p:spPr>
        <p:txBody>
          <a:bodyPr/>
          <a:lstStyle/>
          <a:p>
            <a:pPr algn="ctr"/>
            <a:r>
              <a:rPr lang="en-US" sz="4400" b="1" dirty="0">
                <a:solidFill>
                  <a:schemeClr val="tx1"/>
                </a:solidFill>
                <a:latin typeface="Calibri" panose="020F0502020204030204" pitchFamily="34" charset="0"/>
                <a:cs typeface="Calibri" panose="020F0502020204030204" pitchFamily="34" charset="0"/>
              </a:rPr>
              <a:t>The Full Network of Resources</a:t>
            </a:r>
          </a:p>
        </p:txBody>
      </p:sp>
      <p:sp>
        <p:nvSpPr>
          <p:cNvPr id="3" name="Text Placeholder 2">
            <a:extLst>
              <a:ext uri="{FF2B5EF4-FFF2-40B4-BE49-F238E27FC236}">
                <a16:creationId xmlns:a16="http://schemas.microsoft.com/office/drawing/2014/main" id="{CB682942-0883-4587-B443-425099357B54}"/>
              </a:ext>
            </a:extLst>
          </p:cNvPr>
          <p:cNvSpPr>
            <a:spLocks noGrp="1"/>
          </p:cNvSpPr>
          <p:nvPr>
            <p:ph type="body" idx="1"/>
          </p:nvPr>
        </p:nvSpPr>
        <p:spPr/>
        <p:txBody>
          <a:bodyPr/>
          <a:lstStyle/>
          <a:p>
            <a:endParaRPr lang="en-US" dirty="0"/>
          </a:p>
        </p:txBody>
      </p:sp>
      <p:pic>
        <p:nvPicPr>
          <p:cNvPr id="5" name="Picture 4" descr="A screenshot of website for Center for Innovation and Entrepreneurship">
            <a:extLst>
              <a:ext uri="{FF2B5EF4-FFF2-40B4-BE49-F238E27FC236}">
                <a16:creationId xmlns:a16="http://schemas.microsoft.com/office/drawing/2014/main" id="{FDC515E2-4CCD-4B01-8BC4-853C3CB0A9C8}"/>
              </a:ext>
            </a:extLst>
          </p:cNvPr>
          <p:cNvPicPr>
            <a:picLocks noChangeAspect="1"/>
          </p:cNvPicPr>
          <p:nvPr/>
        </p:nvPicPr>
        <p:blipFill>
          <a:blip r:embed="rId3"/>
          <a:stretch>
            <a:fillRect/>
          </a:stretch>
        </p:blipFill>
        <p:spPr>
          <a:xfrm>
            <a:off x="0" y="950388"/>
            <a:ext cx="9144000" cy="3567843"/>
          </a:xfrm>
          <a:prstGeom prst="rect">
            <a:avLst/>
          </a:prstGeom>
        </p:spPr>
      </p:pic>
    </p:spTree>
    <p:extLst>
      <p:ext uri="{BB962C8B-B14F-4D97-AF65-F5344CB8AC3E}">
        <p14:creationId xmlns:p14="http://schemas.microsoft.com/office/powerpoint/2010/main" val="2066339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Center for Entrepreneurial Leadership logo">
            <a:extLst>
              <a:ext uri="{FF2B5EF4-FFF2-40B4-BE49-F238E27FC236}">
                <a16:creationId xmlns:a16="http://schemas.microsoft.com/office/drawing/2014/main" id="{3E6AC857-874F-4C34-9804-A36D9B733407}"/>
              </a:ext>
            </a:extLst>
          </p:cNvPr>
          <p:cNvPicPr>
            <a:picLocks noChangeAspect="1"/>
          </p:cNvPicPr>
          <p:nvPr/>
        </p:nvPicPr>
        <p:blipFill>
          <a:blip r:embed="rId3"/>
          <a:stretch>
            <a:fillRect/>
          </a:stretch>
        </p:blipFill>
        <p:spPr>
          <a:xfrm>
            <a:off x="296007" y="530918"/>
            <a:ext cx="3941550" cy="1251441"/>
          </a:xfrm>
          <a:prstGeom prst="rect">
            <a:avLst/>
          </a:prstGeom>
        </p:spPr>
      </p:pic>
      <p:sp>
        <p:nvSpPr>
          <p:cNvPr id="20" name="Rectangle 19">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rps logo">
            <a:extLst>
              <a:ext uri="{FF2B5EF4-FFF2-40B4-BE49-F238E27FC236}">
                <a16:creationId xmlns:a16="http://schemas.microsoft.com/office/drawing/2014/main" id="{D63C2E0F-7F29-4AEB-8B93-774D0EDBA650}"/>
              </a:ext>
            </a:extLst>
          </p:cNvPr>
          <p:cNvPicPr>
            <a:picLocks noChangeAspect="1"/>
          </p:cNvPicPr>
          <p:nvPr/>
        </p:nvPicPr>
        <p:blipFill rotWithShape="1">
          <a:blip r:embed="rId4"/>
          <a:srcRect b="9851"/>
          <a:stretch/>
        </p:blipFill>
        <p:spPr>
          <a:xfrm>
            <a:off x="5468508" y="594006"/>
            <a:ext cx="2908368" cy="1125264"/>
          </a:xfrm>
          <a:prstGeom prst="rect">
            <a:avLst/>
          </a:prstGeom>
        </p:spPr>
      </p:pic>
      <p:sp>
        <p:nvSpPr>
          <p:cNvPr id="22" name="Rectangle 21">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7460"/>
            <a:ext cx="4594860" cy="685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9140" y="2537460"/>
            <a:ext cx="4594860" cy="685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BDC logo">
            <a:extLst>
              <a:ext uri="{FF2B5EF4-FFF2-40B4-BE49-F238E27FC236}">
                <a16:creationId xmlns:a16="http://schemas.microsoft.com/office/drawing/2014/main" id="{E6274BE3-0B73-443E-9643-60E1CB7A7009}"/>
              </a:ext>
            </a:extLst>
          </p:cNvPr>
          <p:cNvPicPr>
            <a:picLocks noChangeAspect="1"/>
          </p:cNvPicPr>
          <p:nvPr/>
        </p:nvPicPr>
        <p:blipFill>
          <a:blip r:embed="rId5"/>
          <a:stretch>
            <a:fillRect/>
          </a:stretch>
        </p:blipFill>
        <p:spPr>
          <a:xfrm>
            <a:off x="0" y="3580922"/>
            <a:ext cx="4034181" cy="1234954"/>
          </a:xfrm>
          <a:prstGeom prst="rect">
            <a:avLst/>
          </a:prstGeom>
        </p:spPr>
      </p:pic>
      <p:pic>
        <p:nvPicPr>
          <p:cNvPr id="13" name="Picture 12" descr="UCF Technology Transfer logo">
            <a:extLst>
              <a:ext uri="{FF2B5EF4-FFF2-40B4-BE49-F238E27FC236}">
                <a16:creationId xmlns:a16="http://schemas.microsoft.com/office/drawing/2014/main" id="{9600578F-1C2E-4FC2-9F45-8D3F9242DAA8}"/>
              </a:ext>
            </a:extLst>
          </p:cNvPr>
          <p:cNvPicPr>
            <a:picLocks noChangeAspect="1"/>
          </p:cNvPicPr>
          <p:nvPr/>
        </p:nvPicPr>
        <p:blipFill>
          <a:blip r:embed="rId6"/>
          <a:stretch>
            <a:fillRect/>
          </a:stretch>
        </p:blipFill>
        <p:spPr>
          <a:xfrm>
            <a:off x="5109819" y="3580922"/>
            <a:ext cx="3266679" cy="1241541"/>
          </a:xfrm>
          <a:prstGeom prst="rect">
            <a:avLst/>
          </a:prstGeom>
        </p:spPr>
      </p:pic>
      <p:pic>
        <p:nvPicPr>
          <p:cNvPr id="17" name="Picture 16" descr="Orange County Library System logo">
            <a:extLst>
              <a:ext uri="{FF2B5EF4-FFF2-40B4-BE49-F238E27FC236}">
                <a16:creationId xmlns:a16="http://schemas.microsoft.com/office/drawing/2014/main" id="{954C6387-1B6C-4053-B329-DEA3C4B5467E}"/>
              </a:ext>
            </a:extLst>
          </p:cNvPr>
          <p:cNvPicPr>
            <a:picLocks noChangeAspect="1"/>
          </p:cNvPicPr>
          <p:nvPr/>
        </p:nvPicPr>
        <p:blipFill rotWithShape="1">
          <a:blip r:embed="rId7"/>
          <a:srcRect t="5978"/>
          <a:stretch/>
        </p:blipFill>
        <p:spPr>
          <a:xfrm>
            <a:off x="3181761" y="1863351"/>
            <a:ext cx="2490246" cy="1717571"/>
          </a:xfrm>
          <a:prstGeom prst="rect">
            <a:avLst/>
          </a:prstGeom>
        </p:spPr>
      </p:pic>
    </p:spTree>
    <p:extLst>
      <p:ext uri="{BB962C8B-B14F-4D97-AF65-F5344CB8AC3E}">
        <p14:creationId xmlns:p14="http://schemas.microsoft.com/office/powerpoint/2010/main" val="463521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7CEF-61EE-46FE-926A-48FAA57236E2}"/>
              </a:ext>
            </a:extLst>
          </p:cNvPr>
          <p:cNvSpPr>
            <a:spLocks noGrp="1"/>
          </p:cNvSpPr>
          <p:nvPr>
            <p:ph type="title"/>
          </p:nvPr>
        </p:nvSpPr>
        <p:spPr>
          <a:xfrm>
            <a:off x="0" y="278802"/>
            <a:ext cx="9143999" cy="837080"/>
          </a:xfrm>
        </p:spPr>
        <p:txBody>
          <a:bodyPr/>
          <a:lstStyle/>
          <a:p>
            <a:pPr algn="ctr"/>
            <a:r>
              <a:rPr lang="en-US" sz="4400" b="1" dirty="0">
                <a:solidFill>
                  <a:schemeClr val="tx1"/>
                </a:solidFill>
                <a:latin typeface="Calibri" panose="020F0502020204030204" pitchFamily="34" charset="0"/>
                <a:cs typeface="Calibri" panose="020F0502020204030204" pitchFamily="34" charset="0"/>
              </a:rPr>
              <a:t>Locating the Right People for the Job</a:t>
            </a:r>
          </a:p>
        </p:txBody>
      </p:sp>
      <p:sp>
        <p:nvSpPr>
          <p:cNvPr id="3" name="Text Placeholder 2">
            <a:extLst>
              <a:ext uri="{FF2B5EF4-FFF2-40B4-BE49-F238E27FC236}">
                <a16:creationId xmlns:a16="http://schemas.microsoft.com/office/drawing/2014/main" id="{8C7F1A37-D335-4499-B225-D512D6E52655}"/>
              </a:ext>
            </a:extLst>
          </p:cNvPr>
          <p:cNvSpPr>
            <a:spLocks noGrp="1"/>
          </p:cNvSpPr>
          <p:nvPr>
            <p:ph type="body" idx="1"/>
          </p:nvPr>
        </p:nvSpPr>
        <p:spPr>
          <a:xfrm>
            <a:off x="158750" y="1234440"/>
            <a:ext cx="8839200" cy="3291840"/>
          </a:xfrm>
        </p:spPr>
        <p:txBody>
          <a:bodyPr/>
          <a:lstStyle/>
          <a:p>
            <a:r>
              <a:rPr lang="en-US" sz="2000" dirty="0">
                <a:solidFill>
                  <a:schemeClr val="tx1"/>
                </a:solidFill>
                <a:latin typeface="Calibri" panose="020F0502020204030204" pitchFamily="34" charset="0"/>
                <a:cs typeface="Calibri" panose="020F0502020204030204" pitchFamily="34" charset="0"/>
              </a:rPr>
              <a:t>Combing through institution’s resources- grant announcements, department websites, partner websites</a:t>
            </a:r>
          </a:p>
          <a:p>
            <a:r>
              <a:rPr lang="en-US" sz="2000" i="1" dirty="0">
                <a:solidFill>
                  <a:schemeClr val="tx1"/>
                </a:solidFill>
                <a:latin typeface="Calibri" panose="020F0502020204030204" pitchFamily="34" charset="0"/>
                <a:cs typeface="Calibri" panose="020F0502020204030204" pitchFamily="34" charset="0"/>
              </a:rPr>
              <a:t>UCF Today </a:t>
            </a:r>
            <a:r>
              <a:rPr lang="en-US" sz="2000" dirty="0">
                <a:solidFill>
                  <a:schemeClr val="tx1"/>
                </a:solidFill>
                <a:latin typeface="Calibri" panose="020F0502020204030204" pitchFamily="34" charset="0"/>
                <a:cs typeface="Calibri" panose="020F0502020204030204" pitchFamily="34" charset="0"/>
              </a:rPr>
              <a:t>news articles </a:t>
            </a:r>
          </a:p>
          <a:p>
            <a:r>
              <a:rPr lang="en-US" sz="2000" dirty="0">
                <a:solidFill>
                  <a:schemeClr val="tx1"/>
                </a:solidFill>
                <a:latin typeface="Calibri" panose="020F0502020204030204" pitchFamily="34" charset="0"/>
                <a:cs typeface="Calibri" panose="020F0502020204030204" pitchFamily="34" charset="0"/>
              </a:rPr>
              <a:t>Other local news outlets highlighting UCF alumni </a:t>
            </a:r>
          </a:p>
          <a:p>
            <a:r>
              <a:rPr lang="en-US" sz="2000" dirty="0">
                <a:solidFill>
                  <a:schemeClr val="tx1"/>
                </a:solidFill>
                <a:latin typeface="Calibri" panose="020F0502020204030204" pitchFamily="34" charset="0"/>
                <a:cs typeface="Calibri" panose="020F0502020204030204" pitchFamily="34" charset="0"/>
              </a:rPr>
              <a:t>Contact faculty—use your connections</a:t>
            </a:r>
          </a:p>
          <a:p>
            <a:r>
              <a:rPr lang="en-US" sz="2000" dirty="0">
                <a:solidFill>
                  <a:schemeClr val="tx1"/>
                </a:solidFill>
                <a:latin typeface="Calibri" panose="020F0502020204030204" pitchFamily="34" charset="0"/>
                <a:cs typeface="Calibri" panose="020F0502020204030204" pitchFamily="34" charset="0"/>
              </a:rPr>
              <a:t>Consider friends, students &amp; faculty who have attended/graduated from UCF</a:t>
            </a:r>
          </a:p>
          <a:p>
            <a:r>
              <a:rPr lang="en-US" sz="2000" dirty="0">
                <a:solidFill>
                  <a:schemeClr val="tx1"/>
                </a:solidFill>
                <a:latin typeface="Calibri" panose="020F0502020204030204" pitchFamily="34" charset="0"/>
                <a:cs typeface="Calibri" panose="020F0502020204030204" pitchFamily="34" charset="0"/>
              </a:rPr>
              <a:t>Get in touch with program partners and ask for suggestions</a:t>
            </a:r>
          </a:p>
        </p:txBody>
      </p:sp>
    </p:spTree>
    <p:extLst>
      <p:ext uri="{BB962C8B-B14F-4D97-AF65-F5344CB8AC3E}">
        <p14:creationId xmlns:p14="http://schemas.microsoft.com/office/powerpoint/2010/main" val="1913355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3627815" y="411791"/>
            <a:ext cx="5317958" cy="964620"/>
          </a:xfrm>
          <a:prstGeom prst="rect">
            <a:avLst/>
          </a:prstGeom>
        </p:spPr>
        <p:txBody>
          <a:bodyPr spcFirstLastPara="1" vert="horz" lIns="91440" tIns="45720" rIns="91440" bIns="45720" rtlCol="0" anchor="b" anchorCtr="0">
            <a:noAutofit/>
          </a:bodyPr>
          <a:lstStyle/>
          <a:p>
            <a:pPr marL="0" lvl="0" indent="0" algn="ctr">
              <a:spcBef>
                <a:spcPct val="0"/>
              </a:spcBef>
              <a:spcAft>
                <a:spcPts val="0"/>
              </a:spcAft>
              <a:buClr>
                <a:schemeClr val="dk1"/>
              </a:buClr>
              <a:buSzPts val="3300"/>
            </a:pPr>
            <a:r>
              <a:rPr lang="en-US" sz="4000" b="1" kern="1200" dirty="0">
                <a:solidFill>
                  <a:schemeClr val="tx1"/>
                </a:solidFill>
                <a:latin typeface="Calibri" panose="020F0502020204030204" pitchFamily="34" charset="0"/>
                <a:ea typeface="+mj-ea"/>
                <a:cs typeface="Calibri" panose="020F0502020204030204" pitchFamily="34" charset="0"/>
              </a:rPr>
              <a:t>Our Workshop Schedule</a:t>
            </a:r>
          </a:p>
        </p:txBody>
      </p:sp>
      <p:pic>
        <p:nvPicPr>
          <p:cNvPr id="3" name="Picture 2" descr="flyer of all 4 events">
            <a:extLst>
              <a:ext uri="{FF2B5EF4-FFF2-40B4-BE49-F238E27FC236}">
                <a16:creationId xmlns:a16="http://schemas.microsoft.com/office/drawing/2014/main" id="{1784813A-95AC-42AE-ACB3-CC5566D5281D}"/>
              </a:ext>
            </a:extLst>
          </p:cNvPr>
          <p:cNvPicPr>
            <a:picLocks noChangeAspect="1"/>
          </p:cNvPicPr>
          <p:nvPr/>
        </p:nvPicPr>
        <p:blipFill rotWithShape="1">
          <a:blip r:embed="rId3"/>
          <a:srcRect l="7127" r="5375" b="2"/>
          <a:stretch/>
        </p:blipFill>
        <p:spPr>
          <a:xfrm>
            <a:off x="198227" y="122464"/>
            <a:ext cx="3311123" cy="4898571"/>
          </a:xfrm>
          <a:prstGeom prst="rect">
            <a:avLst/>
          </a:prstGeom>
          <a:effectLst/>
        </p:spPr>
      </p:pic>
      <p:cxnSp>
        <p:nvCxnSpPr>
          <p:cNvPr id="112" name="Straight Connector 1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1586337"/>
            <a:ext cx="4732020" cy="0"/>
          </a:xfrm>
          <a:prstGeom prst="line">
            <a:avLst/>
          </a:prstGeom>
          <a:ln w="19050">
            <a:solidFill>
              <a:srgbClr val="DBA041"/>
            </a:solidFill>
          </a:ln>
        </p:spPr>
        <p:style>
          <a:lnRef idx="1">
            <a:schemeClr val="accent1"/>
          </a:lnRef>
          <a:fillRef idx="0">
            <a:schemeClr val="accent1"/>
          </a:fillRef>
          <a:effectRef idx="0">
            <a:schemeClr val="accent1"/>
          </a:effectRef>
          <a:fontRef idx="minor">
            <a:schemeClr val="tx1"/>
          </a:fontRef>
        </p:style>
      </p:cxnSp>
      <p:sp>
        <p:nvSpPr>
          <p:cNvPr id="107" name="Google Shape;107;p16"/>
          <p:cNvSpPr txBox="1">
            <a:spLocks noGrp="1"/>
          </p:cNvSpPr>
          <p:nvPr>
            <p:ph type="body" idx="1"/>
          </p:nvPr>
        </p:nvSpPr>
        <p:spPr>
          <a:xfrm>
            <a:off x="3724071" y="1705236"/>
            <a:ext cx="5089729" cy="3212746"/>
          </a:xfrm>
          <a:prstGeom prst="rect">
            <a:avLst/>
          </a:prstGeom>
        </p:spPr>
        <p:txBody>
          <a:bodyPr spcFirstLastPara="1" vert="horz" lIns="91440" tIns="45720" rIns="91440" bIns="45720" rtlCol="0" anchorCtr="0">
            <a:normAutofit lnSpcReduction="10000"/>
          </a:bodyPr>
          <a:lstStyle/>
          <a:p>
            <a:pPr marL="0" lvl="0" indent="0">
              <a:spcBef>
                <a:spcPts val="0"/>
              </a:spcBef>
              <a:spcAft>
                <a:spcPts val="1200"/>
              </a:spcAft>
              <a:buSzPts val="2000"/>
              <a:buNone/>
            </a:pPr>
            <a:r>
              <a:rPr lang="en-US" sz="2000" kern="1200" dirty="0">
                <a:solidFill>
                  <a:schemeClr val="tx1"/>
                </a:solidFill>
                <a:latin typeface="Calibri" panose="020F0502020204030204" pitchFamily="34" charset="0"/>
                <a:ea typeface="+mn-ea"/>
                <a:cs typeface="Calibri" panose="020F0502020204030204" pitchFamily="34" charset="0"/>
              </a:rPr>
              <a:t>The project is intended to…</a:t>
            </a:r>
          </a:p>
          <a:p>
            <a:pPr marL="257175" indent="-228600">
              <a:spcBef>
                <a:spcPts val="0"/>
              </a:spcBef>
              <a:spcAft>
                <a:spcPts val="1200"/>
              </a:spcAft>
              <a:buSzPts val="20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Make the library the bridge or connection for those disconnected resources on and beyond campus</a:t>
            </a:r>
          </a:p>
          <a:p>
            <a:pPr marL="257175" indent="-228600">
              <a:spcBef>
                <a:spcPts val="0"/>
              </a:spcBef>
              <a:spcAft>
                <a:spcPts val="1200"/>
              </a:spcAft>
              <a:buSzPts val="20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Provide 4 seminars to showcase and spur innovation and entrepreneurial spirit in the community</a:t>
            </a:r>
          </a:p>
          <a:p>
            <a:pPr marL="257175" indent="-228600">
              <a:spcBef>
                <a:spcPts val="0"/>
              </a:spcBef>
              <a:spcAft>
                <a:spcPts val="1200"/>
              </a:spcAft>
              <a:buSzPts val="20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Create an opportunity for like-minded entrepreneurial students from different disciplines to meet for mutually beneficial experiences and interactions</a:t>
            </a:r>
          </a:p>
        </p:txBody>
      </p:sp>
    </p:spTree>
    <p:extLst>
      <p:ext uri="{BB962C8B-B14F-4D97-AF65-F5344CB8AC3E}">
        <p14:creationId xmlns:p14="http://schemas.microsoft.com/office/powerpoint/2010/main" val="199645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37FC7-DD6B-4511-8DC2-124A6BC9276A}"/>
              </a:ext>
            </a:extLst>
          </p:cNvPr>
          <p:cNvSpPr txBox="1"/>
          <p:nvPr/>
        </p:nvSpPr>
        <p:spPr>
          <a:xfrm>
            <a:off x="0" y="0"/>
            <a:ext cx="9144000" cy="3182112"/>
          </a:xfrm>
          <a:prstGeom prst="rect">
            <a:avLst/>
          </a:prstGeom>
          <a:solidFill>
            <a:schemeClr val="accent1">
              <a:lumMod val="40000"/>
              <a:lumOff val="60000"/>
            </a:schemeClr>
          </a:solidFill>
        </p:spPr>
        <p:txBody>
          <a:bodyPr wrap="square" rtlCol="0">
            <a:spAutoFit/>
          </a:bodyPr>
          <a:lstStyle/>
          <a:p>
            <a:endParaRPr lang="en-US" dirty="0"/>
          </a:p>
        </p:txBody>
      </p:sp>
      <p:sp>
        <p:nvSpPr>
          <p:cNvPr id="56" name="Rectangle 49">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82112"/>
            <a:ext cx="9144000" cy="19613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0" y="3669448"/>
            <a:ext cx="9144000" cy="905452"/>
          </a:xfrm>
        </p:spPr>
        <p:txBody>
          <a:bodyPr vert="horz" lIns="91440" tIns="45720" rIns="91440" bIns="45720" rtlCol="0" anchor="b">
            <a:noAutofit/>
          </a:bodyPr>
          <a:lstStyle/>
          <a:p>
            <a:pPr algn="ctr">
              <a:spcBef>
                <a:spcPct val="0"/>
              </a:spcBef>
            </a:pPr>
            <a:r>
              <a:rPr lang="en-US" sz="3800" b="1" kern="1200" dirty="0">
                <a:solidFill>
                  <a:schemeClr val="bg1"/>
                </a:solidFill>
                <a:latin typeface="Calibri" panose="020F0502020204030204" pitchFamily="34" charset="0"/>
                <a:ea typeface="+mj-ea"/>
                <a:cs typeface="Calibri" panose="020F0502020204030204" pitchFamily="34" charset="0"/>
              </a:rPr>
              <a:t>Our LibGuide &amp; Online Registration Form </a:t>
            </a:r>
            <a:br>
              <a:rPr lang="en-US" sz="3800" b="1" kern="1200" dirty="0">
                <a:solidFill>
                  <a:schemeClr val="bg1"/>
                </a:solidFill>
                <a:latin typeface="Calibri" panose="020F0502020204030204" pitchFamily="34" charset="0"/>
                <a:ea typeface="+mj-ea"/>
                <a:cs typeface="Calibri" panose="020F0502020204030204" pitchFamily="34" charset="0"/>
              </a:rPr>
            </a:br>
            <a:r>
              <a:rPr lang="en-US" sz="3800" b="1" i="1" kern="1200" dirty="0">
                <a:solidFill>
                  <a:schemeClr val="bg1"/>
                </a:solidFill>
                <a:latin typeface="Calibri" panose="020F0502020204030204" pitchFamily="34" charset="0"/>
                <a:ea typeface="+mj-ea"/>
                <a:cs typeface="Calibri" panose="020F0502020204030204" pitchFamily="34" charset="0"/>
              </a:rPr>
              <a:t>guides.ucf.edu/entrepreneur</a:t>
            </a:r>
          </a:p>
        </p:txBody>
      </p:sp>
      <p:cxnSp>
        <p:nvCxnSpPr>
          <p:cNvPr id="57" name="Straight Connector 51">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795102"/>
            <a:ext cx="0" cy="15906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registration form">
            <a:extLst>
              <a:ext uri="{FF2B5EF4-FFF2-40B4-BE49-F238E27FC236}">
                <a16:creationId xmlns:a16="http://schemas.microsoft.com/office/drawing/2014/main" id="{F08D8019-3BA4-490B-8EC7-1BE01C0266F8}"/>
              </a:ext>
            </a:extLst>
          </p:cNvPr>
          <p:cNvPicPr>
            <a:picLocks noChangeAspect="1"/>
          </p:cNvPicPr>
          <p:nvPr/>
        </p:nvPicPr>
        <p:blipFill rotWithShape="1">
          <a:blip r:embed="rId3"/>
          <a:srcRect l="37070" t="12318" r="38837" b="31357"/>
          <a:stretch/>
        </p:blipFill>
        <p:spPr>
          <a:xfrm>
            <a:off x="5962692" y="182073"/>
            <a:ext cx="1978150" cy="2820934"/>
          </a:xfrm>
          <a:prstGeom prst="rect">
            <a:avLst/>
          </a:prstGeom>
        </p:spPr>
      </p:pic>
      <p:sp>
        <p:nvSpPr>
          <p:cNvPr id="6" name="Rectangle 5">
            <a:extLst>
              <a:ext uri="{FF2B5EF4-FFF2-40B4-BE49-F238E27FC236}">
                <a16:creationId xmlns:a16="http://schemas.microsoft.com/office/drawing/2014/main" id="{A832D11D-7247-EF43-B359-E75C02002435}"/>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5" name="Picture 4">
            <a:extLst>
              <a:ext uri="{FF2B5EF4-FFF2-40B4-BE49-F238E27FC236}">
                <a16:creationId xmlns:a16="http://schemas.microsoft.com/office/drawing/2014/main" id="{9699C260-46CB-D542-B697-F51D26080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23" name="Picture 22" descr="screenshot of LibGuide">
            <a:extLst>
              <a:ext uri="{FF2B5EF4-FFF2-40B4-BE49-F238E27FC236}">
                <a16:creationId xmlns:a16="http://schemas.microsoft.com/office/drawing/2014/main" id="{D435EF70-81C3-4764-B9D6-BA2E337577C8}"/>
              </a:ext>
            </a:extLst>
          </p:cNvPr>
          <p:cNvPicPr>
            <a:picLocks noChangeAspect="1"/>
          </p:cNvPicPr>
          <p:nvPr/>
        </p:nvPicPr>
        <p:blipFill>
          <a:blip r:embed="rId5"/>
          <a:stretch>
            <a:fillRect/>
          </a:stretch>
        </p:blipFill>
        <p:spPr>
          <a:xfrm>
            <a:off x="710790" y="182073"/>
            <a:ext cx="4541112" cy="2747372"/>
          </a:xfrm>
          <a:prstGeom prst="rect">
            <a:avLst/>
          </a:prstGeom>
        </p:spPr>
      </p:pic>
    </p:spTree>
    <p:extLst>
      <p:ext uri="{BB962C8B-B14F-4D97-AF65-F5344CB8AC3E}">
        <p14:creationId xmlns:p14="http://schemas.microsoft.com/office/powerpoint/2010/main" val="932899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0FC9D8-3807-4658-9C21-282A398C5056}"/>
              </a:ext>
            </a:extLst>
          </p:cNvPr>
          <p:cNvSpPr txBox="1"/>
          <p:nvPr/>
        </p:nvSpPr>
        <p:spPr>
          <a:xfrm>
            <a:off x="0" y="1878900"/>
            <a:ext cx="9144000" cy="1015663"/>
          </a:xfrm>
          <a:prstGeom prst="rect">
            <a:avLst/>
          </a:prstGeom>
          <a:noFill/>
        </p:spPr>
        <p:txBody>
          <a:bodyPr wrap="square" rtlCol="0">
            <a:spAutoFit/>
          </a:bodyPr>
          <a:lstStyle/>
          <a:p>
            <a:pPr algn="ctr"/>
            <a:r>
              <a:rPr lang="en-US" sz="6000" b="1" dirty="0">
                <a:latin typeface="Calibri" panose="020F0502020204030204" pitchFamily="34" charset="0"/>
                <a:cs typeface="Calibri" panose="020F0502020204030204" pitchFamily="34" charset="0"/>
              </a:rPr>
              <a:t>Planning</a:t>
            </a:r>
          </a:p>
        </p:txBody>
      </p:sp>
    </p:spTree>
    <p:extLst>
      <p:ext uri="{BB962C8B-B14F-4D97-AF65-F5344CB8AC3E}">
        <p14:creationId xmlns:p14="http://schemas.microsoft.com/office/powerpoint/2010/main" val="18333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77BB-2F15-4F05-9244-7485990D295B}"/>
              </a:ext>
            </a:extLst>
          </p:cNvPr>
          <p:cNvSpPr>
            <a:spLocks noGrp="1"/>
          </p:cNvSpPr>
          <p:nvPr>
            <p:ph type="title"/>
          </p:nvPr>
        </p:nvSpPr>
        <p:spPr>
          <a:xfrm>
            <a:off x="183466" y="101834"/>
            <a:ext cx="2640666" cy="1715691"/>
          </a:xfrm>
        </p:spPr>
        <p:txBody>
          <a:bodyPr vert="horz" lIns="91440" tIns="45720" rIns="91440" bIns="45720" rtlCol="0" anchor="ctr">
            <a:normAutofit/>
          </a:bodyPr>
          <a:lstStyle/>
          <a:p>
            <a:pPr>
              <a:spcBef>
                <a:spcPct val="0"/>
              </a:spcBef>
            </a:pPr>
            <a:r>
              <a:rPr lang="en-US" sz="3800" b="1" kern="1200" dirty="0">
                <a:solidFill>
                  <a:schemeClr val="tx1"/>
                </a:solidFill>
                <a:latin typeface="Calibri" panose="020F0502020204030204" pitchFamily="34" charset="0"/>
                <a:ea typeface="+mj-ea"/>
                <a:cs typeface="Calibri" panose="020F0502020204030204" pitchFamily="34" charset="0"/>
              </a:rPr>
              <a:t>Registration Table</a:t>
            </a:r>
          </a:p>
        </p:txBody>
      </p:sp>
      <p:sp>
        <p:nvSpPr>
          <p:cNvPr id="4" name="Text Placeholder 3">
            <a:extLst>
              <a:ext uri="{FF2B5EF4-FFF2-40B4-BE49-F238E27FC236}">
                <a16:creationId xmlns:a16="http://schemas.microsoft.com/office/drawing/2014/main" id="{020DA451-2FFA-410C-9E0D-A17CC06E1AB1}"/>
              </a:ext>
            </a:extLst>
          </p:cNvPr>
          <p:cNvSpPr>
            <a:spLocks noGrp="1"/>
          </p:cNvSpPr>
          <p:nvPr>
            <p:ph type="body" sz="half" idx="2"/>
          </p:nvPr>
        </p:nvSpPr>
        <p:spPr>
          <a:xfrm>
            <a:off x="3014473" y="245269"/>
            <a:ext cx="6389503" cy="1945758"/>
          </a:xfrm>
          <a:ln>
            <a:noFill/>
          </a:ln>
        </p:spPr>
        <p:txBody>
          <a:bodyPr vert="horz" lIns="91440" tIns="45720" rIns="91440" bIns="45720" rtlCol="0" anchor="ctr">
            <a:normAutofit fontScale="92500" lnSpcReduction="20000"/>
          </a:bodyPr>
          <a:lstStyle/>
          <a:p>
            <a:pPr marL="171450">
              <a:buFont typeface="Arial" panose="020B0604020202020204" pitchFamily="34" charset="0"/>
              <a:buChar char="•"/>
            </a:pPr>
            <a:r>
              <a:rPr lang="en-US" sz="1900" kern="1200" dirty="0">
                <a:solidFill>
                  <a:schemeClr val="tx1"/>
                </a:solidFill>
                <a:latin typeface="Calibri" panose="020F0502020204030204" pitchFamily="34" charset="0"/>
                <a:ea typeface="+mn-ea"/>
                <a:cs typeface="Calibri" panose="020F0502020204030204" pitchFamily="34" charset="0"/>
              </a:rPr>
              <a:t>Pens</a:t>
            </a:r>
          </a:p>
          <a:p>
            <a:pPr marL="171450">
              <a:buFont typeface="Arial" panose="020B0604020202020204" pitchFamily="34" charset="0"/>
              <a:buChar char="•"/>
            </a:pPr>
            <a:r>
              <a:rPr lang="en-US" sz="1900" kern="1200" dirty="0">
                <a:solidFill>
                  <a:schemeClr val="tx1"/>
                </a:solidFill>
                <a:latin typeface="Calibri" panose="020F0502020204030204" pitchFamily="34" charset="0"/>
                <a:ea typeface="+mn-ea"/>
                <a:cs typeface="Calibri" panose="020F0502020204030204" pitchFamily="34" charset="0"/>
              </a:rPr>
              <a:t>Sign in sheet</a:t>
            </a:r>
          </a:p>
          <a:p>
            <a:pPr marL="171450">
              <a:buFont typeface="Arial" panose="020B0604020202020204" pitchFamily="34" charset="0"/>
              <a:buChar char="•"/>
            </a:pPr>
            <a:r>
              <a:rPr lang="en-US" sz="1900" kern="1200" dirty="0">
                <a:solidFill>
                  <a:schemeClr val="tx1"/>
                </a:solidFill>
                <a:latin typeface="Calibri" panose="020F0502020204030204" pitchFamily="34" charset="0"/>
                <a:ea typeface="+mn-ea"/>
                <a:cs typeface="Calibri" panose="020F0502020204030204" pitchFamily="34" charset="0"/>
              </a:rPr>
              <a:t>Programs (include evals and future event announcement)</a:t>
            </a:r>
          </a:p>
          <a:p>
            <a:pPr marL="171450">
              <a:buFont typeface="Arial" panose="020B0604020202020204" pitchFamily="34" charset="0"/>
              <a:buChar char="•"/>
            </a:pPr>
            <a:r>
              <a:rPr lang="en-US" sz="1900" kern="1200" dirty="0">
                <a:solidFill>
                  <a:schemeClr val="tx1"/>
                </a:solidFill>
                <a:latin typeface="Calibri" panose="020F0502020204030204" pitchFamily="34" charset="0"/>
                <a:ea typeface="+mn-ea"/>
                <a:cs typeface="Calibri" panose="020F0502020204030204" pitchFamily="34" charset="0"/>
              </a:rPr>
              <a:t>Slips/forms for students to receive credit in classes</a:t>
            </a:r>
          </a:p>
          <a:p>
            <a:pPr marL="171450">
              <a:buFont typeface="Arial" panose="020B0604020202020204" pitchFamily="34" charset="0"/>
              <a:buChar char="•"/>
            </a:pPr>
            <a:r>
              <a:rPr lang="en-US" sz="1900" kern="1200" dirty="0">
                <a:solidFill>
                  <a:schemeClr val="tx1"/>
                </a:solidFill>
                <a:latin typeface="Calibri" panose="020F0502020204030204" pitchFamily="34" charset="0"/>
                <a:ea typeface="+mn-ea"/>
                <a:cs typeface="Calibri" panose="020F0502020204030204" pitchFamily="34" charset="0"/>
              </a:rPr>
              <a:t>Name badges for networking afterwards</a:t>
            </a:r>
          </a:p>
          <a:p>
            <a:pPr marL="171450">
              <a:buFont typeface="Arial" panose="020B0604020202020204" pitchFamily="34" charset="0"/>
              <a:buChar char="•"/>
            </a:pPr>
            <a:r>
              <a:rPr lang="en-US" sz="1900" kern="1200" dirty="0">
                <a:solidFill>
                  <a:schemeClr val="tx1"/>
                </a:solidFill>
                <a:latin typeface="Calibri" panose="020F0502020204030204" pitchFamily="34" charset="0"/>
                <a:ea typeface="+mn-ea"/>
                <a:cs typeface="Calibri" panose="020F0502020204030204" pitchFamily="34" charset="0"/>
              </a:rPr>
              <a:t>Vendor/speaker swag</a:t>
            </a:r>
          </a:p>
          <a:p>
            <a:pPr marL="171450">
              <a:buFont typeface="Arial" panose="020B0604020202020204" pitchFamily="34" charset="0"/>
              <a:buChar char="•"/>
            </a:pPr>
            <a:endParaRPr lang="en-US" sz="1300" kern="1200" dirty="0">
              <a:solidFill>
                <a:schemeClr val="tx1"/>
              </a:solidFill>
              <a:latin typeface="+mn-lt"/>
              <a:ea typeface="+mn-ea"/>
              <a:cs typeface="+mn-cs"/>
            </a:endParaRPr>
          </a:p>
        </p:txBody>
      </p:sp>
      <p:pic>
        <p:nvPicPr>
          <p:cNvPr id="5" name="Content Placeholder 4" descr="Person signing in at a registration table with another student looking on">
            <a:extLst>
              <a:ext uri="{FF2B5EF4-FFF2-40B4-BE49-F238E27FC236}">
                <a16:creationId xmlns:a16="http://schemas.microsoft.com/office/drawing/2014/main" id="{04FBBE15-6D84-402F-A542-2E1D2E1A357B}"/>
              </a:ext>
            </a:extLst>
          </p:cNvPr>
          <p:cNvPicPr>
            <a:picLocks noGrp="1" noChangeAspect="1"/>
          </p:cNvPicPr>
          <p:nvPr>
            <p:ph idx="1"/>
          </p:nvPr>
        </p:nvPicPr>
        <p:blipFill rotWithShape="1">
          <a:blip r:embed="rId3"/>
          <a:srcRect t="33478" r="-1" b="18424"/>
          <a:stretch/>
        </p:blipFill>
        <p:spPr>
          <a:xfrm>
            <a:off x="-6876" y="2072363"/>
            <a:ext cx="9150876" cy="3069946"/>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1846453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75159"/>
            <a:ext cx="8579094"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A57A2A0-07FD-4CF7-B889-7D4D293A8CF8}"/>
              </a:ext>
            </a:extLst>
          </p:cNvPr>
          <p:cNvSpPr>
            <a:spLocks noGrp="1"/>
          </p:cNvSpPr>
          <p:nvPr>
            <p:ph type="title"/>
          </p:nvPr>
        </p:nvSpPr>
        <p:spPr>
          <a:xfrm>
            <a:off x="641225" y="3530063"/>
            <a:ext cx="7861549" cy="697835"/>
          </a:xfrm>
        </p:spPr>
        <p:txBody>
          <a:bodyPr vert="horz" lIns="91440" tIns="45720" rIns="91440" bIns="45720" rtlCol="0" anchor="b">
            <a:normAutofit/>
          </a:bodyPr>
          <a:lstStyle/>
          <a:p>
            <a:pPr algn="ctr">
              <a:spcBef>
                <a:spcPct val="0"/>
              </a:spcBef>
            </a:pPr>
            <a:r>
              <a:rPr lang="en-US" sz="2200" kern="1200" dirty="0">
                <a:solidFill>
                  <a:srgbClr val="FFFFFF"/>
                </a:solidFill>
                <a:latin typeface="Calibri" panose="020F0502020204030204" pitchFamily="34" charset="0"/>
                <a:ea typeface="+mj-ea"/>
                <a:cs typeface="Calibri" panose="020F0502020204030204" pitchFamily="34" charset="0"/>
              </a:rPr>
              <a:t>If there are numerous handouts, like we had for our Competitive Intelligence program, set up a 2</a:t>
            </a:r>
            <a:r>
              <a:rPr lang="en-US" sz="2200" kern="1200" baseline="30000" dirty="0">
                <a:solidFill>
                  <a:srgbClr val="FFFFFF"/>
                </a:solidFill>
                <a:latin typeface="Calibri" panose="020F0502020204030204" pitchFamily="34" charset="0"/>
                <a:ea typeface="+mj-ea"/>
                <a:cs typeface="Calibri" panose="020F0502020204030204" pitchFamily="34" charset="0"/>
              </a:rPr>
              <a:t>nd</a:t>
            </a:r>
            <a:r>
              <a:rPr lang="en-US" sz="2200" kern="1200" dirty="0">
                <a:solidFill>
                  <a:srgbClr val="FFFFFF"/>
                </a:solidFill>
                <a:latin typeface="Calibri" panose="020F0502020204030204" pitchFamily="34" charset="0"/>
                <a:ea typeface="+mj-ea"/>
                <a:cs typeface="Calibri" panose="020F0502020204030204" pitchFamily="34" charset="0"/>
              </a:rPr>
              <a:t> Information Table</a:t>
            </a:r>
          </a:p>
        </p:txBody>
      </p:sp>
      <p:pic>
        <p:nvPicPr>
          <p:cNvPr id="26" name="Content Placeholder 4" descr="Large table covered with promotional brochures, pamphlets and pens">
            <a:extLst>
              <a:ext uri="{FF2B5EF4-FFF2-40B4-BE49-F238E27FC236}">
                <a16:creationId xmlns:a16="http://schemas.microsoft.com/office/drawing/2014/main" id="{243B7E41-1CF2-45EA-BD85-56FF29D8044F}"/>
              </a:ext>
            </a:extLst>
          </p:cNvPr>
          <p:cNvPicPr>
            <a:picLocks noGrp="1" noChangeAspect="1"/>
          </p:cNvPicPr>
          <p:nvPr>
            <p:ph idx="1"/>
          </p:nvPr>
        </p:nvPicPr>
        <p:blipFill rotWithShape="1">
          <a:blip r:embed="rId3"/>
          <a:srcRect l="7930" r="3900" b="-1"/>
          <a:stretch/>
        </p:blipFill>
        <p:spPr>
          <a:xfrm>
            <a:off x="635022" y="230798"/>
            <a:ext cx="7832630" cy="2998228"/>
          </a:xfrm>
          <a:prstGeom prst="rect">
            <a:avLst/>
          </a:prstGeom>
        </p:spPr>
      </p:pic>
      <p:cxnSp>
        <p:nvCxnSpPr>
          <p:cNvPr id="33" name="Straight Connector 3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430401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250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0" y="0"/>
            <a:ext cx="914400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300"/>
              <a:buFont typeface="Helvetica Neue"/>
              <a:buNone/>
            </a:pPr>
            <a:br>
              <a:rPr lang="en-US" sz="3800" b="1" dirty="0">
                <a:latin typeface="Calibri" panose="020F0502020204030204" pitchFamily="34" charset="0"/>
                <a:cs typeface="Calibri" panose="020F0502020204030204" pitchFamily="34" charset="0"/>
              </a:rPr>
            </a:br>
            <a:r>
              <a:rPr lang="en-US" sz="4400" b="1" dirty="0">
                <a:latin typeface="Calibri" panose="020F0502020204030204" pitchFamily="34" charset="0"/>
                <a:cs typeface="Calibri" panose="020F0502020204030204" pitchFamily="34" charset="0"/>
              </a:rPr>
              <a:t>Outline</a:t>
            </a:r>
            <a:endParaRPr sz="4400" b="1" dirty="0">
              <a:latin typeface="Calibri" panose="020F0502020204030204" pitchFamily="34" charset="0"/>
              <a:cs typeface="Calibri" panose="020F0502020204030204" pitchFamily="34" charset="0"/>
            </a:endParaRPr>
          </a:p>
        </p:txBody>
      </p:sp>
      <p:sp>
        <p:nvSpPr>
          <p:cNvPr id="101" name="Google Shape;101;p15"/>
          <p:cNvSpPr txBox="1">
            <a:spLocks noGrp="1"/>
          </p:cNvSpPr>
          <p:nvPr>
            <p:ph type="body" idx="2"/>
          </p:nvPr>
        </p:nvSpPr>
        <p:spPr>
          <a:xfrm>
            <a:off x="627459" y="1268017"/>
            <a:ext cx="7599900" cy="2763300"/>
          </a:xfrm>
          <a:prstGeom prst="rect">
            <a:avLst/>
          </a:prstGeom>
          <a:noFill/>
          <a:ln>
            <a:noFill/>
          </a:ln>
        </p:spPr>
        <p:txBody>
          <a:bodyPr spcFirstLastPara="1" wrap="square" lIns="91425" tIns="45700" rIns="91425" bIns="45700" anchor="t" anchorCtr="0">
            <a:noAutofit/>
          </a:bodyPr>
          <a:lstStyle/>
          <a:p>
            <a:pPr marL="171450" lvl="0" indent="-171450" algn="l" rtl="0">
              <a:lnSpc>
                <a:spcPct val="150000"/>
              </a:lnSpc>
              <a:spcBef>
                <a:spcPts val="750"/>
              </a:spcBef>
              <a:spcAft>
                <a:spcPts val="0"/>
              </a:spcAft>
              <a:buClr>
                <a:schemeClr val="dk1"/>
              </a:buClr>
              <a:buSzPts val="2100"/>
              <a:buChar char="•"/>
            </a:pPr>
            <a:r>
              <a:rPr lang="en-US" sz="2200" dirty="0">
                <a:latin typeface="Calibri" panose="020F0502020204030204" pitchFamily="34" charset="0"/>
                <a:cs typeface="Calibri" panose="020F0502020204030204" pitchFamily="34" charset="0"/>
              </a:rPr>
              <a:t>About Entrepreneurship at UCF</a:t>
            </a:r>
            <a:endParaRPr sz="2200" dirty="0">
              <a:latin typeface="Calibri" panose="020F0502020204030204" pitchFamily="34" charset="0"/>
              <a:cs typeface="Calibri" panose="020F0502020204030204" pitchFamily="34" charset="0"/>
            </a:endParaRPr>
          </a:p>
          <a:p>
            <a:pPr marL="171450" lvl="0" indent="-171450" algn="l" rtl="0">
              <a:lnSpc>
                <a:spcPct val="150000"/>
              </a:lnSpc>
              <a:spcBef>
                <a:spcPts val="750"/>
              </a:spcBef>
              <a:spcAft>
                <a:spcPts val="0"/>
              </a:spcAft>
              <a:buClr>
                <a:schemeClr val="dk1"/>
              </a:buClr>
              <a:buSzPts val="2100"/>
              <a:buChar char="•"/>
            </a:pPr>
            <a:r>
              <a:rPr lang="en-US" sz="2200" dirty="0">
                <a:latin typeface="Calibri" panose="020F0502020204030204" pitchFamily="34" charset="0"/>
                <a:cs typeface="Calibri" panose="020F0502020204030204" pitchFamily="34" charset="0"/>
              </a:rPr>
              <a:t>Background of the Quality Enhancement Plan (QEP) project</a:t>
            </a:r>
            <a:endParaRPr sz="2200" dirty="0">
              <a:latin typeface="Calibri" panose="020F0502020204030204" pitchFamily="34" charset="0"/>
              <a:cs typeface="Calibri" panose="020F0502020204030204" pitchFamily="34" charset="0"/>
            </a:endParaRPr>
          </a:p>
          <a:p>
            <a:pPr marL="171450" lvl="0" indent="-171450" algn="l" rtl="0">
              <a:lnSpc>
                <a:spcPct val="150000"/>
              </a:lnSpc>
              <a:spcBef>
                <a:spcPts val="750"/>
              </a:spcBef>
              <a:spcAft>
                <a:spcPts val="0"/>
              </a:spcAft>
              <a:buClr>
                <a:schemeClr val="dk1"/>
              </a:buClr>
              <a:buSzPts val="2100"/>
              <a:buChar char="•"/>
            </a:pPr>
            <a:r>
              <a:rPr lang="en-US" sz="2200" dirty="0">
                <a:latin typeface="Calibri" panose="020F0502020204030204" pitchFamily="34" charset="0"/>
                <a:cs typeface="Calibri" panose="020F0502020204030204" pitchFamily="34" charset="0"/>
              </a:rPr>
              <a:t>Highlights of our </a:t>
            </a:r>
            <a:r>
              <a:rPr lang="en-US" sz="2200" i="1" dirty="0">
                <a:latin typeface="Calibri" panose="020F0502020204030204" pitchFamily="34" charset="0"/>
                <a:cs typeface="Calibri" panose="020F0502020204030204" pitchFamily="34" charset="0"/>
              </a:rPr>
              <a:t>Libraries Bridging the Gap between Innovation &amp; Entrepreneurship </a:t>
            </a:r>
            <a:r>
              <a:rPr lang="en-US" sz="2200" dirty="0">
                <a:latin typeface="Calibri" panose="020F0502020204030204" pitchFamily="34" charset="0"/>
                <a:cs typeface="Calibri" panose="020F0502020204030204" pitchFamily="34" charset="0"/>
              </a:rPr>
              <a:t>project</a:t>
            </a:r>
            <a:endParaRPr sz="2200" dirty="0">
              <a:latin typeface="Calibri" panose="020F0502020204030204" pitchFamily="34" charset="0"/>
              <a:cs typeface="Calibri" panose="020F0502020204030204" pitchFamily="34" charset="0"/>
            </a:endParaRPr>
          </a:p>
          <a:p>
            <a:pPr marL="171450" lvl="0" indent="-171450">
              <a:lnSpc>
                <a:spcPct val="150000"/>
              </a:lnSpc>
              <a:buSzPts val="2100"/>
            </a:pPr>
            <a:r>
              <a:rPr lang="en-US" sz="2200" dirty="0">
                <a:latin typeface="Calibri" panose="020F0502020204030204" pitchFamily="34" charset="0"/>
                <a:cs typeface="Calibri" panose="020F0502020204030204" pitchFamily="34" charset="0"/>
              </a:rPr>
              <a:t>How to create a similar program at your institution</a:t>
            </a:r>
          </a:p>
          <a:p>
            <a:pPr marL="171450" lvl="0" indent="-38100" algn="l" rtl="0">
              <a:lnSpc>
                <a:spcPct val="90000"/>
              </a:lnSpc>
              <a:spcBef>
                <a:spcPts val="750"/>
              </a:spcBef>
              <a:spcAft>
                <a:spcPts val="0"/>
              </a:spcAft>
              <a:buClr>
                <a:schemeClr val="dk1"/>
              </a:buClr>
              <a:buSzPts val="21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152" y="137692"/>
            <a:ext cx="4075999" cy="1459706"/>
          </a:xfrm>
        </p:spPr>
        <p:txBody>
          <a:bodyPr vert="horz" lIns="91440" tIns="45720" rIns="91440" bIns="45720" rtlCol="0" anchor="b">
            <a:noAutofit/>
          </a:bodyPr>
          <a:lstStyle/>
          <a:p>
            <a:pPr>
              <a:spcBef>
                <a:spcPct val="0"/>
              </a:spcBef>
            </a:pPr>
            <a:r>
              <a:rPr lang="en-US" sz="3000" b="1" kern="1200" dirty="0">
                <a:solidFill>
                  <a:schemeClr val="tx1"/>
                </a:solidFill>
                <a:latin typeface="Calibri" panose="020F0502020204030204" pitchFamily="34" charset="0"/>
                <a:ea typeface="+mj-ea"/>
                <a:cs typeface="Calibri" panose="020F0502020204030204" pitchFamily="34" charset="0"/>
              </a:rPr>
              <a:t>Student assistants can help at the registration desk, in addition to…</a:t>
            </a:r>
          </a:p>
        </p:txBody>
      </p:sp>
      <p:sp>
        <p:nvSpPr>
          <p:cNvPr id="8" name="TextBox 7">
            <a:extLst>
              <a:ext uri="{FF2B5EF4-FFF2-40B4-BE49-F238E27FC236}">
                <a16:creationId xmlns:a16="http://schemas.microsoft.com/office/drawing/2014/main" id="{432220C7-CB3C-4CBE-945A-F0E361BE3D64}"/>
              </a:ext>
            </a:extLst>
          </p:cNvPr>
          <p:cNvSpPr txBox="1"/>
          <p:nvPr/>
        </p:nvSpPr>
        <p:spPr>
          <a:xfrm>
            <a:off x="129982" y="1895300"/>
            <a:ext cx="4276165" cy="269319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rPr>
              <a:t>Meeting guest speakers at the parking lot to walk them over</a:t>
            </a:r>
          </a:p>
          <a:p>
            <a:pPr marL="285750" indent="-228600">
              <a:lnSpc>
                <a:spcPct val="90000"/>
              </a:lnSpc>
              <a:spcAft>
                <a:spcPts val="600"/>
              </a:spcAft>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rPr>
              <a:t>Food/drink setup or directing caterer</a:t>
            </a:r>
          </a:p>
          <a:p>
            <a:pPr marL="285750" indent="-228600">
              <a:lnSpc>
                <a:spcPct val="90000"/>
              </a:lnSpc>
              <a:spcAft>
                <a:spcPts val="600"/>
              </a:spcAft>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rPr>
              <a:t>Collecting attendee evaluations</a:t>
            </a:r>
          </a:p>
          <a:p>
            <a:pPr marL="285750" indent="-228600">
              <a:lnSpc>
                <a:spcPct val="90000"/>
              </a:lnSpc>
              <a:spcAft>
                <a:spcPts val="600"/>
              </a:spcAft>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rPr>
              <a:t>Fetching pens, programs, waters, anything needed to help things run smoothly</a:t>
            </a:r>
          </a:p>
          <a:p>
            <a:pPr marL="285750" indent="-228600">
              <a:lnSpc>
                <a:spcPct val="90000"/>
              </a:lnSpc>
              <a:buFont typeface="Arial" panose="020B0604020202020204" pitchFamily="34" charset="0"/>
              <a:buChar char="•"/>
            </a:pPr>
            <a:endParaRPr lang="en-US" kern="1200" dirty="0">
              <a:solidFill>
                <a:schemeClr val="tx1"/>
              </a:solidFill>
              <a:latin typeface="+mn-lt"/>
              <a:ea typeface="+mn-ea"/>
              <a:cs typeface="+mn-cs"/>
            </a:endParaRPr>
          </a:p>
        </p:txBody>
      </p:sp>
      <p:pic>
        <p:nvPicPr>
          <p:cNvPr id="7" name="Content Placeholder 6" descr="A picture of a student worker sitting at a registration desk">
            <a:extLst>
              <a:ext uri="{FF2B5EF4-FFF2-40B4-BE49-F238E27FC236}">
                <a16:creationId xmlns:a16="http://schemas.microsoft.com/office/drawing/2014/main" id="{F0A0A675-F403-4F35-A3D6-EB17414B35B1}"/>
              </a:ext>
            </a:extLst>
          </p:cNvPr>
          <p:cNvPicPr>
            <a:picLocks noGrp="1" noChangeAspect="1"/>
          </p:cNvPicPr>
          <p:nvPr>
            <p:ph idx="1"/>
          </p:nvPr>
        </p:nvPicPr>
        <p:blipFill rotWithShape="1">
          <a:blip r:embed="rId3"/>
          <a:srcRect l="18503" r="18506" b="2"/>
          <a:stretch/>
        </p:blipFill>
        <p:spPr>
          <a:xfrm>
            <a:off x="4291152" y="10"/>
            <a:ext cx="4852848" cy="5142299"/>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
        <p:nvSpPr>
          <p:cNvPr id="4" name="Rectangle 3">
            <a:extLst>
              <a:ext uri="{FF2B5EF4-FFF2-40B4-BE49-F238E27FC236}">
                <a16:creationId xmlns:a16="http://schemas.microsoft.com/office/drawing/2014/main" id="{75F26C80-0BF5-7B42-929D-94D1E29BA029}"/>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5" name="Picture 4">
            <a:extLst>
              <a:ext uri="{FF2B5EF4-FFF2-40B4-BE49-F238E27FC236}">
                <a16:creationId xmlns:a16="http://schemas.microsoft.com/office/drawing/2014/main" id="{8B3D7C53-3D46-6044-B74C-F9804CF65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spTree>
    <p:extLst>
      <p:ext uri="{BB962C8B-B14F-4D97-AF65-F5344CB8AC3E}">
        <p14:creationId xmlns:p14="http://schemas.microsoft.com/office/powerpoint/2010/main" val="4771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244" y="2835400"/>
            <a:ext cx="2786478" cy="1839516"/>
          </a:xfrm>
        </p:spPr>
        <p:txBody>
          <a:bodyPr vert="horz" lIns="91440" tIns="45720" rIns="91440" bIns="45720" rtlCol="0" anchor="ctr">
            <a:normAutofit/>
          </a:bodyPr>
          <a:lstStyle/>
          <a:p>
            <a:pPr algn="ctr">
              <a:spcBef>
                <a:spcPct val="0"/>
              </a:spcBef>
            </a:pPr>
            <a:r>
              <a:rPr lang="en-US" sz="3800" b="1" kern="1200" dirty="0">
                <a:solidFill>
                  <a:schemeClr val="tx1"/>
                </a:solidFill>
                <a:latin typeface="Calibri" panose="020F0502020204030204" pitchFamily="34" charset="0"/>
                <a:ea typeface="+mj-ea"/>
                <a:cs typeface="Calibri" panose="020F0502020204030204" pitchFamily="34" charset="0"/>
              </a:rPr>
              <a:t>Care of </a:t>
            </a:r>
            <a:br>
              <a:rPr lang="en-US" sz="3800" b="1" kern="1200" dirty="0">
                <a:solidFill>
                  <a:schemeClr val="tx1"/>
                </a:solidFill>
                <a:latin typeface="Calibri" panose="020F0502020204030204" pitchFamily="34" charset="0"/>
                <a:ea typeface="+mj-ea"/>
                <a:cs typeface="Calibri" panose="020F0502020204030204" pitchFamily="34" charset="0"/>
              </a:rPr>
            </a:br>
            <a:r>
              <a:rPr lang="en-US" sz="3800" b="1" kern="1200" dirty="0">
                <a:solidFill>
                  <a:schemeClr val="tx1"/>
                </a:solidFill>
                <a:latin typeface="Calibri" panose="020F0502020204030204" pitchFamily="34" charset="0"/>
                <a:ea typeface="+mj-ea"/>
                <a:cs typeface="Calibri" panose="020F0502020204030204" pitchFamily="34" charset="0"/>
              </a:rPr>
              <a:t>Guest Speakers</a:t>
            </a:r>
          </a:p>
        </p:txBody>
      </p:sp>
      <p:sp>
        <p:nvSpPr>
          <p:cNvPr id="4" name="Vertical Text Placeholder 3"/>
          <p:cNvSpPr>
            <a:spLocks noGrp="1"/>
          </p:cNvSpPr>
          <p:nvPr>
            <p:ph type="body" orient="vert" idx="1"/>
          </p:nvPr>
        </p:nvSpPr>
        <p:spPr>
          <a:xfrm>
            <a:off x="2751041" y="2927132"/>
            <a:ext cx="5900623" cy="2103872"/>
          </a:xfrm>
        </p:spPr>
        <p:txBody>
          <a:bodyPr vert="horz" lIns="91440" tIns="45720" rIns="91440" bIns="45720" rtlCol="0" anchor="ctr">
            <a:normAutofit lnSpcReduction="10000"/>
          </a:bodyPr>
          <a:lstStyle/>
          <a:p>
            <a:pPr indent="-2286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Send parking pass and campus map with driving route, plus parking and walking directions to venue</a:t>
            </a:r>
          </a:p>
          <a:p>
            <a:pPr indent="-228600">
              <a:buFont typeface="Arial" panose="020B0604020202020204" pitchFamily="34" charset="0"/>
              <a:buChar char="•"/>
            </a:pPr>
            <a:r>
              <a:rPr lang="en-US" sz="1800" kern="1200" dirty="0">
                <a:solidFill>
                  <a:schemeClr val="tx1"/>
                </a:solidFill>
                <a:latin typeface="Calibri" panose="020F0502020204030204" pitchFamily="34" charset="0"/>
                <a:cs typeface="Calibri" panose="020F0502020204030204" pitchFamily="34" charset="0"/>
              </a:rPr>
              <a:t>Have speakers arrive early for sound check, photos, load slides, to review itinerary and possible questions</a:t>
            </a:r>
            <a:endParaRPr lang="en-US" sz="1400" kern="1200" dirty="0">
              <a:solidFill>
                <a:schemeClr val="tx1"/>
              </a:solidFill>
              <a:latin typeface="Calibri" panose="020F0502020204030204" pitchFamily="34" charset="0"/>
              <a:cs typeface="Calibri" panose="020F0502020204030204" pitchFamily="34" charset="0"/>
            </a:endParaRPr>
          </a:p>
          <a:p>
            <a:pPr indent="-2286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Table tent and water bottle at each speaker chair</a:t>
            </a:r>
          </a:p>
          <a:p>
            <a:pPr indent="-2286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Everyone will say they do not need a mic; insist EVERYONE be mic’d for accessibility purposes</a:t>
            </a:r>
          </a:p>
          <a:p>
            <a:pPr indent="-228600">
              <a:buFont typeface="Arial" panose="020B0604020202020204" pitchFamily="34" charset="0"/>
              <a:buChar char="•"/>
            </a:pPr>
            <a:endParaRPr lang="en-US" sz="1400" kern="1200" dirty="0">
              <a:solidFill>
                <a:schemeClr val="tx1"/>
              </a:solidFill>
              <a:latin typeface="+mn-lt"/>
              <a:ea typeface="+mn-ea"/>
              <a:cs typeface="+mn-cs"/>
            </a:endParaRPr>
          </a:p>
        </p:txBody>
      </p:sp>
      <p:sp>
        <p:nvSpPr>
          <p:cNvPr id="6" name="Rectangle 5">
            <a:extLst>
              <a:ext uri="{FF2B5EF4-FFF2-40B4-BE49-F238E27FC236}">
                <a16:creationId xmlns:a16="http://schemas.microsoft.com/office/drawing/2014/main" id="{4D4009CB-27F6-A046-A2E7-AD46DD18CD8C}"/>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7" name="Picture 6">
            <a:extLst>
              <a:ext uri="{FF2B5EF4-FFF2-40B4-BE49-F238E27FC236}">
                <a16:creationId xmlns:a16="http://schemas.microsoft.com/office/drawing/2014/main" id="{9E09D80E-F921-C743-9CDE-35E075561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9" name="Picture 8" descr="A group of speakers sitting at a table">
            <a:extLst>
              <a:ext uri="{FF2B5EF4-FFF2-40B4-BE49-F238E27FC236}">
                <a16:creationId xmlns:a16="http://schemas.microsoft.com/office/drawing/2014/main" id="{050F5F59-576F-428D-93E8-A1878DAA4F57}"/>
              </a:ext>
            </a:extLst>
          </p:cNvPr>
          <p:cNvPicPr>
            <a:picLocks noChangeAspect="1"/>
          </p:cNvPicPr>
          <p:nvPr/>
        </p:nvPicPr>
        <p:blipFill rotWithShape="1">
          <a:blip r:embed="rId4"/>
          <a:srcRect t="35296" b="12231"/>
          <a:stretch/>
        </p:blipFill>
        <p:spPr>
          <a:xfrm>
            <a:off x="20" y="0"/>
            <a:ext cx="9143980" cy="2782949"/>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6263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speakers sitting at a table">
            <a:extLst>
              <a:ext uri="{FF2B5EF4-FFF2-40B4-BE49-F238E27FC236}">
                <a16:creationId xmlns:a16="http://schemas.microsoft.com/office/drawing/2014/main" id="{8FEF2DCD-84B6-4160-AF21-F618D08C3409}"/>
              </a:ext>
            </a:extLst>
          </p:cNvPr>
          <p:cNvPicPr>
            <a:picLocks noChangeAspect="1"/>
          </p:cNvPicPr>
          <p:nvPr/>
        </p:nvPicPr>
        <p:blipFill>
          <a:blip r:embed="rId3"/>
          <a:stretch>
            <a:fillRect/>
          </a:stretch>
        </p:blipFill>
        <p:spPr>
          <a:xfrm>
            <a:off x="253437" y="2463311"/>
            <a:ext cx="4143375" cy="2324100"/>
          </a:xfrm>
          <a:prstGeom prst="rect">
            <a:avLst/>
          </a:prstGeom>
        </p:spPr>
      </p:pic>
      <p:pic>
        <p:nvPicPr>
          <p:cNvPr id="5" name="Picture 4" descr="Librarian with a microphone, and another standing at a computer on a podium">
            <a:extLst>
              <a:ext uri="{FF2B5EF4-FFF2-40B4-BE49-F238E27FC236}">
                <a16:creationId xmlns:a16="http://schemas.microsoft.com/office/drawing/2014/main" id="{D8363B10-D1C3-49B2-A837-F3B0080108B7}"/>
              </a:ext>
            </a:extLst>
          </p:cNvPr>
          <p:cNvPicPr>
            <a:picLocks noChangeAspect="1"/>
          </p:cNvPicPr>
          <p:nvPr/>
        </p:nvPicPr>
        <p:blipFill>
          <a:blip r:embed="rId4"/>
          <a:stretch>
            <a:fillRect/>
          </a:stretch>
        </p:blipFill>
        <p:spPr>
          <a:xfrm>
            <a:off x="253437" y="151864"/>
            <a:ext cx="3362325" cy="2171700"/>
          </a:xfrm>
          <a:prstGeom prst="rect">
            <a:avLst/>
          </a:prstGeom>
        </p:spPr>
      </p:pic>
      <p:sp>
        <p:nvSpPr>
          <p:cNvPr id="6" name="TextBox 5">
            <a:extLst>
              <a:ext uri="{FF2B5EF4-FFF2-40B4-BE49-F238E27FC236}">
                <a16:creationId xmlns:a16="http://schemas.microsoft.com/office/drawing/2014/main" id="{64D4C6F0-D1BA-461A-82F0-A79E3ECA5DB2}"/>
              </a:ext>
            </a:extLst>
          </p:cNvPr>
          <p:cNvSpPr txBox="1"/>
          <p:nvPr/>
        </p:nvSpPr>
        <p:spPr>
          <a:xfrm>
            <a:off x="3615762" y="151864"/>
            <a:ext cx="5510892" cy="707886"/>
          </a:xfrm>
          <a:prstGeom prst="rect">
            <a:avLst/>
          </a:prstGeom>
          <a:noFill/>
        </p:spPr>
        <p:txBody>
          <a:bodyPr wrap="square" rtlCol="0">
            <a:spAutoFit/>
          </a:bodyPr>
          <a:lstStyle/>
          <a:p>
            <a:pPr algn="ctr"/>
            <a:r>
              <a:rPr lang="en-US" sz="4000" b="1" dirty="0">
                <a:solidFill>
                  <a:schemeClr val="tx1"/>
                </a:solidFill>
                <a:latin typeface="Calibri" panose="020F0502020204030204" pitchFamily="34" charset="0"/>
                <a:cs typeface="Calibri" panose="020F0502020204030204" pitchFamily="34" charset="0"/>
              </a:rPr>
              <a:t>Facilitating the Program</a:t>
            </a:r>
          </a:p>
        </p:txBody>
      </p:sp>
      <p:sp>
        <p:nvSpPr>
          <p:cNvPr id="7" name="Rectangle 6">
            <a:extLst>
              <a:ext uri="{FF2B5EF4-FFF2-40B4-BE49-F238E27FC236}">
                <a16:creationId xmlns:a16="http://schemas.microsoft.com/office/drawing/2014/main" id="{ACE1DEB3-D7AC-414E-A688-302535A0D53C}"/>
              </a:ext>
            </a:extLst>
          </p:cNvPr>
          <p:cNvSpPr/>
          <p:nvPr/>
        </p:nvSpPr>
        <p:spPr>
          <a:xfrm>
            <a:off x="4747188" y="896183"/>
            <a:ext cx="4143375" cy="4216539"/>
          </a:xfrm>
          <a:prstGeom prst="rect">
            <a:avLst/>
          </a:prstGeom>
        </p:spPr>
        <p:txBody>
          <a:bodyPr wrap="square">
            <a:spAutoFit/>
          </a:bodyPr>
          <a:lstStyle/>
          <a:p>
            <a:pPr marL="285750" indent="-285750">
              <a:spcAft>
                <a:spcPts val="600"/>
              </a:spcAft>
              <a:buFont typeface="Arial" panose="020B0604020202020204" pitchFamily="34" charset="0"/>
              <a:buChar char="•"/>
            </a:pPr>
            <a:r>
              <a:rPr lang="en-US" sz="1800" dirty="0">
                <a:solidFill>
                  <a:schemeClr val="tx1"/>
                </a:solidFill>
                <a:latin typeface="Calibri" panose="020F0502020204030204" pitchFamily="34" charset="0"/>
                <a:cs typeface="Calibri" panose="020F0502020204030204" pitchFamily="34" charset="0"/>
              </a:rPr>
              <a:t>At event start, make announcements (</a:t>
            </a:r>
            <a:r>
              <a:rPr lang="en-US" sz="1800" i="1" dirty="0">
                <a:solidFill>
                  <a:schemeClr val="tx1"/>
                </a:solidFill>
                <a:latin typeface="Calibri" panose="020F0502020204030204" pitchFamily="34" charset="0"/>
                <a:cs typeface="Calibri" panose="020F0502020204030204" pitchFamily="34" charset="0"/>
              </a:rPr>
              <a:t>phone on silent, </a:t>
            </a:r>
            <a:r>
              <a:rPr lang="en-US" sz="1800" dirty="0">
                <a:solidFill>
                  <a:schemeClr val="tx1"/>
                </a:solidFill>
                <a:latin typeface="Calibri" panose="020F0502020204030204" pitchFamily="34" charset="0"/>
                <a:cs typeface="Calibri" panose="020F0502020204030204" pitchFamily="34" charset="0"/>
              </a:rPr>
              <a:t>where to drop evaluations, recognize sponsors, introduce librarians &amp; next program)</a:t>
            </a:r>
          </a:p>
          <a:p>
            <a:pPr marL="285750" indent="-285750">
              <a:spcAft>
                <a:spcPts val="600"/>
              </a:spcAft>
              <a:buFont typeface="Arial" panose="020B0604020202020204" pitchFamily="34" charset="0"/>
              <a:buChar char="•"/>
            </a:pPr>
            <a:r>
              <a:rPr lang="en-US" sz="1800" dirty="0">
                <a:solidFill>
                  <a:schemeClr val="tx1"/>
                </a:solidFill>
                <a:latin typeface="Calibri" panose="020F0502020204030204" pitchFamily="34" charset="0"/>
                <a:cs typeface="Calibri" panose="020F0502020204030204" pitchFamily="34" charset="0"/>
              </a:rPr>
              <a:t>Moderator controls flow of program</a:t>
            </a:r>
          </a:p>
          <a:p>
            <a:pPr marL="285750" indent="-285750">
              <a:spcAft>
                <a:spcPts val="600"/>
              </a:spcAft>
              <a:buFont typeface="Arial" panose="020B0604020202020204" pitchFamily="34" charset="0"/>
              <a:buChar char="•"/>
            </a:pPr>
            <a:r>
              <a:rPr lang="en-US" sz="1800" dirty="0">
                <a:solidFill>
                  <a:schemeClr val="tx1"/>
                </a:solidFill>
                <a:latin typeface="Calibri" panose="020F0502020204030204" pitchFamily="34" charset="0"/>
                <a:cs typeface="Calibri" panose="020F0502020204030204" pitchFamily="34" charset="0"/>
              </a:rPr>
              <a:t>Have someone else handle sound, slide deck, and recording</a:t>
            </a:r>
          </a:p>
          <a:p>
            <a:pPr marL="285750" indent="-285750">
              <a:spcAft>
                <a:spcPts val="600"/>
              </a:spcAft>
              <a:buFont typeface="Arial" panose="020B0604020202020204" pitchFamily="34" charset="0"/>
              <a:buChar char="•"/>
            </a:pPr>
            <a:r>
              <a:rPr lang="en-US" sz="1800" dirty="0">
                <a:solidFill>
                  <a:schemeClr val="tx1"/>
                </a:solidFill>
                <a:latin typeface="Calibri" panose="020F0502020204030204" pitchFamily="34" charset="0"/>
                <a:cs typeface="Calibri" panose="020F0502020204030204" pitchFamily="34" charset="0"/>
              </a:rPr>
              <a:t>Before the event, set an agenda with the amount of time each speaker is allowed. Be </a:t>
            </a:r>
            <a:r>
              <a:rPr lang="en-US" sz="1800" i="1" dirty="0">
                <a:solidFill>
                  <a:schemeClr val="tx1"/>
                </a:solidFill>
                <a:latin typeface="Calibri" panose="020F0502020204030204" pitchFamily="34" charset="0"/>
                <a:cs typeface="Calibri" panose="020F0502020204030204" pitchFamily="34" charset="0"/>
              </a:rPr>
              <a:t>firm</a:t>
            </a:r>
            <a:r>
              <a:rPr lang="en-US" sz="1800" dirty="0">
                <a:solidFill>
                  <a:schemeClr val="tx1"/>
                </a:solidFill>
                <a:latin typeface="Calibri" panose="020F0502020204030204" pitchFamily="34" charset="0"/>
                <a:cs typeface="Calibri" panose="020F0502020204030204" pitchFamily="34" charset="0"/>
              </a:rPr>
              <a:t> on this.</a:t>
            </a:r>
          </a:p>
          <a:p>
            <a:pPr marL="285750" indent="-285750">
              <a:spcAft>
                <a:spcPts val="600"/>
              </a:spcAft>
              <a:buFont typeface="Arial" panose="020B0604020202020204" pitchFamily="34" charset="0"/>
              <a:buChar char="•"/>
            </a:pPr>
            <a:r>
              <a:rPr lang="en-US" sz="1800" dirty="0">
                <a:solidFill>
                  <a:schemeClr val="tx1"/>
                </a:solidFill>
                <a:latin typeface="Calibri" panose="020F0502020204030204" pitchFamily="34" charset="0"/>
                <a:cs typeface="Calibri" panose="020F0502020204030204" pitchFamily="34" charset="0"/>
              </a:rPr>
              <a:t>Have canned questions on hand</a:t>
            </a:r>
          </a:p>
          <a:p>
            <a:pPr marL="285750" indent="-285750">
              <a:spcAft>
                <a:spcPts val="600"/>
              </a:spcAft>
              <a:buFont typeface="Arial" panose="020B0604020202020204" pitchFamily="34" charset="0"/>
              <a:buChar char="•"/>
            </a:pPr>
            <a:endParaRPr lang="en-US" sz="2000" dirty="0">
              <a:solidFill>
                <a:schemeClr val="tx1"/>
              </a:solidFill>
            </a:endParaRPr>
          </a:p>
          <a:p>
            <a:pPr marL="285750" indent="-285750">
              <a:spcAft>
                <a:spcPts val="600"/>
              </a:spcAft>
              <a:buFont typeface="Arial" panose="020B0604020202020204" pitchFamily="34" charset="0"/>
              <a:buChar char="•"/>
            </a:pPr>
            <a:endParaRPr lang="en-US" sz="2000" dirty="0">
              <a:solidFill>
                <a:schemeClr val="tx1"/>
              </a:solidFill>
            </a:endParaRPr>
          </a:p>
        </p:txBody>
      </p:sp>
      <p:pic>
        <p:nvPicPr>
          <p:cNvPr id="3" name="Picture 2">
            <a:extLst>
              <a:ext uri="{FF2B5EF4-FFF2-40B4-BE49-F238E27FC236}">
                <a16:creationId xmlns:a16="http://schemas.microsoft.com/office/drawing/2014/main" id="{F85A77A3-D3BB-FC4C-B713-B524B239DC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spTree>
    <p:extLst>
      <p:ext uri="{BB962C8B-B14F-4D97-AF65-F5344CB8AC3E}">
        <p14:creationId xmlns:p14="http://schemas.microsoft.com/office/powerpoint/2010/main" val="1822530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A8E7E2-120B-4AFB-B81D-CA8FEBEB9C71}"/>
              </a:ext>
            </a:extLst>
          </p:cNvPr>
          <p:cNvPicPr>
            <a:picLocks noChangeAspect="1"/>
          </p:cNvPicPr>
          <p:nvPr/>
        </p:nvPicPr>
        <p:blipFill rotWithShape="1">
          <a:blip r:embed="rId3"/>
          <a:srcRect t="3938" b="10653"/>
          <a:stretch/>
        </p:blipFill>
        <p:spPr>
          <a:xfrm>
            <a:off x="3116707" y="-510"/>
            <a:ext cx="2830379" cy="1655213"/>
          </a:xfrm>
          <a:prstGeom prst="rect">
            <a:avLst/>
          </a:prstGeom>
        </p:spPr>
      </p:pic>
      <p:pic>
        <p:nvPicPr>
          <p:cNvPr id="5" name="Picture 4" descr="A group of people sitting at a desk&#10;&#10;Description generated with very high confidence">
            <a:extLst>
              <a:ext uri="{FF2B5EF4-FFF2-40B4-BE49-F238E27FC236}">
                <a16:creationId xmlns:a16="http://schemas.microsoft.com/office/drawing/2014/main" id="{5637AD55-744F-4902-8D06-41BCB28D3DAE}"/>
              </a:ext>
            </a:extLst>
          </p:cNvPr>
          <p:cNvPicPr>
            <a:picLocks noChangeAspect="1"/>
          </p:cNvPicPr>
          <p:nvPr/>
        </p:nvPicPr>
        <p:blipFill rotWithShape="1">
          <a:blip r:embed="rId4">
            <a:extLst/>
          </a:blip>
          <a:srcRect r="-6" b="12288"/>
          <a:stretch/>
        </p:blipFill>
        <p:spPr>
          <a:xfrm>
            <a:off x="6020317" y="10132"/>
            <a:ext cx="3121397" cy="1704198"/>
          </a:xfrm>
          <a:prstGeom prst="rect">
            <a:avLst/>
          </a:prstGeom>
        </p:spPr>
      </p:pic>
      <p:pic>
        <p:nvPicPr>
          <p:cNvPr id="8" name="Picture 7">
            <a:extLst>
              <a:ext uri="{FF2B5EF4-FFF2-40B4-BE49-F238E27FC236}">
                <a16:creationId xmlns:a16="http://schemas.microsoft.com/office/drawing/2014/main" id="{EBD8E053-9D6D-4020-A0AB-CD9C56126568}"/>
              </a:ext>
            </a:extLst>
          </p:cNvPr>
          <p:cNvPicPr>
            <a:picLocks noChangeAspect="1"/>
          </p:cNvPicPr>
          <p:nvPr/>
        </p:nvPicPr>
        <p:blipFill rotWithShape="1">
          <a:blip r:embed="rId5"/>
          <a:srcRect t="13964"/>
          <a:stretch/>
        </p:blipFill>
        <p:spPr>
          <a:xfrm>
            <a:off x="8566" y="1748961"/>
            <a:ext cx="2971206" cy="1704201"/>
          </a:xfrm>
          <a:prstGeom prst="rect">
            <a:avLst/>
          </a:prstGeom>
        </p:spPr>
      </p:pic>
      <p:pic>
        <p:nvPicPr>
          <p:cNvPr id="6" name="Picture Placeholder 5">
            <a:extLst>
              <a:ext uri="{FF2B5EF4-FFF2-40B4-BE49-F238E27FC236}">
                <a16:creationId xmlns:a16="http://schemas.microsoft.com/office/drawing/2014/main" id="{6255A112-0170-4387-BEDA-0023C569E669}"/>
              </a:ext>
            </a:extLst>
          </p:cNvPr>
          <p:cNvPicPr>
            <a:picLocks noGrp="1" noChangeAspect="1"/>
          </p:cNvPicPr>
          <p:nvPr>
            <p:ph type="pic" idx="4294967295"/>
          </p:nvPr>
        </p:nvPicPr>
        <p:blipFill rotWithShape="1">
          <a:blip r:embed="rId6"/>
          <a:srcRect t="5003" r="5210" b="13851"/>
          <a:stretch/>
        </p:blipFill>
        <p:spPr>
          <a:xfrm>
            <a:off x="6185" y="3381461"/>
            <a:ext cx="2967307" cy="1693481"/>
          </a:xfrm>
          <a:prstGeom prst="rect">
            <a:avLst/>
          </a:prstGeom>
        </p:spPr>
      </p:pic>
      <p:sp>
        <p:nvSpPr>
          <p:cNvPr id="17" name="Rectangle 16">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621" y="1725480"/>
            <a:ext cx="6093379" cy="341802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714330"/>
            <a:ext cx="9141714"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428661"/>
            <a:ext cx="304824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60198" y="4002186"/>
            <a:ext cx="41148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510"/>
            <a:ext cx="0" cy="5143502"/>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510"/>
            <a:ext cx="0" cy="168021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8291957-3BF7-4095-A91D-91887FA9D4BD}"/>
              </a:ext>
            </a:extLst>
          </p:cNvPr>
          <p:cNvPicPr>
            <a:picLocks noChangeAspect="1"/>
          </p:cNvPicPr>
          <p:nvPr/>
        </p:nvPicPr>
        <p:blipFill rotWithShape="1">
          <a:blip r:embed="rId7"/>
          <a:srcRect t="-1" b="12668"/>
          <a:stretch/>
        </p:blipFill>
        <p:spPr>
          <a:xfrm>
            <a:off x="-1" y="1"/>
            <a:ext cx="2979773" cy="1654692"/>
          </a:xfrm>
          <a:prstGeom prst="rect">
            <a:avLst/>
          </a:prstGeom>
        </p:spPr>
      </p:pic>
      <p:sp>
        <p:nvSpPr>
          <p:cNvPr id="2" name="Title 1">
            <a:extLst>
              <a:ext uri="{FF2B5EF4-FFF2-40B4-BE49-F238E27FC236}">
                <a16:creationId xmlns:a16="http://schemas.microsoft.com/office/drawing/2014/main" id="{7978A0C5-7493-486F-A388-ACE8DB7F7AF1}"/>
              </a:ext>
            </a:extLst>
          </p:cNvPr>
          <p:cNvSpPr>
            <a:spLocks noGrp="1"/>
          </p:cNvSpPr>
          <p:nvPr>
            <p:ph type="title"/>
          </p:nvPr>
        </p:nvSpPr>
        <p:spPr>
          <a:xfrm>
            <a:off x="3560198" y="2601061"/>
            <a:ext cx="5350720" cy="2197419"/>
          </a:xfrm>
          <a:solidFill>
            <a:schemeClr val="tx1">
              <a:lumMod val="75000"/>
              <a:lumOff val="25000"/>
            </a:schemeClr>
          </a:solidFill>
        </p:spPr>
        <p:txBody>
          <a:bodyPr vert="horz" lIns="91440" tIns="45720" rIns="91440" bIns="45720" rtlCol="0" anchor="b">
            <a:noAutofit/>
          </a:bodyPr>
          <a:lstStyle/>
          <a:p>
            <a:pPr>
              <a:lnSpc>
                <a:spcPct val="100000"/>
              </a:lnSpc>
              <a:spcBef>
                <a:spcPct val="0"/>
              </a:spcBef>
              <a:spcAft>
                <a:spcPts val="600"/>
              </a:spcAft>
            </a:pPr>
            <a:r>
              <a:rPr lang="en-US" sz="3000" kern="1200" dirty="0">
                <a:solidFill>
                  <a:srgbClr val="FFFFFF"/>
                </a:solidFill>
                <a:latin typeface="Calibri" panose="020F0502020204030204" pitchFamily="34" charset="0"/>
                <a:ea typeface="+mj-ea"/>
                <a:cs typeface="Calibri" panose="020F0502020204030204" pitchFamily="34" charset="0"/>
              </a:rPr>
              <a:t>Allow LOTS of time afterwards for networking; this is where the most impactful interactions take place</a:t>
            </a:r>
            <a:br>
              <a:rPr lang="en-US" sz="3000" kern="1200" dirty="0">
                <a:solidFill>
                  <a:srgbClr val="FFFFFF"/>
                </a:solidFill>
                <a:latin typeface="Calibri" panose="020F0502020204030204" pitchFamily="34" charset="0"/>
                <a:ea typeface="+mj-ea"/>
                <a:cs typeface="Calibri" panose="020F0502020204030204" pitchFamily="34" charset="0"/>
              </a:rPr>
            </a:br>
            <a:endParaRPr lang="en-US" sz="3000" kern="1200" dirty="0">
              <a:solidFill>
                <a:srgbClr val="FFFFFF"/>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464310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820A-D397-4844-AB97-F645E292D80A}"/>
              </a:ext>
            </a:extLst>
          </p:cNvPr>
          <p:cNvSpPr>
            <a:spLocks noGrp="1"/>
          </p:cNvSpPr>
          <p:nvPr>
            <p:ph type="title"/>
          </p:nvPr>
        </p:nvSpPr>
        <p:spPr>
          <a:xfrm>
            <a:off x="285947" y="85004"/>
            <a:ext cx="3840085" cy="1269596"/>
          </a:xfrm>
        </p:spPr>
        <p:txBody>
          <a:bodyPr vert="horz" lIns="91440" tIns="45720" rIns="91440" bIns="45720" rtlCol="0" anchor="ctr">
            <a:normAutofit/>
          </a:bodyPr>
          <a:lstStyle/>
          <a:p>
            <a:pPr algn="ctr">
              <a:spcBef>
                <a:spcPct val="0"/>
              </a:spcBef>
            </a:pPr>
            <a:r>
              <a:rPr lang="en-US" sz="4400" b="1" kern="1200" dirty="0">
                <a:solidFill>
                  <a:schemeClr val="tx1"/>
                </a:solidFill>
                <a:latin typeface="+mj-lt"/>
                <a:ea typeface="+mj-ea"/>
                <a:cs typeface="+mj-cs"/>
              </a:rPr>
              <a:t> </a:t>
            </a:r>
            <a:r>
              <a:rPr lang="en-US" sz="4800" b="1" kern="1200" dirty="0">
                <a:solidFill>
                  <a:schemeClr val="tx1"/>
                </a:solidFill>
                <a:latin typeface="Calibri" panose="020F0502020204030204" pitchFamily="34" charset="0"/>
                <a:ea typeface="+mj-ea"/>
                <a:cs typeface="Calibri" panose="020F0502020204030204" pitchFamily="34" charset="0"/>
              </a:rPr>
              <a:t>Post Event</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173736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photo of receipts and invoices">
            <a:extLst>
              <a:ext uri="{FF2B5EF4-FFF2-40B4-BE49-F238E27FC236}">
                <a16:creationId xmlns:a16="http://schemas.microsoft.com/office/drawing/2014/main" id="{68A4A554-2E48-4328-99F8-B2555209EA7F}"/>
              </a:ext>
            </a:extLst>
          </p:cNvPr>
          <p:cNvPicPr>
            <a:picLocks noChangeAspect="1"/>
          </p:cNvPicPr>
          <p:nvPr/>
        </p:nvPicPr>
        <p:blipFill rotWithShape="1">
          <a:blip r:embed="rId3"/>
          <a:srcRect l="7104" r="24084" b="-2"/>
          <a:stretch/>
        </p:blipFill>
        <p:spPr>
          <a:xfrm>
            <a:off x="4409136" y="10"/>
            <a:ext cx="4734863" cy="51434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4258B42D-B0EA-4C58-995D-16DDD502194F}"/>
              </a:ext>
            </a:extLst>
          </p:cNvPr>
          <p:cNvSpPr>
            <a:spLocks noGrp="1"/>
          </p:cNvSpPr>
          <p:nvPr>
            <p:ph idx="1"/>
          </p:nvPr>
        </p:nvSpPr>
        <p:spPr>
          <a:xfrm>
            <a:off x="1421" y="1221401"/>
            <a:ext cx="4409136" cy="2596671"/>
          </a:xfrm>
          <a:solidFill>
            <a:schemeClr val="bg1"/>
          </a:solidFill>
        </p:spPr>
        <p:txBody>
          <a:bodyPr vert="horz" lIns="91440" tIns="45720" rIns="91440" bIns="45720" rtlCol="0">
            <a:noAutofit/>
          </a:bodyPr>
          <a:lstStyle/>
          <a:p>
            <a:pPr indent="-2286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Hold an IMMEDIATE debriefing to help future planning</a:t>
            </a:r>
          </a:p>
          <a:p>
            <a:pPr indent="-228600">
              <a:buFont typeface="Arial" panose="020B0604020202020204" pitchFamily="34" charset="0"/>
              <a:buChar char="•"/>
            </a:pPr>
            <a:r>
              <a:rPr lang="en-US" sz="1800" kern="1200" dirty="0">
                <a:solidFill>
                  <a:schemeClr val="tx1"/>
                </a:solidFill>
                <a:latin typeface="Calibri" panose="020F0502020204030204" pitchFamily="34" charset="0"/>
                <a:cs typeface="Calibri" panose="020F0502020204030204" pitchFamily="34" charset="0"/>
              </a:rPr>
              <a:t>Upload photos to shared drive and</a:t>
            </a:r>
          </a:p>
          <a:p>
            <a:pPr indent="-2286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Post pics to social media to brag about your success</a:t>
            </a:r>
          </a:p>
          <a:p>
            <a:pPr indent="-2286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Transcribe evaluations into spreadsheet</a:t>
            </a:r>
          </a:p>
          <a:p>
            <a:pPr indent="-2286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Send thank-you notes to panelists</a:t>
            </a:r>
          </a:p>
          <a:p>
            <a:pPr indent="-2286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Set aside one of each item for promotion folders</a:t>
            </a:r>
          </a:p>
          <a:p>
            <a:pPr indent="-228600">
              <a:buFont typeface="Arial" panose="020B0604020202020204" pitchFamily="34" charset="0"/>
              <a:buChar char="•"/>
            </a:pPr>
            <a:r>
              <a:rPr lang="en-US" sz="1800" kern="1200" dirty="0">
                <a:solidFill>
                  <a:schemeClr val="tx1"/>
                </a:solidFill>
                <a:latin typeface="Calibri" panose="020F0502020204030204" pitchFamily="34" charset="0"/>
                <a:ea typeface="+mn-ea"/>
                <a:cs typeface="Calibri" panose="020F0502020204030204" pitchFamily="34" charset="0"/>
              </a:rPr>
              <a:t>Have ALL receipts gone to budget officer?</a:t>
            </a:r>
          </a:p>
        </p:txBody>
      </p:sp>
      <p:cxnSp>
        <p:nvCxnSpPr>
          <p:cNvPr id="6" name="Straight Connector 5">
            <a:extLst>
              <a:ext uri="{FF2B5EF4-FFF2-40B4-BE49-F238E27FC236}">
                <a16:creationId xmlns:a16="http://schemas.microsoft.com/office/drawing/2014/main" id="{7B8C629A-19AB-464E-BAE6-CF120F4444B8}"/>
              </a:ext>
            </a:extLst>
          </p:cNvPr>
          <p:cNvCxnSpPr>
            <a:cxnSpLocks/>
          </p:cNvCxnSpPr>
          <p:nvPr/>
        </p:nvCxnSpPr>
        <p:spPr>
          <a:xfrm>
            <a:off x="285947" y="1155025"/>
            <a:ext cx="363454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578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004BF5-21D3-42CF-967A-6B664C1622BB}"/>
              </a:ext>
            </a:extLst>
          </p:cNvPr>
          <p:cNvSpPr>
            <a:spLocks noGrp="1"/>
          </p:cNvSpPr>
          <p:nvPr>
            <p:ph type="title"/>
          </p:nvPr>
        </p:nvSpPr>
        <p:spPr>
          <a:xfrm>
            <a:off x="0" y="110318"/>
            <a:ext cx="9144000" cy="637953"/>
          </a:xfrm>
          <a:effectLst>
            <a:glow rad="228600">
              <a:schemeClr val="accent4">
                <a:satMod val="175000"/>
                <a:alpha val="40000"/>
              </a:schemeClr>
            </a:glow>
          </a:effectLst>
        </p:spPr>
        <p:txBody>
          <a:bodyPr/>
          <a:lstStyle/>
          <a:p>
            <a:pPr algn="ctr"/>
            <a:r>
              <a:rPr lang="en-US" sz="4200" b="1" dirty="0">
                <a:latin typeface="Calibri" panose="020F0502020204030204" pitchFamily="34" charset="0"/>
                <a:cs typeface="Calibri" panose="020F0502020204030204" pitchFamily="34" charset="0"/>
              </a:rPr>
              <a:t>How to Keep Track of it All</a:t>
            </a:r>
          </a:p>
        </p:txBody>
      </p:sp>
      <p:pic>
        <p:nvPicPr>
          <p:cNvPr id="7" name="Picture 6" descr="picture of Event setup checklist">
            <a:extLst>
              <a:ext uri="{FF2B5EF4-FFF2-40B4-BE49-F238E27FC236}">
                <a16:creationId xmlns:a16="http://schemas.microsoft.com/office/drawing/2014/main" id="{887F2362-CBD1-4DF6-9A6F-9AE7159F3A1E}"/>
              </a:ext>
            </a:extLst>
          </p:cNvPr>
          <p:cNvPicPr>
            <a:picLocks noChangeAspect="1"/>
          </p:cNvPicPr>
          <p:nvPr/>
        </p:nvPicPr>
        <p:blipFill>
          <a:blip r:embed="rId3"/>
          <a:stretch>
            <a:fillRect/>
          </a:stretch>
        </p:blipFill>
        <p:spPr>
          <a:xfrm>
            <a:off x="388927" y="856559"/>
            <a:ext cx="7997083" cy="4145443"/>
          </a:xfrm>
          <a:prstGeom prst="rect">
            <a:avLst/>
          </a:prstGeom>
          <a:effectLst>
            <a:glow rad="88900">
              <a:schemeClr val="bg2"/>
            </a:glow>
          </a:effectLst>
        </p:spPr>
      </p:pic>
    </p:spTree>
    <p:extLst>
      <p:ext uri="{BB962C8B-B14F-4D97-AF65-F5344CB8AC3E}">
        <p14:creationId xmlns:p14="http://schemas.microsoft.com/office/powerpoint/2010/main" val="2775535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CF5B41-1789-4A11-8D8E-D8E910B9F90A}"/>
              </a:ext>
            </a:extLst>
          </p:cNvPr>
          <p:cNvSpPr txBox="1"/>
          <p:nvPr/>
        </p:nvSpPr>
        <p:spPr>
          <a:xfrm>
            <a:off x="0" y="1731943"/>
            <a:ext cx="9144000" cy="1015663"/>
          </a:xfrm>
          <a:prstGeom prst="rect">
            <a:avLst/>
          </a:prstGeom>
          <a:noFill/>
        </p:spPr>
        <p:txBody>
          <a:bodyPr wrap="square" rtlCol="0">
            <a:spAutoFit/>
          </a:bodyPr>
          <a:lstStyle/>
          <a:p>
            <a:pPr algn="ctr"/>
            <a:r>
              <a:rPr lang="en-US" sz="6000" b="1" dirty="0">
                <a:latin typeface="Calibri" panose="020F0502020204030204" pitchFamily="34" charset="0"/>
                <a:cs typeface="Calibri" panose="020F0502020204030204" pitchFamily="34" charset="0"/>
              </a:rPr>
              <a:t>Marketing/Promotion</a:t>
            </a:r>
          </a:p>
        </p:txBody>
      </p:sp>
    </p:spTree>
    <p:extLst>
      <p:ext uri="{BB962C8B-B14F-4D97-AF65-F5344CB8AC3E}">
        <p14:creationId xmlns:p14="http://schemas.microsoft.com/office/powerpoint/2010/main" val="4194946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EAA709CD-03A9-4DC2-8D8C-42BFDE126D43}"/>
              </a:ext>
            </a:extLst>
          </p:cNvPr>
          <p:cNvSpPr>
            <a:spLocks noGrp="1"/>
          </p:cNvSpPr>
          <p:nvPr>
            <p:ph type="title"/>
          </p:nvPr>
        </p:nvSpPr>
        <p:spPr>
          <a:xfrm>
            <a:off x="281812" y="610763"/>
            <a:ext cx="8408193" cy="340659"/>
          </a:xfrm>
        </p:spPr>
        <p:txBody>
          <a:bodyPr vert="horz" lIns="91440" tIns="45720" rIns="91440" bIns="45720" rtlCol="0" anchor="ctr">
            <a:noAutofit/>
          </a:bodyPr>
          <a:lstStyle/>
          <a:p>
            <a:pPr algn="ctr">
              <a:spcBef>
                <a:spcPct val="0"/>
              </a:spcBef>
            </a:pPr>
            <a:r>
              <a:rPr lang="en-US" sz="3800" b="1" kern="1200" dirty="0">
                <a:solidFill>
                  <a:schemeClr val="bg1"/>
                </a:solidFill>
                <a:latin typeface="Calibri" panose="020F0502020204030204" pitchFamily="34" charset="0"/>
                <a:ea typeface="+mj-ea"/>
                <a:cs typeface="Calibri" panose="020F0502020204030204" pitchFamily="34" charset="0"/>
              </a:rPr>
              <a:t>Bookmarks</a:t>
            </a:r>
          </a:p>
        </p:txBody>
      </p:sp>
      <p:pic>
        <p:nvPicPr>
          <p:cNvPr id="5" name="Picture 4" descr="images of front and back of Entrepreneurship event bookmarks">
            <a:extLst>
              <a:ext uri="{FF2B5EF4-FFF2-40B4-BE49-F238E27FC236}">
                <a16:creationId xmlns:a16="http://schemas.microsoft.com/office/drawing/2014/main" id="{AB1E96D0-6AD4-425C-955F-8461E8F2567C}"/>
              </a:ext>
            </a:extLst>
          </p:cNvPr>
          <p:cNvPicPr>
            <a:picLocks noChangeAspect="1"/>
          </p:cNvPicPr>
          <p:nvPr/>
        </p:nvPicPr>
        <p:blipFill>
          <a:blip r:embed="rId3"/>
          <a:stretch>
            <a:fillRect/>
          </a:stretch>
        </p:blipFill>
        <p:spPr>
          <a:xfrm>
            <a:off x="306304" y="1131174"/>
            <a:ext cx="5566924" cy="1740545"/>
          </a:xfrm>
          <a:prstGeom prst="rect">
            <a:avLst/>
          </a:prstGeom>
        </p:spPr>
      </p:pic>
      <p:pic>
        <p:nvPicPr>
          <p:cNvPr id="4" name="Picture 3">
            <a:extLst>
              <a:ext uri="{FF2B5EF4-FFF2-40B4-BE49-F238E27FC236}">
                <a16:creationId xmlns:a16="http://schemas.microsoft.com/office/drawing/2014/main" id="{8E0D49BA-39B5-46AF-A6CF-3677FE9A0231}"/>
              </a:ext>
            </a:extLst>
          </p:cNvPr>
          <p:cNvPicPr>
            <a:picLocks noChangeAspect="1"/>
          </p:cNvPicPr>
          <p:nvPr/>
        </p:nvPicPr>
        <p:blipFill>
          <a:blip r:embed="rId4"/>
          <a:stretch>
            <a:fillRect/>
          </a:stretch>
        </p:blipFill>
        <p:spPr>
          <a:xfrm rot="5400000">
            <a:off x="4401555" y="943634"/>
            <a:ext cx="1921425" cy="5957489"/>
          </a:xfrm>
          <a:prstGeom prst="rect">
            <a:avLst/>
          </a:prstGeom>
          <a:ln w="3175">
            <a:solidFill>
              <a:schemeClr val="tx1"/>
            </a:solidFill>
          </a:ln>
        </p:spPr>
      </p:pic>
    </p:spTree>
    <p:extLst>
      <p:ext uri="{BB962C8B-B14F-4D97-AF65-F5344CB8AC3E}">
        <p14:creationId xmlns:p14="http://schemas.microsoft.com/office/powerpoint/2010/main" val="2934743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A6F1-D34E-4BBC-A0A5-EE5D840B0DBA}"/>
              </a:ext>
            </a:extLst>
          </p:cNvPr>
          <p:cNvSpPr>
            <a:spLocks noGrp="1"/>
          </p:cNvSpPr>
          <p:nvPr>
            <p:ph type="title"/>
          </p:nvPr>
        </p:nvSpPr>
        <p:spPr>
          <a:xfrm>
            <a:off x="534971" y="3840522"/>
            <a:ext cx="8074057" cy="905452"/>
          </a:xfrm>
        </p:spPr>
        <p:txBody>
          <a:bodyPr vert="horz" lIns="91440" tIns="45720" rIns="91440" bIns="45720" rtlCol="0" anchor="b">
            <a:normAutofit/>
          </a:bodyPr>
          <a:lstStyle/>
          <a:p>
            <a:pPr algn="ctr">
              <a:spcBef>
                <a:spcPct val="0"/>
              </a:spcBef>
            </a:pPr>
            <a:r>
              <a:rPr lang="en-US" sz="4800" b="1" kern="1200" dirty="0">
                <a:solidFill>
                  <a:schemeClr val="tx1"/>
                </a:solidFill>
                <a:latin typeface="Calibri" panose="020F0502020204030204" pitchFamily="34" charset="0"/>
                <a:ea typeface="+mj-ea"/>
                <a:cs typeface="Calibri" panose="020F0502020204030204" pitchFamily="34" charset="0"/>
              </a:rPr>
              <a:t>Flyers</a:t>
            </a:r>
          </a:p>
        </p:txBody>
      </p:sp>
      <p:pic>
        <p:nvPicPr>
          <p:cNvPr id="7" name="Picture 6" descr="image of flyers for alumni and patent programs">
            <a:extLst>
              <a:ext uri="{FF2B5EF4-FFF2-40B4-BE49-F238E27FC236}">
                <a16:creationId xmlns:a16="http://schemas.microsoft.com/office/drawing/2014/main" id="{1E8F15C2-2EB2-4B9F-92A2-DEE6A3212914}"/>
              </a:ext>
            </a:extLst>
          </p:cNvPr>
          <p:cNvPicPr>
            <a:picLocks noChangeAspect="1"/>
          </p:cNvPicPr>
          <p:nvPr/>
        </p:nvPicPr>
        <p:blipFill>
          <a:blip r:embed="rId3"/>
          <a:stretch>
            <a:fillRect/>
          </a:stretch>
        </p:blipFill>
        <p:spPr>
          <a:xfrm>
            <a:off x="1135306" y="241299"/>
            <a:ext cx="2665481" cy="3453878"/>
          </a:xfrm>
          <a:prstGeom prst="rect">
            <a:avLst/>
          </a:prstGeom>
        </p:spPr>
      </p:pic>
      <p:cxnSp>
        <p:nvCxnSpPr>
          <p:cNvPr id="18" name="Straight Connector 17">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40060"/>
            <a:ext cx="0" cy="15906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image of flyers for alumni and patent programs">
            <a:extLst>
              <a:ext uri="{FF2B5EF4-FFF2-40B4-BE49-F238E27FC236}">
                <a16:creationId xmlns:a16="http://schemas.microsoft.com/office/drawing/2014/main" id="{B544D3FF-847D-4E2A-98ED-9DD1E88A4B32}"/>
              </a:ext>
            </a:extLst>
          </p:cNvPr>
          <p:cNvPicPr>
            <a:picLocks noChangeAspect="1"/>
          </p:cNvPicPr>
          <p:nvPr/>
        </p:nvPicPr>
        <p:blipFill>
          <a:blip r:embed="rId4"/>
          <a:stretch>
            <a:fillRect/>
          </a:stretch>
        </p:blipFill>
        <p:spPr>
          <a:xfrm>
            <a:off x="5285089" y="241298"/>
            <a:ext cx="2668905" cy="3453877"/>
          </a:xfrm>
          <a:prstGeom prst="rect">
            <a:avLst/>
          </a:prstGeom>
        </p:spPr>
      </p:pic>
    </p:spTree>
    <p:extLst>
      <p:ext uri="{BB962C8B-B14F-4D97-AF65-F5344CB8AC3E}">
        <p14:creationId xmlns:p14="http://schemas.microsoft.com/office/powerpoint/2010/main" val="17940407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A6F1-D34E-4BBC-A0A5-EE5D840B0DBA}"/>
              </a:ext>
            </a:extLst>
          </p:cNvPr>
          <p:cNvSpPr>
            <a:spLocks noGrp="1"/>
          </p:cNvSpPr>
          <p:nvPr>
            <p:ph type="title"/>
          </p:nvPr>
        </p:nvSpPr>
        <p:spPr>
          <a:xfrm>
            <a:off x="534971" y="3844974"/>
            <a:ext cx="8074057" cy="841403"/>
          </a:xfrm>
        </p:spPr>
        <p:txBody>
          <a:bodyPr vert="horz" lIns="91440" tIns="45720" rIns="91440" bIns="45720" rtlCol="0" anchor="b">
            <a:normAutofit fontScale="90000"/>
          </a:bodyPr>
          <a:lstStyle/>
          <a:p>
            <a:pPr algn="ctr">
              <a:spcBef>
                <a:spcPct val="0"/>
              </a:spcBef>
            </a:pPr>
            <a:r>
              <a:rPr lang="en-US" sz="5600" b="1" kern="1200" dirty="0">
                <a:solidFill>
                  <a:schemeClr val="tx1"/>
                </a:solidFill>
                <a:latin typeface="Calibri" panose="020F0502020204030204" pitchFamily="34" charset="0"/>
                <a:ea typeface="+mj-ea"/>
                <a:cs typeface="Calibri" panose="020F0502020204030204" pitchFamily="34" charset="0"/>
              </a:rPr>
              <a:t>Flyers</a:t>
            </a:r>
          </a:p>
        </p:txBody>
      </p:sp>
      <p:pic>
        <p:nvPicPr>
          <p:cNvPr id="5" name="Picture 4" descr="images of flyers for business coaching and competitive intelligence events">
            <a:extLst>
              <a:ext uri="{FF2B5EF4-FFF2-40B4-BE49-F238E27FC236}">
                <a16:creationId xmlns:a16="http://schemas.microsoft.com/office/drawing/2014/main" id="{AF2E5F68-6FD5-418C-BFB0-818145144DE7}"/>
              </a:ext>
            </a:extLst>
          </p:cNvPr>
          <p:cNvPicPr>
            <a:picLocks noChangeAspect="1"/>
          </p:cNvPicPr>
          <p:nvPr/>
        </p:nvPicPr>
        <p:blipFill>
          <a:blip r:embed="rId3"/>
          <a:stretch>
            <a:fillRect/>
          </a:stretch>
        </p:blipFill>
        <p:spPr>
          <a:xfrm>
            <a:off x="5516606" y="314928"/>
            <a:ext cx="2886846" cy="3642710"/>
          </a:xfrm>
          <a:prstGeom prst="rect">
            <a:avLst/>
          </a:prstGeom>
        </p:spPr>
      </p:pic>
      <p:cxnSp>
        <p:nvCxnSpPr>
          <p:cNvPr id="39" name="Straight Connector 38">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40060"/>
            <a:ext cx="0" cy="15906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images of flyers for business coaching and competitive intelligence events">
            <a:extLst>
              <a:ext uri="{FF2B5EF4-FFF2-40B4-BE49-F238E27FC236}">
                <a16:creationId xmlns:a16="http://schemas.microsoft.com/office/drawing/2014/main" id="{390A72F3-D3B2-4513-B951-08E1BF379EA9}"/>
              </a:ext>
            </a:extLst>
          </p:cNvPr>
          <p:cNvPicPr>
            <a:picLocks noChangeAspect="1"/>
          </p:cNvPicPr>
          <p:nvPr/>
        </p:nvPicPr>
        <p:blipFill>
          <a:blip r:embed="rId4"/>
          <a:stretch>
            <a:fillRect/>
          </a:stretch>
        </p:blipFill>
        <p:spPr>
          <a:xfrm>
            <a:off x="763018" y="314927"/>
            <a:ext cx="2738715" cy="3651619"/>
          </a:xfrm>
          <a:prstGeom prst="rect">
            <a:avLst/>
          </a:prstGeom>
        </p:spPr>
      </p:pic>
    </p:spTree>
    <p:extLst>
      <p:ext uri="{BB962C8B-B14F-4D97-AF65-F5344CB8AC3E}">
        <p14:creationId xmlns:p14="http://schemas.microsoft.com/office/powerpoint/2010/main" val="162449583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967B39-D9D9-4CD8-B8DF-B4860C3316FC}"/>
              </a:ext>
            </a:extLst>
          </p:cNvPr>
          <p:cNvSpPr>
            <a:spLocks noGrp="1"/>
          </p:cNvSpPr>
          <p:nvPr>
            <p:ph type="body" idx="1"/>
          </p:nvPr>
        </p:nvSpPr>
        <p:spPr>
          <a:xfrm>
            <a:off x="0" y="1671299"/>
            <a:ext cx="9144000" cy="1194366"/>
          </a:xfrm>
        </p:spPr>
        <p:txBody>
          <a:bodyPr/>
          <a:lstStyle/>
          <a:p>
            <a:pPr marL="76200" indent="0" algn="ctr">
              <a:buNone/>
            </a:pPr>
            <a:r>
              <a:rPr lang="en-US" sz="6000" b="1" dirty="0">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4174959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6F0D24-FD7B-4477-BA0D-E274A0C7810C}"/>
              </a:ext>
            </a:extLst>
          </p:cNvPr>
          <p:cNvSpPr txBox="1"/>
          <p:nvPr/>
        </p:nvSpPr>
        <p:spPr>
          <a:xfrm>
            <a:off x="534971" y="3996747"/>
            <a:ext cx="8074057" cy="90545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600" b="1" kern="1200" dirty="0">
                <a:solidFill>
                  <a:schemeClr val="tx1"/>
                </a:solidFill>
                <a:latin typeface="Calibri" panose="020F0502020204030204" pitchFamily="34" charset="0"/>
                <a:ea typeface="+mj-ea"/>
                <a:cs typeface="Calibri" panose="020F0502020204030204" pitchFamily="34" charset="0"/>
              </a:rPr>
              <a:t>Posters</a:t>
            </a:r>
          </a:p>
        </p:txBody>
      </p:sp>
      <p:pic>
        <p:nvPicPr>
          <p:cNvPr id="2" name="Picture 1" descr="images of posters for two of the events">
            <a:extLst>
              <a:ext uri="{FF2B5EF4-FFF2-40B4-BE49-F238E27FC236}">
                <a16:creationId xmlns:a16="http://schemas.microsoft.com/office/drawing/2014/main" id="{1D43CAD8-E55C-4F3E-94FC-68681EC17F7B}"/>
              </a:ext>
            </a:extLst>
          </p:cNvPr>
          <p:cNvPicPr>
            <a:picLocks noChangeAspect="1"/>
          </p:cNvPicPr>
          <p:nvPr/>
        </p:nvPicPr>
        <p:blipFill>
          <a:blip r:embed="rId3"/>
          <a:stretch>
            <a:fillRect/>
          </a:stretch>
        </p:blipFill>
        <p:spPr>
          <a:xfrm>
            <a:off x="1276995" y="241299"/>
            <a:ext cx="2452034" cy="3673460"/>
          </a:xfrm>
          <a:prstGeom prst="rect">
            <a:avLst/>
          </a:prstGeom>
        </p:spPr>
      </p:pic>
      <p:cxnSp>
        <p:nvCxnSpPr>
          <p:cNvPr id="11" name="Straight Connector 10">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40060"/>
            <a:ext cx="0" cy="15906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images of posters for two of the events">
            <a:extLst>
              <a:ext uri="{FF2B5EF4-FFF2-40B4-BE49-F238E27FC236}">
                <a16:creationId xmlns:a16="http://schemas.microsoft.com/office/drawing/2014/main" id="{51930207-A0A3-4C3A-A3A5-CEDC68C22E7B}"/>
              </a:ext>
            </a:extLst>
          </p:cNvPr>
          <p:cNvPicPr>
            <a:picLocks noChangeAspect="1"/>
          </p:cNvPicPr>
          <p:nvPr/>
        </p:nvPicPr>
        <p:blipFill>
          <a:blip r:embed="rId4"/>
          <a:stretch>
            <a:fillRect/>
          </a:stretch>
        </p:blipFill>
        <p:spPr>
          <a:xfrm>
            <a:off x="5416769" y="241301"/>
            <a:ext cx="2434938" cy="3652408"/>
          </a:xfrm>
          <a:prstGeom prst="rect">
            <a:avLst/>
          </a:prstGeom>
        </p:spPr>
      </p:pic>
    </p:spTree>
    <p:extLst>
      <p:ext uri="{BB962C8B-B14F-4D97-AF65-F5344CB8AC3E}">
        <p14:creationId xmlns:p14="http://schemas.microsoft.com/office/powerpoint/2010/main" val="1607151511"/>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DCE8-9689-4FEE-B002-8A1721CF69A4}"/>
              </a:ext>
            </a:extLst>
          </p:cNvPr>
          <p:cNvSpPr>
            <a:spLocks noGrp="1"/>
          </p:cNvSpPr>
          <p:nvPr>
            <p:ph type="title"/>
          </p:nvPr>
        </p:nvSpPr>
        <p:spPr>
          <a:xfrm>
            <a:off x="534971" y="3825346"/>
            <a:ext cx="8074057" cy="905452"/>
          </a:xfrm>
        </p:spPr>
        <p:txBody>
          <a:bodyPr vert="horz" lIns="91440" tIns="45720" rIns="91440" bIns="45720" rtlCol="0" anchor="b">
            <a:normAutofit/>
          </a:bodyPr>
          <a:lstStyle/>
          <a:p>
            <a:pPr algn="ctr">
              <a:spcBef>
                <a:spcPct val="0"/>
              </a:spcBef>
            </a:pPr>
            <a:r>
              <a:rPr lang="en-US" sz="5600" b="1" kern="1200" dirty="0">
                <a:solidFill>
                  <a:schemeClr val="tx1"/>
                </a:solidFill>
                <a:latin typeface="Calibri" panose="020F0502020204030204" pitchFamily="34" charset="0"/>
                <a:ea typeface="+mj-ea"/>
                <a:cs typeface="Calibri" panose="020F0502020204030204" pitchFamily="34" charset="0"/>
              </a:rPr>
              <a:t>Printed Programs</a:t>
            </a:r>
          </a:p>
        </p:txBody>
      </p:sp>
      <p:cxnSp>
        <p:nvCxnSpPr>
          <p:cNvPr id="12" name="Straight Connector 11">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40060"/>
            <a:ext cx="0" cy="15906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front and back of the Alumni panel program">
            <a:extLst>
              <a:ext uri="{FF2B5EF4-FFF2-40B4-BE49-F238E27FC236}">
                <a16:creationId xmlns:a16="http://schemas.microsoft.com/office/drawing/2014/main" id="{18ED7E01-5E01-495C-8006-5C3C07D565B4}"/>
              </a:ext>
            </a:extLst>
          </p:cNvPr>
          <p:cNvPicPr>
            <a:picLocks noChangeAspect="1"/>
          </p:cNvPicPr>
          <p:nvPr/>
        </p:nvPicPr>
        <p:blipFill>
          <a:blip r:embed="rId3"/>
          <a:stretch>
            <a:fillRect/>
          </a:stretch>
        </p:blipFill>
        <p:spPr>
          <a:xfrm>
            <a:off x="145147" y="418929"/>
            <a:ext cx="4208302" cy="3244898"/>
          </a:xfrm>
          <a:prstGeom prst="rect">
            <a:avLst/>
          </a:prstGeom>
        </p:spPr>
      </p:pic>
      <p:pic>
        <p:nvPicPr>
          <p:cNvPr id="8" name="Picture 7" descr="inside text for Alumni panel program">
            <a:extLst>
              <a:ext uri="{FF2B5EF4-FFF2-40B4-BE49-F238E27FC236}">
                <a16:creationId xmlns:a16="http://schemas.microsoft.com/office/drawing/2014/main" id="{E68D2AF2-E8F9-417A-91AD-5A7FE5F2C5F8}"/>
              </a:ext>
            </a:extLst>
          </p:cNvPr>
          <p:cNvPicPr>
            <a:picLocks noChangeAspect="1"/>
          </p:cNvPicPr>
          <p:nvPr/>
        </p:nvPicPr>
        <p:blipFill>
          <a:blip r:embed="rId4"/>
          <a:stretch>
            <a:fillRect/>
          </a:stretch>
        </p:blipFill>
        <p:spPr>
          <a:xfrm>
            <a:off x="4809723" y="418929"/>
            <a:ext cx="4189130" cy="3244898"/>
          </a:xfrm>
          <a:prstGeom prst="rect">
            <a:avLst/>
          </a:prstGeom>
        </p:spPr>
      </p:pic>
    </p:spTree>
    <p:extLst>
      <p:ext uri="{BB962C8B-B14F-4D97-AF65-F5344CB8AC3E}">
        <p14:creationId xmlns:p14="http://schemas.microsoft.com/office/powerpoint/2010/main" val="135445402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DCE8-9689-4FEE-B002-8A1721CF69A4}"/>
              </a:ext>
            </a:extLst>
          </p:cNvPr>
          <p:cNvSpPr>
            <a:spLocks noGrp="1"/>
          </p:cNvSpPr>
          <p:nvPr>
            <p:ph type="title"/>
          </p:nvPr>
        </p:nvSpPr>
        <p:spPr>
          <a:xfrm>
            <a:off x="534971" y="3834012"/>
            <a:ext cx="8074057" cy="905452"/>
          </a:xfrm>
        </p:spPr>
        <p:txBody>
          <a:bodyPr vert="horz" lIns="91440" tIns="45720" rIns="91440" bIns="45720" rtlCol="0" anchor="b">
            <a:normAutofit/>
          </a:bodyPr>
          <a:lstStyle/>
          <a:p>
            <a:pPr algn="ctr">
              <a:spcBef>
                <a:spcPct val="0"/>
              </a:spcBef>
            </a:pPr>
            <a:r>
              <a:rPr lang="en-US" sz="5600" b="1" kern="1200" dirty="0">
                <a:solidFill>
                  <a:schemeClr val="tx1"/>
                </a:solidFill>
                <a:latin typeface="Calibri" panose="020F0502020204030204" pitchFamily="34" charset="0"/>
                <a:ea typeface="+mj-ea"/>
                <a:cs typeface="Calibri" panose="020F0502020204030204" pitchFamily="34" charset="0"/>
              </a:rPr>
              <a:t>Printed Programs</a:t>
            </a:r>
          </a:p>
        </p:txBody>
      </p:sp>
      <p:pic>
        <p:nvPicPr>
          <p:cNvPr id="5" name="Picture 4" descr="front and back of business coaching program">
            <a:extLst>
              <a:ext uri="{FF2B5EF4-FFF2-40B4-BE49-F238E27FC236}">
                <a16:creationId xmlns:a16="http://schemas.microsoft.com/office/drawing/2014/main" id="{B8F4964E-DE74-4976-8A99-5CC8EE85E85C}"/>
              </a:ext>
            </a:extLst>
          </p:cNvPr>
          <p:cNvPicPr>
            <a:picLocks noChangeAspect="1"/>
          </p:cNvPicPr>
          <p:nvPr/>
        </p:nvPicPr>
        <p:blipFill>
          <a:blip r:embed="rId3"/>
          <a:stretch>
            <a:fillRect/>
          </a:stretch>
        </p:blipFill>
        <p:spPr>
          <a:xfrm>
            <a:off x="214443" y="404036"/>
            <a:ext cx="4141833" cy="3168503"/>
          </a:xfrm>
          <a:prstGeom prst="rect">
            <a:avLst/>
          </a:prstGeom>
        </p:spPr>
      </p:pic>
      <p:cxnSp>
        <p:nvCxnSpPr>
          <p:cNvPr id="12" name="Straight Connector 11">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40060"/>
            <a:ext cx="0" cy="15906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interior of business coaching program">
            <a:extLst>
              <a:ext uri="{FF2B5EF4-FFF2-40B4-BE49-F238E27FC236}">
                <a16:creationId xmlns:a16="http://schemas.microsoft.com/office/drawing/2014/main" id="{C88253B9-D83A-47B6-8C2E-5BB68DBCE935}"/>
              </a:ext>
            </a:extLst>
          </p:cNvPr>
          <p:cNvPicPr>
            <a:picLocks noChangeAspect="1"/>
          </p:cNvPicPr>
          <p:nvPr/>
        </p:nvPicPr>
        <p:blipFill>
          <a:blip r:embed="rId4"/>
          <a:stretch>
            <a:fillRect/>
          </a:stretch>
        </p:blipFill>
        <p:spPr>
          <a:xfrm>
            <a:off x="4809723" y="396490"/>
            <a:ext cx="3810305" cy="3267337"/>
          </a:xfrm>
          <a:prstGeom prst="rect">
            <a:avLst/>
          </a:prstGeom>
        </p:spPr>
      </p:pic>
    </p:spTree>
    <p:extLst>
      <p:ext uri="{BB962C8B-B14F-4D97-AF65-F5344CB8AC3E}">
        <p14:creationId xmlns:p14="http://schemas.microsoft.com/office/powerpoint/2010/main" val="178021876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AE51-AB84-42D4-A5D7-911AE0BB92F9}"/>
              </a:ext>
            </a:extLst>
          </p:cNvPr>
          <p:cNvSpPr>
            <a:spLocks noGrp="1"/>
          </p:cNvSpPr>
          <p:nvPr>
            <p:ph type="title"/>
          </p:nvPr>
        </p:nvSpPr>
        <p:spPr>
          <a:xfrm>
            <a:off x="4079122" y="266205"/>
            <a:ext cx="4823578" cy="994173"/>
          </a:xfrm>
        </p:spPr>
        <p:txBody>
          <a:bodyPr vert="horz" lIns="91440" tIns="45720" rIns="91440" bIns="45720" rtlCol="0" anchor="ctr">
            <a:noAutofit/>
          </a:bodyPr>
          <a:lstStyle/>
          <a:p>
            <a:pPr algn="ctr">
              <a:spcBef>
                <a:spcPct val="0"/>
              </a:spcBef>
            </a:pPr>
            <a:r>
              <a:rPr lang="en-US" sz="3000" b="1" kern="1200" dirty="0">
                <a:solidFill>
                  <a:schemeClr val="tx1"/>
                </a:solidFill>
                <a:latin typeface="Calibri" panose="020F0502020204030204" pitchFamily="34" charset="0"/>
                <a:ea typeface="+mj-ea"/>
                <a:cs typeface="Calibri" panose="020F0502020204030204" pitchFamily="34" charset="0"/>
              </a:rPr>
              <a:t>Using Social Media &amp; </a:t>
            </a:r>
            <a:br>
              <a:rPr lang="en-US" sz="3000" b="1" kern="1200" dirty="0">
                <a:solidFill>
                  <a:schemeClr val="tx1"/>
                </a:solidFill>
                <a:latin typeface="Calibri" panose="020F0502020204030204" pitchFamily="34" charset="0"/>
                <a:ea typeface="+mj-ea"/>
                <a:cs typeface="Calibri" panose="020F0502020204030204" pitchFamily="34" charset="0"/>
              </a:rPr>
            </a:br>
            <a:r>
              <a:rPr lang="en-US" sz="3000" b="1" kern="1200" dirty="0">
                <a:solidFill>
                  <a:schemeClr val="tx1"/>
                </a:solidFill>
                <a:latin typeface="Calibri" panose="020F0502020204030204" pitchFamily="34" charset="0"/>
                <a:ea typeface="+mj-ea"/>
                <a:cs typeface="Calibri" panose="020F0502020204030204" pitchFamily="34" charset="0"/>
              </a:rPr>
              <a:t>Other Marketing Strategies</a:t>
            </a:r>
            <a:br>
              <a:rPr lang="en-US" sz="3000" kern="1200" dirty="0">
                <a:solidFill>
                  <a:schemeClr val="tx1"/>
                </a:solidFill>
                <a:latin typeface="Calibri" panose="020F0502020204030204" pitchFamily="34" charset="0"/>
                <a:ea typeface="+mj-ea"/>
                <a:cs typeface="Calibri" panose="020F0502020204030204" pitchFamily="34" charset="0"/>
              </a:rPr>
            </a:br>
            <a:endParaRPr lang="en-US" sz="3000" kern="1200" dirty="0">
              <a:solidFill>
                <a:schemeClr val="tx1"/>
              </a:solidFill>
              <a:latin typeface="Calibri" panose="020F0502020204030204" pitchFamily="34" charset="0"/>
              <a:ea typeface="+mj-ea"/>
              <a:cs typeface="Calibri" panose="020F0502020204030204" pitchFamily="34" charset="0"/>
            </a:endParaRPr>
          </a:p>
        </p:txBody>
      </p:sp>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9122" cy="438020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51850" cy="4241205"/>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 name="Graphic 6" descr="3 Users in a circle">
            <a:extLst>
              <a:ext uri="{FF2B5EF4-FFF2-40B4-BE49-F238E27FC236}">
                <a16:creationId xmlns:a16="http://schemas.microsoft.com/office/drawing/2014/main" id="{8A8345FC-6DDB-4C90-AF79-6B08596CA0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299" y="407351"/>
            <a:ext cx="2876616" cy="2876616"/>
          </a:xfrm>
          <a:prstGeom prst="rect">
            <a:avLst/>
          </a:prstGeom>
        </p:spPr>
      </p:pic>
      <p:sp>
        <p:nvSpPr>
          <p:cNvPr id="3" name="Text Placeholder 2">
            <a:extLst>
              <a:ext uri="{FF2B5EF4-FFF2-40B4-BE49-F238E27FC236}">
                <a16:creationId xmlns:a16="http://schemas.microsoft.com/office/drawing/2014/main" id="{0E7B51BF-C08E-496D-8175-3211A8D4D595}"/>
              </a:ext>
            </a:extLst>
          </p:cNvPr>
          <p:cNvSpPr>
            <a:spLocks noGrp="1"/>
          </p:cNvSpPr>
          <p:nvPr>
            <p:ph type="body" idx="1"/>
          </p:nvPr>
        </p:nvSpPr>
        <p:spPr>
          <a:xfrm>
            <a:off x="4193149" y="977070"/>
            <a:ext cx="4836823" cy="3189360"/>
          </a:xfrm>
        </p:spPr>
        <p:txBody>
          <a:bodyPr vert="horz" lIns="91440" tIns="45720" rIns="91440" bIns="45720" rtlCol="0" anchor="t">
            <a:noAutofit/>
          </a:bodyPr>
          <a:lstStyle/>
          <a:p>
            <a:pPr indent="-2286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Facebook – Library, Student Organizations</a:t>
            </a:r>
          </a:p>
          <a:p>
            <a:pPr indent="-2286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Twitter/Blogs</a:t>
            </a:r>
          </a:p>
          <a:p>
            <a:pPr indent="-2286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LibGuides</a:t>
            </a:r>
          </a:p>
          <a:p>
            <a:pPr indent="-2286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Digital Signage</a:t>
            </a:r>
          </a:p>
          <a:p>
            <a:pPr indent="-2286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Bulletin Boards – Campus Buildings (Business, Engineering, etc.)</a:t>
            </a:r>
          </a:p>
          <a:p>
            <a:pPr indent="-2286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Emails – Faculty Distribution (by College, Department or Faculty) </a:t>
            </a:r>
          </a:p>
          <a:p>
            <a:pPr indent="-2286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Student Tables, Waiting Areas,  Reference Desk, Library Instruction Rooms</a:t>
            </a:r>
          </a:p>
        </p:txBody>
      </p:sp>
    </p:spTree>
    <p:extLst>
      <p:ext uri="{BB962C8B-B14F-4D97-AF65-F5344CB8AC3E}">
        <p14:creationId xmlns:p14="http://schemas.microsoft.com/office/powerpoint/2010/main" val="301446168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3302781" cy="5143500"/>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5143500"/>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C14A0DB-D8A7-4ACD-9C7E-2BB2624BDCCB}"/>
              </a:ext>
            </a:extLst>
          </p:cNvPr>
          <p:cNvSpPr>
            <a:spLocks noGrp="1"/>
          </p:cNvSpPr>
          <p:nvPr>
            <p:ph type="title"/>
          </p:nvPr>
        </p:nvSpPr>
        <p:spPr>
          <a:xfrm>
            <a:off x="179293" y="514350"/>
            <a:ext cx="2485325" cy="3829050"/>
          </a:xfrm>
        </p:spPr>
        <p:txBody>
          <a:bodyPr vert="horz" lIns="91440" tIns="45720" rIns="91440" bIns="45720" rtlCol="0" anchor="ctr">
            <a:normAutofit/>
          </a:bodyPr>
          <a:lstStyle/>
          <a:p>
            <a:pPr>
              <a:spcBef>
                <a:spcPct val="0"/>
              </a:spcBef>
            </a:pPr>
            <a:r>
              <a:rPr lang="en-US" sz="3600" b="1" kern="1200" dirty="0">
                <a:solidFill>
                  <a:srgbClr val="FFFFFF"/>
                </a:solidFill>
                <a:latin typeface="Calibri" panose="020F0502020204030204" pitchFamily="34" charset="0"/>
                <a:ea typeface="+mj-ea"/>
                <a:cs typeface="Calibri" panose="020F0502020204030204" pitchFamily="34" charset="0"/>
              </a:rPr>
              <a:t>Attendance Incentives</a:t>
            </a:r>
            <a:br>
              <a:rPr lang="en-US" sz="2800" b="1" kern="1200" dirty="0">
                <a:solidFill>
                  <a:srgbClr val="FFFFFF"/>
                </a:solidFill>
                <a:latin typeface="+mj-lt"/>
                <a:ea typeface="+mj-ea"/>
                <a:cs typeface="+mj-cs"/>
              </a:rPr>
            </a:br>
            <a:endParaRPr lang="en-US" sz="2800" b="1"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7AE2E9FC-73C8-4033-BB34-0D8B49A070BF}"/>
              </a:ext>
            </a:extLst>
          </p:cNvPr>
          <p:cNvGraphicFramePr/>
          <p:nvPr>
            <p:extLst>
              <p:ext uri="{D42A27DB-BD31-4B8C-83A1-F6EECF244321}">
                <p14:modId xmlns:p14="http://schemas.microsoft.com/office/powerpoint/2010/main" val="4040829131"/>
              </p:ext>
            </p:extLst>
          </p:nvPr>
        </p:nvGraphicFramePr>
        <p:xfrm>
          <a:off x="3809697" y="482767"/>
          <a:ext cx="4869656" cy="4177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197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6" y="358311"/>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75159"/>
            <a:ext cx="8579094"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AA2C46D0-37DF-4C1A-B71D-D91EB0F548E5}"/>
              </a:ext>
            </a:extLst>
          </p:cNvPr>
          <p:cNvSpPr>
            <a:spLocks noGrp="1"/>
          </p:cNvSpPr>
          <p:nvPr>
            <p:ph type="title"/>
          </p:nvPr>
        </p:nvSpPr>
        <p:spPr>
          <a:xfrm>
            <a:off x="395653" y="3567478"/>
            <a:ext cx="8354891" cy="697835"/>
          </a:xfrm>
        </p:spPr>
        <p:txBody>
          <a:bodyPr vert="horz" lIns="91440" tIns="45720" rIns="91440" bIns="45720" rtlCol="0" anchor="b">
            <a:normAutofit/>
          </a:bodyPr>
          <a:lstStyle/>
          <a:p>
            <a:pPr algn="ctr">
              <a:spcBef>
                <a:spcPct val="0"/>
              </a:spcBef>
            </a:pPr>
            <a:r>
              <a:rPr lang="en-US" sz="4400" b="1" kern="1200" dirty="0">
                <a:solidFill>
                  <a:srgbClr val="FFFFFF"/>
                </a:solidFill>
                <a:latin typeface="Calibri" panose="020F0502020204030204" pitchFamily="34" charset="0"/>
                <a:ea typeface="+mj-ea"/>
                <a:cs typeface="Calibri" panose="020F0502020204030204" pitchFamily="34" charset="0"/>
              </a:rPr>
              <a:t>Day of Event – Signs/Sign In Table</a:t>
            </a:r>
          </a:p>
        </p:txBody>
      </p:sp>
      <p:pic>
        <p:nvPicPr>
          <p:cNvPr id="5" name="Picture 4" descr="event poster">
            <a:extLst>
              <a:ext uri="{FF2B5EF4-FFF2-40B4-BE49-F238E27FC236}">
                <a16:creationId xmlns:a16="http://schemas.microsoft.com/office/drawing/2014/main" id="{00BB3460-FC5E-4823-AC54-BF54591EFDDE}"/>
              </a:ext>
            </a:extLst>
          </p:cNvPr>
          <p:cNvPicPr>
            <a:picLocks noChangeAspect="1"/>
          </p:cNvPicPr>
          <p:nvPr/>
        </p:nvPicPr>
        <p:blipFill>
          <a:blip r:embed="rId3"/>
          <a:stretch>
            <a:fillRect/>
          </a:stretch>
        </p:blipFill>
        <p:spPr>
          <a:xfrm rot="5400000">
            <a:off x="25519" y="729253"/>
            <a:ext cx="2998228" cy="2001317"/>
          </a:xfrm>
          <a:prstGeom prst="rect">
            <a:avLst/>
          </a:prstGeom>
        </p:spPr>
      </p:pic>
      <p:pic>
        <p:nvPicPr>
          <p:cNvPr id="11" name="Picture 10" descr="student worker at registration table">
            <a:extLst>
              <a:ext uri="{FF2B5EF4-FFF2-40B4-BE49-F238E27FC236}">
                <a16:creationId xmlns:a16="http://schemas.microsoft.com/office/drawing/2014/main" id="{1D1599B0-49CA-46AE-A6D9-17656B7DC298}"/>
              </a:ext>
            </a:extLst>
          </p:cNvPr>
          <p:cNvPicPr>
            <a:picLocks noChangeAspect="1"/>
          </p:cNvPicPr>
          <p:nvPr/>
        </p:nvPicPr>
        <p:blipFill>
          <a:blip r:embed="rId4"/>
          <a:stretch>
            <a:fillRect/>
          </a:stretch>
        </p:blipFill>
        <p:spPr>
          <a:xfrm>
            <a:off x="3289296" y="870508"/>
            <a:ext cx="2574993" cy="1718807"/>
          </a:xfrm>
          <a:prstGeom prst="rect">
            <a:avLst/>
          </a:prstGeom>
        </p:spPr>
      </p:pic>
      <p:cxnSp>
        <p:nvCxnSpPr>
          <p:cNvPr id="20" name="Straight Connector 19">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358311"/>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Event poster">
            <a:extLst>
              <a:ext uri="{FF2B5EF4-FFF2-40B4-BE49-F238E27FC236}">
                <a16:creationId xmlns:a16="http://schemas.microsoft.com/office/drawing/2014/main" id="{998F2B5D-4957-4A6B-967E-D8B988BAB440}"/>
              </a:ext>
            </a:extLst>
          </p:cNvPr>
          <p:cNvPicPr>
            <a:picLocks noChangeAspect="1"/>
          </p:cNvPicPr>
          <p:nvPr/>
        </p:nvPicPr>
        <p:blipFill>
          <a:blip r:embed="rId5"/>
          <a:stretch>
            <a:fillRect/>
          </a:stretch>
        </p:blipFill>
        <p:spPr>
          <a:xfrm rot="5400000">
            <a:off x="6122147" y="745988"/>
            <a:ext cx="2998228" cy="2001317"/>
          </a:xfrm>
          <a:prstGeom prst="rect">
            <a:avLst/>
          </a:prstGeom>
        </p:spPr>
      </p:pic>
      <p:cxnSp>
        <p:nvCxnSpPr>
          <p:cNvPr id="22" name="Straight Connector 21">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430401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904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46D0-37DF-4C1A-B71D-D91EB0F548E5}"/>
              </a:ext>
            </a:extLst>
          </p:cNvPr>
          <p:cNvSpPr>
            <a:spLocks noGrp="1"/>
          </p:cNvSpPr>
          <p:nvPr>
            <p:ph type="title"/>
          </p:nvPr>
        </p:nvSpPr>
        <p:spPr>
          <a:xfrm>
            <a:off x="0" y="1684357"/>
            <a:ext cx="9144000" cy="1016813"/>
          </a:xfrm>
        </p:spPr>
        <p:txBody>
          <a:bodyPr vert="horz" lIns="91440" tIns="45720" rIns="91440" bIns="45720" rtlCol="0" anchor="b">
            <a:normAutofit/>
          </a:bodyPr>
          <a:lstStyle/>
          <a:p>
            <a:pPr algn="ctr">
              <a:spcBef>
                <a:spcPct val="0"/>
              </a:spcBef>
            </a:pPr>
            <a:r>
              <a:rPr lang="en-US" sz="4400" b="1" kern="1200" dirty="0">
                <a:solidFill>
                  <a:schemeClr val="tx1"/>
                </a:solidFill>
                <a:latin typeface="Calibri" panose="020F0502020204030204" pitchFamily="34" charset="0"/>
                <a:ea typeface="+mj-ea"/>
                <a:cs typeface="Calibri" panose="020F0502020204030204" pitchFamily="34" charset="0"/>
              </a:rPr>
              <a:t>Day of Event - Speakers</a:t>
            </a:r>
          </a:p>
        </p:txBody>
      </p:sp>
      <p:pic>
        <p:nvPicPr>
          <p:cNvPr id="5" name="Picture 4" descr="Alumni entrepreneurs">
            <a:extLst>
              <a:ext uri="{FF2B5EF4-FFF2-40B4-BE49-F238E27FC236}">
                <a16:creationId xmlns:a16="http://schemas.microsoft.com/office/drawing/2014/main" id="{2ED097A7-0C86-4B49-BE7D-A68AE31A95B2}"/>
              </a:ext>
            </a:extLst>
          </p:cNvPr>
          <p:cNvPicPr>
            <a:picLocks noChangeAspect="1"/>
          </p:cNvPicPr>
          <p:nvPr/>
        </p:nvPicPr>
        <p:blipFill rotWithShape="1">
          <a:blip r:embed="rId3"/>
          <a:srcRect t="46520" r="3" b="19666"/>
          <a:stretch/>
        </p:blipFill>
        <p:spPr>
          <a:xfrm>
            <a:off x="2736988" y="10"/>
            <a:ext cx="6407012" cy="1597844"/>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p:spPr>
      </p:pic>
      <p:pic>
        <p:nvPicPr>
          <p:cNvPr id="11" name="Picture 10" descr="IP speakers">
            <a:extLst>
              <a:ext uri="{FF2B5EF4-FFF2-40B4-BE49-F238E27FC236}">
                <a16:creationId xmlns:a16="http://schemas.microsoft.com/office/drawing/2014/main" id="{CA4C363C-A50E-4FC7-B6EA-EA00BDE1457F}"/>
              </a:ext>
            </a:extLst>
          </p:cNvPr>
          <p:cNvPicPr>
            <a:picLocks noChangeAspect="1"/>
          </p:cNvPicPr>
          <p:nvPr/>
        </p:nvPicPr>
        <p:blipFill rotWithShape="1">
          <a:blip r:embed="rId4"/>
          <a:srcRect t="5325" r="2" b="23355"/>
          <a:stretch/>
        </p:blipFill>
        <p:spPr>
          <a:xfrm>
            <a:off x="20" y="-5217"/>
            <a:ext cx="3356335" cy="1597854"/>
          </a:xfrm>
          <a:custGeom>
            <a:avLst/>
            <a:gdLst>
              <a:gd name="connsiteX0" fmla="*/ 0 w 4475140"/>
              <a:gd name="connsiteY0" fmla="*/ 0 h 2130473"/>
              <a:gd name="connsiteX1" fmla="*/ 1074821 w 4475140"/>
              <a:gd name="connsiteY1" fmla="*/ 0 h 2130473"/>
              <a:gd name="connsiteX2" fmla="*/ 1074821 w 4475140"/>
              <a:gd name="connsiteY2" fmla="*/ 239 h 2130473"/>
              <a:gd name="connsiteX3" fmla="*/ 4475140 w 4475140"/>
              <a:gd name="connsiteY3" fmla="*/ 239 h 2130473"/>
              <a:gd name="connsiteX4" fmla="*/ 3488563 w 4475140"/>
              <a:gd name="connsiteY4" fmla="*/ 2130473 h 2130473"/>
              <a:gd name="connsiteX5" fmla="*/ 0 w 4475140"/>
              <a:gd name="connsiteY5" fmla="*/ 2130473 h 21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7" name="Picture 6" descr="competitive intelligence speakers and audience">
            <a:extLst>
              <a:ext uri="{FF2B5EF4-FFF2-40B4-BE49-F238E27FC236}">
                <a16:creationId xmlns:a16="http://schemas.microsoft.com/office/drawing/2014/main" id="{385D5BDA-D1BF-4A79-811D-CA0ED375880D}"/>
              </a:ext>
            </a:extLst>
          </p:cNvPr>
          <p:cNvPicPr>
            <a:picLocks noChangeAspect="1"/>
          </p:cNvPicPr>
          <p:nvPr/>
        </p:nvPicPr>
        <p:blipFill rotWithShape="1">
          <a:blip r:embed="rId5"/>
          <a:srcRect t="11953" r="1" b="15247"/>
          <a:stretch/>
        </p:blipFill>
        <p:spPr>
          <a:xfrm>
            <a:off x="5787645" y="3270482"/>
            <a:ext cx="3356355" cy="1873018"/>
          </a:xfrm>
          <a:custGeom>
            <a:avLst/>
            <a:gdLst>
              <a:gd name="connsiteX0" fmla="*/ 1006941 w 4475140"/>
              <a:gd name="connsiteY0" fmla="*/ 0 h 2174680"/>
              <a:gd name="connsiteX1" fmla="*/ 4475140 w 4475140"/>
              <a:gd name="connsiteY1" fmla="*/ 0 h 2174680"/>
              <a:gd name="connsiteX2" fmla="*/ 4475140 w 4475140"/>
              <a:gd name="connsiteY2" fmla="*/ 2174680 h 2174680"/>
              <a:gd name="connsiteX3" fmla="*/ 3400319 w 4475140"/>
              <a:gd name="connsiteY3" fmla="*/ 2174680 h 2174680"/>
              <a:gd name="connsiteX4" fmla="*/ 3400319 w 4475140"/>
              <a:gd name="connsiteY4" fmla="*/ 2174202 h 2174680"/>
              <a:gd name="connsiteX5" fmla="*/ 0 w 4475140"/>
              <a:gd name="connsiteY5" fmla="*/ 2174202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13" name="Picture 12" descr="coaching speakers">
            <a:extLst>
              <a:ext uri="{FF2B5EF4-FFF2-40B4-BE49-F238E27FC236}">
                <a16:creationId xmlns:a16="http://schemas.microsoft.com/office/drawing/2014/main" id="{7BD6ECC9-D030-4767-864B-CEA2706CAD67}"/>
              </a:ext>
            </a:extLst>
          </p:cNvPr>
          <p:cNvPicPr>
            <a:picLocks noChangeAspect="1"/>
          </p:cNvPicPr>
          <p:nvPr/>
        </p:nvPicPr>
        <p:blipFill rotWithShape="1">
          <a:blip r:embed="rId6"/>
          <a:srcRect t="14568" r="-2" b="47378"/>
          <a:stretch/>
        </p:blipFill>
        <p:spPr>
          <a:xfrm>
            <a:off x="20" y="3270482"/>
            <a:ext cx="6422512" cy="1873018"/>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4291321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librarian addressing students">
            <a:extLst>
              <a:ext uri="{FF2B5EF4-FFF2-40B4-BE49-F238E27FC236}">
                <a16:creationId xmlns:a16="http://schemas.microsoft.com/office/drawing/2014/main" id="{02F07801-0A7E-47FB-B873-2B72F44E391D}"/>
              </a:ext>
            </a:extLst>
          </p:cNvPr>
          <p:cNvPicPr>
            <a:picLocks noChangeAspect="1"/>
          </p:cNvPicPr>
          <p:nvPr/>
        </p:nvPicPr>
        <p:blipFill rotWithShape="1">
          <a:blip r:embed="rId3">
            <a:alphaModFix/>
            <a:extLst/>
          </a:blip>
          <a:srcRect t="18568" b="6433"/>
          <a:stretch/>
        </p:blipFill>
        <p:spPr>
          <a:xfrm>
            <a:off x="2344476" y="1895416"/>
            <a:ext cx="2487291" cy="2487290"/>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Picture 6" descr="speaker with students">
            <a:extLst>
              <a:ext uri="{FF2B5EF4-FFF2-40B4-BE49-F238E27FC236}">
                <a16:creationId xmlns:a16="http://schemas.microsoft.com/office/drawing/2014/main" id="{B065DC92-B613-4310-BB08-3F4DF2ADE869}"/>
              </a:ext>
            </a:extLst>
          </p:cNvPr>
          <p:cNvPicPr>
            <a:picLocks noChangeAspect="1"/>
          </p:cNvPicPr>
          <p:nvPr/>
        </p:nvPicPr>
        <p:blipFill rotWithShape="1">
          <a:blip r:embed="rId4">
            <a:alphaModFix/>
            <a:extLst/>
          </a:blip>
          <a:srcRect t="20726" r="-4" b="15529"/>
          <a:stretch/>
        </p:blipFill>
        <p:spPr>
          <a:xfrm>
            <a:off x="20" y="10"/>
            <a:ext cx="3332830" cy="2832577"/>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4" name="Picture 3" descr="student talking to speaker">
            <a:extLst>
              <a:ext uri="{FF2B5EF4-FFF2-40B4-BE49-F238E27FC236}">
                <a16:creationId xmlns:a16="http://schemas.microsoft.com/office/drawing/2014/main" id="{BF461942-3E6F-485F-AE40-B8CA5F66ABEA}"/>
              </a:ext>
            </a:extLst>
          </p:cNvPr>
          <p:cNvPicPr>
            <a:picLocks noChangeAspect="1"/>
          </p:cNvPicPr>
          <p:nvPr/>
        </p:nvPicPr>
        <p:blipFill rotWithShape="1">
          <a:blip r:embed="rId5">
            <a:alphaModFix/>
            <a:extLst/>
          </a:blip>
          <a:srcRect r="2" b="25830"/>
          <a:stretch/>
        </p:blipFill>
        <p:spPr>
          <a:xfrm>
            <a:off x="20" y="2937954"/>
            <a:ext cx="2580419" cy="2212654"/>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4" name="Picture 13">
            <a:extLst>
              <a:ext uri="{FF2B5EF4-FFF2-40B4-BE49-F238E27FC236}">
                <a16:creationId xmlns:a16="http://schemas.microsoft.com/office/drawing/2014/main" id="{DD257392-088E-4D55-B128-FFD59A895D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2" name="Title 1">
            <a:extLst>
              <a:ext uri="{FF2B5EF4-FFF2-40B4-BE49-F238E27FC236}">
                <a16:creationId xmlns:a16="http://schemas.microsoft.com/office/drawing/2014/main" id="{AA2C46D0-37DF-4C1A-B71D-D91EB0F548E5}"/>
              </a:ext>
            </a:extLst>
          </p:cNvPr>
          <p:cNvSpPr>
            <a:spLocks noGrp="1"/>
          </p:cNvSpPr>
          <p:nvPr>
            <p:ph type="title"/>
          </p:nvPr>
        </p:nvSpPr>
        <p:spPr>
          <a:xfrm>
            <a:off x="3935506" y="215525"/>
            <a:ext cx="4796118" cy="1090538"/>
          </a:xfrm>
        </p:spPr>
        <p:txBody>
          <a:bodyPr vert="horz" lIns="91440" tIns="45720" rIns="91440" bIns="45720" rtlCol="0" anchor="ctr">
            <a:normAutofit/>
          </a:bodyPr>
          <a:lstStyle/>
          <a:p>
            <a:pPr>
              <a:spcBef>
                <a:spcPct val="0"/>
              </a:spcBef>
            </a:pPr>
            <a:r>
              <a:rPr lang="en-US" sz="3300" b="1" kern="1200" dirty="0">
                <a:solidFill>
                  <a:srgbClr val="000000"/>
                </a:solidFill>
                <a:latin typeface="Calibri" panose="020F0502020204030204" pitchFamily="34" charset="0"/>
                <a:ea typeface="+mj-ea"/>
                <a:cs typeface="Calibri" panose="020F0502020204030204" pitchFamily="34" charset="0"/>
              </a:rPr>
              <a:t>Day of Event - Networking</a:t>
            </a:r>
          </a:p>
        </p:txBody>
      </p:sp>
      <p:pic>
        <p:nvPicPr>
          <p:cNvPr id="8" name="Picture 7" descr="speaker with audience member">
            <a:extLst>
              <a:ext uri="{FF2B5EF4-FFF2-40B4-BE49-F238E27FC236}">
                <a16:creationId xmlns:a16="http://schemas.microsoft.com/office/drawing/2014/main" id="{E712CE8A-FC7C-47B9-A815-21738D7C1EDE}"/>
              </a:ext>
            </a:extLst>
          </p:cNvPr>
          <p:cNvPicPr>
            <a:picLocks noChangeAspect="1"/>
          </p:cNvPicPr>
          <p:nvPr/>
        </p:nvPicPr>
        <p:blipFill>
          <a:blip r:embed="rId7"/>
          <a:stretch>
            <a:fillRect/>
          </a:stretch>
        </p:blipFill>
        <p:spPr>
          <a:xfrm>
            <a:off x="5412742" y="1416298"/>
            <a:ext cx="3050219" cy="2139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3449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0FC2-E0A4-4974-8DD7-85FEE700994C}"/>
              </a:ext>
            </a:extLst>
          </p:cNvPr>
          <p:cNvSpPr>
            <a:spLocks noGrp="1"/>
          </p:cNvSpPr>
          <p:nvPr>
            <p:ph type="title"/>
          </p:nvPr>
        </p:nvSpPr>
        <p:spPr>
          <a:xfrm>
            <a:off x="3812954" y="3445414"/>
            <a:ext cx="5244842" cy="969325"/>
          </a:xfrm>
        </p:spPr>
        <p:txBody>
          <a:bodyPr vert="horz" lIns="91440" tIns="45720" rIns="91440" bIns="45720" rtlCol="0" anchor="ctr">
            <a:normAutofit/>
          </a:bodyPr>
          <a:lstStyle/>
          <a:p>
            <a:pPr algn="ctr">
              <a:spcBef>
                <a:spcPct val="0"/>
              </a:spcBef>
            </a:pPr>
            <a:r>
              <a:rPr lang="en-US" b="1" kern="1200" dirty="0">
                <a:solidFill>
                  <a:schemeClr val="tx1"/>
                </a:solidFill>
                <a:latin typeface="Calibri" panose="020F0502020204030204" pitchFamily="34" charset="0"/>
                <a:ea typeface="+mj-ea"/>
                <a:cs typeface="Calibri" panose="020F0502020204030204" pitchFamily="34" charset="0"/>
              </a:rPr>
              <a:t>Day of Event - Refreshments</a:t>
            </a:r>
          </a:p>
        </p:txBody>
      </p:sp>
      <p:pic>
        <p:nvPicPr>
          <p:cNvPr id="8" name="Picture 7" descr="various foods on table">
            <a:extLst>
              <a:ext uri="{FF2B5EF4-FFF2-40B4-BE49-F238E27FC236}">
                <a16:creationId xmlns:a16="http://schemas.microsoft.com/office/drawing/2014/main" id="{D2C00053-32CF-4E0A-9834-D90C321CAB80}"/>
              </a:ext>
            </a:extLst>
          </p:cNvPr>
          <p:cNvPicPr>
            <a:picLocks noChangeAspect="1"/>
          </p:cNvPicPr>
          <p:nvPr/>
        </p:nvPicPr>
        <p:blipFill rotWithShape="1">
          <a:blip r:embed="rId3"/>
          <a:srcRect l="1792" r="12569" b="-5"/>
          <a:stretch/>
        </p:blipFill>
        <p:spPr>
          <a:xfrm>
            <a:off x="20" y="10"/>
            <a:ext cx="3636208" cy="3269569"/>
          </a:xfrm>
          <a:prstGeom prst="rect">
            <a:avLst/>
          </a:prstGeom>
        </p:spPr>
      </p:pic>
      <p:pic>
        <p:nvPicPr>
          <p:cNvPr id="6" name="Picture 5" descr="various foods on table">
            <a:extLst>
              <a:ext uri="{FF2B5EF4-FFF2-40B4-BE49-F238E27FC236}">
                <a16:creationId xmlns:a16="http://schemas.microsoft.com/office/drawing/2014/main" id="{7652BA4C-270B-41FE-A72B-06CA3D156A79}"/>
              </a:ext>
            </a:extLst>
          </p:cNvPr>
          <p:cNvPicPr>
            <a:picLocks noChangeAspect="1"/>
          </p:cNvPicPr>
          <p:nvPr/>
        </p:nvPicPr>
        <p:blipFill rotWithShape="1">
          <a:blip r:embed="rId4"/>
          <a:srcRect t="3308" r="-2" b="4864"/>
          <a:stretch/>
        </p:blipFill>
        <p:spPr>
          <a:xfrm>
            <a:off x="3729037" y="10"/>
            <a:ext cx="5412677" cy="3269569"/>
          </a:xfrm>
          <a:prstGeom prst="rect">
            <a:avLst/>
          </a:prstGeom>
        </p:spPr>
      </p:pic>
      <p:pic>
        <p:nvPicPr>
          <p:cNvPr id="7" name="Picture 6" descr="various foods on table">
            <a:extLst>
              <a:ext uri="{FF2B5EF4-FFF2-40B4-BE49-F238E27FC236}">
                <a16:creationId xmlns:a16="http://schemas.microsoft.com/office/drawing/2014/main" id="{FA9672A3-9AFA-417A-820B-AA5434279F34}"/>
              </a:ext>
            </a:extLst>
          </p:cNvPr>
          <p:cNvPicPr>
            <a:picLocks noChangeAspect="1"/>
          </p:cNvPicPr>
          <p:nvPr/>
        </p:nvPicPr>
        <p:blipFill rotWithShape="1">
          <a:blip r:embed="rId5"/>
          <a:srcRect l="27732" r="11514"/>
          <a:stretch/>
        </p:blipFill>
        <p:spPr>
          <a:xfrm>
            <a:off x="20" y="3354457"/>
            <a:ext cx="3636208" cy="1789043"/>
          </a:xfrm>
          <a:prstGeom prst="rect">
            <a:avLst/>
          </a:prstGeom>
        </p:spPr>
      </p:pic>
    </p:spTree>
    <p:extLst>
      <p:ext uri="{BB962C8B-B14F-4D97-AF65-F5344CB8AC3E}">
        <p14:creationId xmlns:p14="http://schemas.microsoft.com/office/powerpoint/2010/main" val="2822407038"/>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755A08-7475-4B78-8BDD-EDF089970D4D}"/>
              </a:ext>
            </a:extLst>
          </p:cNvPr>
          <p:cNvSpPr/>
          <p:nvPr/>
        </p:nvSpPr>
        <p:spPr>
          <a:xfrm>
            <a:off x="0" y="1892569"/>
            <a:ext cx="9144000" cy="1015663"/>
          </a:xfrm>
          <a:prstGeom prst="rect">
            <a:avLst/>
          </a:prstGeom>
        </p:spPr>
        <p:txBody>
          <a:bodyPr wrap="square">
            <a:spAutoFit/>
          </a:bodyPr>
          <a:lstStyle/>
          <a:p>
            <a:pPr marL="76200" indent="0" algn="ctr">
              <a:buNone/>
            </a:pPr>
            <a:r>
              <a:rPr lang="en-US" sz="6000" b="1" dirty="0">
                <a:latin typeface="Calibri" panose="020F0502020204030204" pitchFamily="34" charset="0"/>
                <a:cs typeface="Calibri" panose="020F0502020204030204" pitchFamily="34" charset="0"/>
              </a:rPr>
              <a:t>Feedback</a:t>
            </a:r>
          </a:p>
        </p:txBody>
      </p:sp>
    </p:spTree>
    <p:extLst>
      <p:ext uri="{BB962C8B-B14F-4D97-AF65-F5344CB8AC3E}">
        <p14:creationId xmlns:p14="http://schemas.microsoft.com/office/powerpoint/2010/main" val="2192104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0" y="73019"/>
            <a:ext cx="4867835" cy="994173"/>
          </a:xfrm>
          <a:prstGeom prst="rect">
            <a:avLst/>
          </a:prstGeom>
        </p:spPr>
        <p:txBody>
          <a:bodyPr spcFirstLastPara="1" vert="horz" lIns="91440" tIns="45720" rIns="91440" bIns="45720" rtlCol="0" anchor="ctr" anchorCtr="0">
            <a:normAutofit/>
          </a:bodyPr>
          <a:lstStyle/>
          <a:p>
            <a:pPr marL="0" lvl="0" indent="0" algn="ctr">
              <a:spcBef>
                <a:spcPct val="0"/>
              </a:spcBef>
              <a:spcAft>
                <a:spcPts val="0"/>
              </a:spcAft>
              <a:buClr>
                <a:schemeClr val="dk1"/>
              </a:buClr>
              <a:buSzPts val="3300"/>
            </a:pPr>
            <a:r>
              <a:rPr lang="en-US" sz="4400" b="1" kern="1200" dirty="0">
                <a:solidFill>
                  <a:schemeClr val="tx1"/>
                </a:solidFill>
                <a:latin typeface="Calibri" panose="020F0502020204030204" pitchFamily="34" charset="0"/>
                <a:ea typeface="+mj-ea"/>
                <a:cs typeface="Calibri" panose="020F0502020204030204" pitchFamily="34" charset="0"/>
              </a:rPr>
              <a:t>About UCF</a:t>
            </a:r>
          </a:p>
        </p:txBody>
      </p:sp>
      <p:sp>
        <p:nvSpPr>
          <p:cNvPr id="107" name="Google Shape;107;p16"/>
          <p:cNvSpPr txBox="1">
            <a:spLocks noGrp="1"/>
          </p:cNvSpPr>
          <p:nvPr>
            <p:ph type="body" idx="1"/>
          </p:nvPr>
        </p:nvSpPr>
        <p:spPr>
          <a:xfrm>
            <a:off x="151653" y="1083801"/>
            <a:ext cx="4420348" cy="2975889"/>
          </a:xfrm>
          <a:prstGeom prst="rect">
            <a:avLst/>
          </a:prstGeom>
        </p:spPr>
        <p:txBody>
          <a:bodyPr spcFirstLastPara="1" vert="horz" lIns="91440" tIns="45720" rIns="91440" bIns="45720" rtlCol="0" anchor="t" anchorCtr="0">
            <a:normAutofit fontScale="47500" lnSpcReduction="20000"/>
          </a:bodyPr>
          <a:lstStyle/>
          <a:p>
            <a:pPr marL="571500" indent="-571500">
              <a:buClr>
                <a:schemeClr val="tx1"/>
              </a:buClr>
              <a:buSzPts val="2100"/>
              <a:buFont typeface="Arial" panose="020B0604020202020204" pitchFamily="34" charset="0"/>
              <a:buChar char="•"/>
            </a:pPr>
            <a:r>
              <a:rPr lang="en-US" sz="3600" kern="1200" dirty="0">
                <a:solidFill>
                  <a:schemeClr val="tx1"/>
                </a:solidFill>
                <a:latin typeface="Calibri" panose="020F0502020204030204" pitchFamily="34" charset="0"/>
                <a:ea typeface="+mn-ea"/>
                <a:cs typeface="Calibri" panose="020F0502020204030204" pitchFamily="34" charset="0"/>
              </a:rPr>
              <a:t>One of </a:t>
            </a:r>
            <a:r>
              <a:rPr lang="en-US" sz="3600" b="1" kern="1200" dirty="0">
                <a:solidFill>
                  <a:schemeClr val="tx1"/>
                </a:solidFill>
                <a:latin typeface="Calibri" panose="020F0502020204030204" pitchFamily="34" charset="0"/>
                <a:ea typeface="+mn-ea"/>
                <a:cs typeface="Calibri" panose="020F0502020204030204" pitchFamily="34" charset="0"/>
              </a:rPr>
              <a:t>12</a:t>
            </a:r>
            <a:r>
              <a:rPr lang="en-US" sz="3600" kern="1200" dirty="0">
                <a:solidFill>
                  <a:schemeClr val="tx1"/>
                </a:solidFill>
                <a:latin typeface="Calibri" panose="020F0502020204030204" pitchFamily="34" charset="0"/>
                <a:ea typeface="+mn-ea"/>
                <a:cs typeface="Calibri" panose="020F0502020204030204" pitchFamily="34" charset="0"/>
              </a:rPr>
              <a:t> state public universities in FL</a:t>
            </a:r>
          </a:p>
          <a:p>
            <a:pPr marL="342900" lvl="0" indent="-571500">
              <a:spcBef>
                <a:spcPts val="750"/>
              </a:spcBef>
              <a:spcAft>
                <a:spcPts val="0"/>
              </a:spcAft>
              <a:buClr>
                <a:schemeClr val="tx1"/>
              </a:buClr>
              <a:buSzPts val="2100"/>
              <a:buFont typeface="Arial" panose="020B0604020202020204" pitchFamily="34" charset="0"/>
              <a:buChar char="•"/>
            </a:pPr>
            <a:endParaRPr lang="en-US" sz="3600" kern="1200" dirty="0">
              <a:solidFill>
                <a:schemeClr val="tx1"/>
              </a:solidFill>
              <a:latin typeface="Calibri" panose="020F0502020204030204" pitchFamily="34" charset="0"/>
              <a:ea typeface="+mn-ea"/>
              <a:cs typeface="Calibri" panose="020F0502020204030204" pitchFamily="34" charset="0"/>
            </a:endParaRPr>
          </a:p>
          <a:p>
            <a:pPr marL="571500" indent="-571500">
              <a:buClr>
                <a:schemeClr val="tx1"/>
              </a:buClr>
              <a:buFont typeface="Arial" panose="020B0604020202020204" pitchFamily="34" charset="0"/>
              <a:buChar char="•"/>
            </a:pPr>
            <a:r>
              <a:rPr lang="en-US" sz="3600" kern="1200" dirty="0">
                <a:solidFill>
                  <a:schemeClr val="tx1"/>
                </a:solidFill>
                <a:latin typeface="Calibri" panose="020F0502020204030204" pitchFamily="34" charset="0"/>
                <a:ea typeface="+mn-ea"/>
                <a:cs typeface="Calibri" panose="020F0502020204030204" pitchFamily="34" charset="0"/>
              </a:rPr>
              <a:t>Located about 10 miles east of downtown   Orlando</a:t>
            </a:r>
          </a:p>
          <a:p>
            <a:pPr marL="571500" indent="-571500">
              <a:buClr>
                <a:schemeClr val="tx1"/>
              </a:buClr>
              <a:buFont typeface="Arial" panose="020B0604020202020204" pitchFamily="34" charset="0"/>
              <a:buChar char="•"/>
            </a:pPr>
            <a:endParaRPr lang="en-US" sz="3600" kern="1200" dirty="0">
              <a:solidFill>
                <a:schemeClr val="tx1"/>
              </a:solidFill>
              <a:latin typeface="Calibri" panose="020F0502020204030204" pitchFamily="34" charset="0"/>
              <a:ea typeface="+mn-ea"/>
              <a:cs typeface="Calibri" panose="020F0502020204030204" pitchFamily="34" charset="0"/>
            </a:endParaRPr>
          </a:p>
          <a:p>
            <a:pPr marL="571500" indent="-571500">
              <a:buClr>
                <a:schemeClr val="tx1"/>
              </a:buClr>
              <a:buFont typeface="Arial" panose="020B0604020202020204" pitchFamily="34" charset="0"/>
              <a:buChar char="•"/>
            </a:pPr>
            <a:r>
              <a:rPr lang="en-US" sz="3600" b="1" dirty="0">
                <a:solidFill>
                  <a:schemeClr val="tx1"/>
                </a:solidFill>
                <a:latin typeface="Calibri" panose="020F0502020204030204" pitchFamily="34" charset="0"/>
                <a:cs typeface="Calibri" panose="020F0502020204030204" pitchFamily="34" charset="0"/>
              </a:rPr>
              <a:t>68,571</a:t>
            </a:r>
            <a:r>
              <a:rPr lang="en-US" sz="3600" dirty="0">
                <a:solidFill>
                  <a:schemeClr val="tx1"/>
                </a:solidFill>
                <a:latin typeface="Calibri" panose="020F0502020204030204" pitchFamily="34" charset="0"/>
                <a:cs typeface="Calibri" panose="020F0502020204030204" pitchFamily="34" charset="0"/>
              </a:rPr>
              <a:t> students</a:t>
            </a:r>
            <a:r>
              <a:rPr lang="en-US" sz="3600" baseline="50000" dirty="0">
                <a:solidFill>
                  <a:schemeClr val="tx1"/>
                </a:solidFill>
                <a:latin typeface="Calibri" panose="020F0502020204030204" pitchFamily="34" charset="0"/>
                <a:cs typeface="Calibri" panose="020F0502020204030204" pitchFamily="34" charset="0"/>
              </a:rPr>
              <a:t>1</a:t>
            </a:r>
          </a:p>
          <a:p>
            <a:pPr marL="590550" lvl="0" indent="-571500">
              <a:lnSpc>
                <a:spcPct val="100000"/>
              </a:lnSpc>
              <a:buClr>
                <a:schemeClr val="tx1"/>
              </a:buClr>
              <a:buFont typeface="Arial" panose="020B0604020202020204" pitchFamily="34" charset="0"/>
              <a:buChar char="•"/>
            </a:pPr>
            <a:endParaRPr lang="en-US" sz="3600" baseline="50000" dirty="0">
              <a:solidFill>
                <a:schemeClr val="tx1"/>
              </a:solidFill>
              <a:latin typeface="Calibri" panose="020F0502020204030204" pitchFamily="34" charset="0"/>
              <a:cs typeface="Calibri" panose="020F0502020204030204" pitchFamily="34" charset="0"/>
            </a:endParaRPr>
          </a:p>
          <a:p>
            <a:pPr marL="590550" indent="-571500">
              <a:lnSpc>
                <a:spcPct val="100000"/>
              </a:lnSpc>
              <a:buClr>
                <a:schemeClr val="tx1"/>
              </a:buClr>
            </a:pPr>
            <a:r>
              <a:rPr lang="en-US" sz="3600" dirty="0">
                <a:solidFill>
                  <a:schemeClr val="tx1"/>
                </a:solidFill>
                <a:latin typeface="Calibri" panose="020F0502020204030204" pitchFamily="34" charset="0"/>
                <a:cs typeface="Calibri" panose="020F0502020204030204" pitchFamily="34" charset="0"/>
              </a:rPr>
              <a:t>UCF has been among the </a:t>
            </a:r>
            <a:r>
              <a:rPr lang="en-US" sz="3600" b="1" dirty="0">
                <a:solidFill>
                  <a:schemeClr val="tx1"/>
                </a:solidFill>
                <a:latin typeface="Calibri" panose="020F0502020204030204" pitchFamily="34" charset="0"/>
                <a:cs typeface="Calibri" panose="020F0502020204030204" pitchFamily="34" charset="0"/>
              </a:rPr>
              <a:t>top 100  </a:t>
            </a:r>
            <a:r>
              <a:rPr lang="en-US" sz="3600" dirty="0">
                <a:solidFill>
                  <a:schemeClr val="tx1"/>
                </a:solidFill>
                <a:latin typeface="Calibri" panose="020F0502020204030204" pitchFamily="34" charset="0"/>
                <a:cs typeface="Calibri" panose="020F0502020204030204" pitchFamily="34" charset="0"/>
              </a:rPr>
              <a:t>universities </a:t>
            </a:r>
            <a:r>
              <a:rPr lang="en-US" sz="3600" b="1" dirty="0">
                <a:solidFill>
                  <a:schemeClr val="tx1"/>
                </a:solidFill>
                <a:latin typeface="Calibri" panose="020F0502020204030204" pitchFamily="34" charset="0"/>
                <a:cs typeface="Calibri" panose="020F0502020204030204" pitchFamily="34" charset="0"/>
              </a:rPr>
              <a:t>in the world </a:t>
            </a:r>
            <a:r>
              <a:rPr lang="en-US" sz="3600" dirty="0">
                <a:solidFill>
                  <a:schemeClr val="tx1"/>
                </a:solidFill>
                <a:latin typeface="Calibri" panose="020F0502020204030204" pitchFamily="34" charset="0"/>
                <a:cs typeface="Calibri" panose="020F0502020204030204" pitchFamily="34" charset="0"/>
              </a:rPr>
              <a:t>and</a:t>
            </a:r>
            <a:r>
              <a:rPr lang="en-US" sz="3600" b="1" dirty="0">
                <a:solidFill>
                  <a:schemeClr val="tx1"/>
                </a:solidFill>
                <a:latin typeface="Calibri" panose="020F0502020204030204" pitchFamily="34" charset="0"/>
                <a:cs typeface="Calibri" panose="020F0502020204030204" pitchFamily="34" charset="0"/>
              </a:rPr>
              <a:t> 31</a:t>
            </a:r>
            <a:r>
              <a:rPr lang="en-US" sz="3600" b="1" baseline="30000" dirty="0">
                <a:solidFill>
                  <a:schemeClr val="tx1"/>
                </a:solidFill>
                <a:latin typeface="Calibri" panose="020F0502020204030204" pitchFamily="34" charset="0"/>
                <a:cs typeface="Calibri" panose="020F0502020204030204" pitchFamily="34" charset="0"/>
              </a:rPr>
              <a:t>st</a:t>
            </a:r>
            <a:r>
              <a:rPr lang="en-US" sz="3600" b="1" dirty="0">
                <a:solidFill>
                  <a:schemeClr val="tx1"/>
                </a:solidFill>
                <a:latin typeface="Calibri" panose="020F0502020204030204" pitchFamily="34" charset="0"/>
                <a:cs typeface="Calibri" panose="020F0502020204030204" pitchFamily="34" charset="0"/>
              </a:rPr>
              <a:t> </a:t>
            </a:r>
            <a:r>
              <a:rPr lang="en-US" sz="3600" dirty="0">
                <a:solidFill>
                  <a:schemeClr val="tx1"/>
                </a:solidFill>
                <a:latin typeface="Calibri" panose="020F0502020204030204" pitchFamily="34" charset="0"/>
                <a:cs typeface="Calibri" panose="020F0502020204030204" pitchFamily="34" charset="0"/>
              </a:rPr>
              <a:t>among public universities </a:t>
            </a:r>
            <a:r>
              <a:rPr lang="en-US" sz="3600" b="1" dirty="0">
                <a:solidFill>
                  <a:schemeClr val="tx1"/>
                </a:solidFill>
                <a:latin typeface="Calibri" panose="020F0502020204030204" pitchFamily="34" charset="0"/>
                <a:cs typeface="Calibri" panose="020F0502020204030204" pitchFamily="34" charset="0"/>
              </a:rPr>
              <a:t>in the nation </a:t>
            </a:r>
            <a:r>
              <a:rPr lang="en-US" sz="3600" dirty="0">
                <a:solidFill>
                  <a:schemeClr val="tx1"/>
                </a:solidFill>
                <a:latin typeface="Calibri" panose="020F0502020204030204" pitchFamily="34" charset="0"/>
                <a:cs typeface="Calibri" panose="020F0502020204030204" pitchFamily="34" charset="0"/>
              </a:rPr>
              <a:t>for patents for the past 5 years</a:t>
            </a:r>
            <a:r>
              <a:rPr lang="en-US" sz="3600" baseline="30000" dirty="0">
                <a:solidFill>
                  <a:schemeClr val="tx1"/>
                </a:solidFill>
                <a:latin typeface="Calibri" panose="020F0502020204030204" pitchFamily="34" charset="0"/>
                <a:cs typeface="Calibri" panose="020F0502020204030204" pitchFamily="34" charset="0"/>
              </a:rPr>
              <a:t>2</a:t>
            </a:r>
          </a:p>
          <a:p>
            <a:pPr marL="19050" lvl="0" indent="-228600">
              <a:spcBef>
                <a:spcPts val="750"/>
              </a:spcBef>
              <a:spcAft>
                <a:spcPts val="0"/>
              </a:spcAft>
              <a:buSzPts val="1800"/>
              <a:buFont typeface="Arial" panose="020B0604020202020204" pitchFamily="34" charset="0"/>
              <a:buChar char="•"/>
            </a:pPr>
            <a:endParaRPr lang="en-US" sz="1400" kern="1200" baseline="50000" dirty="0">
              <a:solidFill>
                <a:schemeClr val="tx1"/>
              </a:solidFill>
              <a:latin typeface="+mn-lt"/>
              <a:ea typeface="+mn-ea"/>
              <a:cs typeface="+mn-cs"/>
            </a:endParaRPr>
          </a:p>
          <a:p>
            <a:pPr marL="19050" lvl="0" indent="-228600">
              <a:spcBef>
                <a:spcPts val="750"/>
              </a:spcBef>
              <a:spcAft>
                <a:spcPts val="0"/>
              </a:spcAft>
              <a:buSzPts val="1800"/>
              <a:buFont typeface="Arial" panose="020B0604020202020204" pitchFamily="34" charset="0"/>
              <a:buChar char="•"/>
            </a:pPr>
            <a:endParaRPr lang="en-US" sz="1400" kern="1200" baseline="50000" dirty="0">
              <a:solidFill>
                <a:schemeClr val="tx1"/>
              </a:solidFill>
              <a:latin typeface="+mn-lt"/>
              <a:ea typeface="+mn-ea"/>
              <a:cs typeface="+mn-cs"/>
            </a:endParaRPr>
          </a:p>
        </p:txBody>
      </p:sp>
      <p:sp>
        <p:nvSpPr>
          <p:cNvPr id="115" name="Rectangle 111">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15722"/>
            <a:ext cx="3493009" cy="5112049"/>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Reflecting pond at UCF">
            <a:extLst>
              <a:ext uri="{FF2B5EF4-FFF2-40B4-BE49-F238E27FC236}">
                <a16:creationId xmlns:a16="http://schemas.microsoft.com/office/drawing/2014/main" id="{BF35815E-3356-49C1-AF2C-D17D62C4A03D}"/>
              </a:ext>
            </a:extLst>
          </p:cNvPr>
          <p:cNvPicPr>
            <a:picLocks noChangeAspect="1"/>
          </p:cNvPicPr>
          <p:nvPr/>
        </p:nvPicPr>
        <p:blipFill>
          <a:blip r:embed="rId5"/>
          <a:stretch>
            <a:fillRect/>
          </a:stretch>
        </p:blipFill>
        <p:spPr>
          <a:xfrm>
            <a:off x="4867835" y="73019"/>
            <a:ext cx="4124513" cy="2619066"/>
          </a:xfrm>
          <a:prstGeom prst="rect">
            <a:avLst/>
          </a:prstGeom>
        </p:spPr>
      </p:pic>
      <p:cxnSp>
        <p:nvCxnSpPr>
          <p:cNvPr id="114" name="Straight Connector 113">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10" y="2571750"/>
            <a:ext cx="1198092"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Google Shape;118;p17" descr="business librarian Min Tong">
            <a:extLst>
              <a:ext uri="{FF2B5EF4-FFF2-40B4-BE49-F238E27FC236}">
                <a16:creationId xmlns:a16="http://schemas.microsoft.com/office/drawing/2014/main" id="{A1BB842E-216C-457B-BF1F-FA1F6D76E634}"/>
              </a:ext>
            </a:extLst>
          </p:cNvPr>
          <p:cNvPicPr preferRelativeResize="0"/>
          <p:nvPr/>
        </p:nvPicPr>
        <p:blipFill rotWithShape="1">
          <a:blip r:embed="rId6">
            <a:extLst/>
          </a:blip>
          <a:srcRect r="16423"/>
          <a:stretch/>
        </p:blipFill>
        <p:spPr>
          <a:xfrm>
            <a:off x="6361603" y="2801560"/>
            <a:ext cx="1742491" cy="2084906"/>
          </a:xfrm>
          <a:prstGeom prst="rect">
            <a:avLst/>
          </a:prstGeom>
          <a:noFill/>
        </p:spPr>
      </p:pic>
      <p:sp>
        <p:nvSpPr>
          <p:cNvPr id="10" name="Footer Placeholder 3">
            <a:extLst>
              <a:ext uri="{FF2B5EF4-FFF2-40B4-BE49-F238E27FC236}">
                <a16:creationId xmlns:a16="http://schemas.microsoft.com/office/drawing/2014/main" id="{6B62CDB8-98A8-42E5-B147-99E73960FE57}"/>
              </a:ext>
            </a:extLst>
          </p:cNvPr>
          <p:cNvSpPr>
            <a:spLocks noGrp="1"/>
          </p:cNvSpPr>
          <p:nvPr/>
        </p:nvSpPr>
        <p:spPr>
          <a:xfrm>
            <a:off x="151652" y="4135057"/>
            <a:ext cx="5368042" cy="480588"/>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228600" indent="-228600">
              <a:buClr>
                <a:schemeClr val="tx1"/>
              </a:buClr>
              <a:buFont typeface="+mj-lt"/>
              <a:buAutoNum type="arabicPeriod"/>
            </a:pPr>
            <a:r>
              <a:rPr lang="en-US" sz="1200" i="1" dirty="0">
                <a:solidFill>
                  <a:schemeClr val="tx1"/>
                </a:solidFill>
              </a:rPr>
              <a:t>Fall 2018</a:t>
            </a:r>
          </a:p>
          <a:p>
            <a:endParaRPr lang="en-US" sz="1200" i="1" dirty="0">
              <a:solidFill>
                <a:schemeClr val="tx1"/>
              </a:solidFill>
            </a:endParaRPr>
          </a:p>
          <a:p>
            <a:pPr marL="228600" indent="-228600">
              <a:buClr>
                <a:schemeClr val="tx1"/>
              </a:buClr>
              <a:buFont typeface="+mj-lt"/>
              <a:buAutoNum type="arabicPeriod" startAt="2"/>
            </a:pPr>
            <a:r>
              <a:rPr lang="en-US" sz="1200" i="1" dirty="0">
                <a:solidFill>
                  <a:schemeClr val="tx1"/>
                </a:solidFill>
                <a:hlinkClick r:id="rId7">
                  <a:extLst>
                    <a:ext uri="{A12FA001-AC4F-418D-AE19-62706E023703}">
                      <ahyp:hlinkClr xmlns:ahyp="http://schemas.microsoft.com/office/drawing/2018/hyperlinkcolor" val="tx"/>
                    </a:ext>
                  </a:extLst>
                </a:hlinkClick>
              </a:rPr>
              <a:t>https://www.ucf.edu/news/ucf-among-top-100-universities-world-patents/</a:t>
            </a:r>
            <a:endParaRPr lang="en-US" sz="1200" i="1" dirty="0">
              <a:solidFill>
                <a:schemeClr val="tx1"/>
              </a:solidFill>
            </a:endParaRPr>
          </a:p>
        </p:txBody>
      </p:sp>
      <p:pic>
        <p:nvPicPr>
          <p:cNvPr id="5" name="Recorded Sound">
            <a:hlinkClick r:id="" action="ppaction://media"/>
            <a:extLst>
              <a:ext uri="{FF2B5EF4-FFF2-40B4-BE49-F238E27FC236}">
                <a16:creationId xmlns:a16="http://schemas.microsoft.com/office/drawing/2014/main" id="{090F8A90-3101-4F83-A17F-F75D3C7D40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748" y="3605128"/>
            <a:ext cx="609600" cy="609600"/>
          </a:xfrm>
          <a:prstGeom prst="rect">
            <a:avLst/>
          </a:prstGeom>
        </p:spPr>
      </p:pic>
    </p:spTree>
    <p:extLst>
      <p:ext uri="{BB962C8B-B14F-4D97-AF65-F5344CB8AC3E}">
        <p14:creationId xmlns:p14="http://schemas.microsoft.com/office/powerpoint/2010/main" val="40406176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B153F9-EA6C-44B0-AA81-1D104253DEC3}"/>
              </a:ext>
            </a:extLst>
          </p:cNvPr>
          <p:cNvSpPr>
            <a:spLocks noGrp="1"/>
          </p:cNvSpPr>
          <p:nvPr>
            <p:ph type="body" idx="1"/>
          </p:nvPr>
        </p:nvSpPr>
        <p:spPr>
          <a:xfrm rot="20398671">
            <a:off x="-150732" y="174293"/>
            <a:ext cx="2185937" cy="977760"/>
          </a:xfrm>
        </p:spPr>
        <p:txBody>
          <a:bodyPr/>
          <a:lstStyle/>
          <a:p>
            <a:pPr marL="88900" indent="0" algn="ctr">
              <a:buNone/>
            </a:pPr>
            <a:r>
              <a:rPr lang="en-US" sz="1800" dirty="0">
                <a:solidFill>
                  <a:schemeClr val="tx1"/>
                </a:solidFill>
                <a:latin typeface="Calibri" panose="020F0502020204030204" pitchFamily="34" charset="0"/>
                <a:cs typeface="Calibri" panose="020F0502020204030204" pitchFamily="34" charset="0"/>
              </a:rPr>
              <a:t>“How many resources are available to start ups at UCF.”</a:t>
            </a:r>
          </a:p>
          <a:p>
            <a:pPr marL="88900" indent="0" algn="ctr">
              <a:buNone/>
            </a:pPr>
            <a:endParaRPr lang="en-US" dirty="0"/>
          </a:p>
        </p:txBody>
      </p:sp>
      <p:sp>
        <p:nvSpPr>
          <p:cNvPr id="4" name="Rectangle 3">
            <a:extLst>
              <a:ext uri="{FF2B5EF4-FFF2-40B4-BE49-F238E27FC236}">
                <a16:creationId xmlns:a16="http://schemas.microsoft.com/office/drawing/2014/main" id="{18123659-A0FD-450E-8FEE-5141F6667B12}"/>
              </a:ext>
            </a:extLst>
          </p:cNvPr>
          <p:cNvSpPr/>
          <p:nvPr/>
        </p:nvSpPr>
        <p:spPr>
          <a:xfrm rot="20430167">
            <a:off x="4742236" y="3518332"/>
            <a:ext cx="4572000" cy="646331"/>
          </a:xfrm>
          <a:prstGeom prst="rect">
            <a:avLst/>
          </a:prstGeom>
        </p:spPr>
        <p:txBody>
          <a:bodyPr>
            <a:spAutoFit/>
          </a:bodyPr>
          <a:lstStyle/>
          <a:p>
            <a:r>
              <a:rPr lang="en-US" sz="1800" dirty="0">
                <a:solidFill>
                  <a:schemeClr val="tx1"/>
                </a:solidFill>
                <a:latin typeface="Calibri" panose="020F0502020204030204" pitchFamily="34" charset="0"/>
                <a:cs typeface="Calibri" panose="020F0502020204030204" pitchFamily="34" charset="0"/>
              </a:rPr>
              <a:t>“Everything that was spoken about I learned.                                                                                    I knew very little.”</a:t>
            </a:r>
          </a:p>
        </p:txBody>
      </p:sp>
      <p:sp>
        <p:nvSpPr>
          <p:cNvPr id="5" name="Rectangle 4">
            <a:extLst>
              <a:ext uri="{FF2B5EF4-FFF2-40B4-BE49-F238E27FC236}">
                <a16:creationId xmlns:a16="http://schemas.microsoft.com/office/drawing/2014/main" id="{C8D03329-D442-4376-B4FC-B3B0DA5594C0}"/>
              </a:ext>
            </a:extLst>
          </p:cNvPr>
          <p:cNvSpPr/>
          <p:nvPr/>
        </p:nvSpPr>
        <p:spPr>
          <a:xfrm>
            <a:off x="1305026" y="2069840"/>
            <a:ext cx="6072496" cy="369332"/>
          </a:xfrm>
          <a:prstGeom prst="rect">
            <a:avLst/>
          </a:prstGeom>
        </p:spPr>
        <p:txBody>
          <a:bodyPr wrap="none">
            <a:spAutoFit/>
          </a:bodyPr>
          <a:lstStyle/>
          <a:p>
            <a:r>
              <a:rPr lang="en-US" sz="1800" dirty="0">
                <a:solidFill>
                  <a:schemeClr val="tx1"/>
                </a:solidFill>
                <a:latin typeface="Calibri" panose="020F0502020204030204" pitchFamily="34" charset="0"/>
                <a:cs typeface="Calibri" panose="020F0502020204030204" pitchFamily="34" charset="0"/>
              </a:rPr>
              <a:t>“I learned that knowing my weaknesses are just as important.”</a:t>
            </a:r>
          </a:p>
        </p:txBody>
      </p:sp>
      <p:sp>
        <p:nvSpPr>
          <p:cNvPr id="6" name="Title 1">
            <a:extLst>
              <a:ext uri="{FF2B5EF4-FFF2-40B4-BE49-F238E27FC236}">
                <a16:creationId xmlns:a16="http://schemas.microsoft.com/office/drawing/2014/main" id="{AEFB98BE-6E7F-4EBA-8595-0F06848668E4}"/>
              </a:ext>
            </a:extLst>
          </p:cNvPr>
          <p:cNvSpPr>
            <a:spLocks noGrp="1"/>
          </p:cNvSpPr>
          <p:nvPr>
            <p:ph type="title"/>
          </p:nvPr>
        </p:nvSpPr>
        <p:spPr>
          <a:xfrm>
            <a:off x="0" y="198680"/>
            <a:ext cx="9143999" cy="837080"/>
          </a:xfrm>
        </p:spPr>
        <p:txBody>
          <a:bodyPr/>
          <a:lstStyle/>
          <a:p>
            <a:pPr algn="ctr"/>
            <a:r>
              <a:rPr lang="en-US" sz="4200" b="1" dirty="0">
                <a:solidFill>
                  <a:schemeClr val="tx1"/>
                </a:solidFill>
                <a:latin typeface="Calibri" panose="020F0502020204030204" pitchFamily="34" charset="0"/>
                <a:cs typeface="Calibri" panose="020F0502020204030204" pitchFamily="34" charset="0"/>
              </a:rPr>
              <a:t>Evaluation Comments</a:t>
            </a:r>
          </a:p>
        </p:txBody>
      </p:sp>
      <p:sp>
        <p:nvSpPr>
          <p:cNvPr id="7" name="Rectangle 6">
            <a:extLst>
              <a:ext uri="{FF2B5EF4-FFF2-40B4-BE49-F238E27FC236}">
                <a16:creationId xmlns:a16="http://schemas.microsoft.com/office/drawing/2014/main" id="{BC555AC9-492B-4964-82D1-380444072ED1}"/>
              </a:ext>
            </a:extLst>
          </p:cNvPr>
          <p:cNvSpPr/>
          <p:nvPr/>
        </p:nvSpPr>
        <p:spPr>
          <a:xfrm rot="20475303">
            <a:off x="7018273" y="3824434"/>
            <a:ext cx="2548228" cy="646331"/>
          </a:xfrm>
          <a:prstGeom prst="rect">
            <a:avLst/>
          </a:prstGeom>
        </p:spPr>
        <p:txBody>
          <a:bodyPr wrap="square">
            <a:spAutoFit/>
          </a:bodyPr>
          <a:lstStyle/>
          <a:p>
            <a:r>
              <a:rPr lang="en-US" sz="1800" dirty="0">
                <a:solidFill>
                  <a:schemeClr val="tx1"/>
                </a:solidFill>
                <a:latin typeface="Calibri" panose="020F0502020204030204" pitchFamily="34" charset="0"/>
                <a:cs typeface="Calibri" panose="020F0502020204030204" pitchFamily="34" charset="0"/>
              </a:rPr>
              <a:t>“I had no clue what patents were.” </a:t>
            </a:r>
          </a:p>
        </p:txBody>
      </p:sp>
      <p:sp>
        <p:nvSpPr>
          <p:cNvPr id="8" name="Rectangle 7">
            <a:extLst>
              <a:ext uri="{FF2B5EF4-FFF2-40B4-BE49-F238E27FC236}">
                <a16:creationId xmlns:a16="http://schemas.microsoft.com/office/drawing/2014/main" id="{940256AF-8508-428D-93F6-59B6C1DB77F7}"/>
              </a:ext>
            </a:extLst>
          </p:cNvPr>
          <p:cNvSpPr/>
          <p:nvPr/>
        </p:nvSpPr>
        <p:spPr>
          <a:xfrm>
            <a:off x="729050" y="2489767"/>
            <a:ext cx="7871254" cy="369332"/>
          </a:xfrm>
          <a:prstGeom prst="rect">
            <a:avLst/>
          </a:prstGeom>
        </p:spPr>
        <p:txBody>
          <a:bodyPr wrap="square">
            <a:spAutoFit/>
          </a:bodyPr>
          <a:lstStyle/>
          <a:p>
            <a:r>
              <a:rPr lang="en-US" sz="1800" dirty="0">
                <a:solidFill>
                  <a:schemeClr val="tx1"/>
                </a:solidFill>
                <a:latin typeface="Calibri" panose="020F0502020204030204" pitchFamily="34" charset="0"/>
                <a:cs typeface="Calibri" panose="020F0502020204030204" pitchFamily="34" charset="0"/>
              </a:rPr>
              <a:t>“I didn’t know exactly what I-Corps was about, but now I am excited to apply!”</a:t>
            </a:r>
          </a:p>
        </p:txBody>
      </p:sp>
      <p:sp>
        <p:nvSpPr>
          <p:cNvPr id="9" name="Rectangle 8">
            <a:extLst>
              <a:ext uri="{FF2B5EF4-FFF2-40B4-BE49-F238E27FC236}">
                <a16:creationId xmlns:a16="http://schemas.microsoft.com/office/drawing/2014/main" id="{70EB2791-4903-4A8E-80B2-C8543B76FC0B}"/>
              </a:ext>
            </a:extLst>
          </p:cNvPr>
          <p:cNvSpPr/>
          <p:nvPr/>
        </p:nvSpPr>
        <p:spPr>
          <a:xfrm rot="575993">
            <a:off x="329357" y="4005661"/>
            <a:ext cx="3688670" cy="923330"/>
          </a:xfrm>
          <a:prstGeom prst="rect">
            <a:avLst/>
          </a:prstGeom>
        </p:spPr>
        <p:txBody>
          <a:bodyPr wrap="square">
            <a:spAutoFit/>
          </a:bodyPr>
          <a:lstStyle/>
          <a:p>
            <a:r>
              <a:rPr lang="en-US" sz="1800" dirty="0">
                <a:solidFill>
                  <a:schemeClr val="tx1"/>
                </a:solidFill>
                <a:latin typeface="Calibri" panose="020F0502020204030204" pitchFamily="34" charset="0"/>
                <a:cs typeface="Calibri" panose="020F0502020204030204" pitchFamily="34" charset="0"/>
              </a:rPr>
              <a:t>“It was pretty cool and I like that there were snacks, it made it more inviting.”</a:t>
            </a:r>
          </a:p>
        </p:txBody>
      </p:sp>
      <p:sp>
        <p:nvSpPr>
          <p:cNvPr id="10" name="Rectangle 9">
            <a:extLst>
              <a:ext uri="{FF2B5EF4-FFF2-40B4-BE49-F238E27FC236}">
                <a16:creationId xmlns:a16="http://schemas.microsoft.com/office/drawing/2014/main" id="{E6B8750F-EEB6-4151-937A-1F7BB6DC4738}"/>
              </a:ext>
            </a:extLst>
          </p:cNvPr>
          <p:cNvSpPr/>
          <p:nvPr/>
        </p:nvSpPr>
        <p:spPr>
          <a:xfrm>
            <a:off x="1388785" y="2892221"/>
            <a:ext cx="5904977" cy="923330"/>
          </a:xfrm>
          <a:prstGeom prst="rect">
            <a:avLst/>
          </a:prstGeom>
        </p:spPr>
        <p:txBody>
          <a:bodyPr wrap="square">
            <a:spAutoFit/>
          </a:bodyPr>
          <a:lstStyle/>
          <a:p>
            <a:r>
              <a:rPr lang="en-US" sz="1800" dirty="0">
                <a:solidFill>
                  <a:schemeClr val="tx1"/>
                </a:solidFill>
                <a:latin typeface="Calibri" panose="020F0502020204030204" pitchFamily="34" charset="0"/>
                <a:cs typeface="Calibri" panose="020F0502020204030204" pitchFamily="34" charset="0"/>
              </a:rPr>
              <a:t>“Learning that SBDC exists and offers no cost services.  I had been focusing on the product and made assumptions without actual market research.”</a:t>
            </a:r>
          </a:p>
        </p:txBody>
      </p:sp>
      <p:sp>
        <p:nvSpPr>
          <p:cNvPr id="11" name="Rectangle 10">
            <a:extLst>
              <a:ext uri="{FF2B5EF4-FFF2-40B4-BE49-F238E27FC236}">
                <a16:creationId xmlns:a16="http://schemas.microsoft.com/office/drawing/2014/main" id="{7C742815-B7F0-40A4-A41A-BF32A20256BE}"/>
              </a:ext>
            </a:extLst>
          </p:cNvPr>
          <p:cNvSpPr/>
          <p:nvPr/>
        </p:nvSpPr>
        <p:spPr>
          <a:xfrm rot="1455150">
            <a:off x="6929041" y="657543"/>
            <a:ext cx="2153592" cy="1477328"/>
          </a:xfrm>
          <a:prstGeom prst="rect">
            <a:avLst/>
          </a:prstGeom>
        </p:spPr>
        <p:txBody>
          <a:bodyPr wrap="square">
            <a:spAutoFit/>
          </a:bodyPr>
          <a:lstStyle/>
          <a:p>
            <a:r>
              <a:rPr lang="en-US" sz="1800" dirty="0">
                <a:solidFill>
                  <a:schemeClr val="tx1"/>
                </a:solidFill>
                <a:latin typeface="Calibri" panose="020F0502020204030204" pitchFamily="34" charset="0"/>
                <a:cs typeface="Calibri" panose="020F0502020204030204" pitchFamily="34" charset="0"/>
              </a:rPr>
              <a:t>“The great amount of information and resources available to students and library card holders.”</a:t>
            </a:r>
          </a:p>
        </p:txBody>
      </p:sp>
      <p:sp>
        <p:nvSpPr>
          <p:cNvPr id="12" name="Rectangle 11">
            <a:extLst>
              <a:ext uri="{FF2B5EF4-FFF2-40B4-BE49-F238E27FC236}">
                <a16:creationId xmlns:a16="http://schemas.microsoft.com/office/drawing/2014/main" id="{BADB2C30-8B0A-40A4-BDD0-DAC03B4E5B19}"/>
              </a:ext>
            </a:extLst>
          </p:cNvPr>
          <p:cNvSpPr/>
          <p:nvPr/>
        </p:nvSpPr>
        <p:spPr>
          <a:xfrm rot="20430167">
            <a:off x="10983" y="1298092"/>
            <a:ext cx="3378919" cy="646331"/>
          </a:xfrm>
          <a:prstGeom prst="rect">
            <a:avLst/>
          </a:prstGeom>
        </p:spPr>
        <p:txBody>
          <a:bodyPr wrap="square">
            <a:spAutoFit/>
          </a:bodyPr>
          <a:lstStyle/>
          <a:p>
            <a:r>
              <a:rPr lang="en-US" sz="1800" dirty="0">
                <a:solidFill>
                  <a:schemeClr val="tx1"/>
                </a:solidFill>
                <a:latin typeface="Calibri" panose="020F0502020204030204" pitchFamily="34" charset="0"/>
                <a:cs typeface="Calibri" panose="020F0502020204030204" pitchFamily="34" charset="0"/>
              </a:rPr>
              <a:t>“Launchpad connects you with peers and mentors.”</a:t>
            </a:r>
          </a:p>
        </p:txBody>
      </p:sp>
    </p:spTree>
    <p:extLst>
      <p:ext uri="{BB962C8B-B14F-4D97-AF65-F5344CB8AC3E}">
        <p14:creationId xmlns:p14="http://schemas.microsoft.com/office/powerpoint/2010/main" val="2530374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66570-367F-43B0-8D00-5FAB20BA743D}"/>
              </a:ext>
            </a:extLst>
          </p:cNvPr>
          <p:cNvSpPr>
            <a:spLocks noGrp="1"/>
          </p:cNvSpPr>
          <p:nvPr>
            <p:ph type="title"/>
          </p:nvPr>
        </p:nvSpPr>
        <p:spPr>
          <a:xfrm>
            <a:off x="0" y="0"/>
            <a:ext cx="9144000" cy="994173"/>
          </a:xfrm>
        </p:spPr>
        <p:txBody>
          <a:bodyPr vert="horz" lIns="91440" tIns="45720" rIns="91440" bIns="45720" rtlCol="0" anchor="ctr">
            <a:normAutofit/>
          </a:bodyPr>
          <a:lstStyle/>
          <a:p>
            <a:pPr algn="ctr">
              <a:spcBef>
                <a:spcPct val="0"/>
              </a:spcBef>
            </a:pPr>
            <a:r>
              <a:rPr lang="en-US" sz="4200" b="1" kern="1200" dirty="0">
                <a:solidFill>
                  <a:schemeClr val="tx1"/>
                </a:solidFill>
                <a:latin typeface="+mj-lt"/>
                <a:ea typeface="+mj-ea"/>
                <a:cs typeface="+mj-cs"/>
              </a:rPr>
              <a:t>Impact to our Liaison Areas</a:t>
            </a:r>
          </a:p>
        </p:txBody>
      </p:sp>
      <p:graphicFrame>
        <p:nvGraphicFramePr>
          <p:cNvPr id="5" name="Text Placeholder 2">
            <a:extLst>
              <a:ext uri="{FF2B5EF4-FFF2-40B4-BE49-F238E27FC236}">
                <a16:creationId xmlns:a16="http://schemas.microsoft.com/office/drawing/2014/main" id="{2EEF4201-9E4F-4184-8953-C5CB0D1DB352}"/>
              </a:ext>
            </a:extLst>
          </p:cNvPr>
          <p:cNvGraphicFramePr/>
          <p:nvPr>
            <p:extLst>
              <p:ext uri="{D42A27DB-BD31-4B8C-83A1-F6EECF244321}">
                <p14:modId xmlns:p14="http://schemas.microsoft.com/office/powerpoint/2010/main" val="615423279"/>
              </p:ext>
            </p:extLst>
          </p:nvPr>
        </p:nvGraphicFramePr>
        <p:xfrm>
          <a:off x="404662" y="954252"/>
          <a:ext cx="8334676" cy="3563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4210242"/>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51435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51435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E3960BE-92D5-43BB-BBC9-E6928F94A23A}"/>
              </a:ext>
            </a:extLst>
          </p:cNvPr>
          <p:cNvSpPr>
            <a:spLocks noGrp="1"/>
          </p:cNvSpPr>
          <p:nvPr>
            <p:ph type="title"/>
          </p:nvPr>
        </p:nvSpPr>
        <p:spPr>
          <a:xfrm>
            <a:off x="1" y="24350"/>
            <a:ext cx="9143999" cy="994173"/>
          </a:xfrm>
        </p:spPr>
        <p:txBody>
          <a:bodyPr vert="horz" lIns="91440" tIns="45720" rIns="91440" bIns="45720" rtlCol="0" anchor="ctr">
            <a:normAutofit/>
          </a:bodyPr>
          <a:lstStyle/>
          <a:p>
            <a:pPr algn="ctr">
              <a:spcBef>
                <a:spcPct val="0"/>
              </a:spcBef>
            </a:pPr>
            <a:r>
              <a:rPr lang="en-US" sz="4400" b="1" kern="1200" dirty="0">
                <a:solidFill>
                  <a:schemeClr val="tx1"/>
                </a:solidFill>
                <a:latin typeface="+mj-lt"/>
                <a:ea typeface="+mj-ea"/>
                <a:cs typeface="+mj-cs"/>
              </a:rPr>
              <a:t>What ELSE is Next?</a:t>
            </a:r>
          </a:p>
        </p:txBody>
      </p:sp>
      <p:graphicFrame>
        <p:nvGraphicFramePr>
          <p:cNvPr id="5" name="Text Placeholder 2">
            <a:extLst>
              <a:ext uri="{FF2B5EF4-FFF2-40B4-BE49-F238E27FC236}">
                <a16:creationId xmlns:a16="http://schemas.microsoft.com/office/drawing/2014/main" id="{1AC4ED44-A0F3-48C6-9061-D466A6D5CDCF}"/>
              </a:ext>
            </a:extLst>
          </p:cNvPr>
          <p:cNvGraphicFramePr/>
          <p:nvPr>
            <p:extLst>
              <p:ext uri="{D42A27DB-BD31-4B8C-83A1-F6EECF244321}">
                <p14:modId xmlns:p14="http://schemas.microsoft.com/office/powerpoint/2010/main" val="3218715573"/>
              </p:ext>
            </p:extLst>
          </p:nvPr>
        </p:nvGraphicFramePr>
        <p:xfrm>
          <a:off x="89647" y="1093208"/>
          <a:ext cx="8964705" cy="3836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1679206"/>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4" name="Picture 3">
            <a:extLst>
              <a:ext uri="{FF2B5EF4-FFF2-40B4-BE49-F238E27FC236}">
                <a16:creationId xmlns:a16="http://schemas.microsoft.com/office/drawing/2014/main" id="{AEB598E2-ED2B-F841-9C83-5B9D142D9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sp>
        <p:nvSpPr>
          <p:cNvPr id="2" name="Rectangle 1">
            <a:extLst>
              <a:ext uri="{FF2B5EF4-FFF2-40B4-BE49-F238E27FC236}">
                <a16:creationId xmlns:a16="http://schemas.microsoft.com/office/drawing/2014/main" id="{DB32FC8E-4FE3-40DE-B307-8620004116AB}"/>
              </a:ext>
            </a:extLst>
          </p:cNvPr>
          <p:cNvSpPr/>
          <p:nvPr/>
        </p:nvSpPr>
        <p:spPr>
          <a:xfrm>
            <a:off x="-233082" y="197222"/>
            <a:ext cx="3747247" cy="1627112"/>
          </a:xfrm>
          <a:prstGeom prst="rect">
            <a:avLst/>
          </a:prstGeom>
        </p:spPr>
        <p:txBody>
          <a:bodyPr wrap="square">
            <a:spAutoFit/>
          </a:bodyPr>
          <a:lstStyle/>
          <a:p>
            <a:pPr lvl="0" algn="ctr">
              <a:lnSpc>
                <a:spcPct val="90000"/>
              </a:lnSpc>
              <a:spcBef>
                <a:spcPts val="750"/>
              </a:spcBef>
              <a:buClr>
                <a:schemeClr val="dk1"/>
              </a:buClr>
              <a:buSzPts val="4000"/>
            </a:pPr>
            <a:r>
              <a:rPr lang="en-US" sz="2400" dirty="0">
                <a:latin typeface="Calibri" panose="020F0502020204030204" pitchFamily="34" charset="0"/>
                <a:cs typeface="Calibri" panose="020F0502020204030204" pitchFamily="34" charset="0"/>
              </a:rPr>
              <a:t>Thank you for your attention! </a:t>
            </a:r>
          </a:p>
          <a:p>
            <a:pPr lvl="0" algn="ctr">
              <a:lnSpc>
                <a:spcPct val="90000"/>
              </a:lnSpc>
              <a:spcBef>
                <a:spcPts val="750"/>
              </a:spcBef>
              <a:buClr>
                <a:schemeClr val="dk1"/>
              </a:buClr>
              <a:buSzPts val="4000"/>
            </a:pPr>
            <a:endParaRPr lang="en-US" sz="2400" dirty="0">
              <a:latin typeface="Calibri" panose="020F0502020204030204" pitchFamily="34" charset="0"/>
              <a:cs typeface="Calibri" panose="020F0502020204030204" pitchFamily="34" charset="0"/>
            </a:endParaRPr>
          </a:p>
          <a:p>
            <a:pPr lvl="0" algn="ctr">
              <a:lnSpc>
                <a:spcPct val="90000"/>
              </a:lnSpc>
              <a:spcBef>
                <a:spcPts val="750"/>
              </a:spcBef>
              <a:buClr>
                <a:schemeClr val="dk1"/>
              </a:buClr>
              <a:buSzPts val="4000"/>
            </a:pPr>
            <a:r>
              <a:rPr lang="en-US" sz="2400" dirty="0">
                <a:latin typeface="Calibri" panose="020F0502020204030204" pitchFamily="34" charset="0"/>
                <a:cs typeface="Calibri" panose="020F0502020204030204" pitchFamily="34" charset="0"/>
              </a:rPr>
              <a:t>Any questions?</a:t>
            </a:r>
          </a:p>
        </p:txBody>
      </p:sp>
      <p:sp>
        <p:nvSpPr>
          <p:cNvPr id="5" name="Rectangle 4">
            <a:extLst>
              <a:ext uri="{FF2B5EF4-FFF2-40B4-BE49-F238E27FC236}">
                <a16:creationId xmlns:a16="http://schemas.microsoft.com/office/drawing/2014/main" id="{383892F6-9944-4E64-BD2B-5D14F17DD3B5}"/>
              </a:ext>
            </a:extLst>
          </p:cNvPr>
          <p:cNvSpPr/>
          <p:nvPr/>
        </p:nvSpPr>
        <p:spPr>
          <a:xfrm>
            <a:off x="2406406" y="4082152"/>
            <a:ext cx="4156915" cy="757130"/>
          </a:xfrm>
          <a:prstGeom prst="rect">
            <a:avLst/>
          </a:prstGeom>
        </p:spPr>
        <p:txBody>
          <a:bodyPr wrap="square">
            <a:spAutoFit/>
          </a:bodyPr>
          <a:lstStyle/>
          <a:p>
            <a:pPr lvl="0" algn="ctr">
              <a:lnSpc>
                <a:spcPct val="90000"/>
              </a:lnSpc>
              <a:spcBef>
                <a:spcPts val="750"/>
              </a:spcBef>
              <a:buClr>
                <a:schemeClr val="dk1"/>
              </a:buClr>
              <a:buSzPts val="4000"/>
            </a:pPr>
            <a:r>
              <a:rPr lang="en-US" sz="2400" dirty="0">
                <a:latin typeface="Calibri" panose="020F0502020204030204" pitchFamily="34" charset="0"/>
                <a:cs typeface="Calibri" panose="020F0502020204030204" pitchFamily="34" charset="0"/>
              </a:rPr>
              <a:t>Please visit: </a:t>
            </a:r>
            <a:r>
              <a:rPr lang="en-US" sz="2400" b="1" dirty="0">
                <a:latin typeface="Calibri" panose="020F0502020204030204" pitchFamily="34" charset="0"/>
                <a:cs typeface="Calibri" panose="020F0502020204030204" pitchFamily="34" charset="0"/>
              </a:rPr>
              <a:t>guides.ucf.edu/entrepreneur</a:t>
            </a:r>
          </a:p>
        </p:txBody>
      </p:sp>
      <p:sp>
        <p:nvSpPr>
          <p:cNvPr id="6" name="Rectangle 5">
            <a:extLst>
              <a:ext uri="{FF2B5EF4-FFF2-40B4-BE49-F238E27FC236}">
                <a16:creationId xmlns:a16="http://schemas.microsoft.com/office/drawing/2014/main" id="{1BA4E1BF-FDE7-44FD-93A7-EE604C077004}"/>
              </a:ext>
            </a:extLst>
          </p:cNvPr>
          <p:cNvSpPr/>
          <p:nvPr/>
        </p:nvSpPr>
        <p:spPr>
          <a:xfrm>
            <a:off x="4287062" y="304218"/>
            <a:ext cx="4957482" cy="2452979"/>
          </a:xfrm>
          <a:prstGeom prst="rect">
            <a:avLst/>
          </a:prstGeom>
        </p:spPr>
        <p:txBody>
          <a:bodyPr wrap="square">
            <a:spAutoFit/>
          </a:bodyPr>
          <a:lstStyle/>
          <a:p>
            <a:pPr lvl="0" algn="ctr">
              <a:lnSpc>
                <a:spcPct val="90000"/>
              </a:lnSpc>
              <a:spcBef>
                <a:spcPts val="750"/>
              </a:spcBef>
              <a:buClr>
                <a:schemeClr val="dk1"/>
              </a:buClr>
              <a:buSzPts val="4000"/>
            </a:pPr>
            <a:r>
              <a:rPr lang="en-US" sz="1800" dirty="0">
                <a:latin typeface="Calibri" panose="020F0502020204030204" pitchFamily="34" charset="0"/>
                <a:cs typeface="Calibri" panose="020F0502020204030204" pitchFamily="34" charset="0"/>
              </a:rPr>
              <a:t>Email us below: </a:t>
            </a:r>
          </a:p>
          <a:p>
            <a:pPr lvl="0" algn="ctr">
              <a:lnSpc>
                <a:spcPct val="90000"/>
              </a:lnSpc>
              <a:spcBef>
                <a:spcPts val="750"/>
              </a:spcBef>
              <a:buClr>
                <a:schemeClr val="dk1"/>
              </a:buClr>
              <a:buSzPts val="4000"/>
            </a:pPr>
            <a:r>
              <a:rPr lang="en-US" sz="1800" b="1" dirty="0">
                <a:latin typeface="Calibri" panose="020F0502020204030204" pitchFamily="34" charset="0"/>
                <a:cs typeface="Calibri" panose="020F0502020204030204" pitchFamily="34" charset="0"/>
              </a:rPr>
              <a:t>Min Tong</a:t>
            </a:r>
            <a:r>
              <a:rPr lang="en-US"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hlinkClick r:id="rId5"/>
              </a:rPr>
              <a:t>min.tong@ucf.edu</a:t>
            </a:r>
            <a:endParaRPr lang="en-US" sz="1800" dirty="0">
              <a:latin typeface="Calibri" panose="020F0502020204030204" pitchFamily="34" charset="0"/>
              <a:cs typeface="Calibri" panose="020F0502020204030204" pitchFamily="34" charset="0"/>
            </a:endParaRPr>
          </a:p>
          <a:p>
            <a:pPr lvl="0" algn="ctr">
              <a:lnSpc>
                <a:spcPct val="90000"/>
              </a:lnSpc>
              <a:spcBef>
                <a:spcPts val="750"/>
              </a:spcBef>
              <a:buClr>
                <a:schemeClr val="dk1"/>
              </a:buClr>
              <a:buSzPts val="4000"/>
            </a:pPr>
            <a:r>
              <a:rPr lang="en-US" sz="1800" b="1" dirty="0">
                <a:latin typeface="Calibri" panose="020F0502020204030204" pitchFamily="34" charset="0"/>
                <a:cs typeface="Calibri" panose="020F0502020204030204" pitchFamily="34" charset="0"/>
              </a:rPr>
              <a:t>Sandy Avila</a:t>
            </a:r>
            <a:r>
              <a:rPr lang="en-US"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hlinkClick r:id="rId6"/>
              </a:rPr>
              <a:t>savila@ucf.edu</a:t>
            </a:r>
            <a:endParaRPr lang="en-US" sz="1800" dirty="0">
              <a:latin typeface="Calibri" panose="020F0502020204030204" pitchFamily="34" charset="0"/>
              <a:cs typeface="Calibri" panose="020F0502020204030204" pitchFamily="34" charset="0"/>
            </a:endParaRPr>
          </a:p>
          <a:p>
            <a:pPr lvl="0" algn="ctr">
              <a:lnSpc>
                <a:spcPct val="90000"/>
              </a:lnSpc>
              <a:spcBef>
                <a:spcPts val="750"/>
              </a:spcBef>
              <a:buClr>
                <a:schemeClr val="dk1"/>
              </a:buClr>
              <a:buSzPts val="4000"/>
            </a:pPr>
            <a:r>
              <a:rPr lang="en-US" sz="1800" b="1" dirty="0">
                <a:latin typeface="Calibri" panose="020F0502020204030204" pitchFamily="34" charset="0"/>
                <a:cs typeface="Calibri" panose="020F0502020204030204" pitchFamily="34" charset="0"/>
              </a:rPr>
              <a:t>Ven Basco</a:t>
            </a:r>
            <a:r>
              <a:rPr lang="en-US"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hlinkClick r:id="rId7"/>
              </a:rPr>
              <a:t>ven.basco@ucf.edu</a:t>
            </a:r>
            <a:endParaRPr lang="en-US" sz="1800" dirty="0">
              <a:latin typeface="Calibri" panose="020F0502020204030204" pitchFamily="34" charset="0"/>
              <a:cs typeface="Calibri" panose="020F0502020204030204" pitchFamily="34" charset="0"/>
            </a:endParaRPr>
          </a:p>
          <a:p>
            <a:pPr lvl="0" algn="ctr">
              <a:lnSpc>
                <a:spcPct val="90000"/>
              </a:lnSpc>
              <a:spcBef>
                <a:spcPts val="750"/>
              </a:spcBef>
              <a:buClr>
                <a:schemeClr val="dk1"/>
              </a:buClr>
              <a:buSzPts val="4000"/>
            </a:pPr>
            <a:r>
              <a:rPr lang="en-US" sz="1800" b="1" dirty="0">
                <a:latin typeface="Calibri" panose="020F0502020204030204" pitchFamily="34" charset="0"/>
                <a:cs typeface="Calibri" panose="020F0502020204030204" pitchFamily="34" charset="0"/>
              </a:rPr>
              <a:t>Missy Murphey</a:t>
            </a:r>
            <a:r>
              <a:rPr lang="en-US"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hlinkClick r:id="rId8"/>
              </a:rPr>
              <a:t>rebecca.murphey@ucf.edu</a:t>
            </a:r>
            <a:endParaRPr lang="en-US" sz="1800" dirty="0">
              <a:latin typeface="Calibri" panose="020F0502020204030204" pitchFamily="34" charset="0"/>
              <a:cs typeface="Calibri" panose="020F0502020204030204" pitchFamily="34" charset="0"/>
            </a:endParaRPr>
          </a:p>
          <a:p>
            <a:pPr lvl="0" algn="ctr">
              <a:lnSpc>
                <a:spcPct val="90000"/>
              </a:lnSpc>
              <a:spcBef>
                <a:spcPts val="750"/>
              </a:spcBef>
              <a:buClr>
                <a:schemeClr val="dk1"/>
              </a:buClr>
              <a:buSzPts val="4000"/>
            </a:pPr>
            <a:endParaRPr lang="en-US" sz="1800" dirty="0"/>
          </a:p>
          <a:p>
            <a:pPr lvl="0" algn="ctr">
              <a:lnSpc>
                <a:spcPct val="90000"/>
              </a:lnSpc>
              <a:spcBef>
                <a:spcPts val="750"/>
              </a:spcBef>
              <a:buClr>
                <a:schemeClr val="dk1"/>
              </a:buClr>
              <a:buSzPts val="4000"/>
            </a:pPr>
            <a:endParaRPr lang="en-US" sz="1800" dirty="0"/>
          </a:p>
        </p:txBody>
      </p:sp>
    </p:spTree>
    <p:extLst>
      <p:ext uri="{BB962C8B-B14F-4D97-AF65-F5344CB8AC3E}">
        <p14:creationId xmlns:p14="http://schemas.microsoft.com/office/powerpoint/2010/main" val="16113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0" y="23378"/>
            <a:ext cx="9144000" cy="994172"/>
          </a:xfrm>
          <a:prstGeom prst="rect">
            <a:avLst/>
          </a:prstGeom>
          <a:noFill/>
          <a:ln>
            <a:noFill/>
          </a:ln>
        </p:spPr>
        <p:txBody>
          <a:bodyPr spcFirstLastPara="1" vert="horz" wrap="square" lIns="91425" tIns="45700" rIns="91425" bIns="45700" rtlCol="0" anchor="ctr" anchorCtr="0">
            <a:noAutofit/>
          </a:bodyPr>
          <a:lstStyle/>
          <a:p>
            <a:pPr algn="ctr">
              <a:buSzPts val="3300"/>
            </a:pPr>
            <a:r>
              <a:rPr lang="en-US" sz="4400" b="1" dirty="0">
                <a:latin typeface="Calibri" panose="020F0502020204030204" pitchFamily="34" charset="0"/>
                <a:cs typeface="Calibri" panose="020F0502020204030204" pitchFamily="34" charset="0"/>
              </a:rPr>
              <a:t>Entrepreneurship at UCF</a:t>
            </a:r>
            <a:endParaRPr sz="4400" b="1" dirty="0">
              <a:latin typeface="Calibri" panose="020F0502020204030204" pitchFamily="34" charset="0"/>
              <a:cs typeface="Calibri" panose="020F0502020204030204" pitchFamily="34" charset="0"/>
            </a:endParaRPr>
          </a:p>
        </p:txBody>
      </p:sp>
      <p:sp>
        <p:nvSpPr>
          <p:cNvPr id="107" name="Google Shape;107;p16"/>
          <p:cNvSpPr txBox="1">
            <a:spLocks noGrp="1"/>
          </p:cNvSpPr>
          <p:nvPr>
            <p:ph type="body" idx="1"/>
          </p:nvPr>
        </p:nvSpPr>
        <p:spPr>
          <a:xfrm>
            <a:off x="212279" y="918030"/>
            <a:ext cx="5157579" cy="3670697"/>
          </a:xfrm>
          <a:prstGeom prst="rect">
            <a:avLst/>
          </a:prstGeom>
          <a:noFill/>
          <a:ln>
            <a:noFill/>
          </a:ln>
        </p:spPr>
        <p:txBody>
          <a:bodyPr spcFirstLastPara="1" vert="horz" wrap="square" lIns="91425" tIns="45700" rIns="91425" bIns="45700" rtlCol="0" anchor="t" anchorCtr="0">
            <a:noAutofit/>
          </a:bodyPr>
          <a:lstStyle/>
          <a:p>
            <a:pPr marL="171446" indent="-152396">
              <a:lnSpc>
                <a:spcPct val="100000"/>
              </a:lnSpc>
            </a:pPr>
            <a:r>
              <a:rPr lang="en-US" sz="1700" dirty="0">
                <a:latin typeface="Calibri" panose="020F0502020204030204" pitchFamily="34" charset="0"/>
                <a:cs typeface="Calibri" panose="020F0502020204030204" pitchFamily="34" charset="0"/>
              </a:rPr>
              <a:t>Student enrollment in three colleges at UCF where entrepreneurial activities take place most frequently (over 45% of the total student population)</a:t>
            </a:r>
            <a:r>
              <a:rPr lang="en-US" sz="1700" baseline="30000" dirty="0">
                <a:latin typeface="Calibri" panose="020F0502020204030204" pitchFamily="34" charset="0"/>
                <a:cs typeface="Calibri" panose="020F0502020204030204" pitchFamily="34" charset="0"/>
              </a:rPr>
              <a:t>3</a:t>
            </a:r>
            <a:endParaRPr lang="en-US" sz="1700" dirty="0">
              <a:latin typeface="Calibri" panose="020F0502020204030204" pitchFamily="34" charset="0"/>
              <a:cs typeface="Calibri" panose="020F0502020204030204" pitchFamily="34" charset="0"/>
            </a:endParaRPr>
          </a:p>
          <a:p>
            <a:pPr marL="171446" indent="-152396">
              <a:lnSpc>
                <a:spcPct val="100000"/>
              </a:lnSpc>
            </a:pPr>
            <a:r>
              <a:rPr lang="en-US" sz="1700" dirty="0">
                <a:latin typeface="Calibri" panose="020F0502020204030204" pitchFamily="34" charset="0"/>
                <a:cs typeface="Calibri" panose="020F0502020204030204" pitchFamily="34" charset="0"/>
              </a:rPr>
              <a:t>About </a:t>
            </a:r>
            <a:r>
              <a:rPr lang="en-US" sz="1700" b="1" dirty="0">
                <a:latin typeface="Calibri" panose="020F0502020204030204" pitchFamily="34" charset="0"/>
                <a:cs typeface="Calibri" panose="020F0502020204030204" pitchFamily="34" charset="0"/>
              </a:rPr>
              <a:t>1,000 </a:t>
            </a:r>
            <a:r>
              <a:rPr lang="en-US" sz="1700" dirty="0">
                <a:latin typeface="Calibri" panose="020F0502020204030204" pitchFamily="34" charset="0"/>
                <a:cs typeface="Calibri" panose="020F0502020204030204" pitchFamily="34" charset="0"/>
              </a:rPr>
              <a:t>students pursue business coaching services from the UCF Blackstone LaunchPad each year</a:t>
            </a:r>
          </a:p>
          <a:p>
            <a:pPr marL="171446" indent="-152396">
              <a:lnSpc>
                <a:spcPct val="100000"/>
              </a:lnSpc>
            </a:pPr>
            <a:r>
              <a:rPr lang="en-US" sz="1700" dirty="0">
                <a:latin typeface="Calibri" panose="020F0502020204030204" pitchFamily="34" charset="0"/>
                <a:cs typeface="Calibri" panose="020F0502020204030204" pitchFamily="34" charset="0"/>
              </a:rPr>
              <a:t>About </a:t>
            </a:r>
            <a:r>
              <a:rPr lang="en-US" sz="1700" b="1" dirty="0">
                <a:latin typeface="Calibri" panose="020F0502020204030204" pitchFamily="34" charset="0"/>
                <a:cs typeface="Calibri" panose="020F0502020204030204" pitchFamily="34" charset="0"/>
              </a:rPr>
              <a:t>1,600-1,800</a:t>
            </a:r>
            <a:r>
              <a:rPr lang="en-US" sz="1700" dirty="0">
                <a:latin typeface="Calibri" panose="020F0502020204030204" pitchFamily="34" charset="0"/>
                <a:cs typeface="Calibri" panose="020F0502020204030204" pitchFamily="34" charset="0"/>
              </a:rPr>
              <a:t> students per year enrolled in entrepreneurship classes</a:t>
            </a:r>
          </a:p>
          <a:p>
            <a:pPr marL="171446" indent="-152396">
              <a:lnSpc>
                <a:spcPct val="100000"/>
              </a:lnSpc>
            </a:pPr>
            <a:r>
              <a:rPr lang="en-US" sz="1700" dirty="0">
                <a:latin typeface="Calibri" panose="020F0502020204030204" pitchFamily="34" charset="0"/>
                <a:cs typeface="Calibri" panose="020F0502020204030204" pitchFamily="34" charset="0"/>
              </a:rPr>
              <a:t>About </a:t>
            </a:r>
            <a:r>
              <a:rPr lang="en-US" sz="1700" b="1" dirty="0">
                <a:latin typeface="Calibri" panose="020F0502020204030204" pitchFamily="34" charset="0"/>
                <a:cs typeface="Calibri" panose="020F0502020204030204" pitchFamily="34" charset="0"/>
              </a:rPr>
              <a:t>6,000</a:t>
            </a:r>
            <a:r>
              <a:rPr lang="en-US" sz="1700" dirty="0">
                <a:latin typeface="Calibri" panose="020F0502020204030204" pitchFamily="34" charset="0"/>
                <a:cs typeface="Calibri" panose="020F0502020204030204" pitchFamily="34" charset="0"/>
              </a:rPr>
              <a:t> students attend College of Business Administration functions each year, including signature events like Starter Riot and the Joust New Venture Competition</a:t>
            </a:r>
          </a:p>
          <a:p>
            <a:pPr marL="19049" indent="0">
              <a:buNone/>
            </a:pPr>
            <a:endParaRPr lang="en-US" sz="1700" baseline="50000" dirty="0"/>
          </a:p>
          <a:p>
            <a:pPr marL="19049" indent="0">
              <a:buNone/>
            </a:pPr>
            <a:endParaRPr baseline="50000" dirty="0"/>
          </a:p>
        </p:txBody>
      </p:sp>
      <p:sp>
        <p:nvSpPr>
          <p:cNvPr id="4" name="Footer Placeholder 3">
            <a:extLst>
              <a:ext uri="{FF2B5EF4-FFF2-40B4-BE49-F238E27FC236}">
                <a16:creationId xmlns:a16="http://schemas.microsoft.com/office/drawing/2014/main" id="{6B62CDB8-98A8-42E5-B147-99E73960FE57}"/>
              </a:ext>
            </a:extLst>
          </p:cNvPr>
          <p:cNvSpPr>
            <a:spLocks noGrp="1"/>
          </p:cNvSpPr>
          <p:nvPr>
            <p:ph type="ftr" idx="11"/>
          </p:nvPr>
        </p:nvSpPr>
        <p:spPr>
          <a:xfrm>
            <a:off x="344238" y="4731620"/>
            <a:ext cx="5157579" cy="114658"/>
          </a:xfrm>
        </p:spPr>
        <p:txBody>
          <a:bodyPr/>
          <a:lstStyle/>
          <a:p>
            <a:r>
              <a:rPr lang="en-US" sz="1000" i="1" dirty="0"/>
              <a:t>3. Fall 2018</a:t>
            </a:r>
          </a:p>
          <a:p>
            <a:endParaRPr lang="en-US" sz="1000" i="1" dirty="0"/>
          </a:p>
        </p:txBody>
      </p:sp>
      <p:graphicFrame>
        <p:nvGraphicFramePr>
          <p:cNvPr id="6" name="Chart 5" descr="pie chart of engineering, business, and science students">
            <a:extLst>
              <a:ext uri="{FF2B5EF4-FFF2-40B4-BE49-F238E27FC236}">
                <a16:creationId xmlns:a16="http://schemas.microsoft.com/office/drawing/2014/main" id="{75F9250F-0202-46C5-A74D-C5F6982092F9}"/>
              </a:ext>
            </a:extLst>
          </p:cNvPr>
          <p:cNvGraphicFramePr>
            <a:graphicFrameLocks/>
          </p:cNvGraphicFramePr>
          <p:nvPr>
            <p:extLst>
              <p:ext uri="{D42A27DB-BD31-4B8C-83A1-F6EECF244321}">
                <p14:modId xmlns:p14="http://schemas.microsoft.com/office/powerpoint/2010/main" val="3529614068"/>
              </p:ext>
            </p:extLst>
          </p:nvPr>
        </p:nvGraphicFramePr>
        <p:xfrm>
          <a:off x="4872361" y="1160443"/>
          <a:ext cx="4831491" cy="3110093"/>
        </p:xfrm>
        <a:graphic>
          <a:graphicData uri="http://schemas.openxmlformats.org/drawingml/2006/chart">
            <c:chart xmlns:c="http://schemas.openxmlformats.org/drawingml/2006/chart" xmlns:r="http://schemas.openxmlformats.org/officeDocument/2006/relationships" r:id="rId5"/>
          </a:graphicData>
        </a:graphic>
      </p:graphicFrame>
      <p:pic>
        <p:nvPicPr>
          <p:cNvPr id="3" name="Recorded Sound">
            <a:hlinkClick r:id="" action="ppaction://media"/>
            <a:extLst>
              <a:ext uri="{FF2B5EF4-FFF2-40B4-BE49-F238E27FC236}">
                <a16:creationId xmlns:a16="http://schemas.microsoft.com/office/drawing/2014/main" id="{88E6B726-F99B-4558-B4E1-55AD10C970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4929" y="3678257"/>
            <a:ext cx="609600" cy="609600"/>
          </a:xfrm>
          <a:prstGeom prst="rect">
            <a:avLst/>
          </a:prstGeom>
        </p:spPr>
      </p:pic>
    </p:spTree>
    <p:extLst>
      <p:ext uri="{BB962C8B-B14F-4D97-AF65-F5344CB8AC3E}">
        <p14:creationId xmlns:p14="http://schemas.microsoft.com/office/powerpoint/2010/main" val="42427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4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0" y="49467"/>
            <a:ext cx="9144000" cy="994172"/>
          </a:xfrm>
          <a:prstGeom prst="rect">
            <a:avLst/>
          </a:prstGeom>
          <a:noFill/>
          <a:ln>
            <a:noFill/>
          </a:ln>
        </p:spPr>
        <p:txBody>
          <a:bodyPr spcFirstLastPara="1" vert="horz" wrap="square" lIns="91425" tIns="45700" rIns="91425" bIns="45700" rtlCol="0" anchor="ctr" anchorCtr="0">
            <a:noAutofit/>
          </a:bodyPr>
          <a:lstStyle/>
          <a:p>
            <a:pPr algn="ctr">
              <a:buSzPts val="3300"/>
            </a:pPr>
            <a:r>
              <a:rPr lang="en-US" sz="4000" b="1" dirty="0">
                <a:latin typeface="Calibri" panose="020F0502020204030204" pitchFamily="34" charset="0"/>
                <a:cs typeface="Calibri" panose="020F0502020204030204" pitchFamily="34" charset="0"/>
              </a:rPr>
              <a:t>Where Did Our Project Idea Come From?</a:t>
            </a:r>
            <a:endParaRPr sz="4000" b="1" dirty="0">
              <a:latin typeface="Calibri" panose="020F0502020204030204" pitchFamily="34" charset="0"/>
              <a:cs typeface="Calibri" panose="020F0502020204030204" pitchFamily="34" charset="0"/>
            </a:endParaRPr>
          </a:p>
        </p:txBody>
      </p:sp>
      <p:pic>
        <p:nvPicPr>
          <p:cNvPr id="8" name="Picture 7" descr="collage of photos of people from IEEE event">
            <a:extLst>
              <a:ext uri="{FF2B5EF4-FFF2-40B4-BE49-F238E27FC236}">
                <a16:creationId xmlns:a16="http://schemas.microsoft.com/office/drawing/2014/main" id="{DA823E5E-780F-4E5C-B011-3097D2CDBEB7}"/>
              </a:ext>
            </a:extLst>
          </p:cNvPr>
          <p:cNvPicPr>
            <a:picLocks noChangeAspect="1"/>
          </p:cNvPicPr>
          <p:nvPr/>
        </p:nvPicPr>
        <p:blipFill rotWithShape="1">
          <a:blip r:embed="rId5"/>
          <a:srcRect l="999" r="-1"/>
          <a:stretch/>
        </p:blipFill>
        <p:spPr>
          <a:xfrm rot="261640">
            <a:off x="638714" y="1171406"/>
            <a:ext cx="3938954" cy="2800688"/>
          </a:xfrm>
          <a:prstGeom prst="rect">
            <a:avLst/>
          </a:prstGeom>
        </p:spPr>
      </p:pic>
      <p:sp>
        <p:nvSpPr>
          <p:cNvPr id="9" name="TextBox 8">
            <a:extLst>
              <a:ext uri="{FF2B5EF4-FFF2-40B4-BE49-F238E27FC236}">
                <a16:creationId xmlns:a16="http://schemas.microsoft.com/office/drawing/2014/main" id="{0A4B85CD-40FE-4F8C-A249-516ABC5FEC0B}"/>
              </a:ext>
            </a:extLst>
          </p:cNvPr>
          <p:cNvSpPr txBox="1"/>
          <p:nvPr/>
        </p:nvSpPr>
        <p:spPr>
          <a:xfrm rot="239081">
            <a:off x="288010" y="4120685"/>
            <a:ext cx="4222881" cy="615553"/>
          </a:xfrm>
          <a:prstGeom prst="rect">
            <a:avLst/>
          </a:prstGeom>
          <a:noFill/>
        </p:spPr>
        <p:txBody>
          <a:bodyPr wrap="square" rtlCol="0">
            <a:spAutoFit/>
          </a:bodyPr>
          <a:lstStyle/>
          <a:p>
            <a:pPr algn="ctr"/>
            <a:r>
              <a:rPr lang="en-US" sz="1600" dirty="0"/>
              <a:t>IEEE Innovation &amp; Entrepreneurship Event</a:t>
            </a:r>
          </a:p>
          <a:p>
            <a:pPr algn="ctr"/>
            <a:r>
              <a:rPr lang="en-US" sz="1800" dirty="0"/>
              <a:t>November 2017</a:t>
            </a:r>
          </a:p>
        </p:txBody>
      </p:sp>
      <p:sp>
        <p:nvSpPr>
          <p:cNvPr id="3" name="TextBox 2">
            <a:extLst>
              <a:ext uri="{FF2B5EF4-FFF2-40B4-BE49-F238E27FC236}">
                <a16:creationId xmlns:a16="http://schemas.microsoft.com/office/drawing/2014/main" id="{F9A7DEEF-8A9A-4C37-98BD-BC60A3C8DA4A}"/>
              </a:ext>
            </a:extLst>
          </p:cNvPr>
          <p:cNvSpPr txBox="1"/>
          <p:nvPr/>
        </p:nvSpPr>
        <p:spPr>
          <a:xfrm>
            <a:off x="4719297" y="988987"/>
            <a:ext cx="4021232" cy="3785652"/>
          </a:xfrm>
          <a:prstGeom prst="rect">
            <a:avLst/>
          </a:prstGeom>
          <a:noFill/>
        </p:spPr>
        <p:txBody>
          <a:bodyPr wrap="square" rtlCol="0">
            <a:spAutoFit/>
          </a:bodyPr>
          <a:lstStyle/>
          <a:p>
            <a:pPr marL="282568" lvl="1">
              <a:buClr>
                <a:srgbClr val="404040"/>
              </a:buClr>
              <a:buSzPts val="1800"/>
            </a:pPr>
            <a:r>
              <a:rPr lang="en-US" sz="2000" dirty="0">
                <a:solidFill>
                  <a:schemeClr val="tx1"/>
                </a:solidFill>
                <a:latin typeface="Calibri" panose="020F0502020204030204" pitchFamily="34" charset="0"/>
                <a:ea typeface="Verdana"/>
                <a:cs typeface="Calibri" panose="020F0502020204030204" pitchFamily="34" charset="0"/>
                <a:sym typeface="Verdana"/>
              </a:rPr>
              <a:t>      Goals:</a:t>
            </a:r>
          </a:p>
          <a:p>
            <a:pPr marL="282568" lvl="1">
              <a:buClr>
                <a:srgbClr val="404040"/>
              </a:buClr>
              <a:buSzPts val="1800"/>
            </a:pPr>
            <a:endParaRPr lang="en-US" sz="1700" dirty="0">
              <a:solidFill>
                <a:schemeClr val="tx1"/>
              </a:solidFill>
              <a:latin typeface="Calibri" panose="020F0502020204030204" pitchFamily="34" charset="0"/>
              <a:ea typeface="Verdana"/>
              <a:cs typeface="Calibri" panose="020F0502020204030204" pitchFamily="34" charset="0"/>
              <a:sym typeface="Verdana"/>
            </a:endParaRPr>
          </a:p>
          <a:p>
            <a:pPr marL="625460" lvl="1" indent="-342892">
              <a:buClr>
                <a:srgbClr val="404040"/>
              </a:buClr>
              <a:buSzPts val="1800"/>
              <a:buFont typeface="Noto Sans Symbols"/>
              <a:buChar char="▪"/>
            </a:pPr>
            <a:r>
              <a:rPr lang="en-US" sz="1700" dirty="0">
                <a:solidFill>
                  <a:schemeClr val="tx1"/>
                </a:solidFill>
                <a:latin typeface="Calibri" panose="020F0502020204030204" pitchFamily="34" charset="0"/>
                <a:ea typeface="Verdana"/>
                <a:cs typeface="Calibri" panose="020F0502020204030204" pitchFamily="34" charset="0"/>
                <a:sym typeface="Verdana"/>
              </a:rPr>
              <a:t>Focus on patent, innovation, and entrepreneurship resources on campus</a:t>
            </a:r>
            <a:endParaRPr lang="en-US" sz="1700" dirty="0">
              <a:solidFill>
                <a:schemeClr val="tx1"/>
              </a:solidFill>
              <a:latin typeface="Calibri" panose="020F0502020204030204" pitchFamily="34" charset="0"/>
              <a:cs typeface="Calibri" panose="020F0502020204030204" pitchFamily="34" charset="0"/>
            </a:endParaRPr>
          </a:p>
          <a:p>
            <a:pPr marL="625460" lvl="1" indent="-342892">
              <a:spcBef>
                <a:spcPts val="600"/>
              </a:spcBef>
              <a:buClr>
                <a:srgbClr val="404040"/>
              </a:buClr>
              <a:buSzPts val="1800"/>
              <a:buFont typeface="Noto Sans Symbols"/>
              <a:buChar char="▪"/>
            </a:pPr>
            <a:r>
              <a:rPr lang="en-US" sz="1700" dirty="0">
                <a:solidFill>
                  <a:schemeClr val="tx1"/>
                </a:solidFill>
                <a:latin typeface="Calibri" panose="020F0502020204030204" pitchFamily="34" charset="0"/>
                <a:ea typeface="Verdana"/>
                <a:cs typeface="Calibri" panose="020F0502020204030204" pitchFamily="34" charset="0"/>
                <a:sym typeface="Verdana"/>
              </a:rPr>
              <a:t>Showcase librarians and library resources </a:t>
            </a:r>
          </a:p>
          <a:p>
            <a:pPr marL="625460" lvl="1" indent="-342892">
              <a:spcBef>
                <a:spcPts val="600"/>
              </a:spcBef>
              <a:buClr>
                <a:srgbClr val="404040"/>
              </a:buClr>
              <a:buSzPts val="1800"/>
              <a:buFont typeface="Noto Sans Symbols"/>
              <a:buChar char="▪"/>
            </a:pPr>
            <a:r>
              <a:rPr lang="en-US" sz="1700" dirty="0">
                <a:solidFill>
                  <a:schemeClr val="tx1"/>
                </a:solidFill>
                <a:latin typeface="Calibri" panose="020F0502020204030204" pitchFamily="34" charset="0"/>
                <a:ea typeface="Verdana"/>
                <a:cs typeface="Calibri" panose="020F0502020204030204" pitchFamily="34" charset="0"/>
                <a:sym typeface="Verdana"/>
              </a:rPr>
              <a:t>Build relationships with campus departments </a:t>
            </a:r>
          </a:p>
          <a:p>
            <a:pPr marL="625460" lvl="1" indent="-342892">
              <a:spcBef>
                <a:spcPts val="600"/>
              </a:spcBef>
              <a:buClr>
                <a:srgbClr val="404040"/>
              </a:buClr>
              <a:buSzPts val="1800"/>
              <a:buFont typeface="Noto Sans Symbols"/>
              <a:buChar char="▪"/>
            </a:pPr>
            <a:r>
              <a:rPr lang="en-US" sz="1700" dirty="0">
                <a:solidFill>
                  <a:schemeClr val="tx1"/>
                </a:solidFill>
                <a:latin typeface="Calibri" panose="020F0502020204030204" pitchFamily="34" charset="0"/>
                <a:ea typeface="Verdana"/>
                <a:cs typeface="Calibri" panose="020F0502020204030204" pitchFamily="34" charset="0"/>
                <a:sym typeface="Verdana"/>
              </a:rPr>
              <a:t>Value added programming (beyond traditional database training) attracts broad student audience</a:t>
            </a:r>
            <a:endParaRPr lang="en-US" sz="1700" dirty="0">
              <a:solidFill>
                <a:schemeClr val="tx1"/>
              </a:solidFill>
              <a:latin typeface="Calibri" panose="020F0502020204030204" pitchFamily="34" charset="0"/>
              <a:cs typeface="Calibri" panose="020F0502020204030204" pitchFamily="34" charset="0"/>
            </a:endParaRPr>
          </a:p>
          <a:p>
            <a:endParaRPr lang="en-US" sz="1800" dirty="0"/>
          </a:p>
        </p:txBody>
      </p:sp>
      <p:pic>
        <p:nvPicPr>
          <p:cNvPr id="2" name="Recorded Sound">
            <a:hlinkClick r:id="" action="ppaction://media"/>
            <a:extLst>
              <a:ext uri="{FF2B5EF4-FFF2-40B4-BE49-F238E27FC236}">
                <a16:creationId xmlns:a16="http://schemas.microsoft.com/office/drawing/2014/main" id="{4AC2385E-710F-4DE7-866B-7C58C9DF52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5729" y="3669905"/>
            <a:ext cx="609600" cy="609600"/>
          </a:xfrm>
          <a:prstGeom prst="rect">
            <a:avLst/>
          </a:prstGeom>
        </p:spPr>
      </p:pic>
    </p:spTree>
    <p:extLst>
      <p:ext uri="{BB962C8B-B14F-4D97-AF65-F5344CB8AC3E}">
        <p14:creationId xmlns:p14="http://schemas.microsoft.com/office/powerpoint/2010/main" val="233967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5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78DA-59E3-458A-A63E-A42C5530C40D}"/>
              </a:ext>
            </a:extLst>
          </p:cNvPr>
          <p:cNvSpPr>
            <a:spLocks noGrp="1"/>
          </p:cNvSpPr>
          <p:nvPr>
            <p:ph type="title"/>
          </p:nvPr>
        </p:nvSpPr>
        <p:spPr>
          <a:xfrm>
            <a:off x="-7293" y="230650"/>
            <a:ext cx="9143999" cy="561999"/>
          </a:xfrm>
        </p:spPr>
        <p:txBody>
          <a:bodyPr spcFirstLastPara="1" vert="horz" wrap="square" lIns="91440" tIns="45720" rIns="91440" bIns="45720" rtlCol="0" anchor="b" anchorCtr="0">
            <a:noAutofit/>
          </a:bodyPr>
          <a:lstStyle/>
          <a:p>
            <a:pPr algn="ctr">
              <a:buClr>
                <a:schemeClr val="dk1"/>
              </a:buClr>
              <a:buSzPts val="3300"/>
            </a:pPr>
            <a:r>
              <a:rPr lang="en-US" sz="4000" b="1" dirty="0">
                <a:solidFill>
                  <a:schemeClr val="dk1"/>
                </a:solidFill>
                <a:latin typeface="Calibri" panose="020F0502020204030204" pitchFamily="34" charset="0"/>
                <a:cs typeface="Calibri" panose="020F0502020204030204" pitchFamily="34" charset="0"/>
                <a:sym typeface="Helvetica Neue"/>
              </a:rPr>
              <a:t>Why are These Programs Needed?</a:t>
            </a:r>
          </a:p>
        </p:txBody>
      </p:sp>
      <p:sp>
        <p:nvSpPr>
          <p:cNvPr id="13" name="TextBox 12">
            <a:extLst>
              <a:ext uri="{FF2B5EF4-FFF2-40B4-BE49-F238E27FC236}">
                <a16:creationId xmlns:a16="http://schemas.microsoft.com/office/drawing/2014/main" id="{15348089-0194-4150-AD10-C91AC1D64425}"/>
              </a:ext>
            </a:extLst>
          </p:cNvPr>
          <p:cNvSpPr txBox="1"/>
          <p:nvPr/>
        </p:nvSpPr>
        <p:spPr>
          <a:xfrm>
            <a:off x="4932827" y="857428"/>
            <a:ext cx="3487500" cy="3785652"/>
          </a:xfrm>
          <a:prstGeom prst="rect">
            <a:avLst/>
          </a:prstGeom>
          <a:noFill/>
        </p:spPr>
        <p:txBody>
          <a:bodyPr wrap="square" rtlCol="0">
            <a:spAutoFit/>
          </a:bodyPr>
          <a:lstStyle/>
          <a:p>
            <a:pPr lvl="0"/>
            <a:r>
              <a:rPr lang="en-US" sz="1500" b="1" dirty="0">
                <a:latin typeface="Calibri"/>
                <a:ea typeface="Calibri"/>
                <a:cs typeface="Calibri"/>
                <a:sym typeface="Calibri"/>
              </a:rPr>
              <a:t>Current UCF status:</a:t>
            </a:r>
            <a:r>
              <a:rPr lang="en-US" sz="1500" dirty="0">
                <a:latin typeface="Calibri"/>
                <a:ea typeface="Calibri"/>
                <a:cs typeface="Calibri"/>
                <a:sym typeface="Calibri"/>
              </a:rPr>
              <a:t> Undergraduate</a:t>
            </a:r>
            <a:br>
              <a:rPr lang="en-US" sz="1500" dirty="0">
                <a:latin typeface="Calibri"/>
                <a:ea typeface="Calibri"/>
                <a:cs typeface="Calibri"/>
                <a:sym typeface="Calibri"/>
              </a:rPr>
            </a:br>
            <a:r>
              <a:rPr lang="en-US" sz="1500" b="1" dirty="0">
                <a:latin typeface="Calibri"/>
                <a:ea typeface="Calibri"/>
                <a:cs typeface="Calibri"/>
                <a:sym typeface="Calibri"/>
              </a:rPr>
              <a:t>Topic/Area/Major:</a:t>
            </a:r>
            <a:r>
              <a:rPr lang="en-US" sz="1500" dirty="0">
                <a:latin typeface="Calibri"/>
                <a:ea typeface="Calibri"/>
                <a:cs typeface="Calibri"/>
                <a:sym typeface="Calibri"/>
              </a:rPr>
              <a:t> Biology</a:t>
            </a:r>
            <a:br>
              <a:rPr lang="en-US" sz="1500" dirty="0">
                <a:latin typeface="Calibri"/>
                <a:ea typeface="Calibri"/>
                <a:cs typeface="Calibri"/>
                <a:sym typeface="Calibri"/>
              </a:rPr>
            </a:br>
            <a:r>
              <a:rPr lang="en-US" sz="1500" b="1" dirty="0">
                <a:latin typeface="Calibri"/>
                <a:ea typeface="Calibri"/>
                <a:cs typeface="Calibri"/>
                <a:sym typeface="Calibri"/>
              </a:rPr>
              <a:t>Librarian:</a:t>
            </a:r>
            <a:r>
              <a:rPr lang="en-US" sz="1500" dirty="0">
                <a:latin typeface="Calibri"/>
                <a:ea typeface="Calibri"/>
                <a:cs typeface="Calibri"/>
                <a:sym typeface="Calibri"/>
              </a:rPr>
              <a:t> Tong, Min</a:t>
            </a:r>
          </a:p>
          <a:p>
            <a:pPr lvl="0"/>
            <a:br>
              <a:rPr lang="en-US" sz="1500" dirty="0">
                <a:latin typeface="Calibri"/>
                <a:ea typeface="Calibri"/>
                <a:cs typeface="Calibri"/>
                <a:sym typeface="Calibri"/>
              </a:rPr>
            </a:br>
            <a:r>
              <a:rPr lang="en-US" sz="1500" b="1" dirty="0">
                <a:latin typeface="Calibri"/>
                <a:ea typeface="Calibri"/>
                <a:cs typeface="Calibri"/>
                <a:sym typeface="Calibri"/>
              </a:rPr>
              <a:t>Please rate your research consultation experience: </a:t>
            </a:r>
            <a:r>
              <a:rPr lang="en-US" sz="1500" dirty="0">
                <a:latin typeface="Calibri"/>
                <a:ea typeface="Calibri"/>
                <a:cs typeface="Calibri"/>
                <a:sym typeface="Calibri"/>
              </a:rPr>
              <a:t>Exceeded my expectations</a:t>
            </a:r>
          </a:p>
          <a:p>
            <a:pPr lvl="0"/>
            <a:r>
              <a:rPr lang="en-US" sz="1500" b="1" dirty="0">
                <a:latin typeface="Calibri"/>
                <a:ea typeface="Calibri"/>
                <a:cs typeface="Calibri"/>
                <a:sym typeface="Calibri"/>
              </a:rPr>
              <a:t>How did the information help you?:</a:t>
            </a:r>
            <a:r>
              <a:rPr lang="en-US" sz="1500" dirty="0">
                <a:latin typeface="Calibri"/>
                <a:ea typeface="Calibri"/>
                <a:cs typeface="Calibri"/>
                <a:sym typeface="Calibri"/>
              </a:rPr>
              <a:t> I can better find market/industry information and customer discovery for my business.</a:t>
            </a:r>
          </a:p>
          <a:p>
            <a:pPr lvl="0"/>
            <a:r>
              <a:rPr lang="en-US" sz="1500" b="1" dirty="0">
                <a:latin typeface="Calibri"/>
                <a:ea typeface="Calibri"/>
                <a:cs typeface="Calibri"/>
                <a:sym typeface="Calibri"/>
              </a:rPr>
              <a:t>How did you hear about research consultations?</a:t>
            </a:r>
            <a:r>
              <a:rPr lang="en-US" sz="1500" dirty="0">
                <a:latin typeface="Calibri"/>
                <a:ea typeface="Calibri"/>
                <a:cs typeface="Calibri"/>
                <a:sym typeface="Calibri"/>
              </a:rPr>
              <a:t> Librarian referred me</a:t>
            </a:r>
          </a:p>
          <a:p>
            <a:pPr lvl="0"/>
            <a:r>
              <a:rPr lang="en-US" sz="1500" b="1" dirty="0">
                <a:latin typeface="Calibri"/>
                <a:ea typeface="Calibri"/>
                <a:cs typeface="Calibri"/>
                <a:sym typeface="Calibri"/>
              </a:rPr>
              <a:t>Any additional comments:</a:t>
            </a:r>
            <a:r>
              <a:rPr lang="en-US" sz="1500" dirty="0">
                <a:latin typeface="Calibri"/>
                <a:ea typeface="Calibri"/>
                <a:cs typeface="Calibri"/>
                <a:sym typeface="Calibri"/>
              </a:rPr>
              <a:t> </a:t>
            </a:r>
            <a:r>
              <a:rPr lang="en-US" sz="1500" dirty="0">
                <a:highlight>
                  <a:srgbClr val="FFFF00"/>
                </a:highlight>
                <a:latin typeface="Calibri"/>
                <a:ea typeface="Calibri"/>
                <a:cs typeface="Calibri"/>
                <a:sym typeface="Calibri"/>
              </a:rPr>
              <a:t>The services you provide are invaluable to us, it’s a shame the specialist librarians aren’t well known to the general students. Especially those of us in research/entrepreneurship.</a:t>
            </a:r>
            <a:endParaRPr lang="en-US" sz="1500" dirty="0">
              <a:highlight>
                <a:srgbClr val="FFFF00"/>
              </a:highlight>
            </a:endParaRPr>
          </a:p>
        </p:txBody>
      </p:sp>
      <p:pic>
        <p:nvPicPr>
          <p:cNvPr id="9" name="Picture 8" descr="slips of paper with audience questions">
            <a:extLst>
              <a:ext uri="{FF2B5EF4-FFF2-40B4-BE49-F238E27FC236}">
                <a16:creationId xmlns:a16="http://schemas.microsoft.com/office/drawing/2014/main" id="{E960F5C7-3991-4B35-A929-B6E45A004B2A}"/>
              </a:ext>
            </a:extLst>
          </p:cNvPr>
          <p:cNvPicPr>
            <a:picLocks noChangeAspect="1"/>
          </p:cNvPicPr>
          <p:nvPr/>
        </p:nvPicPr>
        <p:blipFill>
          <a:blip r:embed="rId4"/>
          <a:stretch>
            <a:fillRect/>
          </a:stretch>
        </p:blipFill>
        <p:spPr>
          <a:xfrm rot="21337868">
            <a:off x="704248" y="1338135"/>
            <a:ext cx="3765652" cy="2824239"/>
          </a:xfrm>
          <a:prstGeom prst="rect">
            <a:avLst/>
          </a:prstGeom>
        </p:spPr>
      </p:pic>
      <p:sp>
        <p:nvSpPr>
          <p:cNvPr id="10" name="TextBox 9">
            <a:extLst>
              <a:ext uri="{FF2B5EF4-FFF2-40B4-BE49-F238E27FC236}">
                <a16:creationId xmlns:a16="http://schemas.microsoft.com/office/drawing/2014/main" id="{5D48CA60-0AEF-447C-9301-E5EC30A28C1F}"/>
              </a:ext>
            </a:extLst>
          </p:cNvPr>
          <p:cNvSpPr txBox="1"/>
          <p:nvPr/>
        </p:nvSpPr>
        <p:spPr>
          <a:xfrm rot="21318802">
            <a:off x="1168383" y="3687985"/>
            <a:ext cx="3080084" cy="338554"/>
          </a:xfrm>
          <a:prstGeom prst="rect">
            <a:avLst/>
          </a:prstGeom>
          <a:solidFill>
            <a:schemeClr val="bg1"/>
          </a:solidFill>
        </p:spPr>
        <p:txBody>
          <a:bodyPr wrap="square" rtlCol="0">
            <a:spAutoFit/>
          </a:bodyPr>
          <a:lstStyle/>
          <a:p>
            <a:pPr algn="ctr"/>
            <a:r>
              <a:rPr lang="en-US" sz="1600" dirty="0"/>
              <a:t>So many audience questions!</a:t>
            </a:r>
          </a:p>
        </p:txBody>
      </p:sp>
      <p:pic>
        <p:nvPicPr>
          <p:cNvPr id="5" name="Recorded Sound">
            <a:hlinkClick r:id="" action="ppaction://media"/>
            <a:extLst>
              <a:ext uri="{FF2B5EF4-FFF2-40B4-BE49-F238E27FC236}">
                <a16:creationId xmlns:a16="http://schemas.microsoft.com/office/drawing/2014/main" id="{25D5D088-5CA7-44C2-B634-0DE9D4386A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6353" y="3692100"/>
            <a:ext cx="609600" cy="609600"/>
          </a:xfrm>
          <a:prstGeom prst="rect">
            <a:avLst/>
          </a:prstGeom>
        </p:spPr>
      </p:pic>
    </p:spTree>
    <p:extLst>
      <p:ext uri="{BB962C8B-B14F-4D97-AF65-F5344CB8AC3E}">
        <p14:creationId xmlns:p14="http://schemas.microsoft.com/office/powerpoint/2010/main" val="41472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19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0" y="145951"/>
            <a:ext cx="914400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300"/>
              <a:buFont typeface="Helvetica Neue"/>
              <a:buNone/>
            </a:pPr>
            <a:r>
              <a:rPr lang="en-US" sz="4400" b="1" dirty="0">
                <a:latin typeface="Calibri" panose="020F0502020204030204" pitchFamily="34" charset="0"/>
                <a:cs typeface="Calibri" panose="020F0502020204030204" pitchFamily="34" charset="0"/>
              </a:rPr>
              <a:t>About Our QEP Project</a:t>
            </a:r>
            <a:endParaRPr sz="4400" b="1" dirty="0">
              <a:latin typeface="Calibri" panose="020F0502020204030204" pitchFamily="34" charset="0"/>
              <a:cs typeface="Calibri" panose="020F0502020204030204" pitchFamily="34" charset="0"/>
            </a:endParaRPr>
          </a:p>
        </p:txBody>
      </p:sp>
      <p:sp>
        <p:nvSpPr>
          <p:cNvPr id="107" name="Google Shape;107;p16"/>
          <p:cNvSpPr txBox="1">
            <a:spLocks noGrp="1"/>
          </p:cNvSpPr>
          <p:nvPr>
            <p:ph type="body" idx="1"/>
          </p:nvPr>
        </p:nvSpPr>
        <p:spPr>
          <a:xfrm>
            <a:off x="114729" y="1214868"/>
            <a:ext cx="4645530" cy="3263504"/>
          </a:xfrm>
          <a:prstGeom prst="rect">
            <a:avLst/>
          </a:prstGeom>
          <a:noFill/>
          <a:ln>
            <a:noFill/>
          </a:ln>
        </p:spPr>
        <p:txBody>
          <a:bodyPr spcFirstLastPara="1" wrap="square" lIns="91425" tIns="45700" rIns="91425" bIns="45700" anchor="t" anchorCtr="0">
            <a:noAutofit/>
          </a:bodyPr>
          <a:lstStyle/>
          <a:p>
            <a:pPr marL="257175" lvl="0" indent="-257175">
              <a:spcBef>
                <a:spcPts val="0"/>
              </a:spcBef>
              <a:buSzPts val="2000"/>
              <a:buFont typeface="Noto Sans Symbols"/>
              <a:buChar char="▪"/>
            </a:pPr>
            <a:r>
              <a:rPr lang="en-US" sz="2200" dirty="0">
                <a:latin typeface="Calibri" panose="020F0502020204030204" pitchFamily="34" charset="0"/>
                <a:cs typeface="Calibri" panose="020F0502020204030204" pitchFamily="34" charset="0"/>
              </a:rPr>
              <a:t>UCF </a:t>
            </a:r>
            <a:r>
              <a:rPr lang="en-US" sz="2200" i="1" dirty="0">
                <a:latin typeface="Calibri" panose="020F0502020204030204" pitchFamily="34" charset="0"/>
                <a:cs typeface="Calibri" panose="020F0502020204030204" pitchFamily="34" charset="0"/>
              </a:rPr>
              <a:t>Quality Enhancement Plan (QEP) </a:t>
            </a:r>
            <a:r>
              <a:rPr lang="en-US" sz="2200" dirty="0">
                <a:latin typeface="Calibri" panose="020F0502020204030204" pitchFamily="34" charset="0"/>
                <a:cs typeface="Calibri" panose="020F0502020204030204" pitchFamily="34" charset="0"/>
              </a:rPr>
              <a:t>theme – </a:t>
            </a:r>
            <a:r>
              <a:rPr lang="en-US" sz="2200" i="1" dirty="0">
                <a:latin typeface="Calibri" panose="020F0502020204030204" pitchFamily="34" charset="0"/>
                <a:cs typeface="Calibri" panose="020F0502020204030204" pitchFamily="34" charset="0"/>
              </a:rPr>
              <a:t>“</a:t>
            </a:r>
            <a:r>
              <a:rPr lang="en-US" sz="2200" b="1" i="1" dirty="0">
                <a:latin typeface="Calibri" panose="020F0502020204030204" pitchFamily="34" charset="0"/>
                <a:cs typeface="Calibri" panose="020F0502020204030204" pitchFamily="34" charset="0"/>
              </a:rPr>
              <a:t>What’s Next: Integrative Learning for Professional and Civic Preparation</a:t>
            </a:r>
            <a:r>
              <a:rPr lang="en-US" sz="2200" i="1" dirty="0">
                <a:latin typeface="Calibri" panose="020F0502020204030204" pitchFamily="34" charset="0"/>
                <a:cs typeface="Calibri" panose="020F0502020204030204" pitchFamily="34" charset="0"/>
              </a:rPr>
              <a:t>”</a:t>
            </a:r>
            <a:endParaRPr lang="en-US" sz="2200" dirty="0">
              <a:latin typeface="Calibri" panose="020F0502020204030204" pitchFamily="34" charset="0"/>
              <a:cs typeface="Calibri" panose="020F0502020204030204" pitchFamily="34" charset="0"/>
            </a:endParaRPr>
          </a:p>
          <a:p>
            <a:pPr marL="0" lvl="0" indent="0">
              <a:spcBef>
                <a:spcPts val="0"/>
              </a:spcBef>
              <a:buSzPts val="2000"/>
              <a:buNone/>
            </a:pPr>
            <a:endParaRPr lang="en-US" sz="2200" dirty="0">
              <a:latin typeface="Calibri" panose="020F0502020204030204" pitchFamily="34" charset="0"/>
              <a:cs typeface="Calibri" panose="020F0502020204030204" pitchFamily="34" charset="0"/>
            </a:endParaRPr>
          </a:p>
          <a:p>
            <a:pPr marL="257175" lvl="0" indent="-257175">
              <a:spcBef>
                <a:spcPts val="0"/>
              </a:spcBef>
              <a:buSzPts val="2000"/>
              <a:buFont typeface="Noto Sans Symbols"/>
              <a:buChar char="▪"/>
            </a:pPr>
            <a:r>
              <a:rPr lang="en-US" sz="2200" dirty="0">
                <a:latin typeface="Calibri" panose="020F0502020204030204" pitchFamily="34" charset="0"/>
                <a:cs typeface="Calibri" panose="020F0502020204030204" pitchFamily="34" charset="0"/>
              </a:rPr>
              <a:t>Applied for and received a $3,400 QEP grant for a proposal entitled “</a:t>
            </a:r>
            <a:r>
              <a:rPr lang="en-US" sz="2200" b="1" i="1" dirty="0">
                <a:latin typeface="Calibri" panose="020F0502020204030204" pitchFamily="34" charset="0"/>
                <a:cs typeface="Calibri" panose="020F0502020204030204" pitchFamily="34" charset="0"/>
              </a:rPr>
              <a:t>Libraries Bridging the Gap Between Innovation and Entrepreneurship</a:t>
            </a:r>
            <a:r>
              <a:rPr lang="en-US" sz="2200" dirty="0">
                <a:latin typeface="Calibri" panose="020F0502020204030204" pitchFamily="34" charset="0"/>
                <a:cs typeface="Calibri" panose="020F0502020204030204" pitchFamily="34" charset="0"/>
              </a:rPr>
              <a:t>”</a:t>
            </a:r>
          </a:p>
        </p:txBody>
      </p:sp>
      <p:pic>
        <p:nvPicPr>
          <p:cNvPr id="13" name="Picture 12" descr="&quot;What's Next&quot; QEP logo">
            <a:extLst>
              <a:ext uri="{FF2B5EF4-FFF2-40B4-BE49-F238E27FC236}">
                <a16:creationId xmlns:a16="http://schemas.microsoft.com/office/drawing/2014/main" id="{3C17F678-DB9C-4980-AA5A-A504C29EE3F1}"/>
              </a:ext>
            </a:extLst>
          </p:cNvPr>
          <p:cNvPicPr>
            <a:picLocks noChangeAspect="1"/>
          </p:cNvPicPr>
          <p:nvPr/>
        </p:nvPicPr>
        <p:blipFill>
          <a:blip r:embed="rId5"/>
          <a:stretch>
            <a:fillRect/>
          </a:stretch>
        </p:blipFill>
        <p:spPr>
          <a:xfrm>
            <a:off x="4950247" y="1416424"/>
            <a:ext cx="4079024" cy="2739906"/>
          </a:xfrm>
          <a:prstGeom prst="rect">
            <a:avLst/>
          </a:prstGeom>
        </p:spPr>
      </p:pic>
      <p:pic>
        <p:nvPicPr>
          <p:cNvPr id="6" name="Recorded Sound">
            <a:hlinkClick r:id="" action="ppaction://media"/>
            <a:extLst>
              <a:ext uri="{FF2B5EF4-FFF2-40B4-BE49-F238E27FC236}">
                <a16:creationId xmlns:a16="http://schemas.microsoft.com/office/drawing/2014/main" id="{752CCB26-B0FB-4CE4-807A-E352F5A51B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9671" y="373092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758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4BF3-9270-463C-85A5-08DBFC1F98AC}"/>
              </a:ext>
            </a:extLst>
          </p:cNvPr>
          <p:cNvSpPr>
            <a:spLocks noGrp="1"/>
          </p:cNvSpPr>
          <p:nvPr>
            <p:ph type="title"/>
          </p:nvPr>
        </p:nvSpPr>
        <p:spPr>
          <a:xfrm>
            <a:off x="0" y="48334"/>
            <a:ext cx="9144000" cy="994172"/>
          </a:xfrm>
        </p:spPr>
        <p:txBody>
          <a:bodyPr/>
          <a:lstStyle/>
          <a:p>
            <a:pPr algn="ctr"/>
            <a:r>
              <a:rPr lang="en-US" sz="4400" b="1" dirty="0">
                <a:solidFill>
                  <a:schemeClr val="tx1"/>
                </a:solidFill>
                <a:latin typeface="Calibri" panose="020F0502020204030204" pitchFamily="34" charset="0"/>
                <a:cs typeface="Calibri" panose="020F0502020204030204" pitchFamily="34" charset="0"/>
              </a:rPr>
              <a:t>QEP Budget Information</a:t>
            </a:r>
          </a:p>
        </p:txBody>
      </p:sp>
      <p:pic>
        <p:nvPicPr>
          <p:cNvPr id="5" name="Graphic 4" descr="Microphone">
            <a:extLst>
              <a:ext uri="{FF2B5EF4-FFF2-40B4-BE49-F238E27FC236}">
                <a16:creationId xmlns:a16="http://schemas.microsoft.com/office/drawing/2014/main" id="{04450DBA-2197-4F07-A5EA-45837D7C81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8807" y="1251854"/>
            <a:ext cx="618030" cy="618030"/>
          </a:xfrm>
          <a:prstGeom prst="rect">
            <a:avLst/>
          </a:prstGeom>
        </p:spPr>
      </p:pic>
      <p:graphicFrame>
        <p:nvGraphicFramePr>
          <p:cNvPr id="17" name="Diagram 16">
            <a:extLst>
              <a:ext uri="{FF2B5EF4-FFF2-40B4-BE49-F238E27FC236}">
                <a16:creationId xmlns:a16="http://schemas.microsoft.com/office/drawing/2014/main" id="{0306249F-84FA-4435-8E46-5305A92BD4B6}"/>
              </a:ext>
            </a:extLst>
          </p:cNvPr>
          <p:cNvGraphicFramePr/>
          <p:nvPr>
            <p:extLst>
              <p:ext uri="{D42A27DB-BD31-4B8C-83A1-F6EECF244321}">
                <p14:modId xmlns:p14="http://schemas.microsoft.com/office/powerpoint/2010/main" val="865653896"/>
              </p:ext>
            </p:extLst>
          </p:nvPr>
        </p:nvGraphicFramePr>
        <p:xfrm>
          <a:off x="1068805" y="1034716"/>
          <a:ext cx="7006390" cy="37868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TextBox 17">
            <a:extLst>
              <a:ext uri="{FF2B5EF4-FFF2-40B4-BE49-F238E27FC236}">
                <a16:creationId xmlns:a16="http://schemas.microsoft.com/office/drawing/2014/main" id="{1D7A298F-B47A-4FCE-A82C-C6D3C455CC28}"/>
              </a:ext>
            </a:extLst>
          </p:cNvPr>
          <p:cNvSpPr txBox="1"/>
          <p:nvPr/>
        </p:nvSpPr>
        <p:spPr>
          <a:xfrm>
            <a:off x="5967663" y="4608095"/>
            <a:ext cx="2249905" cy="307777"/>
          </a:xfrm>
          <a:prstGeom prst="rect">
            <a:avLst/>
          </a:prstGeom>
          <a:noFill/>
        </p:spPr>
        <p:txBody>
          <a:bodyPr wrap="square" rtlCol="0">
            <a:spAutoFit/>
          </a:bodyPr>
          <a:lstStyle/>
          <a:p>
            <a:r>
              <a:rPr lang="en-US" b="1" dirty="0"/>
              <a:t>Total: $3,458.00</a:t>
            </a:r>
          </a:p>
        </p:txBody>
      </p:sp>
      <p:pic>
        <p:nvPicPr>
          <p:cNvPr id="3" name="Recorded Sound">
            <a:hlinkClick r:id="" action="ppaction://media"/>
            <a:extLst>
              <a:ext uri="{FF2B5EF4-FFF2-40B4-BE49-F238E27FC236}">
                <a16:creationId xmlns:a16="http://schemas.microsoft.com/office/drawing/2014/main" id="{37AEBB1B-7034-4B05-A90A-B40BAA01AA7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25303" y="3766976"/>
            <a:ext cx="609600" cy="609600"/>
          </a:xfrm>
          <a:prstGeom prst="rect">
            <a:avLst/>
          </a:prstGeom>
        </p:spPr>
      </p:pic>
    </p:spTree>
    <p:extLst>
      <p:ext uri="{BB962C8B-B14F-4D97-AF65-F5344CB8AC3E}">
        <p14:creationId xmlns:p14="http://schemas.microsoft.com/office/powerpoint/2010/main" val="51247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1)">
                                      <p:cBhvr>
                                        <p:cTn id="6" dur="792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1817</TotalTime>
  <Words>2050</Words>
  <Application>Microsoft Office PowerPoint</Application>
  <PresentationFormat>On-screen Show (16:9)</PresentationFormat>
  <Paragraphs>249</Paragraphs>
  <Slides>43</Slides>
  <Notes>42</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Helvetica</vt:lpstr>
      <vt:lpstr>Helvetica Neue Medium</vt:lpstr>
      <vt:lpstr>Verdana</vt:lpstr>
      <vt:lpstr>Noto Sans Symbols</vt:lpstr>
      <vt:lpstr>Trebuchet MS</vt:lpstr>
      <vt:lpstr>Calibri</vt:lpstr>
      <vt:lpstr>Arial</vt:lpstr>
      <vt:lpstr>Helvetica Neue</vt:lpstr>
      <vt:lpstr>Office Theme</vt:lpstr>
      <vt:lpstr>Entrepreneurship Programming: Building a Network of Librarians, Students &amp; Entrepreneurs</vt:lpstr>
      <vt:lpstr> Outline</vt:lpstr>
      <vt:lpstr>PowerPoint Presentation</vt:lpstr>
      <vt:lpstr>About UCF</vt:lpstr>
      <vt:lpstr>Entrepreneurship at UCF</vt:lpstr>
      <vt:lpstr>Where Did Our Project Idea Come From?</vt:lpstr>
      <vt:lpstr>Why are These Programs Needed?</vt:lpstr>
      <vt:lpstr>About Our QEP Project</vt:lpstr>
      <vt:lpstr>QEP Budget Information</vt:lpstr>
      <vt:lpstr>PowerPoint Presentation</vt:lpstr>
      <vt:lpstr>Meet the QEP Project Team</vt:lpstr>
      <vt:lpstr>The Full Network of Resources</vt:lpstr>
      <vt:lpstr>PowerPoint Presentation</vt:lpstr>
      <vt:lpstr>Locating the Right People for the Job</vt:lpstr>
      <vt:lpstr>Our Workshop Schedule</vt:lpstr>
      <vt:lpstr>Our LibGuide &amp; Online Registration Form  guides.ucf.edu/entrepreneur</vt:lpstr>
      <vt:lpstr>PowerPoint Presentation</vt:lpstr>
      <vt:lpstr>Registration Table</vt:lpstr>
      <vt:lpstr>If there are numerous handouts, like we had for our Competitive Intelligence program, set up a 2nd Information Table</vt:lpstr>
      <vt:lpstr>Student assistants can help at the registration desk, in addition to…</vt:lpstr>
      <vt:lpstr>Care of  Guest Speakers</vt:lpstr>
      <vt:lpstr>PowerPoint Presentation</vt:lpstr>
      <vt:lpstr>Allow LOTS of time afterwards for networking; this is where the most impactful interactions take place </vt:lpstr>
      <vt:lpstr> Post Event</vt:lpstr>
      <vt:lpstr>How to Keep Track of it All</vt:lpstr>
      <vt:lpstr>PowerPoint Presentation</vt:lpstr>
      <vt:lpstr>Bookmarks</vt:lpstr>
      <vt:lpstr>Flyers</vt:lpstr>
      <vt:lpstr>Flyers</vt:lpstr>
      <vt:lpstr>PowerPoint Presentation</vt:lpstr>
      <vt:lpstr>Printed Programs</vt:lpstr>
      <vt:lpstr>Printed Programs</vt:lpstr>
      <vt:lpstr>Using Social Media &amp;  Other Marketing Strategies </vt:lpstr>
      <vt:lpstr>Attendance Incentives </vt:lpstr>
      <vt:lpstr>Day of Event – Signs/Sign In Table</vt:lpstr>
      <vt:lpstr>Day of Event - Speakers</vt:lpstr>
      <vt:lpstr>Day of Event - Networking</vt:lpstr>
      <vt:lpstr>Day of Event - Refreshments</vt:lpstr>
      <vt:lpstr>PowerPoint Presentation</vt:lpstr>
      <vt:lpstr>Evaluation Comments</vt:lpstr>
      <vt:lpstr>Impact to our Liaison Areas</vt:lpstr>
      <vt:lpstr>What ELSE is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Entrepreneurship Programming: Building a Network of Librarians, Students &amp; Entrepreneurs</dc:title>
  <dc:creator>Sandy Avila</dc:creator>
  <cp:lastModifiedBy>Sandy Avila</cp:lastModifiedBy>
  <cp:revision>45</cp:revision>
  <dcterms:created xsi:type="dcterms:W3CDTF">2019-07-09T00:29:27Z</dcterms:created>
  <dcterms:modified xsi:type="dcterms:W3CDTF">2019-07-24T21:09:29Z</dcterms:modified>
</cp:coreProperties>
</file>