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5143500" cx="9144000"/>
  <p:notesSz cx="9144000" cy="6858000"/>
  <p:embeddedFontLst>
    <p:embeddedFont>
      <p:font typeface="Average"/>
      <p:regular r:id="rId56"/>
    </p:embeddedFont>
    <p:embeddedFont>
      <p:font typeface="Helvetica Neue"/>
      <p:regular r:id="rId57"/>
      <p:bold r:id="rId58"/>
      <p:italic r:id="rId59"/>
      <p:boldItalic r:id="rId60"/>
    </p:embeddedFont>
    <p:embeddedFont>
      <p:font typeface="Oswald"/>
      <p:regular r:id="rId61"/>
      <p:bold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swald-bold.fntdata"/><Relationship Id="rId61" Type="http://schemas.openxmlformats.org/officeDocument/2006/relationships/font" Target="fonts/Oswald-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HelveticaNeue-regular.fntdata"/><Relationship Id="rId12" Type="http://schemas.openxmlformats.org/officeDocument/2006/relationships/slide" Target="slides/slide6.xml"/><Relationship Id="rId56" Type="http://schemas.openxmlformats.org/officeDocument/2006/relationships/font" Target="fonts/Average-regular.fntdata"/><Relationship Id="rId15" Type="http://schemas.openxmlformats.org/officeDocument/2006/relationships/slide" Target="slides/slide9.xml"/><Relationship Id="rId59" Type="http://schemas.openxmlformats.org/officeDocument/2006/relationships/font" Target="fonts/HelveticaNeue-italic.fntdata"/><Relationship Id="rId14" Type="http://schemas.openxmlformats.org/officeDocument/2006/relationships/slide" Target="slides/slide8.xml"/><Relationship Id="rId58" Type="http://schemas.openxmlformats.org/officeDocument/2006/relationships/font" Target="fonts/HelveticaNeue-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highlight>
                <a:srgbClr val="FFFFFF"/>
              </a:highlight>
            </a:endParaRPr>
          </a:p>
        </p:txBody>
      </p:sp>
      <p:sp>
        <p:nvSpPr>
          <p:cNvPr id="174" name="Google Shape;174;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01b126bb3_0_1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01b126bb3_0_1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601b126bb3_0_1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601b126bb3_0_4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601b126bb3_0_4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601b126bb3_0_4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fef43d958_0_19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fef43d958_0_19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5fef43d958_0_19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154198730_0_8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6154198730_0_8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6154198730_0_8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01b126bb3_0_2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01b126bb3_0_2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601b126bb3_0_2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6039ca8fd1_0_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6039ca8fd1_0_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6039ca8fd1_0_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0bed734ae_0_1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0bed734ae_0_1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g60bed734ae_0_1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60bed734ae_0_2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60bed734ae_0_2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g60bed734ae_0_2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0bed734ae_0_2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60bed734ae_0_2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60bed734ae_0_2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g61505f2474_0_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61505f2474_0_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61505f2474_0_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62f7c0a8e7_1_1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62f7c0a8e7_1_1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62f7c0a8e7_1_1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61505f2474_0_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61505f2474_0_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g61505f2474_0_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6039ca8fd1_0_10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6039ca8fd1_0_10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6039ca8fd1_0_10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61505f2474_0_13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61505f2474_0_13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61505f2474_0_13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61505f2474_0_476: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61505f2474_0_476: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61505f2474_0_53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61505f2474_0_53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61505f2474_0_53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61505f2474_0_545: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61505f2474_0_545: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Google Shape;400;g61505f2474_0_60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61505f2474_0_60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61505f2474_0_60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61505f2474_0_60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61505f2474_0_60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61505f2474_0_60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6039ca8fd1_0_8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6039ca8fd1_0_8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6039ca8fd1_0_8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61505f2474_0_622: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61505f2474_0_62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fd6cf879c_0_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fd6cf879c_0_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5fd6cf879c_0_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61505f2474_0_672: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61505f2474_0_672: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61505f2474_0_723: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61505f2474_0_723: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5fef43d958_0_109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5fef43d958_0_109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g5fef43d958_0_109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61505f2474_0_77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61505f2474_0_77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61505f2474_0_77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61505f2474_0_789: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61505f2474_0_789: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61505f2474_0_848:notes"/>
          <p:cNvSpPr/>
          <p:nvPr>
            <p:ph idx="2" type="sldImg"/>
          </p:nvPr>
        </p:nvSpPr>
        <p:spPr>
          <a:xfrm>
            <a:off x="508400" y="514350"/>
            <a:ext cx="8127900" cy="25719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61505f2474_0_848:notes"/>
          <p:cNvSpPr txBox="1"/>
          <p:nvPr>
            <p:ph idx="1" type="body"/>
          </p:nvPr>
        </p:nvSpPr>
        <p:spPr>
          <a:xfrm>
            <a:off x="914400" y="3257550"/>
            <a:ext cx="73152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61505f2474_0_901: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61505f2474_0_901: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61505f2474_0_901: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1" name="Shape 491"/>
        <p:cNvGrpSpPr/>
        <p:nvPr/>
      </p:nvGrpSpPr>
      <p:grpSpPr>
        <a:xfrm>
          <a:off x="0" y="0"/>
          <a:ext cx="0" cy="0"/>
          <a:chOff x="0" y="0"/>
          <a:chExt cx="0" cy="0"/>
        </a:xfrm>
      </p:grpSpPr>
      <p:sp>
        <p:nvSpPr>
          <p:cNvPr id="492" name="Google Shape;492;g62f7c0a8e7_0_2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62f7c0a8e7_0_2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62f7c0a8e7_0_2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62f7c0a8e7_0_2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62f7c0a8e7_0_2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62f7c0a8e7_0_2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62f7c0a8e7_0_4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62f7c0a8e7_0_4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62f7c0a8e7_0_4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fef43d958_0_9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fef43d958_0_9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5fef43d958_0_9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62f7c0a8e7_0_5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62f7c0a8e7_0_5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62f7c0a8e7_0_5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62f7c0a8e7_0_57: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62f7c0a8e7_0_57: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g62f7c0a8e7_0_57: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62f7c0a8e7_0_64: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62f7c0a8e7_0_64: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62f7c0a8e7_0_64: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Google Shape;545;g62f7c0a8e7_0_78: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62f7c0a8e7_0_78: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62f7c0a8e7_0_78: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62f7c0a8e7_0_8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62f7c0a8e7_0_8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62f7c0a8e7_0_8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62f7c0a8e7_0_9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62f7c0a8e7_0_9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g62f7c0a8e7_0_9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6039ca8fd1_0_20: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6039ca8fd1_0_20: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6039ca8fd1_0_20: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61505f2474_0_962: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61505f2474_0_962: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61505f2474_0_962: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62f7c0a8e7_1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62f7c0a8e7_1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62f7c0a8e7_1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p17: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p1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01b126bb3_0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01b126bb3_0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g601b126bb3_0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6154198730_0_9: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6154198730_0_9: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g6154198730_0_9: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2f7c0a8e7_0_6: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2f7c0a8e7_0_6: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g62f7c0a8e7_0_6: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62f7c0a8e7_0_13: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62f7c0a8e7_0_13: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62f7c0a8e7_0_13: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6154198730_0_15:notes"/>
          <p:cNvSpPr/>
          <p:nvPr>
            <p:ph idx="2" type="sldImg"/>
          </p:nvPr>
        </p:nvSpPr>
        <p:spPr>
          <a:xfrm>
            <a:off x="2514600" y="857250"/>
            <a:ext cx="4114800" cy="23145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6154198730_0_15:notes"/>
          <p:cNvSpPr txBox="1"/>
          <p:nvPr>
            <p:ph idx="1" type="body"/>
          </p:nvPr>
        </p:nvSpPr>
        <p:spPr>
          <a:xfrm>
            <a:off x="914400" y="3300412"/>
            <a:ext cx="73152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g6154198730_0_15:notes"/>
          <p:cNvSpPr txBox="1"/>
          <p:nvPr>
            <p:ph idx="12" type="sldNum"/>
          </p:nvPr>
        </p:nvSpPr>
        <p:spPr>
          <a:xfrm>
            <a:off x="5179484" y="6513910"/>
            <a:ext cx="3962400" cy="3441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841772"/>
            <a:ext cx="7772400" cy="17907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2"/>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4" name="Shape 64"/>
        <p:cNvGrpSpPr/>
        <p:nvPr/>
      </p:nvGrpSpPr>
      <p:grpSpPr>
        <a:xfrm>
          <a:off x="0" y="0"/>
          <a:ext cx="0" cy="0"/>
          <a:chOff x="0" y="0"/>
          <a:chExt cx="0" cy="0"/>
        </a:xfrm>
      </p:grpSpPr>
      <p:sp>
        <p:nvSpPr>
          <p:cNvPr id="65" name="Google Shape;65;p11"/>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1"/>
          <p:cNvSpPr/>
          <p:nvPr>
            <p:ph idx="2" type="pic"/>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400"/>
              <a:buFont typeface="Arial"/>
              <a:buNone/>
              <a:defRPr b="0" i="0" sz="24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2100"/>
              <a:buFont typeface="Arial"/>
              <a:buNone/>
              <a:defRPr b="0" i="0" sz="21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800"/>
              <a:buFont typeface="Arial"/>
              <a:buNone/>
              <a:defRPr b="0" i="0" sz="18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500"/>
              <a:buFont typeface="Arial"/>
              <a:buNone/>
              <a:defRPr b="0" i="0" sz="1500" u="none" cap="none" strike="noStrike">
                <a:solidFill>
                  <a:schemeClr val="lt1"/>
                </a:solidFill>
                <a:latin typeface="Calibri"/>
                <a:ea typeface="Calibri"/>
                <a:cs typeface="Calibri"/>
                <a:sym typeface="Calibri"/>
              </a:defRPr>
            </a:lvl9pPr>
          </a:lstStyle>
          <a:p/>
        </p:txBody>
      </p:sp>
      <p:sp>
        <p:nvSpPr>
          <p:cNvPr id="67" name="Google Shape;67;p11"/>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8" name="Google Shape;68;p11"/>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1"/>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1"/>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2"/>
          <p:cNvSpPr txBox="1"/>
          <p:nvPr>
            <p:ph type="title"/>
          </p:nvPr>
        </p:nvSpPr>
        <p:spPr>
          <a:xfrm rot="5400000">
            <a:off x="5350074" y="1467446"/>
            <a:ext cx="4358879" cy="1971675"/>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2"/>
          <p:cNvSpPr txBox="1"/>
          <p:nvPr>
            <p:ph idx="1" type="body"/>
          </p:nvPr>
        </p:nvSpPr>
        <p:spPr>
          <a:xfrm rot="5400000">
            <a:off x="1349574" y="-447079"/>
            <a:ext cx="4358879" cy="580072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74" name="Google Shape;74;p12"/>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5" name="Google Shape;75;p12"/>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2"/>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1" name="Shape 81"/>
        <p:cNvGrpSpPr/>
        <p:nvPr/>
      </p:nvGrpSpPr>
      <p:grpSpPr>
        <a:xfrm>
          <a:off x="0" y="0"/>
          <a:ext cx="0" cy="0"/>
          <a:chOff x="0" y="0"/>
          <a:chExt cx="0" cy="0"/>
        </a:xfrm>
      </p:grpSpPr>
      <p:sp>
        <p:nvSpPr>
          <p:cNvPr id="82" name="Google Shape;82;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3" name="Google Shape;83;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4" name="Google Shape;84;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5" name="Shape 85"/>
        <p:cNvGrpSpPr/>
        <p:nvPr/>
      </p:nvGrpSpPr>
      <p:grpSpPr>
        <a:xfrm>
          <a:off x="0" y="0"/>
          <a:ext cx="0" cy="0"/>
          <a:chOff x="0" y="0"/>
          <a:chExt cx="0" cy="0"/>
        </a:xfrm>
      </p:grpSpPr>
      <p:sp>
        <p:nvSpPr>
          <p:cNvPr id="86" name="Google Shape;86;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7" name="Google Shape;87;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1" name="Google Shape;91;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5" name="Google Shape;95;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6" name="Google Shape;96;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9" name="Google Shape;9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0" name="Shape 100"/>
        <p:cNvGrpSpPr/>
        <p:nvPr/>
      </p:nvGrpSpPr>
      <p:grpSpPr>
        <a:xfrm>
          <a:off x="0" y="0"/>
          <a:ext cx="0" cy="0"/>
          <a:chOff x="0" y="0"/>
          <a:chExt cx="0" cy="0"/>
        </a:xfrm>
      </p:grpSpPr>
      <p:sp>
        <p:nvSpPr>
          <p:cNvPr id="101" name="Google Shape;101;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 name="Google Shape;102;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3" name="Google Shape;103;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4" name="Shape 104"/>
        <p:cNvGrpSpPr/>
        <p:nvPr/>
      </p:nvGrpSpPr>
      <p:grpSpPr>
        <a:xfrm>
          <a:off x="0" y="0"/>
          <a:ext cx="0" cy="0"/>
          <a:chOff x="0" y="0"/>
          <a:chExt cx="0" cy="0"/>
        </a:xfrm>
      </p:grpSpPr>
      <p:sp>
        <p:nvSpPr>
          <p:cNvPr id="105" name="Google Shape;105;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07" name="Shape 107"/>
        <p:cNvGrpSpPr/>
        <p:nvPr/>
      </p:nvGrpSpPr>
      <p:grpSpPr>
        <a:xfrm>
          <a:off x="0" y="0"/>
          <a:ext cx="0" cy="0"/>
          <a:chOff x="0" y="0"/>
          <a:chExt cx="0" cy="0"/>
        </a:xfrm>
      </p:grpSpPr>
      <p:sp>
        <p:nvSpPr>
          <p:cNvPr id="108" name="Google Shape;108;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0" name="Google Shape;110;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1" name="Google Shape;111;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2" name="Google Shape;112;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8" name="Google Shape;18;p3"/>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3"/>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3"/>
          <p:cNvSpPr txBox="1"/>
          <p:nvPr>
            <p:ph idx="12" type="sldNum"/>
          </p:nvPr>
        </p:nvSpPr>
        <p:spPr>
          <a:xfrm>
            <a:off x="76912" y="4925990"/>
            <a:ext cx="551738"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3" name="Shape 113"/>
        <p:cNvGrpSpPr/>
        <p:nvPr/>
      </p:nvGrpSpPr>
      <p:grpSpPr>
        <a:xfrm>
          <a:off x="0" y="0"/>
          <a:ext cx="0" cy="0"/>
          <a:chOff x="0" y="0"/>
          <a:chExt cx="0" cy="0"/>
        </a:xfrm>
      </p:grpSpPr>
      <p:sp>
        <p:nvSpPr>
          <p:cNvPr id="114" name="Google Shape;114;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15" name="Google Shape;115;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16" name="Shape 116"/>
        <p:cNvGrpSpPr/>
        <p:nvPr/>
      </p:nvGrpSpPr>
      <p:grpSpPr>
        <a:xfrm>
          <a:off x="0" y="0"/>
          <a:ext cx="0" cy="0"/>
          <a:chOff x="0" y="0"/>
          <a:chExt cx="0" cy="0"/>
        </a:xfrm>
      </p:grpSpPr>
      <p:sp>
        <p:nvSpPr>
          <p:cNvPr id="117" name="Google Shape;117;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8" name="Google Shape;118;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9" name="Google Shape;119;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0" name="Shape 120"/>
        <p:cNvGrpSpPr/>
        <p:nvPr/>
      </p:nvGrpSpPr>
      <p:grpSpPr>
        <a:xfrm>
          <a:off x="0" y="0"/>
          <a:ext cx="0" cy="0"/>
          <a:chOff x="0" y="0"/>
          <a:chExt cx="0" cy="0"/>
        </a:xfrm>
      </p:grpSpPr>
      <p:sp>
        <p:nvSpPr>
          <p:cNvPr id="121" name="Google Shape;12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26" name="Shape 126"/>
        <p:cNvGrpSpPr/>
        <p:nvPr/>
      </p:nvGrpSpPr>
      <p:grpSpPr>
        <a:xfrm>
          <a:off x="0" y="0"/>
          <a:ext cx="0" cy="0"/>
          <a:chOff x="0" y="0"/>
          <a:chExt cx="0" cy="0"/>
        </a:xfrm>
      </p:grpSpPr>
      <p:grpSp>
        <p:nvGrpSpPr>
          <p:cNvPr id="127" name="Google Shape;127;p26"/>
          <p:cNvGrpSpPr/>
          <p:nvPr/>
        </p:nvGrpSpPr>
        <p:grpSpPr>
          <a:xfrm>
            <a:off x="4350279" y="2855377"/>
            <a:ext cx="443589" cy="105632"/>
            <a:chOff x="4137525" y="2915950"/>
            <a:chExt cx="869100" cy="207000"/>
          </a:xfrm>
        </p:grpSpPr>
        <p:sp>
          <p:nvSpPr>
            <p:cNvPr id="128" name="Google Shape;128;p26"/>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6"/>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6"/>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32" name="Google Shape;132;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33" name="Google Shape;133;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4" name="Shape 134"/>
        <p:cNvGrpSpPr/>
        <p:nvPr/>
      </p:nvGrpSpPr>
      <p:grpSpPr>
        <a:xfrm>
          <a:off x="0" y="0"/>
          <a:ext cx="0" cy="0"/>
          <a:chOff x="0" y="0"/>
          <a:chExt cx="0" cy="0"/>
        </a:xfrm>
      </p:grpSpPr>
      <p:sp>
        <p:nvSpPr>
          <p:cNvPr id="135" name="Google Shape;135;p2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6" name="Google Shape;136;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7" name="Shape 137"/>
        <p:cNvGrpSpPr/>
        <p:nvPr/>
      </p:nvGrpSpPr>
      <p:grpSpPr>
        <a:xfrm>
          <a:off x="0" y="0"/>
          <a:ext cx="0" cy="0"/>
          <a:chOff x="0" y="0"/>
          <a:chExt cx="0" cy="0"/>
        </a:xfrm>
      </p:grpSpPr>
      <p:sp>
        <p:nvSpPr>
          <p:cNvPr id="138" name="Google Shape;13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9" name="Google Shape;139;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40" name="Google Shape;140;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41" name="Shape 141"/>
        <p:cNvGrpSpPr/>
        <p:nvPr/>
      </p:nvGrpSpPr>
      <p:grpSpPr>
        <a:xfrm>
          <a:off x="0" y="0"/>
          <a:ext cx="0" cy="0"/>
          <a:chOff x="0" y="0"/>
          <a:chExt cx="0" cy="0"/>
        </a:xfrm>
      </p:grpSpPr>
      <p:sp>
        <p:nvSpPr>
          <p:cNvPr id="142" name="Google Shape;142;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3" name="Google Shape;143;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4" name="Google Shape;144;p2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45" name="Google Shape;145;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6" name="Shape 146"/>
        <p:cNvGrpSpPr/>
        <p:nvPr/>
      </p:nvGrpSpPr>
      <p:grpSpPr>
        <a:xfrm>
          <a:off x="0" y="0"/>
          <a:ext cx="0" cy="0"/>
          <a:chOff x="0" y="0"/>
          <a:chExt cx="0" cy="0"/>
        </a:xfrm>
      </p:grpSpPr>
      <p:sp>
        <p:nvSpPr>
          <p:cNvPr id="147" name="Google Shape;14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48" name="Google Shape;148;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49" name="Shape 149"/>
        <p:cNvGrpSpPr/>
        <p:nvPr/>
      </p:nvGrpSpPr>
      <p:grpSpPr>
        <a:xfrm>
          <a:off x="0" y="0"/>
          <a:ext cx="0" cy="0"/>
          <a:chOff x="0" y="0"/>
          <a:chExt cx="0" cy="0"/>
        </a:xfrm>
      </p:grpSpPr>
      <p:sp>
        <p:nvSpPr>
          <p:cNvPr id="150" name="Google Shape;150;p3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3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52" name="Google Shape;152;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153" name="Shape 153"/>
        <p:cNvGrpSpPr/>
        <p:nvPr/>
      </p:nvGrpSpPr>
      <p:grpSpPr>
        <a:xfrm>
          <a:off x="0" y="0"/>
          <a:ext cx="0" cy="0"/>
          <a:chOff x="0" y="0"/>
          <a:chExt cx="0" cy="0"/>
        </a:xfrm>
      </p:grpSpPr>
      <p:sp>
        <p:nvSpPr>
          <p:cNvPr id="154" name="Google Shape;154;p32"/>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55" name="Google Shape;155;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 name="Shape 21"/>
        <p:cNvGrpSpPr/>
        <p:nvPr/>
      </p:nvGrpSpPr>
      <p:grpSpPr>
        <a:xfrm>
          <a:off x="0" y="0"/>
          <a:ext cx="0" cy="0"/>
          <a:chOff x="0" y="0"/>
          <a:chExt cx="0" cy="0"/>
        </a:xfrm>
      </p:grpSpPr>
      <p:sp>
        <p:nvSpPr>
          <p:cNvPr id="22" name="Google Shape;22;p4"/>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24" name="Google Shape;24;p4"/>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5" name="Google Shape;25;p4"/>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6" name="Google Shape;26;p4"/>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lt1"/>
                </a:solidFill>
                <a:latin typeface="Calibri"/>
                <a:ea typeface="Calibri"/>
                <a:cs typeface="Calibri"/>
                <a:sym typeface="Calibri"/>
              </a:defRPr>
            </a:lvl1pPr>
            <a:lvl2pPr indent="0" lvl="1" marL="0" marR="0" rtl="0" algn="l">
              <a:spcBef>
                <a:spcPts val="0"/>
              </a:spcBef>
              <a:buNone/>
              <a:defRPr b="0" i="0" sz="1800" u="none" cap="none" strike="noStrike">
                <a:solidFill>
                  <a:schemeClr val="lt1"/>
                </a:solidFill>
                <a:latin typeface="Calibri"/>
                <a:ea typeface="Calibri"/>
                <a:cs typeface="Calibri"/>
                <a:sym typeface="Calibri"/>
              </a:defRPr>
            </a:lvl2pPr>
            <a:lvl3pPr indent="0" lvl="2" marL="0" marR="0" rtl="0" algn="l">
              <a:spcBef>
                <a:spcPts val="0"/>
              </a:spcBef>
              <a:buNone/>
              <a:defRPr b="0" i="0" sz="1800" u="none" cap="none" strike="noStrike">
                <a:solidFill>
                  <a:schemeClr val="lt1"/>
                </a:solidFill>
                <a:latin typeface="Calibri"/>
                <a:ea typeface="Calibri"/>
                <a:cs typeface="Calibri"/>
                <a:sym typeface="Calibri"/>
              </a:defRPr>
            </a:lvl3pPr>
            <a:lvl4pPr indent="0" lvl="3" marL="0" marR="0" rtl="0" algn="l">
              <a:spcBef>
                <a:spcPts val="0"/>
              </a:spcBef>
              <a:buNone/>
              <a:defRPr b="0" i="0" sz="1800" u="none" cap="none" strike="noStrike">
                <a:solidFill>
                  <a:schemeClr val="lt1"/>
                </a:solidFill>
                <a:latin typeface="Calibri"/>
                <a:ea typeface="Calibri"/>
                <a:cs typeface="Calibri"/>
                <a:sym typeface="Calibri"/>
              </a:defRPr>
            </a:lvl4pPr>
            <a:lvl5pPr indent="0" lvl="4" marL="0" marR="0" rtl="0" algn="l">
              <a:spcBef>
                <a:spcPts val="0"/>
              </a:spcBef>
              <a:buNone/>
              <a:defRPr b="0" i="0" sz="1800" u="none" cap="none" strike="noStrike">
                <a:solidFill>
                  <a:schemeClr val="lt1"/>
                </a:solidFill>
                <a:latin typeface="Calibri"/>
                <a:ea typeface="Calibri"/>
                <a:cs typeface="Calibri"/>
                <a:sym typeface="Calibri"/>
              </a:defRPr>
            </a:lvl5pPr>
            <a:lvl6pPr indent="0" lvl="5" marL="0" marR="0" rtl="0" algn="l">
              <a:spcBef>
                <a:spcPts val="0"/>
              </a:spcBef>
              <a:buNone/>
              <a:defRPr b="0" i="0" sz="1800" u="none" cap="none" strike="noStrike">
                <a:solidFill>
                  <a:schemeClr val="lt1"/>
                </a:solidFill>
                <a:latin typeface="Calibri"/>
                <a:ea typeface="Calibri"/>
                <a:cs typeface="Calibri"/>
                <a:sym typeface="Calibri"/>
              </a:defRPr>
            </a:lvl6pPr>
            <a:lvl7pPr indent="0" lvl="6" marL="0" marR="0" rtl="0" algn="l">
              <a:spcBef>
                <a:spcPts val="0"/>
              </a:spcBef>
              <a:buNone/>
              <a:defRPr b="0" i="0" sz="1800" u="none" cap="none" strike="noStrike">
                <a:solidFill>
                  <a:schemeClr val="lt1"/>
                </a:solidFill>
                <a:latin typeface="Calibri"/>
                <a:ea typeface="Calibri"/>
                <a:cs typeface="Calibri"/>
                <a:sym typeface="Calibri"/>
              </a:defRPr>
            </a:lvl7pPr>
            <a:lvl8pPr indent="0" lvl="7" marL="0" marR="0" rtl="0" algn="l">
              <a:spcBef>
                <a:spcPts val="0"/>
              </a:spcBef>
              <a:buNone/>
              <a:defRPr b="0" i="0" sz="1800" u="none" cap="none" strike="noStrike">
                <a:solidFill>
                  <a:schemeClr val="lt1"/>
                </a:solidFill>
                <a:latin typeface="Calibri"/>
                <a:ea typeface="Calibri"/>
                <a:cs typeface="Calibri"/>
                <a:sym typeface="Calibri"/>
              </a:defRPr>
            </a:lvl8pPr>
            <a:lvl9pPr indent="0" lvl="8" marL="0" marR="0" rtl="0" algn="l">
              <a:spcBef>
                <a:spcPts val="0"/>
              </a:spcBef>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56" name="Shape 156"/>
        <p:cNvGrpSpPr/>
        <p:nvPr/>
      </p:nvGrpSpPr>
      <p:grpSpPr>
        <a:xfrm>
          <a:off x="0" y="0"/>
          <a:ext cx="0" cy="0"/>
          <a:chOff x="0" y="0"/>
          <a:chExt cx="0" cy="0"/>
        </a:xfrm>
      </p:grpSpPr>
      <p:sp>
        <p:nvSpPr>
          <p:cNvPr id="157" name="Google Shape;157;p3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3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59" name="Google Shape;159;p3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60" name="Google Shape;160;p33"/>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61" name="Google Shape;161;p33"/>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162" name="Google Shape;162;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63" name="Shape 163"/>
        <p:cNvGrpSpPr/>
        <p:nvPr/>
      </p:nvGrpSpPr>
      <p:grpSpPr>
        <a:xfrm>
          <a:off x="0" y="0"/>
          <a:ext cx="0" cy="0"/>
          <a:chOff x="0" y="0"/>
          <a:chExt cx="0" cy="0"/>
        </a:xfrm>
      </p:grpSpPr>
      <p:sp>
        <p:nvSpPr>
          <p:cNvPr id="164" name="Google Shape;164;p3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65" name="Google Shape;165;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66" name="Shape 166"/>
        <p:cNvGrpSpPr/>
        <p:nvPr/>
      </p:nvGrpSpPr>
      <p:grpSpPr>
        <a:xfrm>
          <a:off x="0" y="0"/>
          <a:ext cx="0" cy="0"/>
          <a:chOff x="0" y="0"/>
          <a:chExt cx="0" cy="0"/>
        </a:xfrm>
      </p:grpSpPr>
      <p:sp>
        <p:nvSpPr>
          <p:cNvPr id="167" name="Google Shape;167;p35"/>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8" name="Google Shape;168;p35"/>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9" name="Google Shape;169;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0" name="Shape 170"/>
        <p:cNvGrpSpPr/>
        <p:nvPr/>
      </p:nvGrpSpPr>
      <p:grpSpPr>
        <a:xfrm>
          <a:off x="0" y="0"/>
          <a:ext cx="0" cy="0"/>
          <a:chOff x="0" y="0"/>
          <a:chExt cx="0" cy="0"/>
        </a:xfrm>
      </p:grpSpPr>
      <p:sp>
        <p:nvSpPr>
          <p:cNvPr id="171" name="Google Shape;171;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623888" y="1282305"/>
            <a:ext cx="7886700" cy="213955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4500"/>
              <a:buFont typeface="Helvetica Neue"/>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623888" y="3442099"/>
            <a:ext cx="7886700" cy="112514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30" name="Google Shape;30;p5"/>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5"/>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5"/>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6" name="Google Shape;36;p6"/>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37" name="Google Shape;37;p6"/>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6"/>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6"/>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629841" y="273845"/>
            <a:ext cx="7886700" cy="99417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3" name="Google Shape;43;p7"/>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4" name="Google Shape;44;p7"/>
          <p:cNvSpPr txBox="1"/>
          <p:nvPr>
            <p:ph idx="3" type="body"/>
          </p:nvPr>
        </p:nvSpPr>
        <p:spPr>
          <a:xfrm>
            <a:off x="4629151" y="1260872"/>
            <a:ext cx="3887391" cy="6179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45" name="Google Shape;45;p7"/>
          <p:cNvSpPr txBox="1"/>
          <p:nvPr>
            <p:ph idx="4" type="body"/>
          </p:nvPr>
        </p:nvSpPr>
        <p:spPr>
          <a:xfrm>
            <a:off x="4629151" y="1878806"/>
            <a:ext cx="3887391" cy="2763441"/>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6" name="Google Shape;46;p7"/>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7" name="Google Shape;47;p7"/>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49" name="Shape 49"/>
        <p:cNvGrpSpPr/>
        <p:nvPr/>
      </p:nvGrpSpPr>
      <p:grpSpPr>
        <a:xfrm>
          <a:off x="0" y="0"/>
          <a:ext cx="0" cy="0"/>
          <a:chOff x="0" y="0"/>
          <a:chExt cx="0" cy="0"/>
        </a:xfrm>
      </p:grpSpPr>
      <p:sp>
        <p:nvSpPr>
          <p:cNvPr id="50" name="Google Shape;50;p8"/>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1" name="Google Shape;51;p8"/>
          <p:cNvSpPr txBox="1"/>
          <p:nvPr/>
        </p:nvSpPr>
        <p:spPr>
          <a:xfrm>
            <a:off x="406581" y="273845"/>
            <a:ext cx="7096625" cy="1072118"/>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Helvetica Neue"/>
              <a:buNone/>
            </a:pPr>
            <a:r>
              <a:t/>
            </a:r>
            <a:endParaRPr b="0" i="0" sz="3300">
              <a:solidFill>
                <a:schemeClr val="lt1"/>
              </a:solidFill>
              <a:latin typeface="Helvetica Neue"/>
              <a:ea typeface="Helvetica Neue"/>
              <a:cs typeface="Helvetica Neue"/>
              <a:sym typeface="Helvetica Neue"/>
            </a:endParaRPr>
          </a:p>
        </p:txBody>
      </p:sp>
      <p:sp>
        <p:nvSpPr>
          <p:cNvPr id="52" name="Google Shape;52;p8"/>
          <p:cNvSpPr/>
          <p:nvPr>
            <p:ph idx="2" type="chart"/>
          </p:nvPr>
        </p:nvSpPr>
        <p:spPr>
          <a:xfrm>
            <a:off x="406581" y="1454922"/>
            <a:ext cx="8472500" cy="303803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lvl="1"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lvl="2"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lvl="3"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lvl="4"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lvl="5"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lvl="6"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lvl="7"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lvl="8"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9"/>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5" name="Google Shape;55;p9"/>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9"/>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7" name="Shape 57"/>
        <p:cNvGrpSpPr/>
        <p:nvPr/>
      </p:nvGrpSpPr>
      <p:grpSpPr>
        <a:xfrm>
          <a:off x="0" y="0"/>
          <a:ext cx="0" cy="0"/>
          <a:chOff x="0" y="0"/>
          <a:chExt cx="0" cy="0"/>
        </a:xfrm>
      </p:grpSpPr>
      <p:sp>
        <p:nvSpPr>
          <p:cNvPr id="58" name="Google Shape;58;p1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2400"/>
              <a:buFont typeface="Helvetica Neue"/>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txBox="1"/>
          <p:nvPr>
            <p:ph idx="1" type="body"/>
          </p:nvPr>
        </p:nvSpPr>
        <p:spPr>
          <a:xfrm>
            <a:off x="3887391" y="740570"/>
            <a:ext cx="4629150" cy="3655219"/>
          </a:xfrm>
          <a:prstGeom prst="rect">
            <a:avLst/>
          </a:prstGeom>
          <a:noFill/>
          <a:ln>
            <a:noFill/>
          </a:ln>
        </p:spPr>
        <p:txBody>
          <a:bodyPr anchorCtr="0" anchor="t" bIns="45700" lIns="91425" spcFirstLastPara="1" rIns="91425" wrap="square" tIns="45700">
            <a:noAutofit/>
          </a:bodyPr>
          <a:lstStyle>
            <a:lvl1pPr indent="-381000" lvl="0" marL="457200" algn="l">
              <a:lnSpc>
                <a:spcPct val="90000"/>
              </a:lnSpc>
              <a:spcBef>
                <a:spcPts val="750"/>
              </a:spcBef>
              <a:spcAft>
                <a:spcPts val="0"/>
              </a:spcAft>
              <a:buClr>
                <a:schemeClr val="lt1"/>
              </a:buClr>
              <a:buSzPts val="2400"/>
              <a:buChar char="•"/>
              <a:defRPr sz="2400"/>
            </a:lvl1pPr>
            <a:lvl2pPr indent="-361950" lvl="1" marL="914400" algn="l">
              <a:lnSpc>
                <a:spcPct val="90000"/>
              </a:lnSpc>
              <a:spcBef>
                <a:spcPts val="375"/>
              </a:spcBef>
              <a:spcAft>
                <a:spcPts val="0"/>
              </a:spcAft>
              <a:buClr>
                <a:schemeClr val="lt1"/>
              </a:buClr>
              <a:buSzPts val="2100"/>
              <a:buChar char="•"/>
              <a:defRPr sz="2100"/>
            </a:lvl2pPr>
            <a:lvl3pPr indent="-342900" lvl="2" marL="1371600" algn="l">
              <a:lnSpc>
                <a:spcPct val="90000"/>
              </a:lnSpc>
              <a:spcBef>
                <a:spcPts val="375"/>
              </a:spcBef>
              <a:spcAft>
                <a:spcPts val="0"/>
              </a:spcAft>
              <a:buClr>
                <a:schemeClr val="lt1"/>
              </a:buClr>
              <a:buSzPts val="1800"/>
              <a:buChar char="•"/>
              <a:defRPr sz="1800"/>
            </a:lvl3pPr>
            <a:lvl4pPr indent="-323850" lvl="3" marL="1828800" algn="l">
              <a:lnSpc>
                <a:spcPct val="90000"/>
              </a:lnSpc>
              <a:spcBef>
                <a:spcPts val="375"/>
              </a:spcBef>
              <a:spcAft>
                <a:spcPts val="0"/>
              </a:spcAft>
              <a:buClr>
                <a:schemeClr val="lt1"/>
              </a:buClr>
              <a:buSzPts val="1500"/>
              <a:buChar char="•"/>
              <a:defRPr sz="1500"/>
            </a:lvl4pPr>
            <a:lvl5pPr indent="-323850" lvl="4" marL="2286000" algn="l">
              <a:lnSpc>
                <a:spcPct val="90000"/>
              </a:lnSpc>
              <a:spcBef>
                <a:spcPts val="375"/>
              </a:spcBef>
              <a:spcAft>
                <a:spcPts val="0"/>
              </a:spcAft>
              <a:buClr>
                <a:schemeClr val="lt1"/>
              </a:buClr>
              <a:buSzPts val="1500"/>
              <a:buChar char="•"/>
              <a:defRPr sz="15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60" name="Google Shape;60;p10"/>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1" name="Google Shape;61;p10"/>
          <p:cNvSpPr txBox="1"/>
          <p:nvPr>
            <p:ph idx="10" type="dt"/>
          </p:nvPr>
        </p:nvSpPr>
        <p:spPr>
          <a:xfrm>
            <a:off x="628650" y="4925989"/>
            <a:ext cx="1914368" cy="20469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10"/>
          <p:cNvSpPr txBox="1"/>
          <p:nvPr>
            <p:ph idx="11" type="ftr"/>
          </p:nvPr>
        </p:nvSpPr>
        <p:spPr>
          <a:xfrm>
            <a:off x="628650" y="4885441"/>
            <a:ext cx="4909025" cy="155666"/>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10"/>
          <p:cNvSpPr txBox="1"/>
          <p:nvPr>
            <p:ph idx="12" type="sldNum"/>
          </p:nvPr>
        </p:nvSpPr>
        <p:spPr>
          <a:xfrm>
            <a:off x="0" y="5012500"/>
            <a:ext cx="628650" cy="210906"/>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Calibri"/>
                <a:ea typeface="Calibri"/>
                <a:cs typeface="Calibri"/>
                <a:sym typeface="Calibri"/>
              </a:defRPr>
            </a:lvl1pPr>
            <a:lvl2pPr indent="0" lvl="1" marL="0" marR="0" rtl="0" algn="l">
              <a:spcBef>
                <a:spcPts val="0"/>
              </a:spcBef>
              <a:buNone/>
              <a:defRPr sz="1800">
                <a:solidFill>
                  <a:schemeClr val="lt1"/>
                </a:solidFill>
                <a:latin typeface="Calibri"/>
                <a:ea typeface="Calibri"/>
                <a:cs typeface="Calibri"/>
                <a:sym typeface="Calibri"/>
              </a:defRPr>
            </a:lvl2pPr>
            <a:lvl3pPr indent="0" lvl="2" marL="0" marR="0" rtl="0" algn="l">
              <a:spcBef>
                <a:spcPts val="0"/>
              </a:spcBef>
              <a:buNone/>
              <a:defRPr sz="1800">
                <a:solidFill>
                  <a:schemeClr val="lt1"/>
                </a:solidFill>
                <a:latin typeface="Calibri"/>
                <a:ea typeface="Calibri"/>
                <a:cs typeface="Calibri"/>
                <a:sym typeface="Calibri"/>
              </a:defRPr>
            </a:lvl3pPr>
            <a:lvl4pPr indent="0" lvl="3" marL="0" marR="0" rtl="0" algn="l">
              <a:spcBef>
                <a:spcPts val="0"/>
              </a:spcBef>
              <a:buNone/>
              <a:defRPr sz="1800">
                <a:solidFill>
                  <a:schemeClr val="lt1"/>
                </a:solidFill>
                <a:latin typeface="Calibri"/>
                <a:ea typeface="Calibri"/>
                <a:cs typeface="Calibri"/>
                <a:sym typeface="Calibri"/>
              </a:defRPr>
            </a:lvl4pPr>
            <a:lvl5pPr indent="0" lvl="4" marL="0" marR="0" rtl="0" algn="l">
              <a:spcBef>
                <a:spcPts val="0"/>
              </a:spcBef>
              <a:buNone/>
              <a:defRPr sz="1800">
                <a:solidFill>
                  <a:schemeClr val="lt1"/>
                </a:solidFill>
                <a:latin typeface="Calibri"/>
                <a:ea typeface="Calibri"/>
                <a:cs typeface="Calibri"/>
                <a:sym typeface="Calibri"/>
              </a:defRPr>
            </a:lvl5pPr>
            <a:lvl6pPr indent="0" lvl="5" marL="0" marR="0" rtl="0" algn="l">
              <a:spcBef>
                <a:spcPts val="0"/>
              </a:spcBef>
              <a:buNone/>
              <a:defRPr sz="1800">
                <a:solidFill>
                  <a:schemeClr val="lt1"/>
                </a:solidFill>
                <a:latin typeface="Calibri"/>
                <a:ea typeface="Calibri"/>
                <a:cs typeface="Calibri"/>
                <a:sym typeface="Calibri"/>
              </a:defRPr>
            </a:lvl6pPr>
            <a:lvl7pPr indent="0" lvl="6" marL="0" marR="0" rtl="0" algn="l">
              <a:spcBef>
                <a:spcPts val="0"/>
              </a:spcBef>
              <a:buNone/>
              <a:defRPr sz="1800">
                <a:solidFill>
                  <a:schemeClr val="lt1"/>
                </a:solidFill>
                <a:latin typeface="Calibri"/>
                <a:ea typeface="Calibri"/>
                <a:cs typeface="Calibri"/>
                <a:sym typeface="Calibri"/>
              </a:defRPr>
            </a:lvl7pPr>
            <a:lvl8pPr indent="0" lvl="7" marL="0" marR="0" rtl="0" algn="l">
              <a:spcBef>
                <a:spcPts val="0"/>
              </a:spcBef>
              <a:buNone/>
              <a:defRPr sz="1800">
                <a:solidFill>
                  <a:schemeClr val="lt1"/>
                </a:solidFill>
                <a:latin typeface="Calibri"/>
                <a:ea typeface="Calibri"/>
                <a:cs typeface="Calibri"/>
                <a:sym typeface="Calibri"/>
              </a:defRPr>
            </a:lvl8pPr>
            <a:lvl9pPr indent="0" lvl="8" marL="0" marR="0" rtl="0" algn="l">
              <a:spcBef>
                <a:spcPts val="0"/>
              </a:spcBef>
              <a:buNone/>
              <a:defRPr sz="18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273845"/>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3300"/>
              <a:buFont typeface="Helvetica Neue"/>
              <a:buNone/>
              <a:defRPr b="0" i="0" sz="3300" u="none" cap="none" strike="noStrike">
                <a:solidFill>
                  <a:schemeClr val="lt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Helvetica Neue"/>
                <a:ea typeface="Helvetica Neue"/>
                <a:cs typeface="Helvetica Neue"/>
                <a:sym typeface="Helvetica Neue"/>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Helvetica Neue"/>
                <a:ea typeface="Helvetica Neue"/>
                <a:cs typeface="Helvetica Neue"/>
                <a:sym typeface="Helvetica Neue"/>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Helvetica Neue"/>
                <a:ea typeface="Helvetica Neue"/>
                <a:cs typeface="Helvetica Neue"/>
                <a:sym typeface="Helvetica Neue"/>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Helvetica Neue"/>
                <a:ea typeface="Helvetica Neue"/>
                <a:cs typeface="Helvetica Neue"/>
                <a:sym typeface="Helvetica Neue"/>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77" name="Shape 77"/>
        <p:cNvGrpSpPr/>
        <p:nvPr/>
      </p:nvGrpSpPr>
      <p:grpSpPr>
        <a:xfrm>
          <a:off x="0" y="0"/>
          <a:ext cx="0" cy="0"/>
          <a:chOff x="0" y="0"/>
          <a:chExt cx="0" cy="0"/>
        </a:xfrm>
      </p:grpSpPr>
      <p:sp>
        <p:nvSpPr>
          <p:cNvPr id="78" name="Google Shape;7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9" name="Google Shape;7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0" name="Google Shape;80;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122" name="Shape 122"/>
        <p:cNvGrpSpPr/>
        <p:nvPr/>
      </p:nvGrpSpPr>
      <p:grpSpPr>
        <a:xfrm>
          <a:off x="0" y="0"/>
          <a:ext cx="0" cy="0"/>
          <a:chOff x="0" y="0"/>
          <a:chExt cx="0" cy="0"/>
        </a:xfrm>
      </p:grpSpPr>
      <p:sp>
        <p:nvSpPr>
          <p:cNvPr id="123" name="Google Shape;123;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24" name="Google Shape;124;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25" name="Google Shape;125;p2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www.copyright.gov/circs/circ01.pdf"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19.png"/><Relationship Id="rId5" Type="http://schemas.openxmlformats.org/officeDocument/2006/relationships/image" Target="../media/image10.png"/><Relationship Id="rId6" Type="http://schemas.openxmlformats.org/officeDocument/2006/relationships/image" Target="../media/image5.jp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hyperlink" Target="https://copyright.cornell.edu/publicdomai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hyperlink" Target="https://www.flickr.com/photos/jemimus/6783259581" TargetMode="External"/><Relationship Id="rId11" Type="http://schemas.openxmlformats.org/officeDocument/2006/relationships/hyperlink" Target="https://www.flickr.com/photos/jeffchristiansen/" TargetMode="External"/><Relationship Id="rId10" Type="http://schemas.openxmlformats.org/officeDocument/2006/relationships/hyperlink" Target="https://www.flickr.com/photos/jeffchristiansen/2506627137" TargetMode="External"/><Relationship Id="rId12" Type="http://schemas.openxmlformats.org/officeDocument/2006/relationships/hyperlink" Target="https://creativecommons.org/licenses/by-sa/2.0/" TargetMode="External"/><Relationship Id="rId9" Type="http://schemas.openxmlformats.org/officeDocument/2006/relationships/image" Target="../media/image6.png"/><Relationship Id="rId5" Type="http://schemas.openxmlformats.org/officeDocument/2006/relationships/hyperlink" Target="https://www.flickr.com/photos/jemimus/" TargetMode="External"/><Relationship Id="rId6" Type="http://schemas.openxmlformats.org/officeDocument/2006/relationships/hyperlink" Target="https://creativecommons.org/licenses/by/2.0/" TargetMode="External"/><Relationship Id="rId7" Type="http://schemas.openxmlformats.org/officeDocument/2006/relationships/image" Target="../media/image7.png"/><Relationship Id="rId8"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copyright.gov/fair-use/more-info.htm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hyperlink" Target="https://creativecommons.org/licenses/by/3.0/deed.en" TargetMode="External"/><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hyperlink" Target="https://commons.wikimedia.org/w/index.php?curid=14710006" TargetMode="External"/><Relationship Id="rId8" Type="http://schemas.openxmlformats.org/officeDocument/2006/relationships/hyperlink" Target="https://commons.wikimedia.org/w/index.php?title=User:Kristinekreations&amp;action=edit&amp;redlink=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2.jpg"/><Relationship Id="rId7"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en.wikipedia.org/wiki/License"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3.png"/><Relationship Id="rId4" Type="http://schemas.openxmlformats.org/officeDocument/2006/relationships/hyperlink" Target="https://flic.kr/p/a8Tsiz" TargetMode="External"/><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creativecommons.org/licenses/"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hyperlink" Target="https://creativecommons.org/licenses/" TargetMode="External"/><Relationship Id="rId5" Type="http://schemas.openxmlformats.org/officeDocument/2006/relationships/hyperlink" Target="https://creativecommons.org/licenses/" TargetMode="External"/><Relationship Id="rId6"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31.png"/><Relationship Id="rId4" Type="http://schemas.openxmlformats.org/officeDocument/2006/relationships/hyperlink" Target="https://www.flickr.com/photos/joshuarothhaas/7705034586/in/photolist-cJSjkU-odzpne-ov4Snc-ouZApA-ot2m7u-ouKD5n-odzqzr-ov37Vw-aoirht-ot2vcy-ov3WnP-odx7CE-6Z2hLz-odyU5s-ov3c2Y-7oaGZ-odvAYG-ouRr2A-ot19tw-366VcG-ov2Hxj-ouRRK3-ov26hM-odyj7Q-5npBYi-ot2gqf-ouQPEd-ouZNGS-owPEfR-odySkh-odzbtj-8fKW8b-odzzw2-owNEJi-odyTS5-odxwdH-ouLarp-5dJS7R-owPkZc-ov2WvM-ov1Rp6-ouNhLJ-odzid2-odxF26-ouReKh-ot2j3u-odyWpP-ouPHN5-odyTiQ-odxoPX" TargetMode="External"/><Relationship Id="rId5" Type="http://schemas.openxmlformats.org/officeDocument/2006/relationships/hyperlink" Target="https://www.flickr.com/photos/joshuarothhaas/" TargetMode="External"/><Relationship Id="rId6" Type="http://schemas.openxmlformats.org/officeDocument/2006/relationships/hyperlink" Target="https://creativecommons.org/licenses/by/2.0/" TargetMode="External"/><Relationship Id="rId7"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hyperlink" Target="https://www.metmuseum.org/art/collection/search/436965" TargetMode="External"/><Relationship Id="rId5" Type="http://schemas.openxmlformats.org/officeDocument/2006/relationships/hyperlink" Target="https://creativecommons.org/publicdomain/zero/1.0/" TargetMode="External"/><Relationship Id="rId6"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s://wiki.creativecommons.org/wiki/Best_practices_for_attribution"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18.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16.jp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hyperlink" Target="https://creativecommons.org/licenses/by-nc-sa/4.0/" TargetMode="External"/><Relationship Id="rId8"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25.jpg"/><Relationship Id="rId7" Type="http://schemas.openxmlformats.org/officeDocument/2006/relationships/hyperlink" Target="https://creativecommons.org/licenses/by/4.0/" TargetMode="External"/><Relationship Id="rId8"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hyperlink" Target="https://www.gcflearnfree.org/blogbasics/copyright-and-fair-use/2" TargetMode="External"/><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46.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8.xml"/><Relationship Id="rId3" Type="http://schemas.openxmlformats.org/officeDocument/2006/relationships/image" Target="../media/image26.jp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hyperlink" Target="https://generalcounsel.ucf.edu/files/2015/06/Top-Ten-Copyright-and-Fair-Use-Questions-revised-NNH-clean-4-19-11.docx" TargetMode="Externa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hyperlink" Target="https://www.copyright.gov/circs/circ21.pdf"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44.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1" Type="http://schemas.openxmlformats.org/officeDocument/2006/relationships/hyperlink" Target="https://pixabay.com/photos/license-plate-indicator-pkw-texas-1524129/" TargetMode="External"/><Relationship Id="rId10" Type="http://schemas.openxmlformats.org/officeDocument/2006/relationships/hyperlink" Target="https://pixabay.com/photos/old-wood-desktop-vintage-alphabets-3150426/" TargetMode="External"/><Relationship Id="rId13" Type="http://schemas.openxmlformats.org/officeDocument/2006/relationships/hyperlink" Target="https://pixabay.com/photos/feedback-checklist-job-gut-3676922/" TargetMode="External"/><Relationship Id="rId12" Type="http://schemas.openxmlformats.org/officeDocument/2006/relationships/hyperlink" Target="https://pixabay.com/photos/binoculars-view-focus-optical-1209892/"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pixabay.com/photos/art-artist-cafe-calligraphic-3187088/" TargetMode="External"/><Relationship Id="rId4" Type="http://schemas.openxmlformats.org/officeDocument/2006/relationships/hyperlink" Target="https://pixabay.com/photos/typewriter-alphabet-vintage-2306479/" TargetMode="External"/><Relationship Id="rId9" Type="http://schemas.openxmlformats.org/officeDocument/2006/relationships/hyperlink" Target="https://pixabay.com/photos/bus-train-subway-inside-seats-731317/" TargetMode="External"/><Relationship Id="rId15" Type="http://schemas.openxmlformats.org/officeDocument/2006/relationships/hyperlink" Target="https://pixabay.com/photos/question-mark-why-problem-solution-2123967/" TargetMode="External"/><Relationship Id="rId14" Type="http://schemas.openxmlformats.org/officeDocument/2006/relationships/hyperlink" Target="https://pixabay.com/photos/checklist-chalk-board-list-2549229/" TargetMode="External"/><Relationship Id="rId17" Type="http://schemas.openxmlformats.org/officeDocument/2006/relationships/image" Target="../media/image1.png"/><Relationship Id="rId16" Type="http://schemas.openxmlformats.org/officeDocument/2006/relationships/hyperlink" Target="https://pixabay.com/photos/note-pin-list-stickies-paper-memo-1143037/" TargetMode="External"/><Relationship Id="rId5" Type="http://schemas.openxmlformats.org/officeDocument/2006/relationships/hyperlink" Target="https://pixabay.com/photos/justice-statue-lady-justice-2060093/" TargetMode="External"/><Relationship Id="rId6" Type="http://schemas.openxmlformats.org/officeDocument/2006/relationships/hyperlink" Target="https://pixabay.com/photos/teach-education-school-class-1968076/" TargetMode="External"/><Relationship Id="rId7" Type="http://schemas.openxmlformats.org/officeDocument/2006/relationships/hyperlink" Target="https://pixabay.com/photos/mindmap-brainstorm-idea-innovation-2123973/" TargetMode="External"/><Relationship Id="rId8" Type="http://schemas.openxmlformats.org/officeDocument/2006/relationships/hyperlink" Target="https://pixabay.com/photos/copyright-magnifier-magnifying-glass-389901/"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7.jpg"/><Relationship Id="rId4" Type="http://schemas.openxmlformats.org/officeDocument/2006/relationships/image" Target="../media/image1.png"/><Relationship Id="rId5" Type="http://schemas.openxmlformats.org/officeDocument/2006/relationships/hyperlink" Target="mailto:sarah.norris@ucf.edu" TargetMode="External"/><Relationship Id="rId6" Type="http://schemas.openxmlformats.org/officeDocument/2006/relationships/hyperlink" Target="http://library.ucf.edu/about/departments/scholarly-communicatio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7"/>
          <p:cNvSpPr txBox="1"/>
          <p:nvPr>
            <p:ph type="ctrTitle"/>
          </p:nvPr>
        </p:nvSpPr>
        <p:spPr>
          <a:xfrm>
            <a:off x="374575" y="1179850"/>
            <a:ext cx="8459700" cy="772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5200"/>
              <a:t>Copyright for Educators:</a:t>
            </a:r>
            <a:endParaRPr b="1" sz="5200">
              <a:solidFill>
                <a:srgbClr val="FFCA29"/>
              </a:solidFill>
              <a:latin typeface="Helvetica Neue"/>
              <a:ea typeface="Helvetica Neue"/>
              <a:cs typeface="Helvetica Neue"/>
              <a:sym typeface="Helvetica Neue"/>
            </a:endParaRPr>
          </a:p>
        </p:txBody>
      </p:sp>
      <p:pic>
        <p:nvPicPr>
          <p:cNvPr id="177" name="Google Shape;177;p3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178" name="Google Shape;178;p37"/>
          <p:cNvSpPr txBox="1"/>
          <p:nvPr/>
        </p:nvSpPr>
        <p:spPr>
          <a:xfrm>
            <a:off x="328900" y="1995325"/>
            <a:ext cx="8542200" cy="5091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FFCA29"/>
              </a:buClr>
              <a:buSzPts val="2000"/>
              <a:buFont typeface="Helvetica Neue"/>
              <a:buNone/>
            </a:pPr>
            <a:r>
              <a:rPr b="1" lang="en-US" sz="2200">
                <a:solidFill>
                  <a:srgbClr val="FFCA29"/>
                </a:solidFill>
                <a:latin typeface="Helvetica Neue"/>
                <a:ea typeface="Helvetica Neue"/>
                <a:cs typeface="Helvetica Neue"/>
                <a:sym typeface="Helvetica Neue"/>
              </a:rPr>
              <a:t>Using Copyrighted Content in the Classroom</a:t>
            </a:r>
            <a:endParaRPr sz="2200"/>
          </a:p>
        </p:txBody>
      </p:sp>
      <p:sp>
        <p:nvSpPr>
          <p:cNvPr id="179" name="Google Shape;179;p37"/>
          <p:cNvSpPr/>
          <p:nvPr/>
        </p:nvSpPr>
        <p:spPr>
          <a:xfrm>
            <a:off x="4112999"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37"/>
          <p:cNvSpPr/>
          <p:nvPr/>
        </p:nvSpPr>
        <p:spPr>
          <a:xfrm>
            <a:off x="4356683"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1" name="Google Shape;181;p37"/>
          <p:cNvSpPr/>
          <p:nvPr/>
        </p:nvSpPr>
        <p:spPr>
          <a:xfrm>
            <a:off x="4599834" y="2762329"/>
            <a:ext cx="124990" cy="118412"/>
          </a:xfrm>
          <a:prstGeom prst="ellipse">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2" name="Google Shape;182;p37"/>
          <p:cNvSpPr txBox="1"/>
          <p:nvPr/>
        </p:nvSpPr>
        <p:spPr>
          <a:xfrm>
            <a:off x="1613721" y="3082108"/>
            <a:ext cx="5728915" cy="72208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Sarah A. Norris, Scholarly Communication Librarian</a:t>
            </a:r>
            <a:endParaRPr/>
          </a:p>
          <a:p>
            <a:pPr indent="0" lvl="0" marL="0" marR="0" rtl="0" algn="ctr">
              <a:lnSpc>
                <a:spcPct val="90000"/>
              </a:lnSpc>
              <a:spcBef>
                <a:spcPts val="750"/>
              </a:spcBef>
              <a:spcAft>
                <a:spcPts val="0"/>
              </a:spcAft>
              <a:buClr>
                <a:schemeClr val="lt1"/>
              </a:buClr>
              <a:buSzPts val="1800"/>
              <a:buFont typeface="Arial"/>
              <a:buNone/>
            </a:pPr>
            <a:r>
              <a:rPr b="0" i="0" lang="en-US" sz="1800" u="none" cap="none" strike="noStrike">
                <a:solidFill>
                  <a:schemeClr val="lt1"/>
                </a:solidFill>
                <a:latin typeface="Helvetica Neue"/>
                <a:ea typeface="Helvetica Neue"/>
                <a:cs typeface="Helvetica Neue"/>
                <a:sym typeface="Helvetica Neue"/>
              </a:rPr>
              <a:t>University of Central Florida</a:t>
            </a:r>
            <a:endParaRPr/>
          </a:p>
          <a:p>
            <a:pPr indent="0" lvl="1" marL="342900" marR="0" rtl="0" algn="ctr">
              <a:lnSpc>
                <a:spcPct val="100000"/>
              </a:lnSpc>
              <a:spcBef>
                <a:spcPts val="0"/>
              </a:spcBef>
              <a:spcAft>
                <a:spcPts val="0"/>
              </a:spcAft>
              <a:buClr>
                <a:schemeClr val="lt1"/>
              </a:buClr>
              <a:buSzPts val="1500"/>
              <a:buFont typeface="Arial"/>
              <a:buNone/>
            </a:pPr>
            <a:r>
              <a:t/>
            </a:r>
            <a:endParaRPr b="0" i="0" sz="1500" u="none" cap="none" strike="noStrike">
              <a:solidFill>
                <a:schemeClr val="lt1"/>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46"/>
          <p:cNvPicPr preferRelativeResize="0"/>
          <p:nvPr/>
        </p:nvPicPr>
        <p:blipFill>
          <a:blip r:embed="rId3">
            <a:alphaModFix/>
          </a:blip>
          <a:stretch>
            <a:fillRect/>
          </a:stretch>
        </p:blipFill>
        <p:spPr>
          <a:xfrm>
            <a:off x="0" y="0"/>
            <a:ext cx="9144000" cy="5143499"/>
          </a:xfrm>
          <a:prstGeom prst="rect">
            <a:avLst/>
          </a:prstGeom>
          <a:noFill/>
          <a:ln>
            <a:noFill/>
          </a:ln>
          <a:effectLst>
            <a:outerShdw blurRad="57150" rotWithShape="0" algn="bl" dir="5400000" dist="19050">
              <a:srgbClr val="000000">
                <a:alpha val="50000"/>
              </a:srgbClr>
            </a:outerShdw>
          </a:effectLst>
        </p:spPr>
      </p:pic>
      <p:sp>
        <p:nvSpPr>
          <p:cNvPr id="260" name="Google Shape;260;p46"/>
          <p:cNvSpPr/>
          <p:nvPr/>
        </p:nvSpPr>
        <p:spPr>
          <a:xfrm>
            <a:off x="0" y="3844500"/>
            <a:ext cx="4750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6"/>
          <p:cNvSpPr txBox="1"/>
          <p:nvPr/>
        </p:nvSpPr>
        <p:spPr>
          <a:xfrm>
            <a:off x="113850" y="4085250"/>
            <a:ext cx="4523100" cy="81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What is Copyright?</a:t>
            </a:r>
            <a:endParaRPr sz="2800">
              <a:solidFill>
                <a:srgbClr val="FFFFFF"/>
              </a:solidFill>
              <a:latin typeface="Helvetica Neue"/>
              <a:ea typeface="Helvetica Neue"/>
              <a:cs typeface="Helvetica Neue"/>
              <a:sym typeface="Helvetica Neue"/>
            </a:endParaRPr>
          </a:p>
        </p:txBody>
      </p:sp>
      <p:pic>
        <p:nvPicPr>
          <p:cNvPr id="262" name="Google Shape;262;p46"/>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Google Shape;268;p47"/>
          <p:cNvSpPr txBox="1"/>
          <p:nvPr/>
        </p:nvSpPr>
        <p:spPr>
          <a:xfrm>
            <a:off x="593075" y="581425"/>
            <a:ext cx="81363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3000">
                <a:solidFill>
                  <a:schemeClr val="lt1"/>
                </a:solidFill>
                <a:latin typeface="Helvetica Neue"/>
                <a:ea typeface="Helvetica Neue"/>
                <a:cs typeface="Helvetica Neue"/>
                <a:sym typeface="Helvetica Neue"/>
              </a:rPr>
              <a:t>“Copyright is a </a:t>
            </a:r>
            <a:r>
              <a:rPr lang="en-US" sz="3000">
                <a:solidFill>
                  <a:srgbClr val="FFCA29"/>
                </a:solidFill>
                <a:latin typeface="Helvetica Neue"/>
                <a:ea typeface="Helvetica Neue"/>
                <a:cs typeface="Helvetica Neue"/>
                <a:sym typeface="Helvetica Neue"/>
              </a:rPr>
              <a:t>form of protection</a:t>
            </a:r>
            <a:r>
              <a:rPr lang="en-US" sz="3000">
                <a:solidFill>
                  <a:schemeClr val="lt1"/>
                </a:solidFill>
                <a:latin typeface="Helvetica Neue"/>
                <a:ea typeface="Helvetica Neue"/>
                <a:cs typeface="Helvetica Neue"/>
                <a:sym typeface="Helvetica Neue"/>
              </a:rPr>
              <a:t> provided by the laws of the United States (title 17, U.S. Code) to the authors of </a:t>
            </a:r>
            <a:r>
              <a:rPr lang="en-US" sz="3000">
                <a:solidFill>
                  <a:srgbClr val="FFCA29"/>
                </a:solidFill>
                <a:latin typeface="Helvetica Neue"/>
                <a:ea typeface="Helvetica Neue"/>
                <a:cs typeface="Helvetica Neue"/>
                <a:sym typeface="Helvetica Neue"/>
              </a:rPr>
              <a:t>‘original works of authorship,’</a:t>
            </a:r>
            <a:r>
              <a:rPr lang="en-US" sz="3000">
                <a:solidFill>
                  <a:schemeClr val="lt1"/>
                </a:solidFill>
                <a:latin typeface="Helvetica Neue"/>
                <a:ea typeface="Helvetica Neue"/>
                <a:cs typeface="Helvetica Neue"/>
                <a:sym typeface="Helvetica Neue"/>
              </a:rPr>
              <a:t> including literary, dramatic, musical, artistic, and certain other intellectual works. This protection is available to </a:t>
            </a:r>
            <a:r>
              <a:rPr lang="en-US" sz="3000">
                <a:solidFill>
                  <a:srgbClr val="FFCA29"/>
                </a:solidFill>
                <a:latin typeface="Helvetica Neue"/>
                <a:ea typeface="Helvetica Neue"/>
                <a:cs typeface="Helvetica Neue"/>
                <a:sym typeface="Helvetica Neue"/>
              </a:rPr>
              <a:t>both published and unpublished works</a:t>
            </a:r>
            <a:r>
              <a:rPr lang="en-US" sz="3000">
                <a:solidFill>
                  <a:schemeClr val="lt1"/>
                </a:solidFill>
                <a:latin typeface="Helvetica Neue"/>
                <a:ea typeface="Helvetica Neue"/>
                <a:cs typeface="Helvetica Neue"/>
                <a:sym typeface="Helvetica Neue"/>
              </a:rPr>
              <a:t>.”</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http://www.copyright.gov/circs/circ01.pdf</a:t>
            </a: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pic>
        <p:nvPicPr>
          <p:cNvPr id="269" name="Google Shape;269;p4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8"/>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What Rights are Covered by Copyright?</a:t>
            </a:r>
            <a:endParaRPr b="1">
              <a:solidFill>
                <a:srgbClr val="FFCA29"/>
              </a:solidFill>
            </a:endParaRPr>
          </a:p>
        </p:txBody>
      </p:sp>
      <p:sp>
        <p:nvSpPr>
          <p:cNvPr id="276" name="Google Shape;276;p48"/>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SzPts val="2400"/>
              <a:buChar char="➔"/>
            </a:pPr>
            <a:r>
              <a:rPr lang="en-US" sz="2400"/>
              <a:t>Generally, the following are exclusive rights given to a copyright holder:</a:t>
            </a:r>
            <a:endParaRPr sz="2400"/>
          </a:p>
          <a:p>
            <a:pPr indent="-381000" lvl="1" marL="914400" marR="0" rtl="0" algn="l">
              <a:lnSpc>
                <a:spcPct val="90000"/>
              </a:lnSpc>
              <a:spcBef>
                <a:spcPts val="0"/>
              </a:spcBef>
              <a:spcAft>
                <a:spcPts val="0"/>
              </a:spcAft>
              <a:buSzPts val="2400"/>
              <a:buChar char="◆"/>
            </a:pPr>
            <a:r>
              <a:rPr lang="en-US" sz="2400"/>
              <a:t>reproduce your work</a:t>
            </a:r>
            <a:endParaRPr sz="2400"/>
          </a:p>
          <a:p>
            <a:pPr indent="-381000" lvl="1" marL="914400" marR="0" rtl="0" algn="l">
              <a:lnSpc>
                <a:spcPct val="90000"/>
              </a:lnSpc>
              <a:spcBef>
                <a:spcPts val="0"/>
              </a:spcBef>
              <a:spcAft>
                <a:spcPts val="0"/>
              </a:spcAft>
              <a:buSzPts val="2400"/>
              <a:buChar char="◆"/>
            </a:pPr>
            <a:r>
              <a:rPr lang="en-US" sz="2400"/>
              <a:t>distribute your work</a:t>
            </a:r>
            <a:endParaRPr sz="2400"/>
          </a:p>
          <a:p>
            <a:pPr indent="-381000" lvl="1" marL="914400" marR="0" rtl="0" algn="l">
              <a:lnSpc>
                <a:spcPct val="90000"/>
              </a:lnSpc>
              <a:spcBef>
                <a:spcPts val="0"/>
              </a:spcBef>
              <a:spcAft>
                <a:spcPts val="0"/>
              </a:spcAft>
              <a:buSzPts val="2400"/>
              <a:buChar char="◆"/>
            </a:pPr>
            <a:r>
              <a:rPr lang="en-US" sz="2400"/>
              <a:t>prepare derivative works</a:t>
            </a:r>
            <a:endParaRPr sz="2400"/>
          </a:p>
          <a:p>
            <a:pPr indent="-381000" lvl="1" marL="914400" marR="0" rtl="0" algn="l">
              <a:lnSpc>
                <a:spcPct val="90000"/>
              </a:lnSpc>
              <a:spcBef>
                <a:spcPts val="0"/>
              </a:spcBef>
              <a:spcAft>
                <a:spcPts val="0"/>
              </a:spcAft>
              <a:buSzPts val="2400"/>
              <a:buChar char="◆"/>
            </a:pPr>
            <a:r>
              <a:rPr lang="en-US" sz="2400"/>
              <a:t>publicly display or perform your work</a:t>
            </a:r>
            <a:endParaRPr sz="2400"/>
          </a:p>
          <a:p>
            <a:pPr indent="-381000" lvl="1" marL="914400" marR="0" rtl="0" algn="l">
              <a:lnSpc>
                <a:spcPct val="90000"/>
              </a:lnSpc>
              <a:spcBef>
                <a:spcPts val="0"/>
              </a:spcBef>
              <a:spcAft>
                <a:spcPts val="0"/>
              </a:spcAft>
              <a:buSzPts val="2400"/>
              <a:buChar char="◆"/>
            </a:pPr>
            <a:r>
              <a:rPr lang="en-US" sz="2400"/>
              <a:t>authorize others to do any of the above</a:t>
            </a:r>
            <a:endParaRPr sz="2400"/>
          </a:p>
          <a:p>
            <a:pPr indent="0" lvl="0" marL="0" marR="0" rtl="0" algn="l">
              <a:lnSpc>
                <a:spcPct val="90000"/>
              </a:lnSpc>
              <a:spcBef>
                <a:spcPts val="750"/>
              </a:spcBef>
              <a:spcAft>
                <a:spcPts val="0"/>
              </a:spcAft>
              <a:buNone/>
            </a:pPr>
            <a:r>
              <a:t/>
            </a:r>
            <a:endParaRPr sz="1200"/>
          </a:p>
          <a:p>
            <a:pPr indent="0" lvl="0" marL="0" marR="0" rtl="0" algn="ctr">
              <a:lnSpc>
                <a:spcPct val="90000"/>
              </a:lnSpc>
              <a:spcBef>
                <a:spcPts val="750"/>
              </a:spcBef>
              <a:spcAft>
                <a:spcPts val="0"/>
              </a:spcAft>
              <a:buNone/>
            </a:pPr>
            <a:r>
              <a:rPr i="1" lang="en-US" sz="1600"/>
              <a:t>*The above does not necessarily apply if the creator/author has given away rights to a publisher and/or other individual or entity</a:t>
            </a:r>
            <a:endParaRPr i="1" sz="1600"/>
          </a:p>
          <a:p>
            <a:pPr indent="0" lvl="0" marL="0" rtl="0" algn="l">
              <a:spcBef>
                <a:spcPts val="750"/>
              </a:spcBef>
              <a:spcAft>
                <a:spcPts val="0"/>
              </a:spcAft>
              <a:buNone/>
            </a:pPr>
            <a:r>
              <a:t/>
            </a:r>
            <a:endParaRPr/>
          </a:p>
        </p:txBody>
      </p:sp>
      <p:pic>
        <p:nvPicPr>
          <p:cNvPr id="277" name="Google Shape;277;p4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9"/>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A Copyright Holder Uses Their Work...</a:t>
            </a:r>
            <a:endParaRPr b="1">
              <a:solidFill>
                <a:srgbClr val="FFCA29"/>
              </a:solidFill>
            </a:endParaRPr>
          </a:p>
        </p:txBody>
      </p:sp>
      <p:pic>
        <p:nvPicPr>
          <p:cNvPr id="284" name="Google Shape;284;p49"/>
          <p:cNvPicPr preferRelativeResize="0"/>
          <p:nvPr/>
        </p:nvPicPr>
        <p:blipFill>
          <a:blip r:embed="rId3">
            <a:alphaModFix/>
          </a:blip>
          <a:stretch>
            <a:fillRect/>
          </a:stretch>
        </p:blipFill>
        <p:spPr>
          <a:xfrm>
            <a:off x="456625" y="1355050"/>
            <a:ext cx="1814689" cy="3227726"/>
          </a:xfrm>
          <a:prstGeom prst="rect">
            <a:avLst/>
          </a:prstGeom>
          <a:noFill/>
          <a:ln>
            <a:noFill/>
          </a:ln>
        </p:spPr>
      </p:pic>
      <p:pic>
        <p:nvPicPr>
          <p:cNvPr id="285" name="Google Shape;285;p49"/>
          <p:cNvPicPr preferRelativeResize="0"/>
          <p:nvPr/>
        </p:nvPicPr>
        <p:blipFill>
          <a:blip r:embed="rId4">
            <a:alphaModFix/>
          </a:blip>
          <a:stretch>
            <a:fillRect/>
          </a:stretch>
        </p:blipFill>
        <p:spPr>
          <a:xfrm>
            <a:off x="2440838" y="2287375"/>
            <a:ext cx="3373425" cy="2391525"/>
          </a:xfrm>
          <a:prstGeom prst="rect">
            <a:avLst/>
          </a:prstGeom>
          <a:noFill/>
          <a:ln>
            <a:noFill/>
          </a:ln>
        </p:spPr>
      </p:pic>
      <p:pic>
        <p:nvPicPr>
          <p:cNvPr id="286" name="Google Shape;286;p49"/>
          <p:cNvPicPr preferRelativeResize="0"/>
          <p:nvPr/>
        </p:nvPicPr>
        <p:blipFill>
          <a:blip r:embed="rId5">
            <a:alphaModFix/>
          </a:blip>
          <a:stretch>
            <a:fillRect/>
          </a:stretch>
        </p:blipFill>
        <p:spPr>
          <a:xfrm>
            <a:off x="5983775" y="2130625"/>
            <a:ext cx="2848625" cy="2175475"/>
          </a:xfrm>
          <a:prstGeom prst="rect">
            <a:avLst/>
          </a:prstGeom>
          <a:noFill/>
          <a:ln>
            <a:noFill/>
          </a:ln>
        </p:spPr>
      </p:pic>
      <p:pic>
        <p:nvPicPr>
          <p:cNvPr id="287" name="Google Shape;287;p49"/>
          <p:cNvPicPr preferRelativeResize="0"/>
          <p:nvPr/>
        </p:nvPicPr>
        <p:blipFill>
          <a:blip r:embed="rId6">
            <a:alphaModFix/>
          </a:blip>
          <a:stretch>
            <a:fillRect/>
          </a:stretch>
        </p:blipFill>
        <p:spPr>
          <a:xfrm>
            <a:off x="5983775" y="1310300"/>
            <a:ext cx="2848625" cy="820325"/>
          </a:xfrm>
          <a:prstGeom prst="rect">
            <a:avLst/>
          </a:prstGeom>
          <a:noFill/>
          <a:ln>
            <a:noFill/>
          </a:ln>
        </p:spPr>
      </p:pic>
      <p:pic>
        <p:nvPicPr>
          <p:cNvPr id="288" name="Google Shape;288;p49"/>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50"/>
          <p:cNvPicPr preferRelativeResize="0"/>
          <p:nvPr/>
        </p:nvPicPr>
        <p:blipFill>
          <a:blip r:embed="rId3">
            <a:alphaModFix/>
          </a:blip>
          <a:stretch>
            <a:fillRect/>
          </a:stretch>
        </p:blipFill>
        <p:spPr>
          <a:xfrm>
            <a:off x="1373263" y="280200"/>
            <a:ext cx="6397476" cy="3933651"/>
          </a:xfrm>
          <a:prstGeom prst="rect">
            <a:avLst/>
          </a:prstGeom>
          <a:noFill/>
          <a:ln>
            <a:noFill/>
          </a:ln>
        </p:spPr>
      </p:pic>
      <p:pic>
        <p:nvPicPr>
          <p:cNvPr id="295" name="Google Shape;295;p5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96" name="Google Shape;296;p50"/>
          <p:cNvSpPr txBox="1"/>
          <p:nvPr/>
        </p:nvSpPr>
        <p:spPr>
          <a:xfrm>
            <a:off x="769350" y="4282925"/>
            <a:ext cx="7605300" cy="7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Helvetica Neue"/>
                <a:ea typeface="Helvetica Neue"/>
                <a:cs typeface="Helvetica Neue"/>
                <a:sym typeface="Helvetica Neue"/>
              </a:rPr>
              <a:t>© 2004-2019 Peter B. Hirtle. Last updated 07 February, 2019, Retrieved from: </a:t>
            </a:r>
            <a:r>
              <a:rPr b="1" lang="en-US" u="sng">
                <a:solidFill>
                  <a:srgbClr val="FFCA29"/>
                </a:solidFill>
                <a:latin typeface="Helvetica Neue"/>
                <a:ea typeface="Helvetica Neue"/>
                <a:cs typeface="Helvetica Neue"/>
                <a:sym typeface="Helvetica Neue"/>
                <a:hlinkClick r:id="rId5"/>
              </a:rPr>
              <a:t>https://copyright.cornell.edu/publicdomain</a:t>
            </a:r>
            <a:r>
              <a:rPr b="1" lang="en-US">
                <a:solidFill>
                  <a:srgbClr val="FFCA29"/>
                </a:solidFill>
                <a:latin typeface="Helvetica Neue"/>
                <a:ea typeface="Helvetica Neue"/>
                <a:cs typeface="Helvetica Neue"/>
                <a:sym typeface="Helvetica Neue"/>
              </a:rPr>
              <a:t> </a:t>
            </a:r>
            <a:endParaRPr b="1">
              <a:solidFill>
                <a:srgbClr val="FFCA29"/>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51"/>
          <p:cNvPicPr preferRelativeResize="0"/>
          <p:nvPr/>
        </p:nvPicPr>
        <p:blipFill>
          <a:blip r:embed="rId3">
            <a:alphaModFix/>
          </a:blip>
          <a:stretch>
            <a:fillRect/>
          </a:stretch>
        </p:blipFill>
        <p:spPr>
          <a:xfrm>
            <a:off x="0" y="0"/>
            <a:ext cx="9144000" cy="5143499"/>
          </a:xfrm>
          <a:prstGeom prst="rect">
            <a:avLst/>
          </a:prstGeom>
          <a:noFill/>
          <a:ln>
            <a:noFill/>
          </a:ln>
        </p:spPr>
      </p:pic>
      <p:sp>
        <p:nvSpPr>
          <p:cNvPr id="303" name="Google Shape;303;p51"/>
          <p:cNvSpPr txBox="1"/>
          <p:nvPr/>
        </p:nvSpPr>
        <p:spPr>
          <a:xfrm>
            <a:off x="340225" y="3842600"/>
            <a:ext cx="4002600" cy="73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What is </a:t>
            </a:r>
            <a:endParaRPr b="1" sz="36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US" sz="3600">
                <a:solidFill>
                  <a:srgbClr val="FFFFFF"/>
                </a:solidFill>
                <a:latin typeface="Helvetica Neue"/>
                <a:ea typeface="Helvetica Neue"/>
                <a:cs typeface="Helvetica Neue"/>
                <a:sym typeface="Helvetica Neue"/>
              </a:rPr>
              <a:t>Public Domain?</a:t>
            </a:r>
            <a:endParaRPr sz="2800">
              <a:solidFill>
                <a:srgbClr val="FFFFFF"/>
              </a:solidFill>
              <a:latin typeface="Helvetica Neue"/>
              <a:ea typeface="Helvetica Neue"/>
              <a:cs typeface="Helvetica Neue"/>
              <a:sym typeface="Helvetica Neue"/>
            </a:endParaRPr>
          </a:p>
        </p:txBody>
      </p:sp>
      <p:pic>
        <p:nvPicPr>
          <p:cNvPr id="304" name="Google Shape;304;p5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p52"/>
          <p:cNvSpPr txBox="1"/>
          <p:nvPr>
            <p:ph idx="1" type="body"/>
          </p:nvPr>
        </p:nvSpPr>
        <p:spPr>
          <a:xfrm>
            <a:off x="628650" y="440250"/>
            <a:ext cx="7886700" cy="42630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750"/>
              </a:spcBef>
              <a:spcAft>
                <a:spcPts val="0"/>
              </a:spcAft>
              <a:buClr>
                <a:srgbClr val="FFFFFF"/>
              </a:buClr>
              <a:buSzPts val="1800"/>
              <a:buChar char="➔"/>
            </a:pPr>
            <a:r>
              <a:rPr lang="en-US">
                <a:solidFill>
                  <a:srgbClr val="FFFFFF"/>
                </a:solidFill>
              </a:rPr>
              <a:t>Public domain refers to materials “whose exclusive intellectual property rights have expired, have been forfeited, or are inapplicable.” </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Items can be used freely</a:t>
            </a:r>
            <a:endParaRPr>
              <a:solidFill>
                <a:srgbClr val="FFFFFF"/>
              </a:solidFill>
            </a:endParaRPr>
          </a:p>
          <a:p>
            <a:pPr indent="0" lvl="0" marL="914400" rtl="0" algn="l">
              <a:lnSpc>
                <a:spcPct val="100000"/>
              </a:lnSpc>
              <a:spcBef>
                <a:spcPts val="750"/>
              </a:spcBef>
              <a:spcAft>
                <a:spcPts val="0"/>
              </a:spcAft>
              <a:buNone/>
            </a:pPr>
            <a:r>
              <a:t/>
            </a:r>
            <a:endParaRPr>
              <a:solidFill>
                <a:srgbClr val="FFFFFF"/>
              </a:solidFill>
            </a:endParaRPr>
          </a:p>
          <a:p>
            <a:pPr indent="-342900" lvl="0" marL="457200" rtl="0" algn="l">
              <a:lnSpc>
                <a:spcPct val="100000"/>
              </a:lnSpc>
              <a:spcBef>
                <a:spcPts val="750"/>
              </a:spcBef>
              <a:spcAft>
                <a:spcPts val="0"/>
              </a:spcAft>
              <a:buClr>
                <a:srgbClr val="FFFFFF"/>
              </a:buClr>
              <a:buSzPts val="1800"/>
              <a:buChar char="➔"/>
            </a:pPr>
            <a:r>
              <a:rPr lang="en-US">
                <a:solidFill>
                  <a:srgbClr val="FFFFFF"/>
                </a:solidFill>
              </a:rPr>
              <a:t>Materials in the public domain include:</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with expired copyright (generally, this means items published before 1924)</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that are not copyrightable or protected by copyright</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produced by the federal government and/or federal government employee as a part of their job</a:t>
            </a:r>
            <a:endParaRPr>
              <a:solidFill>
                <a:srgbClr val="FFFFFF"/>
              </a:solidFill>
            </a:endParaRPr>
          </a:p>
          <a:p>
            <a:pPr indent="-342900" lvl="1" marL="914400" rtl="0" algn="l">
              <a:lnSpc>
                <a:spcPct val="100000"/>
              </a:lnSpc>
              <a:spcBef>
                <a:spcPts val="0"/>
              </a:spcBef>
              <a:spcAft>
                <a:spcPts val="0"/>
              </a:spcAft>
              <a:buClr>
                <a:srgbClr val="FFFFFF"/>
              </a:buClr>
              <a:buSzPts val="1800"/>
              <a:buChar char="◆"/>
            </a:pPr>
            <a:r>
              <a:rPr lang="en-US">
                <a:solidFill>
                  <a:srgbClr val="FFFFFF"/>
                </a:solidFill>
              </a:rPr>
              <a:t>Works donated to the public domain</a:t>
            </a:r>
            <a:endParaRPr>
              <a:solidFill>
                <a:srgbClr val="FFFFFF"/>
              </a:solidFill>
            </a:endParaRPr>
          </a:p>
        </p:txBody>
      </p:sp>
      <p:pic>
        <p:nvPicPr>
          <p:cNvPr id="311" name="Google Shape;311;p52"/>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12" name="Google Shape;312;p52"/>
          <p:cNvSpPr txBox="1"/>
          <p:nvPr/>
        </p:nvSpPr>
        <p:spPr>
          <a:xfrm>
            <a:off x="2393600" y="913600"/>
            <a:ext cx="5262300" cy="6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3"/>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Examples of Public Domain Uses</a:t>
            </a:r>
            <a:endParaRPr b="1">
              <a:solidFill>
                <a:srgbClr val="FFCA29"/>
              </a:solidFill>
            </a:endParaRPr>
          </a:p>
        </p:txBody>
      </p:sp>
      <p:pic>
        <p:nvPicPr>
          <p:cNvPr id="319" name="Google Shape;319;p5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
        <p:nvSpPr>
          <p:cNvPr id="320" name="Google Shape;320;p53"/>
          <p:cNvSpPr txBox="1"/>
          <p:nvPr/>
        </p:nvSpPr>
        <p:spPr>
          <a:xfrm>
            <a:off x="192075" y="3587675"/>
            <a:ext cx="2601900" cy="99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4"/>
              </a:rPr>
              <a:t>Beowulf - Translated by William Leonard - Easton Press Edition</a:t>
            </a:r>
            <a:r>
              <a:rPr lang="en-US">
                <a:solidFill>
                  <a:srgbClr val="FFFFFF"/>
                </a:solidFill>
                <a:latin typeface="Helvetica Neue"/>
                <a:ea typeface="Helvetica Neue"/>
                <a:cs typeface="Helvetica Neue"/>
                <a:sym typeface="Helvetica Neue"/>
              </a:rPr>
              <a:t> by </a:t>
            </a:r>
            <a:r>
              <a:rPr lang="en-US" u="sng">
                <a:solidFill>
                  <a:srgbClr val="FFCA29"/>
                </a:solidFill>
                <a:latin typeface="Helvetica Neue"/>
                <a:ea typeface="Helvetica Neue"/>
                <a:cs typeface="Helvetica Neue"/>
                <a:sym typeface="Helvetica Neue"/>
                <a:hlinkClick r:id="rId5"/>
              </a:rPr>
              <a:t>Robert</a:t>
            </a:r>
            <a:r>
              <a:rPr lang="en-US">
                <a:solidFill>
                  <a:srgbClr val="FFCA29"/>
                </a:solidFill>
                <a:latin typeface="Helvetica Neue"/>
                <a:ea typeface="Helvetica Neue"/>
                <a:cs typeface="Helvetica Neue"/>
                <a:sym typeface="Helvetica Neue"/>
              </a:rPr>
              <a:t> </a:t>
            </a:r>
            <a:r>
              <a:rPr lang="en-US">
                <a:solidFill>
                  <a:srgbClr val="FFFFFF"/>
                </a:solidFill>
                <a:latin typeface="Helvetica Neue"/>
                <a:ea typeface="Helvetica Neue"/>
                <a:cs typeface="Helvetica Neue"/>
                <a:sym typeface="Helvetica Neue"/>
              </a:rPr>
              <a:t>is licensed under </a:t>
            </a:r>
            <a:r>
              <a:rPr lang="en-US" u="sng">
                <a:solidFill>
                  <a:srgbClr val="FFCA29"/>
                </a:solidFill>
                <a:latin typeface="Helvetica Neue"/>
                <a:ea typeface="Helvetica Neue"/>
                <a:cs typeface="Helvetica Neue"/>
                <a:sym typeface="Helvetica Neue"/>
                <a:hlinkClick r:id="rId6"/>
              </a:rPr>
              <a:t>CC BY 2.0</a:t>
            </a:r>
            <a:endParaRPr>
              <a:solidFill>
                <a:srgbClr val="FFCA29"/>
              </a:solidFill>
              <a:latin typeface="Helvetica Neue"/>
              <a:ea typeface="Helvetica Neue"/>
              <a:cs typeface="Helvetica Neue"/>
              <a:sym typeface="Helvetica Neue"/>
            </a:endParaRPr>
          </a:p>
        </p:txBody>
      </p:sp>
      <p:pic>
        <p:nvPicPr>
          <p:cNvPr id="321" name="Google Shape;321;p53"/>
          <p:cNvPicPr preferRelativeResize="0"/>
          <p:nvPr/>
        </p:nvPicPr>
        <p:blipFill>
          <a:blip r:embed="rId7">
            <a:alphaModFix/>
          </a:blip>
          <a:stretch>
            <a:fillRect/>
          </a:stretch>
        </p:blipFill>
        <p:spPr>
          <a:xfrm>
            <a:off x="192075" y="1523998"/>
            <a:ext cx="2601850" cy="1949450"/>
          </a:xfrm>
          <a:prstGeom prst="rect">
            <a:avLst/>
          </a:prstGeom>
          <a:noFill/>
          <a:ln>
            <a:noFill/>
          </a:ln>
        </p:spPr>
      </p:pic>
      <p:pic>
        <p:nvPicPr>
          <p:cNvPr id="322" name="Google Shape;322;p53"/>
          <p:cNvPicPr preferRelativeResize="0"/>
          <p:nvPr/>
        </p:nvPicPr>
        <p:blipFill>
          <a:blip r:embed="rId8">
            <a:alphaModFix/>
          </a:blip>
          <a:stretch>
            <a:fillRect/>
          </a:stretch>
        </p:blipFill>
        <p:spPr>
          <a:xfrm>
            <a:off x="3016263" y="1052350"/>
            <a:ext cx="3038475" cy="2484627"/>
          </a:xfrm>
          <a:prstGeom prst="rect">
            <a:avLst/>
          </a:prstGeom>
          <a:noFill/>
          <a:ln>
            <a:noFill/>
          </a:ln>
        </p:spPr>
      </p:pic>
      <p:pic>
        <p:nvPicPr>
          <p:cNvPr id="323" name="Google Shape;323;p53"/>
          <p:cNvPicPr preferRelativeResize="0"/>
          <p:nvPr/>
        </p:nvPicPr>
        <p:blipFill>
          <a:blip r:embed="rId9">
            <a:alphaModFix/>
          </a:blip>
          <a:stretch>
            <a:fillRect/>
          </a:stretch>
        </p:blipFill>
        <p:spPr>
          <a:xfrm>
            <a:off x="6164252" y="1441513"/>
            <a:ext cx="2836875" cy="2260475"/>
          </a:xfrm>
          <a:prstGeom prst="rect">
            <a:avLst/>
          </a:prstGeom>
          <a:noFill/>
          <a:ln>
            <a:noFill/>
          </a:ln>
        </p:spPr>
      </p:pic>
      <p:sp>
        <p:nvSpPr>
          <p:cNvPr id="324" name="Google Shape;324;p53"/>
          <p:cNvSpPr txBox="1"/>
          <p:nvPr/>
        </p:nvSpPr>
        <p:spPr>
          <a:xfrm>
            <a:off x="3016300" y="3599075"/>
            <a:ext cx="3038400" cy="9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10"/>
              </a:rPr>
              <a:t>Snow White and the Seven Dwarfs in the Magic Kingdom</a:t>
            </a:r>
            <a:r>
              <a:rPr lang="en-US">
                <a:solidFill>
                  <a:srgbClr val="FFFFFF"/>
                </a:solidFill>
                <a:latin typeface="Helvetica Neue"/>
                <a:ea typeface="Helvetica Neue"/>
                <a:cs typeface="Helvetica Neue"/>
                <a:sym typeface="Helvetica Neue"/>
              </a:rPr>
              <a:t> by </a:t>
            </a:r>
            <a:r>
              <a:rPr lang="en-US" u="sng">
                <a:solidFill>
                  <a:srgbClr val="FFCA29"/>
                </a:solidFill>
                <a:latin typeface="Helvetica Neue"/>
                <a:ea typeface="Helvetica Neue"/>
                <a:cs typeface="Helvetica Neue"/>
                <a:sym typeface="Helvetica Neue"/>
                <a:hlinkClick r:id="rId11"/>
              </a:rPr>
              <a:t>JeffChristiansen</a:t>
            </a:r>
            <a:r>
              <a:rPr lang="en-US">
                <a:solidFill>
                  <a:srgbClr val="FFFFFF"/>
                </a:solidFill>
                <a:latin typeface="Helvetica Neue"/>
                <a:ea typeface="Helvetica Neue"/>
                <a:cs typeface="Helvetica Neue"/>
                <a:sym typeface="Helvetica Neue"/>
              </a:rPr>
              <a:t> is licensed under </a:t>
            </a:r>
            <a:r>
              <a:rPr lang="en-US" u="sng">
                <a:solidFill>
                  <a:srgbClr val="FFCA29"/>
                </a:solidFill>
                <a:latin typeface="Helvetica Neue"/>
                <a:ea typeface="Helvetica Neue"/>
                <a:cs typeface="Helvetica Neue"/>
                <a:sym typeface="Helvetica Neue"/>
                <a:hlinkClick r:id="rId12"/>
              </a:rPr>
              <a:t>CC BY-SA 2.0</a:t>
            </a:r>
            <a:br>
              <a:rPr lang="en-US" sz="1200">
                <a:solidFill>
                  <a:srgbClr val="FFFFFF"/>
                </a:solidFill>
                <a:latin typeface="Helvetica Neue"/>
                <a:ea typeface="Helvetica Neue"/>
                <a:cs typeface="Helvetica Neue"/>
                <a:sym typeface="Helvetica Neue"/>
              </a:rPr>
            </a:br>
            <a:endParaRPr sz="1200">
              <a:solidFill>
                <a:srgbClr val="FFFFFF"/>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1" name="Google Shape;331;p54"/>
          <p:cNvSpPr/>
          <p:nvPr/>
        </p:nvSpPr>
        <p:spPr>
          <a:xfrm>
            <a:off x="5230200" y="1819025"/>
            <a:ext cx="3913800" cy="1299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54"/>
          <p:cNvSpPr txBox="1"/>
          <p:nvPr>
            <p:ph idx="4294967295" type="ctrTitle"/>
          </p:nvPr>
        </p:nvSpPr>
        <p:spPr>
          <a:xfrm>
            <a:off x="5150550" y="2013125"/>
            <a:ext cx="4073100" cy="9108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3400">
                <a:solidFill>
                  <a:srgbClr val="FFFFFF"/>
                </a:solidFill>
              </a:rPr>
              <a:t>What About </a:t>
            </a:r>
            <a:endParaRPr b="1" sz="3400">
              <a:solidFill>
                <a:srgbClr val="FFFFFF"/>
              </a:solidFill>
            </a:endParaRPr>
          </a:p>
          <a:p>
            <a:pPr indent="0" lvl="0" marL="0" rtl="0" algn="ctr">
              <a:lnSpc>
                <a:spcPct val="90000"/>
              </a:lnSpc>
              <a:spcBef>
                <a:spcPts val="0"/>
              </a:spcBef>
              <a:spcAft>
                <a:spcPts val="0"/>
              </a:spcAft>
              <a:buClr>
                <a:schemeClr val="lt1"/>
              </a:buClr>
              <a:buSzPts val="2700"/>
              <a:buFont typeface="Helvetica Neue"/>
              <a:buNone/>
            </a:pPr>
            <a:r>
              <a:rPr b="1" lang="en-US" sz="3400">
                <a:solidFill>
                  <a:srgbClr val="FFFFFF"/>
                </a:solidFill>
              </a:rPr>
              <a:t>Fair Use?</a:t>
            </a:r>
            <a:endParaRPr b="1" sz="3400">
              <a:solidFill>
                <a:srgbClr val="FFFFFF"/>
              </a:solidFill>
            </a:endParaRPr>
          </a:p>
        </p:txBody>
      </p:sp>
      <p:pic>
        <p:nvPicPr>
          <p:cNvPr id="333" name="Google Shape;333;p5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55"/>
          <p:cNvSpPr txBox="1"/>
          <p:nvPr/>
        </p:nvSpPr>
        <p:spPr>
          <a:xfrm>
            <a:off x="585125" y="443250"/>
            <a:ext cx="8136300" cy="4257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2400">
                <a:solidFill>
                  <a:schemeClr val="lt1"/>
                </a:solidFill>
                <a:latin typeface="Helvetica Neue"/>
                <a:ea typeface="Helvetica Neue"/>
                <a:cs typeface="Helvetica Neue"/>
                <a:sym typeface="Helvetica Neue"/>
              </a:rPr>
              <a:t>“Fair use is a legal doctrine that </a:t>
            </a:r>
            <a:r>
              <a:rPr lang="en-US" sz="2400">
                <a:solidFill>
                  <a:srgbClr val="FFCA29"/>
                </a:solidFill>
                <a:latin typeface="Helvetica Neue"/>
                <a:ea typeface="Helvetica Neue"/>
                <a:cs typeface="Helvetica Neue"/>
                <a:sym typeface="Helvetica Neue"/>
              </a:rPr>
              <a:t>promotes freedom of expression by permitting the unlicensed use of copyright-protected works in certain circumstances</a:t>
            </a:r>
            <a:r>
              <a:rPr lang="en-US" sz="2400">
                <a:solidFill>
                  <a:schemeClr val="lt1"/>
                </a:solidFill>
                <a:latin typeface="Helvetica Neue"/>
                <a:ea typeface="Helvetica Neue"/>
                <a:cs typeface="Helvetica Neue"/>
                <a:sym typeface="Helvetica Neue"/>
              </a:rPr>
              <a:t>. Section 107 of the Copyright Act provides the statutory framework for determining whether something is a fair use and identifies certain types of uses—</a:t>
            </a:r>
            <a:r>
              <a:rPr lang="en-US" sz="2400">
                <a:solidFill>
                  <a:srgbClr val="FFCA29"/>
                </a:solidFill>
                <a:latin typeface="Helvetica Neue"/>
                <a:ea typeface="Helvetica Neue"/>
                <a:cs typeface="Helvetica Neue"/>
                <a:sym typeface="Helvetica Neue"/>
              </a:rPr>
              <a:t>such as criticism, comment, news reporting, teaching, scholarship, and research</a:t>
            </a:r>
            <a:r>
              <a:rPr lang="en-US" sz="2400">
                <a:solidFill>
                  <a:schemeClr val="lt1"/>
                </a:solidFill>
                <a:latin typeface="Helvetica Neue"/>
                <a:ea typeface="Helvetica Neue"/>
                <a:cs typeface="Helvetica Neue"/>
                <a:sym typeface="Helvetica Neue"/>
              </a:rPr>
              <a:t>—as examples of activities that may qualify as fair use.”</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30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http://copyright.gov/fair-use/more-info.html</a:t>
            </a:r>
            <a:r>
              <a:rPr lang="en-US" sz="1800">
                <a:solidFill>
                  <a:srgbClr val="FFCA29"/>
                </a:solidFill>
                <a:latin typeface="Helvetica Neue"/>
                <a:ea typeface="Helvetica Neue"/>
                <a:cs typeface="Helvetica Neue"/>
                <a:sym typeface="Helvetica Neue"/>
              </a:rPr>
              <a:t> </a:t>
            </a:r>
            <a:endParaRPr sz="1800">
              <a:solidFill>
                <a:srgbClr val="FFCA29"/>
              </a:solidFill>
              <a:latin typeface="Helvetica Neue"/>
              <a:ea typeface="Helvetica Neue"/>
              <a:cs typeface="Helvetica Neue"/>
              <a:sym typeface="Helvetica Neue"/>
            </a:endParaRPr>
          </a:p>
        </p:txBody>
      </p:sp>
      <p:pic>
        <p:nvPicPr>
          <p:cNvPr id="340" name="Google Shape;340;p5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9" name="Google Shape;189;p38"/>
          <p:cNvSpPr txBox="1"/>
          <p:nvPr/>
        </p:nvSpPr>
        <p:spPr>
          <a:xfrm>
            <a:off x="3755600" y="1077400"/>
            <a:ext cx="4786500" cy="200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latin typeface="Helvetica Neue"/>
                <a:ea typeface="Helvetica Neue"/>
                <a:cs typeface="Helvetica Neue"/>
                <a:sym typeface="Helvetica Neue"/>
              </a:rPr>
              <a:t>If you remember one thing from this presentation...</a:t>
            </a:r>
            <a:r>
              <a:rPr lang="en-US" sz="36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pic>
        <p:nvPicPr>
          <p:cNvPr id="190" name="Google Shape;190;p3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56"/>
          <p:cNvSpPr txBox="1"/>
          <p:nvPr>
            <p:ph type="title"/>
          </p:nvPr>
        </p:nvSpPr>
        <p:spPr>
          <a:xfrm>
            <a:off x="620700" y="207450"/>
            <a:ext cx="4578300" cy="768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Examples of Fair Use</a:t>
            </a:r>
            <a:endParaRPr b="1">
              <a:solidFill>
                <a:srgbClr val="FFCA29"/>
              </a:solidFill>
            </a:endParaRPr>
          </a:p>
        </p:txBody>
      </p:sp>
      <p:pic>
        <p:nvPicPr>
          <p:cNvPr id="347" name="Google Shape;347;p5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pic>
        <p:nvPicPr>
          <p:cNvPr id="348" name="Google Shape;348;p56"/>
          <p:cNvPicPr preferRelativeResize="0"/>
          <p:nvPr/>
        </p:nvPicPr>
        <p:blipFill>
          <a:blip r:embed="rId4">
            <a:alphaModFix/>
          </a:blip>
          <a:stretch>
            <a:fillRect/>
          </a:stretch>
        </p:blipFill>
        <p:spPr>
          <a:xfrm>
            <a:off x="220475" y="975450"/>
            <a:ext cx="3453575" cy="2304950"/>
          </a:xfrm>
          <a:prstGeom prst="rect">
            <a:avLst/>
          </a:prstGeom>
          <a:noFill/>
          <a:ln>
            <a:noFill/>
          </a:ln>
        </p:spPr>
      </p:pic>
      <p:pic>
        <p:nvPicPr>
          <p:cNvPr id="349" name="Google Shape;349;p56"/>
          <p:cNvPicPr preferRelativeResize="0"/>
          <p:nvPr/>
        </p:nvPicPr>
        <p:blipFill>
          <a:blip r:embed="rId5">
            <a:alphaModFix/>
          </a:blip>
          <a:stretch>
            <a:fillRect/>
          </a:stretch>
        </p:blipFill>
        <p:spPr>
          <a:xfrm>
            <a:off x="3747524" y="2004100"/>
            <a:ext cx="3166650" cy="2257775"/>
          </a:xfrm>
          <a:prstGeom prst="rect">
            <a:avLst/>
          </a:prstGeom>
          <a:noFill/>
          <a:ln>
            <a:noFill/>
          </a:ln>
        </p:spPr>
      </p:pic>
      <p:pic>
        <p:nvPicPr>
          <p:cNvPr id="350" name="Google Shape;350;p56"/>
          <p:cNvPicPr preferRelativeResize="0"/>
          <p:nvPr/>
        </p:nvPicPr>
        <p:blipFill>
          <a:blip r:embed="rId6">
            <a:alphaModFix/>
          </a:blip>
          <a:stretch>
            <a:fillRect/>
          </a:stretch>
        </p:blipFill>
        <p:spPr>
          <a:xfrm>
            <a:off x="6987575" y="207450"/>
            <a:ext cx="1883525" cy="2825288"/>
          </a:xfrm>
          <a:prstGeom prst="rect">
            <a:avLst/>
          </a:prstGeom>
          <a:noFill/>
          <a:ln>
            <a:noFill/>
          </a:ln>
        </p:spPr>
      </p:pic>
      <p:sp>
        <p:nvSpPr>
          <p:cNvPr id="351" name="Google Shape;351;p56"/>
          <p:cNvSpPr txBox="1"/>
          <p:nvPr/>
        </p:nvSpPr>
        <p:spPr>
          <a:xfrm>
            <a:off x="6987637" y="3032750"/>
            <a:ext cx="1883400" cy="61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100" u="sng">
                <a:solidFill>
                  <a:srgbClr val="FFCA29"/>
                </a:solidFill>
                <a:latin typeface="Helvetica Neue"/>
                <a:ea typeface="Helvetica Neue"/>
                <a:cs typeface="Helvetica Neue"/>
                <a:sym typeface="Helvetica Neue"/>
                <a:hlinkClick r:id="rId7"/>
              </a:rPr>
              <a:t>"Weird Al" Yankovic performing live in concert during his 2010 Tour</a:t>
            </a:r>
            <a:r>
              <a:rPr lang="en-US" sz="1100">
                <a:solidFill>
                  <a:srgbClr val="FFFFFF"/>
                </a:solidFill>
                <a:latin typeface="Helvetica Neue"/>
                <a:ea typeface="Helvetica Neue"/>
                <a:cs typeface="Helvetica Neue"/>
                <a:sym typeface="Helvetica Neue"/>
              </a:rPr>
              <a:t> by </a:t>
            </a:r>
            <a:r>
              <a:rPr lang="en-US" sz="1100" u="sng">
                <a:solidFill>
                  <a:srgbClr val="FFCA29"/>
                </a:solidFill>
                <a:latin typeface="Helvetica Neue"/>
                <a:ea typeface="Helvetica Neue"/>
                <a:cs typeface="Helvetica Neue"/>
                <a:sym typeface="Helvetica Neue"/>
                <a:hlinkClick r:id="rId8"/>
              </a:rPr>
              <a:t>Kristinekreations</a:t>
            </a:r>
            <a:r>
              <a:rPr lang="en-US" sz="1100">
                <a:solidFill>
                  <a:srgbClr val="FFFFFF"/>
                </a:solidFill>
                <a:latin typeface="Helvetica Neue"/>
                <a:ea typeface="Helvetica Neue"/>
                <a:cs typeface="Helvetica Neue"/>
                <a:sym typeface="Helvetica Neue"/>
              </a:rPr>
              <a:t> is licensed under </a:t>
            </a:r>
            <a:r>
              <a:rPr lang="en-US" sz="1100" u="sng">
                <a:solidFill>
                  <a:srgbClr val="FFCA29"/>
                </a:solidFill>
                <a:latin typeface="Helvetica Neue"/>
                <a:ea typeface="Helvetica Neue"/>
                <a:cs typeface="Helvetica Neue"/>
                <a:sym typeface="Helvetica Neue"/>
                <a:hlinkClick r:id="rId9"/>
              </a:rPr>
              <a:t>CC BY 3.0</a:t>
            </a:r>
            <a:br>
              <a:rPr lang="en-US">
                <a:solidFill>
                  <a:srgbClr val="FFCA29"/>
                </a:solidFill>
                <a:latin typeface="Helvetica Neue"/>
                <a:ea typeface="Helvetica Neue"/>
                <a:cs typeface="Helvetica Neue"/>
                <a:sym typeface="Helvetica Neue"/>
              </a:rPr>
            </a:br>
            <a:endParaRPr>
              <a:solidFill>
                <a:srgbClr val="FFCA29"/>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7"/>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Navigating Fair Use...</a:t>
            </a:r>
            <a:endParaRPr b="1">
              <a:solidFill>
                <a:srgbClr val="FFCA29"/>
              </a:solidFill>
            </a:endParaRPr>
          </a:p>
        </p:txBody>
      </p:sp>
      <p:sp>
        <p:nvSpPr>
          <p:cNvPr id="358" name="Google Shape;358;p57"/>
          <p:cNvSpPr txBox="1"/>
          <p:nvPr>
            <p:ph idx="1" type="body"/>
          </p:nvPr>
        </p:nvSpPr>
        <p:spPr>
          <a:xfrm>
            <a:off x="628650" y="1091419"/>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Char char="➔"/>
            </a:pPr>
            <a:r>
              <a:rPr lang="en-US" sz="1800">
                <a:solidFill>
                  <a:srgbClr val="FFFFFF"/>
                </a:solidFill>
                <a:latin typeface="Arial"/>
                <a:ea typeface="Arial"/>
                <a:cs typeface="Arial"/>
                <a:sym typeface="Arial"/>
              </a:rPr>
              <a:t>When considering use of copyrighted work(s), the </a:t>
            </a:r>
            <a:r>
              <a:rPr b="1" lang="en-US" sz="1800">
                <a:solidFill>
                  <a:srgbClr val="FFCA29"/>
                </a:solidFill>
                <a:latin typeface="Arial"/>
                <a:ea typeface="Arial"/>
                <a:cs typeface="Arial"/>
                <a:sym typeface="Arial"/>
              </a:rPr>
              <a:t>Four Fair Use Factors are typically used as a benchmark</a:t>
            </a:r>
            <a:r>
              <a:rPr lang="en-US" sz="1800">
                <a:solidFill>
                  <a:srgbClr val="FFFFFF"/>
                </a:solidFill>
                <a:latin typeface="Arial"/>
                <a:ea typeface="Arial"/>
                <a:cs typeface="Arial"/>
                <a:sym typeface="Arial"/>
              </a:rPr>
              <a:t> for whether fair use is appropriate or not</a:t>
            </a:r>
            <a:endParaRPr sz="1800">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purpose &amp; character of use</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nature of the copyrighted work</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portion used in relation to the copyrighted work as a whole</a:t>
            </a:r>
            <a:endParaRPr>
              <a:solidFill>
                <a:srgbClr val="FFFFFF"/>
              </a:solidFill>
              <a:latin typeface="Arial"/>
              <a:ea typeface="Arial"/>
              <a:cs typeface="Arial"/>
              <a:sym typeface="Arial"/>
            </a:endParaRPr>
          </a:p>
          <a:p>
            <a:pPr indent="-342900" lvl="1" marL="914400" rtl="0" algn="l">
              <a:spcBef>
                <a:spcPts val="0"/>
              </a:spcBef>
              <a:spcAft>
                <a:spcPts val="0"/>
              </a:spcAft>
              <a:buClr>
                <a:srgbClr val="FFFFFF"/>
              </a:buClr>
              <a:buSzPts val="1800"/>
              <a:buFont typeface="Arial"/>
              <a:buChar char="◆"/>
            </a:pPr>
            <a:r>
              <a:rPr lang="en-US">
                <a:solidFill>
                  <a:srgbClr val="FFFFFF"/>
                </a:solidFill>
                <a:latin typeface="Arial"/>
                <a:ea typeface="Arial"/>
                <a:cs typeface="Arial"/>
                <a:sym typeface="Arial"/>
              </a:rPr>
              <a:t>The effect of the use upon the potential market</a:t>
            </a:r>
            <a:endParaRPr>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Fair use is not applicable in every situation, even if it is for educational purposes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UCF Office of General Counsel Recommends that UCF Faculty adhere to a general 10% rule (i.e. use up to 10% of a copyrighted work)</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Students should consult UCF Libraries for assistance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Look for copyrighted materials that have Creative Commons Licenses</a:t>
            </a:r>
            <a:endParaRPr>
              <a:solidFill>
                <a:srgbClr val="FFFFFF"/>
              </a:solidFill>
              <a:latin typeface="Arial"/>
              <a:ea typeface="Arial"/>
              <a:cs typeface="Arial"/>
              <a:sym typeface="Arial"/>
            </a:endParaRPr>
          </a:p>
        </p:txBody>
      </p:sp>
      <p:pic>
        <p:nvPicPr>
          <p:cNvPr id="359" name="Google Shape;359;p57"/>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8"/>
          <p:cNvSpPr txBox="1"/>
          <p:nvPr>
            <p:ph type="title"/>
          </p:nvPr>
        </p:nvSpPr>
        <p:spPr>
          <a:xfrm>
            <a:off x="628650" y="123020"/>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In the Case of Our Copyrighted Image...</a:t>
            </a:r>
            <a:endParaRPr b="1">
              <a:solidFill>
                <a:srgbClr val="FFCA29"/>
              </a:solidFill>
            </a:endParaRPr>
          </a:p>
        </p:txBody>
      </p:sp>
      <p:pic>
        <p:nvPicPr>
          <p:cNvPr id="366" name="Google Shape;366;p58"/>
          <p:cNvPicPr preferRelativeResize="0"/>
          <p:nvPr/>
        </p:nvPicPr>
        <p:blipFill>
          <a:blip r:embed="rId3">
            <a:alphaModFix/>
          </a:blip>
          <a:stretch>
            <a:fillRect/>
          </a:stretch>
        </p:blipFill>
        <p:spPr>
          <a:xfrm>
            <a:off x="387275" y="1922950"/>
            <a:ext cx="2892549" cy="2581350"/>
          </a:xfrm>
          <a:prstGeom prst="rect">
            <a:avLst/>
          </a:prstGeom>
          <a:noFill/>
          <a:ln>
            <a:noFill/>
          </a:ln>
        </p:spPr>
      </p:pic>
      <p:pic>
        <p:nvPicPr>
          <p:cNvPr id="367" name="Google Shape;367;p58"/>
          <p:cNvPicPr preferRelativeResize="0"/>
          <p:nvPr/>
        </p:nvPicPr>
        <p:blipFill rotWithShape="1">
          <a:blip r:embed="rId4">
            <a:alphaModFix/>
          </a:blip>
          <a:srcRect b="31167" l="0" r="0" t="0"/>
          <a:stretch/>
        </p:blipFill>
        <p:spPr>
          <a:xfrm>
            <a:off x="3389125" y="912650"/>
            <a:ext cx="3091749" cy="1614976"/>
          </a:xfrm>
          <a:prstGeom prst="rect">
            <a:avLst/>
          </a:prstGeom>
          <a:noFill/>
          <a:ln>
            <a:noFill/>
          </a:ln>
        </p:spPr>
      </p:pic>
      <p:pic>
        <p:nvPicPr>
          <p:cNvPr id="368" name="Google Shape;368;p58"/>
          <p:cNvPicPr preferRelativeResize="0"/>
          <p:nvPr/>
        </p:nvPicPr>
        <p:blipFill>
          <a:blip r:embed="rId5">
            <a:alphaModFix/>
          </a:blip>
          <a:stretch>
            <a:fillRect/>
          </a:stretch>
        </p:blipFill>
        <p:spPr>
          <a:xfrm>
            <a:off x="5263350" y="2688800"/>
            <a:ext cx="2444721" cy="1743050"/>
          </a:xfrm>
          <a:prstGeom prst="rect">
            <a:avLst/>
          </a:prstGeom>
          <a:noFill/>
          <a:ln>
            <a:noFill/>
          </a:ln>
        </p:spPr>
      </p:pic>
      <p:pic>
        <p:nvPicPr>
          <p:cNvPr id="369" name="Google Shape;369;p58"/>
          <p:cNvPicPr preferRelativeResize="0"/>
          <p:nvPr/>
        </p:nvPicPr>
        <p:blipFill>
          <a:blip r:embed="rId6">
            <a:alphaModFix/>
          </a:blip>
          <a:stretch>
            <a:fillRect/>
          </a:stretch>
        </p:blipFill>
        <p:spPr>
          <a:xfrm>
            <a:off x="7061625" y="179900"/>
            <a:ext cx="1949924" cy="1743050"/>
          </a:xfrm>
          <a:prstGeom prst="rect">
            <a:avLst/>
          </a:prstGeom>
          <a:noFill/>
          <a:ln>
            <a:noFill/>
          </a:ln>
        </p:spPr>
      </p:pic>
      <p:sp>
        <p:nvSpPr>
          <p:cNvPr id="370" name="Google Shape;370;p58"/>
          <p:cNvSpPr/>
          <p:nvPr/>
        </p:nvSpPr>
        <p:spPr>
          <a:xfrm rot="7804177">
            <a:off x="6466614" y="1210450"/>
            <a:ext cx="575097" cy="230391"/>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highlight>
                <a:srgbClr val="000000"/>
              </a:highlight>
            </a:endParaRPr>
          </a:p>
        </p:txBody>
      </p:sp>
      <p:sp>
        <p:nvSpPr>
          <p:cNvPr id="371" name="Google Shape;371;p58"/>
          <p:cNvSpPr/>
          <p:nvPr/>
        </p:nvSpPr>
        <p:spPr>
          <a:xfrm rot="5400000">
            <a:off x="7682925" y="2160260"/>
            <a:ext cx="575100" cy="2304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sp>
        <p:nvSpPr>
          <p:cNvPr id="372" name="Google Shape;372;p58"/>
          <p:cNvSpPr/>
          <p:nvPr/>
        </p:nvSpPr>
        <p:spPr>
          <a:xfrm rot="10800000">
            <a:off x="3672200" y="3904033"/>
            <a:ext cx="1089900" cy="3969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373" name="Google Shape;373;p58"/>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pic>
        <p:nvPicPr>
          <p:cNvPr id="378" name="Google Shape;378;p59"/>
          <p:cNvPicPr preferRelativeResize="0"/>
          <p:nvPr/>
        </p:nvPicPr>
        <p:blipFill>
          <a:blip r:embed="rId3">
            <a:alphaModFix/>
          </a:blip>
          <a:stretch>
            <a:fillRect/>
          </a:stretch>
        </p:blipFill>
        <p:spPr>
          <a:xfrm>
            <a:off x="0" y="0"/>
            <a:ext cx="9144000" cy="5143501"/>
          </a:xfrm>
          <a:prstGeom prst="rect">
            <a:avLst/>
          </a:prstGeom>
          <a:noFill/>
          <a:ln>
            <a:noFill/>
          </a:ln>
        </p:spPr>
      </p:pic>
      <p:sp>
        <p:nvSpPr>
          <p:cNvPr id="379" name="Google Shape;379;p59"/>
          <p:cNvSpPr/>
          <p:nvPr/>
        </p:nvSpPr>
        <p:spPr>
          <a:xfrm>
            <a:off x="4066800" y="0"/>
            <a:ext cx="5077200" cy="9534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9"/>
          <p:cNvSpPr txBox="1"/>
          <p:nvPr/>
        </p:nvSpPr>
        <p:spPr>
          <a:xfrm>
            <a:off x="4196550" y="99150"/>
            <a:ext cx="4817700" cy="75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CA29"/>
                </a:solidFill>
                <a:latin typeface="Helvetica Neue"/>
                <a:ea typeface="Helvetica Neue"/>
                <a:cs typeface="Helvetica Neue"/>
                <a:sym typeface="Helvetica Neue"/>
              </a:rPr>
              <a:t>Using Licensed Materials</a:t>
            </a:r>
            <a:endParaRPr b="1" sz="3000">
              <a:solidFill>
                <a:srgbClr val="FFCA29"/>
              </a:solidFill>
              <a:latin typeface="Helvetica Neue"/>
              <a:ea typeface="Helvetica Neue"/>
              <a:cs typeface="Helvetica Neue"/>
              <a:sym typeface="Helvetica Neue"/>
            </a:endParaRPr>
          </a:p>
        </p:txBody>
      </p:sp>
      <p:pic>
        <p:nvPicPr>
          <p:cNvPr id="381" name="Google Shape;381;p5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0"/>
          <p:cNvSpPr txBox="1"/>
          <p:nvPr>
            <p:ph idx="1" type="body"/>
          </p:nvPr>
        </p:nvSpPr>
        <p:spPr>
          <a:xfrm>
            <a:off x="628650" y="444501"/>
            <a:ext cx="7886700" cy="39102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b="1" lang="en-US" sz="2400">
                <a:solidFill>
                  <a:srgbClr val="FFFFFF"/>
                </a:solidFill>
                <a:latin typeface="Arial"/>
                <a:ea typeface="Arial"/>
                <a:cs typeface="Arial"/>
                <a:sym typeface="Arial"/>
              </a:rPr>
              <a:t>Generally means “</a:t>
            </a:r>
            <a:r>
              <a:rPr b="1" lang="en-US" sz="2400">
                <a:solidFill>
                  <a:srgbClr val="FFCA29"/>
                </a:solidFill>
                <a:latin typeface="Arial"/>
                <a:ea typeface="Arial"/>
                <a:cs typeface="Arial"/>
                <a:sym typeface="Arial"/>
              </a:rPr>
              <a:t>to give permission</a:t>
            </a:r>
            <a:r>
              <a:rPr b="1" lang="en-US" sz="2400">
                <a:solidFill>
                  <a:srgbClr val="FFFFFF"/>
                </a:solidFill>
                <a:latin typeface="Arial"/>
                <a:ea typeface="Arial"/>
                <a:cs typeface="Arial"/>
                <a:sym typeface="Arial"/>
              </a:rPr>
              <a:t>”</a:t>
            </a:r>
            <a:endParaRPr b="1" sz="2400">
              <a:solidFill>
                <a:srgbClr val="FFFFFF"/>
              </a:solidFill>
              <a:latin typeface="Arial"/>
              <a:ea typeface="Arial"/>
              <a:cs typeface="Arial"/>
              <a:sym typeface="Arial"/>
            </a:endParaRPr>
          </a:p>
          <a:p>
            <a:pPr indent="0" lvl="0" marL="0" rtl="0" algn="ctr">
              <a:spcBef>
                <a:spcPts val="750"/>
              </a:spcBef>
              <a:spcAft>
                <a:spcPts val="0"/>
              </a:spcAft>
              <a:buNone/>
            </a:pPr>
            <a:r>
              <a:rPr lang="en-US" sz="1800" u="sng">
                <a:solidFill>
                  <a:srgbClr val="FFCA29"/>
                </a:solidFill>
                <a:latin typeface="Arial"/>
                <a:ea typeface="Arial"/>
                <a:cs typeface="Arial"/>
                <a:sym typeface="Arial"/>
                <a:hlinkClick r:id="rId3"/>
              </a:rPr>
              <a:t>https://en.wikipedia.org/wiki/License</a:t>
            </a:r>
            <a:r>
              <a:rPr lang="en-US" sz="1800">
                <a:solidFill>
                  <a:srgbClr val="FFCA29"/>
                </a:solidFill>
                <a:latin typeface="Arial"/>
                <a:ea typeface="Arial"/>
                <a:cs typeface="Arial"/>
                <a:sym typeface="Arial"/>
              </a:rPr>
              <a:t> </a:t>
            </a:r>
            <a:r>
              <a:rPr lang="en-US" sz="1800">
                <a:solidFill>
                  <a:srgbClr val="FFFFFF"/>
                </a:solidFill>
                <a:latin typeface="Arial"/>
                <a:ea typeface="Arial"/>
                <a:cs typeface="Arial"/>
                <a:sym typeface="Arial"/>
              </a:rPr>
              <a:t>  </a:t>
            </a:r>
            <a:endParaRPr sz="1800">
              <a:solidFill>
                <a:srgbClr val="FFFFFF"/>
              </a:solidFill>
              <a:latin typeface="Arial"/>
              <a:ea typeface="Arial"/>
              <a:cs typeface="Arial"/>
              <a:sym typeface="Arial"/>
            </a:endParaRPr>
          </a:p>
          <a:p>
            <a:pPr indent="0" lvl="0" marL="0" rtl="0" algn="l">
              <a:spcBef>
                <a:spcPts val="750"/>
              </a:spcBef>
              <a:spcAft>
                <a:spcPts val="0"/>
              </a:spcAft>
              <a:buNone/>
            </a:pPr>
            <a:r>
              <a:t/>
            </a:r>
            <a:endParaRPr sz="1800">
              <a:solidFill>
                <a:srgbClr val="FFFFFF"/>
              </a:solidFill>
              <a:latin typeface="Arial"/>
              <a:ea typeface="Arial"/>
              <a:cs typeface="Arial"/>
              <a:sym typeface="Arial"/>
            </a:endParaRPr>
          </a:p>
          <a:p>
            <a:pPr indent="-381000" lvl="0" marL="457200" rtl="0" algn="l">
              <a:spcBef>
                <a:spcPts val="750"/>
              </a:spcBef>
              <a:spcAft>
                <a:spcPts val="0"/>
              </a:spcAft>
              <a:buClr>
                <a:srgbClr val="FFFFFF"/>
              </a:buClr>
              <a:buSzPts val="2400"/>
              <a:buFont typeface="Arial"/>
              <a:buChar char="➔"/>
            </a:pPr>
            <a:r>
              <a:rPr lang="en-US" sz="2400">
                <a:solidFill>
                  <a:srgbClr val="FFFFFF"/>
                </a:solidFill>
                <a:latin typeface="Arial"/>
                <a:ea typeface="Arial"/>
                <a:cs typeface="Arial"/>
                <a:sym typeface="Arial"/>
              </a:rPr>
              <a:t>In copyright and intellectual property, this means you are authorizing use of your copyrighted work by others (i.e. publisher, distributor, etc.)</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This is often known as “use rights” </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They can be exclusive or non-exclusive</a:t>
            </a:r>
            <a:endParaRPr sz="2400">
              <a:solidFill>
                <a:srgbClr val="FFFFFF"/>
              </a:solidFill>
              <a:latin typeface="Arial"/>
              <a:ea typeface="Arial"/>
              <a:cs typeface="Arial"/>
              <a:sym typeface="Arial"/>
            </a:endParaRPr>
          </a:p>
          <a:p>
            <a:pPr indent="-381000" lvl="0" marL="457200" rtl="0" algn="l">
              <a:spcBef>
                <a:spcPts val="0"/>
              </a:spcBef>
              <a:spcAft>
                <a:spcPts val="0"/>
              </a:spcAft>
              <a:buClr>
                <a:srgbClr val="FFFFFF"/>
              </a:buClr>
              <a:buSzPts val="2400"/>
              <a:buFont typeface="Arial"/>
              <a:buChar char="➔"/>
            </a:pPr>
            <a:r>
              <a:rPr lang="en-US" sz="2400">
                <a:solidFill>
                  <a:srgbClr val="FFFFFF"/>
                </a:solidFill>
                <a:latin typeface="Arial"/>
                <a:ea typeface="Arial"/>
                <a:cs typeface="Arial"/>
                <a:sym typeface="Arial"/>
              </a:rPr>
              <a:t>Licensing a “use right” doesn’t affect your ownership of the copyright, unless you decide to license the rights away or are employed as a “work for hire” </a:t>
            </a:r>
            <a:endParaRPr sz="2400">
              <a:solidFill>
                <a:srgbClr val="FFFFFF"/>
              </a:solidFill>
              <a:latin typeface="Arial"/>
              <a:ea typeface="Arial"/>
              <a:cs typeface="Arial"/>
              <a:sym typeface="Arial"/>
            </a:endParaRPr>
          </a:p>
        </p:txBody>
      </p:sp>
      <p:pic>
        <p:nvPicPr>
          <p:cNvPr id="388" name="Google Shape;388;p60"/>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395" name="Google Shape;395;p61"/>
          <p:cNvPicPr preferRelativeResize="0"/>
          <p:nvPr/>
        </p:nvPicPr>
        <p:blipFill>
          <a:blip r:embed="rId3">
            <a:alphaModFix/>
          </a:blip>
          <a:stretch>
            <a:fillRect/>
          </a:stretch>
        </p:blipFill>
        <p:spPr>
          <a:xfrm>
            <a:off x="0" y="0"/>
            <a:ext cx="9144001" cy="5143500"/>
          </a:xfrm>
          <a:prstGeom prst="rect">
            <a:avLst/>
          </a:prstGeom>
          <a:noFill/>
          <a:ln>
            <a:noFill/>
          </a:ln>
        </p:spPr>
      </p:pic>
      <p:sp>
        <p:nvSpPr>
          <p:cNvPr id="396" name="Google Shape;396;p61"/>
          <p:cNvSpPr txBox="1"/>
          <p:nvPr/>
        </p:nvSpPr>
        <p:spPr>
          <a:xfrm>
            <a:off x="95100" y="4350975"/>
            <a:ext cx="5095800" cy="6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1"/>
                </a:solidFill>
                <a:latin typeface="Helvetica Neue"/>
                <a:ea typeface="Helvetica Neue"/>
                <a:cs typeface="Helvetica Neue"/>
                <a:sym typeface="Helvetica Neue"/>
              </a:rPr>
              <a:t>Image retrieved from: </a:t>
            </a:r>
            <a:r>
              <a:rPr b="1" lang="en-US" sz="1800" u="sng">
                <a:solidFill>
                  <a:srgbClr val="FFCA29"/>
                </a:solidFill>
                <a:latin typeface="Helvetica Neue"/>
                <a:ea typeface="Helvetica Neue"/>
                <a:cs typeface="Helvetica Neue"/>
                <a:sym typeface="Helvetica Neue"/>
                <a:hlinkClick r:id="rId4"/>
              </a:rPr>
              <a:t>https://flic.kr/p/a8Tsiz</a:t>
            </a:r>
            <a:r>
              <a:rPr b="1" lang="en-US" sz="1800">
                <a:solidFill>
                  <a:srgbClr val="FFCA29"/>
                </a:solidFill>
                <a:latin typeface="Helvetica Neue"/>
                <a:ea typeface="Helvetica Neue"/>
                <a:cs typeface="Helvetica Neue"/>
                <a:sym typeface="Helvetica Neue"/>
              </a:rPr>
              <a:t>  </a:t>
            </a:r>
            <a:r>
              <a:rPr b="1" lang="en-US" sz="1800">
                <a:solidFill>
                  <a:schemeClr val="dk1"/>
                </a:solidFill>
                <a:latin typeface="Helvetica Neue"/>
                <a:ea typeface="Helvetica Neue"/>
                <a:cs typeface="Helvetica Neue"/>
                <a:sym typeface="Helvetica Neue"/>
              </a:rPr>
              <a:t>  </a:t>
            </a:r>
            <a:br>
              <a:rPr b="1" lang="en-US" sz="1800">
                <a:solidFill>
                  <a:schemeClr val="dk1"/>
                </a:solidFill>
                <a:latin typeface="Helvetica Neue"/>
                <a:ea typeface="Helvetica Neue"/>
                <a:cs typeface="Helvetica Neue"/>
                <a:sym typeface="Helvetica Neue"/>
              </a:rPr>
            </a:br>
            <a:r>
              <a:rPr b="1" lang="en-US" sz="1800">
                <a:solidFill>
                  <a:schemeClr val="dk1"/>
                </a:solidFill>
                <a:latin typeface="Helvetica Neue"/>
                <a:ea typeface="Helvetica Neue"/>
                <a:cs typeface="Helvetica Neue"/>
                <a:sym typeface="Helvetica Neue"/>
              </a:rPr>
              <a:t>© Kristina Alexanderson / CC BY-SA 4.0 </a:t>
            </a:r>
            <a:r>
              <a:rPr b="1" lang="en-US" sz="1800">
                <a:latin typeface="Helvetica Neue"/>
                <a:ea typeface="Helvetica Neue"/>
                <a:cs typeface="Helvetica Neue"/>
                <a:sym typeface="Helvetica Neue"/>
              </a:rPr>
              <a:t> </a:t>
            </a:r>
            <a:endParaRPr b="1" sz="1800">
              <a:latin typeface="Helvetica Neue"/>
              <a:ea typeface="Helvetica Neue"/>
              <a:cs typeface="Helvetica Neue"/>
              <a:sym typeface="Helvetica Neue"/>
            </a:endParaRPr>
          </a:p>
        </p:txBody>
      </p:sp>
      <p:sp>
        <p:nvSpPr>
          <p:cNvPr id="397" name="Google Shape;397;p61"/>
          <p:cNvSpPr txBox="1"/>
          <p:nvPr/>
        </p:nvSpPr>
        <p:spPr>
          <a:xfrm>
            <a:off x="5826125" y="159275"/>
            <a:ext cx="3143100" cy="2440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US" sz="3600">
                <a:solidFill>
                  <a:schemeClr val="dk1"/>
                </a:solidFill>
                <a:latin typeface="Helvetica Neue"/>
                <a:ea typeface="Helvetica Neue"/>
                <a:cs typeface="Helvetica Neue"/>
                <a:sym typeface="Helvetica Neue"/>
              </a:rPr>
              <a:t>Let’s Explore</a:t>
            </a:r>
            <a:r>
              <a:rPr b="1" lang="en-US" sz="3600">
                <a:solidFill>
                  <a:schemeClr val="dk1"/>
                </a:solidFill>
                <a:latin typeface="Helvetica Neue"/>
                <a:ea typeface="Helvetica Neue"/>
                <a:cs typeface="Helvetica Neue"/>
                <a:sym typeface="Helvetica Neue"/>
              </a:rPr>
              <a:t> Creative Commons Licenses...</a:t>
            </a:r>
            <a:endParaRPr b="1" sz="3600">
              <a:solidFill>
                <a:schemeClr val="dk1"/>
              </a:solidFill>
              <a:latin typeface="Helvetica Neue"/>
              <a:ea typeface="Helvetica Neue"/>
              <a:cs typeface="Helvetica Neue"/>
              <a:sym typeface="Helvetica Neue"/>
            </a:endParaRPr>
          </a:p>
        </p:txBody>
      </p:sp>
      <p:pic>
        <p:nvPicPr>
          <p:cNvPr id="398" name="Google Shape;398;p61"/>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62"/>
          <p:cNvSpPr txBox="1"/>
          <p:nvPr/>
        </p:nvSpPr>
        <p:spPr>
          <a:xfrm>
            <a:off x="593050" y="1086750"/>
            <a:ext cx="8136300" cy="297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750"/>
              </a:spcBef>
              <a:spcAft>
                <a:spcPts val="0"/>
              </a:spcAft>
              <a:buNone/>
            </a:pPr>
            <a:r>
              <a:rPr lang="en-US" sz="2400">
                <a:solidFill>
                  <a:schemeClr val="lt1"/>
                </a:solidFill>
                <a:latin typeface="Helvetica Neue"/>
                <a:ea typeface="Helvetica Neue"/>
                <a:cs typeface="Helvetica Neue"/>
                <a:sym typeface="Helvetica Neue"/>
              </a:rPr>
              <a:t>“A Creative Commons (CC) license is one of several </a:t>
            </a:r>
            <a:r>
              <a:rPr lang="en-US" sz="2400">
                <a:solidFill>
                  <a:srgbClr val="FFCA29"/>
                </a:solidFill>
                <a:latin typeface="Helvetica Neue"/>
                <a:ea typeface="Helvetica Neue"/>
                <a:cs typeface="Helvetica Neue"/>
                <a:sym typeface="Helvetica Neue"/>
              </a:rPr>
              <a:t>public copyright licenses</a:t>
            </a:r>
            <a:r>
              <a:rPr lang="en-US" sz="2400">
                <a:solidFill>
                  <a:schemeClr val="lt1"/>
                </a:solidFill>
                <a:latin typeface="Helvetica Neue"/>
                <a:ea typeface="Helvetica Neue"/>
                <a:cs typeface="Helvetica Neue"/>
                <a:sym typeface="Helvetica Neue"/>
              </a:rPr>
              <a:t> that </a:t>
            </a:r>
            <a:r>
              <a:rPr lang="en-US" sz="2400">
                <a:solidFill>
                  <a:srgbClr val="FFCA29"/>
                </a:solidFill>
                <a:latin typeface="Helvetica Neue"/>
                <a:ea typeface="Helvetica Neue"/>
                <a:cs typeface="Helvetica Neue"/>
                <a:sym typeface="Helvetica Neue"/>
              </a:rPr>
              <a:t>enable the free distribution of an otherwise copyrighted work</a:t>
            </a:r>
            <a:r>
              <a:rPr lang="en-US" sz="2400">
                <a:solidFill>
                  <a:schemeClr val="lt1"/>
                </a:solidFill>
                <a:latin typeface="Helvetica Neue"/>
                <a:ea typeface="Helvetica Neue"/>
                <a:cs typeface="Helvetica Neue"/>
                <a:sym typeface="Helvetica Neue"/>
              </a:rPr>
              <a:t>. A CC license is used when an author wants to </a:t>
            </a:r>
            <a:r>
              <a:rPr lang="en-US" sz="2400">
                <a:solidFill>
                  <a:srgbClr val="FFCA29"/>
                </a:solidFill>
                <a:latin typeface="Helvetica Neue"/>
                <a:ea typeface="Helvetica Neue"/>
                <a:cs typeface="Helvetica Neue"/>
                <a:sym typeface="Helvetica Neue"/>
              </a:rPr>
              <a:t>give people the right to share, use, and build upon a work that they have created</a:t>
            </a:r>
            <a:r>
              <a:rPr lang="en-US" sz="2400">
                <a:solidFill>
                  <a:schemeClr val="lt1"/>
                </a:solidFill>
                <a:latin typeface="Helvetica Neue"/>
                <a:ea typeface="Helvetica Neue"/>
                <a:cs typeface="Helvetica Neue"/>
                <a:sym typeface="Helvetica Neue"/>
              </a:rPr>
              <a:t>.”</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rPr lang="en-US" sz="1800" u="sng">
                <a:solidFill>
                  <a:srgbClr val="FFCA29"/>
                </a:solidFill>
                <a:latin typeface="Helvetica Neue"/>
                <a:ea typeface="Helvetica Neue"/>
                <a:cs typeface="Helvetica Neue"/>
                <a:sym typeface="Helvetica Neue"/>
                <a:hlinkClick r:id="rId3"/>
              </a:rPr>
              <a:t>https://creativecommons.org/licenses/</a:t>
            </a:r>
            <a:r>
              <a:rPr lang="en-US" sz="1800">
                <a:solidFill>
                  <a:srgbClr val="FFCA29"/>
                </a:solidFill>
                <a:latin typeface="Helvetica Neue"/>
                <a:ea typeface="Helvetica Neue"/>
                <a:cs typeface="Helvetica Neue"/>
                <a:sym typeface="Helvetica Neue"/>
              </a:rPr>
              <a:t>  </a:t>
            </a:r>
            <a:r>
              <a:rPr lang="en-US" sz="2400">
                <a:solidFill>
                  <a:schemeClr val="lt1"/>
                </a:solidFill>
                <a:latin typeface="Helvetica Neue"/>
                <a:ea typeface="Helvetica Neue"/>
                <a:cs typeface="Helvetica Neue"/>
                <a:sym typeface="Helvetica Neue"/>
              </a:rPr>
              <a:t>  </a:t>
            </a:r>
            <a:endParaRPr sz="2400">
              <a:solidFill>
                <a:schemeClr val="lt1"/>
              </a:solidFill>
              <a:latin typeface="Helvetica Neue"/>
              <a:ea typeface="Helvetica Neue"/>
              <a:cs typeface="Helvetica Neue"/>
              <a:sym typeface="Helvetica Neue"/>
            </a:endParaRPr>
          </a:p>
          <a:p>
            <a:pPr indent="0" lvl="0" marL="0" rtl="0" algn="ctr">
              <a:lnSpc>
                <a:spcPct val="90000"/>
              </a:lnSpc>
              <a:spcBef>
                <a:spcPts val="750"/>
              </a:spcBef>
              <a:spcAft>
                <a:spcPts val="0"/>
              </a:spcAft>
              <a:buNone/>
            </a:pPr>
            <a:r>
              <a:t/>
            </a:r>
            <a:endParaRPr sz="2400">
              <a:solidFill>
                <a:schemeClr val="lt1"/>
              </a:solidFill>
              <a:latin typeface="Helvetica Neue"/>
              <a:ea typeface="Helvetica Neue"/>
              <a:cs typeface="Helvetica Neue"/>
              <a:sym typeface="Helvetica Neue"/>
            </a:endParaRPr>
          </a:p>
        </p:txBody>
      </p:sp>
      <p:pic>
        <p:nvPicPr>
          <p:cNvPr id="405" name="Google Shape;405;p6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id="411" name="Google Shape;411;p63"/>
          <p:cNvPicPr preferRelativeResize="0"/>
          <p:nvPr/>
        </p:nvPicPr>
        <p:blipFill>
          <a:blip r:embed="rId3">
            <a:alphaModFix/>
          </a:blip>
          <a:stretch>
            <a:fillRect/>
          </a:stretch>
        </p:blipFill>
        <p:spPr>
          <a:xfrm>
            <a:off x="0" y="0"/>
            <a:ext cx="9144000" cy="4493625"/>
          </a:xfrm>
          <a:prstGeom prst="rect">
            <a:avLst/>
          </a:prstGeom>
          <a:noFill/>
          <a:ln>
            <a:noFill/>
          </a:ln>
        </p:spPr>
      </p:pic>
      <p:sp>
        <p:nvSpPr>
          <p:cNvPr id="412" name="Google Shape;412;p63"/>
          <p:cNvSpPr txBox="1"/>
          <p:nvPr/>
        </p:nvSpPr>
        <p:spPr>
          <a:xfrm>
            <a:off x="1712400" y="4564800"/>
            <a:ext cx="5719200" cy="57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u="sng">
                <a:solidFill>
                  <a:srgbClr val="FFCA29"/>
                </a:solidFill>
                <a:latin typeface="Helvetica Neue"/>
                <a:ea typeface="Helvetica Neue"/>
                <a:cs typeface="Helvetica Neue"/>
                <a:sym typeface="Helvetica Neue"/>
                <a:hlinkClick r:id="rId4"/>
              </a:rPr>
              <a:t>https://creativecommons.org/licenses/</a:t>
            </a:r>
            <a:endParaRPr b="1" sz="1800" u="sng">
              <a:solidFill>
                <a:srgbClr val="FFCA29"/>
              </a:solidFill>
              <a:latin typeface="Helvetica Neue"/>
              <a:ea typeface="Helvetica Neue"/>
              <a:cs typeface="Helvetica Neue"/>
              <a:sym typeface="Helvetica Neue"/>
              <a:hlinkClick r:id="rId5"/>
            </a:endParaRPr>
          </a:p>
          <a:p>
            <a:pPr indent="0" lvl="0" marL="0" rtl="0" algn="l">
              <a:spcBef>
                <a:spcPts val="0"/>
              </a:spcBef>
              <a:spcAft>
                <a:spcPts val="0"/>
              </a:spcAft>
              <a:buNone/>
            </a:pPr>
            <a:r>
              <a:t/>
            </a:r>
            <a:endParaRPr/>
          </a:p>
        </p:txBody>
      </p:sp>
      <p:pic>
        <p:nvPicPr>
          <p:cNvPr id="413" name="Google Shape;413;p63"/>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pic>
        <p:nvPicPr>
          <p:cNvPr id="419" name="Google Shape;419;p64"/>
          <p:cNvPicPr preferRelativeResize="0"/>
          <p:nvPr/>
        </p:nvPicPr>
        <p:blipFill>
          <a:blip r:embed="rId3">
            <a:alphaModFix/>
          </a:blip>
          <a:stretch>
            <a:fillRect/>
          </a:stretch>
        </p:blipFill>
        <p:spPr>
          <a:xfrm>
            <a:off x="0" y="0"/>
            <a:ext cx="9144000" cy="5143501"/>
          </a:xfrm>
          <a:prstGeom prst="rect">
            <a:avLst/>
          </a:prstGeom>
          <a:noFill/>
          <a:ln>
            <a:noFill/>
          </a:ln>
        </p:spPr>
      </p:pic>
      <p:sp>
        <p:nvSpPr>
          <p:cNvPr id="420" name="Google Shape;420;p64"/>
          <p:cNvSpPr txBox="1"/>
          <p:nvPr>
            <p:ph idx="4294967295" type="ctrTitle"/>
          </p:nvPr>
        </p:nvSpPr>
        <p:spPr>
          <a:xfrm>
            <a:off x="2866175" y="265375"/>
            <a:ext cx="5992500" cy="941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700"/>
              <a:buFont typeface="Helvetica Neue"/>
              <a:buNone/>
            </a:pPr>
            <a:r>
              <a:rPr b="1" lang="en-US" sz="3000">
                <a:solidFill>
                  <a:srgbClr val="000000"/>
                </a:solidFill>
              </a:rPr>
              <a:t>Where Do You See Creative Commons Licenses?</a:t>
            </a:r>
            <a:endParaRPr sz="3000">
              <a:solidFill>
                <a:srgbClr val="000000"/>
              </a:solidFill>
            </a:endParaRPr>
          </a:p>
        </p:txBody>
      </p:sp>
      <p:pic>
        <p:nvPicPr>
          <p:cNvPr id="421" name="Google Shape;421;p6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5" name="Shape 425"/>
        <p:cNvGrpSpPr/>
        <p:nvPr/>
      </p:nvGrpSpPr>
      <p:grpSpPr>
        <a:xfrm>
          <a:off x="0" y="0"/>
          <a:ext cx="0" cy="0"/>
          <a:chOff x="0" y="0"/>
          <a:chExt cx="0" cy="0"/>
        </a:xfrm>
      </p:grpSpPr>
      <p:pic>
        <p:nvPicPr>
          <p:cNvPr id="426" name="Google Shape;426;p65"/>
          <p:cNvPicPr preferRelativeResize="0"/>
          <p:nvPr/>
        </p:nvPicPr>
        <p:blipFill>
          <a:blip r:embed="rId3">
            <a:alphaModFix/>
          </a:blip>
          <a:stretch>
            <a:fillRect/>
          </a:stretch>
        </p:blipFill>
        <p:spPr>
          <a:xfrm>
            <a:off x="1419050" y="152400"/>
            <a:ext cx="6305880" cy="4838700"/>
          </a:xfrm>
          <a:prstGeom prst="rect">
            <a:avLst/>
          </a:prstGeom>
          <a:noFill/>
          <a:ln>
            <a:noFill/>
          </a:ln>
        </p:spPr>
      </p:pic>
      <p:sp>
        <p:nvSpPr>
          <p:cNvPr id="427" name="Google Shape;427;p65"/>
          <p:cNvSpPr/>
          <p:nvPr/>
        </p:nvSpPr>
        <p:spPr>
          <a:xfrm rot="8760104">
            <a:off x="3706339" y="4054054"/>
            <a:ext cx="912606"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 name="Google Shape;428;p6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9"/>
          <p:cNvSpPr txBox="1"/>
          <p:nvPr>
            <p:ph type="title"/>
          </p:nvPr>
        </p:nvSpPr>
        <p:spPr>
          <a:xfrm>
            <a:off x="407300" y="1496700"/>
            <a:ext cx="3844800" cy="7524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000"/>
              <a:t>Contact the Library!</a:t>
            </a:r>
            <a:endParaRPr b="1" sz="3000"/>
          </a:p>
        </p:txBody>
      </p:sp>
      <p:sp>
        <p:nvSpPr>
          <p:cNvPr id="197" name="Google Shape;197;p39"/>
          <p:cNvSpPr txBox="1"/>
          <p:nvPr>
            <p:ph idx="1" type="body"/>
          </p:nvPr>
        </p:nvSpPr>
        <p:spPr>
          <a:xfrm>
            <a:off x="713675" y="2249100"/>
            <a:ext cx="2949300" cy="6453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b="1" i="1" lang="en-US" sz="2400"/>
              <a:t>We can Help! </a:t>
            </a:r>
            <a:endParaRPr b="1" i="1" sz="2400"/>
          </a:p>
        </p:txBody>
      </p:sp>
      <p:pic>
        <p:nvPicPr>
          <p:cNvPr id="198" name="Google Shape;198;p39"/>
          <p:cNvPicPr preferRelativeResize="0"/>
          <p:nvPr/>
        </p:nvPicPr>
        <p:blipFill>
          <a:blip r:embed="rId3">
            <a:alphaModFix/>
          </a:blip>
          <a:stretch>
            <a:fillRect/>
          </a:stretch>
        </p:blipFill>
        <p:spPr>
          <a:xfrm>
            <a:off x="4578071" y="1"/>
            <a:ext cx="4565929" cy="5143500"/>
          </a:xfrm>
          <a:prstGeom prst="rect">
            <a:avLst/>
          </a:prstGeom>
          <a:noFill/>
          <a:ln>
            <a:noFill/>
          </a:ln>
        </p:spPr>
      </p:pic>
      <p:pic>
        <p:nvPicPr>
          <p:cNvPr id="199" name="Google Shape;199;p3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200" name="Google Shape;200;p39"/>
          <p:cNvSpPr txBox="1"/>
          <p:nvPr/>
        </p:nvSpPr>
        <p:spPr>
          <a:xfrm>
            <a:off x="5365038" y="4733100"/>
            <a:ext cx="34305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Copyright Sarah A. Norris</a:t>
            </a:r>
            <a:endParaRPr b="1">
              <a:solidFill>
                <a:srgbClr val="FFCA29"/>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2" name="Shape 432"/>
        <p:cNvGrpSpPr/>
        <p:nvPr/>
      </p:nvGrpSpPr>
      <p:grpSpPr>
        <a:xfrm>
          <a:off x="0" y="0"/>
          <a:ext cx="0" cy="0"/>
          <a:chOff x="0" y="0"/>
          <a:chExt cx="0" cy="0"/>
        </a:xfrm>
      </p:grpSpPr>
      <p:pic>
        <p:nvPicPr>
          <p:cNvPr id="433" name="Google Shape;433;p66"/>
          <p:cNvPicPr preferRelativeResize="0"/>
          <p:nvPr/>
        </p:nvPicPr>
        <p:blipFill>
          <a:blip r:embed="rId3">
            <a:alphaModFix/>
          </a:blip>
          <a:stretch>
            <a:fillRect/>
          </a:stretch>
        </p:blipFill>
        <p:spPr>
          <a:xfrm>
            <a:off x="977549" y="32600"/>
            <a:ext cx="6585950" cy="4432849"/>
          </a:xfrm>
          <a:prstGeom prst="rect">
            <a:avLst/>
          </a:prstGeom>
          <a:noFill/>
          <a:ln>
            <a:noFill/>
          </a:ln>
        </p:spPr>
      </p:pic>
      <p:sp>
        <p:nvSpPr>
          <p:cNvPr id="434" name="Google Shape;434;p66"/>
          <p:cNvSpPr txBox="1"/>
          <p:nvPr/>
        </p:nvSpPr>
        <p:spPr>
          <a:xfrm>
            <a:off x="1393075" y="4513375"/>
            <a:ext cx="5754900" cy="42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u="sng">
                <a:solidFill>
                  <a:srgbClr val="FFCA29"/>
                </a:solidFill>
                <a:latin typeface="Helvetica Neue"/>
                <a:ea typeface="Helvetica Neue"/>
                <a:cs typeface="Helvetica Neue"/>
                <a:sym typeface="Helvetica Neue"/>
                <a:hlinkClick r:id="rId4"/>
              </a:rPr>
              <a:t>Photo</a:t>
            </a:r>
            <a:r>
              <a:rPr b="1" lang="en-US">
                <a:solidFill>
                  <a:srgbClr val="FFFFFF"/>
                </a:solidFill>
                <a:latin typeface="Helvetica Neue"/>
                <a:ea typeface="Helvetica Neue"/>
                <a:cs typeface="Helvetica Neue"/>
                <a:sym typeface="Helvetica Neue"/>
              </a:rPr>
              <a:t> by </a:t>
            </a:r>
            <a:r>
              <a:rPr b="1" lang="en-US" u="sng">
                <a:solidFill>
                  <a:srgbClr val="FFCA29"/>
                </a:solidFill>
                <a:latin typeface="Helvetica Neue"/>
                <a:ea typeface="Helvetica Neue"/>
                <a:cs typeface="Helvetica Neue"/>
                <a:sym typeface="Helvetica Neue"/>
                <a:hlinkClick r:id="rId5"/>
              </a:rPr>
              <a:t>Joshua Rothhaas</a:t>
            </a:r>
            <a:r>
              <a:rPr b="1" lang="en-US">
                <a:latin typeface="Helvetica Neue"/>
                <a:ea typeface="Helvetica Neue"/>
                <a:cs typeface="Helvetica Neue"/>
                <a:sym typeface="Helvetica Neue"/>
              </a:rPr>
              <a:t> </a:t>
            </a:r>
            <a:r>
              <a:rPr b="1" lang="en-US">
                <a:solidFill>
                  <a:srgbClr val="FFFFFF"/>
                </a:solidFill>
                <a:latin typeface="Helvetica Neue"/>
                <a:ea typeface="Helvetica Neue"/>
                <a:cs typeface="Helvetica Neue"/>
                <a:sym typeface="Helvetica Neue"/>
              </a:rPr>
              <a:t>is licensed under</a:t>
            </a:r>
            <a:r>
              <a:rPr b="1" lang="en-US">
                <a:latin typeface="Helvetica Neue"/>
                <a:ea typeface="Helvetica Neue"/>
                <a:cs typeface="Helvetica Neue"/>
                <a:sym typeface="Helvetica Neue"/>
              </a:rPr>
              <a:t> </a:t>
            </a:r>
            <a:r>
              <a:rPr b="1" lang="en-US" u="sng">
                <a:solidFill>
                  <a:srgbClr val="FFCA29"/>
                </a:solidFill>
                <a:latin typeface="Helvetica Neue"/>
                <a:ea typeface="Helvetica Neue"/>
                <a:cs typeface="Helvetica Neue"/>
                <a:sym typeface="Helvetica Neue"/>
                <a:hlinkClick r:id="rId6"/>
              </a:rPr>
              <a:t>CC BY 2.0</a:t>
            </a:r>
            <a:endParaRPr b="1">
              <a:solidFill>
                <a:srgbClr val="FFCA29"/>
              </a:solidFill>
              <a:latin typeface="Helvetica Neue"/>
              <a:ea typeface="Helvetica Neue"/>
              <a:cs typeface="Helvetica Neue"/>
              <a:sym typeface="Helvetica Neue"/>
            </a:endParaRPr>
          </a:p>
        </p:txBody>
      </p:sp>
      <p:sp>
        <p:nvSpPr>
          <p:cNvPr id="435" name="Google Shape;435;p66"/>
          <p:cNvSpPr/>
          <p:nvPr/>
        </p:nvSpPr>
        <p:spPr>
          <a:xfrm rot="8759440">
            <a:off x="6712118" y="4074559"/>
            <a:ext cx="746610"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6" name="Google Shape;436;p66"/>
          <p:cNvPicPr preferRelativeResize="0"/>
          <p:nvPr/>
        </p:nvPicPr>
        <p:blipFill rotWithShape="1">
          <a:blip r:embed="rId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40" name="Shape 440"/>
        <p:cNvGrpSpPr/>
        <p:nvPr/>
      </p:nvGrpSpPr>
      <p:grpSpPr>
        <a:xfrm>
          <a:off x="0" y="0"/>
          <a:ext cx="0" cy="0"/>
          <a:chOff x="0" y="0"/>
          <a:chExt cx="0" cy="0"/>
        </a:xfrm>
      </p:grpSpPr>
      <p:pic>
        <p:nvPicPr>
          <p:cNvPr id="441" name="Google Shape;441;p67"/>
          <p:cNvPicPr preferRelativeResize="0"/>
          <p:nvPr/>
        </p:nvPicPr>
        <p:blipFill>
          <a:blip r:embed="rId3">
            <a:alphaModFix/>
          </a:blip>
          <a:stretch>
            <a:fillRect/>
          </a:stretch>
        </p:blipFill>
        <p:spPr>
          <a:xfrm>
            <a:off x="152400" y="152400"/>
            <a:ext cx="8839197" cy="3750655"/>
          </a:xfrm>
          <a:prstGeom prst="rect">
            <a:avLst/>
          </a:prstGeom>
          <a:noFill/>
          <a:ln>
            <a:noFill/>
          </a:ln>
        </p:spPr>
      </p:pic>
      <p:sp>
        <p:nvSpPr>
          <p:cNvPr id="442" name="Google Shape;442;p67"/>
          <p:cNvSpPr txBox="1"/>
          <p:nvPr/>
        </p:nvSpPr>
        <p:spPr>
          <a:xfrm>
            <a:off x="1694550" y="4228100"/>
            <a:ext cx="5754900" cy="6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u="sng">
                <a:solidFill>
                  <a:schemeClr val="hlink"/>
                </a:solidFill>
                <a:latin typeface="Helvetica Neue"/>
                <a:ea typeface="Helvetica Neue"/>
                <a:cs typeface="Helvetica Neue"/>
                <a:sym typeface="Helvetica Neue"/>
                <a:hlinkClick r:id="rId4"/>
              </a:rPr>
              <a:t>The Monet Family in Their Garden at Argenteuil,1874</a:t>
            </a:r>
            <a:r>
              <a:rPr b="1" lang="en-US">
                <a:solidFill>
                  <a:srgbClr val="FFFFFF"/>
                </a:solidFill>
                <a:latin typeface="Helvetica Neue"/>
                <a:ea typeface="Helvetica Neue"/>
                <a:cs typeface="Helvetica Neue"/>
                <a:sym typeface="Helvetica Neue"/>
              </a:rPr>
              <a:t> by Edouard Manet is licensed under</a:t>
            </a:r>
            <a:r>
              <a:rPr b="1" lang="en-US">
                <a:latin typeface="Helvetica Neue"/>
                <a:ea typeface="Helvetica Neue"/>
                <a:cs typeface="Helvetica Neue"/>
                <a:sym typeface="Helvetica Neue"/>
              </a:rPr>
              <a:t> </a:t>
            </a:r>
            <a:r>
              <a:rPr b="1" lang="en-US" u="sng">
                <a:solidFill>
                  <a:schemeClr val="hlink"/>
                </a:solidFill>
                <a:latin typeface="Helvetica Neue"/>
                <a:ea typeface="Helvetica Neue"/>
                <a:cs typeface="Helvetica Neue"/>
                <a:sym typeface="Helvetica Neue"/>
                <a:hlinkClick r:id="rId5"/>
              </a:rPr>
              <a:t>CC0 1.0 </a:t>
            </a:r>
            <a:endParaRPr b="1">
              <a:solidFill>
                <a:srgbClr val="FFFFFF"/>
              </a:solidFill>
              <a:latin typeface="Helvetica Neue"/>
              <a:ea typeface="Helvetica Neue"/>
              <a:cs typeface="Helvetica Neue"/>
              <a:sym typeface="Helvetica Neue"/>
            </a:endParaRPr>
          </a:p>
        </p:txBody>
      </p:sp>
      <p:sp>
        <p:nvSpPr>
          <p:cNvPr id="443" name="Google Shape;443;p67"/>
          <p:cNvSpPr/>
          <p:nvPr/>
        </p:nvSpPr>
        <p:spPr>
          <a:xfrm rot="8760104">
            <a:off x="4233639" y="3388429"/>
            <a:ext cx="912606" cy="111329"/>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4" name="Google Shape;444;p67"/>
          <p:cNvPicPr preferRelativeResize="0"/>
          <p:nvPr/>
        </p:nvPicPr>
        <p:blipFill rotWithShape="1">
          <a:blip r:embed="rId6">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8"/>
          <p:cNvSpPr txBox="1"/>
          <p:nvPr>
            <p:ph type="title"/>
          </p:nvPr>
        </p:nvSpPr>
        <p:spPr>
          <a:xfrm>
            <a:off x="628650" y="160449"/>
            <a:ext cx="7886700" cy="84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Citing Creative Commons Licenses</a:t>
            </a:r>
            <a:endParaRPr b="1">
              <a:solidFill>
                <a:srgbClr val="FFCA29"/>
              </a:solidFill>
            </a:endParaRPr>
          </a:p>
        </p:txBody>
      </p:sp>
      <p:sp>
        <p:nvSpPr>
          <p:cNvPr id="451" name="Google Shape;451;p68"/>
          <p:cNvSpPr txBox="1"/>
          <p:nvPr>
            <p:ph idx="1" type="body"/>
          </p:nvPr>
        </p:nvSpPr>
        <p:spPr>
          <a:xfrm>
            <a:off x="628650" y="873050"/>
            <a:ext cx="7886700" cy="3649500"/>
          </a:xfrm>
          <a:prstGeom prst="rect">
            <a:avLst/>
          </a:prstGeom>
        </p:spPr>
        <p:txBody>
          <a:bodyPr anchorCtr="0" anchor="t" bIns="45700" lIns="91425" spcFirstLastPara="1" rIns="91425" wrap="square" tIns="45700">
            <a:noAutofit/>
          </a:bodyPr>
          <a:lstStyle/>
          <a:p>
            <a:pPr indent="-381000" lvl="0" marL="457200" marR="0" rtl="0" algn="l">
              <a:lnSpc>
                <a:spcPct val="90000"/>
              </a:lnSpc>
              <a:spcBef>
                <a:spcPts val="750"/>
              </a:spcBef>
              <a:spcAft>
                <a:spcPts val="0"/>
              </a:spcAft>
              <a:buClr>
                <a:schemeClr val="lt1"/>
              </a:buClr>
              <a:buSzPts val="2400"/>
              <a:buFont typeface="Arial"/>
              <a:buChar char="➔"/>
            </a:pPr>
            <a:r>
              <a:rPr lang="en-US" sz="2400"/>
              <a:t>Always make sure to cite works that are CC licensed</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A good rule of them when citing is the acronym TASL</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Title</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Author </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Source </a:t>
            </a:r>
            <a:endParaRPr sz="2400"/>
          </a:p>
          <a:p>
            <a:pPr indent="-381000" lvl="1" marL="914400" marR="0" rtl="0" algn="l">
              <a:lnSpc>
                <a:spcPct val="90000"/>
              </a:lnSpc>
              <a:spcBef>
                <a:spcPts val="0"/>
              </a:spcBef>
              <a:spcAft>
                <a:spcPts val="0"/>
              </a:spcAft>
              <a:buClr>
                <a:schemeClr val="lt1"/>
              </a:buClr>
              <a:buSzPts val="2400"/>
              <a:buFont typeface="Arial"/>
              <a:buChar char="◆"/>
            </a:pPr>
            <a:r>
              <a:rPr lang="en-US" sz="2400"/>
              <a:t>License</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Refer to the Creative Commons Wiki for best practices for attribution: </a:t>
            </a:r>
            <a:r>
              <a:rPr lang="en-US" sz="1800" u="sng">
                <a:solidFill>
                  <a:srgbClr val="FFCA29"/>
                </a:solidFill>
                <a:hlinkClick r:id="rId3"/>
              </a:rPr>
              <a:t>https://wiki.creativecommons.org/wiki/Best_practices_for_attribution</a:t>
            </a:r>
            <a:r>
              <a:rPr lang="en-US" sz="1800">
                <a:solidFill>
                  <a:srgbClr val="FFCA29"/>
                </a:solidFill>
              </a:rPr>
              <a:t> </a:t>
            </a:r>
            <a:endParaRPr sz="1800">
              <a:solidFill>
                <a:srgbClr val="FFCA29"/>
              </a:solidFill>
            </a:endParaRPr>
          </a:p>
          <a:p>
            <a:pPr indent="-381000" lvl="0" marL="457200" marR="0" rtl="0" algn="l">
              <a:lnSpc>
                <a:spcPct val="90000"/>
              </a:lnSpc>
              <a:spcBef>
                <a:spcPts val="0"/>
              </a:spcBef>
              <a:spcAft>
                <a:spcPts val="0"/>
              </a:spcAft>
              <a:buClr>
                <a:srgbClr val="FFFFFF"/>
              </a:buClr>
              <a:buSzPts val="2400"/>
              <a:buChar char="➔"/>
            </a:pPr>
            <a:r>
              <a:rPr lang="en-US" sz="2400">
                <a:solidFill>
                  <a:srgbClr val="FFFFFF"/>
                </a:solidFill>
              </a:rPr>
              <a:t>Cite according to discipline-specific when appropriate</a:t>
            </a:r>
            <a:endParaRPr sz="2400">
              <a:solidFill>
                <a:srgbClr val="FFFFFF"/>
              </a:solidFill>
            </a:endParaRPr>
          </a:p>
          <a:p>
            <a:pPr indent="0" lvl="0" marL="457200" marR="0" rtl="0" algn="l">
              <a:lnSpc>
                <a:spcPct val="90000"/>
              </a:lnSpc>
              <a:spcBef>
                <a:spcPts val="750"/>
              </a:spcBef>
              <a:spcAft>
                <a:spcPts val="0"/>
              </a:spcAft>
              <a:buNone/>
            </a:pPr>
            <a:r>
              <a:t/>
            </a:r>
            <a:endParaRPr sz="1800"/>
          </a:p>
          <a:p>
            <a:pPr indent="0" lvl="0" marL="457200" marR="0" rtl="0" algn="l">
              <a:lnSpc>
                <a:spcPct val="90000"/>
              </a:lnSpc>
              <a:spcBef>
                <a:spcPts val="750"/>
              </a:spcBef>
              <a:spcAft>
                <a:spcPts val="0"/>
              </a:spcAft>
              <a:buNone/>
            </a:pPr>
            <a:r>
              <a:t/>
            </a:r>
            <a:endParaRPr sz="1800"/>
          </a:p>
          <a:p>
            <a:pPr indent="0" lvl="0" marL="0" rtl="0" algn="l">
              <a:spcBef>
                <a:spcPts val="750"/>
              </a:spcBef>
              <a:spcAft>
                <a:spcPts val="0"/>
              </a:spcAft>
              <a:buNone/>
            </a:pPr>
            <a:r>
              <a:t/>
            </a:r>
            <a:endParaRPr/>
          </a:p>
        </p:txBody>
      </p:sp>
      <p:pic>
        <p:nvPicPr>
          <p:cNvPr id="452" name="Google Shape;452;p68"/>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69"/>
          <p:cNvSpPr txBox="1"/>
          <p:nvPr>
            <p:ph type="title"/>
          </p:nvPr>
        </p:nvSpPr>
        <p:spPr>
          <a:xfrm>
            <a:off x="385325" y="724125"/>
            <a:ext cx="4628400" cy="3908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Let’s Explore Creative Commons Licenses with Our Copyrighted Photo...</a:t>
            </a:r>
            <a:endParaRPr b="1">
              <a:solidFill>
                <a:srgbClr val="FFCA29"/>
              </a:solidFill>
            </a:endParaRPr>
          </a:p>
        </p:txBody>
      </p:sp>
      <p:pic>
        <p:nvPicPr>
          <p:cNvPr id="459" name="Google Shape;459;p69"/>
          <p:cNvPicPr preferRelativeResize="0"/>
          <p:nvPr/>
        </p:nvPicPr>
        <p:blipFill>
          <a:blip r:embed="rId3">
            <a:alphaModFix/>
          </a:blip>
          <a:stretch>
            <a:fillRect/>
          </a:stretch>
        </p:blipFill>
        <p:spPr>
          <a:xfrm>
            <a:off x="5206250" y="844037"/>
            <a:ext cx="3455401" cy="3455425"/>
          </a:xfrm>
          <a:prstGeom prst="rect">
            <a:avLst/>
          </a:prstGeom>
          <a:noFill/>
          <a:ln cap="flat" cmpd="sng" w="38100">
            <a:solidFill>
              <a:srgbClr val="9E9E9E"/>
            </a:solidFill>
            <a:prstDash val="solid"/>
            <a:round/>
            <a:headEnd len="sm" w="sm" type="none"/>
            <a:tailEnd len="sm" w="sm" type="none"/>
          </a:ln>
          <a:effectLst>
            <a:outerShdw blurRad="57150" rotWithShape="0" algn="bl" dir="5400000" dist="19050">
              <a:srgbClr val="000000">
                <a:alpha val="50000"/>
              </a:srgbClr>
            </a:outerShdw>
          </a:effectLst>
        </p:spPr>
      </p:pic>
      <p:pic>
        <p:nvPicPr>
          <p:cNvPr id="460" name="Google Shape;460;p6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64" name="Shape 464"/>
        <p:cNvGrpSpPr/>
        <p:nvPr/>
      </p:nvGrpSpPr>
      <p:grpSpPr>
        <a:xfrm>
          <a:off x="0" y="0"/>
          <a:ext cx="0" cy="0"/>
          <a:chOff x="0" y="0"/>
          <a:chExt cx="0" cy="0"/>
        </a:xfrm>
      </p:grpSpPr>
      <p:pic>
        <p:nvPicPr>
          <p:cNvPr id="465" name="Google Shape;465;p70"/>
          <p:cNvPicPr preferRelativeResize="0"/>
          <p:nvPr/>
        </p:nvPicPr>
        <p:blipFill>
          <a:blip r:embed="rId3">
            <a:alphaModFix/>
          </a:blip>
          <a:stretch>
            <a:fillRect/>
          </a:stretch>
        </p:blipFill>
        <p:spPr>
          <a:xfrm>
            <a:off x="405725" y="335225"/>
            <a:ext cx="2938826" cy="2938850"/>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466" name="Google Shape;466;p70"/>
          <p:cNvPicPr preferRelativeResize="0"/>
          <p:nvPr/>
        </p:nvPicPr>
        <p:blipFill>
          <a:blip r:embed="rId4">
            <a:alphaModFix/>
          </a:blip>
          <a:stretch>
            <a:fillRect/>
          </a:stretch>
        </p:blipFill>
        <p:spPr>
          <a:xfrm>
            <a:off x="1204387" y="3480050"/>
            <a:ext cx="1341500" cy="472575"/>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467" name="Google Shape;467;p70"/>
          <p:cNvSpPr/>
          <p:nvPr/>
        </p:nvSpPr>
        <p:spPr>
          <a:xfrm>
            <a:off x="3614800" y="1849625"/>
            <a:ext cx="1089900" cy="396900"/>
          </a:xfrm>
          <a:prstGeom prst="rightArrow">
            <a:avLst>
              <a:gd fmla="val 50000" name="adj1"/>
              <a:gd fmla="val 50000" name="adj2"/>
            </a:avLst>
          </a:prstGeom>
          <a:solidFill>
            <a:srgbClr val="FFCA29"/>
          </a:solidFill>
          <a:ln cap="flat" cmpd="sng" w="9525">
            <a:solidFill>
              <a:srgbClr val="FFCA2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000000"/>
              </a:highlight>
            </a:endParaRPr>
          </a:p>
        </p:txBody>
      </p:sp>
      <p:pic>
        <p:nvPicPr>
          <p:cNvPr id="468" name="Google Shape;468;p70"/>
          <p:cNvPicPr preferRelativeResize="0"/>
          <p:nvPr/>
        </p:nvPicPr>
        <p:blipFill>
          <a:blip r:embed="rId3">
            <a:alphaModFix/>
          </a:blip>
          <a:stretch>
            <a:fillRect/>
          </a:stretch>
        </p:blipFill>
        <p:spPr>
          <a:xfrm>
            <a:off x="4974949" y="236142"/>
            <a:ext cx="3859750" cy="3839060"/>
          </a:xfrm>
          <a:prstGeom prst="rect">
            <a:avLst/>
          </a:prstGeom>
          <a:noFill/>
          <a:ln>
            <a:noFill/>
          </a:ln>
          <a:effectLst>
            <a:outerShdw blurRad="57150" rotWithShape="0" algn="bl" dir="5400000" dist="19050">
              <a:srgbClr val="000000">
                <a:alpha val="50000"/>
              </a:srgbClr>
            </a:outerShdw>
          </a:effectLst>
        </p:spPr>
      </p:pic>
      <p:pic>
        <p:nvPicPr>
          <p:cNvPr id="469" name="Google Shape;469;p70"/>
          <p:cNvPicPr preferRelativeResize="0"/>
          <p:nvPr/>
        </p:nvPicPr>
        <p:blipFill>
          <a:blip r:embed="rId5">
            <a:alphaModFix/>
          </a:blip>
          <a:stretch>
            <a:fillRect/>
          </a:stretch>
        </p:blipFill>
        <p:spPr>
          <a:xfrm rot="1207503">
            <a:off x="5913405" y="522732"/>
            <a:ext cx="2251995" cy="1379306"/>
          </a:xfrm>
          <a:prstGeom prst="rect">
            <a:avLst/>
          </a:prstGeom>
          <a:noFill/>
          <a:ln>
            <a:noFill/>
          </a:ln>
        </p:spPr>
      </p:pic>
      <p:pic>
        <p:nvPicPr>
          <p:cNvPr id="470" name="Google Shape;470;p70"/>
          <p:cNvPicPr preferRelativeResize="0"/>
          <p:nvPr/>
        </p:nvPicPr>
        <p:blipFill>
          <a:blip r:embed="rId6">
            <a:alphaModFix/>
          </a:blip>
          <a:stretch>
            <a:fillRect/>
          </a:stretch>
        </p:blipFill>
        <p:spPr>
          <a:xfrm>
            <a:off x="6810387" y="2559363"/>
            <a:ext cx="1019046" cy="1075396"/>
          </a:xfrm>
          <a:prstGeom prst="rect">
            <a:avLst/>
          </a:prstGeom>
          <a:noFill/>
          <a:ln>
            <a:noFill/>
          </a:ln>
        </p:spPr>
      </p:pic>
      <p:sp>
        <p:nvSpPr>
          <p:cNvPr id="471" name="Google Shape;471;p70"/>
          <p:cNvSpPr txBox="1"/>
          <p:nvPr/>
        </p:nvSpPr>
        <p:spPr>
          <a:xfrm>
            <a:off x="4347575" y="4035525"/>
            <a:ext cx="4921800" cy="6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Helvetica Neue"/>
                <a:ea typeface="Helvetica Neue"/>
                <a:cs typeface="Helvetica Neue"/>
                <a:sym typeface="Helvetica Neue"/>
              </a:rPr>
              <a:t>Cactus the Cat by Sarah A. Norris is licensed under </a:t>
            </a:r>
            <a:endParaRPr>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7"/>
              </a:rPr>
              <a:t>CC BY-NC-SA 4.0</a:t>
            </a:r>
            <a:r>
              <a:rPr lang="en-US">
                <a:solidFill>
                  <a:srgbClr val="FFCA29"/>
                </a:solidFill>
                <a:latin typeface="Helvetica Neue"/>
                <a:ea typeface="Helvetica Neue"/>
                <a:cs typeface="Helvetica Neue"/>
                <a:sym typeface="Helvetica Neue"/>
              </a:rPr>
              <a:t>  </a:t>
            </a:r>
            <a:endParaRPr>
              <a:solidFill>
                <a:srgbClr val="FFCA29"/>
              </a:solidFill>
              <a:latin typeface="Helvetica Neue"/>
              <a:ea typeface="Helvetica Neue"/>
              <a:cs typeface="Helvetica Neue"/>
              <a:sym typeface="Helvetica Neue"/>
            </a:endParaRPr>
          </a:p>
        </p:txBody>
      </p:sp>
      <p:pic>
        <p:nvPicPr>
          <p:cNvPr id="472" name="Google Shape;472;p70"/>
          <p:cNvPicPr preferRelativeResize="0"/>
          <p:nvPr/>
        </p:nvPicPr>
        <p:blipFill rotWithShape="1">
          <a:blip r:embed="rId8">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76" name="Shape 476"/>
        <p:cNvGrpSpPr/>
        <p:nvPr/>
      </p:nvGrpSpPr>
      <p:grpSpPr>
        <a:xfrm>
          <a:off x="0" y="0"/>
          <a:ext cx="0" cy="0"/>
          <a:chOff x="0" y="0"/>
          <a:chExt cx="0" cy="0"/>
        </a:xfrm>
      </p:grpSpPr>
      <p:pic>
        <p:nvPicPr>
          <p:cNvPr id="477" name="Google Shape;477;p71"/>
          <p:cNvPicPr preferRelativeResize="0"/>
          <p:nvPr/>
        </p:nvPicPr>
        <p:blipFill>
          <a:blip r:embed="rId3">
            <a:alphaModFix/>
          </a:blip>
          <a:stretch>
            <a:fillRect/>
          </a:stretch>
        </p:blipFill>
        <p:spPr>
          <a:xfrm>
            <a:off x="405725" y="335225"/>
            <a:ext cx="2938826" cy="2938850"/>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478" name="Google Shape;478;p71"/>
          <p:cNvPicPr preferRelativeResize="0"/>
          <p:nvPr/>
        </p:nvPicPr>
        <p:blipFill>
          <a:blip r:embed="rId4">
            <a:alphaModFix/>
          </a:blip>
          <a:stretch>
            <a:fillRect/>
          </a:stretch>
        </p:blipFill>
        <p:spPr>
          <a:xfrm>
            <a:off x="1203888" y="3502475"/>
            <a:ext cx="1342500" cy="472925"/>
          </a:xfrm>
          <a:prstGeom prst="rect">
            <a:avLst/>
          </a:prstGeom>
          <a:noFill/>
          <a:ln>
            <a:noFill/>
          </a:ln>
        </p:spPr>
      </p:pic>
      <p:pic>
        <p:nvPicPr>
          <p:cNvPr id="479" name="Google Shape;479;p71"/>
          <p:cNvPicPr preferRelativeResize="0"/>
          <p:nvPr/>
        </p:nvPicPr>
        <p:blipFill>
          <a:blip r:embed="rId5">
            <a:alphaModFix/>
          </a:blip>
          <a:stretch>
            <a:fillRect/>
          </a:stretch>
        </p:blipFill>
        <p:spPr>
          <a:xfrm>
            <a:off x="4658202" y="136950"/>
            <a:ext cx="4302500" cy="4029999"/>
          </a:xfrm>
          <a:prstGeom prst="rect">
            <a:avLst/>
          </a:prstGeom>
          <a:noFill/>
          <a:ln>
            <a:noFill/>
          </a:ln>
        </p:spPr>
      </p:pic>
      <p:pic>
        <p:nvPicPr>
          <p:cNvPr id="480" name="Google Shape;480;p71"/>
          <p:cNvPicPr preferRelativeResize="0"/>
          <p:nvPr/>
        </p:nvPicPr>
        <p:blipFill>
          <a:blip r:embed="rId6">
            <a:alphaModFix/>
          </a:blip>
          <a:stretch>
            <a:fillRect/>
          </a:stretch>
        </p:blipFill>
        <p:spPr>
          <a:xfrm>
            <a:off x="5870300" y="776675"/>
            <a:ext cx="1878300" cy="3043299"/>
          </a:xfrm>
          <a:prstGeom prst="rect">
            <a:avLst/>
          </a:prstGeom>
          <a:noFill/>
          <a:ln>
            <a:noFill/>
          </a:ln>
        </p:spPr>
      </p:pic>
      <p:sp>
        <p:nvSpPr>
          <p:cNvPr id="481" name="Google Shape;481;p71"/>
          <p:cNvSpPr txBox="1"/>
          <p:nvPr/>
        </p:nvSpPr>
        <p:spPr>
          <a:xfrm>
            <a:off x="4261550" y="4071563"/>
            <a:ext cx="5095800" cy="67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Helvetica Neue"/>
                <a:ea typeface="Helvetica Neue"/>
                <a:cs typeface="Helvetica Neue"/>
                <a:sym typeface="Helvetica Neue"/>
              </a:rPr>
              <a:t>Cactus the Cat by Sarah A. Norris is licensed under </a:t>
            </a:r>
            <a:endParaRPr>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US" u="sng">
                <a:solidFill>
                  <a:srgbClr val="FFCA29"/>
                </a:solidFill>
                <a:latin typeface="Helvetica Neue"/>
                <a:ea typeface="Helvetica Neue"/>
                <a:cs typeface="Helvetica Neue"/>
                <a:sym typeface="Helvetica Neue"/>
                <a:hlinkClick r:id="rId7"/>
              </a:rPr>
              <a:t>CC BY 4.0 </a:t>
            </a:r>
            <a:r>
              <a:rPr lang="en-US">
                <a:latin typeface="Helvetica Neue"/>
                <a:ea typeface="Helvetica Neue"/>
                <a:cs typeface="Helvetica Neue"/>
                <a:sym typeface="Helvetica Neue"/>
              </a:rPr>
              <a:t> </a:t>
            </a:r>
            <a:endParaRPr>
              <a:latin typeface="Helvetica Neue"/>
              <a:ea typeface="Helvetica Neue"/>
              <a:cs typeface="Helvetica Neue"/>
              <a:sym typeface="Helvetica Neue"/>
            </a:endParaRPr>
          </a:p>
        </p:txBody>
      </p:sp>
      <p:pic>
        <p:nvPicPr>
          <p:cNvPr id="482" name="Google Shape;482;p71"/>
          <p:cNvPicPr preferRelativeResize="0"/>
          <p:nvPr/>
        </p:nvPicPr>
        <p:blipFill rotWithShape="1">
          <a:blip r:embed="rId8">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87" name="Shape 487"/>
        <p:cNvGrpSpPr/>
        <p:nvPr/>
      </p:nvGrpSpPr>
      <p:grpSpPr>
        <a:xfrm>
          <a:off x="0" y="0"/>
          <a:ext cx="0" cy="0"/>
          <a:chOff x="0" y="0"/>
          <a:chExt cx="0" cy="0"/>
        </a:xfrm>
      </p:grpSpPr>
      <p:pic>
        <p:nvPicPr>
          <p:cNvPr id="488" name="Google Shape;488;p72"/>
          <p:cNvPicPr preferRelativeResize="0"/>
          <p:nvPr/>
        </p:nvPicPr>
        <p:blipFill>
          <a:blip r:embed="rId3">
            <a:alphaModFix/>
          </a:blip>
          <a:stretch>
            <a:fillRect/>
          </a:stretch>
        </p:blipFill>
        <p:spPr>
          <a:xfrm>
            <a:off x="0" y="0"/>
            <a:ext cx="7230106" cy="5143500"/>
          </a:xfrm>
          <a:prstGeom prst="rect">
            <a:avLst/>
          </a:prstGeom>
          <a:noFill/>
          <a:ln>
            <a:noFill/>
          </a:ln>
        </p:spPr>
      </p:pic>
      <p:sp>
        <p:nvSpPr>
          <p:cNvPr id="489" name="Google Shape;489;p72"/>
          <p:cNvSpPr txBox="1"/>
          <p:nvPr/>
        </p:nvSpPr>
        <p:spPr>
          <a:xfrm>
            <a:off x="7472800" y="1710725"/>
            <a:ext cx="1515300" cy="1791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a:solidFill>
                  <a:schemeClr val="lt1"/>
                </a:solidFill>
                <a:latin typeface="Helvetica Neue"/>
                <a:ea typeface="Helvetica Neue"/>
                <a:cs typeface="Helvetica Neue"/>
                <a:sym typeface="Helvetica Neue"/>
              </a:rPr>
              <a:t>Image Retrieved from:</a:t>
            </a:r>
            <a:r>
              <a:rPr b="1" lang="en-US" sz="1800">
                <a:solidFill>
                  <a:schemeClr val="lt1"/>
                </a:solidFill>
                <a:latin typeface="Helvetica Neue"/>
                <a:ea typeface="Helvetica Neue"/>
                <a:cs typeface="Helvetica Neue"/>
                <a:sym typeface="Helvetica Neue"/>
              </a:rPr>
              <a:t> </a:t>
            </a:r>
            <a:r>
              <a:rPr lang="en-US" u="sng">
                <a:solidFill>
                  <a:srgbClr val="FFCA29"/>
                </a:solidFill>
                <a:latin typeface="Helvetica Neue"/>
                <a:ea typeface="Helvetica Neue"/>
                <a:cs typeface="Helvetica Neue"/>
                <a:sym typeface="Helvetica Neue"/>
                <a:hlinkClick r:id="rId4"/>
              </a:rPr>
              <a:t>https://www.gcflearnfree.org/blogbasics/copyright-and-fair-use/2</a:t>
            </a:r>
            <a:r>
              <a:rPr b="1" lang="en-US">
                <a:latin typeface="Helvetica Neue"/>
                <a:ea typeface="Helvetica Neue"/>
                <a:cs typeface="Helvetica Neue"/>
                <a:sym typeface="Helvetica Neue"/>
              </a:rPr>
              <a:t> / Copyright GFC Global</a:t>
            </a:r>
            <a:endParaRPr b="1">
              <a:latin typeface="Helvetica Neue"/>
              <a:ea typeface="Helvetica Neue"/>
              <a:cs typeface="Helvetica Neue"/>
              <a:sym typeface="Helvetica Neue"/>
            </a:endParaRPr>
          </a:p>
          <a:p>
            <a:pPr indent="0" lvl="0" marL="0" rtl="0" algn="l">
              <a:lnSpc>
                <a:spcPct val="90000"/>
              </a:lnSpc>
              <a:spcBef>
                <a:spcPts val="0"/>
              </a:spcBef>
              <a:spcAft>
                <a:spcPts val="0"/>
              </a:spcAft>
              <a:buNone/>
            </a:pPr>
            <a:r>
              <a:t/>
            </a:r>
            <a:endParaRPr b="1" sz="1800">
              <a:latin typeface="Helvetica Neue"/>
              <a:ea typeface="Helvetica Neue"/>
              <a:cs typeface="Helvetica Neue"/>
              <a:sym typeface="Helvetica Neue"/>
            </a:endParaRPr>
          </a:p>
        </p:txBody>
      </p:sp>
      <p:pic>
        <p:nvPicPr>
          <p:cNvPr id="490" name="Google Shape;490;p72"/>
          <p:cNvPicPr preferRelativeResize="0"/>
          <p:nvPr/>
        </p:nvPicPr>
        <p:blipFill rotWithShape="1">
          <a:blip r:embed="rId5">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pic>
        <p:nvPicPr>
          <p:cNvPr id="496" name="Google Shape;496;p7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7" name="Google Shape;497;p73"/>
          <p:cNvSpPr txBox="1"/>
          <p:nvPr>
            <p:ph idx="4294967295" type="title"/>
          </p:nvPr>
        </p:nvSpPr>
        <p:spPr>
          <a:xfrm>
            <a:off x="628650" y="91145"/>
            <a:ext cx="78867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000000"/>
                </a:solidFill>
                <a:latin typeface="Helvetica Neue"/>
                <a:ea typeface="Helvetica Neue"/>
                <a:cs typeface="Helvetica Neue"/>
                <a:sym typeface="Helvetica Neue"/>
              </a:rPr>
              <a:t>How Do We Make Sure We’re Copyright Compliant in the Classroom? </a:t>
            </a:r>
            <a:endParaRPr b="1">
              <a:solidFill>
                <a:srgbClr val="000000"/>
              </a:solidFill>
              <a:latin typeface="Helvetica Neue"/>
              <a:ea typeface="Helvetica Neue"/>
              <a:cs typeface="Helvetica Neue"/>
              <a:sym typeface="Helvetica Neue"/>
            </a:endParaRPr>
          </a:p>
        </p:txBody>
      </p:sp>
      <p:pic>
        <p:nvPicPr>
          <p:cNvPr id="498" name="Google Shape;498;p7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pic>
        <p:nvPicPr>
          <p:cNvPr id="504" name="Google Shape;504;p7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05" name="Google Shape;505;p74"/>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506" name="Google Shape;506;p74"/>
          <p:cNvSpPr txBox="1"/>
          <p:nvPr/>
        </p:nvSpPr>
        <p:spPr>
          <a:xfrm rot="917">
            <a:off x="2838456" y="728275"/>
            <a:ext cx="44976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Ask for Permission</a:t>
            </a:r>
            <a:endParaRPr sz="1800">
              <a:solidFill>
                <a:srgbClr val="FFFFFF"/>
              </a:solidFill>
              <a:latin typeface="Helvetica Neue"/>
              <a:ea typeface="Helvetica Neue"/>
              <a:cs typeface="Helvetica Neue"/>
              <a:sym typeface="Helvetica Neue"/>
            </a:endParaRPr>
          </a:p>
        </p:txBody>
      </p:sp>
      <p:sp>
        <p:nvSpPr>
          <p:cNvPr id="507" name="Google Shape;507;p74"/>
          <p:cNvSpPr txBox="1"/>
          <p:nvPr/>
        </p:nvSpPr>
        <p:spPr>
          <a:xfrm rot="917">
            <a:off x="2838456" y="1346600"/>
            <a:ext cx="44976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Pay to Use Via Services like the Copyright Clearance Center</a:t>
            </a:r>
            <a:endParaRPr sz="1800">
              <a:solidFill>
                <a:srgbClr val="FFFFFF"/>
              </a:solidFill>
              <a:latin typeface="Helvetica Neue"/>
              <a:ea typeface="Helvetica Neue"/>
              <a:cs typeface="Helvetica Neue"/>
              <a:sym typeface="Helvetica Neue"/>
            </a:endParaRPr>
          </a:p>
        </p:txBody>
      </p:sp>
      <p:sp>
        <p:nvSpPr>
          <p:cNvPr id="508" name="Google Shape;508;p74"/>
          <p:cNvSpPr txBox="1"/>
          <p:nvPr/>
        </p:nvSpPr>
        <p:spPr>
          <a:xfrm rot="917">
            <a:off x="2838456" y="2165925"/>
            <a:ext cx="44976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Fair Use</a:t>
            </a:r>
            <a:endParaRPr sz="1800">
              <a:solidFill>
                <a:srgbClr val="FFFFFF"/>
              </a:solidFill>
              <a:latin typeface="Helvetica Neue"/>
              <a:ea typeface="Helvetica Neue"/>
              <a:cs typeface="Helvetica Neue"/>
              <a:sym typeface="Helvetica Neue"/>
            </a:endParaRPr>
          </a:p>
        </p:txBody>
      </p:sp>
      <p:sp>
        <p:nvSpPr>
          <p:cNvPr id="509" name="Google Shape;509;p74"/>
          <p:cNvSpPr txBox="1"/>
          <p:nvPr/>
        </p:nvSpPr>
        <p:spPr>
          <a:xfrm rot="917">
            <a:off x="2838456" y="2820825"/>
            <a:ext cx="44976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Finding Materials That are Public Domain and/or Openly Licensed</a:t>
            </a:r>
            <a:endParaRPr sz="1800">
              <a:solidFill>
                <a:srgbClr val="FFFFFF"/>
              </a:solidFill>
              <a:latin typeface="Helvetica Neue"/>
              <a:ea typeface="Helvetica Neue"/>
              <a:cs typeface="Helvetica Neue"/>
              <a:sym typeface="Helvetica Neue"/>
            </a:endParaRPr>
          </a:p>
        </p:txBody>
      </p:sp>
      <p:sp>
        <p:nvSpPr>
          <p:cNvPr id="510" name="Google Shape;510;p74"/>
          <p:cNvSpPr txBox="1"/>
          <p:nvPr/>
        </p:nvSpPr>
        <p:spPr>
          <a:xfrm rot="917">
            <a:off x="2838456" y="3649250"/>
            <a:ext cx="4497600" cy="55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Helvetica Neue"/>
                <a:ea typeface="Helvetica Neue"/>
                <a:cs typeface="Helvetica Neue"/>
                <a:sym typeface="Helvetica Neue"/>
              </a:rPr>
              <a:t>Others?</a:t>
            </a:r>
            <a:endParaRPr sz="1800">
              <a:solidFill>
                <a:srgbClr val="FFFFFF"/>
              </a:solidFill>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id="516" name="Google Shape;516;p75"/>
          <p:cNvPicPr preferRelativeResize="0"/>
          <p:nvPr/>
        </p:nvPicPr>
        <p:blipFill>
          <a:blip r:embed="rId3">
            <a:alphaModFix/>
          </a:blip>
          <a:stretch>
            <a:fillRect/>
          </a:stretch>
        </p:blipFill>
        <p:spPr>
          <a:xfrm>
            <a:off x="0" y="0"/>
            <a:ext cx="9144000" cy="5143500"/>
          </a:xfrm>
          <a:prstGeom prst="rect">
            <a:avLst/>
          </a:prstGeom>
          <a:noFill/>
          <a:ln>
            <a:noFill/>
          </a:ln>
        </p:spPr>
      </p:pic>
      <p:sp>
        <p:nvSpPr>
          <p:cNvPr id="517" name="Google Shape;517;p75"/>
          <p:cNvSpPr txBox="1"/>
          <p:nvPr>
            <p:ph idx="4294967295" type="title"/>
          </p:nvPr>
        </p:nvSpPr>
        <p:spPr>
          <a:xfrm>
            <a:off x="272350" y="22198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What Would You Do?</a:t>
            </a:r>
            <a:endParaRPr b="1">
              <a:solidFill>
                <a:srgbClr val="FFCA29"/>
              </a:solidFill>
              <a:latin typeface="Helvetica Neue"/>
              <a:ea typeface="Helvetica Neue"/>
              <a:cs typeface="Helvetica Neue"/>
              <a:sym typeface="Helvetica Neue"/>
            </a:endParaRPr>
          </a:p>
        </p:txBody>
      </p:sp>
      <p:sp>
        <p:nvSpPr>
          <p:cNvPr id="518" name="Google Shape;518;p75"/>
          <p:cNvSpPr txBox="1"/>
          <p:nvPr>
            <p:ph idx="4294967295" type="title"/>
          </p:nvPr>
        </p:nvSpPr>
        <p:spPr>
          <a:xfrm>
            <a:off x="272350" y="3030000"/>
            <a:ext cx="3793200" cy="99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CA29"/>
                </a:solidFill>
                <a:latin typeface="Helvetica Neue"/>
                <a:ea typeface="Helvetica Neue"/>
                <a:cs typeface="Helvetica Neue"/>
                <a:sym typeface="Helvetica Neue"/>
              </a:rPr>
              <a:t>Let’s Talk Through Copyright Scenarios...</a:t>
            </a:r>
            <a:endParaRPr b="1">
              <a:solidFill>
                <a:srgbClr val="FFCA29"/>
              </a:solidFill>
              <a:latin typeface="Helvetica Neue"/>
              <a:ea typeface="Helvetica Neue"/>
              <a:cs typeface="Helvetica Neue"/>
              <a:sym typeface="Helvetica Neue"/>
            </a:endParaRPr>
          </a:p>
        </p:txBody>
      </p:sp>
      <p:pic>
        <p:nvPicPr>
          <p:cNvPr id="519" name="Google Shape;519;p7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40"/>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Session Overview</a:t>
            </a:r>
            <a:endParaRPr b="1">
              <a:solidFill>
                <a:srgbClr val="FFCA29"/>
              </a:solidFill>
            </a:endParaRPr>
          </a:p>
        </p:txBody>
      </p:sp>
      <p:sp>
        <p:nvSpPr>
          <p:cNvPr id="207" name="Google Shape;207;p40"/>
          <p:cNvSpPr txBox="1"/>
          <p:nvPr>
            <p:ph idx="1" type="body"/>
          </p:nvPr>
        </p:nvSpPr>
        <p:spPr>
          <a:xfrm>
            <a:off x="628650" y="1369219"/>
            <a:ext cx="7886700" cy="3263400"/>
          </a:xfrm>
          <a:prstGeom prst="rect">
            <a:avLst/>
          </a:prstGeom>
        </p:spPr>
        <p:txBody>
          <a:bodyPr anchorCtr="0" anchor="t" bIns="45700" lIns="91425" spcFirstLastPara="1" rIns="91425" wrap="square" tIns="45700">
            <a:noAutofit/>
          </a:bodyPr>
          <a:lstStyle/>
          <a:p>
            <a:pPr indent="-381000" lvl="0" marL="457200" rtl="0" algn="l">
              <a:spcBef>
                <a:spcPts val="750"/>
              </a:spcBef>
              <a:spcAft>
                <a:spcPts val="0"/>
              </a:spcAft>
              <a:buSzPts val="2400"/>
              <a:buChar char="➔"/>
            </a:pPr>
            <a:r>
              <a:rPr lang="en-US" sz="2400"/>
              <a:t>What is Copyright? </a:t>
            </a:r>
            <a:endParaRPr sz="2400"/>
          </a:p>
          <a:p>
            <a:pPr indent="-381000" lvl="1" marL="914400" rtl="0" algn="l">
              <a:spcBef>
                <a:spcPts val="0"/>
              </a:spcBef>
              <a:spcAft>
                <a:spcPts val="0"/>
              </a:spcAft>
              <a:buSzPts val="2400"/>
              <a:buChar char="◆"/>
            </a:pPr>
            <a:r>
              <a:rPr lang="en-US" sz="2400"/>
              <a:t>Copyright Basics</a:t>
            </a:r>
            <a:endParaRPr sz="2400"/>
          </a:p>
          <a:p>
            <a:pPr indent="-381000" lvl="0" marL="457200" rtl="0" algn="l">
              <a:spcBef>
                <a:spcPts val="0"/>
              </a:spcBef>
              <a:spcAft>
                <a:spcPts val="0"/>
              </a:spcAft>
              <a:buSzPts val="2400"/>
              <a:buChar char="➔"/>
            </a:pPr>
            <a:r>
              <a:rPr lang="en-US" sz="2400"/>
              <a:t>Public Domain</a:t>
            </a:r>
            <a:endParaRPr sz="2400"/>
          </a:p>
          <a:p>
            <a:pPr indent="-381000" lvl="0" marL="457200" marR="0" rtl="0" algn="l">
              <a:lnSpc>
                <a:spcPct val="90000"/>
              </a:lnSpc>
              <a:spcBef>
                <a:spcPts val="0"/>
              </a:spcBef>
              <a:spcAft>
                <a:spcPts val="0"/>
              </a:spcAft>
              <a:buClr>
                <a:schemeClr val="lt1"/>
              </a:buClr>
              <a:buSzPts val="2400"/>
              <a:buFont typeface="Arial"/>
              <a:buChar char="➔"/>
            </a:pPr>
            <a:r>
              <a:rPr lang="en-US" sz="2400"/>
              <a:t>Fair Use</a:t>
            </a:r>
            <a:endParaRPr sz="2400"/>
          </a:p>
          <a:p>
            <a:pPr indent="-381000" lvl="0" marL="457200" marR="0" rtl="0" algn="l">
              <a:lnSpc>
                <a:spcPct val="90000"/>
              </a:lnSpc>
              <a:spcBef>
                <a:spcPts val="0"/>
              </a:spcBef>
              <a:spcAft>
                <a:spcPts val="0"/>
              </a:spcAft>
              <a:buSzPts val="2400"/>
              <a:buChar char="➔"/>
            </a:pPr>
            <a:r>
              <a:rPr lang="en-US" sz="2400"/>
              <a:t>Creative Commons Licenses</a:t>
            </a:r>
            <a:endParaRPr sz="2400"/>
          </a:p>
          <a:p>
            <a:pPr indent="-381000" lvl="0" marL="457200" marR="0" rtl="0" algn="l">
              <a:lnSpc>
                <a:spcPct val="90000"/>
              </a:lnSpc>
              <a:spcBef>
                <a:spcPts val="0"/>
              </a:spcBef>
              <a:spcAft>
                <a:spcPts val="0"/>
              </a:spcAft>
              <a:buSzPts val="2400"/>
              <a:buChar char="➔"/>
            </a:pPr>
            <a:r>
              <a:rPr lang="en-US" sz="2400"/>
              <a:t>Classroom Scenarios</a:t>
            </a:r>
            <a:endParaRPr sz="2400"/>
          </a:p>
          <a:p>
            <a:pPr indent="-381000" lvl="0" marL="457200" marR="0" rtl="0" algn="l">
              <a:lnSpc>
                <a:spcPct val="90000"/>
              </a:lnSpc>
              <a:spcBef>
                <a:spcPts val="0"/>
              </a:spcBef>
              <a:spcAft>
                <a:spcPts val="0"/>
              </a:spcAft>
              <a:buSzPts val="2400"/>
              <a:buChar char="➔"/>
            </a:pPr>
            <a:r>
              <a:rPr lang="en-US" sz="2400"/>
              <a:t>Q&amp;A</a:t>
            </a:r>
            <a:endParaRPr sz="2400"/>
          </a:p>
          <a:p>
            <a:pPr indent="0" lvl="0" marL="0" rtl="0" algn="l">
              <a:spcBef>
                <a:spcPts val="750"/>
              </a:spcBef>
              <a:spcAft>
                <a:spcPts val="0"/>
              </a:spcAft>
              <a:buNone/>
            </a:pPr>
            <a:r>
              <a:t/>
            </a:r>
            <a:endParaRPr/>
          </a:p>
        </p:txBody>
      </p:sp>
      <p:pic>
        <p:nvPicPr>
          <p:cNvPr id="208" name="Google Shape;208;p4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24" name="Shape 524"/>
        <p:cNvGrpSpPr/>
        <p:nvPr/>
      </p:nvGrpSpPr>
      <p:grpSpPr>
        <a:xfrm>
          <a:off x="0" y="0"/>
          <a:ext cx="0" cy="0"/>
          <a:chOff x="0" y="0"/>
          <a:chExt cx="0" cy="0"/>
        </a:xfrm>
      </p:grpSpPr>
      <p:sp>
        <p:nvSpPr>
          <p:cNvPr id="525" name="Google Shape;525;p7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526" name="Google Shape;526;p76"/>
          <p:cNvSpPr txBox="1"/>
          <p:nvPr>
            <p:ph idx="1" type="body"/>
          </p:nvPr>
        </p:nvSpPr>
        <p:spPr>
          <a:xfrm>
            <a:off x="311700" y="1786800"/>
            <a:ext cx="8520600" cy="156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 found these great images on Google for my class. Can I use these in my class or lesson plans as long as I give credit to the source?”</a:t>
            </a:r>
            <a:endParaRPr sz="24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27" name="Google Shape;527;p76"/>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32" name="Shape 532"/>
        <p:cNvGrpSpPr/>
        <p:nvPr/>
      </p:nvGrpSpPr>
      <p:grpSpPr>
        <a:xfrm>
          <a:off x="0" y="0"/>
          <a:ext cx="0" cy="0"/>
          <a:chOff x="0" y="0"/>
          <a:chExt cx="0" cy="0"/>
        </a:xfrm>
      </p:grpSpPr>
      <p:sp>
        <p:nvSpPr>
          <p:cNvPr id="533" name="Google Shape;533;p77"/>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#1</a:t>
            </a:r>
            <a:endParaRPr b="1">
              <a:solidFill>
                <a:srgbClr val="FFCA29"/>
              </a:solidFill>
              <a:latin typeface="Helvetica Neue"/>
              <a:ea typeface="Helvetica Neue"/>
              <a:cs typeface="Helvetica Neue"/>
              <a:sym typeface="Helvetica Neue"/>
            </a:endParaRPr>
          </a:p>
        </p:txBody>
      </p:sp>
      <p:sp>
        <p:nvSpPr>
          <p:cNvPr id="534" name="Google Shape;534;p77"/>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Consider anything found online under copyright, unless otherwise stated</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Determine copyright status (if not clear, assume under copyright)</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Ask permission from the copyright holder, if applicable</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Use under the guise of Fair Use (using Four Fair Use Factors and/or any other school-specific guidelines) </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Consider using public domain and/or Creative Commons licensed images when possible</a:t>
            </a:r>
            <a:endParaRPr>
              <a:solidFill>
                <a:srgbClr val="FFFFFF"/>
              </a:solidFill>
            </a:endParaRPr>
          </a:p>
          <a:p>
            <a:pPr indent="0" lvl="0" marL="0" rtl="0" algn="ctr">
              <a:spcBef>
                <a:spcPts val="1600"/>
              </a:spcBef>
              <a:spcAft>
                <a:spcPts val="0"/>
              </a:spcAft>
              <a:buNone/>
            </a:pPr>
            <a:r>
              <a:rPr lang="en-US" sz="1200">
                <a:solidFill>
                  <a:srgbClr val="FFFFFF"/>
                </a:solidFill>
              </a:rPr>
              <a:t>“Educators and students should exercise caution in using material downloaded from the internet, because there is a mix of works protected by copyright and works in the public domain on the network.  Some copyrighted works may have been posted to the internet without authorization of the copyright holder.  Anytime an entire work is copied, the fair use defense will be difficult to apply.  Crediting the source does not change the fact that this will likely be regarded as copyright infringement.  Please keep in mind that crediting the source is appropriate; however, the underlying use needs to be justified first, whether the use relies on the permission of the copyright owner or on fair use.  If the underlying use is infringing, crediting the source does not rectify this.”</a:t>
            </a:r>
            <a:endParaRPr sz="1200">
              <a:solidFill>
                <a:srgbClr val="FFFFFF"/>
              </a:solidFill>
            </a:endParaRPr>
          </a:p>
          <a:p>
            <a:pPr indent="0" lvl="0" marL="0" rtl="0" algn="ctr">
              <a:spcBef>
                <a:spcPts val="1600"/>
              </a:spcBef>
              <a:spcAft>
                <a:spcPts val="0"/>
              </a:spcAft>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r>
              <a:rPr lang="en-US" sz="1000">
                <a:solidFill>
                  <a:srgbClr val="FFFFFF"/>
                </a:solidFill>
              </a:rPr>
              <a:t> </a:t>
            </a:r>
            <a:endParaRPr sz="10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35" name="Google Shape;535;p77"/>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40" name="Shape 540"/>
        <p:cNvGrpSpPr/>
        <p:nvPr/>
      </p:nvGrpSpPr>
      <p:grpSpPr>
        <a:xfrm>
          <a:off x="0" y="0"/>
          <a:ext cx="0" cy="0"/>
          <a:chOff x="0" y="0"/>
          <a:chExt cx="0" cy="0"/>
        </a:xfrm>
      </p:grpSpPr>
      <p:sp>
        <p:nvSpPr>
          <p:cNvPr id="541" name="Google Shape;541;p7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542" name="Google Shape;542;p78"/>
          <p:cNvSpPr txBox="1"/>
          <p:nvPr>
            <p:ph idx="1" type="body"/>
          </p:nvPr>
        </p:nvSpPr>
        <p:spPr>
          <a:xfrm>
            <a:off x="311700" y="1786800"/>
            <a:ext cx="8520600" cy="156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“I want to show a full-length film in my classroom using my Netflix account. Am I allowed to do this?” </a:t>
            </a:r>
            <a:endParaRPr sz="24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43" name="Google Shape;543;p78"/>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48" name="Shape 548"/>
        <p:cNvGrpSpPr/>
        <p:nvPr/>
      </p:nvGrpSpPr>
      <p:grpSpPr>
        <a:xfrm>
          <a:off x="0" y="0"/>
          <a:ext cx="0" cy="0"/>
          <a:chOff x="0" y="0"/>
          <a:chExt cx="0" cy="0"/>
        </a:xfrm>
      </p:grpSpPr>
      <p:sp>
        <p:nvSpPr>
          <p:cNvPr id="549" name="Google Shape;549;p79"/>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#2</a:t>
            </a:r>
            <a:endParaRPr b="1">
              <a:solidFill>
                <a:srgbClr val="FFCA29"/>
              </a:solidFill>
              <a:latin typeface="Helvetica Neue"/>
              <a:ea typeface="Helvetica Neue"/>
              <a:cs typeface="Helvetica Neue"/>
              <a:sym typeface="Helvetica Neue"/>
            </a:endParaRPr>
          </a:p>
        </p:txBody>
      </p:sp>
      <p:sp>
        <p:nvSpPr>
          <p:cNvPr id="550" name="Google Shape;550;p79"/>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Films/Videos shown should be related to class curriculum (not just filler)</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Should be shown in the classroom with the teacher present</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Fair use may apply</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Teachers should not use their personal accounts for streaming services due to licensing terms</a:t>
            </a:r>
            <a:endParaRPr>
              <a:solidFill>
                <a:srgbClr val="FFFFFF"/>
              </a:solidFill>
            </a:endParaRPr>
          </a:p>
          <a:p>
            <a:pPr indent="-342900" lvl="0" marL="457200" rtl="0" algn="l">
              <a:spcBef>
                <a:spcPts val="0"/>
              </a:spcBef>
              <a:spcAft>
                <a:spcPts val="0"/>
              </a:spcAft>
              <a:buClr>
                <a:srgbClr val="FFFFFF"/>
              </a:buClr>
              <a:buSzPts val="1800"/>
              <a:buChar char="●"/>
            </a:pPr>
            <a:r>
              <a:rPr lang="en-US">
                <a:solidFill>
                  <a:srgbClr val="FFFFFF"/>
                </a:solidFill>
              </a:rPr>
              <a:t>Utilize legitimate copies of a film/video and/or explore options to purchase license to show in the classroom</a:t>
            </a:r>
            <a:endParaRPr>
              <a:solidFill>
                <a:srgbClr val="FFFFFF"/>
              </a:solidFill>
            </a:endParaRPr>
          </a:p>
          <a:p>
            <a:pPr indent="0" lvl="0" marL="0" rtl="0" algn="ctr">
              <a:spcBef>
                <a:spcPts val="1600"/>
              </a:spcBef>
              <a:spcAft>
                <a:spcPts val="0"/>
              </a:spcAft>
              <a:buNone/>
            </a:pPr>
            <a:r>
              <a:rPr lang="en-US" sz="1300">
                <a:solidFill>
                  <a:srgbClr val="FFFFFF"/>
                </a:solidFill>
              </a:rPr>
              <a:t>“Pursuant to United States Code, Title 17, Section 110(1), members of the University of Central Florida community may publicly display and perform the copyrighted works of other people (this includes entire works) during face-to-face teaching activities, provided you are using a legitimate copy of the work, i.e. in this case a legitimate copy of the video (which, in general, does not include one that you have videotaped yourself from a broadcast).  </a:t>
            </a:r>
            <a:endParaRPr sz="1300">
              <a:solidFill>
                <a:srgbClr val="FFFFFF"/>
              </a:solidFill>
            </a:endParaRPr>
          </a:p>
          <a:p>
            <a:pPr indent="0" lvl="0" marL="0" rtl="0" algn="ctr">
              <a:spcBef>
                <a:spcPts val="1600"/>
              </a:spcBef>
              <a:spcAft>
                <a:spcPts val="0"/>
              </a:spcAft>
              <a:buNone/>
            </a:pPr>
            <a:r>
              <a:rPr lang="en-US" sz="1000" u="sng">
                <a:solidFill>
                  <a:srgbClr val="FFCA29"/>
                </a:solidFill>
                <a:hlinkClick r:id="rId3"/>
              </a:rPr>
              <a:t>https://generalcounsel.ucf.edu/files/2015/06/Top-Ten-Copyright-and-Fair-Use-Questions-revised-NNH-clean-4-19-11.docx</a:t>
            </a:r>
            <a:r>
              <a:rPr lang="en-US" sz="1000">
                <a:solidFill>
                  <a:srgbClr val="FFCA29"/>
                </a:solidFill>
              </a:rPr>
              <a:t> </a:t>
            </a:r>
            <a:r>
              <a:rPr lang="en-US" sz="1000">
                <a:solidFill>
                  <a:srgbClr val="FFCA29"/>
                </a:solidFill>
              </a:rPr>
              <a:t> </a:t>
            </a:r>
            <a:r>
              <a:rPr lang="en-US" sz="1000">
                <a:solidFill>
                  <a:srgbClr val="FFFFFF"/>
                </a:solidFill>
              </a:rPr>
              <a:t> </a:t>
            </a:r>
            <a:endParaRPr sz="1000">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51" name="Google Shape;551;p79"/>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56" name="Shape 556"/>
        <p:cNvGrpSpPr/>
        <p:nvPr/>
      </p:nvGrpSpPr>
      <p:grpSpPr>
        <a:xfrm>
          <a:off x="0" y="0"/>
          <a:ext cx="0" cy="0"/>
          <a:chOff x="0" y="0"/>
          <a:chExt cx="0" cy="0"/>
        </a:xfrm>
      </p:grpSpPr>
      <p:sp>
        <p:nvSpPr>
          <p:cNvPr id="557" name="Google Shape;557;p8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558" name="Google Shape;558;p80"/>
          <p:cNvSpPr txBox="1"/>
          <p:nvPr>
            <p:ph idx="1" type="body"/>
          </p:nvPr>
        </p:nvSpPr>
        <p:spPr>
          <a:xfrm>
            <a:off x="311700" y="1786800"/>
            <a:ext cx="8520600" cy="1569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sz="2400">
                <a:solidFill>
                  <a:srgbClr val="FFFFFF"/>
                </a:solidFill>
              </a:rPr>
              <a:t>“</a:t>
            </a:r>
            <a:r>
              <a:rPr lang="en-US" sz="2400">
                <a:solidFill>
                  <a:srgbClr val="FFFFFF"/>
                </a:solidFill>
              </a:rPr>
              <a:t>I would like to scan worksheets that came from the class textbook to put them on my website so that parents and students can print them from home in case they have lost their worksheet. I would also like to be able to email these as attachments to parents. Can I do this?”</a:t>
            </a:r>
            <a:endParaRPr sz="2400">
              <a:solidFill>
                <a:srgbClr val="FFFFFF"/>
              </a:solidFill>
            </a:endParaRPr>
          </a:p>
          <a:p>
            <a:pPr indent="0" lvl="0" marL="0" rtl="0" algn="l">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59" name="Google Shape;559;p80"/>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564" name="Shape 564"/>
        <p:cNvGrpSpPr/>
        <p:nvPr/>
      </p:nvGrpSpPr>
      <p:grpSpPr>
        <a:xfrm>
          <a:off x="0" y="0"/>
          <a:ext cx="0" cy="0"/>
          <a:chOff x="0" y="0"/>
          <a:chExt cx="0" cy="0"/>
        </a:xfrm>
      </p:grpSpPr>
      <p:sp>
        <p:nvSpPr>
          <p:cNvPr id="565" name="Google Shape;565;p81"/>
          <p:cNvSpPr txBox="1"/>
          <p:nvPr>
            <p:ph type="title"/>
          </p:nvPr>
        </p:nvSpPr>
        <p:spPr>
          <a:xfrm>
            <a:off x="311700" y="151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rgbClr val="FFCA29"/>
                </a:solidFill>
                <a:latin typeface="Helvetica Neue"/>
                <a:ea typeface="Helvetica Neue"/>
                <a:cs typeface="Helvetica Neue"/>
                <a:sym typeface="Helvetica Neue"/>
              </a:rPr>
              <a:t>Scenario #3</a:t>
            </a:r>
            <a:endParaRPr b="1">
              <a:solidFill>
                <a:srgbClr val="FFCA29"/>
              </a:solidFill>
              <a:latin typeface="Helvetica Neue"/>
              <a:ea typeface="Helvetica Neue"/>
              <a:cs typeface="Helvetica Neue"/>
              <a:sym typeface="Helvetica Neue"/>
            </a:endParaRPr>
          </a:p>
        </p:txBody>
      </p:sp>
      <p:sp>
        <p:nvSpPr>
          <p:cNvPr id="566" name="Google Shape;566;p81"/>
          <p:cNvSpPr txBox="1"/>
          <p:nvPr>
            <p:ph idx="1" type="body"/>
          </p:nvPr>
        </p:nvSpPr>
        <p:spPr>
          <a:xfrm>
            <a:off x="311700" y="679000"/>
            <a:ext cx="8520600" cy="353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Char char="●"/>
            </a:pPr>
            <a:r>
              <a:rPr lang="en-US">
                <a:solidFill>
                  <a:srgbClr val="FFFFFF"/>
                </a:solidFill>
              </a:rPr>
              <a:t>While you may be able to reproduce some copyrighted works under the guise of fair use, the Reproduction of Copyrighted Works by Educators and Librarians (U.S. Copyright Office) notes the following: </a:t>
            </a:r>
            <a:endParaRPr>
              <a:solidFill>
                <a:srgbClr val="FFFFFF"/>
              </a:solidFill>
            </a:endParaRPr>
          </a:p>
          <a:p>
            <a:pPr indent="0" lvl="0" marL="457200" rtl="0" algn="l">
              <a:spcBef>
                <a:spcPts val="1600"/>
              </a:spcBef>
              <a:spcAft>
                <a:spcPts val="0"/>
              </a:spcAft>
              <a:buNone/>
            </a:pPr>
            <a:r>
              <a:t/>
            </a:r>
            <a:endParaRPr>
              <a:solidFill>
                <a:srgbClr val="FFFFFF"/>
              </a:solidFill>
            </a:endParaRPr>
          </a:p>
          <a:p>
            <a:pPr indent="0" lvl="0" marL="0" rtl="0" algn="ctr">
              <a:spcBef>
                <a:spcPts val="1600"/>
              </a:spcBef>
              <a:spcAft>
                <a:spcPts val="0"/>
              </a:spcAft>
              <a:buNone/>
            </a:pPr>
            <a:r>
              <a:rPr lang="en-US" sz="1600">
                <a:solidFill>
                  <a:srgbClr val="FFFFFF"/>
                </a:solidFill>
              </a:rPr>
              <a:t>“There shall be no copying of or from works intended to be “consumable” in the course of study or of teaching. These include workbooks, exercises, standardized tests and test booklets and answer sheets and like consumable material.”</a:t>
            </a:r>
            <a:endParaRPr sz="1600">
              <a:solidFill>
                <a:srgbClr val="FFFFFF"/>
              </a:solidFill>
            </a:endParaRPr>
          </a:p>
          <a:p>
            <a:pPr indent="0" lvl="0" marL="0" rtl="0" algn="ctr">
              <a:spcBef>
                <a:spcPts val="1600"/>
              </a:spcBef>
              <a:spcAft>
                <a:spcPts val="0"/>
              </a:spcAft>
              <a:buNone/>
            </a:pPr>
            <a:r>
              <a:rPr lang="en-US" sz="1300">
                <a:solidFill>
                  <a:srgbClr val="FFCA29"/>
                </a:solidFill>
              </a:rPr>
              <a:t> </a:t>
            </a:r>
            <a:endParaRPr sz="1300">
              <a:solidFill>
                <a:srgbClr val="FFCA29"/>
              </a:solidFill>
            </a:endParaRPr>
          </a:p>
          <a:p>
            <a:pPr indent="0" lvl="0" marL="0" rtl="0" algn="ctr">
              <a:spcBef>
                <a:spcPts val="1600"/>
              </a:spcBef>
              <a:spcAft>
                <a:spcPts val="0"/>
              </a:spcAft>
              <a:buNone/>
            </a:pPr>
            <a:r>
              <a:rPr lang="en-US" sz="1000" u="sng">
                <a:solidFill>
                  <a:srgbClr val="FFCA29"/>
                </a:solidFill>
                <a:hlinkClick r:id="rId3"/>
              </a:rPr>
              <a:t>https://www.copyright.gov/circs/circ21.pdf</a:t>
            </a:r>
            <a:r>
              <a:rPr lang="en-US" sz="1000">
                <a:solidFill>
                  <a:srgbClr val="FFCA29"/>
                </a:solidFill>
              </a:rPr>
              <a:t> </a:t>
            </a:r>
            <a:r>
              <a:rPr lang="en-US" sz="1000">
                <a:solidFill>
                  <a:srgbClr val="FFCA29"/>
                </a:solidFill>
              </a:rPr>
              <a:t> </a:t>
            </a:r>
            <a:endParaRPr sz="1000">
              <a:solidFill>
                <a:srgbClr val="FFCA29"/>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ctr">
              <a:spcBef>
                <a:spcPts val="1600"/>
              </a:spcBef>
              <a:spcAft>
                <a:spcPts val="0"/>
              </a:spcAft>
              <a:buNone/>
            </a:pPr>
            <a:r>
              <a:t/>
            </a:r>
            <a:endParaRPr>
              <a:solidFill>
                <a:srgbClr val="FFFFFF"/>
              </a:solidFill>
            </a:endParaRPr>
          </a:p>
          <a:p>
            <a:pPr indent="0" lvl="0" marL="0" rtl="0" algn="l">
              <a:spcBef>
                <a:spcPts val="1600"/>
              </a:spcBef>
              <a:spcAft>
                <a:spcPts val="1600"/>
              </a:spcAft>
              <a:buNone/>
            </a:pPr>
            <a:r>
              <a:t/>
            </a:r>
            <a:endParaRPr>
              <a:solidFill>
                <a:srgbClr val="FFFFFF"/>
              </a:solidFill>
            </a:endParaRPr>
          </a:p>
        </p:txBody>
      </p:sp>
      <p:pic>
        <p:nvPicPr>
          <p:cNvPr id="567" name="Google Shape;567;p8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pic>
        <p:nvPicPr>
          <p:cNvPr id="573" name="Google Shape;573;p82"/>
          <p:cNvPicPr preferRelativeResize="0"/>
          <p:nvPr/>
        </p:nvPicPr>
        <p:blipFill>
          <a:blip r:embed="rId3">
            <a:alphaModFix/>
          </a:blip>
          <a:stretch>
            <a:fillRect/>
          </a:stretch>
        </p:blipFill>
        <p:spPr>
          <a:xfrm>
            <a:off x="0" y="0"/>
            <a:ext cx="9144000" cy="5143501"/>
          </a:xfrm>
          <a:prstGeom prst="rect">
            <a:avLst/>
          </a:prstGeom>
          <a:noFill/>
          <a:ln>
            <a:noFill/>
          </a:ln>
        </p:spPr>
      </p:pic>
      <p:sp>
        <p:nvSpPr>
          <p:cNvPr id="574" name="Google Shape;574;p82"/>
          <p:cNvSpPr txBox="1"/>
          <p:nvPr>
            <p:ph idx="4294967295" type="title"/>
          </p:nvPr>
        </p:nvSpPr>
        <p:spPr>
          <a:xfrm rot="235922">
            <a:off x="2848643" y="2119585"/>
            <a:ext cx="3373040" cy="1259068"/>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US">
                <a:solidFill>
                  <a:srgbClr val="000000"/>
                </a:solidFill>
              </a:rPr>
              <a:t>Final Considerations</a:t>
            </a:r>
            <a:endParaRPr b="1">
              <a:solidFill>
                <a:srgbClr val="000000"/>
              </a:solidFill>
            </a:endParaRPr>
          </a:p>
        </p:txBody>
      </p:sp>
      <p:pic>
        <p:nvPicPr>
          <p:cNvPr id="575" name="Google Shape;575;p8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sp>
        <p:nvSpPr>
          <p:cNvPr id="581" name="Google Shape;581;p83"/>
          <p:cNvSpPr txBox="1"/>
          <p:nvPr>
            <p:ph type="title"/>
          </p:nvPr>
        </p:nvSpPr>
        <p:spPr>
          <a:xfrm>
            <a:off x="628650" y="273845"/>
            <a:ext cx="7886700" cy="9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When Exploring Using Copyrighted Materials in the Classroom...</a:t>
            </a:r>
            <a:endParaRPr b="1">
              <a:solidFill>
                <a:srgbClr val="FFCA29"/>
              </a:solidFill>
            </a:endParaRPr>
          </a:p>
        </p:txBody>
      </p:sp>
      <p:sp>
        <p:nvSpPr>
          <p:cNvPr id="582" name="Google Shape;582;p83"/>
          <p:cNvSpPr txBox="1"/>
          <p:nvPr>
            <p:ph idx="1" type="body"/>
          </p:nvPr>
        </p:nvSpPr>
        <p:spPr>
          <a:xfrm>
            <a:off x="628650" y="1268044"/>
            <a:ext cx="7886700" cy="3263400"/>
          </a:xfrm>
          <a:prstGeom prst="rect">
            <a:avLst/>
          </a:prstGeom>
        </p:spPr>
        <p:txBody>
          <a:bodyPr anchorCtr="0" anchor="t" bIns="45700" lIns="91425" spcFirstLastPara="1" rIns="91425" wrap="square" tIns="45700">
            <a:noAutofit/>
          </a:bodyPr>
          <a:lstStyle/>
          <a:p>
            <a:pPr indent="-342900" lvl="0" marL="457200" rtl="0" algn="l">
              <a:spcBef>
                <a:spcPts val="750"/>
              </a:spcBef>
              <a:spcAft>
                <a:spcPts val="0"/>
              </a:spcAft>
              <a:buClr>
                <a:srgbClr val="FFFFFF"/>
              </a:buClr>
              <a:buSzPts val="1800"/>
              <a:buFont typeface="Arial"/>
              <a:buChar char="➔"/>
            </a:pPr>
            <a:r>
              <a:rPr lang="en-US" sz="1800">
                <a:solidFill>
                  <a:srgbClr val="FFFFFF"/>
                </a:solidFill>
                <a:latin typeface="Arial"/>
                <a:ea typeface="Arial"/>
                <a:cs typeface="Arial"/>
                <a:sym typeface="Arial"/>
              </a:rPr>
              <a:t>Consider the copyright for each work being used</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Assume that a work is under copyright until proven otherwise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When in doubt, ask for permission</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Explore opportunities to use public domain and/or Creative Commons Licensed Materials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Cite as appropriately for your discipline and/or licensing terms (if applicable)</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Follow the Four Fair Use Factors when considering using copyrighted material</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US" sz="1800">
                <a:solidFill>
                  <a:srgbClr val="FFFFFF"/>
                </a:solidFill>
                <a:latin typeface="Arial"/>
                <a:ea typeface="Arial"/>
                <a:cs typeface="Arial"/>
                <a:sym typeface="Arial"/>
              </a:rPr>
              <a:t>Connect with your school and librarians for copyright assistance</a:t>
            </a:r>
            <a:endParaRPr sz="1800">
              <a:solidFill>
                <a:srgbClr val="FFFFFF"/>
              </a:solidFill>
              <a:latin typeface="Arial"/>
              <a:ea typeface="Arial"/>
              <a:cs typeface="Arial"/>
              <a:sym typeface="Arial"/>
            </a:endParaRPr>
          </a:p>
        </p:txBody>
      </p:sp>
      <p:pic>
        <p:nvPicPr>
          <p:cNvPr id="583" name="Google Shape;583;p83"/>
          <p:cNvPicPr preferRelativeResize="0"/>
          <p:nvPr/>
        </p:nvPicPr>
        <p:blipFill rotWithShape="1">
          <a:blip r:embed="rId3">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84"/>
          <p:cNvSpPr txBox="1"/>
          <p:nvPr>
            <p:ph type="title"/>
          </p:nvPr>
        </p:nvSpPr>
        <p:spPr>
          <a:xfrm>
            <a:off x="628650" y="0"/>
            <a:ext cx="7886700" cy="712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rgbClr val="FFCA29"/>
                </a:solidFill>
              </a:rPr>
              <a:t>Public Domain Image References</a:t>
            </a:r>
            <a:endParaRPr b="1">
              <a:solidFill>
                <a:srgbClr val="FFCA29"/>
              </a:solidFill>
            </a:endParaRPr>
          </a:p>
        </p:txBody>
      </p:sp>
      <p:sp>
        <p:nvSpPr>
          <p:cNvPr id="590" name="Google Shape;590;p84"/>
          <p:cNvSpPr txBox="1"/>
          <p:nvPr>
            <p:ph idx="1" type="body"/>
          </p:nvPr>
        </p:nvSpPr>
        <p:spPr>
          <a:xfrm>
            <a:off x="628650" y="544150"/>
            <a:ext cx="7886700" cy="4553400"/>
          </a:xfrm>
          <a:prstGeom prst="rect">
            <a:avLst/>
          </a:prstGeom>
        </p:spPr>
        <p:txBody>
          <a:bodyPr anchorCtr="0" anchor="t" bIns="45700" lIns="91425" spcFirstLastPara="1" rIns="91425" wrap="square" tIns="45700">
            <a:noAutofit/>
          </a:bodyPr>
          <a:lstStyle/>
          <a:p>
            <a:pPr indent="-298450" lvl="0" marL="457200" rtl="0" algn="l">
              <a:spcBef>
                <a:spcPts val="750"/>
              </a:spcBef>
              <a:spcAft>
                <a:spcPts val="0"/>
              </a:spcAft>
              <a:buClr>
                <a:srgbClr val="FFFFFF"/>
              </a:buClr>
              <a:buSzPts val="1100"/>
              <a:buFont typeface="Arial"/>
              <a:buChar char="➔"/>
            </a:pPr>
            <a:r>
              <a:rPr lang="en-US" sz="1100">
                <a:solidFill>
                  <a:srgbClr val="FFFFFF"/>
                </a:solidFill>
                <a:latin typeface="Arial"/>
                <a:ea typeface="Arial"/>
                <a:cs typeface="Arial"/>
                <a:sym typeface="Arial"/>
              </a:rPr>
              <a:t>rawpixel (Photographer). (2018, February 28). No title [digital image]. Retrieved from </a:t>
            </a:r>
            <a:r>
              <a:rPr lang="en-US" sz="1100" u="sng">
                <a:solidFill>
                  <a:srgbClr val="FFCA29"/>
                </a:solidFill>
                <a:latin typeface="Arial"/>
                <a:ea typeface="Arial"/>
                <a:cs typeface="Arial"/>
                <a:sym typeface="Arial"/>
                <a:hlinkClick r:id="rId3"/>
              </a:rPr>
              <a:t>https://pixabay.com/photos/art-artist-cafe-calligraphic-3187088/</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rawpixel (Photographer). (2017, May 12). No title [digital image]. Retrieved from </a:t>
            </a:r>
            <a:r>
              <a:rPr lang="en-US" sz="1100" u="sng">
                <a:solidFill>
                  <a:srgbClr val="FFCA29"/>
                </a:solidFill>
                <a:latin typeface="Arial"/>
                <a:ea typeface="Arial"/>
                <a:cs typeface="Arial"/>
                <a:sym typeface="Arial"/>
                <a:hlinkClick r:id="rId4"/>
              </a:rPr>
              <a:t>https://pixabay.com/photos/typewriter-alphabet-vintage-2306479/</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WilliamCho (Photographer). (2017, February 13). No Title [digital image]. Retrieved from  </a:t>
            </a:r>
            <a:r>
              <a:rPr lang="en-US" sz="1100" u="sng">
                <a:solidFill>
                  <a:srgbClr val="FFCA29"/>
                </a:solidFill>
                <a:latin typeface="Arial"/>
                <a:ea typeface="Arial"/>
                <a:cs typeface="Arial"/>
                <a:sym typeface="Arial"/>
                <a:hlinkClick r:id="rId5"/>
              </a:rPr>
              <a:t>https://pixabay.com/photos/justice-statue-lady-justice-2060093/</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Wokandapix (Photographer). (2017, January 10). No title [digital image]. Retrieved from </a:t>
            </a:r>
            <a:r>
              <a:rPr lang="en-US" sz="1100" u="sng">
                <a:solidFill>
                  <a:srgbClr val="FFCA29"/>
                </a:solidFill>
                <a:latin typeface="Arial"/>
                <a:ea typeface="Arial"/>
                <a:cs typeface="Arial"/>
                <a:sym typeface="Arial"/>
                <a:hlinkClick r:id="rId6"/>
              </a:rPr>
              <a:t>https://pixabay.com/photos/teach-education-school-class-1968076/</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TeroVesalainen (Photographer). (2017, March 7). No title [digital image]. Retrieved from </a:t>
            </a:r>
            <a:r>
              <a:rPr lang="en-US" sz="1100" u="sng">
                <a:solidFill>
                  <a:srgbClr val="FFCA29"/>
                </a:solidFill>
                <a:latin typeface="Arial"/>
                <a:ea typeface="Arial"/>
                <a:cs typeface="Arial"/>
                <a:sym typeface="Arial"/>
                <a:hlinkClick r:id="rId7"/>
              </a:rPr>
              <a:t>https://pixabay.com/photos/mindmap-brainstorm-idea-innovation-2123973/</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PDPics (Photographer). (2014, July 15). No title [digital image]. Retrieved from </a:t>
            </a:r>
            <a:r>
              <a:rPr lang="en-US" sz="1100" u="sng">
                <a:solidFill>
                  <a:srgbClr val="FFCA29"/>
                </a:solidFill>
                <a:latin typeface="Arial"/>
                <a:ea typeface="Arial"/>
                <a:cs typeface="Arial"/>
                <a:sym typeface="Arial"/>
                <a:hlinkClick r:id="rId8"/>
              </a:rPr>
              <a:t>https://pixabay.com/photos/copyright-magnifier-magnifying-glass-389901/</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Free-Photos (Photographer). (2015, April 27). No title [digital image]. Retrieved from </a:t>
            </a:r>
            <a:r>
              <a:rPr lang="en-US" sz="1100" u="sng">
                <a:solidFill>
                  <a:srgbClr val="FFCA29"/>
                </a:solidFill>
                <a:latin typeface="Arial"/>
                <a:ea typeface="Arial"/>
                <a:cs typeface="Arial"/>
                <a:sym typeface="Arial"/>
                <a:hlinkClick r:id="rId9"/>
              </a:rPr>
              <a:t>https://pixabay.com/photos/bus-train-subway-inside-seats-731317/</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rawpixel (Photographer). (2018, February 14). No title [digital image]. Retrieved from </a:t>
            </a:r>
            <a:r>
              <a:rPr lang="en-US" sz="1100" u="sng">
                <a:solidFill>
                  <a:srgbClr val="FFCA29"/>
                </a:solidFill>
                <a:latin typeface="Arial"/>
                <a:ea typeface="Arial"/>
                <a:cs typeface="Arial"/>
                <a:sym typeface="Arial"/>
                <a:hlinkClick r:id="rId10"/>
              </a:rPr>
              <a:t>https://pixabay.com/photos/old-wood-desktop-vintage-alphabets-3150426/</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Tama66 (Photographer). (2016, July 18). No title [digital image]. Retrieved from </a:t>
            </a:r>
            <a:r>
              <a:rPr lang="en-US" sz="1100" u="sng">
                <a:solidFill>
                  <a:srgbClr val="FFCA29"/>
                </a:solidFill>
                <a:latin typeface="Arial"/>
                <a:ea typeface="Arial"/>
                <a:cs typeface="Arial"/>
                <a:sym typeface="Arial"/>
                <a:hlinkClick r:id="rId11"/>
              </a:rPr>
              <a:t>https://pixabay.com/photos/license-plate-indicator-pkw-texas-1524129/</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Free-Photos (Photographer). (2016, July 8). No title [digital image]. Retrieved from </a:t>
            </a:r>
            <a:r>
              <a:rPr lang="en-US" sz="1100" u="sng">
                <a:solidFill>
                  <a:srgbClr val="FFCA29"/>
                </a:solidFill>
                <a:latin typeface="Arial"/>
                <a:ea typeface="Arial"/>
                <a:cs typeface="Arial"/>
                <a:sym typeface="Arial"/>
                <a:hlinkClick r:id="rId12"/>
              </a:rPr>
              <a:t>https://pixabay.com/photos/binoculars-view-focus-optical-1209892/</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Athree23 (Photographer). (2018, September 15). No title [digital image]. Retrieved from </a:t>
            </a:r>
            <a:r>
              <a:rPr lang="en-US" sz="1100" u="sng">
                <a:solidFill>
                  <a:srgbClr val="FFCA29"/>
                </a:solidFill>
                <a:latin typeface="Arial"/>
                <a:ea typeface="Arial"/>
                <a:cs typeface="Arial"/>
                <a:sym typeface="Arial"/>
                <a:hlinkClick r:id="rId13"/>
              </a:rPr>
              <a:t>https://pixabay.com/photos/feedback-checklist-job-gut-3676922/</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RossMannYYC (Photographer). (2017, July 28). No title [digital image]. Retrieved from </a:t>
            </a:r>
            <a:r>
              <a:rPr lang="en-US" sz="1100" u="sng">
                <a:solidFill>
                  <a:srgbClr val="FFCA29"/>
                </a:solidFill>
                <a:latin typeface="Arial"/>
                <a:ea typeface="Arial"/>
                <a:cs typeface="Arial"/>
                <a:sym typeface="Arial"/>
                <a:hlinkClick r:id="rId14"/>
              </a:rPr>
              <a:t>https://pixabay.com/photos/checklist-chalk-board-list-2549229/</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TeroVesalainen (Photographer). (2017, March 7). No title [digital image]. Retrieved from </a:t>
            </a:r>
            <a:r>
              <a:rPr lang="en-US" sz="1100" u="sng">
                <a:solidFill>
                  <a:srgbClr val="FFCA29"/>
                </a:solidFill>
                <a:latin typeface="Arial"/>
                <a:ea typeface="Arial"/>
                <a:cs typeface="Arial"/>
                <a:sym typeface="Arial"/>
                <a:hlinkClick r:id="rId15"/>
              </a:rPr>
              <a:t>https://pixabay.com/photos/question-mark-why-problem-solution-2123967/</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a:p>
            <a:pPr indent="-298450" lvl="0" marL="457200" rtl="0" algn="l">
              <a:spcBef>
                <a:spcPts val="0"/>
              </a:spcBef>
              <a:spcAft>
                <a:spcPts val="0"/>
              </a:spcAft>
              <a:buClr>
                <a:srgbClr val="FFFFFF"/>
              </a:buClr>
              <a:buSzPts val="1100"/>
              <a:buFont typeface="Arial"/>
              <a:buChar char="➔"/>
            </a:pPr>
            <a:r>
              <a:rPr lang="en-US" sz="1100">
                <a:solidFill>
                  <a:srgbClr val="FFFFFF"/>
                </a:solidFill>
                <a:latin typeface="Arial"/>
                <a:ea typeface="Arial"/>
                <a:cs typeface="Arial"/>
                <a:sym typeface="Arial"/>
              </a:rPr>
              <a:t>Uki_71 (Photographer). (2016, January 18). No title [digital image]. Retrieved from </a:t>
            </a:r>
            <a:r>
              <a:rPr lang="en-US" sz="1100" u="sng">
                <a:solidFill>
                  <a:srgbClr val="FFCA29"/>
                </a:solidFill>
                <a:latin typeface="Arial"/>
                <a:ea typeface="Arial"/>
                <a:cs typeface="Arial"/>
                <a:sym typeface="Arial"/>
                <a:hlinkClick r:id="rId16"/>
              </a:rPr>
              <a:t>https://pixabay.com/photos/note-pin-list-stickies-paper-memo-1143037/</a:t>
            </a:r>
            <a:r>
              <a:rPr lang="en-US" sz="1100">
                <a:solidFill>
                  <a:srgbClr val="FFCA29"/>
                </a:solidFill>
                <a:latin typeface="Arial"/>
                <a:ea typeface="Arial"/>
                <a:cs typeface="Arial"/>
                <a:sym typeface="Arial"/>
              </a:rPr>
              <a:t> </a:t>
            </a:r>
            <a:endParaRPr sz="1100">
              <a:solidFill>
                <a:srgbClr val="FFCA29"/>
              </a:solidFill>
              <a:latin typeface="Arial"/>
              <a:ea typeface="Arial"/>
              <a:cs typeface="Arial"/>
              <a:sym typeface="Arial"/>
            </a:endParaRPr>
          </a:p>
        </p:txBody>
      </p:sp>
      <p:pic>
        <p:nvPicPr>
          <p:cNvPr id="591" name="Google Shape;591;p84"/>
          <p:cNvPicPr preferRelativeResize="0"/>
          <p:nvPr/>
        </p:nvPicPr>
        <p:blipFill rotWithShape="1">
          <a:blip r:embed="rId17">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pic>
        <p:nvPicPr>
          <p:cNvPr id="596" name="Google Shape;596;p85"/>
          <p:cNvPicPr preferRelativeResize="0"/>
          <p:nvPr/>
        </p:nvPicPr>
        <p:blipFill rotWithShape="1">
          <a:blip r:embed="rId3">
            <a:alphaModFix/>
          </a:blip>
          <a:srcRect b="0" l="0" r="0" t="0"/>
          <a:stretch/>
        </p:blipFill>
        <p:spPr>
          <a:xfrm>
            <a:off x="0" y="0"/>
            <a:ext cx="9138244" cy="5143500"/>
          </a:xfrm>
          <a:prstGeom prst="rect">
            <a:avLst/>
          </a:prstGeom>
          <a:noFill/>
          <a:ln>
            <a:noFill/>
          </a:ln>
        </p:spPr>
      </p:pic>
      <p:sp>
        <p:nvSpPr>
          <p:cNvPr id="597" name="Google Shape;597;p85"/>
          <p:cNvSpPr txBox="1"/>
          <p:nvPr>
            <p:ph type="ctrTitle"/>
          </p:nvPr>
        </p:nvSpPr>
        <p:spPr>
          <a:xfrm>
            <a:off x="4742643" y="1743202"/>
            <a:ext cx="4182000" cy="509100"/>
          </a:xfrm>
          <a:prstGeom prst="rect">
            <a:avLst/>
          </a:prstGeom>
          <a:noFill/>
          <a:ln>
            <a:noFill/>
          </a:ln>
        </p:spPr>
        <p:txBody>
          <a:bodyPr anchorCtr="0" anchor="b" bIns="45700" lIns="91425" spcFirstLastPara="1" rIns="91425" wrap="square" tIns="45700">
            <a:noAutofit/>
          </a:bodyPr>
          <a:lstStyle/>
          <a:p>
            <a:pPr indent="0" lvl="0" marL="0" rtl="0" algn="r">
              <a:lnSpc>
                <a:spcPct val="90000"/>
              </a:lnSpc>
              <a:spcBef>
                <a:spcPts val="0"/>
              </a:spcBef>
              <a:spcAft>
                <a:spcPts val="0"/>
              </a:spcAft>
              <a:buClr>
                <a:schemeClr val="lt1"/>
              </a:buClr>
              <a:buSzPts val="2700"/>
              <a:buFont typeface="Helvetica Neue"/>
              <a:buNone/>
            </a:pPr>
            <a:r>
              <a:rPr b="1" lang="en-US" sz="2700">
                <a:latin typeface="Helvetica Neue"/>
                <a:ea typeface="Helvetica Neue"/>
                <a:cs typeface="Helvetica Neue"/>
                <a:sym typeface="Helvetica Neue"/>
              </a:rPr>
              <a:t>Contact Information</a:t>
            </a:r>
            <a:endParaRPr/>
          </a:p>
        </p:txBody>
      </p:sp>
      <p:pic>
        <p:nvPicPr>
          <p:cNvPr id="598" name="Google Shape;598;p8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
        <p:nvSpPr>
          <p:cNvPr id="599" name="Google Shape;599;p85"/>
          <p:cNvSpPr txBox="1"/>
          <p:nvPr/>
        </p:nvSpPr>
        <p:spPr>
          <a:xfrm>
            <a:off x="5510975" y="2252300"/>
            <a:ext cx="3325800" cy="78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Sarah A. Norris</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a:solidFill>
                  <a:schemeClr val="lt1"/>
                </a:solidFill>
                <a:latin typeface="Helvetica Neue"/>
                <a:ea typeface="Helvetica Neue"/>
                <a:cs typeface="Helvetica Neue"/>
                <a:sym typeface="Helvetica Neue"/>
              </a:rPr>
              <a:t>Scholarly Communication Librarian</a:t>
            </a:r>
            <a:endParaRPr>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UCF Libraries</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u="sng">
                <a:solidFill>
                  <a:schemeClr val="hlink"/>
                </a:solidFill>
                <a:latin typeface="Helvetica Neue"/>
                <a:ea typeface="Helvetica Neue"/>
                <a:cs typeface="Helvetica Neue"/>
                <a:sym typeface="Helvetica Neue"/>
                <a:hlinkClick r:id="rId5"/>
              </a:rPr>
              <a:t>sarah.norris@ucf.edu</a:t>
            </a: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t/>
            </a:r>
            <a:endParaRPr sz="1800">
              <a:solidFill>
                <a:schemeClr val="lt1"/>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Helvetica Neue"/>
                <a:ea typeface="Helvetica Neue"/>
                <a:cs typeface="Helvetica Neue"/>
                <a:sym typeface="Helvetica Neue"/>
              </a:rPr>
              <a:t>   </a:t>
            </a:r>
            <a:endParaRPr sz="1800">
              <a:solidFill>
                <a:schemeClr val="lt1"/>
              </a:solidFill>
              <a:latin typeface="Helvetica Neue"/>
              <a:ea typeface="Helvetica Neue"/>
              <a:cs typeface="Helvetica Neue"/>
              <a:sym typeface="Helvetica Neue"/>
            </a:endParaRPr>
          </a:p>
        </p:txBody>
      </p:sp>
      <p:sp>
        <p:nvSpPr>
          <p:cNvPr id="600" name="Google Shape;600;p85"/>
          <p:cNvSpPr txBox="1"/>
          <p:nvPr/>
        </p:nvSpPr>
        <p:spPr>
          <a:xfrm>
            <a:off x="3874100" y="4395150"/>
            <a:ext cx="4529400" cy="784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1100">
                <a:solidFill>
                  <a:srgbClr val="FFFFFF"/>
                </a:solidFill>
                <a:latin typeface="Helvetica Neue"/>
                <a:ea typeface="Helvetica Neue"/>
                <a:cs typeface="Helvetica Neue"/>
                <a:sym typeface="Helvetica Neue"/>
              </a:rPr>
              <a:t>UCF Libraries Office of Scholarly Communication </a:t>
            </a:r>
            <a:br>
              <a:rPr lang="en-US" sz="1100">
                <a:solidFill>
                  <a:srgbClr val="FFFFFF"/>
                </a:solidFill>
                <a:latin typeface="Helvetica Neue"/>
                <a:ea typeface="Helvetica Neue"/>
                <a:cs typeface="Helvetica Neue"/>
                <a:sym typeface="Helvetica Neue"/>
              </a:rPr>
            </a:br>
            <a:br>
              <a:rPr lang="en-US" sz="1100">
                <a:solidFill>
                  <a:srgbClr val="FFFFFF"/>
                </a:solidFill>
                <a:latin typeface="Helvetica Neue"/>
                <a:ea typeface="Helvetica Neue"/>
                <a:cs typeface="Helvetica Neue"/>
                <a:sym typeface="Helvetica Neue"/>
              </a:rPr>
            </a:br>
            <a:r>
              <a:rPr lang="en-US" sz="1100" u="sng">
                <a:solidFill>
                  <a:srgbClr val="FFD966"/>
                </a:solidFill>
                <a:latin typeface="Helvetica Neue"/>
                <a:ea typeface="Helvetica Neue"/>
                <a:cs typeface="Helvetica Neue"/>
                <a:sym typeface="Helvetica Neue"/>
                <a:hlinkClick r:id="rId6"/>
              </a:rPr>
              <a:t>http://library.ucf.edu/about/departments/scholarly-communication/</a:t>
            </a:r>
            <a:r>
              <a:rPr lang="en-US" sz="1100">
                <a:solidFill>
                  <a:srgbClr val="FFFFFF"/>
                </a:solidFill>
                <a:latin typeface="Helvetica Neue"/>
                <a:ea typeface="Helvetica Neue"/>
                <a:cs typeface="Helvetica Neue"/>
                <a:sym typeface="Helvetica Neue"/>
              </a:rPr>
              <a:t>  </a:t>
            </a:r>
            <a:br>
              <a:rPr lang="en-US" sz="1100">
                <a:latin typeface="Helvetica Neue"/>
                <a:ea typeface="Helvetica Neue"/>
                <a:cs typeface="Helvetica Neue"/>
                <a:sym typeface="Helvetica Neue"/>
              </a:rPr>
            </a:br>
            <a:endParaRPr sz="11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5" name="Google Shape;215;p41"/>
          <p:cNvSpPr txBox="1"/>
          <p:nvPr/>
        </p:nvSpPr>
        <p:spPr>
          <a:xfrm>
            <a:off x="2460600" y="2349425"/>
            <a:ext cx="4222800" cy="112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600">
                <a:solidFill>
                  <a:srgbClr val="FFCA29"/>
                </a:solidFill>
                <a:latin typeface="Helvetica Neue"/>
                <a:ea typeface="Helvetica Neue"/>
                <a:cs typeface="Helvetica Neue"/>
                <a:sym typeface="Helvetica Neue"/>
              </a:rPr>
              <a:t>Question: </a:t>
            </a:r>
            <a:endParaRPr b="1" sz="3600">
              <a:solidFill>
                <a:srgbClr val="FFCA29"/>
              </a:solidFill>
              <a:latin typeface="Helvetica Neue"/>
              <a:ea typeface="Helvetica Neue"/>
              <a:cs typeface="Helvetica Neue"/>
              <a:sym typeface="Helvetica Neue"/>
            </a:endParaRPr>
          </a:p>
          <a:p>
            <a:pPr indent="0" lvl="0" marL="0" rtl="0" algn="ctr">
              <a:spcBef>
                <a:spcPts val="0"/>
              </a:spcBef>
              <a:spcAft>
                <a:spcPts val="0"/>
              </a:spcAft>
              <a:buNone/>
            </a:pPr>
            <a:r>
              <a:rPr b="1" lang="en-US" sz="2800">
                <a:solidFill>
                  <a:srgbClr val="FFFFFF"/>
                </a:solidFill>
                <a:latin typeface="Helvetica Neue"/>
                <a:ea typeface="Helvetica Neue"/>
                <a:cs typeface="Helvetica Neue"/>
                <a:sym typeface="Helvetica Neue"/>
              </a:rPr>
              <a:t>How do you feel about copyright? </a:t>
            </a:r>
            <a:r>
              <a:rPr lang="en-US" sz="2800">
                <a:solidFill>
                  <a:srgbClr val="FFFFFF"/>
                </a:solidFill>
                <a:latin typeface="Helvetica Neue"/>
                <a:ea typeface="Helvetica Neue"/>
                <a:cs typeface="Helvetica Neue"/>
                <a:sym typeface="Helvetica Neue"/>
              </a:rPr>
              <a:t> </a:t>
            </a:r>
            <a:br>
              <a:rPr lang="en-US" sz="2800">
                <a:latin typeface="Helvetica Neue"/>
                <a:ea typeface="Helvetica Neue"/>
                <a:cs typeface="Helvetica Neue"/>
                <a:sym typeface="Helvetica Neue"/>
              </a:rPr>
            </a:br>
            <a:endParaRPr sz="2800">
              <a:latin typeface="Helvetica Neue"/>
              <a:ea typeface="Helvetica Neue"/>
              <a:cs typeface="Helvetica Neue"/>
              <a:sym typeface="Helvetica Neue"/>
            </a:endParaRPr>
          </a:p>
        </p:txBody>
      </p:sp>
      <p:pic>
        <p:nvPicPr>
          <p:cNvPr id="216" name="Google Shape;216;p41"/>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pic>
        <p:nvPicPr>
          <p:cNvPr id="222" name="Google Shape;222;p42"/>
          <p:cNvPicPr preferRelativeResize="0"/>
          <p:nvPr/>
        </p:nvPicPr>
        <p:blipFill>
          <a:blip r:embed="rId3">
            <a:alphaModFix/>
          </a:blip>
          <a:stretch>
            <a:fillRect/>
          </a:stretch>
        </p:blipFill>
        <p:spPr>
          <a:xfrm>
            <a:off x="0" y="0"/>
            <a:ext cx="9144000" cy="5143501"/>
          </a:xfrm>
          <a:prstGeom prst="rect">
            <a:avLst/>
          </a:prstGeom>
          <a:noFill/>
          <a:ln>
            <a:noFill/>
          </a:ln>
        </p:spPr>
      </p:pic>
      <p:sp>
        <p:nvSpPr>
          <p:cNvPr id="223" name="Google Shape;223;p42"/>
          <p:cNvSpPr txBox="1"/>
          <p:nvPr/>
        </p:nvSpPr>
        <p:spPr>
          <a:xfrm>
            <a:off x="5691550" y="2649500"/>
            <a:ext cx="3301200" cy="158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solidFill>
                  <a:srgbClr val="FFFFFF"/>
                </a:solidFill>
                <a:latin typeface="Helvetica Neue"/>
                <a:ea typeface="Helvetica Neue"/>
                <a:cs typeface="Helvetica Neue"/>
                <a:sym typeface="Helvetica Neue"/>
              </a:rPr>
              <a:t>Why is Copyright &amp; Copyright Law so Important?</a:t>
            </a:r>
            <a:endParaRPr sz="3000">
              <a:solidFill>
                <a:srgbClr val="FFFFFF"/>
              </a:solidFill>
              <a:latin typeface="Helvetica Neue"/>
              <a:ea typeface="Helvetica Neue"/>
              <a:cs typeface="Helvetica Neue"/>
              <a:sym typeface="Helvetica Neue"/>
            </a:endParaRPr>
          </a:p>
        </p:txBody>
      </p:sp>
      <p:pic>
        <p:nvPicPr>
          <p:cNvPr id="224" name="Google Shape;224;p42"/>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43"/>
          <p:cNvPicPr preferRelativeResize="0"/>
          <p:nvPr/>
        </p:nvPicPr>
        <p:blipFill>
          <a:blip r:embed="rId3">
            <a:alphaModFix/>
          </a:blip>
          <a:stretch>
            <a:fillRect/>
          </a:stretch>
        </p:blipFill>
        <p:spPr>
          <a:xfrm>
            <a:off x="0" y="0"/>
            <a:ext cx="9144000" cy="5143501"/>
          </a:xfrm>
          <a:prstGeom prst="rect">
            <a:avLst/>
          </a:prstGeom>
          <a:noFill/>
          <a:ln>
            <a:noFill/>
          </a:ln>
        </p:spPr>
      </p:pic>
      <p:sp>
        <p:nvSpPr>
          <p:cNvPr id="231" name="Google Shape;231;p43"/>
          <p:cNvSpPr txBox="1"/>
          <p:nvPr/>
        </p:nvSpPr>
        <p:spPr>
          <a:xfrm>
            <a:off x="2036750" y="3812925"/>
            <a:ext cx="5180100" cy="104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latin typeface="Helvetica Neue"/>
                <a:ea typeface="Helvetica Neue"/>
                <a:cs typeface="Helvetica Neue"/>
                <a:sym typeface="Helvetica Neue"/>
              </a:rPr>
              <a:t>Why is Copyright Important in the Classroom?</a:t>
            </a:r>
            <a:endParaRPr sz="3000">
              <a:latin typeface="Helvetica Neue"/>
              <a:ea typeface="Helvetica Neue"/>
              <a:cs typeface="Helvetica Neue"/>
              <a:sym typeface="Helvetica Neue"/>
            </a:endParaRPr>
          </a:p>
        </p:txBody>
      </p:sp>
      <p:pic>
        <p:nvPicPr>
          <p:cNvPr id="232" name="Google Shape;232;p43"/>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pic>
        <p:nvPicPr>
          <p:cNvPr id="238" name="Google Shape;238;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9" name="Google Shape;239;p44"/>
          <p:cNvSpPr txBox="1"/>
          <p:nvPr/>
        </p:nvSpPr>
        <p:spPr>
          <a:xfrm rot="385739">
            <a:off x="310695" y="840540"/>
            <a:ext cx="2073741" cy="55336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Avoid Infringement</a:t>
            </a:r>
            <a:endParaRPr sz="1300">
              <a:solidFill>
                <a:srgbClr val="FFFFFF"/>
              </a:solidFill>
              <a:latin typeface="Helvetica Neue"/>
              <a:ea typeface="Helvetica Neue"/>
              <a:cs typeface="Helvetica Neue"/>
              <a:sym typeface="Helvetica Neue"/>
            </a:endParaRPr>
          </a:p>
        </p:txBody>
      </p:sp>
      <p:sp>
        <p:nvSpPr>
          <p:cNvPr id="240" name="Google Shape;240;p44"/>
          <p:cNvSpPr txBox="1"/>
          <p:nvPr/>
        </p:nvSpPr>
        <p:spPr>
          <a:xfrm rot="995">
            <a:off x="161620" y="24272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Uphold Academic Integrity</a:t>
            </a:r>
            <a:endParaRPr sz="1300">
              <a:solidFill>
                <a:srgbClr val="FFFFFF"/>
              </a:solidFill>
              <a:latin typeface="Helvetica Neue"/>
              <a:ea typeface="Helvetica Neue"/>
              <a:cs typeface="Helvetica Neue"/>
              <a:sym typeface="Helvetica Neue"/>
            </a:endParaRPr>
          </a:p>
        </p:txBody>
      </p:sp>
      <p:sp>
        <p:nvSpPr>
          <p:cNvPr id="241" name="Google Shape;241;p44"/>
          <p:cNvSpPr txBox="1"/>
          <p:nvPr/>
        </p:nvSpPr>
        <p:spPr>
          <a:xfrm rot="995">
            <a:off x="734270" y="38038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Ensure </a:t>
            </a:r>
            <a:endParaRPr b="1" sz="13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High Quality</a:t>
            </a:r>
            <a:endParaRPr sz="1300">
              <a:solidFill>
                <a:srgbClr val="FFFFFF"/>
              </a:solidFill>
              <a:latin typeface="Helvetica Neue"/>
              <a:ea typeface="Helvetica Neue"/>
              <a:cs typeface="Helvetica Neue"/>
              <a:sym typeface="Helvetica Neue"/>
            </a:endParaRPr>
          </a:p>
        </p:txBody>
      </p:sp>
      <p:sp>
        <p:nvSpPr>
          <p:cNvPr id="242" name="Google Shape;242;p44"/>
          <p:cNvSpPr txBox="1"/>
          <p:nvPr/>
        </p:nvSpPr>
        <p:spPr>
          <a:xfrm rot="-602409">
            <a:off x="6687947" y="671627"/>
            <a:ext cx="2073555" cy="55359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Create New Copyrighted Works</a:t>
            </a:r>
            <a:endParaRPr sz="1300">
              <a:solidFill>
                <a:srgbClr val="FFFFFF"/>
              </a:solidFill>
              <a:latin typeface="Helvetica Neue"/>
              <a:ea typeface="Helvetica Neue"/>
              <a:cs typeface="Helvetica Neue"/>
              <a:sym typeface="Helvetica Neue"/>
            </a:endParaRPr>
          </a:p>
        </p:txBody>
      </p:sp>
      <p:sp>
        <p:nvSpPr>
          <p:cNvPr id="243" name="Google Shape;243;p44"/>
          <p:cNvSpPr txBox="1"/>
          <p:nvPr/>
        </p:nvSpPr>
        <p:spPr>
          <a:xfrm rot="995">
            <a:off x="6471620" y="3931787"/>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Others?</a:t>
            </a:r>
            <a:endParaRPr sz="1300">
              <a:solidFill>
                <a:srgbClr val="FFFFFF"/>
              </a:solidFill>
              <a:latin typeface="Helvetica Neue"/>
              <a:ea typeface="Helvetica Neue"/>
              <a:cs typeface="Helvetica Neue"/>
              <a:sym typeface="Helvetica Neue"/>
            </a:endParaRPr>
          </a:p>
        </p:txBody>
      </p:sp>
      <p:sp>
        <p:nvSpPr>
          <p:cNvPr id="244" name="Google Shape;244;p44"/>
          <p:cNvSpPr txBox="1"/>
          <p:nvPr/>
        </p:nvSpPr>
        <p:spPr>
          <a:xfrm rot="995">
            <a:off x="6964945" y="2331562"/>
            <a:ext cx="2073600" cy="5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solidFill>
                  <a:srgbClr val="FFFFFF"/>
                </a:solidFill>
                <a:latin typeface="Helvetica Neue"/>
                <a:ea typeface="Helvetica Neue"/>
                <a:cs typeface="Helvetica Neue"/>
                <a:sym typeface="Helvetica Neue"/>
              </a:rPr>
              <a:t>Use Fair Use When Applicable</a:t>
            </a:r>
            <a:endParaRPr sz="1300">
              <a:solidFill>
                <a:srgbClr val="FFFFFF"/>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45"/>
          <p:cNvSpPr txBox="1"/>
          <p:nvPr>
            <p:ph type="title"/>
          </p:nvPr>
        </p:nvSpPr>
        <p:spPr>
          <a:xfrm>
            <a:off x="370250" y="791200"/>
            <a:ext cx="4233000" cy="3091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4000">
                <a:solidFill>
                  <a:srgbClr val="FFCA29"/>
                </a:solidFill>
              </a:rPr>
              <a:t>Let’s Talk about Copyright through the Use of a Copyrighted Photograph...</a:t>
            </a:r>
            <a:endParaRPr b="1" sz="4000">
              <a:solidFill>
                <a:srgbClr val="FFCA29"/>
              </a:solidFill>
            </a:endParaRPr>
          </a:p>
        </p:txBody>
      </p:sp>
      <p:pic>
        <p:nvPicPr>
          <p:cNvPr id="251" name="Google Shape;251;p45"/>
          <p:cNvPicPr preferRelativeResize="0"/>
          <p:nvPr/>
        </p:nvPicPr>
        <p:blipFill>
          <a:blip r:embed="rId3">
            <a:alphaModFix/>
          </a:blip>
          <a:stretch>
            <a:fillRect/>
          </a:stretch>
        </p:blipFill>
        <p:spPr>
          <a:xfrm>
            <a:off x="4925825" y="476000"/>
            <a:ext cx="3721899" cy="3721926"/>
          </a:xfrm>
          <a:prstGeom prst="rect">
            <a:avLst/>
          </a:prstGeom>
          <a:noFill/>
          <a:ln cap="flat" cmpd="sng" w="38100">
            <a:solidFill>
              <a:srgbClr val="9E9E9E"/>
            </a:solidFill>
            <a:prstDash val="solid"/>
            <a:round/>
            <a:headEnd len="sm" w="sm" type="none"/>
            <a:tailEnd len="sm" w="sm" type="none"/>
          </a:ln>
          <a:effectLst>
            <a:outerShdw blurRad="57150" rotWithShape="0" algn="bl" dir="5400000" dist="19050">
              <a:srgbClr val="000000">
                <a:alpha val="50000"/>
              </a:srgbClr>
            </a:outerShdw>
          </a:effectLst>
        </p:spPr>
      </p:pic>
      <p:sp>
        <p:nvSpPr>
          <p:cNvPr id="252" name="Google Shape;252;p45"/>
          <p:cNvSpPr txBox="1"/>
          <p:nvPr/>
        </p:nvSpPr>
        <p:spPr>
          <a:xfrm>
            <a:off x="4873975" y="4268500"/>
            <a:ext cx="38256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FFFFFF"/>
                </a:solidFill>
                <a:latin typeface="Helvetica Neue"/>
                <a:ea typeface="Helvetica Neue"/>
                <a:cs typeface="Helvetica Neue"/>
                <a:sym typeface="Helvetica Neue"/>
              </a:rPr>
              <a:t>Copyright Sarah A. Norris</a:t>
            </a:r>
            <a:endParaRPr b="1">
              <a:solidFill>
                <a:srgbClr val="FFFFFF"/>
              </a:solidFill>
              <a:latin typeface="Helvetica Neue"/>
              <a:ea typeface="Helvetica Neue"/>
              <a:cs typeface="Helvetica Neue"/>
              <a:sym typeface="Helvetica Neue"/>
            </a:endParaRPr>
          </a:p>
        </p:txBody>
      </p:sp>
      <p:pic>
        <p:nvPicPr>
          <p:cNvPr id="253" name="Google Shape;253;p45"/>
          <p:cNvPicPr preferRelativeResize="0"/>
          <p:nvPr/>
        </p:nvPicPr>
        <p:blipFill rotWithShape="1">
          <a:blip r:embed="rId4">
            <a:alphaModFix/>
          </a:blip>
          <a:srcRect b="0" l="0" r="0" t="0"/>
          <a:stretch/>
        </p:blipFill>
        <p:spPr>
          <a:xfrm>
            <a:off x="8464982" y="4431323"/>
            <a:ext cx="527774" cy="7121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