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Helvetica Neue" panose="020B0604020202020204" charset="0"/>
      <p:regular r:id="rId24"/>
      <p:bold r:id="rId25"/>
      <p:italic r:id="rId26"/>
      <p:boldItalic r:id="rId27"/>
    </p:embeddedFont>
    <p:embeddedFont>
      <p:font typeface="Maven Pro" panose="020B0604020202020204" charset="0"/>
      <p:regular r:id="rId28"/>
      <p:bold r:id="rId29"/>
    </p:embeddedFont>
    <p:embeddedFont>
      <p:font typeface="Nunito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747" autoAdjust="0"/>
  </p:normalViewPr>
  <p:slideViewPr>
    <p:cSldViewPr snapToGrid="0">
      <p:cViewPr varScale="1">
        <p:scale>
          <a:sx n="65" d="100"/>
          <a:sy n="65" d="100"/>
        </p:scale>
        <p:origin x="1314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1885cc1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61885cc18d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Kathleen</a:t>
            </a:r>
          </a:p>
          <a:p>
            <a:pPr marL="0" indent="0">
              <a:buNone/>
            </a:pPr>
            <a:r>
              <a:rPr lang="en" dirty="0"/>
              <a:t>Proactive Captioning Plan </a:t>
            </a:r>
            <a:r>
              <a:rPr lang="en-US" dirty="0"/>
              <a:t>related to </a:t>
            </a:r>
            <a:r>
              <a:rPr lang="en" dirty="0"/>
              <a:t>Online Course Materials </a:t>
            </a:r>
            <a:r>
              <a:rPr lang="en-US" dirty="0"/>
              <a:t>specifically for completely online courses; covered by the Distance Learning Fee</a:t>
            </a:r>
          </a:p>
          <a:p>
            <a:pPr marL="0" indent="0">
              <a:buNone/>
            </a:pPr>
            <a:endParaRPr lang="en" dirty="0"/>
          </a:p>
          <a:p>
            <a:pPr marL="0" indent="0">
              <a:buNone/>
            </a:pPr>
            <a:r>
              <a:rPr lang="en" dirty="0"/>
              <a:t>Just ot review:</a:t>
            </a:r>
          </a:p>
          <a:p>
            <a:r>
              <a:rPr lang="en-US" dirty="0"/>
              <a:t>Accessibility of Online Course Materials and the UDL Connection</a:t>
            </a:r>
          </a:p>
          <a:p>
            <a:br>
              <a:rPr lang="en-US" b="1" dirty="0"/>
            </a:br>
            <a:r>
              <a:rPr lang="en-US" b="1" dirty="0"/>
              <a:t>Provide multiple means of engagement: </a:t>
            </a:r>
            <a:r>
              <a:rPr lang="en-US" dirty="0"/>
              <a:t>When students do not face barriers to accessing materials their engagement increases.</a:t>
            </a:r>
          </a:p>
          <a:p>
            <a:r>
              <a:rPr lang="en-US" b="1" dirty="0"/>
              <a:t>Provide multiple means of representation: </a:t>
            </a:r>
            <a:r>
              <a:rPr lang="en-US" dirty="0"/>
              <a:t>Make sure all students can access the materials by offering alternatives to text, audio and visual information.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d9d0a5eeb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g3d9d0a5eeb_0_74:notes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72" tIns="46849" rIns="93672" bIns="46849" anchor="t" anchorCtr="0">
            <a:noAutofit/>
          </a:bodyPr>
          <a:lstStyle/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Thought we would have to do a research report on average number of videos per class, how much it would cost when Our Vice Provost said...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2014-2015: 75 sections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2017-2018: 132 sections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2014-2015: 337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2017-2018: 262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2014-2015: 368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2017-2018: 278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2014-15: 76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17-18: 143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g3d9d0a5eeb_0_74:notes"/>
          <p:cNvSpPr txBox="1">
            <a:spLocks noGrp="1"/>
          </p:cNvSpPr>
          <p:nvPr>
            <p:ph type="sldNum" idx="12"/>
          </p:nvPr>
        </p:nvSpPr>
        <p:spPr>
          <a:xfrm>
            <a:off x="3970942" y="8829968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72" tIns="46849" rIns="93672" bIns="46849" anchor="b" anchorCtr="0">
            <a:noAutofit/>
          </a:bodyPr>
          <a:lstStyle/>
          <a:p>
            <a:pPr algn="r"/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d9d0a5ee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g3d9d0a5eeb_0_67:notes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72" tIns="46849" rIns="93672" bIns="46849" anchor="t" anchorCtr="0">
            <a:noAutofit/>
          </a:bodyPr>
          <a:lstStyle/>
          <a:p>
            <a:pPr marL="0" indent="0"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2014-2015: 75 sections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2017-2018: 132 sections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2014-2015: 337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2017-2018: 262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2014-2015: 368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2017-2018: 278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2014-15: 76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17-18: 143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g3d9d0a5eeb_0_67:notes"/>
          <p:cNvSpPr txBox="1">
            <a:spLocks noGrp="1"/>
          </p:cNvSpPr>
          <p:nvPr>
            <p:ph type="sldNum" idx="12"/>
          </p:nvPr>
        </p:nvSpPr>
        <p:spPr>
          <a:xfrm>
            <a:off x="3970942" y="8829968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72" tIns="46849" rIns="93672" bIns="46849" anchor="b" anchorCtr="0">
            <a:noAutofit/>
          </a:bodyPr>
          <a:lstStyle/>
          <a:p>
            <a:pPr algn="r"/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d9d0a5ee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g3d9d0a5eeb_0_6:notes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72" tIns="46849" rIns="93672" bIns="46849" anchor="t" anchorCtr="0">
            <a:noAutofit/>
          </a:bodyPr>
          <a:lstStyle/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2014-2015: 75 sections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2017-2018: 132 sections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2014-2015: 337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2017-2018: 262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2014-2015: 368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2017-2018: 278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2014-15: 76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17-18: 143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g3d9d0a5eeb_0_6:notes"/>
          <p:cNvSpPr txBox="1">
            <a:spLocks noGrp="1"/>
          </p:cNvSpPr>
          <p:nvPr>
            <p:ph type="sldNum" idx="12"/>
          </p:nvPr>
        </p:nvSpPr>
        <p:spPr>
          <a:xfrm>
            <a:off x="3970942" y="8829968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72" tIns="46849" rIns="93672" bIns="46849" anchor="b" anchorCtr="0">
            <a:noAutofit/>
          </a:bodyPr>
          <a:lstStyle/>
          <a:p>
            <a:pPr algn="r"/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61a83e2a1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g61a83e2a16_0_6:notes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72" tIns="46849" rIns="93672" bIns="46849" anchor="t" anchorCtr="0">
            <a:noAutofit/>
          </a:bodyPr>
          <a:lstStyle/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2014-2015: 337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2017-2018: 262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2014-2015: 368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2017-2018: 278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2014-15: 76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17-18: 143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61a83e2a16_0_6:notes"/>
          <p:cNvSpPr txBox="1">
            <a:spLocks noGrp="1"/>
          </p:cNvSpPr>
          <p:nvPr>
            <p:ph type="sldNum" idx="12"/>
          </p:nvPr>
        </p:nvSpPr>
        <p:spPr>
          <a:xfrm>
            <a:off x="3970942" y="8829968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72" tIns="46849" rIns="93672" bIns="46849" anchor="b" anchorCtr="0">
            <a:noAutofit/>
          </a:bodyPr>
          <a:lstStyle/>
          <a:p>
            <a:pPr algn="r"/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d9d0a5eeb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g3d9d0a5eeb_0_95:notes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72" tIns="46849" rIns="93672" bIns="46849" anchor="t" anchorCtr="0">
            <a:noAutofit/>
          </a:bodyPr>
          <a:lstStyle/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2014-2015: 75 sections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2017-2018: 132 sections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2014-2015: 337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2017-2018: 262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2014-2015: 368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2017-2018: 278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2014-15: 76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17-18: 143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g3d9d0a5eeb_0_95:notes"/>
          <p:cNvSpPr txBox="1">
            <a:spLocks noGrp="1"/>
          </p:cNvSpPr>
          <p:nvPr>
            <p:ph type="sldNum" idx="12"/>
          </p:nvPr>
        </p:nvSpPr>
        <p:spPr>
          <a:xfrm>
            <a:off x="3970942" y="8829968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72" tIns="46849" rIns="93672" bIns="46849" anchor="b" anchorCtr="0">
            <a:noAutofit/>
          </a:bodyPr>
          <a:lstStyle/>
          <a:p>
            <a:pPr algn="r"/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d9d0a5eeb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g3d9d0a5eeb_0_80:notes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72" tIns="46849" rIns="93672" bIns="46849" anchor="t" anchorCtr="0">
            <a:noAutofit/>
          </a:bodyPr>
          <a:lstStyle/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2014-2015: 75 sections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2017-2018: 132 sections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2014-2015: 337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2017-2018: 262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2014-2015: 368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2017-2018: 278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2014-15: 76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17-18: 143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g3d9d0a5eeb_0_80:notes"/>
          <p:cNvSpPr txBox="1">
            <a:spLocks noGrp="1"/>
          </p:cNvSpPr>
          <p:nvPr>
            <p:ph type="sldNum" idx="12"/>
          </p:nvPr>
        </p:nvSpPr>
        <p:spPr>
          <a:xfrm>
            <a:off x="3970942" y="8829968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72" tIns="46849" rIns="93672" bIns="46849" anchor="b" anchorCtr="0">
            <a:noAutofit/>
          </a:bodyPr>
          <a:lstStyle/>
          <a:p>
            <a:pPr algn="r"/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d9d0a5ee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g3d9d0a5eeb_0_12:notes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72" tIns="46849" rIns="93672" bIns="46849" anchor="t" anchorCtr="0">
            <a:noAutofit/>
          </a:bodyPr>
          <a:lstStyle/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2014-2015: 75 sections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2017-2018: 132 sections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2014-2015: 337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2017-2018: 262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2014-2015: 368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2017-2018: 278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2014-15: 76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17-18: 143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g3d9d0a5eeb_0_12:notes"/>
          <p:cNvSpPr txBox="1">
            <a:spLocks noGrp="1"/>
          </p:cNvSpPr>
          <p:nvPr>
            <p:ph type="sldNum" idx="12"/>
          </p:nvPr>
        </p:nvSpPr>
        <p:spPr>
          <a:xfrm>
            <a:off x="3970942" y="8829968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72" tIns="46849" rIns="93672" bIns="46849" anchor="b" anchorCtr="0">
            <a:noAutofit/>
          </a:bodyPr>
          <a:lstStyle/>
          <a:p>
            <a:pPr algn="r"/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d93aa9cb9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d93aa9cb9_0_31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d9083ea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g3d9083ea1f_0_0:notes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72" tIns="46849" rIns="93672" bIns="46849" anchor="t" anchorCtr="0">
            <a:noAutofit/>
          </a:bodyPr>
          <a:lstStyle/>
          <a:p>
            <a:pPr marL="0" indent="0">
              <a:buNone/>
            </a:pPr>
            <a:r>
              <a:rPr lang="en"/>
              <a:t>Kathleen</a:t>
            </a:r>
            <a:endParaRPr/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3d9083ea1f_0_0:notes"/>
          <p:cNvSpPr txBox="1">
            <a:spLocks noGrp="1"/>
          </p:cNvSpPr>
          <p:nvPr>
            <p:ph type="sldNum" idx="12"/>
          </p:nvPr>
        </p:nvSpPr>
        <p:spPr>
          <a:xfrm>
            <a:off x="3970942" y="8829968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72" tIns="46849" rIns="93672" bIns="46849" anchor="b" anchorCtr="0">
            <a:noAutofit/>
          </a:bodyPr>
          <a:lstStyle/>
          <a:p>
            <a:pPr algn="r"/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d9d0a5eeb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d9d0a5eeb_0_5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"/>
              <a:t>Kathleen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d9d0a5ee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d9d0a5eeb_0_3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Kathleen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d937b4f2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g3d937b4f2d_0_3:notes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72" tIns="46849" rIns="93672" bIns="46849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Kathleen (</a:t>
            </a:r>
            <a:r>
              <a:rPr lang="en-US" dirty="0"/>
              <a:t>UDL and </a:t>
            </a:r>
            <a:r>
              <a:rPr lang="en-US" dirty="0" err="1"/>
              <a:t>ProActive</a:t>
            </a:r>
            <a:r>
              <a:rPr lang="en-US" dirty="0"/>
              <a:t>) – vs. Immediate Need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2014-2015: 75 sections</a:t>
            </a: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2017-2018: 132 sections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2018-2019: 128 sections</a:t>
            </a: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2014-2015: 337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2017-2018: 262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2014-2015: 368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2017-2018: 278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2014-15: 76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17-18: 143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3d937b4f2d_0_3:notes"/>
          <p:cNvSpPr txBox="1">
            <a:spLocks noGrp="1"/>
          </p:cNvSpPr>
          <p:nvPr>
            <p:ph type="sldNum" idx="12"/>
          </p:nvPr>
        </p:nvSpPr>
        <p:spPr>
          <a:xfrm>
            <a:off x="3970942" y="8829968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72" tIns="46849" rIns="93672" bIns="46849" anchor="b" anchorCtr="0">
            <a:noAutofit/>
          </a:bodyPr>
          <a:lstStyle/>
          <a:p>
            <a:pPr algn="r"/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d937b4f2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g3d937b4f2d_0_15:notes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72" tIns="46849" rIns="93672" bIns="46849" anchor="t" anchorCtr="0">
            <a:noAutofit/>
          </a:bodyPr>
          <a:lstStyle/>
          <a:p>
            <a:pPr marL="0" indent="0">
              <a:buNone/>
            </a:pPr>
            <a:r>
              <a:rPr lang="en"/>
              <a:t>Kathleen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 2019: 1228 W course sections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g3d937b4f2d_0_15:notes"/>
          <p:cNvSpPr txBox="1">
            <a:spLocks noGrp="1"/>
          </p:cNvSpPr>
          <p:nvPr>
            <p:ph type="sldNum" idx="12"/>
          </p:nvPr>
        </p:nvSpPr>
        <p:spPr>
          <a:xfrm>
            <a:off x="3970942" y="8829968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72" tIns="46849" rIns="93672" bIns="46849" anchor="b" anchorCtr="0">
            <a:noAutofit/>
          </a:bodyPr>
          <a:lstStyle/>
          <a:p>
            <a:pPr algn="r"/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d9d0a5e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g3d9d0a5eeb_0_0:notes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72" tIns="46849" rIns="93672" bIns="46849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Kathleen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2014-2015: 75 sections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2017-2018: 132 sections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2014-2015: 337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2017-2018: 262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2014-2015: 368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2017-2018: 278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2014-15: 76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17-18: 143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g3d9d0a5eeb_0_0:notes"/>
          <p:cNvSpPr txBox="1">
            <a:spLocks noGrp="1"/>
          </p:cNvSpPr>
          <p:nvPr>
            <p:ph type="sldNum" idx="12"/>
          </p:nvPr>
        </p:nvSpPr>
        <p:spPr>
          <a:xfrm>
            <a:off x="3970942" y="8829968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72" tIns="46849" rIns="93672" bIns="46849" anchor="b" anchorCtr="0">
            <a:noAutofit/>
          </a:bodyPr>
          <a:lstStyle/>
          <a:p>
            <a:pPr algn="r"/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d9d0a5ee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g3d9d0a5eeb_0_25:notes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72" tIns="46849" rIns="93672" bIns="46849" anchor="t" anchorCtr="0">
            <a:noAutofit/>
          </a:bodyPr>
          <a:lstStyle/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committee was abandoned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2014-2015: 75 sections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2017-2018: 132 sections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2014-2015: 337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2017-2018: 262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2014-2015: 368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2017-2018: 278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2014-15: 76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17-18: 143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g3d9d0a5eeb_0_25:notes"/>
          <p:cNvSpPr txBox="1">
            <a:spLocks noGrp="1"/>
          </p:cNvSpPr>
          <p:nvPr>
            <p:ph type="sldNum" idx="12"/>
          </p:nvPr>
        </p:nvSpPr>
        <p:spPr>
          <a:xfrm>
            <a:off x="3970942" y="8829968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72" tIns="46849" rIns="93672" bIns="46849" anchor="b" anchorCtr="0">
            <a:noAutofit/>
          </a:bodyPr>
          <a:lstStyle/>
          <a:p>
            <a:pPr algn="r"/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d9d0a5eeb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g3d9d0a5eeb_0_61:notes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72" tIns="46849" rIns="93672" bIns="46849" anchor="t" anchorCtr="0">
            <a:noAutofit/>
          </a:bodyPr>
          <a:lstStyle/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2014-2015: 75 sections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2017-2018: 132 sections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2014-2015: 337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2017-2018: 262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2014-2015: 368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2017-2018: 278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2014-15: 76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17-18: 143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g3d9d0a5eeb_0_61:notes"/>
          <p:cNvSpPr txBox="1">
            <a:spLocks noGrp="1"/>
          </p:cNvSpPr>
          <p:nvPr>
            <p:ph type="sldNum" idx="12"/>
          </p:nvPr>
        </p:nvSpPr>
        <p:spPr>
          <a:xfrm>
            <a:off x="3970942" y="8829968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72" tIns="46849" rIns="93672" bIns="46849" anchor="b" anchorCtr="0">
            <a:noAutofit/>
          </a:bodyPr>
          <a:lstStyle/>
          <a:p>
            <a:pPr algn="r"/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0" name="Google Shape;140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1" name="Google Shape;141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" name="Google Shape;145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6" name="Google Shape;146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" name="Google Shape;151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2" name="Google Shape;152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" name="Google Shape;156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57" name="Google Shape;157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" name="Google Shape;160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1" name="Google Shape;161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" name="Google Shape;166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67" name="Google Shape;167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" name="Google Shape;171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2" name="Google Shape;172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" name="Google Shape;175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6" name="Google Shape;176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" name="Google Shape;181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2" name="Google Shape;182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" name="Google Shape;186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87" name="Google Shape;187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" name="Google Shape;191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2" name="Google Shape;192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5" name="Google Shape;195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6" name="Google Shape;196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0" name="Google Shape;200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1" name="Google Shape;201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" name="Google Shape;205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6" name="Google Shape;206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" name="Google Shape;211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2" name="Google Shape;212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6" name="Google Shape;216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17" name="Google Shape;217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220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1" name="Google Shape;221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5" name="Google Shape;225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6" name="Google Shape;226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1" name="Google Shape;231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2" name="Google Shape;232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" name="Google Shape;236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37" name="Google Shape;237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0" name="Google Shape;240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1" name="Google Shape;241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6" name="Google Shape;246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47" name="Google Shape;247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1" name="Google Shape;251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2" name="Google Shape;252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6" name="Google Shape;256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57" name="Google Shape;257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0" name="Google Shape;260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1" name="Google Shape;261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5" name="Google Shape;265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6" name="Google Shape;266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7" name="Google Shape;267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0" name="Google Shape;90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8" name="Google Shape;98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4" name="Google Shape;104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1" name="Google Shape;111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2" name="Google Shape;112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" name="Google Shape;115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6" name="Google Shape;116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" name="Google Shape;119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0" name="Google Shape;120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2" name="Google Shape;122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6" name="Google Shape;126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4" name="Google Shape;134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37" name="Google Shape;137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cfopen/VAS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info.3playmedia.com/rs/744-UDO-697/images/Student-Survey-Report-10-25-16-Final.pdf" TargetMode="External"/><Relationship Id="rId5" Type="http://schemas.openxmlformats.org/officeDocument/2006/relationships/hyperlink" Target="https://cdl.ucf.edu/proactive" TargetMode="External"/><Relationship Id="rId4" Type="http://schemas.openxmlformats.org/officeDocument/2006/relationships/hyperlink" Target="https://github.com/ableplaye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kathleen.bastedo@ucf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john.raible@ucf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"/>
          <p:cNvSpPr txBox="1">
            <a:spLocks noGrp="1"/>
          </p:cNvSpPr>
          <p:nvPr>
            <p:ph type="title"/>
          </p:nvPr>
        </p:nvSpPr>
        <p:spPr>
          <a:xfrm>
            <a:off x="1869900" y="242750"/>
            <a:ext cx="7446600" cy="10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>
                <a:latin typeface="Helvetica Neue"/>
                <a:ea typeface="Helvetica Neue"/>
                <a:cs typeface="Helvetica Neue"/>
                <a:sym typeface="Helvetica Neue"/>
              </a:rPr>
              <a:t>Implementing a Proactive Captioning Plan that works!</a:t>
            </a:r>
            <a:endParaRPr sz="33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1" name="Google Shape;281;p14"/>
          <p:cNvSpPr txBox="1">
            <a:spLocks noGrp="1"/>
          </p:cNvSpPr>
          <p:nvPr>
            <p:ph type="body" idx="1"/>
          </p:nvPr>
        </p:nvSpPr>
        <p:spPr>
          <a:xfrm>
            <a:off x="1056750" y="1844475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Kathleen Bastedo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John Raible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University of Central Florida</a:t>
            </a: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UDLHE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Digicon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2019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3"/>
          <p:cNvSpPr txBox="1">
            <a:spLocks noGrp="1"/>
          </p:cNvSpPr>
          <p:nvPr>
            <p:ph type="title"/>
          </p:nvPr>
        </p:nvSpPr>
        <p:spPr>
          <a:xfrm>
            <a:off x="2541400" y="192939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Vice Provost said...</a:t>
            </a:r>
            <a:endParaRPr sz="3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24" descr="Picture of Caption Jean-Luc Picard from Start Trek TNG saying, &quot;Make it so!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3050" y="504825"/>
            <a:ext cx="5857875" cy="413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282890-BE62-4086-B5C0-1DADE5A30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it so!</a:t>
            </a:r>
          </a:p>
        </p:txBody>
      </p:sp>
      <p:sp>
        <p:nvSpPr>
          <p:cNvPr id="3" name="Text Placeholder 2" hidden="1">
            <a:extLst>
              <a:ext uri="{FF2B5EF4-FFF2-40B4-BE49-F238E27FC236}">
                <a16:creationId xmlns:a16="http://schemas.microsoft.com/office/drawing/2014/main" id="{0BC00578-9B3C-4D3A-AC05-EF3164FF40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5"/>
          <p:cNvSpPr txBox="1">
            <a:spLocks noGrp="1"/>
          </p:cNvSpPr>
          <p:nvPr>
            <p:ph type="title"/>
          </p:nvPr>
        </p:nvSpPr>
        <p:spPr>
          <a:xfrm>
            <a:off x="628650" y="1452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Technology Needed</a:t>
            </a:r>
            <a:endParaRPr sz="3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7" name="Google Shape;367;p25"/>
          <p:cNvSpPr txBox="1">
            <a:spLocks noGrp="1"/>
          </p:cNvSpPr>
          <p:nvPr>
            <p:ph type="body" idx="1"/>
          </p:nvPr>
        </p:nvSpPr>
        <p:spPr>
          <a:xfrm>
            <a:off x="628650" y="983161"/>
            <a:ext cx="7813386" cy="39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Collect faculty submissions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Website/Qualtrics</a:t>
            </a:r>
            <a:b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Identify course media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Video Accessibility Scanning Tool (VAST)</a:t>
            </a:r>
            <a:b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Submit media to vendor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vendor API to batch upload and retrieve</a:t>
            </a:r>
            <a:b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Customized version of Ableplayer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Display 3rd party YouTube videos in Canvas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Display 3rd party Vimeo videos in Canvas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6"/>
          <p:cNvSpPr txBox="1">
            <a:spLocks noGrp="1"/>
          </p:cNvSpPr>
          <p:nvPr>
            <p:ph type="title"/>
          </p:nvPr>
        </p:nvSpPr>
        <p:spPr>
          <a:xfrm>
            <a:off x="628650" y="30619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</a:t>
            </a:r>
            <a:endParaRPr sz="3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4" name="Google Shape;374;p26"/>
          <p:cNvSpPr txBox="1">
            <a:spLocks noGrp="1"/>
          </p:cNvSpPr>
          <p:nvPr>
            <p:ph type="body" idx="1"/>
          </p:nvPr>
        </p:nvSpPr>
        <p:spPr>
          <a:xfrm>
            <a:off x="628650" y="1300394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 online application process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Market service to faculty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Review course submissions for eligibility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Review course content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 videos to Rev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Receive .VTT files from Rev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Upload .VTT to course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Notify faculty upon completion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Implementation</a:t>
            </a:r>
            <a:endParaRPr sz="3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1" name="Google Shape;381;p27"/>
          <p:cNvSpPr txBox="1">
            <a:spLocks noGrp="1"/>
          </p:cNvSpPr>
          <p:nvPr>
            <p:ph type="body" idx="1"/>
          </p:nvPr>
        </p:nvSpPr>
        <p:spPr>
          <a:xfrm>
            <a:off x="628650" y="1144194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Fall 2019 funded courses will be administered the Katie Linder’s student perception of captions survey</a:t>
            </a:r>
            <a:b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Future courses may be funded based on results </a:t>
            </a:r>
            <a:b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Possibility of expanding to other modalities with additional funding sources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Implementation </a:t>
            </a:r>
            <a:r>
              <a:rPr lang="en" sz="20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continued)</a:t>
            </a:r>
            <a:endParaRPr sz="33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8" name="Google Shape;388;p28"/>
          <p:cNvSpPr txBox="1">
            <a:spLocks noGrp="1"/>
          </p:cNvSpPr>
          <p:nvPr>
            <p:ph type="body" idx="1"/>
          </p:nvPr>
        </p:nvSpPr>
        <p:spPr>
          <a:xfrm>
            <a:off x="628650" y="1661994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2018-2019: Captioned 1,330 total minutes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 courses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Fall 2019:  Captioned 4,299 minutes so far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 courses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Resources</a:t>
            </a:r>
            <a:endParaRPr sz="3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5" name="Google Shape;395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VAST: </a:t>
            </a:r>
            <a:r>
              <a:rPr lang="en"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https://github.com/ucfopen/VAST</a:t>
            </a:r>
            <a:b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Ableplayer: </a:t>
            </a:r>
            <a:r>
              <a:rPr lang="en"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https://github.com/ableplayer</a:t>
            </a:r>
            <a:b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UCF’s proactive website: </a:t>
            </a:r>
            <a:r>
              <a:rPr lang="en"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https://cdl.ucf.edu/proactive</a:t>
            </a:r>
            <a:b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"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Linder, K. (2016). Student uses and perceptions of closed captions and transcripts: Results from a national study. Corvallis, OR: Oregon State University Ecampus Research Unit.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Contact Us</a:t>
            </a: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1" name="Google Shape;401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Kathleen Bastedo, </a:t>
            </a:r>
            <a:r>
              <a:rPr lang="en"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kathleen.bastedo@ucf.edu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John Raible, </a:t>
            </a:r>
            <a:r>
              <a:rPr lang="en"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john.raible@ucf.edu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</a:pPr>
            <a:r>
              <a:rPr lang="en" sz="3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University of Central Florida</a:t>
            </a:r>
            <a:endParaRPr sz="3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8" name="Google Shape;288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" sz="24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Fall 2010 – enrollment 56,241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20700" marR="0" lvl="1" indent="-215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" sz="24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24,000 st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udents</a:t>
            </a:r>
            <a:r>
              <a:rPr lang="en" sz="24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took at least one web or video–based course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" sz="24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Fall 201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en" sz="24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enrollment 6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en" sz="24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037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20700" marR="0" lvl="1" indent="-215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45</a:t>
            </a:r>
            <a:r>
              <a:rPr lang="en" sz="24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877</a:t>
            </a:r>
            <a:r>
              <a:rPr lang="en" sz="24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stude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nts </a:t>
            </a:r>
            <a:r>
              <a:rPr lang="en" sz="24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took at least one web or video-based course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20700" marR="0" lvl="1" indent="-63500" algn="l" rtl="0">
              <a:lnSpc>
                <a:spcPct val="90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16" descr="Picture of the Village People singing group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0993" y="0"/>
            <a:ext cx="438203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92B892-D5EF-4162-954C-03FE744C9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takes a village!</a:t>
            </a:r>
          </a:p>
        </p:txBody>
      </p:sp>
      <p:sp>
        <p:nvSpPr>
          <p:cNvPr id="3" name="Text Placeholder 2" hidden="1">
            <a:extLst>
              <a:ext uri="{FF2B5EF4-FFF2-40B4-BE49-F238E27FC236}">
                <a16:creationId xmlns:a16="http://schemas.microsoft.com/office/drawing/2014/main" id="{8D5AB472-DB05-481C-BEA2-D766D853EE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17" descr="Picture of Beth Nettl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46" y="101429"/>
            <a:ext cx="1585525" cy="2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7" descr="Picture of Jackie Compt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5976" y="101595"/>
            <a:ext cx="1545335" cy="207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7" descr="Picture of Jacob Bate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2136" y="103071"/>
            <a:ext cx="1630475" cy="203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7" descr="Picture of Kathleen Bastedo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80788" y="102005"/>
            <a:ext cx="1630475" cy="2038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7" descr="Picture of Kelvin Thompson"/>
          <p:cNvPicPr preferRelativeResize="0"/>
          <p:nvPr/>
        </p:nvPicPr>
        <p:blipFill rotWithShape="1">
          <a:blip r:embed="rId7">
            <a:alphaModFix/>
          </a:blip>
          <a:srcRect b="11855"/>
          <a:stretch/>
        </p:blipFill>
        <p:spPr>
          <a:xfrm>
            <a:off x="464296" y="2673780"/>
            <a:ext cx="1540575" cy="2037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7" descr="Picture of Nancy Swenson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37062" y="2673780"/>
            <a:ext cx="1630475" cy="208704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7"/>
          <p:cNvSpPr txBox="1"/>
          <p:nvPr/>
        </p:nvSpPr>
        <p:spPr>
          <a:xfrm>
            <a:off x="557882" y="2196805"/>
            <a:ext cx="16305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Beth Nettles</a:t>
            </a:r>
            <a:endParaRPr dirty="0"/>
          </a:p>
        </p:txBody>
      </p:sp>
      <p:sp>
        <p:nvSpPr>
          <p:cNvPr id="306" name="Google Shape;306;p17"/>
          <p:cNvSpPr txBox="1"/>
          <p:nvPr/>
        </p:nvSpPr>
        <p:spPr>
          <a:xfrm>
            <a:off x="2709101" y="2207830"/>
            <a:ext cx="16305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Jackie Compton</a:t>
            </a:r>
            <a:endParaRPr dirty="0"/>
          </a:p>
        </p:txBody>
      </p:sp>
      <p:sp>
        <p:nvSpPr>
          <p:cNvPr id="307" name="Google Shape;307;p17"/>
          <p:cNvSpPr txBox="1"/>
          <p:nvPr/>
        </p:nvSpPr>
        <p:spPr>
          <a:xfrm>
            <a:off x="4991141" y="2196805"/>
            <a:ext cx="1418887" cy="36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Jacob Bates</a:t>
            </a:r>
            <a:endParaRPr dirty="0"/>
          </a:p>
        </p:txBody>
      </p:sp>
      <p:sp>
        <p:nvSpPr>
          <p:cNvPr id="308" name="Google Shape;308;p17"/>
          <p:cNvSpPr txBox="1"/>
          <p:nvPr/>
        </p:nvSpPr>
        <p:spPr>
          <a:xfrm>
            <a:off x="7084977" y="2196805"/>
            <a:ext cx="16305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Kathleen Bastedo</a:t>
            </a:r>
            <a:endParaRPr dirty="0"/>
          </a:p>
        </p:txBody>
      </p:sp>
      <p:sp>
        <p:nvSpPr>
          <p:cNvPr id="309" name="Google Shape;309;p17"/>
          <p:cNvSpPr txBox="1"/>
          <p:nvPr/>
        </p:nvSpPr>
        <p:spPr>
          <a:xfrm>
            <a:off x="412326" y="4768055"/>
            <a:ext cx="16305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Kelvin Thompson</a:t>
            </a:r>
            <a:endParaRPr dirty="0"/>
          </a:p>
        </p:txBody>
      </p:sp>
      <p:sp>
        <p:nvSpPr>
          <p:cNvPr id="310" name="Google Shape;310;p17"/>
          <p:cNvSpPr txBox="1"/>
          <p:nvPr/>
        </p:nvSpPr>
        <p:spPr>
          <a:xfrm>
            <a:off x="2623198" y="4768055"/>
            <a:ext cx="1717896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Karen Tinsley-Kim</a:t>
            </a:r>
            <a:endParaRPr dirty="0"/>
          </a:p>
        </p:txBody>
      </p:sp>
      <p:sp>
        <p:nvSpPr>
          <p:cNvPr id="311" name="Google Shape;311;p17"/>
          <p:cNvSpPr txBox="1"/>
          <p:nvPr/>
        </p:nvSpPr>
        <p:spPr>
          <a:xfrm>
            <a:off x="4909222" y="4768055"/>
            <a:ext cx="16305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Nancy Swenson</a:t>
            </a:r>
            <a:endParaRPr dirty="0"/>
          </a:p>
        </p:txBody>
      </p:sp>
      <p:sp>
        <p:nvSpPr>
          <p:cNvPr id="312" name="Google Shape;312;p17"/>
          <p:cNvSpPr txBox="1"/>
          <p:nvPr/>
        </p:nvSpPr>
        <p:spPr>
          <a:xfrm>
            <a:off x="7299475" y="4768055"/>
            <a:ext cx="16305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 Raible</a:t>
            </a:r>
            <a:endParaRPr/>
          </a:p>
        </p:txBody>
      </p:sp>
      <p:pic>
        <p:nvPicPr>
          <p:cNvPr id="313" name="Google Shape;313;p17" descr="Picture of John Raible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80775" y="2673205"/>
            <a:ext cx="1630500" cy="2087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Picture of Karen Tinsley-Kim">
            <a:extLst>
              <a:ext uri="{FF2B5EF4-FFF2-40B4-BE49-F238E27FC236}">
                <a16:creationId xmlns:a16="http://schemas.microsoft.com/office/drawing/2014/main" id="{3A000779-320A-430F-8962-957D91054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44" y="2657823"/>
            <a:ext cx="1502767" cy="210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EC57A6-23F5-4597-A2CA-9A7DF02A3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 for Distributed Learning Staff </a:t>
            </a:r>
          </a:p>
        </p:txBody>
      </p:sp>
      <p:sp>
        <p:nvSpPr>
          <p:cNvPr id="3" name="Text Placeholder 2" hidden="1">
            <a:extLst>
              <a:ext uri="{FF2B5EF4-FFF2-40B4-BE49-F238E27FC236}">
                <a16:creationId xmlns:a16="http://schemas.microsoft.com/office/drawing/2014/main" id="{75C458BD-8482-4E54-9A6F-EBE21C1F83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Immediate Need to Proactive</a:t>
            </a:r>
            <a:endParaRPr sz="3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0" name="Google Shape;320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ts val="2400"/>
              <a:buChar char="•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Well-documented process for requesting closed captioning for immediate need courses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400"/>
              <a:buChar char="•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Continued growth in number of DHH students taking online courses and number of online courses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overall</a:t>
            </a: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make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this process increasingly difficult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381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400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Continued increase in growth of videos/video links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online courses</a:t>
            </a:r>
          </a:p>
          <a:p>
            <a:pPr lvl="0" indent="-381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400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 strategic investment with a shift to proactive</a:t>
            </a:r>
            <a:b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Developing a Plan</a:t>
            </a:r>
            <a:endParaRPr sz="3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7" name="Google Shape;327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to fund and allocate resources?</a:t>
            </a:r>
            <a:b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media will be captioned?</a:t>
            </a:r>
            <a:b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to communicate to faculty?</a:t>
            </a:r>
            <a:b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level of service should be provided to faculty?</a:t>
            </a:r>
            <a:b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Vendor or in-house?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Research</a:t>
            </a:r>
            <a:endParaRPr sz="3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4" name="Google Shape;334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other institutions are doing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University of Arizona, George Mason, Kennesaw State, N.C. State, Texas Tech University,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University of South Florida/St. Pete</a:t>
            </a: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Adapted various components of other programs to fit UCF culture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Proposal</a:t>
            </a:r>
            <a:endParaRPr sz="3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1" name="Google Shape;341;p2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one-time amount of $20,000 from DL fee fund was provided to caption media in fully online courses only for one academic year. </a:t>
            </a:r>
            <a:b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committee to decide how much content per course will be captioned</a:t>
            </a:r>
            <a:b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Media types: YouTube videos, Vimeo videos, and media hosted in Canvas</a:t>
            </a:r>
            <a:b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</a:pPr>
            <a:r>
              <a:rPr lang="en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Proposal </a:t>
            </a:r>
            <a:r>
              <a:rPr lang="en" sz="20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continued)</a:t>
            </a:r>
            <a:endParaRPr sz="33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8" name="Google Shape;348;p2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810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Communicate to faculty “CDL will allocated XXXX minutes of closed captioning per semester” via website, social media, and direct messaging to faculty</a:t>
            </a:r>
            <a:b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CDL will select media, facilitate captioning, and add to course</a:t>
            </a:r>
            <a:b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Rev was selected as a vendor</a:t>
            </a:r>
            <a:endParaRPr sz="2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1600"/>
              </a:spcAft>
              <a:buNone/>
            </a:pPr>
            <a:endParaRPr sz="24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791</Words>
  <Application>Microsoft Office PowerPoint</Application>
  <PresentationFormat>On-screen Show (16:9)</PresentationFormat>
  <Paragraphs>315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Maven Pro</vt:lpstr>
      <vt:lpstr>Arial</vt:lpstr>
      <vt:lpstr>Helvetica Neue</vt:lpstr>
      <vt:lpstr>Nunito</vt:lpstr>
      <vt:lpstr>Calibri</vt:lpstr>
      <vt:lpstr>Momentum</vt:lpstr>
      <vt:lpstr>Implementing a Proactive Captioning Plan that works!</vt:lpstr>
      <vt:lpstr>University of Central Florida</vt:lpstr>
      <vt:lpstr>It takes a village!</vt:lpstr>
      <vt:lpstr>Center for Distributed Learning Staff </vt:lpstr>
      <vt:lpstr>Immediate Need to Proactive</vt:lpstr>
      <vt:lpstr>Developing a Plan</vt:lpstr>
      <vt:lpstr>Research</vt:lpstr>
      <vt:lpstr>The Proposal</vt:lpstr>
      <vt:lpstr>The Proposal (continued)</vt:lpstr>
      <vt:lpstr>Our Vice Provost said...</vt:lpstr>
      <vt:lpstr>Make it so!</vt:lpstr>
      <vt:lpstr>Technology Needed</vt:lpstr>
      <vt:lpstr>Process</vt:lpstr>
      <vt:lpstr>Implementation</vt:lpstr>
      <vt:lpstr>Implementation (continued)</vt:lpstr>
      <vt:lpstr>Resources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a Proactive Captioning Plan that works!</dc:title>
  <cp:lastModifiedBy>John Raible</cp:lastModifiedBy>
  <cp:revision>17</cp:revision>
  <cp:lastPrinted>2019-10-17T14:14:49Z</cp:lastPrinted>
  <dcterms:modified xsi:type="dcterms:W3CDTF">2019-10-18T15:07:24Z</dcterms:modified>
</cp:coreProperties>
</file>