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44"/>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2" r:id="rId36"/>
    <p:sldId id="293" r:id="rId37"/>
    <p:sldId id="294" r:id="rId38"/>
    <p:sldId id="295" r:id="rId39"/>
    <p:sldId id="296" r:id="rId40"/>
    <p:sldId id="297" r:id="rId41"/>
    <p:sldId id="298" r:id="rId42"/>
    <p:sldId id="299"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Helvetica Neue"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ndy Avila" initials="" lastIdx="1" clrIdx="0"/>
  <p:cmAuthor id="1" name="Sarah Norris"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25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7960960da_2_0: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FFFFFF"/>
              </a:highlight>
            </a:endParaRPr>
          </a:p>
        </p:txBody>
      </p:sp>
      <p:sp>
        <p:nvSpPr>
          <p:cNvPr id="133" name="Google Shape;133;g47960960da_2_0: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7960960da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7960960da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7960960da_2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47960960da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7960960da_2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7960960da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7960960da_2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7960960da_2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7960960da_2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7960960da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7960960da_2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7960960da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7960960da_2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7960960da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7960960da_2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7960960da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7960960da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47960960da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7960960da_2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7960960da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47960960da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47960960da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7960960da_2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7960960da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7960960da_2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7960960da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7960960da_2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7960960da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7960960da_2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7960960da_2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47960960da_2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47960960da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7960960da_2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47960960da_2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47960960da_2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47960960da_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7960960da_2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7960960da_2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7960960da_2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7960960da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access champions</a:t>
            </a:r>
            <a:endParaRPr/>
          </a:p>
          <a:p>
            <a:pPr marL="0" lvl="0" indent="0" algn="l" rtl="0">
              <a:spcBef>
                <a:spcPts val="0"/>
              </a:spcBef>
              <a:spcAft>
                <a:spcPts val="0"/>
              </a:spcAft>
              <a:buNone/>
            </a:pPr>
            <a:r>
              <a:rPr lang="en"/>
              <a:t>Schol comm faculty advisory board</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7960960da_2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7960960da_2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7960960da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7960960d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7960960da_2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7960960da_2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47960960da_2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47960960da_2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7960960da_2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7960960da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47960960da_2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47960960da_2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7960960da_2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47960960da_2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7960960da_2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7960960da_2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photo for student collaborations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7960960da_2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7960960da_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47960960da_2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47960960da_2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47960960da_2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47960960da_2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47960960da_2_281: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47960960da_2_281: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47960960da_2_281:notes"/>
          <p:cNvSpPr txBox="1">
            <a:spLocks noGrp="1"/>
          </p:cNvSpPr>
          <p:nvPr>
            <p:ph type="sldNum" idx="12"/>
          </p:nvPr>
        </p:nvSpPr>
        <p:spPr>
          <a:xfrm>
            <a:off x="3884613" y="8685214"/>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7960960da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7960960da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7960960da_2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7960960da_2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47960960da_2_294:notes"/>
          <p:cNvSpPr txBox="1">
            <a:spLocks noGrp="1"/>
          </p:cNvSpPr>
          <p:nvPr>
            <p:ph type="body" idx="1"/>
          </p:nvPr>
        </p:nvSpPr>
        <p:spPr>
          <a:xfrm>
            <a:off x="685800" y="4400549"/>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g47960960da_2_294:notes"/>
          <p:cNvSpPr>
            <a:spLocks noGrp="1" noRot="1" noChangeAspect="1"/>
          </p:cNvSpPr>
          <p:nvPr>
            <p:ph type="sldImg" idx="2"/>
          </p:nvPr>
        </p:nvSpPr>
        <p:spPr>
          <a:xfrm>
            <a:off x="1885950" y="1143000"/>
            <a:ext cx="3086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7960960da_2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7960960da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7960960da_2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7960960da_2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7960960da_2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7960960da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7960960da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7960960da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7960960da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7960960da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685800" y="841772"/>
            <a:ext cx="7772400" cy="1790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14"/>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lt1"/>
              </a:buClr>
              <a:buSzPts val="1800"/>
              <a:buNone/>
              <a:defRPr sz="1800"/>
            </a:lvl1pPr>
            <a:lvl2pPr lvl="1" algn="ctr" rtl="0">
              <a:lnSpc>
                <a:spcPct val="90000"/>
              </a:lnSpc>
              <a:spcBef>
                <a:spcPts val="375"/>
              </a:spcBef>
              <a:spcAft>
                <a:spcPts val="0"/>
              </a:spcAft>
              <a:buClr>
                <a:schemeClr val="lt1"/>
              </a:buClr>
              <a:buSzPts val="1500"/>
              <a:buNone/>
              <a:defRPr sz="1500"/>
            </a:lvl2pPr>
            <a:lvl3pPr lvl="2" algn="ctr" rtl="0">
              <a:lnSpc>
                <a:spcPct val="90000"/>
              </a:lnSpc>
              <a:spcBef>
                <a:spcPts val="375"/>
              </a:spcBef>
              <a:spcAft>
                <a:spcPts val="0"/>
              </a:spcAft>
              <a:buClr>
                <a:schemeClr val="lt1"/>
              </a:buClr>
              <a:buSzPts val="1350"/>
              <a:buNone/>
              <a:defRPr sz="1350"/>
            </a:lvl3pPr>
            <a:lvl4pPr lvl="3" algn="ctr" rtl="0">
              <a:lnSpc>
                <a:spcPct val="90000"/>
              </a:lnSpc>
              <a:spcBef>
                <a:spcPts val="375"/>
              </a:spcBef>
              <a:spcAft>
                <a:spcPts val="0"/>
              </a:spcAft>
              <a:buClr>
                <a:schemeClr val="lt1"/>
              </a:buClr>
              <a:buSzPts val="1200"/>
              <a:buNone/>
              <a:defRPr sz="1200"/>
            </a:lvl4pPr>
            <a:lvl5pPr lvl="4" algn="ctr" rtl="0">
              <a:lnSpc>
                <a:spcPct val="90000"/>
              </a:lnSpc>
              <a:spcBef>
                <a:spcPts val="375"/>
              </a:spcBef>
              <a:spcAft>
                <a:spcPts val="0"/>
              </a:spcAft>
              <a:buClr>
                <a:schemeClr val="lt1"/>
              </a:buClr>
              <a:buSzPts val="1200"/>
              <a:buNone/>
              <a:defRPr sz="1200"/>
            </a:lvl5pPr>
            <a:lvl6pPr lvl="5" algn="ctr" rtl="0">
              <a:lnSpc>
                <a:spcPct val="90000"/>
              </a:lnSpc>
              <a:spcBef>
                <a:spcPts val="375"/>
              </a:spcBef>
              <a:spcAft>
                <a:spcPts val="0"/>
              </a:spcAft>
              <a:buClr>
                <a:schemeClr val="lt1"/>
              </a:buClr>
              <a:buSzPts val="1200"/>
              <a:buNone/>
              <a:defRPr sz="1200"/>
            </a:lvl6pPr>
            <a:lvl7pPr lvl="6" algn="ctr" rtl="0">
              <a:lnSpc>
                <a:spcPct val="90000"/>
              </a:lnSpc>
              <a:spcBef>
                <a:spcPts val="375"/>
              </a:spcBef>
              <a:spcAft>
                <a:spcPts val="0"/>
              </a:spcAft>
              <a:buClr>
                <a:schemeClr val="lt1"/>
              </a:buClr>
              <a:buSzPts val="1200"/>
              <a:buNone/>
              <a:defRPr sz="1200"/>
            </a:lvl7pPr>
            <a:lvl8pPr lvl="7" algn="ctr" rtl="0">
              <a:lnSpc>
                <a:spcPct val="90000"/>
              </a:lnSpc>
              <a:spcBef>
                <a:spcPts val="375"/>
              </a:spcBef>
              <a:spcAft>
                <a:spcPts val="0"/>
              </a:spcAft>
              <a:buClr>
                <a:schemeClr val="lt1"/>
              </a:buClr>
              <a:buSzPts val="1200"/>
              <a:buNone/>
              <a:defRPr sz="1200"/>
            </a:lvl8pPr>
            <a:lvl9pPr lvl="8" algn="ctr" rtl="0">
              <a:lnSpc>
                <a:spcPct val="90000"/>
              </a:lnSpc>
              <a:spcBef>
                <a:spcPts val="375"/>
              </a:spcBef>
              <a:spcAft>
                <a:spcPts val="0"/>
              </a:spcAft>
              <a:buClr>
                <a:schemeClr val="lt1"/>
              </a:buClr>
              <a:buSzPts val="1200"/>
              <a:buNone/>
              <a:defRPr sz="1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59" name="Google Shape;59;p15"/>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0" name="Google Shape;60;p15"/>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1" name="Google Shape;61;p15"/>
          <p:cNvSpPr txBox="1">
            <a:spLocks noGrp="1"/>
          </p:cNvSpPr>
          <p:nvPr>
            <p:ph type="sldNum" idx="12"/>
          </p:nvPr>
        </p:nvSpPr>
        <p:spPr>
          <a:xfrm>
            <a:off x="76912" y="4925990"/>
            <a:ext cx="5517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2940300" y="-942431"/>
            <a:ext cx="32634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65" name="Google Shape;65;p16"/>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6" name="Google Shape;66;p16"/>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7" name="Google Shape;67;p16"/>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alibri"/>
                <a:ea typeface="Calibri"/>
                <a:cs typeface="Calibri"/>
                <a:sym typeface="Calibri"/>
              </a:defRPr>
            </a:lvl1pPr>
            <a:lvl2pPr marL="0" marR="0" lvl="1" indent="0" algn="l" rtl="0">
              <a:spcBef>
                <a:spcPts val="0"/>
              </a:spcBef>
              <a:buNone/>
              <a:defRPr sz="1800" b="0" i="0" u="none" strike="noStrike" cap="none">
                <a:solidFill>
                  <a:schemeClr val="lt1"/>
                </a:solidFill>
                <a:latin typeface="Calibri"/>
                <a:ea typeface="Calibri"/>
                <a:cs typeface="Calibri"/>
                <a:sym typeface="Calibri"/>
              </a:defRPr>
            </a:lvl2pPr>
            <a:lvl3pPr marL="0" marR="0" lvl="2" indent="0" algn="l" rtl="0">
              <a:spcBef>
                <a:spcPts val="0"/>
              </a:spcBef>
              <a:buNone/>
              <a:defRPr sz="1800" b="0" i="0" u="none" strike="noStrike" cap="none">
                <a:solidFill>
                  <a:schemeClr val="lt1"/>
                </a:solidFill>
                <a:latin typeface="Calibri"/>
                <a:ea typeface="Calibri"/>
                <a:cs typeface="Calibri"/>
                <a:sym typeface="Calibri"/>
              </a:defRPr>
            </a:lvl3pPr>
            <a:lvl4pPr marL="0" marR="0" lvl="3" indent="0" algn="l" rtl="0">
              <a:spcBef>
                <a:spcPts val="0"/>
              </a:spcBef>
              <a:buNone/>
              <a:defRPr sz="1800" b="0" i="0" u="none" strike="noStrike" cap="none">
                <a:solidFill>
                  <a:schemeClr val="lt1"/>
                </a:solidFill>
                <a:latin typeface="Calibri"/>
                <a:ea typeface="Calibri"/>
                <a:cs typeface="Calibri"/>
                <a:sym typeface="Calibri"/>
              </a:defRPr>
            </a:lvl4pPr>
            <a:lvl5pPr marL="0" marR="0" lvl="4" indent="0" algn="l" rtl="0">
              <a:spcBef>
                <a:spcPts val="0"/>
              </a:spcBef>
              <a:buNone/>
              <a:defRPr sz="1800" b="0" i="0" u="none" strike="noStrike" cap="none">
                <a:solidFill>
                  <a:schemeClr val="lt1"/>
                </a:solidFill>
                <a:latin typeface="Calibri"/>
                <a:ea typeface="Calibri"/>
                <a:cs typeface="Calibri"/>
                <a:sym typeface="Calibri"/>
              </a:defRPr>
            </a:lvl5pPr>
            <a:lvl6pPr marL="0" marR="0" lvl="5" indent="0" algn="l" rtl="0">
              <a:spcBef>
                <a:spcPts val="0"/>
              </a:spcBef>
              <a:buNone/>
              <a:defRPr sz="1800" b="0" i="0" u="none" strike="noStrike" cap="none">
                <a:solidFill>
                  <a:schemeClr val="lt1"/>
                </a:solidFill>
                <a:latin typeface="Calibri"/>
                <a:ea typeface="Calibri"/>
                <a:cs typeface="Calibri"/>
                <a:sym typeface="Calibri"/>
              </a:defRPr>
            </a:lvl6pPr>
            <a:lvl7pPr marL="0" marR="0" lvl="6" indent="0" algn="l" rtl="0">
              <a:spcBef>
                <a:spcPts val="0"/>
              </a:spcBef>
              <a:buNone/>
              <a:defRPr sz="1800" b="0" i="0" u="none" strike="noStrike" cap="none">
                <a:solidFill>
                  <a:schemeClr val="lt1"/>
                </a:solidFill>
                <a:latin typeface="Calibri"/>
                <a:ea typeface="Calibri"/>
                <a:cs typeface="Calibri"/>
                <a:sym typeface="Calibri"/>
              </a:defRPr>
            </a:lvl7pPr>
            <a:lvl8pPr marL="0" marR="0" lvl="7" indent="0" algn="l" rtl="0">
              <a:spcBef>
                <a:spcPts val="0"/>
              </a:spcBef>
              <a:buNone/>
              <a:defRPr sz="1800" b="0" i="0" u="none" strike="noStrike" cap="none">
                <a:solidFill>
                  <a:schemeClr val="lt1"/>
                </a:solidFill>
                <a:latin typeface="Calibri"/>
                <a:ea typeface="Calibri"/>
                <a:cs typeface="Calibri"/>
                <a:sym typeface="Calibri"/>
              </a:defRPr>
            </a:lvl8pPr>
            <a:lvl9pPr marL="0" marR="0" lvl="8" indent="0" algn="l" rtl="0">
              <a:spcBef>
                <a:spcPts val="0"/>
              </a:spcBef>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23888" y="1282305"/>
            <a:ext cx="7886700" cy="21396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Helvetica Neue"/>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7"/>
          <p:cNvSpPr txBox="1">
            <a:spLocks noGrp="1"/>
          </p:cNvSpPr>
          <p:nvPr>
            <p:ph type="body" idx="1"/>
          </p:nvPr>
        </p:nvSpPr>
        <p:spPr>
          <a:xfrm>
            <a:off x="623888" y="3442099"/>
            <a:ext cx="7886700" cy="11250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800"/>
              <a:buNone/>
              <a:defRPr sz="1800">
                <a:solidFill>
                  <a:schemeClr val="lt1"/>
                </a:solidFill>
              </a:defRPr>
            </a:lvl1pPr>
            <a:lvl2pPr marL="914400" lvl="1" indent="-228600" algn="l" rtl="0">
              <a:lnSpc>
                <a:spcPct val="90000"/>
              </a:lnSpc>
              <a:spcBef>
                <a:spcPts val="375"/>
              </a:spcBef>
              <a:spcAft>
                <a:spcPts val="0"/>
              </a:spcAft>
              <a:buClr>
                <a:schemeClr val="lt1"/>
              </a:buClr>
              <a:buSzPts val="1500"/>
              <a:buNone/>
              <a:defRPr sz="1500">
                <a:solidFill>
                  <a:schemeClr val="lt1"/>
                </a:solidFill>
              </a:defRPr>
            </a:lvl2pPr>
            <a:lvl3pPr marL="1371600" lvl="2" indent="-228600" algn="l" rtl="0">
              <a:lnSpc>
                <a:spcPct val="90000"/>
              </a:lnSpc>
              <a:spcBef>
                <a:spcPts val="375"/>
              </a:spcBef>
              <a:spcAft>
                <a:spcPts val="0"/>
              </a:spcAft>
              <a:buClr>
                <a:schemeClr val="lt1"/>
              </a:buClr>
              <a:buSzPts val="1350"/>
              <a:buNone/>
              <a:defRPr sz="1350">
                <a:solidFill>
                  <a:schemeClr val="lt1"/>
                </a:solidFill>
              </a:defRPr>
            </a:lvl3pPr>
            <a:lvl4pPr marL="1828800" lvl="3" indent="-228600" algn="l" rtl="0">
              <a:lnSpc>
                <a:spcPct val="90000"/>
              </a:lnSpc>
              <a:spcBef>
                <a:spcPts val="375"/>
              </a:spcBef>
              <a:spcAft>
                <a:spcPts val="0"/>
              </a:spcAft>
              <a:buClr>
                <a:schemeClr val="lt1"/>
              </a:buClr>
              <a:buSzPts val="1200"/>
              <a:buNone/>
              <a:defRPr sz="1200">
                <a:solidFill>
                  <a:schemeClr val="lt1"/>
                </a:solidFill>
              </a:defRPr>
            </a:lvl4pPr>
            <a:lvl5pPr marL="2286000" lvl="4" indent="-228600" algn="l" rtl="0">
              <a:lnSpc>
                <a:spcPct val="90000"/>
              </a:lnSpc>
              <a:spcBef>
                <a:spcPts val="375"/>
              </a:spcBef>
              <a:spcAft>
                <a:spcPts val="0"/>
              </a:spcAft>
              <a:buClr>
                <a:schemeClr val="lt1"/>
              </a:buClr>
              <a:buSzPts val="1200"/>
              <a:buNone/>
              <a:defRPr sz="1200">
                <a:solidFill>
                  <a:schemeClr val="lt1"/>
                </a:solidFill>
              </a:defRPr>
            </a:lvl5pPr>
            <a:lvl6pPr marL="2743200" lvl="5" indent="-228600" algn="l" rtl="0">
              <a:lnSpc>
                <a:spcPct val="90000"/>
              </a:lnSpc>
              <a:spcBef>
                <a:spcPts val="375"/>
              </a:spcBef>
              <a:spcAft>
                <a:spcPts val="0"/>
              </a:spcAft>
              <a:buClr>
                <a:schemeClr val="lt1"/>
              </a:buClr>
              <a:buSzPts val="1200"/>
              <a:buNone/>
              <a:defRPr sz="1200">
                <a:solidFill>
                  <a:schemeClr val="lt1"/>
                </a:solidFill>
              </a:defRPr>
            </a:lvl6pPr>
            <a:lvl7pPr marL="3200400" lvl="6" indent="-228600" algn="l" rtl="0">
              <a:lnSpc>
                <a:spcPct val="90000"/>
              </a:lnSpc>
              <a:spcBef>
                <a:spcPts val="375"/>
              </a:spcBef>
              <a:spcAft>
                <a:spcPts val="0"/>
              </a:spcAft>
              <a:buClr>
                <a:schemeClr val="lt1"/>
              </a:buClr>
              <a:buSzPts val="1200"/>
              <a:buNone/>
              <a:defRPr sz="1200">
                <a:solidFill>
                  <a:schemeClr val="lt1"/>
                </a:solidFill>
              </a:defRPr>
            </a:lvl7pPr>
            <a:lvl8pPr marL="3657600" lvl="7" indent="-228600" algn="l" rtl="0">
              <a:lnSpc>
                <a:spcPct val="90000"/>
              </a:lnSpc>
              <a:spcBef>
                <a:spcPts val="375"/>
              </a:spcBef>
              <a:spcAft>
                <a:spcPts val="0"/>
              </a:spcAft>
              <a:buClr>
                <a:schemeClr val="lt1"/>
              </a:buClr>
              <a:buSzPts val="1200"/>
              <a:buNone/>
              <a:defRPr sz="1200">
                <a:solidFill>
                  <a:schemeClr val="lt1"/>
                </a:solidFill>
              </a:defRPr>
            </a:lvl8pPr>
            <a:lvl9pPr marL="4114800" lvl="8" indent="-228600" algn="l" rtl="0">
              <a:lnSpc>
                <a:spcPct val="90000"/>
              </a:lnSpc>
              <a:spcBef>
                <a:spcPts val="375"/>
              </a:spcBef>
              <a:spcAft>
                <a:spcPts val="0"/>
              </a:spcAft>
              <a:buClr>
                <a:schemeClr val="lt1"/>
              </a:buClr>
              <a:buSzPts val="1200"/>
              <a:buNone/>
              <a:defRPr sz="1200">
                <a:solidFill>
                  <a:schemeClr val="lt1"/>
                </a:solidFill>
              </a:defRPr>
            </a:lvl9pPr>
          </a:lstStyle>
          <a:p>
            <a:endParaRPr/>
          </a:p>
        </p:txBody>
      </p:sp>
      <p:sp>
        <p:nvSpPr>
          <p:cNvPr id="71" name="Google Shape;71;p17"/>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2" name="Google Shape;72;p17"/>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3" name="Google Shape;73;p17"/>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77" name="Google Shape;77;p18"/>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78" name="Google Shape;78;p18"/>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79" name="Google Shape;79;p18"/>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0" name="Google Shape;80;p18"/>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9"/>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84" name="Google Shape;84;p19"/>
          <p:cNvSpPr txBox="1">
            <a:spLocks noGrp="1"/>
          </p:cNvSpPr>
          <p:nvPr>
            <p:ph type="body" idx="2"/>
          </p:nvPr>
        </p:nvSpPr>
        <p:spPr>
          <a:xfrm>
            <a:off x="629842" y="1878806"/>
            <a:ext cx="38682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5" name="Google Shape;85;p19"/>
          <p:cNvSpPr txBox="1">
            <a:spLocks noGrp="1"/>
          </p:cNvSpPr>
          <p:nvPr>
            <p:ph type="body" idx="3"/>
          </p:nvPr>
        </p:nvSpPr>
        <p:spPr>
          <a:xfrm>
            <a:off x="4629151"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750"/>
              </a:spcBef>
              <a:spcAft>
                <a:spcPts val="0"/>
              </a:spcAft>
              <a:buClr>
                <a:schemeClr val="lt1"/>
              </a:buClr>
              <a:buSzPts val="1800"/>
              <a:buNone/>
              <a:defRPr sz="1800" b="1"/>
            </a:lvl1pPr>
            <a:lvl2pPr marL="914400" lvl="1" indent="-228600" algn="l" rtl="0">
              <a:lnSpc>
                <a:spcPct val="90000"/>
              </a:lnSpc>
              <a:spcBef>
                <a:spcPts val="375"/>
              </a:spcBef>
              <a:spcAft>
                <a:spcPts val="0"/>
              </a:spcAft>
              <a:buClr>
                <a:schemeClr val="lt1"/>
              </a:buClr>
              <a:buSzPts val="1500"/>
              <a:buNone/>
              <a:defRPr sz="1500" b="1"/>
            </a:lvl2pPr>
            <a:lvl3pPr marL="1371600" lvl="2" indent="-228600" algn="l" rtl="0">
              <a:lnSpc>
                <a:spcPct val="90000"/>
              </a:lnSpc>
              <a:spcBef>
                <a:spcPts val="375"/>
              </a:spcBef>
              <a:spcAft>
                <a:spcPts val="0"/>
              </a:spcAft>
              <a:buClr>
                <a:schemeClr val="lt1"/>
              </a:buClr>
              <a:buSzPts val="1350"/>
              <a:buNone/>
              <a:defRPr sz="1350" b="1"/>
            </a:lvl3pPr>
            <a:lvl4pPr marL="1828800" lvl="3" indent="-228600" algn="l" rtl="0">
              <a:lnSpc>
                <a:spcPct val="90000"/>
              </a:lnSpc>
              <a:spcBef>
                <a:spcPts val="375"/>
              </a:spcBef>
              <a:spcAft>
                <a:spcPts val="0"/>
              </a:spcAft>
              <a:buClr>
                <a:schemeClr val="lt1"/>
              </a:buClr>
              <a:buSzPts val="1200"/>
              <a:buNone/>
              <a:defRPr sz="1200" b="1"/>
            </a:lvl4pPr>
            <a:lvl5pPr marL="2286000" lvl="4" indent="-228600" algn="l" rtl="0">
              <a:lnSpc>
                <a:spcPct val="90000"/>
              </a:lnSpc>
              <a:spcBef>
                <a:spcPts val="375"/>
              </a:spcBef>
              <a:spcAft>
                <a:spcPts val="0"/>
              </a:spcAft>
              <a:buClr>
                <a:schemeClr val="lt1"/>
              </a:buClr>
              <a:buSzPts val="1200"/>
              <a:buNone/>
              <a:defRPr sz="1200" b="1"/>
            </a:lvl5pPr>
            <a:lvl6pPr marL="2743200" lvl="5" indent="-228600" algn="l" rtl="0">
              <a:lnSpc>
                <a:spcPct val="90000"/>
              </a:lnSpc>
              <a:spcBef>
                <a:spcPts val="375"/>
              </a:spcBef>
              <a:spcAft>
                <a:spcPts val="0"/>
              </a:spcAft>
              <a:buClr>
                <a:schemeClr val="lt1"/>
              </a:buClr>
              <a:buSzPts val="1200"/>
              <a:buNone/>
              <a:defRPr sz="1200" b="1"/>
            </a:lvl6pPr>
            <a:lvl7pPr marL="3200400" lvl="6" indent="-228600" algn="l" rtl="0">
              <a:lnSpc>
                <a:spcPct val="90000"/>
              </a:lnSpc>
              <a:spcBef>
                <a:spcPts val="375"/>
              </a:spcBef>
              <a:spcAft>
                <a:spcPts val="0"/>
              </a:spcAft>
              <a:buClr>
                <a:schemeClr val="lt1"/>
              </a:buClr>
              <a:buSzPts val="1200"/>
              <a:buNone/>
              <a:defRPr sz="1200" b="1"/>
            </a:lvl7pPr>
            <a:lvl8pPr marL="3657600" lvl="7" indent="-228600" algn="l" rtl="0">
              <a:lnSpc>
                <a:spcPct val="90000"/>
              </a:lnSpc>
              <a:spcBef>
                <a:spcPts val="375"/>
              </a:spcBef>
              <a:spcAft>
                <a:spcPts val="0"/>
              </a:spcAft>
              <a:buClr>
                <a:schemeClr val="lt1"/>
              </a:buClr>
              <a:buSzPts val="1200"/>
              <a:buNone/>
              <a:defRPr sz="1200" b="1"/>
            </a:lvl8pPr>
            <a:lvl9pPr marL="4114800" lvl="8" indent="-228600" algn="l" rtl="0">
              <a:lnSpc>
                <a:spcPct val="90000"/>
              </a:lnSpc>
              <a:spcBef>
                <a:spcPts val="375"/>
              </a:spcBef>
              <a:spcAft>
                <a:spcPts val="0"/>
              </a:spcAft>
              <a:buClr>
                <a:schemeClr val="lt1"/>
              </a:buClr>
              <a:buSzPts val="1200"/>
              <a:buNone/>
              <a:defRPr sz="1200" b="1"/>
            </a:lvl9pPr>
          </a:lstStyle>
          <a:p>
            <a:endParaRPr/>
          </a:p>
        </p:txBody>
      </p:sp>
      <p:sp>
        <p:nvSpPr>
          <p:cNvPr id="86" name="Google Shape;86;p19"/>
          <p:cNvSpPr txBox="1">
            <a:spLocks noGrp="1"/>
          </p:cNvSpPr>
          <p:nvPr>
            <p:ph type="body" idx="4"/>
          </p:nvPr>
        </p:nvSpPr>
        <p:spPr>
          <a:xfrm>
            <a:off x="4629151" y="1878806"/>
            <a:ext cx="3887400" cy="2763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87" name="Google Shape;87;p19"/>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19"/>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19"/>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20"/>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92" name="Google Shape;92;p20"/>
          <p:cNvSpPr txBox="1"/>
          <p:nvPr/>
        </p:nvSpPr>
        <p:spPr>
          <a:xfrm>
            <a:off x="406581" y="273845"/>
            <a:ext cx="7096500" cy="10722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3300"/>
              <a:buFont typeface="Helvetica Neue"/>
              <a:buNone/>
            </a:pPr>
            <a:endParaRPr sz="3300" b="0" i="0">
              <a:solidFill>
                <a:schemeClr val="lt1"/>
              </a:solidFill>
              <a:latin typeface="Helvetica Neue"/>
              <a:ea typeface="Helvetica Neue"/>
              <a:cs typeface="Helvetica Neue"/>
              <a:sym typeface="Helvetica Neue"/>
            </a:endParaRPr>
          </a:p>
        </p:txBody>
      </p:sp>
      <p:sp>
        <p:nvSpPr>
          <p:cNvPr id="93" name="Google Shape;93;p20"/>
          <p:cNvSpPr>
            <a:spLocks noGrp="1"/>
          </p:cNvSpPr>
          <p:nvPr>
            <p:ph type="chart" idx="2"/>
          </p:nvPr>
        </p:nvSpPr>
        <p:spPr>
          <a:xfrm>
            <a:off x="406581" y="1454922"/>
            <a:ext cx="8472600" cy="3038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1"/>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6" name="Google Shape;96;p21"/>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7" name="Google Shape;97;p21"/>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
        <p:cNvGrpSpPr/>
        <p:nvPr/>
      </p:nvGrpSpPr>
      <p:grpSpPr>
        <a:xfrm>
          <a:off x="0" y="0"/>
          <a:ext cx="0" cy="0"/>
          <a:chOff x="0" y="0"/>
          <a:chExt cx="0" cy="0"/>
        </a:xfrm>
      </p:grpSpPr>
      <p:sp>
        <p:nvSpPr>
          <p:cNvPr id="99" name="Google Shape;99;p22"/>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22"/>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750"/>
              </a:spcBef>
              <a:spcAft>
                <a:spcPts val="0"/>
              </a:spcAft>
              <a:buClr>
                <a:schemeClr val="lt1"/>
              </a:buClr>
              <a:buSzPts val="2400"/>
              <a:buChar char="•"/>
              <a:defRPr sz="2400"/>
            </a:lvl1pPr>
            <a:lvl2pPr marL="914400" lvl="1" indent="-361950" algn="l" rtl="0">
              <a:lnSpc>
                <a:spcPct val="90000"/>
              </a:lnSpc>
              <a:spcBef>
                <a:spcPts val="375"/>
              </a:spcBef>
              <a:spcAft>
                <a:spcPts val="0"/>
              </a:spcAft>
              <a:buClr>
                <a:schemeClr val="lt1"/>
              </a:buClr>
              <a:buSzPts val="2100"/>
              <a:buChar char="•"/>
              <a:defRPr sz="2100"/>
            </a:lvl2pPr>
            <a:lvl3pPr marL="1371600" lvl="2" indent="-342900" algn="l" rtl="0">
              <a:lnSpc>
                <a:spcPct val="90000"/>
              </a:lnSpc>
              <a:spcBef>
                <a:spcPts val="375"/>
              </a:spcBef>
              <a:spcAft>
                <a:spcPts val="0"/>
              </a:spcAft>
              <a:buClr>
                <a:schemeClr val="lt1"/>
              </a:buClr>
              <a:buSzPts val="1800"/>
              <a:buChar char="•"/>
              <a:defRPr sz="1800"/>
            </a:lvl3pPr>
            <a:lvl4pPr marL="1828800" lvl="3" indent="-323850" algn="l" rtl="0">
              <a:lnSpc>
                <a:spcPct val="90000"/>
              </a:lnSpc>
              <a:spcBef>
                <a:spcPts val="375"/>
              </a:spcBef>
              <a:spcAft>
                <a:spcPts val="0"/>
              </a:spcAft>
              <a:buClr>
                <a:schemeClr val="lt1"/>
              </a:buClr>
              <a:buSzPts val="1500"/>
              <a:buChar char="•"/>
              <a:defRPr sz="1500"/>
            </a:lvl4pPr>
            <a:lvl5pPr marL="2286000" lvl="4" indent="-323850" algn="l" rtl="0">
              <a:lnSpc>
                <a:spcPct val="90000"/>
              </a:lnSpc>
              <a:spcBef>
                <a:spcPts val="375"/>
              </a:spcBef>
              <a:spcAft>
                <a:spcPts val="0"/>
              </a:spcAft>
              <a:buClr>
                <a:schemeClr val="lt1"/>
              </a:buClr>
              <a:buSzPts val="1500"/>
              <a:buChar char="•"/>
              <a:defRPr sz="1500"/>
            </a:lvl5pPr>
            <a:lvl6pPr marL="2743200" lvl="5" indent="-323850" algn="l" rtl="0">
              <a:lnSpc>
                <a:spcPct val="90000"/>
              </a:lnSpc>
              <a:spcBef>
                <a:spcPts val="375"/>
              </a:spcBef>
              <a:spcAft>
                <a:spcPts val="0"/>
              </a:spcAft>
              <a:buClr>
                <a:schemeClr val="lt1"/>
              </a:buClr>
              <a:buSzPts val="1500"/>
              <a:buChar char="•"/>
              <a:defRPr sz="1500"/>
            </a:lvl6pPr>
            <a:lvl7pPr marL="3200400" lvl="6" indent="-323850" algn="l" rtl="0">
              <a:lnSpc>
                <a:spcPct val="90000"/>
              </a:lnSpc>
              <a:spcBef>
                <a:spcPts val="375"/>
              </a:spcBef>
              <a:spcAft>
                <a:spcPts val="0"/>
              </a:spcAft>
              <a:buClr>
                <a:schemeClr val="lt1"/>
              </a:buClr>
              <a:buSzPts val="1500"/>
              <a:buChar char="•"/>
              <a:defRPr sz="1500"/>
            </a:lvl7pPr>
            <a:lvl8pPr marL="3657600" lvl="7" indent="-323850" algn="l" rtl="0">
              <a:lnSpc>
                <a:spcPct val="90000"/>
              </a:lnSpc>
              <a:spcBef>
                <a:spcPts val="375"/>
              </a:spcBef>
              <a:spcAft>
                <a:spcPts val="0"/>
              </a:spcAft>
              <a:buClr>
                <a:schemeClr val="lt1"/>
              </a:buClr>
              <a:buSzPts val="1500"/>
              <a:buChar char="•"/>
              <a:defRPr sz="1500"/>
            </a:lvl8pPr>
            <a:lvl9pPr marL="4114800" lvl="8" indent="-323850" algn="l" rtl="0">
              <a:lnSpc>
                <a:spcPct val="90000"/>
              </a:lnSpc>
              <a:spcBef>
                <a:spcPts val="375"/>
              </a:spcBef>
              <a:spcAft>
                <a:spcPts val="0"/>
              </a:spcAft>
              <a:buClr>
                <a:schemeClr val="lt1"/>
              </a:buClr>
              <a:buSzPts val="1500"/>
              <a:buChar char="•"/>
              <a:defRPr sz="1500"/>
            </a:lvl9pPr>
          </a:lstStyle>
          <a:p>
            <a:endParaRPr/>
          </a:p>
        </p:txBody>
      </p:sp>
      <p:sp>
        <p:nvSpPr>
          <p:cNvPr id="101" name="Google Shape;101;p22"/>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200"/>
              <a:buNone/>
              <a:defRPr sz="1200"/>
            </a:lvl1pPr>
            <a:lvl2pPr marL="914400" lvl="1" indent="-228600" algn="l" rtl="0">
              <a:lnSpc>
                <a:spcPct val="90000"/>
              </a:lnSpc>
              <a:spcBef>
                <a:spcPts val="375"/>
              </a:spcBef>
              <a:spcAft>
                <a:spcPts val="0"/>
              </a:spcAft>
              <a:buClr>
                <a:schemeClr val="lt1"/>
              </a:buClr>
              <a:buSzPts val="1050"/>
              <a:buNone/>
              <a:defRPr sz="1050"/>
            </a:lvl2pPr>
            <a:lvl3pPr marL="1371600" lvl="2" indent="-228600" algn="l" rtl="0">
              <a:lnSpc>
                <a:spcPct val="90000"/>
              </a:lnSpc>
              <a:spcBef>
                <a:spcPts val="375"/>
              </a:spcBef>
              <a:spcAft>
                <a:spcPts val="0"/>
              </a:spcAft>
              <a:buClr>
                <a:schemeClr val="lt1"/>
              </a:buClr>
              <a:buSzPts val="900"/>
              <a:buNone/>
              <a:defRPr sz="900"/>
            </a:lvl3pPr>
            <a:lvl4pPr marL="1828800" lvl="3" indent="-228600" algn="l" rtl="0">
              <a:lnSpc>
                <a:spcPct val="90000"/>
              </a:lnSpc>
              <a:spcBef>
                <a:spcPts val="375"/>
              </a:spcBef>
              <a:spcAft>
                <a:spcPts val="0"/>
              </a:spcAft>
              <a:buClr>
                <a:schemeClr val="lt1"/>
              </a:buClr>
              <a:buSzPts val="750"/>
              <a:buNone/>
              <a:defRPr sz="750"/>
            </a:lvl4pPr>
            <a:lvl5pPr marL="2286000" lvl="4" indent="-228600" algn="l" rtl="0">
              <a:lnSpc>
                <a:spcPct val="90000"/>
              </a:lnSpc>
              <a:spcBef>
                <a:spcPts val="375"/>
              </a:spcBef>
              <a:spcAft>
                <a:spcPts val="0"/>
              </a:spcAft>
              <a:buClr>
                <a:schemeClr val="lt1"/>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02" name="Google Shape;102;p22"/>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3" name="Google Shape;103;p22"/>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4" name="Google Shape;104;p22"/>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2400"/>
              <a:buFont typeface="Helvetica Neue"/>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23"/>
          <p:cNvSpPr>
            <a:spLocks noGrp="1"/>
          </p:cNvSpPr>
          <p:nvPr>
            <p:ph type="pic" idx="2"/>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lt1"/>
              </a:buClr>
              <a:buSzPts val="2400"/>
              <a:buFont typeface="Arial"/>
              <a:buNone/>
              <a:defRPr sz="2400" b="0" i="0" u="none" strike="noStrike" cap="none">
                <a:solidFill>
                  <a:schemeClr val="lt1"/>
                </a:solidFill>
                <a:latin typeface="Helvetica Neue"/>
                <a:ea typeface="Helvetica Neue"/>
                <a:cs typeface="Helvetica Neue"/>
                <a:sym typeface="Helvetica Neue"/>
              </a:defRPr>
            </a:lvl1pPr>
            <a:lvl2pPr marR="0" lvl="1" algn="l" rtl="0">
              <a:lnSpc>
                <a:spcPct val="90000"/>
              </a:lnSpc>
              <a:spcBef>
                <a:spcPts val="375"/>
              </a:spcBef>
              <a:spcAft>
                <a:spcPts val="0"/>
              </a:spcAft>
              <a:buClr>
                <a:schemeClr val="lt1"/>
              </a:buClr>
              <a:buSzPts val="2100"/>
              <a:buFont typeface="Arial"/>
              <a:buNone/>
              <a:defRPr sz="2100" b="0" i="0" u="none" strike="noStrike" cap="none">
                <a:solidFill>
                  <a:schemeClr val="lt1"/>
                </a:solidFill>
                <a:latin typeface="Helvetica Neue"/>
                <a:ea typeface="Helvetica Neue"/>
                <a:cs typeface="Helvetica Neue"/>
                <a:sym typeface="Helvetica Neue"/>
              </a:defRPr>
            </a:lvl2pPr>
            <a:lvl3pPr marR="0" lvl="2" algn="l" rtl="0">
              <a:lnSpc>
                <a:spcPct val="90000"/>
              </a:lnSpc>
              <a:spcBef>
                <a:spcPts val="375"/>
              </a:spcBef>
              <a:spcAft>
                <a:spcPts val="0"/>
              </a:spcAft>
              <a:buClr>
                <a:schemeClr val="lt1"/>
              </a:buClr>
              <a:buSzPts val="1800"/>
              <a:buFont typeface="Arial"/>
              <a:buNone/>
              <a:defRPr sz="1800" b="0" i="0" u="none" strike="noStrike" cap="none">
                <a:solidFill>
                  <a:schemeClr val="lt1"/>
                </a:solidFill>
                <a:latin typeface="Helvetica Neue"/>
                <a:ea typeface="Helvetica Neue"/>
                <a:cs typeface="Helvetica Neue"/>
                <a:sym typeface="Helvetica Neue"/>
              </a:defRPr>
            </a:lvl3pPr>
            <a:lvl4pPr marR="0" lvl="3"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4pPr>
            <a:lvl5pPr marR="0" lvl="4"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375"/>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108" name="Google Shape;108;p23"/>
          <p:cNvSpPr txBox="1">
            <a:spLocks noGrp="1"/>
          </p:cNvSpPr>
          <p:nvPr>
            <p:ph type="body" idx="1"/>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chemeClr val="lt1"/>
              </a:buClr>
              <a:buSzPts val="1200"/>
              <a:buNone/>
              <a:defRPr sz="1200"/>
            </a:lvl1pPr>
            <a:lvl2pPr marL="914400" lvl="1" indent="-228600" algn="l" rtl="0">
              <a:lnSpc>
                <a:spcPct val="90000"/>
              </a:lnSpc>
              <a:spcBef>
                <a:spcPts val="375"/>
              </a:spcBef>
              <a:spcAft>
                <a:spcPts val="0"/>
              </a:spcAft>
              <a:buClr>
                <a:schemeClr val="lt1"/>
              </a:buClr>
              <a:buSzPts val="1050"/>
              <a:buNone/>
              <a:defRPr sz="1050"/>
            </a:lvl2pPr>
            <a:lvl3pPr marL="1371600" lvl="2" indent="-228600" algn="l" rtl="0">
              <a:lnSpc>
                <a:spcPct val="90000"/>
              </a:lnSpc>
              <a:spcBef>
                <a:spcPts val="375"/>
              </a:spcBef>
              <a:spcAft>
                <a:spcPts val="0"/>
              </a:spcAft>
              <a:buClr>
                <a:schemeClr val="lt1"/>
              </a:buClr>
              <a:buSzPts val="900"/>
              <a:buNone/>
              <a:defRPr sz="900"/>
            </a:lvl3pPr>
            <a:lvl4pPr marL="1828800" lvl="3" indent="-228600" algn="l" rtl="0">
              <a:lnSpc>
                <a:spcPct val="90000"/>
              </a:lnSpc>
              <a:spcBef>
                <a:spcPts val="375"/>
              </a:spcBef>
              <a:spcAft>
                <a:spcPts val="0"/>
              </a:spcAft>
              <a:buClr>
                <a:schemeClr val="lt1"/>
              </a:buClr>
              <a:buSzPts val="750"/>
              <a:buNone/>
              <a:defRPr sz="750"/>
            </a:lvl4pPr>
            <a:lvl5pPr marL="2286000" lvl="4" indent="-228600" algn="l" rtl="0">
              <a:lnSpc>
                <a:spcPct val="90000"/>
              </a:lnSpc>
              <a:spcBef>
                <a:spcPts val="375"/>
              </a:spcBef>
              <a:spcAft>
                <a:spcPts val="0"/>
              </a:spcAft>
              <a:buClr>
                <a:schemeClr val="lt1"/>
              </a:buClr>
              <a:buSzPts val="750"/>
              <a:buNone/>
              <a:defRPr sz="750"/>
            </a:lvl5pPr>
            <a:lvl6pPr marL="2743200" lvl="5" indent="-228600" algn="l" rtl="0">
              <a:lnSpc>
                <a:spcPct val="90000"/>
              </a:lnSpc>
              <a:spcBef>
                <a:spcPts val="375"/>
              </a:spcBef>
              <a:spcAft>
                <a:spcPts val="0"/>
              </a:spcAft>
              <a:buClr>
                <a:schemeClr val="lt1"/>
              </a:buClr>
              <a:buSzPts val="750"/>
              <a:buNone/>
              <a:defRPr sz="750"/>
            </a:lvl6pPr>
            <a:lvl7pPr marL="3200400" lvl="6" indent="-228600" algn="l" rtl="0">
              <a:lnSpc>
                <a:spcPct val="90000"/>
              </a:lnSpc>
              <a:spcBef>
                <a:spcPts val="375"/>
              </a:spcBef>
              <a:spcAft>
                <a:spcPts val="0"/>
              </a:spcAft>
              <a:buClr>
                <a:schemeClr val="lt1"/>
              </a:buClr>
              <a:buSzPts val="750"/>
              <a:buNone/>
              <a:defRPr sz="750"/>
            </a:lvl7pPr>
            <a:lvl8pPr marL="3657600" lvl="7" indent="-228600" algn="l" rtl="0">
              <a:lnSpc>
                <a:spcPct val="90000"/>
              </a:lnSpc>
              <a:spcBef>
                <a:spcPts val="375"/>
              </a:spcBef>
              <a:spcAft>
                <a:spcPts val="0"/>
              </a:spcAft>
              <a:buClr>
                <a:schemeClr val="lt1"/>
              </a:buClr>
              <a:buSzPts val="750"/>
              <a:buNone/>
              <a:defRPr sz="750"/>
            </a:lvl8pPr>
            <a:lvl9pPr marL="4114800" lvl="8" indent="-228600" algn="l" rtl="0">
              <a:lnSpc>
                <a:spcPct val="90000"/>
              </a:lnSpc>
              <a:spcBef>
                <a:spcPts val="375"/>
              </a:spcBef>
              <a:spcAft>
                <a:spcPts val="0"/>
              </a:spcAft>
              <a:buClr>
                <a:schemeClr val="lt1"/>
              </a:buClr>
              <a:buSzPts val="750"/>
              <a:buNone/>
              <a:defRPr sz="750"/>
            </a:lvl9pPr>
          </a:lstStyle>
          <a:p>
            <a:endParaRPr/>
          </a:p>
        </p:txBody>
      </p:sp>
      <p:sp>
        <p:nvSpPr>
          <p:cNvPr id="109" name="Google Shape;109;p23"/>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0" name="Google Shape;110;p23"/>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1" name="Google Shape;111;p23"/>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
        <p:cNvGrpSpPr/>
        <p:nvPr/>
      </p:nvGrpSpPr>
      <p:grpSpPr>
        <a:xfrm>
          <a:off x="0" y="0"/>
          <a:ext cx="0" cy="0"/>
          <a:chOff x="0" y="0"/>
          <a:chExt cx="0" cy="0"/>
        </a:xfrm>
      </p:grpSpPr>
      <p:sp>
        <p:nvSpPr>
          <p:cNvPr id="113" name="Google Shape;113;p24"/>
          <p:cNvSpPr txBox="1">
            <a:spLocks noGrp="1"/>
          </p:cNvSpPr>
          <p:nvPr>
            <p:ph type="title"/>
          </p:nvPr>
        </p:nvSpPr>
        <p:spPr>
          <a:xfrm rot="5400000">
            <a:off x="5350051" y="1467544"/>
            <a:ext cx="43590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4"/>
          <p:cNvSpPr txBox="1">
            <a:spLocks noGrp="1"/>
          </p:cNvSpPr>
          <p:nvPr>
            <p:ph type="body" idx="1"/>
          </p:nvPr>
        </p:nvSpPr>
        <p:spPr>
          <a:xfrm rot="5400000">
            <a:off x="1349476" y="-447056"/>
            <a:ext cx="43590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lt1"/>
              </a:buClr>
              <a:buSzPts val="1800"/>
              <a:buChar char="•"/>
              <a:defRPr/>
            </a:lvl1pPr>
            <a:lvl2pPr marL="914400" lvl="1" indent="-342900" algn="l" rtl="0">
              <a:lnSpc>
                <a:spcPct val="90000"/>
              </a:lnSpc>
              <a:spcBef>
                <a:spcPts val="375"/>
              </a:spcBef>
              <a:spcAft>
                <a:spcPts val="0"/>
              </a:spcAft>
              <a:buClr>
                <a:schemeClr val="lt1"/>
              </a:buClr>
              <a:buSzPts val="1800"/>
              <a:buChar char="•"/>
              <a:defRPr/>
            </a:lvl2pPr>
            <a:lvl3pPr marL="1371600" lvl="2" indent="-342900" algn="l" rtl="0">
              <a:lnSpc>
                <a:spcPct val="90000"/>
              </a:lnSpc>
              <a:spcBef>
                <a:spcPts val="375"/>
              </a:spcBef>
              <a:spcAft>
                <a:spcPts val="0"/>
              </a:spcAft>
              <a:buClr>
                <a:schemeClr val="lt1"/>
              </a:buClr>
              <a:buSzPts val="1800"/>
              <a:buChar char="•"/>
              <a:defRPr/>
            </a:lvl3pPr>
            <a:lvl4pPr marL="1828800" lvl="3" indent="-342900" algn="l" rtl="0">
              <a:lnSpc>
                <a:spcPct val="90000"/>
              </a:lnSpc>
              <a:spcBef>
                <a:spcPts val="375"/>
              </a:spcBef>
              <a:spcAft>
                <a:spcPts val="0"/>
              </a:spcAft>
              <a:buClr>
                <a:schemeClr val="lt1"/>
              </a:buClr>
              <a:buSzPts val="1800"/>
              <a:buChar char="•"/>
              <a:defRPr/>
            </a:lvl4pPr>
            <a:lvl5pPr marL="2286000" lvl="4" indent="-342900" algn="l" rtl="0">
              <a:lnSpc>
                <a:spcPct val="90000"/>
              </a:lnSpc>
              <a:spcBef>
                <a:spcPts val="375"/>
              </a:spcBef>
              <a:spcAft>
                <a:spcPts val="0"/>
              </a:spcAft>
              <a:buClr>
                <a:schemeClr val="lt1"/>
              </a:buClr>
              <a:buSzPts val="1800"/>
              <a:buChar char="•"/>
              <a:defRPr/>
            </a:lvl5pPr>
            <a:lvl6pPr marL="2743200" lvl="5" indent="-342900" algn="l" rtl="0">
              <a:lnSpc>
                <a:spcPct val="90000"/>
              </a:lnSpc>
              <a:spcBef>
                <a:spcPts val="375"/>
              </a:spcBef>
              <a:spcAft>
                <a:spcPts val="0"/>
              </a:spcAft>
              <a:buClr>
                <a:schemeClr val="lt1"/>
              </a:buClr>
              <a:buSzPts val="1800"/>
              <a:buChar char="•"/>
              <a:defRPr/>
            </a:lvl6pPr>
            <a:lvl7pPr marL="3200400" lvl="6" indent="-342900" algn="l" rtl="0">
              <a:lnSpc>
                <a:spcPct val="90000"/>
              </a:lnSpc>
              <a:spcBef>
                <a:spcPts val="375"/>
              </a:spcBef>
              <a:spcAft>
                <a:spcPts val="0"/>
              </a:spcAft>
              <a:buClr>
                <a:schemeClr val="lt1"/>
              </a:buClr>
              <a:buSzPts val="1800"/>
              <a:buChar char="•"/>
              <a:defRPr/>
            </a:lvl7pPr>
            <a:lvl8pPr marL="3657600" lvl="7" indent="-342900" algn="l" rtl="0">
              <a:lnSpc>
                <a:spcPct val="90000"/>
              </a:lnSpc>
              <a:spcBef>
                <a:spcPts val="375"/>
              </a:spcBef>
              <a:spcAft>
                <a:spcPts val="0"/>
              </a:spcAft>
              <a:buClr>
                <a:schemeClr val="lt1"/>
              </a:buClr>
              <a:buSzPts val="1800"/>
              <a:buChar char="•"/>
              <a:defRPr/>
            </a:lvl8pPr>
            <a:lvl9pPr marL="4114800" lvl="8" indent="-342900" algn="l" rtl="0">
              <a:lnSpc>
                <a:spcPct val="90000"/>
              </a:lnSpc>
              <a:spcBef>
                <a:spcPts val="375"/>
              </a:spcBef>
              <a:spcAft>
                <a:spcPts val="0"/>
              </a:spcAft>
              <a:buClr>
                <a:schemeClr val="lt1"/>
              </a:buClr>
              <a:buSzPts val="1800"/>
              <a:buChar char="•"/>
              <a:defRPr/>
            </a:lvl9pPr>
          </a:lstStyle>
          <a:p>
            <a:endParaRPr/>
          </a:p>
        </p:txBody>
      </p:sp>
      <p:sp>
        <p:nvSpPr>
          <p:cNvPr id="115" name="Google Shape;115;p24"/>
          <p:cNvSpPr txBox="1">
            <a:spLocks noGrp="1"/>
          </p:cNvSpPr>
          <p:nvPr>
            <p:ph type="dt" idx="10"/>
          </p:nvPr>
        </p:nvSpPr>
        <p:spPr>
          <a:xfrm>
            <a:off x="628650" y="4925989"/>
            <a:ext cx="1914300" cy="204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6" name="Google Shape;116;p24"/>
          <p:cNvSpPr txBox="1">
            <a:spLocks noGrp="1"/>
          </p:cNvSpPr>
          <p:nvPr>
            <p:ph type="ftr" idx="11"/>
          </p:nvPr>
        </p:nvSpPr>
        <p:spPr>
          <a:xfrm>
            <a:off x="628650" y="4885441"/>
            <a:ext cx="4908900" cy="1557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7" name="Google Shape;117;p24"/>
          <p:cNvSpPr txBox="1">
            <a:spLocks noGrp="1"/>
          </p:cNvSpPr>
          <p:nvPr>
            <p:ph type="sldNum" idx="12"/>
          </p:nvPr>
        </p:nvSpPr>
        <p:spPr>
          <a:xfrm>
            <a:off x="0" y="5012500"/>
            <a:ext cx="628500" cy="210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alibri"/>
                <a:ea typeface="Calibri"/>
                <a:cs typeface="Calibri"/>
                <a:sym typeface="Calibri"/>
              </a:defRPr>
            </a:lvl1pPr>
            <a:lvl2pPr marL="0" marR="0" lvl="1" indent="0" algn="l" rtl="0">
              <a:spcBef>
                <a:spcPts val="0"/>
              </a:spcBef>
              <a:buNone/>
              <a:defRPr sz="1800">
                <a:solidFill>
                  <a:schemeClr val="lt1"/>
                </a:solidFill>
                <a:latin typeface="Calibri"/>
                <a:ea typeface="Calibri"/>
                <a:cs typeface="Calibri"/>
                <a:sym typeface="Calibri"/>
              </a:defRPr>
            </a:lvl2pPr>
            <a:lvl3pPr marL="0" marR="0" lvl="2" indent="0" algn="l" rtl="0">
              <a:spcBef>
                <a:spcPts val="0"/>
              </a:spcBef>
              <a:buNone/>
              <a:defRPr sz="1800">
                <a:solidFill>
                  <a:schemeClr val="lt1"/>
                </a:solidFill>
                <a:latin typeface="Calibri"/>
                <a:ea typeface="Calibri"/>
                <a:cs typeface="Calibri"/>
                <a:sym typeface="Calibri"/>
              </a:defRPr>
            </a:lvl3pPr>
            <a:lvl4pPr marL="0" marR="0" lvl="3" indent="0" algn="l" rtl="0">
              <a:spcBef>
                <a:spcPts val="0"/>
              </a:spcBef>
              <a:buNone/>
              <a:defRPr sz="1800">
                <a:solidFill>
                  <a:schemeClr val="lt1"/>
                </a:solidFill>
                <a:latin typeface="Calibri"/>
                <a:ea typeface="Calibri"/>
                <a:cs typeface="Calibri"/>
                <a:sym typeface="Calibri"/>
              </a:defRPr>
            </a:lvl4pPr>
            <a:lvl5pPr marL="0" marR="0" lvl="4" indent="0" algn="l" rtl="0">
              <a:spcBef>
                <a:spcPts val="0"/>
              </a:spcBef>
              <a:buNone/>
              <a:defRPr sz="1800">
                <a:solidFill>
                  <a:schemeClr val="lt1"/>
                </a:solidFill>
                <a:latin typeface="Calibri"/>
                <a:ea typeface="Calibri"/>
                <a:cs typeface="Calibri"/>
                <a:sym typeface="Calibri"/>
              </a:defRPr>
            </a:lvl5pPr>
            <a:lvl6pPr marL="0" marR="0" lvl="5" indent="0" algn="l" rtl="0">
              <a:spcBef>
                <a:spcPts val="0"/>
              </a:spcBef>
              <a:buNone/>
              <a:defRPr sz="1800">
                <a:solidFill>
                  <a:schemeClr val="lt1"/>
                </a:solidFill>
                <a:latin typeface="Calibri"/>
                <a:ea typeface="Calibri"/>
                <a:cs typeface="Calibri"/>
                <a:sym typeface="Calibri"/>
              </a:defRPr>
            </a:lvl6pPr>
            <a:lvl7pPr marL="0" marR="0" lvl="6" indent="0" algn="l" rtl="0">
              <a:spcBef>
                <a:spcPts val="0"/>
              </a:spcBef>
              <a:buNone/>
              <a:defRPr sz="1800">
                <a:solidFill>
                  <a:schemeClr val="lt1"/>
                </a:solidFill>
                <a:latin typeface="Calibri"/>
                <a:ea typeface="Calibri"/>
                <a:cs typeface="Calibri"/>
                <a:sym typeface="Calibri"/>
              </a:defRPr>
            </a:lvl7pPr>
            <a:lvl8pPr marL="0" marR="0" lvl="7" indent="0" algn="l" rtl="0">
              <a:spcBef>
                <a:spcPts val="0"/>
              </a:spcBef>
              <a:buNone/>
              <a:defRPr sz="1800">
                <a:solidFill>
                  <a:schemeClr val="lt1"/>
                </a:solidFill>
                <a:latin typeface="Calibri"/>
                <a:ea typeface="Calibri"/>
                <a:cs typeface="Calibri"/>
                <a:sym typeface="Calibri"/>
              </a:defRPr>
            </a:lvl8pPr>
            <a:lvl9pPr marL="0" marR="0" lvl="8" indent="0" algn="l" rtl="0">
              <a:spcBef>
                <a:spcPts val="0"/>
              </a:spcBef>
              <a:buNone/>
              <a:defRPr sz="18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3300"/>
              <a:buFont typeface="Helvetica Neue"/>
              <a:buNone/>
              <a:defRPr sz="3300" b="0" i="0" u="none" strike="noStrike" cap="none">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s://docs.lib.purdue.edu/charleston/2016/scholcomm/5/" TargetMode="External"/><Relationship Id="rId4" Type="http://schemas.openxmlformats.org/officeDocument/2006/relationships/hyperlink" Target="https://docs.lib.purdue.edu/charleston/2013/Communication/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https://stars.library.ucf.edu/ucfscholar/866/"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tars.library.ucf.edu/ucfscholar/35/"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hyperlink" Target="http://stars.library.ucf.edu/ucfscholar/55/" TargetMode="External"/><Relationship Id="rId5" Type="http://schemas.openxmlformats.org/officeDocument/2006/relationships/hyperlink" Target="https://stars.library.ucf.edu/ucfscholar/660/" TargetMode="External"/><Relationship Id="rId4" Type="http://schemas.openxmlformats.org/officeDocument/2006/relationships/hyperlink" Target="https://acrl.libguides.com/sts2019midwinter/hottopics"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pixabay.com/vectors/rabbit-alice-in-wonderland-character-30701/" TargetMode="External"/><Relationship Id="rId13" Type="http://schemas.openxmlformats.org/officeDocument/2006/relationships/hyperlink" Target="https://pixabay.com/vectors/alice-in-wonderland-red-hair-dress-4413732/" TargetMode="External"/><Relationship Id="rId3" Type="http://schemas.openxmlformats.org/officeDocument/2006/relationships/hyperlink" Target="https://pixabay.com/photos/alice-english-wonderland-rabbit-2902560/" TargetMode="External"/><Relationship Id="rId7" Type="http://schemas.openxmlformats.org/officeDocument/2006/relationships/hyperlink" Target="https://pixabay.com/photos/boat-alice-in-wonderland-exposure-2428091/" TargetMode="External"/><Relationship Id="rId12" Type="http://schemas.openxmlformats.org/officeDocument/2006/relationships/hyperlink" Target="https://pixabay.com/vectors/mad-hatter-alice-in-wonderland-story-28758/" TargetMode="External"/><Relationship Id="rId2" Type="http://schemas.openxmlformats.org/officeDocument/2006/relationships/notesSlide" Target="../notesSlides/notesSlide39.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hyperlink" Target="https://pixabay.com/photos/nature-mushroom-fungus-outdoors-3349161/" TargetMode="External"/><Relationship Id="rId11" Type="http://schemas.openxmlformats.org/officeDocument/2006/relationships/hyperlink" Target="https://pixabay.com/vectors/alice-in-wonderland-rabbit-character-304698/" TargetMode="External"/><Relationship Id="rId5" Type="http://schemas.openxmlformats.org/officeDocument/2006/relationships/hyperlink" Target="https://pixabay.com/photos/watch-time-pocketwatch-white-rabbit-1267417/" TargetMode="External"/><Relationship Id="rId15" Type="http://schemas.openxmlformats.org/officeDocument/2006/relationships/hyperlink" Target="https://pixabay.com/illustrations/alice-in-wonderland-frame-3191346/" TargetMode="External"/><Relationship Id="rId10" Type="http://schemas.openxmlformats.org/officeDocument/2006/relationships/hyperlink" Target="https://pixabay.com/vectors/rabbit-character-alice-in-wonderland-30751/" TargetMode="External"/><Relationship Id="rId4" Type="http://schemas.openxmlformats.org/officeDocument/2006/relationships/hyperlink" Target="https://pixabay.com/illustrations/vintage-book-illustration-1794658/" TargetMode="External"/><Relationship Id="rId9" Type="http://schemas.openxmlformats.org/officeDocument/2006/relationships/hyperlink" Target="https://pixabay.com/vectors/alice-in-wonderland-white-rabbit-309964/" TargetMode="External"/><Relationship Id="rId14" Type="http://schemas.openxmlformats.org/officeDocument/2006/relationships/hyperlink" Target="https://pixabay.com/illustrations/cheshire-cat-cat-cat-s-eye-403742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hyperlink" Target="https://pixabay.com/illustrations/vintage-book-illustration-1794693/" TargetMode="External"/><Relationship Id="rId13" Type="http://schemas.openxmlformats.org/officeDocument/2006/relationships/hyperlink" Target="https://pixabay.com/photos/directory-signposts-step-next-task-1273088/" TargetMode="External"/><Relationship Id="rId3" Type="http://schemas.openxmlformats.org/officeDocument/2006/relationships/image" Target="../media/image1.png"/><Relationship Id="rId7" Type="http://schemas.openxmlformats.org/officeDocument/2006/relationships/hyperlink" Target="https://pixabay.com/illustrations/vintage-book-illustration-1794687/" TargetMode="External"/><Relationship Id="rId12" Type="http://schemas.openxmlformats.org/officeDocument/2006/relationships/hyperlink" Target="https://pixabay.com/illustrations/vintage-book-illustration-1794747/"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s://pixabay.com/illustrations/vintage-book-illustration-1793195/" TargetMode="External"/><Relationship Id="rId11" Type="http://schemas.openxmlformats.org/officeDocument/2006/relationships/hyperlink" Target="https://pixabay.com/illustrations/vintage-book-illustration-1794752/" TargetMode="External"/><Relationship Id="rId5" Type="http://schemas.openxmlformats.org/officeDocument/2006/relationships/hyperlink" Target="https://pixabay.com/illustrations/vintage-book-illustration-1793185/" TargetMode="External"/><Relationship Id="rId10" Type="http://schemas.openxmlformats.org/officeDocument/2006/relationships/hyperlink" Target="https://pixabay.com/illustrations/vintage-book-illustration-1794741/" TargetMode="External"/><Relationship Id="rId4" Type="http://schemas.openxmlformats.org/officeDocument/2006/relationships/hyperlink" Target="https://pixabay.com/photos/signs-mad-hatter-wonderland-alice-3479398/" TargetMode="External"/><Relationship Id="rId9" Type="http://schemas.openxmlformats.org/officeDocument/2006/relationships/hyperlink" Target="https://pixabay.com/illustrations/vintage-book-illustration-1794784/" TargetMode="External"/><Relationship Id="rId14" Type="http://schemas.openxmlformats.org/officeDocument/2006/relationships/hyperlink" Target="https://pixabay.com/photos/cave-hole-landscape-blue-sky-sunny-55572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mailto:sarah.norris@ucf.edu"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mailto:sandy.avila@ucf.edu" TargetMode="External"/><Relationship Id="rId5" Type="http://schemas.openxmlformats.org/officeDocument/2006/relationships/hyperlink" Target="mailto:buenaventura.basco@ucf.edu"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ctrTitle"/>
          </p:nvPr>
        </p:nvSpPr>
        <p:spPr>
          <a:xfrm>
            <a:off x="4009625" y="195000"/>
            <a:ext cx="5070300" cy="1218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700"/>
              <a:buFont typeface="Helvetica Neue"/>
              <a:buNone/>
            </a:pPr>
            <a:r>
              <a:rPr lang="en" sz="3600" b="1"/>
              <a:t>Falling Down the Rabbit Hole:</a:t>
            </a:r>
            <a:endParaRPr sz="3600" b="1">
              <a:solidFill>
                <a:srgbClr val="FFCA29"/>
              </a:solidFill>
              <a:latin typeface="Helvetica Neue"/>
              <a:ea typeface="Helvetica Neue"/>
              <a:cs typeface="Helvetica Neue"/>
              <a:sym typeface="Helvetica Neue"/>
            </a:endParaRPr>
          </a:p>
        </p:txBody>
      </p:sp>
      <p:pic>
        <p:nvPicPr>
          <p:cNvPr id="136" name="Google Shape;136;p26"/>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137" name="Google Shape;137;p26"/>
          <p:cNvSpPr txBox="1"/>
          <p:nvPr/>
        </p:nvSpPr>
        <p:spPr>
          <a:xfrm>
            <a:off x="3917700" y="1000975"/>
            <a:ext cx="5213700" cy="1402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CA29"/>
              </a:buClr>
              <a:buSzPts val="2000"/>
              <a:buFont typeface="Helvetica Neue"/>
              <a:buNone/>
            </a:pPr>
            <a:r>
              <a:rPr lang="en" sz="2200" b="1">
                <a:solidFill>
                  <a:srgbClr val="FFCA29"/>
                </a:solidFill>
                <a:latin typeface="Helvetica Neue"/>
                <a:ea typeface="Helvetica Neue"/>
                <a:cs typeface="Helvetica Neue"/>
                <a:sym typeface="Helvetica Neue"/>
              </a:rPr>
              <a:t>Exploring the Unique Partnership Between Subject Librarians and Scholarly Communication</a:t>
            </a:r>
            <a:endParaRPr sz="2200"/>
          </a:p>
        </p:txBody>
      </p:sp>
      <p:sp>
        <p:nvSpPr>
          <p:cNvPr id="138" name="Google Shape;138;p26"/>
          <p:cNvSpPr/>
          <p:nvPr/>
        </p:nvSpPr>
        <p:spPr>
          <a:xfrm>
            <a:off x="6212799" y="3151179"/>
            <a:ext cx="125100" cy="1185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26"/>
          <p:cNvSpPr/>
          <p:nvPr/>
        </p:nvSpPr>
        <p:spPr>
          <a:xfrm>
            <a:off x="6446158" y="3151179"/>
            <a:ext cx="125100" cy="1185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26"/>
          <p:cNvSpPr/>
          <p:nvPr/>
        </p:nvSpPr>
        <p:spPr>
          <a:xfrm>
            <a:off x="6695359" y="3151179"/>
            <a:ext cx="125100" cy="1185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141;p26"/>
          <p:cNvSpPr txBox="1"/>
          <p:nvPr/>
        </p:nvSpPr>
        <p:spPr>
          <a:xfrm>
            <a:off x="4084050" y="3383175"/>
            <a:ext cx="4881000" cy="154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75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Ven Basco, Engineering &amp; Computer Science Librarian</a:t>
            </a:r>
            <a:endParaRPr>
              <a:solidFill>
                <a:schemeClr val="lt1"/>
              </a:solidFill>
              <a:latin typeface="Helvetica Neue"/>
              <a:ea typeface="Helvetica Neue"/>
              <a:cs typeface="Helvetica Neue"/>
              <a:sym typeface="Helvetica Neue"/>
            </a:endParaRPr>
          </a:p>
          <a:p>
            <a:pPr marL="0" marR="0" lvl="0" indent="0" algn="ctr" rtl="0">
              <a:lnSpc>
                <a:spcPct val="90000"/>
              </a:lnSpc>
              <a:spcBef>
                <a:spcPts val="75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Sandy Avila, Science Librarian</a:t>
            </a:r>
            <a:endParaRPr>
              <a:solidFill>
                <a:schemeClr val="lt1"/>
              </a:solidFill>
              <a:latin typeface="Helvetica Neue"/>
              <a:ea typeface="Helvetica Neue"/>
              <a:cs typeface="Helvetica Neue"/>
              <a:sym typeface="Helvetica Neue"/>
            </a:endParaRPr>
          </a:p>
          <a:p>
            <a:pPr marL="0" marR="0" lvl="0" indent="0" algn="ctr" rtl="0">
              <a:lnSpc>
                <a:spcPct val="90000"/>
              </a:lnSpc>
              <a:spcBef>
                <a:spcPts val="75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Sarah A. Norris, Scholarly Communication Librarian</a:t>
            </a:r>
            <a:endParaRPr>
              <a:solidFill>
                <a:schemeClr val="lt1"/>
              </a:solidFill>
              <a:latin typeface="Helvetica Neue"/>
              <a:ea typeface="Helvetica Neue"/>
              <a:cs typeface="Helvetica Neue"/>
              <a:sym typeface="Helvetica Neue"/>
            </a:endParaRPr>
          </a:p>
          <a:p>
            <a:pPr marL="0" marR="0" lvl="0" indent="0" algn="ctr" rtl="0">
              <a:lnSpc>
                <a:spcPct val="90000"/>
              </a:lnSpc>
              <a:spcBef>
                <a:spcPts val="750"/>
              </a:spcBef>
              <a:spcAft>
                <a:spcPts val="0"/>
              </a:spcAft>
              <a:buClr>
                <a:schemeClr val="lt1"/>
              </a:buClr>
              <a:buSzPts val="1800"/>
              <a:buFont typeface="Arial"/>
              <a:buNone/>
            </a:pPr>
            <a:r>
              <a:rPr lang="en" sz="1800">
                <a:solidFill>
                  <a:schemeClr val="lt1"/>
                </a:solidFill>
                <a:latin typeface="Helvetica Neue"/>
                <a:ea typeface="Helvetica Neue"/>
                <a:cs typeface="Helvetica Neue"/>
                <a:sym typeface="Helvetica Neue"/>
              </a:rPr>
              <a:t>University of Central Florida </a:t>
            </a:r>
            <a:endParaRPr sz="1800">
              <a:solidFill>
                <a:schemeClr val="lt1"/>
              </a:solidFill>
              <a:latin typeface="Helvetica Neue"/>
              <a:ea typeface="Helvetica Neue"/>
              <a:cs typeface="Helvetica Neue"/>
              <a:sym typeface="Helvetica Neue"/>
            </a:endParaRPr>
          </a:p>
          <a:p>
            <a:pPr marL="342900" marR="0" lvl="1" indent="0" algn="ctr"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Helvetica Neue"/>
              <a:ea typeface="Helvetica Neue"/>
              <a:cs typeface="Helvetica Neue"/>
              <a:sym typeface="Helvetica Neue"/>
            </a:endParaRPr>
          </a:p>
        </p:txBody>
      </p:sp>
      <p:pic>
        <p:nvPicPr>
          <p:cNvPr id="142" name="Google Shape;142;p26"/>
          <p:cNvPicPr preferRelativeResize="0"/>
          <p:nvPr/>
        </p:nvPicPr>
        <p:blipFill>
          <a:blip r:embed="rId4">
            <a:alphaModFix/>
          </a:blip>
          <a:stretch>
            <a:fillRect/>
          </a:stretch>
        </p:blipFill>
        <p:spPr>
          <a:xfrm>
            <a:off x="7" y="0"/>
            <a:ext cx="3881737" cy="5143502"/>
          </a:xfrm>
          <a:prstGeom prst="rect">
            <a:avLst/>
          </a:prstGeom>
          <a:noFill/>
          <a:ln>
            <a:noFill/>
          </a:ln>
        </p:spPr>
      </p:pic>
      <p:sp>
        <p:nvSpPr>
          <p:cNvPr id="143" name="Google Shape;143;p26"/>
          <p:cNvSpPr txBox="1"/>
          <p:nvPr/>
        </p:nvSpPr>
        <p:spPr>
          <a:xfrm>
            <a:off x="4104275" y="2331150"/>
            <a:ext cx="4881000" cy="1542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75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Charleston Conference 2019</a:t>
            </a:r>
            <a:endParaRPr>
              <a:solidFill>
                <a:schemeClr val="lt1"/>
              </a:solidFill>
              <a:latin typeface="Helvetica Neue"/>
              <a:ea typeface="Helvetica Neue"/>
              <a:cs typeface="Helvetica Neue"/>
              <a:sym typeface="Helvetica Neue"/>
            </a:endParaRPr>
          </a:p>
          <a:p>
            <a:pPr marL="0" marR="0" lvl="0" indent="0" algn="ctr" rtl="0">
              <a:lnSpc>
                <a:spcPct val="90000"/>
              </a:lnSpc>
              <a:spcBef>
                <a:spcPts val="75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 November 6th, 2019</a:t>
            </a:r>
            <a:endParaRPr>
              <a:solidFill>
                <a:schemeClr val="lt1"/>
              </a:solidFill>
              <a:latin typeface="Helvetica Neue"/>
              <a:ea typeface="Helvetica Neue"/>
              <a:cs typeface="Helvetica Neue"/>
              <a:sym typeface="Helvetica Neue"/>
            </a:endParaRPr>
          </a:p>
          <a:p>
            <a:pPr marL="0" marR="0" lvl="0" indent="0" algn="ctr" rtl="0">
              <a:lnSpc>
                <a:spcPct val="90000"/>
              </a:lnSpc>
              <a:spcBef>
                <a:spcPts val="75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342900" marR="0" lvl="1" indent="0" algn="ctr" rtl="0">
              <a:lnSpc>
                <a:spcPct val="100000"/>
              </a:lnSpc>
              <a:spcBef>
                <a:spcPts val="0"/>
              </a:spcBef>
              <a:spcAft>
                <a:spcPts val="0"/>
              </a:spcAft>
              <a:buClr>
                <a:schemeClr val="lt1"/>
              </a:buClr>
              <a:buSzPts val="1500"/>
              <a:buFont typeface="Arial"/>
              <a:buNone/>
            </a:pPr>
            <a:endParaRPr sz="1500" b="0"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5"/>
          <p:cNvPicPr preferRelativeResize="0"/>
          <p:nvPr/>
        </p:nvPicPr>
        <p:blipFill>
          <a:blip r:embed="rId3">
            <a:alphaModFix/>
          </a:blip>
          <a:stretch>
            <a:fillRect/>
          </a:stretch>
        </p:blipFill>
        <p:spPr>
          <a:xfrm>
            <a:off x="40925" y="23025"/>
            <a:ext cx="9062154" cy="5097450"/>
          </a:xfrm>
          <a:prstGeom prst="rect">
            <a:avLst/>
          </a:prstGeom>
          <a:noFill/>
          <a:ln>
            <a:noFill/>
          </a:ln>
        </p:spPr>
      </p:pic>
      <p:pic>
        <p:nvPicPr>
          <p:cNvPr id="210" name="Google Shape;210;p35"/>
          <p:cNvPicPr preferRelativeResize="0"/>
          <p:nvPr/>
        </p:nvPicPr>
        <p:blipFill rotWithShape="1">
          <a:blip r:embed="rId4">
            <a:alphaModFix/>
          </a:blip>
          <a:srcRect/>
          <a:stretch/>
        </p:blipFill>
        <p:spPr>
          <a:xfrm>
            <a:off x="8464982" y="4431323"/>
            <a:ext cx="527774" cy="712177"/>
          </a:xfrm>
          <a:prstGeom prst="rect">
            <a:avLst/>
          </a:prstGeom>
          <a:noFill/>
          <a:ln>
            <a:noFill/>
          </a:ln>
        </p:spPr>
      </p:pic>
      <p:pic>
        <p:nvPicPr>
          <p:cNvPr id="211" name="Google Shape;211;p35"/>
          <p:cNvPicPr preferRelativeResize="0"/>
          <p:nvPr/>
        </p:nvPicPr>
        <p:blipFill rotWithShape="1">
          <a:blip r:embed="rId5">
            <a:alphaModFix/>
          </a:blip>
          <a:srcRect b="9616"/>
          <a:stretch/>
        </p:blipFill>
        <p:spPr>
          <a:xfrm>
            <a:off x="1664600" y="1345175"/>
            <a:ext cx="5814800" cy="3502301"/>
          </a:xfrm>
          <a:prstGeom prst="rect">
            <a:avLst/>
          </a:prstGeom>
          <a:noFill/>
          <a:ln>
            <a:noFill/>
          </a:ln>
        </p:spPr>
      </p:pic>
      <p:sp>
        <p:nvSpPr>
          <p:cNvPr id="212" name="Google Shape;212;p35"/>
          <p:cNvSpPr txBox="1">
            <a:spLocks noGrp="1"/>
          </p:cNvSpPr>
          <p:nvPr>
            <p:ph type="title" idx="4294967295"/>
          </p:nvPr>
        </p:nvSpPr>
        <p:spPr>
          <a:xfrm>
            <a:off x="739100" y="107025"/>
            <a:ext cx="7281000" cy="13383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                    UCF Libraries </a:t>
            </a:r>
            <a:endParaRPr b="1">
              <a:solidFill>
                <a:srgbClr val="FFCA29"/>
              </a:solidFill>
            </a:endParaRPr>
          </a:p>
          <a:p>
            <a:pPr marL="0" lvl="0" indent="0" algn="l" rtl="0">
              <a:spcBef>
                <a:spcPts val="0"/>
              </a:spcBef>
              <a:spcAft>
                <a:spcPts val="0"/>
              </a:spcAft>
              <a:buNone/>
            </a:pPr>
            <a:r>
              <a:rPr lang="en" b="1">
                <a:solidFill>
                  <a:srgbClr val="FFCA29"/>
                </a:solidFill>
              </a:rPr>
              <a:t>           Subject Librarian Model</a:t>
            </a:r>
            <a:endParaRPr b="1">
              <a:solidFill>
                <a:srgbClr val="FFCA2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322000" y="534538"/>
            <a:ext cx="2289800" cy="3789175"/>
          </a:xfrm>
          <a:prstGeom prst="rect">
            <a:avLst/>
          </a:prstGeom>
          <a:noFill/>
          <a:ln>
            <a:noFill/>
          </a:ln>
        </p:spPr>
      </p:pic>
      <p:sp>
        <p:nvSpPr>
          <p:cNvPr id="218" name="Google Shape;218;p36"/>
          <p:cNvSpPr txBox="1">
            <a:spLocks noGrp="1"/>
          </p:cNvSpPr>
          <p:nvPr>
            <p:ph type="title" idx="4294967295"/>
          </p:nvPr>
        </p:nvSpPr>
        <p:spPr>
          <a:xfrm>
            <a:off x="2819675" y="448950"/>
            <a:ext cx="5062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Traditional Model</a:t>
            </a:r>
            <a:endParaRPr b="1">
              <a:solidFill>
                <a:srgbClr val="FFCA29"/>
              </a:solidFill>
            </a:endParaRPr>
          </a:p>
        </p:txBody>
      </p:sp>
      <p:pic>
        <p:nvPicPr>
          <p:cNvPr id="219" name="Google Shape;219;p36"/>
          <p:cNvPicPr preferRelativeResize="0"/>
          <p:nvPr/>
        </p:nvPicPr>
        <p:blipFill rotWithShape="1">
          <a:blip r:embed="rId4">
            <a:alphaModFix/>
          </a:blip>
          <a:srcRect/>
          <a:stretch/>
        </p:blipFill>
        <p:spPr>
          <a:xfrm>
            <a:off x="8487207" y="4431323"/>
            <a:ext cx="527774" cy="712177"/>
          </a:xfrm>
          <a:prstGeom prst="rect">
            <a:avLst/>
          </a:prstGeom>
          <a:noFill/>
          <a:ln>
            <a:noFill/>
          </a:ln>
        </p:spPr>
      </p:pic>
      <p:sp>
        <p:nvSpPr>
          <p:cNvPr id="220" name="Google Shape;220;p36"/>
          <p:cNvSpPr txBox="1"/>
          <p:nvPr/>
        </p:nvSpPr>
        <p:spPr>
          <a:xfrm>
            <a:off x="2819675" y="1250725"/>
            <a:ext cx="6113100" cy="348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2200" b="1">
                <a:solidFill>
                  <a:srgbClr val="FFC000"/>
                </a:solidFill>
                <a:latin typeface="Calibri"/>
                <a:ea typeface="Calibri"/>
                <a:cs typeface="Calibri"/>
                <a:sym typeface="Calibri"/>
              </a:rPr>
              <a:t>Before 2012 - </a:t>
            </a:r>
            <a:r>
              <a:rPr lang="en" sz="2200" b="1">
                <a:solidFill>
                  <a:srgbClr val="FFFFFF"/>
                </a:solidFill>
                <a:latin typeface="Calibri"/>
                <a:ea typeface="Calibri"/>
                <a:cs typeface="Calibri"/>
                <a:sym typeface="Calibri"/>
              </a:rPr>
              <a:t>Traditional Reference Department</a:t>
            </a:r>
            <a:endParaRPr sz="2200" b="1">
              <a:solidFill>
                <a:srgbClr val="FFFFFF"/>
              </a:solidFill>
              <a:latin typeface="Calibri"/>
              <a:ea typeface="Calibri"/>
              <a:cs typeface="Calibri"/>
              <a:sym typeface="Calibri"/>
            </a:endParaRPr>
          </a:p>
          <a:p>
            <a:pPr marL="457200" lvl="0" indent="-368300" algn="l" rtl="0">
              <a:lnSpc>
                <a:spcPct val="90000"/>
              </a:lnSpc>
              <a:spcBef>
                <a:spcPts val="1000"/>
              </a:spcBef>
              <a:spcAft>
                <a:spcPts val="0"/>
              </a:spcAft>
              <a:buClr>
                <a:srgbClr val="FFFFFF"/>
              </a:buClr>
              <a:buSzPts val="2200"/>
              <a:buFont typeface="Calibri"/>
              <a:buChar char="●"/>
            </a:pPr>
            <a:r>
              <a:rPr lang="en" sz="2200" b="1">
                <a:solidFill>
                  <a:srgbClr val="FFFFFF"/>
                </a:solidFill>
                <a:latin typeface="Calibri"/>
                <a:ea typeface="Calibri"/>
                <a:cs typeface="Calibri"/>
                <a:sym typeface="Calibri"/>
              </a:rPr>
              <a:t>Reference Desk ( up to 16 hours)</a:t>
            </a:r>
            <a:endParaRPr sz="2200" b="1">
              <a:solidFill>
                <a:srgbClr val="FFFFFF"/>
              </a:solidFill>
              <a:latin typeface="Calibri"/>
              <a:ea typeface="Calibri"/>
              <a:cs typeface="Calibri"/>
              <a:sym typeface="Calibri"/>
            </a:endParaRPr>
          </a:p>
          <a:p>
            <a:pPr marL="457200" lvl="0" indent="-368300" algn="l" rtl="0">
              <a:lnSpc>
                <a:spcPct val="90000"/>
              </a:lnSpc>
              <a:spcBef>
                <a:spcPts val="0"/>
              </a:spcBef>
              <a:spcAft>
                <a:spcPts val="0"/>
              </a:spcAft>
              <a:buClr>
                <a:srgbClr val="FFFFFF"/>
              </a:buClr>
              <a:buSzPts val="2200"/>
              <a:buFont typeface="Calibri"/>
              <a:buChar char="●"/>
            </a:pPr>
            <a:r>
              <a:rPr lang="en" sz="2200" b="1">
                <a:solidFill>
                  <a:srgbClr val="FFFFFF"/>
                </a:solidFill>
                <a:latin typeface="Calibri"/>
                <a:ea typeface="Calibri"/>
                <a:cs typeface="Calibri"/>
                <a:sym typeface="Calibri"/>
              </a:rPr>
              <a:t>Collection Development (with or without expertise)</a:t>
            </a:r>
            <a:endParaRPr sz="2200" b="1">
              <a:solidFill>
                <a:srgbClr val="FFFFFF"/>
              </a:solidFill>
              <a:latin typeface="Calibri"/>
              <a:ea typeface="Calibri"/>
              <a:cs typeface="Calibri"/>
              <a:sym typeface="Calibri"/>
            </a:endParaRPr>
          </a:p>
          <a:p>
            <a:pPr marL="457200" lvl="0" indent="-368300" algn="l" rtl="0">
              <a:lnSpc>
                <a:spcPct val="90000"/>
              </a:lnSpc>
              <a:spcBef>
                <a:spcPts val="0"/>
              </a:spcBef>
              <a:spcAft>
                <a:spcPts val="0"/>
              </a:spcAft>
              <a:buClr>
                <a:srgbClr val="FFFFFF"/>
              </a:buClr>
              <a:buSzPts val="2200"/>
              <a:buFont typeface="Calibri"/>
              <a:buChar char="●"/>
            </a:pPr>
            <a:r>
              <a:rPr lang="en" sz="2200" b="1">
                <a:solidFill>
                  <a:srgbClr val="FFFFFF"/>
                </a:solidFill>
                <a:latin typeface="Calibri"/>
                <a:ea typeface="Calibri"/>
                <a:cs typeface="Calibri"/>
                <a:sym typeface="Calibri"/>
              </a:rPr>
              <a:t>Library Instruction (English, Speech, Subject Expertise, including other subject areas)</a:t>
            </a:r>
            <a:endParaRPr sz="2200" b="1">
              <a:solidFill>
                <a:srgbClr val="FFFFFF"/>
              </a:solidFill>
              <a:latin typeface="Calibri"/>
              <a:ea typeface="Calibri"/>
              <a:cs typeface="Calibri"/>
              <a:sym typeface="Calibri"/>
            </a:endParaRPr>
          </a:p>
          <a:p>
            <a:pPr marL="457200" lvl="0" indent="-368300" algn="l" rtl="0">
              <a:lnSpc>
                <a:spcPct val="90000"/>
              </a:lnSpc>
              <a:spcBef>
                <a:spcPts val="0"/>
              </a:spcBef>
              <a:spcAft>
                <a:spcPts val="0"/>
              </a:spcAft>
              <a:buClr>
                <a:srgbClr val="FFFFFF"/>
              </a:buClr>
              <a:buSzPts val="2200"/>
              <a:buFont typeface="Calibri"/>
              <a:buChar char="●"/>
            </a:pPr>
            <a:r>
              <a:rPr lang="en" sz="2200" b="1">
                <a:solidFill>
                  <a:srgbClr val="FFFFFF"/>
                </a:solidFill>
                <a:latin typeface="Calibri"/>
                <a:ea typeface="Calibri"/>
                <a:cs typeface="Calibri"/>
                <a:sym typeface="Calibri"/>
              </a:rPr>
              <a:t>Night and Weekend Hours</a:t>
            </a:r>
            <a:endParaRPr sz="2200" b="1">
              <a:solidFill>
                <a:srgbClr val="FFFFFF"/>
              </a:solidFill>
              <a:latin typeface="Calibri"/>
              <a:ea typeface="Calibri"/>
              <a:cs typeface="Calibri"/>
              <a:sym typeface="Calibri"/>
            </a:endParaRPr>
          </a:p>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7"/>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26" name="Google Shape;226;p37"/>
          <p:cNvSpPr txBox="1">
            <a:spLocks noGrp="1"/>
          </p:cNvSpPr>
          <p:nvPr>
            <p:ph type="title" idx="4294967295"/>
          </p:nvPr>
        </p:nvSpPr>
        <p:spPr>
          <a:xfrm>
            <a:off x="2886825" y="419325"/>
            <a:ext cx="5062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How it all began….</a:t>
            </a:r>
            <a:endParaRPr b="1">
              <a:solidFill>
                <a:srgbClr val="FFCA29"/>
              </a:solidFill>
            </a:endParaRPr>
          </a:p>
        </p:txBody>
      </p:sp>
      <p:pic>
        <p:nvPicPr>
          <p:cNvPr id="227" name="Google Shape;227;p37"/>
          <p:cNvPicPr preferRelativeResize="0"/>
          <p:nvPr/>
        </p:nvPicPr>
        <p:blipFill>
          <a:blip r:embed="rId4">
            <a:alphaModFix/>
          </a:blip>
          <a:stretch>
            <a:fillRect/>
          </a:stretch>
        </p:blipFill>
        <p:spPr>
          <a:xfrm>
            <a:off x="131225" y="631938"/>
            <a:ext cx="2563676" cy="3879625"/>
          </a:xfrm>
          <a:prstGeom prst="rect">
            <a:avLst/>
          </a:prstGeom>
          <a:noFill/>
          <a:ln>
            <a:noFill/>
          </a:ln>
        </p:spPr>
      </p:pic>
      <p:sp>
        <p:nvSpPr>
          <p:cNvPr id="228" name="Google Shape;228;p37"/>
          <p:cNvSpPr txBox="1"/>
          <p:nvPr/>
        </p:nvSpPr>
        <p:spPr>
          <a:xfrm>
            <a:off x="2812275" y="1413525"/>
            <a:ext cx="6180600" cy="3685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800" b="1">
                <a:solidFill>
                  <a:srgbClr val="FFC000"/>
                </a:solidFill>
                <a:latin typeface="Helvetica Neue"/>
                <a:ea typeface="Helvetica Neue"/>
                <a:cs typeface="Helvetica Neue"/>
                <a:sym typeface="Helvetica Neue"/>
              </a:rPr>
              <a:t>Since 2013 – </a:t>
            </a:r>
            <a:r>
              <a:rPr lang="en" sz="1800" b="1">
                <a:solidFill>
                  <a:srgbClr val="FFFFFF"/>
                </a:solidFill>
                <a:latin typeface="Helvetica Neue"/>
                <a:ea typeface="Helvetica Neue"/>
                <a:cs typeface="Helvetica Neue"/>
                <a:sym typeface="Helvetica Neue"/>
              </a:rPr>
              <a:t>New Subject Librarian Model</a:t>
            </a:r>
            <a:endParaRPr sz="1800" b="1">
              <a:solidFill>
                <a:srgbClr val="FFFFFF"/>
              </a:solidFill>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100"/>
              <a:buFont typeface="Arial"/>
              <a:buNone/>
            </a:pPr>
            <a:r>
              <a:rPr lang="en" sz="1800" b="1">
                <a:solidFill>
                  <a:srgbClr val="FFC000"/>
                </a:solidFill>
                <a:latin typeface="Helvetica Neue"/>
                <a:ea typeface="Helvetica Neue"/>
                <a:cs typeface="Helvetica Neue"/>
                <a:sym typeface="Helvetica Neue"/>
              </a:rPr>
              <a:t>Primary Goal:</a:t>
            </a:r>
            <a:endParaRPr sz="1800" b="1">
              <a:solidFill>
                <a:srgbClr val="FFC000"/>
              </a:solidFill>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100"/>
              <a:buFont typeface="Arial"/>
              <a:buNone/>
            </a:pPr>
            <a:r>
              <a:rPr lang="en" sz="1800" b="1">
                <a:solidFill>
                  <a:srgbClr val="FFFFFF"/>
                </a:solidFill>
                <a:latin typeface="Helvetica Neue"/>
                <a:ea typeface="Helvetica Neue"/>
                <a:cs typeface="Helvetica Neue"/>
                <a:sym typeface="Helvetica Neue"/>
              </a:rPr>
              <a:t>Build upon and increase the positive impact already achieved on student learning, faculty teaching and research, and scholarly communication outreach.</a:t>
            </a:r>
            <a:endParaRPr sz="1800" b="1">
              <a:solidFill>
                <a:srgbClr val="FFFFFF"/>
              </a:solidFill>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100"/>
              <a:buFont typeface="Arial"/>
              <a:buNone/>
            </a:pPr>
            <a:r>
              <a:rPr lang="en" sz="1800" b="1">
                <a:solidFill>
                  <a:srgbClr val="FFC000"/>
                </a:solidFill>
                <a:latin typeface="Helvetica Neue"/>
                <a:ea typeface="Helvetica Neue"/>
                <a:cs typeface="Helvetica Neue"/>
                <a:sym typeface="Helvetica Neue"/>
              </a:rPr>
              <a:t>Expected Outcome:</a:t>
            </a:r>
            <a:endParaRPr sz="1800" b="1">
              <a:solidFill>
                <a:srgbClr val="FFC000"/>
              </a:solidFill>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100"/>
              <a:buFont typeface="Arial"/>
              <a:buNone/>
            </a:pPr>
            <a:r>
              <a:rPr lang="en" sz="1800" b="1">
                <a:solidFill>
                  <a:srgbClr val="FFFFFF"/>
                </a:solidFill>
                <a:latin typeface="Helvetica Neue"/>
                <a:ea typeface="Helvetica Neue"/>
                <a:cs typeface="Helvetica Neue"/>
                <a:sym typeface="Helvetica Neue"/>
              </a:rPr>
              <a:t>Higher visibility and accessibility (on campus and in local, state, regional, national, and international venues)</a:t>
            </a:r>
            <a:endParaRPr sz="18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8"/>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34" name="Google Shape;234;p38"/>
          <p:cNvSpPr txBox="1">
            <a:spLocks noGrp="1"/>
          </p:cNvSpPr>
          <p:nvPr>
            <p:ph type="title" idx="4294967295"/>
          </p:nvPr>
        </p:nvSpPr>
        <p:spPr>
          <a:xfrm>
            <a:off x="3077350" y="272675"/>
            <a:ext cx="5062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Subject Librarian Model</a:t>
            </a:r>
            <a:endParaRPr b="1">
              <a:solidFill>
                <a:srgbClr val="FFCA29"/>
              </a:solidFill>
            </a:endParaRPr>
          </a:p>
        </p:txBody>
      </p:sp>
      <p:pic>
        <p:nvPicPr>
          <p:cNvPr id="235" name="Google Shape;235;p38"/>
          <p:cNvPicPr preferRelativeResize="0"/>
          <p:nvPr/>
        </p:nvPicPr>
        <p:blipFill>
          <a:blip r:embed="rId4">
            <a:alphaModFix/>
          </a:blip>
          <a:stretch>
            <a:fillRect/>
          </a:stretch>
        </p:blipFill>
        <p:spPr>
          <a:xfrm>
            <a:off x="230775" y="612600"/>
            <a:ext cx="2367400" cy="3766975"/>
          </a:xfrm>
          <a:prstGeom prst="rect">
            <a:avLst/>
          </a:prstGeom>
          <a:noFill/>
          <a:ln>
            <a:noFill/>
          </a:ln>
        </p:spPr>
      </p:pic>
      <p:sp>
        <p:nvSpPr>
          <p:cNvPr id="236" name="Google Shape;236;p38"/>
          <p:cNvSpPr txBox="1"/>
          <p:nvPr/>
        </p:nvSpPr>
        <p:spPr>
          <a:xfrm>
            <a:off x="2526850" y="1003475"/>
            <a:ext cx="6497700" cy="38673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rgbClr val="FFFFFF"/>
              </a:buClr>
              <a:buSzPts val="1800"/>
              <a:buFont typeface="Helvetica Neue"/>
              <a:buChar char="●"/>
            </a:pPr>
            <a:r>
              <a:rPr lang="en" sz="1800" b="1">
                <a:solidFill>
                  <a:srgbClr val="FFFFFF"/>
                </a:solidFill>
                <a:latin typeface="Helvetica Neue"/>
                <a:ea typeface="Helvetica Neue"/>
                <a:cs typeface="Helvetica Neue"/>
                <a:sym typeface="Helvetica Neue"/>
              </a:rPr>
              <a:t>Product of the Research and Information Services Department, the Acquisitions and Collection Services Department, and the Office of Scholarly Communication</a:t>
            </a:r>
            <a:endParaRPr sz="18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42900" algn="l" rtl="0">
              <a:lnSpc>
                <a:spcPct val="90000"/>
              </a:lnSpc>
              <a:spcBef>
                <a:spcPts val="1000"/>
              </a:spcBef>
              <a:spcAft>
                <a:spcPts val="0"/>
              </a:spcAft>
              <a:buClr>
                <a:srgbClr val="FFFFFF"/>
              </a:buClr>
              <a:buSzPts val="1800"/>
              <a:buFont typeface="Helvetica Neue"/>
              <a:buChar char="●"/>
            </a:pPr>
            <a:r>
              <a:rPr lang="en" sz="1800" b="1">
                <a:solidFill>
                  <a:srgbClr val="FFFFFF"/>
                </a:solidFill>
                <a:latin typeface="Helvetica Neue"/>
                <a:ea typeface="Helvetica Neue"/>
                <a:cs typeface="Helvetica Neue"/>
                <a:sym typeface="Helvetica Neue"/>
              </a:rPr>
              <a:t>Work collaboratively to realign the librarians’ subject assignments so as to more closely link each librarian with a particular college/department</a:t>
            </a:r>
            <a:endParaRPr sz="18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42900" algn="l" rtl="0">
              <a:lnSpc>
                <a:spcPct val="90000"/>
              </a:lnSpc>
              <a:spcBef>
                <a:spcPts val="1000"/>
              </a:spcBef>
              <a:spcAft>
                <a:spcPts val="0"/>
              </a:spcAft>
              <a:buClr>
                <a:srgbClr val="FFFFFF"/>
              </a:buClr>
              <a:buSzPts val="1800"/>
              <a:buFont typeface="Helvetica Neue"/>
              <a:buChar char="●"/>
            </a:pPr>
            <a:r>
              <a:rPr lang="en" sz="1800" b="1">
                <a:solidFill>
                  <a:srgbClr val="FFFFFF"/>
                </a:solidFill>
                <a:latin typeface="Helvetica Neue"/>
                <a:ea typeface="Helvetica Neue"/>
                <a:cs typeface="Helvetica Neue"/>
                <a:sym typeface="Helvetica Neue"/>
              </a:rPr>
              <a:t>Maximize positive impacts on collection development; scholarly communication; and faculty/student teaching, learning, and research</a:t>
            </a:r>
            <a:endParaRPr sz="18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sz="2000" b="1">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9"/>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42" name="Google Shape;242;p39"/>
          <p:cNvSpPr txBox="1">
            <a:spLocks noGrp="1"/>
          </p:cNvSpPr>
          <p:nvPr>
            <p:ph type="title" idx="4294967295"/>
          </p:nvPr>
        </p:nvSpPr>
        <p:spPr>
          <a:xfrm>
            <a:off x="2813650" y="415350"/>
            <a:ext cx="60381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000" b="1">
                <a:solidFill>
                  <a:srgbClr val="FFCA29"/>
                </a:solidFill>
              </a:rPr>
              <a:t>A Subject Librarian Perspective</a:t>
            </a:r>
            <a:endParaRPr sz="3000" b="1">
              <a:solidFill>
                <a:srgbClr val="FFCA29"/>
              </a:solidFill>
            </a:endParaRPr>
          </a:p>
        </p:txBody>
      </p:sp>
      <p:sp>
        <p:nvSpPr>
          <p:cNvPr id="243" name="Google Shape;243;p39"/>
          <p:cNvSpPr txBox="1"/>
          <p:nvPr/>
        </p:nvSpPr>
        <p:spPr>
          <a:xfrm>
            <a:off x="2672650" y="1339525"/>
            <a:ext cx="6320100" cy="3448800"/>
          </a:xfrm>
          <a:prstGeom prst="rect">
            <a:avLst/>
          </a:prstGeom>
          <a:noFill/>
          <a:ln>
            <a:noFill/>
          </a:ln>
        </p:spPr>
        <p:txBody>
          <a:bodyPr spcFirstLastPara="1" wrap="square" lIns="91425" tIns="91425" rIns="91425" bIns="91425" anchor="t" anchorCtr="0">
            <a:noAutofit/>
          </a:bodyPr>
          <a:lstStyle/>
          <a:p>
            <a:pPr marL="457200" lvl="0" indent="-368300" algn="l" rtl="0">
              <a:lnSpc>
                <a:spcPct val="90000"/>
              </a:lnSpc>
              <a:spcBef>
                <a:spcPts val="1000"/>
              </a:spcBef>
              <a:spcAft>
                <a:spcPts val="0"/>
              </a:spcAft>
              <a:buClr>
                <a:srgbClr val="FFFFFF"/>
              </a:buClr>
              <a:buSzPts val="2200"/>
              <a:buFont typeface="Helvetica Neue"/>
              <a:buChar char="●"/>
            </a:pPr>
            <a:r>
              <a:rPr lang="en" sz="2200" b="1">
                <a:solidFill>
                  <a:srgbClr val="FFC000"/>
                </a:solidFill>
                <a:latin typeface="Helvetica Neue"/>
                <a:ea typeface="Helvetica Neue"/>
                <a:cs typeface="Helvetica Neue"/>
                <a:sym typeface="Helvetica Neue"/>
              </a:rPr>
              <a:t>Librarian’s role</a:t>
            </a:r>
            <a:r>
              <a:rPr lang="en" sz="2200" b="1">
                <a:solidFill>
                  <a:srgbClr val="FFFFFF"/>
                </a:solidFill>
                <a:latin typeface="Helvetica Neue"/>
                <a:ea typeface="Helvetica Neue"/>
                <a:cs typeface="Helvetica Neue"/>
                <a:sym typeface="Helvetica Neue"/>
              </a:rPr>
              <a:t> – reactive to proactive</a:t>
            </a:r>
            <a:endParaRPr sz="22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68300" algn="l" rtl="0">
              <a:lnSpc>
                <a:spcPct val="90000"/>
              </a:lnSpc>
              <a:spcBef>
                <a:spcPts val="1000"/>
              </a:spcBef>
              <a:spcAft>
                <a:spcPts val="0"/>
              </a:spcAft>
              <a:buClr>
                <a:srgbClr val="FFFFFF"/>
              </a:buClr>
              <a:buSzPts val="2200"/>
              <a:buFont typeface="Helvetica Neue"/>
              <a:buChar char="●"/>
            </a:pPr>
            <a:r>
              <a:rPr lang="en" sz="2200" b="1">
                <a:solidFill>
                  <a:srgbClr val="FFFFFF"/>
                </a:solidFill>
                <a:latin typeface="Helvetica Neue"/>
                <a:ea typeface="Helvetica Neue"/>
                <a:cs typeface="Helvetica Neue"/>
                <a:sym typeface="Helvetica Neue"/>
              </a:rPr>
              <a:t>Proactive outreach to UCF constituencies in support of Collection Development, Scholarly Communication, Faculty/Student –Teaching, Learning and Research</a:t>
            </a:r>
            <a:endParaRPr sz="22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244" name="Google Shape;244;p39"/>
          <p:cNvPicPr preferRelativeResize="0"/>
          <p:nvPr/>
        </p:nvPicPr>
        <p:blipFill>
          <a:blip r:embed="rId4">
            <a:alphaModFix/>
          </a:blip>
          <a:stretch>
            <a:fillRect/>
          </a:stretch>
        </p:blipFill>
        <p:spPr>
          <a:xfrm>
            <a:off x="244300" y="735950"/>
            <a:ext cx="2312200" cy="35765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0"/>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50" name="Google Shape;250;p40"/>
          <p:cNvSpPr txBox="1"/>
          <p:nvPr/>
        </p:nvSpPr>
        <p:spPr>
          <a:xfrm>
            <a:off x="2592750" y="1299700"/>
            <a:ext cx="6041400" cy="37563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1000"/>
              </a:spcBef>
              <a:spcAft>
                <a:spcPts val="0"/>
              </a:spcAft>
              <a:buClr>
                <a:srgbClr val="FFFFFF"/>
              </a:buClr>
              <a:buSzPts val="1800"/>
              <a:buFont typeface="Helvetica Neue"/>
              <a:buChar char="●"/>
            </a:pPr>
            <a:r>
              <a:rPr lang="en" sz="1800" b="1">
                <a:solidFill>
                  <a:srgbClr val="FFFFFF"/>
                </a:solidFill>
                <a:latin typeface="Helvetica Neue"/>
                <a:ea typeface="Helvetica Neue"/>
                <a:cs typeface="Helvetica Neue"/>
                <a:sym typeface="Helvetica Neue"/>
              </a:rPr>
              <a:t>Librarians were encouraged to provide practical assistance in helping faculty through the complexities of scholarly communication topics, such as copyright, author rights, open access, and research impact.</a:t>
            </a:r>
            <a:endParaRPr sz="18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42900" algn="l" rtl="0">
              <a:lnSpc>
                <a:spcPct val="90000"/>
              </a:lnSpc>
              <a:spcBef>
                <a:spcPts val="1000"/>
              </a:spcBef>
              <a:spcAft>
                <a:spcPts val="0"/>
              </a:spcAft>
              <a:buClr>
                <a:srgbClr val="FFFFFF"/>
              </a:buClr>
              <a:buSzPts val="1800"/>
              <a:buFont typeface="Helvetica Neue"/>
              <a:buChar char="●"/>
            </a:pPr>
            <a:r>
              <a:rPr lang="en" sz="1800" b="1">
                <a:solidFill>
                  <a:srgbClr val="FFFFFF"/>
                </a:solidFill>
                <a:latin typeface="Helvetica Neue"/>
                <a:ea typeface="Helvetica Neue"/>
                <a:cs typeface="Helvetica Neue"/>
                <a:sym typeface="Helvetica Neue"/>
              </a:rPr>
              <a:t>Academic department profiling thoroughly understand the mission, goals, activities and new directions of assigned academic departments and programs as well as the department’s criteria for promotion, review, and tenure. </a:t>
            </a:r>
            <a:endParaRPr sz="18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251" name="Google Shape;251;p40"/>
          <p:cNvPicPr preferRelativeResize="0"/>
          <p:nvPr/>
        </p:nvPicPr>
        <p:blipFill>
          <a:blip r:embed="rId4">
            <a:alphaModFix/>
          </a:blip>
          <a:stretch>
            <a:fillRect/>
          </a:stretch>
        </p:blipFill>
        <p:spPr>
          <a:xfrm>
            <a:off x="73150" y="932100"/>
            <a:ext cx="2827149" cy="3039325"/>
          </a:xfrm>
          <a:prstGeom prst="rect">
            <a:avLst/>
          </a:prstGeom>
          <a:noFill/>
          <a:ln>
            <a:noFill/>
          </a:ln>
        </p:spPr>
      </p:pic>
      <p:sp>
        <p:nvSpPr>
          <p:cNvPr id="252" name="Google Shape;252;p40"/>
          <p:cNvSpPr txBox="1">
            <a:spLocks noGrp="1"/>
          </p:cNvSpPr>
          <p:nvPr>
            <p:ph type="title" idx="4294967295"/>
          </p:nvPr>
        </p:nvSpPr>
        <p:spPr>
          <a:xfrm>
            <a:off x="2646750" y="500500"/>
            <a:ext cx="6345900" cy="799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Subject Librarian Model @UCF</a:t>
            </a:r>
            <a:endParaRPr b="1">
              <a:solidFill>
                <a:srgbClr val="FFCA2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1"/>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58" name="Google Shape;258;p41"/>
          <p:cNvSpPr txBox="1">
            <a:spLocks noGrp="1"/>
          </p:cNvSpPr>
          <p:nvPr>
            <p:ph type="title" idx="4294967295"/>
          </p:nvPr>
        </p:nvSpPr>
        <p:spPr>
          <a:xfrm>
            <a:off x="2568075" y="522125"/>
            <a:ext cx="569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Subject Librarian Activities</a:t>
            </a:r>
            <a:endParaRPr b="1">
              <a:solidFill>
                <a:srgbClr val="FFCA29"/>
              </a:solidFill>
            </a:endParaRPr>
          </a:p>
        </p:txBody>
      </p:sp>
      <p:sp>
        <p:nvSpPr>
          <p:cNvPr id="259" name="Google Shape;259;p41"/>
          <p:cNvSpPr txBox="1"/>
          <p:nvPr/>
        </p:nvSpPr>
        <p:spPr>
          <a:xfrm>
            <a:off x="2487450" y="1420950"/>
            <a:ext cx="6357300" cy="3478500"/>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rgbClr val="FFFFFF"/>
              </a:buClr>
              <a:buSzPts val="2000"/>
              <a:buFont typeface="Helvetica Neue"/>
              <a:buChar char="●"/>
            </a:pPr>
            <a:r>
              <a:rPr lang="en" sz="2000" b="1">
                <a:solidFill>
                  <a:srgbClr val="FFFFFF"/>
                </a:solidFill>
                <a:latin typeface="Helvetica Neue"/>
                <a:ea typeface="Helvetica Neue"/>
                <a:cs typeface="Helvetica Neue"/>
                <a:sym typeface="Helvetica Neue"/>
              </a:rPr>
              <a:t>Academic faculty profiling so librarians are thoroughly acquainted with their assigned faculty members’ research, grants, publications, and teaching assignments</a:t>
            </a:r>
            <a:endParaRPr sz="20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55600" algn="l" rtl="0">
              <a:lnSpc>
                <a:spcPct val="90000"/>
              </a:lnSpc>
              <a:spcBef>
                <a:spcPts val="1000"/>
              </a:spcBef>
              <a:spcAft>
                <a:spcPts val="0"/>
              </a:spcAft>
              <a:buClr>
                <a:srgbClr val="FFFFFF"/>
              </a:buClr>
              <a:buSzPts val="2000"/>
              <a:buFont typeface="Helvetica Neue"/>
              <a:buChar char="●"/>
            </a:pPr>
            <a:r>
              <a:rPr lang="en" sz="2000" b="1">
                <a:solidFill>
                  <a:srgbClr val="FFFFFF"/>
                </a:solidFill>
                <a:latin typeface="Helvetica Neue"/>
                <a:ea typeface="Helvetica Neue"/>
                <a:cs typeface="Helvetica Neue"/>
                <a:sym typeface="Helvetica Neue"/>
              </a:rPr>
              <a:t>Do curriculum mapping in order to achieve more refined, on-target curriculum integrated library research instruction, and collection development</a:t>
            </a:r>
            <a:endParaRPr sz="2000" b="1">
              <a:solidFill>
                <a:srgbClr val="FFFFFF"/>
              </a:solidFill>
              <a:latin typeface="Helvetica Neue"/>
              <a:ea typeface="Helvetica Neue"/>
              <a:cs typeface="Helvetica Neue"/>
              <a:sym typeface="Helvetica Neue"/>
            </a:endParaRPr>
          </a:p>
        </p:txBody>
      </p:sp>
      <p:pic>
        <p:nvPicPr>
          <p:cNvPr id="260" name="Google Shape;260;p41"/>
          <p:cNvPicPr preferRelativeResize="0"/>
          <p:nvPr/>
        </p:nvPicPr>
        <p:blipFill>
          <a:blip r:embed="rId4">
            <a:alphaModFix/>
          </a:blip>
          <a:stretch>
            <a:fillRect/>
          </a:stretch>
        </p:blipFill>
        <p:spPr>
          <a:xfrm>
            <a:off x="296150" y="656175"/>
            <a:ext cx="1942175" cy="38311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2"/>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66" name="Google Shape;266;p42"/>
          <p:cNvSpPr txBox="1">
            <a:spLocks noGrp="1"/>
          </p:cNvSpPr>
          <p:nvPr>
            <p:ph type="title" idx="4294967295"/>
          </p:nvPr>
        </p:nvSpPr>
        <p:spPr>
          <a:xfrm>
            <a:off x="2780400" y="604700"/>
            <a:ext cx="50622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The Expanded Role of Subject Librarians</a:t>
            </a:r>
            <a:endParaRPr b="1">
              <a:solidFill>
                <a:srgbClr val="FFCA29"/>
              </a:solidFill>
            </a:endParaRPr>
          </a:p>
        </p:txBody>
      </p:sp>
      <p:sp>
        <p:nvSpPr>
          <p:cNvPr id="267" name="Google Shape;267;p42"/>
          <p:cNvSpPr txBox="1"/>
          <p:nvPr/>
        </p:nvSpPr>
        <p:spPr>
          <a:xfrm>
            <a:off x="2551675" y="1496350"/>
            <a:ext cx="6401700" cy="3818700"/>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rgbClr val="FFFFFF"/>
              </a:buClr>
              <a:buSzPts val="2000"/>
              <a:buFont typeface="Helvetica Neue"/>
              <a:buChar char="●"/>
            </a:pPr>
            <a:r>
              <a:rPr lang="en" sz="2000" b="1">
                <a:solidFill>
                  <a:srgbClr val="FFFFFF"/>
                </a:solidFill>
                <a:latin typeface="Helvetica Neue"/>
                <a:ea typeface="Helvetica Neue"/>
                <a:cs typeface="Helvetica Neue"/>
                <a:sym typeface="Helvetica Neue"/>
              </a:rPr>
              <a:t>Becoming mobile –getting out of the library, visit assigned academic departments, participate in department meeting, one-on-one meeting with faculty in their offices</a:t>
            </a:r>
            <a:endParaRPr sz="2000" b="1">
              <a:solidFill>
                <a:srgbClr val="FFFFFF"/>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endParaRPr sz="200" b="1">
              <a:solidFill>
                <a:srgbClr val="FFFFFF"/>
              </a:solidFill>
              <a:latin typeface="Helvetica Neue"/>
              <a:ea typeface="Helvetica Neue"/>
              <a:cs typeface="Helvetica Neue"/>
              <a:sym typeface="Helvetica Neue"/>
            </a:endParaRPr>
          </a:p>
          <a:p>
            <a:pPr marL="457200" lvl="0" indent="-355600" algn="l" rtl="0">
              <a:lnSpc>
                <a:spcPct val="90000"/>
              </a:lnSpc>
              <a:spcBef>
                <a:spcPts val="1000"/>
              </a:spcBef>
              <a:spcAft>
                <a:spcPts val="0"/>
              </a:spcAft>
              <a:buClr>
                <a:srgbClr val="FFFFFF"/>
              </a:buClr>
              <a:buSzPts val="2000"/>
              <a:buFont typeface="Helvetica Neue"/>
              <a:buChar char="●"/>
            </a:pPr>
            <a:r>
              <a:rPr lang="en" sz="2000" b="1">
                <a:solidFill>
                  <a:srgbClr val="FFFFFF"/>
                </a:solidFill>
                <a:latin typeface="Helvetica Neue"/>
                <a:ea typeface="Helvetica Neue"/>
                <a:cs typeface="Helvetica Neue"/>
                <a:sym typeface="Helvetica Neue"/>
              </a:rPr>
              <a:t>Additional outreach initiatives – create department newsletter, specialized workshops, etc.</a:t>
            </a:r>
            <a:endParaRPr sz="2000" b="1">
              <a:solidFill>
                <a:srgbClr val="FFFFFF"/>
              </a:solidFill>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268" name="Google Shape;268;p42"/>
          <p:cNvPicPr preferRelativeResize="0"/>
          <p:nvPr/>
        </p:nvPicPr>
        <p:blipFill rotWithShape="1">
          <a:blip r:embed="rId4">
            <a:alphaModFix/>
          </a:blip>
          <a:srcRect l="14682" r="7094"/>
          <a:stretch/>
        </p:blipFill>
        <p:spPr>
          <a:xfrm>
            <a:off x="0" y="1296350"/>
            <a:ext cx="3050650" cy="2246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3"/>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274" name="Google Shape;274;p43"/>
          <p:cNvSpPr txBox="1">
            <a:spLocks noGrp="1"/>
          </p:cNvSpPr>
          <p:nvPr>
            <p:ph type="title" idx="4294967295"/>
          </p:nvPr>
        </p:nvSpPr>
        <p:spPr>
          <a:xfrm>
            <a:off x="128700" y="100950"/>
            <a:ext cx="87825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b="1">
                <a:solidFill>
                  <a:srgbClr val="FFCA29"/>
                </a:solidFill>
              </a:rPr>
              <a:t> The Impetus of our Collaboration</a:t>
            </a:r>
            <a:endParaRPr b="1">
              <a:solidFill>
                <a:srgbClr val="FFCA29"/>
              </a:solidFill>
            </a:endParaRPr>
          </a:p>
          <a:p>
            <a:pPr marL="0" lvl="0" indent="0" algn="ctr" rtl="0">
              <a:spcBef>
                <a:spcPts val="0"/>
              </a:spcBef>
              <a:spcAft>
                <a:spcPts val="0"/>
              </a:spcAft>
              <a:buNone/>
            </a:pPr>
            <a:r>
              <a:rPr lang="en" b="1">
                <a:solidFill>
                  <a:srgbClr val="FFCA29"/>
                </a:solidFill>
              </a:rPr>
              <a:t>October 2018</a:t>
            </a:r>
            <a:endParaRPr b="1">
              <a:solidFill>
                <a:srgbClr val="FFCA29"/>
              </a:solidFill>
            </a:endParaRPr>
          </a:p>
        </p:txBody>
      </p:sp>
      <p:pic>
        <p:nvPicPr>
          <p:cNvPr id="275" name="Google Shape;275;p43"/>
          <p:cNvPicPr preferRelativeResize="0"/>
          <p:nvPr/>
        </p:nvPicPr>
        <p:blipFill>
          <a:blip r:embed="rId4">
            <a:alphaModFix/>
          </a:blip>
          <a:stretch>
            <a:fillRect/>
          </a:stretch>
        </p:blipFill>
        <p:spPr>
          <a:xfrm>
            <a:off x="977963" y="1095145"/>
            <a:ext cx="6974327" cy="3844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4"/>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281" name="Google Shape;281;p44"/>
          <p:cNvPicPr preferRelativeResize="0"/>
          <p:nvPr/>
        </p:nvPicPr>
        <p:blipFill>
          <a:blip r:embed="rId4">
            <a:alphaModFix/>
          </a:blip>
          <a:stretch>
            <a:fillRect/>
          </a:stretch>
        </p:blipFill>
        <p:spPr>
          <a:xfrm>
            <a:off x="4180975" y="2373700"/>
            <a:ext cx="4284000" cy="2393550"/>
          </a:xfrm>
          <a:prstGeom prst="rect">
            <a:avLst/>
          </a:prstGeom>
          <a:noFill/>
          <a:ln>
            <a:noFill/>
          </a:ln>
        </p:spPr>
      </p:pic>
      <p:pic>
        <p:nvPicPr>
          <p:cNvPr id="282" name="Google Shape;282;p44"/>
          <p:cNvPicPr preferRelativeResize="0"/>
          <p:nvPr/>
        </p:nvPicPr>
        <p:blipFill>
          <a:blip r:embed="rId5">
            <a:alphaModFix/>
          </a:blip>
          <a:stretch>
            <a:fillRect/>
          </a:stretch>
        </p:blipFill>
        <p:spPr>
          <a:xfrm>
            <a:off x="4321550" y="140150"/>
            <a:ext cx="4271424" cy="2311950"/>
          </a:xfrm>
          <a:prstGeom prst="rect">
            <a:avLst/>
          </a:prstGeom>
          <a:noFill/>
          <a:ln>
            <a:noFill/>
          </a:ln>
        </p:spPr>
      </p:pic>
      <p:pic>
        <p:nvPicPr>
          <p:cNvPr id="283" name="Google Shape;283;p44"/>
          <p:cNvPicPr preferRelativeResize="0"/>
          <p:nvPr/>
        </p:nvPicPr>
        <p:blipFill>
          <a:blip r:embed="rId6">
            <a:alphaModFix/>
          </a:blip>
          <a:stretch>
            <a:fillRect/>
          </a:stretch>
        </p:blipFill>
        <p:spPr>
          <a:xfrm>
            <a:off x="203850" y="140150"/>
            <a:ext cx="4117704" cy="2311950"/>
          </a:xfrm>
          <a:prstGeom prst="rect">
            <a:avLst/>
          </a:prstGeom>
          <a:noFill/>
          <a:ln>
            <a:noFill/>
          </a:ln>
        </p:spPr>
      </p:pic>
      <p:pic>
        <p:nvPicPr>
          <p:cNvPr id="284" name="Google Shape;284;p44"/>
          <p:cNvPicPr preferRelativeResize="0"/>
          <p:nvPr/>
        </p:nvPicPr>
        <p:blipFill>
          <a:blip r:embed="rId7">
            <a:alphaModFix/>
          </a:blip>
          <a:stretch>
            <a:fillRect/>
          </a:stretch>
        </p:blipFill>
        <p:spPr>
          <a:xfrm>
            <a:off x="203850" y="2452100"/>
            <a:ext cx="4117699" cy="2311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7"/>
          <p:cNvPicPr preferRelativeResize="0"/>
          <p:nvPr/>
        </p:nvPicPr>
        <p:blipFill>
          <a:blip r:embed="rId3">
            <a:alphaModFix/>
          </a:blip>
          <a:stretch>
            <a:fillRect/>
          </a:stretch>
        </p:blipFill>
        <p:spPr>
          <a:xfrm>
            <a:off x="0" y="0"/>
            <a:ext cx="3230753" cy="5143502"/>
          </a:xfrm>
          <a:prstGeom prst="rect">
            <a:avLst/>
          </a:prstGeom>
          <a:noFill/>
          <a:ln>
            <a:noFill/>
          </a:ln>
        </p:spPr>
      </p:pic>
      <p:sp>
        <p:nvSpPr>
          <p:cNvPr id="149" name="Google Shape;149;p27"/>
          <p:cNvSpPr txBox="1">
            <a:spLocks noGrp="1"/>
          </p:cNvSpPr>
          <p:nvPr>
            <p:ph type="title" idx="4294967295"/>
          </p:nvPr>
        </p:nvSpPr>
        <p:spPr>
          <a:xfrm>
            <a:off x="3302000" y="1974550"/>
            <a:ext cx="5754600" cy="1548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800" b="1">
                <a:solidFill>
                  <a:srgbClr val="FFCA29"/>
                </a:solidFill>
              </a:rPr>
              <a:t>What is Your Role?</a:t>
            </a:r>
            <a:endParaRPr sz="4800" b="1">
              <a:solidFill>
                <a:srgbClr val="FFCA29"/>
              </a:solidFill>
            </a:endParaRPr>
          </a:p>
        </p:txBody>
      </p:sp>
      <p:sp>
        <p:nvSpPr>
          <p:cNvPr id="150" name="Google Shape;150;p27"/>
          <p:cNvSpPr txBox="1">
            <a:spLocks noGrp="1"/>
          </p:cNvSpPr>
          <p:nvPr>
            <p:ph type="title" idx="4294967295"/>
          </p:nvPr>
        </p:nvSpPr>
        <p:spPr>
          <a:xfrm>
            <a:off x="3613150" y="426250"/>
            <a:ext cx="5318100" cy="1548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b="1">
                <a:solidFill>
                  <a:srgbClr val="FFCA29"/>
                </a:solidFill>
              </a:rPr>
              <a:t>“Who are You?”</a:t>
            </a:r>
            <a:endParaRPr b="1">
              <a:solidFill>
                <a:srgbClr val="FFCA29"/>
              </a:solidFill>
            </a:endParaRPr>
          </a:p>
          <a:p>
            <a:pPr marL="0" lvl="0" indent="0" algn="ctr" rtl="0">
              <a:spcBef>
                <a:spcPts val="0"/>
              </a:spcBef>
              <a:spcAft>
                <a:spcPts val="0"/>
              </a:spcAft>
              <a:buNone/>
            </a:pPr>
            <a:r>
              <a:rPr lang="en" sz="1800" b="1">
                <a:solidFill>
                  <a:srgbClr val="FFCA29"/>
                </a:solidFill>
              </a:rPr>
              <a:t>-The Caterpillar</a:t>
            </a:r>
            <a:endParaRPr sz="1800" b="1">
              <a:solidFill>
                <a:srgbClr val="FFCA29"/>
              </a:solidFill>
            </a:endParaRPr>
          </a:p>
          <a:p>
            <a:pPr marL="0" lvl="0" indent="0" algn="ctr" rtl="0">
              <a:spcBef>
                <a:spcPts val="0"/>
              </a:spcBef>
              <a:spcAft>
                <a:spcPts val="0"/>
              </a:spcAft>
              <a:buNone/>
            </a:pPr>
            <a:r>
              <a:rPr lang="en" sz="1400" b="1" i="1">
                <a:solidFill>
                  <a:srgbClr val="FFCA29"/>
                </a:solidFill>
              </a:rPr>
              <a:t>Alice’s Adventures in Wonderland</a:t>
            </a:r>
            <a:r>
              <a:rPr lang="en" sz="1400" b="1">
                <a:solidFill>
                  <a:srgbClr val="FFCA29"/>
                </a:solidFill>
              </a:rPr>
              <a:t> by Lewis Carroll </a:t>
            </a:r>
            <a:endParaRPr sz="1400" b="1">
              <a:solidFill>
                <a:srgbClr val="FFCA29"/>
              </a:solidFill>
            </a:endParaRPr>
          </a:p>
        </p:txBody>
      </p:sp>
      <p:pic>
        <p:nvPicPr>
          <p:cNvPr id="151" name="Google Shape;151;p27"/>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5"/>
          <p:cNvPicPr preferRelativeResize="0"/>
          <p:nvPr/>
        </p:nvPicPr>
        <p:blipFill>
          <a:blip r:embed="rId3">
            <a:alphaModFix/>
          </a:blip>
          <a:stretch>
            <a:fillRect/>
          </a:stretch>
        </p:blipFill>
        <p:spPr>
          <a:xfrm>
            <a:off x="647833" y="862425"/>
            <a:ext cx="7531667" cy="4281076"/>
          </a:xfrm>
          <a:prstGeom prst="rect">
            <a:avLst/>
          </a:prstGeom>
          <a:noFill/>
          <a:ln>
            <a:noFill/>
          </a:ln>
        </p:spPr>
      </p:pic>
      <p:pic>
        <p:nvPicPr>
          <p:cNvPr id="290" name="Google Shape;290;p45"/>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291" name="Google Shape;291;p45"/>
          <p:cNvSpPr txBox="1">
            <a:spLocks noGrp="1"/>
          </p:cNvSpPr>
          <p:nvPr>
            <p:ph type="title"/>
          </p:nvPr>
        </p:nvSpPr>
        <p:spPr>
          <a:xfrm>
            <a:off x="128700" y="0"/>
            <a:ext cx="87825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b="1">
                <a:solidFill>
                  <a:srgbClr val="FFCA29"/>
                </a:solidFill>
              </a:rPr>
              <a:t> Leading into an ALA Poster Presentation</a:t>
            </a:r>
            <a:endParaRPr b="1">
              <a:solidFill>
                <a:srgbClr val="FFCA2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Sandy - Strategies &amp; Best Practices</a:t>
            </a:r>
            <a:endParaRPr/>
          </a:p>
        </p:txBody>
      </p:sp>
      <p:sp>
        <p:nvSpPr>
          <p:cNvPr id="297" name="Google Shape;297;p46"/>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endParaRPr/>
          </a:p>
        </p:txBody>
      </p:sp>
      <p:pic>
        <p:nvPicPr>
          <p:cNvPr id="298" name="Google Shape;298;p46"/>
          <p:cNvPicPr preferRelativeResize="0"/>
          <p:nvPr/>
        </p:nvPicPr>
        <p:blipFill>
          <a:blip r:embed="rId3">
            <a:alphaModFix/>
          </a:blip>
          <a:stretch>
            <a:fillRect/>
          </a:stretch>
        </p:blipFill>
        <p:spPr>
          <a:xfrm>
            <a:off x="0" y="0"/>
            <a:ext cx="9144000" cy="5143498"/>
          </a:xfrm>
          <a:prstGeom prst="rect">
            <a:avLst/>
          </a:prstGeom>
          <a:noFill/>
          <a:ln>
            <a:noFill/>
          </a:ln>
        </p:spPr>
      </p:pic>
      <p:pic>
        <p:nvPicPr>
          <p:cNvPr id="299" name="Google Shape;299;p46"/>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00" name="Google Shape;300;p46"/>
          <p:cNvSpPr txBox="1">
            <a:spLocks noGrp="1"/>
          </p:cNvSpPr>
          <p:nvPr>
            <p:ph type="title"/>
          </p:nvPr>
        </p:nvSpPr>
        <p:spPr>
          <a:xfrm>
            <a:off x="71650" y="273850"/>
            <a:ext cx="89211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b="1">
                <a:solidFill>
                  <a:srgbClr val="000000"/>
                </a:solidFill>
              </a:rPr>
              <a:t>Strategies for Establishing </a:t>
            </a:r>
            <a:endParaRPr sz="3000" b="1">
              <a:solidFill>
                <a:srgbClr val="000000"/>
              </a:solidFill>
            </a:endParaRPr>
          </a:p>
          <a:p>
            <a:pPr marL="0" lvl="0" indent="0" algn="ctr" rtl="0">
              <a:spcBef>
                <a:spcPts val="0"/>
              </a:spcBef>
              <a:spcAft>
                <a:spcPts val="0"/>
              </a:spcAft>
              <a:buNone/>
            </a:pPr>
            <a:r>
              <a:rPr lang="en" sz="3000" b="1">
                <a:solidFill>
                  <a:srgbClr val="000000"/>
                </a:solidFill>
              </a:rPr>
              <a:t>Successful Scholarly Communication Collaborations</a:t>
            </a:r>
            <a:endParaRPr sz="3000" b="1">
              <a:solidFill>
                <a:srgbClr val="000000"/>
              </a:solidFill>
            </a:endParaRPr>
          </a:p>
        </p:txBody>
      </p:sp>
      <p:sp>
        <p:nvSpPr>
          <p:cNvPr id="301" name="Google Shape;301;p46"/>
          <p:cNvSpPr txBox="1"/>
          <p:nvPr/>
        </p:nvSpPr>
        <p:spPr>
          <a:xfrm>
            <a:off x="2805550" y="1369225"/>
            <a:ext cx="5491200" cy="1743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Helvetica Neue"/>
              <a:buChar char="●"/>
            </a:pPr>
            <a:r>
              <a:rPr lang="en" sz="2000" b="1">
                <a:latin typeface="Helvetica Neue"/>
                <a:ea typeface="Helvetica Neue"/>
                <a:cs typeface="Helvetica Neue"/>
                <a:sym typeface="Helvetica Neue"/>
              </a:rPr>
              <a:t>Connect with discipline-specific focused team to develop topical ideas for workshop/programming</a:t>
            </a:r>
            <a:endParaRPr sz="2000" b="1">
              <a:latin typeface="Helvetica Neue"/>
              <a:ea typeface="Helvetica Neue"/>
              <a:cs typeface="Helvetica Neue"/>
              <a:sym typeface="Helvetica Neue"/>
            </a:endParaRPr>
          </a:p>
          <a:p>
            <a:pPr marL="457200" lvl="0" indent="0" algn="l" rtl="0">
              <a:spcBef>
                <a:spcPts val="0"/>
              </a:spcBef>
              <a:spcAft>
                <a:spcPts val="0"/>
              </a:spcAft>
              <a:buNone/>
            </a:pPr>
            <a:endParaRPr sz="200" b="1">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Char char="●"/>
            </a:pPr>
            <a:r>
              <a:rPr lang="en" sz="2000" b="1">
                <a:latin typeface="Helvetica Neue"/>
                <a:ea typeface="Helvetica Neue"/>
                <a:cs typeface="Helvetica Neue"/>
                <a:sym typeface="Helvetica Neue"/>
              </a:rPr>
              <a:t>Locate faculty interests and pursue based on questions that arise</a:t>
            </a:r>
            <a:endParaRPr sz="2000" b="1">
              <a:latin typeface="Helvetica Neue"/>
              <a:ea typeface="Helvetica Neue"/>
              <a:cs typeface="Helvetica Neue"/>
              <a:sym typeface="Helvetica Neue"/>
            </a:endParaRPr>
          </a:p>
          <a:p>
            <a:pPr marL="457200" lvl="0" indent="0" algn="l" rtl="0">
              <a:spcBef>
                <a:spcPts val="0"/>
              </a:spcBef>
              <a:spcAft>
                <a:spcPts val="0"/>
              </a:spcAft>
              <a:buNone/>
            </a:pPr>
            <a:endParaRPr sz="200" b="1">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Char char="●"/>
            </a:pPr>
            <a:r>
              <a:rPr lang="en" sz="2000" b="1">
                <a:latin typeface="Helvetica Neue"/>
                <a:ea typeface="Helvetica Neue"/>
                <a:cs typeface="Helvetica Neue"/>
                <a:sym typeface="Helvetica Neue"/>
              </a:rPr>
              <a:t>Include departments like Acquisitions &amp; Electronic Resources to find out vendor trends </a:t>
            </a:r>
            <a:endParaRPr sz="2000" b="1">
              <a:latin typeface="Helvetica Neue"/>
              <a:ea typeface="Helvetica Neue"/>
              <a:cs typeface="Helvetica Neue"/>
              <a:sym typeface="Helvetica Neue"/>
            </a:endParaRPr>
          </a:p>
          <a:p>
            <a:pPr marL="457200" lvl="0" indent="0" algn="l" rtl="0">
              <a:spcBef>
                <a:spcPts val="0"/>
              </a:spcBef>
              <a:spcAft>
                <a:spcPts val="0"/>
              </a:spcAft>
              <a:buNone/>
            </a:pPr>
            <a:endParaRPr sz="200" b="1">
              <a:latin typeface="Helvetica Neue"/>
              <a:ea typeface="Helvetica Neue"/>
              <a:cs typeface="Helvetica Neue"/>
              <a:sym typeface="Helvetica Neue"/>
            </a:endParaRPr>
          </a:p>
          <a:p>
            <a:pPr marL="457200" lvl="0" indent="-355600" algn="l" rtl="0">
              <a:spcBef>
                <a:spcPts val="0"/>
              </a:spcBef>
              <a:spcAft>
                <a:spcPts val="0"/>
              </a:spcAft>
              <a:buSzPts val="2000"/>
              <a:buFont typeface="Helvetica Neue"/>
              <a:buChar char="●"/>
            </a:pPr>
            <a:r>
              <a:rPr lang="en" sz="2000" b="1">
                <a:latin typeface="Helvetica Neue"/>
                <a:ea typeface="Helvetica Neue"/>
                <a:cs typeface="Helvetica Neue"/>
                <a:sym typeface="Helvetica Neue"/>
              </a:rPr>
              <a:t>Work with Institutional Repository team to include options for uploading work</a:t>
            </a:r>
            <a:endParaRPr sz="2000" b="1">
              <a:latin typeface="Helvetica Neue"/>
              <a:ea typeface="Helvetica Neue"/>
              <a:cs typeface="Helvetica Neue"/>
              <a:sym typeface="Helvetica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7"/>
          <p:cNvPicPr preferRelativeResize="0"/>
          <p:nvPr/>
        </p:nvPicPr>
        <p:blipFill>
          <a:blip r:embed="rId3">
            <a:alphaModFix/>
          </a:blip>
          <a:stretch>
            <a:fillRect/>
          </a:stretch>
        </p:blipFill>
        <p:spPr>
          <a:xfrm>
            <a:off x="0" y="0"/>
            <a:ext cx="9144000" cy="5143498"/>
          </a:xfrm>
          <a:prstGeom prst="rect">
            <a:avLst/>
          </a:prstGeom>
          <a:noFill/>
          <a:ln>
            <a:noFill/>
          </a:ln>
        </p:spPr>
      </p:pic>
      <p:pic>
        <p:nvPicPr>
          <p:cNvPr id="307" name="Google Shape;307;p47"/>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08" name="Google Shape;308;p47"/>
          <p:cNvSpPr txBox="1">
            <a:spLocks noGrp="1"/>
          </p:cNvSpPr>
          <p:nvPr>
            <p:ph type="title" idx="4294967295"/>
          </p:nvPr>
        </p:nvSpPr>
        <p:spPr>
          <a:xfrm>
            <a:off x="77350" y="171650"/>
            <a:ext cx="4293900" cy="1042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400" b="1">
                <a:solidFill>
                  <a:srgbClr val="000000"/>
                </a:solidFill>
              </a:rPr>
              <a:t>Collaboration Examples</a:t>
            </a:r>
            <a:endParaRPr sz="4400" b="1">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8"/>
          <p:cNvPicPr preferRelativeResize="0"/>
          <p:nvPr/>
        </p:nvPicPr>
        <p:blipFill>
          <a:blip r:embed="rId3">
            <a:alphaModFix/>
          </a:blip>
          <a:stretch>
            <a:fillRect/>
          </a:stretch>
        </p:blipFill>
        <p:spPr>
          <a:xfrm>
            <a:off x="5907725" y="11175"/>
            <a:ext cx="3236275" cy="5121139"/>
          </a:xfrm>
          <a:prstGeom prst="rect">
            <a:avLst/>
          </a:prstGeom>
          <a:noFill/>
          <a:ln>
            <a:noFill/>
          </a:ln>
        </p:spPr>
      </p:pic>
      <p:pic>
        <p:nvPicPr>
          <p:cNvPr id="314" name="Google Shape;314;p48"/>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15" name="Google Shape;315;p48"/>
          <p:cNvSpPr txBox="1">
            <a:spLocks noGrp="1"/>
          </p:cNvSpPr>
          <p:nvPr>
            <p:ph type="title"/>
          </p:nvPr>
        </p:nvSpPr>
        <p:spPr>
          <a:xfrm>
            <a:off x="107025" y="1797600"/>
            <a:ext cx="5754600" cy="1548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800" b="1">
                <a:solidFill>
                  <a:srgbClr val="FFCA29"/>
                </a:solidFill>
              </a:rPr>
              <a:t>Student-Focused Collaborations</a:t>
            </a:r>
            <a:endParaRPr sz="4800" b="1">
              <a:solidFill>
                <a:srgbClr val="FFCA2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9"/>
          <p:cNvPicPr preferRelativeResize="0"/>
          <p:nvPr/>
        </p:nvPicPr>
        <p:blipFill>
          <a:blip r:embed="rId3">
            <a:alphaModFix/>
          </a:blip>
          <a:stretch>
            <a:fillRect/>
          </a:stretch>
        </p:blipFill>
        <p:spPr>
          <a:xfrm>
            <a:off x="5915028" y="0"/>
            <a:ext cx="3228972" cy="5143500"/>
          </a:xfrm>
          <a:prstGeom prst="rect">
            <a:avLst/>
          </a:prstGeom>
          <a:noFill/>
          <a:ln>
            <a:noFill/>
          </a:ln>
        </p:spPr>
      </p:pic>
      <p:pic>
        <p:nvPicPr>
          <p:cNvPr id="321" name="Google Shape;321;p49"/>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22" name="Google Shape;322;p49"/>
          <p:cNvSpPr txBox="1">
            <a:spLocks noGrp="1"/>
          </p:cNvSpPr>
          <p:nvPr>
            <p:ph type="body" idx="1"/>
          </p:nvPr>
        </p:nvSpPr>
        <p:spPr>
          <a:xfrm>
            <a:off x="109725" y="770500"/>
            <a:ext cx="5805300" cy="3448200"/>
          </a:xfrm>
          <a:prstGeom prst="rect">
            <a:avLst/>
          </a:prstGeom>
        </p:spPr>
        <p:txBody>
          <a:bodyPr spcFirstLastPara="1" wrap="square" lIns="91425" tIns="45700" rIns="91425" bIns="45700" anchor="t" anchorCtr="0">
            <a:noAutofit/>
          </a:bodyPr>
          <a:lstStyle/>
          <a:p>
            <a:pPr marL="457200" lvl="0" indent="-330200" algn="l" rtl="0">
              <a:spcBef>
                <a:spcPts val="750"/>
              </a:spcBef>
              <a:spcAft>
                <a:spcPts val="0"/>
              </a:spcAft>
              <a:buClr>
                <a:srgbClr val="FFFFFF"/>
              </a:buClr>
              <a:buSzPts val="1600"/>
              <a:buChar char="•"/>
            </a:pPr>
            <a:r>
              <a:rPr lang="en" sz="1600" b="1">
                <a:solidFill>
                  <a:srgbClr val="FFFFFF"/>
                </a:solidFill>
              </a:rPr>
              <a:t>Subject librarian meets with student re: research </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457200" lvl="0" indent="-330200" algn="l" rtl="0">
              <a:spcBef>
                <a:spcPts val="750"/>
              </a:spcBef>
              <a:spcAft>
                <a:spcPts val="0"/>
              </a:spcAft>
              <a:buClr>
                <a:srgbClr val="FFFFFF"/>
              </a:buClr>
              <a:buSzPts val="1600"/>
              <a:buChar char="•"/>
            </a:pPr>
            <a:r>
              <a:rPr lang="en" sz="1600" b="1">
                <a:solidFill>
                  <a:srgbClr val="FFFFFF"/>
                </a:solidFill>
              </a:rPr>
              <a:t>Further discussion arises and referral to Office of Scholarly Communication is made</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457200" lvl="0" indent="-330200" algn="l" rtl="0">
              <a:spcBef>
                <a:spcPts val="750"/>
              </a:spcBef>
              <a:spcAft>
                <a:spcPts val="0"/>
              </a:spcAft>
              <a:buClr>
                <a:srgbClr val="FFFFFF"/>
              </a:buClr>
              <a:buSzPts val="1600"/>
              <a:buChar char="•"/>
            </a:pPr>
            <a:r>
              <a:rPr lang="en" sz="1600" b="1">
                <a:solidFill>
                  <a:srgbClr val="FFFFFF"/>
                </a:solidFill>
              </a:rPr>
              <a:t>Mention of online resources like Research Guides</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0" lvl="0" indent="0" algn="l" rtl="0">
              <a:spcBef>
                <a:spcPts val="750"/>
              </a:spcBef>
              <a:spcAft>
                <a:spcPts val="0"/>
              </a:spcAft>
              <a:buNone/>
            </a:pPr>
            <a:r>
              <a:rPr lang="en" sz="1600" b="1">
                <a:solidFill>
                  <a:srgbClr val="FFCA29"/>
                </a:solidFill>
              </a:rPr>
              <a:t>Takeaways: </a:t>
            </a:r>
            <a:r>
              <a:rPr lang="en" sz="1600" b="1">
                <a:solidFill>
                  <a:srgbClr val="FFFFFF"/>
                </a:solidFill>
              </a:rPr>
              <a:t>There is a need for us to work more closely       together as a group based on number of referrals</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Challenges: </a:t>
            </a:r>
            <a:r>
              <a:rPr lang="en" sz="1600" b="1">
                <a:solidFill>
                  <a:srgbClr val="FFFFFF"/>
                </a:solidFill>
              </a:rPr>
              <a:t>It can be difficult to explain there are separate roles for librarians &amp; that students need to visit multiple people</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Successes: </a:t>
            </a:r>
            <a:r>
              <a:rPr lang="en" sz="1600" b="1">
                <a:solidFill>
                  <a:srgbClr val="FFFFFF"/>
                </a:solidFill>
              </a:rPr>
              <a:t>Knowing we need to work together more has opened up channels of communication and has led to fruitful programming &amp; other networking opps</a:t>
            </a:r>
            <a:endParaRPr sz="1600" b="1">
              <a:solidFill>
                <a:srgbClr val="FFFFFF"/>
              </a:solidFill>
            </a:endParaRPr>
          </a:p>
          <a:p>
            <a:pPr marL="0" lvl="0" indent="0" algn="l" rtl="0">
              <a:spcBef>
                <a:spcPts val="750"/>
              </a:spcBef>
              <a:spcAft>
                <a:spcPts val="0"/>
              </a:spcAft>
              <a:buNone/>
            </a:pPr>
            <a:endParaRPr sz="1600" b="1">
              <a:solidFill>
                <a:srgbClr val="FFFFFF"/>
              </a:solidFill>
            </a:endParaRPr>
          </a:p>
        </p:txBody>
      </p:sp>
      <p:sp>
        <p:nvSpPr>
          <p:cNvPr id="323" name="Google Shape;323;p49"/>
          <p:cNvSpPr txBox="1">
            <a:spLocks noGrp="1"/>
          </p:cNvSpPr>
          <p:nvPr>
            <p:ph type="title"/>
          </p:nvPr>
        </p:nvSpPr>
        <p:spPr>
          <a:xfrm>
            <a:off x="-22250" y="-143325"/>
            <a:ext cx="61980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900" b="1">
                <a:solidFill>
                  <a:srgbClr val="FFCA29"/>
                </a:solidFill>
              </a:rPr>
              <a:t>Research Consultation Referrals</a:t>
            </a:r>
            <a:endParaRPr sz="29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0"/>
          <p:cNvPicPr preferRelativeResize="0"/>
          <p:nvPr/>
        </p:nvPicPr>
        <p:blipFill>
          <a:blip r:embed="rId3">
            <a:alphaModFix/>
          </a:blip>
          <a:stretch>
            <a:fillRect/>
          </a:stretch>
        </p:blipFill>
        <p:spPr>
          <a:xfrm>
            <a:off x="5940525" y="0"/>
            <a:ext cx="3203475" cy="5143500"/>
          </a:xfrm>
          <a:prstGeom prst="rect">
            <a:avLst/>
          </a:prstGeom>
          <a:noFill/>
          <a:ln>
            <a:noFill/>
          </a:ln>
        </p:spPr>
      </p:pic>
      <p:pic>
        <p:nvPicPr>
          <p:cNvPr id="329" name="Google Shape;329;p50"/>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30" name="Google Shape;330;p50"/>
          <p:cNvSpPr txBox="1">
            <a:spLocks noGrp="1"/>
          </p:cNvSpPr>
          <p:nvPr>
            <p:ph type="title"/>
          </p:nvPr>
        </p:nvSpPr>
        <p:spPr>
          <a:xfrm>
            <a:off x="103000" y="0"/>
            <a:ext cx="60822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900" b="1">
                <a:solidFill>
                  <a:srgbClr val="FFCA29"/>
                </a:solidFill>
              </a:rPr>
              <a:t>Library Programming &amp; Joint Instruction</a:t>
            </a:r>
            <a:endParaRPr sz="2900"/>
          </a:p>
        </p:txBody>
      </p:sp>
      <p:sp>
        <p:nvSpPr>
          <p:cNvPr id="331" name="Google Shape;331;p50"/>
          <p:cNvSpPr txBox="1">
            <a:spLocks noGrp="1"/>
          </p:cNvSpPr>
          <p:nvPr>
            <p:ph type="body" idx="1"/>
          </p:nvPr>
        </p:nvSpPr>
        <p:spPr>
          <a:xfrm>
            <a:off x="103000" y="1086000"/>
            <a:ext cx="5915100" cy="3448200"/>
          </a:xfrm>
          <a:prstGeom prst="rect">
            <a:avLst/>
          </a:prstGeom>
        </p:spPr>
        <p:txBody>
          <a:bodyPr spcFirstLastPara="1" wrap="square" lIns="91425" tIns="45700" rIns="91425" bIns="45700" anchor="t" anchorCtr="0">
            <a:noAutofit/>
          </a:bodyPr>
          <a:lstStyle/>
          <a:p>
            <a:pPr marL="457200" lvl="0" indent="-330200" algn="l" rtl="0">
              <a:spcBef>
                <a:spcPts val="750"/>
              </a:spcBef>
              <a:spcAft>
                <a:spcPts val="0"/>
              </a:spcAft>
              <a:buClr>
                <a:srgbClr val="FFFFFF"/>
              </a:buClr>
              <a:buSzPts val="1600"/>
              <a:buChar char="•"/>
            </a:pPr>
            <a:r>
              <a:rPr lang="en" sz="1600" b="1">
                <a:solidFill>
                  <a:srgbClr val="FFFFFF"/>
                </a:solidFill>
              </a:rPr>
              <a:t>Library programming like Welcome Event for International Graduate Students &amp; Graduate Orientation, involves instruction including both Scholarly Communication and Subject Librarian intro</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457200" lvl="0" indent="-330200" algn="l" rtl="0">
              <a:spcBef>
                <a:spcPts val="750"/>
              </a:spcBef>
              <a:spcAft>
                <a:spcPts val="0"/>
              </a:spcAft>
              <a:buClr>
                <a:srgbClr val="FFFFFF"/>
              </a:buClr>
              <a:buSzPts val="1600"/>
              <a:buChar char="•"/>
            </a:pPr>
            <a:r>
              <a:rPr lang="en" sz="1600" b="1">
                <a:solidFill>
                  <a:srgbClr val="FFFFFF"/>
                </a:solidFill>
              </a:rPr>
              <a:t>Graduate Workshops: Copyright, Author Rights,        Lit Reviews, Citation Metrics, &amp; Apps for Research </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0" lvl="0" indent="0" algn="l" rtl="0">
              <a:spcBef>
                <a:spcPts val="750"/>
              </a:spcBef>
              <a:spcAft>
                <a:spcPts val="0"/>
              </a:spcAft>
              <a:buNone/>
            </a:pPr>
            <a:r>
              <a:rPr lang="en" sz="1600" b="1">
                <a:solidFill>
                  <a:srgbClr val="FFCA29"/>
                </a:solidFill>
              </a:rPr>
              <a:t>Takeaways: </a:t>
            </a:r>
            <a:r>
              <a:rPr lang="en" sz="1600" b="1">
                <a:solidFill>
                  <a:srgbClr val="FFFFFF"/>
                </a:solidFill>
              </a:rPr>
              <a:t>Working together is necessary and valuable as well as requested</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Challenges: </a:t>
            </a:r>
            <a:r>
              <a:rPr lang="en" sz="1600" b="1">
                <a:solidFill>
                  <a:srgbClr val="FFFFFF"/>
                </a:solidFill>
              </a:rPr>
              <a:t>Schedules provide issues- can’t be in two places at one time &amp; not enough hours in a day to do it all!</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Successes: </a:t>
            </a:r>
            <a:r>
              <a:rPr lang="en" sz="1600" b="1">
                <a:solidFill>
                  <a:srgbClr val="FFFFFF"/>
                </a:solidFill>
              </a:rPr>
              <a:t>Receiving requests for instruction targeted to student organizations and broader STEM related support</a:t>
            </a:r>
            <a:endParaRPr sz="1600" b="1">
              <a:solidFill>
                <a:srgbClr val="FFFFFF"/>
              </a:solidFill>
            </a:endParaRPr>
          </a:p>
          <a:p>
            <a:pPr marL="0" lvl="0" indent="0" algn="l" rtl="0">
              <a:spcBef>
                <a:spcPts val="750"/>
              </a:spcBef>
              <a:spcAft>
                <a:spcPts val="0"/>
              </a:spcAft>
              <a:buNone/>
            </a:pPr>
            <a:endParaRPr sz="16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51"/>
          <p:cNvPicPr preferRelativeResize="0"/>
          <p:nvPr/>
        </p:nvPicPr>
        <p:blipFill>
          <a:blip r:embed="rId3">
            <a:alphaModFix/>
          </a:blip>
          <a:stretch>
            <a:fillRect/>
          </a:stretch>
        </p:blipFill>
        <p:spPr>
          <a:xfrm>
            <a:off x="5915028" y="0"/>
            <a:ext cx="3228972" cy="5143500"/>
          </a:xfrm>
          <a:prstGeom prst="rect">
            <a:avLst/>
          </a:prstGeom>
          <a:noFill/>
          <a:ln>
            <a:noFill/>
          </a:ln>
        </p:spPr>
      </p:pic>
      <p:pic>
        <p:nvPicPr>
          <p:cNvPr id="337" name="Google Shape;337;p51"/>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338" name="Google Shape;338;p51"/>
          <p:cNvSpPr txBox="1">
            <a:spLocks noGrp="1"/>
          </p:cNvSpPr>
          <p:nvPr>
            <p:ph type="body" idx="1"/>
          </p:nvPr>
        </p:nvSpPr>
        <p:spPr>
          <a:xfrm>
            <a:off x="103000" y="1291725"/>
            <a:ext cx="5722200" cy="3448200"/>
          </a:xfrm>
          <a:prstGeom prst="rect">
            <a:avLst/>
          </a:prstGeom>
        </p:spPr>
        <p:txBody>
          <a:bodyPr spcFirstLastPara="1" wrap="square" lIns="91425" tIns="45700" rIns="91425" bIns="45700" anchor="t" anchorCtr="0">
            <a:noAutofit/>
          </a:bodyPr>
          <a:lstStyle/>
          <a:p>
            <a:pPr marL="457200" lvl="0" indent="-330200" algn="l" rtl="0">
              <a:spcBef>
                <a:spcPts val="750"/>
              </a:spcBef>
              <a:spcAft>
                <a:spcPts val="0"/>
              </a:spcAft>
              <a:buClr>
                <a:srgbClr val="FFFFFF"/>
              </a:buClr>
              <a:buSzPts val="1600"/>
              <a:buChar char="•"/>
            </a:pPr>
            <a:r>
              <a:rPr lang="en" sz="1600" b="1">
                <a:solidFill>
                  <a:srgbClr val="FFFFFF"/>
                </a:solidFill>
              </a:rPr>
              <a:t>STEM Bootcamp: Research, Data, &amp; Tools: a four part workshop series (2 in Fall term, 2 in Spring term) covering Lit Reviews, Data Management,  Citation Metrics &amp; Data Visualization </a:t>
            </a:r>
            <a:endParaRPr sz="1600" b="1">
              <a:solidFill>
                <a:srgbClr val="FFFFFF"/>
              </a:solidFill>
            </a:endParaRPr>
          </a:p>
          <a:p>
            <a:pPr marL="457200" lvl="0" indent="0" algn="l" rtl="0">
              <a:spcBef>
                <a:spcPts val="750"/>
              </a:spcBef>
              <a:spcAft>
                <a:spcPts val="0"/>
              </a:spcAft>
              <a:buNone/>
            </a:pPr>
            <a:endParaRPr sz="500" b="1">
              <a:solidFill>
                <a:srgbClr val="FFFFFF"/>
              </a:solidFill>
            </a:endParaRPr>
          </a:p>
          <a:p>
            <a:pPr marL="0" lvl="0" indent="0" algn="l" rtl="0">
              <a:spcBef>
                <a:spcPts val="750"/>
              </a:spcBef>
              <a:spcAft>
                <a:spcPts val="0"/>
              </a:spcAft>
              <a:buNone/>
            </a:pPr>
            <a:r>
              <a:rPr lang="en" sz="1600" b="1">
                <a:solidFill>
                  <a:srgbClr val="FFCA29"/>
                </a:solidFill>
              </a:rPr>
              <a:t>Takeaways: </a:t>
            </a:r>
            <a:r>
              <a:rPr lang="en" sz="1600" b="1">
                <a:solidFill>
                  <a:srgbClr val="FFFFFF"/>
                </a:solidFill>
              </a:rPr>
              <a:t>Planning successful events takes time and staying on top of all details is imperative</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Challenges: </a:t>
            </a:r>
            <a:r>
              <a:rPr lang="en" sz="1600" b="1">
                <a:solidFill>
                  <a:srgbClr val="FFFFFF"/>
                </a:solidFill>
              </a:rPr>
              <a:t>Make sure to remind students they registered to ensure good attendance</a:t>
            </a:r>
            <a:endParaRPr sz="1600" b="1">
              <a:solidFill>
                <a:srgbClr val="FFFFFF"/>
              </a:solidFill>
            </a:endParaRPr>
          </a:p>
          <a:p>
            <a:pPr marL="457200" lvl="0" indent="0" algn="l" rtl="0">
              <a:spcBef>
                <a:spcPts val="750"/>
              </a:spcBef>
              <a:spcAft>
                <a:spcPts val="0"/>
              </a:spcAft>
              <a:buNone/>
            </a:pPr>
            <a:endParaRPr sz="500" b="1">
              <a:solidFill>
                <a:srgbClr val="FFCA29"/>
              </a:solidFill>
            </a:endParaRPr>
          </a:p>
          <a:p>
            <a:pPr marL="0" lvl="0" indent="0" algn="l" rtl="0">
              <a:spcBef>
                <a:spcPts val="750"/>
              </a:spcBef>
              <a:spcAft>
                <a:spcPts val="0"/>
              </a:spcAft>
              <a:buNone/>
            </a:pPr>
            <a:r>
              <a:rPr lang="en" sz="1600" b="1">
                <a:solidFill>
                  <a:srgbClr val="FFCA29"/>
                </a:solidFill>
              </a:rPr>
              <a:t>Successes: </a:t>
            </a:r>
            <a:r>
              <a:rPr lang="en" sz="1600" b="1">
                <a:solidFill>
                  <a:srgbClr val="FFFFFF"/>
                </a:solidFill>
              </a:rPr>
              <a:t>Workshops are being well received and we continue to expand offerings &amp; to develop new ideas</a:t>
            </a:r>
            <a:endParaRPr sz="1600" b="1">
              <a:solidFill>
                <a:srgbClr val="FFFFFF"/>
              </a:solidFill>
            </a:endParaRPr>
          </a:p>
        </p:txBody>
      </p:sp>
      <p:sp>
        <p:nvSpPr>
          <p:cNvPr id="339" name="Google Shape;339;p51"/>
          <p:cNvSpPr txBox="1">
            <a:spLocks noGrp="1"/>
          </p:cNvSpPr>
          <p:nvPr>
            <p:ph type="title"/>
          </p:nvPr>
        </p:nvSpPr>
        <p:spPr>
          <a:xfrm>
            <a:off x="103000" y="141450"/>
            <a:ext cx="60822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900" b="1">
                <a:solidFill>
                  <a:srgbClr val="FFCA29"/>
                </a:solidFill>
              </a:rPr>
              <a:t>Scholarly Communication/STEM Workshops</a:t>
            </a:r>
            <a:endParaRPr sz="29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2"/>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345" name="Google Shape;345;p52"/>
          <p:cNvPicPr preferRelativeResize="0"/>
          <p:nvPr/>
        </p:nvPicPr>
        <p:blipFill>
          <a:blip r:embed="rId4">
            <a:alphaModFix/>
          </a:blip>
          <a:stretch>
            <a:fillRect/>
          </a:stretch>
        </p:blipFill>
        <p:spPr>
          <a:xfrm>
            <a:off x="0" y="0"/>
            <a:ext cx="3292380" cy="5143502"/>
          </a:xfrm>
          <a:prstGeom prst="rect">
            <a:avLst/>
          </a:prstGeom>
          <a:noFill/>
          <a:ln>
            <a:noFill/>
          </a:ln>
        </p:spPr>
      </p:pic>
      <p:sp>
        <p:nvSpPr>
          <p:cNvPr id="346" name="Google Shape;346;p52"/>
          <p:cNvSpPr txBox="1">
            <a:spLocks noGrp="1"/>
          </p:cNvSpPr>
          <p:nvPr>
            <p:ph type="title" idx="4294967295"/>
          </p:nvPr>
        </p:nvSpPr>
        <p:spPr>
          <a:xfrm>
            <a:off x="3292375" y="1797600"/>
            <a:ext cx="5754600" cy="1548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800" b="1">
                <a:solidFill>
                  <a:srgbClr val="FFCA29"/>
                </a:solidFill>
              </a:rPr>
              <a:t>Faculty-Focused Collaborations</a:t>
            </a:r>
            <a:endParaRPr sz="4800" b="1">
              <a:solidFill>
                <a:srgbClr val="FFCA2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3"/>
          <p:cNvPicPr preferRelativeResize="0"/>
          <p:nvPr/>
        </p:nvPicPr>
        <p:blipFill>
          <a:blip r:embed="rId3">
            <a:alphaModFix/>
          </a:blip>
          <a:stretch>
            <a:fillRect/>
          </a:stretch>
        </p:blipFill>
        <p:spPr>
          <a:xfrm>
            <a:off x="0" y="0"/>
            <a:ext cx="3244175" cy="5143531"/>
          </a:xfrm>
          <a:prstGeom prst="rect">
            <a:avLst/>
          </a:prstGeom>
          <a:noFill/>
          <a:ln>
            <a:noFill/>
          </a:ln>
        </p:spPr>
      </p:pic>
      <p:sp>
        <p:nvSpPr>
          <p:cNvPr id="352" name="Google Shape;352;p53"/>
          <p:cNvSpPr txBox="1">
            <a:spLocks noGrp="1"/>
          </p:cNvSpPr>
          <p:nvPr>
            <p:ph type="title" idx="4294967295"/>
          </p:nvPr>
        </p:nvSpPr>
        <p:spPr>
          <a:xfrm>
            <a:off x="3667150" y="512450"/>
            <a:ext cx="50166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Faculty Questions &amp; One-on-One Appointments</a:t>
            </a:r>
            <a:endParaRPr/>
          </a:p>
        </p:txBody>
      </p:sp>
      <p:sp>
        <p:nvSpPr>
          <p:cNvPr id="353" name="Google Shape;353;p53"/>
          <p:cNvSpPr txBox="1">
            <a:spLocks noGrp="1"/>
          </p:cNvSpPr>
          <p:nvPr>
            <p:ph type="body" idx="4294967295"/>
          </p:nvPr>
        </p:nvSpPr>
        <p:spPr>
          <a:xfrm>
            <a:off x="3491650" y="1889125"/>
            <a:ext cx="5367600" cy="23856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Clr>
                <a:srgbClr val="FFFFFF"/>
              </a:buClr>
              <a:buSzPts val="1650"/>
              <a:buAutoNum type="arabicPeriod"/>
            </a:pPr>
            <a:r>
              <a:rPr lang="en" sz="1650" b="1">
                <a:solidFill>
                  <a:srgbClr val="FFFFFF"/>
                </a:solidFill>
              </a:rPr>
              <a:t>Scholarly Communication Librarian and Subject Librarians work collaboratively to provide research and teaching support for UCF faculty </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Queries from faculty may go to Subject Librarians or go directly to the Scholarly Communication Librarian</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Methods of support depend based on a variety of factors</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One-on-One appointments are facilitated in a variety of ways</a:t>
            </a:r>
            <a:endParaRPr sz="1650" b="1">
              <a:solidFill>
                <a:srgbClr val="FFFFFF"/>
              </a:solidFill>
            </a:endParaRPr>
          </a:p>
          <a:p>
            <a:pPr marL="0" lvl="0" indent="0" algn="l" rtl="0">
              <a:spcBef>
                <a:spcPts val="750"/>
              </a:spcBef>
              <a:spcAft>
                <a:spcPts val="0"/>
              </a:spcAft>
              <a:buNone/>
            </a:pPr>
            <a:endParaRPr sz="1400" b="1">
              <a:solidFill>
                <a:srgbClr val="FFFFFF"/>
              </a:solidFill>
            </a:endParaRPr>
          </a:p>
          <a:p>
            <a:pPr marL="0" lvl="0" indent="0" algn="l" rtl="0">
              <a:spcBef>
                <a:spcPts val="750"/>
              </a:spcBef>
              <a:spcAft>
                <a:spcPts val="0"/>
              </a:spcAft>
              <a:buNone/>
            </a:pPr>
            <a:endParaRPr sz="1400" b="1">
              <a:solidFill>
                <a:srgbClr val="FFFFFF"/>
              </a:solidFill>
            </a:endParaRPr>
          </a:p>
        </p:txBody>
      </p:sp>
      <p:pic>
        <p:nvPicPr>
          <p:cNvPr id="354" name="Google Shape;354;p53"/>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4"/>
          <p:cNvSpPr txBox="1"/>
          <p:nvPr/>
        </p:nvSpPr>
        <p:spPr>
          <a:xfrm>
            <a:off x="1383600" y="466775"/>
            <a:ext cx="6376800" cy="3405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Takeaways: </a:t>
            </a:r>
            <a:r>
              <a:rPr lang="en" sz="1800" b="1">
                <a:solidFill>
                  <a:srgbClr val="FFFFFF"/>
                </a:solidFill>
                <a:latin typeface="Helvetica Neue"/>
                <a:ea typeface="Helvetica Neue"/>
                <a:cs typeface="Helvetica Neue"/>
                <a:sym typeface="Helvetica Neue"/>
              </a:rPr>
              <a:t>Working collaboratively to assist faculty with their teaching &amp; research needs provides stronger, more effective support</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Challenges: </a:t>
            </a:r>
            <a:r>
              <a:rPr lang="en" sz="1800" b="1">
                <a:solidFill>
                  <a:schemeClr val="lt1"/>
                </a:solidFill>
                <a:latin typeface="Helvetica Neue"/>
                <a:ea typeface="Helvetica Neue"/>
                <a:cs typeface="Helvetica Neue"/>
                <a:sym typeface="Helvetica Neue"/>
              </a:rPr>
              <a:t>It can be difficult to explain there are separate roles for librarians &amp; that faculty need to visit multiple people and/or need to meet multiple times for assistance; communication is an important consideration to keep everyone (including librarian colleagues) in the loop</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Successes: </a:t>
            </a:r>
            <a:r>
              <a:rPr lang="en" sz="1800" b="1">
                <a:solidFill>
                  <a:schemeClr val="lt1"/>
                </a:solidFill>
                <a:latin typeface="Helvetica Neue"/>
                <a:ea typeface="Helvetica Neue"/>
                <a:cs typeface="Helvetica Neue"/>
                <a:sym typeface="Helvetica Neue"/>
              </a:rPr>
              <a:t>Working collaboratively has led to increased channels of communication and has led to fruitful programming &amp; other networking opportunities</a:t>
            </a:r>
            <a:endParaRPr sz="1800" b="1">
              <a:solidFill>
                <a:schemeClr val="lt1"/>
              </a:solidFill>
              <a:latin typeface="Helvetica Neue"/>
              <a:ea typeface="Helvetica Neue"/>
              <a:cs typeface="Helvetica Neue"/>
              <a:sym typeface="Helvetica Neue"/>
            </a:endParaRPr>
          </a:p>
        </p:txBody>
      </p:sp>
      <p:pic>
        <p:nvPicPr>
          <p:cNvPr id="360" name="Google Shape;360;p54"/>
          <p:cNvPicPr preferRelativeResize="0"/>
          <p:nvPr/>
        </p:nvPicPr>
        <p:blipFill rotWithShape="1">
          <a:blip r:embed="rId3">
            <a:alphaModFix/>
          </a:blip>
          <a:srcRect/>
          <a:stretch/>
        </p:blipFill>
        <p:spPr>
          <a:xfrm>
            <a:off x="8464982" y="4431323"/>
            <a:ext cx="527774" cy="7121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8"/>
          <p:cNvPicPr preferRelativeResize="0"/>
          <p:nvPr/>
        </p:nvPicPr>
        <p:blipFill rotWithShape="1">
          <a:blip r:embed="rId3">
            <a:alphaModFix/>
          </a:blip>
          <a:srcRect l="16086" r="33277"/>
          <a:stretch/>
        </p:blipFill>
        <p:spPr>
          <a:xfrm>
            <a:off x="4518725" y="0"/>
            <a:ext cx="4625276" cy="5143500"/>
          </a:xfrm>
          <a:prstGeom prst="rect">
            <a:avLst/>
          </a:prstGeom>
          <a:noFill/>
          <a:ln>
            <a:noFill/>
          </a:ln>
        </p:spPr>
      </p:pic>
      <p:sp>
        <p:nvSpPr>
          <p:cNvPr id="157" name="Google Shape;157;p28"/>
          <p:cNvSpPr txBox="1">
            <a:spLocks noGrp="1"/>
          </p:cNvSpPr>
          <p:nvPr>
            <p:ph type="ctrTitle" idx="4294967295"/>
          </p:nvPr>
        </p:nvSpPr>
        <p:spPr>
          <a:xfrm>
            <a:off x="619025" y="278425"/>
            <a:ext cx="3395100" cy="887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2700"/>
              <a:buFont typeface="Helvetica Neue"/>
              <a:buNone/>
            </a:pPr>
            <a:r>
              <a:rPr lang="en" sz="4400" b="1">
                <a:solidFill>
                  <a:srgbClr val="FFC000"/>
                </a:solidFill>
              </a:rPr>
              <a:t>About UCF</a:t>
            </a:r>
            <a:endParaRPr sz="4400" b="1">
              <a:solidFill>
                <a:srgbClr val="FFC000"/>
              </a:solidFill>
              <a:latin typeface="Helvetica Neue"/>
              <a:ea typeface="Helvetica Neue"/>
              <a:cs typeface="Helvetica Neue"/>
              <a:sym typeface="Helvetica Neue"/>
            </a:endParaRPr>
          </a:p>
        </p:txBody>
      </p:sp>
      <p:sp>
        <p:nvSpPr>
          <p:cNvPr id="158" name="Google Shape;158;p28"/>
          <p:cNvSpPr txBox="1"/>
          <p:nvPr/>
        </p:nvSpPr>
        <p:spPr>
          <a:xfrm>
            <a:off x="216575" y="1287000"/>
            <a:ext cx="4200000" cy="2569500"/>
          </a:xfrm>
          <a:prstGeom prst="rect">
            <a:avLst/>
          </a:prstGeom>
          <a:noFill/>
          <a:ln>
            <a:noFill/>
          </a:ln>
        </p:spPr>
        <p:txBody>
          <a:bodyPr spcFirstLastPara="1" wrap="square" lIns="91425" tIns="45700" rIns="91425" bIns="45700" anchor="b" anchorCtr="0">
            <a:noAutofit/>
          </a:bodyPr>
          <a:lstStyle/>
          <a:p>
            <a:pPr marL="457200" marR="0" lvl="0" indent="-368300" algn="l" rtl="0">
              <a:lnSpc>
                <a:spcPct val="90000"/>
              </a:lnSpc>
              <a:spcBef>
                <a:spcPts val="0"/>
              </a:spcBef>
              <a:spcAft>
                <a:spcPts val="0"/>
              </a:spcAft>
              <a:buClr>
                <a:srgbClr val="FFFFFF"/>
              </a:buClr>
              <a:buSzPts val="2200"/>
              <a:buFont typeface="Helvetica Neue"/>
              <a:buChar char="●"/>
            </a:pPr>
            <a:r>
              <a:rPr lang="en" sz="2200" b="1">
                <a:solidFill>
                  <a:srgbClr val="FFFFFF"/>
                </a:solidFill>
                <a:latin typeface="Helvetica Neue"/>
                <a:ea typeface="Helvetica Neue"/>
                <a:cs typeface="Helvetica Neue"/>
                <a:sym typeface="Helvetica Neue"/>
              </a:rPr>
              <a:t>One of 12 state public universities in Florida</a:t>
            </a:r>
            <a:endParaRPr sz="2200" b="1">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None/>
            </a:pPr>
            <a:endParaRPr sz="2200" b="1">
              <a:solidFill>
                <a:srgbClr val="FFFFFF"/>
              </a:solidFill>
              <a:latin typeface="Helvetica Neue"/>
              <a:ea typeface="Helvetica Neue"/>
              <a:cs typeface="Helvetica Neue"/>
              <a:sym typeface="Helvetica Neue"/>
            </a:endParaRPr>
          </a:p>
          <a:p>
            <a:pPr marL="457200" marR="0" lvl="0" indent="-368300" algn="l" rtl="0">
              <a:lnSpc>
                <a:spcPct val="90000"/>
              </a:lnSpc>
              <a:spcBef>
                <a:spcPts val="0"/>
              </a:spcBef>
              <a:spcAft>
                <a:spcPts val="0"/>
              </a:spcAft>
              <a:buClr>
                <a:srgbClr val="FFFFFF"/>
              </a:buClr>
              <a:buSzPts val="2200"/>
              <a:buFont typeface="Helvetica Neue"/>
              <a:buChar char="●"/>
            </a:pPr>
            <a:r>
              <a:rPr lang="en" sz="2200" b="1">
                <a:solidFill>
                  <a:srgbClr val="FFFFFF"/>
                </a:solidFill>
                <a:latin typeface="Helvetica Neue"/>
                <a:ea typeface="Helvetica Neue"/>
                <a:cs typeface="Helvetica Neue"/>
                <a:sym typeface="Helvetica Neue"/>
              </a:rPr>
              <a:t>Located about 10 miles east of downtown Orlando</a:t>
            </a:r>
            <a:endParaRPr sz="2200" b="1">
              <a:solidFill>
                <a:srgbClr val="FFFFFF"/>
              </a:solidFill>
              <a:latin typeface="Helvetica Neue"/>
              <a:ea typeface="Helvetica Neue"/>
              <a:cs typeface="Helvetica Neue"/>
              <a:sym typeface="Helvetica Neue"/>
            </a:endParaRPr>
          </a:p>
          <a:p>
            <a:pPr marL="457200" marR="0" lvl="0" indent="0" algn="l" rtl="0">
              <a:lnSpc>
                <a:spcPct val="90000"/>
              </a:lnSpc>
              <a:spcBef>
                <a:spcPts val="0"/>
              </a:spcBef>
              <a:spcAft>
                <a:spcPts val="0"/>
              </a:spcAft>
              <a:buNone/>
            </a:pPr>
            <a:endParaRPr sz="2200" b="1">
              <a:solidFill>
                <a:srgbClr val="FFFFFF"/>
              </a:solidFill>
              <a:latin typeface="Helvetica Neue"/>
              <a:ea typeface="Helvetica Neue"/>
              <a:cs typeface="Helvetica Neue"/>
              <a:sym typeface="Helvetica Neue"/>
            </a:endParaRPr>
          </a:p>
          <a:p>
            <a:pPr marL="457200" marR="0" lvl="0" indent="-368300" algn="l" rtl="0">
              <a:lnSpc>
                <a:spcPct val="90000"/>
              </a:lnSpc>
              <a:spcBef>
                <a:spcPts val="0"/>
              </a:spcBef>
              <a:spcAft>
                <a:spcPts val="0"/>
              </a:spcAft>
              <a:buClr>
                <a:srgbClr val="FFFFFF"/>
              </a:buClr>
              <a:buSzPts val="2200"/>
              <a:buFont typeface="Helvetica Neue"/>
              <a:buChar char="●"/>
            </a:pPr>
            <a:r>
              <a:rPr lang="en" sz="2200" b="1">
                <a:solidFill>
                  <a:srgbClr val="FFFFFF"/>
                </a:solidFill>
                <a:latin typeface="Helvetica Neue"/>
                <a:ea typeface="Helvetica Neue"/>
                <a:cs typeface="Helvetica Neue"/>
                <a:sym typeface="Helvetica Neue"/>
              </a:rPr>
              <a:t>69,525 students (Fall 2019)</a:t>
            </a:r>
            <a:endParaRPr sz="2200" b="1">
              <a:solidFill>
                <a:srgbClr val="FFFFFF"/>
              </a:solidFill>
              <a:latin typeface="Helvetica Neue"/>
              <a:ea typeface="Helvetica Neue"/>
              <a:cs typeface="Helvetica Neue"/>
              <a:sym typeface="Helvetica Neue"/>
            </a:endParaRPr>
          </a:p>
          <a:p>
            <a:pPr marL="0" marR="0" lvl="0" indent="0" algn="l" rtl="0">
              <a:lnSpc>
                <a:spcPct val="90000"/>
              </a:lnSpc>
              <a:spcBef>
                <a:spcPts val="0"/>
              </a:spcBef>
              <a:spcAft>
                <a:spcPts val="0"/>
              </a:spcAft>
              <a:buNone/>
            </a:pPr>
            <a:endParaRPr sz="2200" b="1">
              <a:solidFill>
                <a:srgbClr val="FFFFFF"/>
              </a:solidFill>
              <a:latin typeface="Helvetica Neue"/>
              <a:ea typeface="Helvetica Neue"/>
              <a:cs typeface="Helvetica Neue"/>
              <a:sym typeface="Helvetica Neue"/>
            </a:endParaRPr>
          </a:p>
        </p:txBody>
      </p:sp>
      <p:pic>
        <p:nvPicPr>
          <p:cNvPr id="159" name="Google Shape;159;p28"/>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5"/>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366" name="Google Shape;366;p55"/>
          <p:cNvPicPr preferRelativeResize="0"/>
          <p:nvPr/>
        </p:nvPicPr>
        <p:blipFill>
          <a:blip r:embed="rId4">
            <a:alphaModFix/>
          </a:blip>
          <a:stretch>
            <a:fillRect/>
          </a:stretch>
        </p:blipFill>
        <p:spPr>
          <a:xfrm>
            <a:off x="0" y="0"/>
            <a:ext cx="3262906" cy="5143498"/>
          </a:xfrm>
          <a:prstGeom prst="rect">
            <a:avLst/>
          </a:prstGeom>
          <a:noFill/>
          <a:ln>
            <a:noFill/>
          </a:ln>
        </p:spPr>
      </p:pic>
      <p:sp>
        <p:nvSpPr>
          <p:cNvPr id="367" name="Google Shape;367;p55"/>
          <p:cNvSpPr txBox="1">
            <a:spLocks noGrp="1"/>
          </p:cNvSpPr>
          <p:nvPr>
            <p:ph type="title"/>
          </p:nvPr>
        </p:nvSpPr>
        <p:spPr>
          <a:xfrm>
            <a:off x="3667150" y="448950"/>
            <a:ext cx="50166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Faculty College &amp; Department Meetings</a:t>
            </a:r>
            <a:endParaRPr/>
          </a:p>
        </p:txBody>
      </p:sp>
      <p:sp>
        <p:nvSpPr>
          <p:cNvPr id="368" name="Google Shape;368;p55"/>
          <p:cNvSpPr txBox="1">
            <a:spLocks noGrp="1"/>
          </p:cNvSpPr>
          <p:nvPr>
            <p:ph type="body" idx="1"/>
          </p:nvPr>
        </p:nvSpPr>
        <p:spPr>
          <a:xfrm>
            <a:off x="3491650" y="1584025"/>
            <a:ext cx="5367600" cy="27543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Clr>
                <a:srgbClr val="FFFFFF"/>
              </a:buClr>
              <a:buSzPts val="1650"/>
              <a:buAutoNum type="arabicPeriod"/>
            </a:pPr>
            <a:r>
              <a:rPr lang="en" sz="1650" b="1"/>
              <a:t>Invitations to attend and/or present at college &amp; department meetings may go to Subject Librarians or to the Scholarly Communication Librarian</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Subject Librarians typically facilitate invitations</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Subject Librarians &amp; Scholarly Communication Librarian may attend together (or individually, depending on request)</a:t>
            </a:r>
            <a:endParaRPr sz="1650" b="1">
              <a:solidFill>
                <a:srgbClr val="FFFFFF"/>
              </a:solidFill>
            </a:endParaRPr>
          </a:p>
          <a:p>
            <a:pPr marL="457200" lvl="0" indent="-333375" algn="l" rtl="0">
              <a:spcBef>
                <a:spcPts val="0"/>
              </a:spcBef>
              <a:spcAft>
                <a:spcPts val="0"/>
              </a:spcAft>
              <a:buClr>
                <a:srgbClr val="FFFFFF"/>
              </a:buClr>
              <a:buSzPts val="1650"/>
              <a:buAutoNum type="arabicPeriod"/>
            </a:pPr>
            <a:r>
              <a:rPr lang="en" sz="1650" b="1">
                <a:solidFill>
                  <a:srgbClr val="FFFFFF"/>
                </a:solidFill>
              </a:rPr>
              <a:t>Subject librarians often present on Scholarly Communication topics with pre-meeting assistance from Scholarly Communication Librarian</a:t>
            </a:r>
            <a:endParaRPr sz="1650" b="1">
              <a:solidFill>
                <a:srgbClr val="FFFFFF"/>
              </a:solidFill>
            </a:endParaRPr>
          </a:p>
          <a:p>
            <a:pPr marL="0" lvl="0" indent="0" algn="l" rtl="0">
              <a:spcBef>
                <a:spcPts val="750"/>
              </a:spcBef>
              <a:spcAft>
                <a:spcPts val="0"/>
              </a:spcAft>
              <a:buNone/>
            </a:pPr>
            <a:endParaRPr sz="1400" b="1">
              <a:solidFill>
                <a:srgbClr val="FFFFFF"/>
              </a:solidFill>
            </a:endParaRPr>
          </a:p>
          <a:p>
            <a:pPr marL="0" lvl="0" indent="0" algn="l" rtl="0">
              <a:spcBef>
                <a:spcPts val="750"/>
              </a:spcBef>
              <a:spcAft>
                <a:spcPts val="0"/>
              </a:spcAft>
              <a:buNone/>
            </a:pPr>
            <a:endParaRPr sz="1400" b="1">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p:nvPr/>
        </p:nvSpPr>
        <p:spPr>
          <a:xfrm>
            <a:off x="1383600" y="434150"/>
            <a:ext cx="63768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Takeaways: </a:t>
            </a:r>
            <a:r>
              <a:rPr lang="en" sz="1800" b="1">
                <a:solidFill>
                  <a:schemeClr val="lt1"/>
                </a:solidFill>
                <a:latin typeface="Helvetica Neue"/>
                <a:ea typeface="Helvetica Neue"/>
                <a:cs typeface="Helvetica Neue"/>
                <a:sym typeface="Helvetica Neue"/>
              </a:rPr>
              <a:t>Working collaboratively provides stronger, more effective support to colleges &amp; departments; leveraging colleagues with various expertise is beneficial for the college, department, and subject librarian (who is not expected to be an expert in all areas)</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Challenges: </a:t>
            </a:r>
            <a:r>
              <a:rPr lang="en" sz="1800" b="1">
                <a:solidFill>
                  <a:schemeClr val="lt1"/>
                </a:solidFill>
                <a:latin typeface="Helvetica Neue"/>
                <a:ea typeface="Helvetica Neue"/>
                <a:cs typeface="Helvetica Neue"/>
                <a:sym typeface="Helvetica Neue"/>
              </a:rPr>
              <a:t>Invitations to present and/or attend college &amp; department meetings can be a challenge; including multiple librarians in a meeting might not be feasible</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Successes: </a:t>
            </a:r>
            <a:r>
              <a:rPr lang="en" sz="1800" b="1">
                <a:solidFill>
                  <a:schemeClr val="lt1"/>
                </a:solidFill>
                <a:latin typeface="Helvetica Neue"/>
                <a:ea typeface="Helvetica Neue"/>
                <a:cs typeface="Helvetica Neue"/>
                <a:sym typeface="Helvetica Neue"/>
              </a:rPr>
              <a:t>Requests for scholarly communication topics to be discussed at college &amp; department meetings continues to increase, particularly in STEM disciplines </a:t>
            </a:r>
            <a:endParaRPr sz="1800"/>
          </a:p>
        </p:txBody>
      </p:sp>
      <p:pic>
        <p:nvPicPr>
          <p:cNvPr id="374" name="Google Shape;374;p56"/>
          <p:cNvPicPr preferRelativeResize="0"/>
          <p:nvPr/>
        </p:nvPicPr>
        <p:blipFill rotWithShape="1">
          <a:blip r:embed="rId3">
            <a:alphaModFix/>
          </a:blip>
          <a:srcRect/>
          <a:stretch/>
        </p:blipFill>
        <p:spPr>
          <a:xfrm>
            <a:off x="8464982" y="4431323"/>
            <a:ext cx="527774" cy="7121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7"/>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380" name="Google Shape;380;p57"/>
          <p:cNvPicPr preferRelativeResize="0"/>
          <p:nvPr/>
        </p:nvPicPr>
        <p:blipFill>
          <a:blip r:embed="rId4">
            <a:alphaModFix/>
          </a:blip>
          <a:stretch>
            <a:fillRect/>
          </a:stretch>
        </p:blipFill>
        <p:spPr>
          <a:xfrm>
            <a:off x="0" y="0"/>
            <a:ext cx="3238805" cy="5143502"/>
          </a:xfrm>
          <a:prstGeom prst="rect">
            <a:avLst/>
          </a:prstGeom>
          <a:noFill/>
          <a:ln>
            <a:noFill/>
          </a:ln>
        </p:spPr>
      </p:pic>
      <p:sp>
        <p:nvSpPr>
          <p:cNvPr id="381" name="Google Shape;381;p57"/>
          <p:cNvSpPr txBox="1">
            <a:spLocks noGrp="1"/>
          </p:cNvSpPr>
          <p:nvPr>
            <p:ph type="title"/>
          </p:nvPr>
        </p:nvSpPr>
        <p:spPr>
          <a:xfrm>
            <a:off x="3667150" y="448950"/>
            <a:ext cx="5016600" cy="1215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Predatory Publishing Workshops Redux</a:t>
            </a:r>
            <a:endParaRPr/>
          </a:p>
        </p:txBody>
      </p:sp>
      <p:sp>
        <p:nvSpPr>
          <p:cNvPr id="382" name="Google Shape;382;p57"/>
          <p:cNvSpPr txBox="1">
            <a:spLocks noGrp="1"/>
          </p:cNvSpPr>
          <p:nvPr>
            <p:ph type="body" idx="1"/>
          </p:nvPr>
        </p:nvSpPr>
        <p:spPr>
          <a:xfrm>
            <a:off x="3491650" y="1584025"/>
            <a:ext cx="5367600" cy="29880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SzPts val="1650"/>
              <a:buAutoNum type="arabicPeriod"/>
            </a:pPr>
            <a:r>
              <a:rPr lang="en" sz="1650" b="1"/>
              <a:t>Offered subject-specific versions of workshop including: </a:t>
            </a:r>
            <a:endParaRPr sz="1650" b="1"/>
          </a:p>
          <a:p>
            <a:pPr marL="914400" lvl="1" indent="-333375" algn="l" rtl="0">
              <a:spcBef>
                <a:spcPts val="0"/>
              </a:spcBef>
              <a:spcAft>
                <a:spcPts val="0"/>
              </a:spcAft>
              <a:buSzPts val="1650"/>
              <a:buChar char="•"/>
            </a:pPr>
            <a:r>
              <a:rPr lang="en" sz="1650" b="1"/>
              <a:t>Nursing</a:t>
            </a:r>
            <a:endParaRPr sz="1650" b="1"/>
          </a:p>
          <a:p>
            <a:pPr marL="914400" lvl="1" indent="-333375" algn="l" rtl="0">
              <a:spcBef>
                <a:spcPts val="0"/>
              </a:spcBef>
              <a:spcAft>
                <a:spcPts val="0"/>
              </a:spcAft>
              <a:buSzPts val="1650"/>
              <a:buChar char="•"/>
            </a:pPr>
            <a:r>
              <a:rPr lang="en" sz="1650" b="1"/>
              <a:t>Center for Distributed Learning</a:t>
            </a:r>
            <a:endParaRPr sz="1650" b="1"/>
          </a:p>
          <a:p>
            <a:pPr marL="457200" lvl="0" indent="-333375" algn="l" rtl="0">
              <a:spcBef>
                <a:spcPts val="0"/>
              </a:spcBef>
              <a:spcAft>
                <a:spcPts val="0"/>
              </a:spcAft>
              <a:buSzPts val="1650"/>
              <a:buAutoNum type="arabicPeriod"/>
            </a:pPr>
            <a:r>
              <a:rPr lang="en" sz="1650" b="1"/>
              <a:t>Invited to speak at several STEM meetings including:</a:t>
            </a:r>
            <a:endParaRPr sz="1650" b="1"/>
          </a:p>
          <a:p>
            <a:pPr marL="914400" lvl="1" indent="-333375" algn="l" rtl="0">
              <a:spcBef>
                <a:spcPts val="0"/>
              </a:spcBef>
              <a:spcAft>
                <a:spcPts val="0"/>
              </a:spcAft>
              <a:buSzPts val="1650"/>
              <a:buChar char="•"/>
            </a:pPr>
            <a:r>
              <a:rPr lang="en" sz="1650" b="1"/>
              <a:t>College of Sciences Deans &amp; Chairs Meeting</a:t>
            </a:r>
            <a:endParaRPr sz="1650" b="1"/>
          </a:p>
          <a:p>
            <a:pPr marL="914400" lvl="1" indent="-333375" algn="l" rtl="0">
              <a:spcBef>
                <a:spcPts val="0"/>
              </a:spcBef>
              <a:spcAft>
                <a:spcPts val="0"/>
              </a:spcAft>
              <a:buSzPts val="1650"/>
              <a:buChar char="•"/>
            </a:pPr>
            <a:r>
              <a:rPr lang="en" sz="1650" b="1"/>
              <a:t>Statistics Department Meeting</a:t>
            </a:r>
            <a:endParaRPr sz="1650" b="1"/>
          </a:p>
          <a:p>
            <a:pPr marL="457200" lvl="0" indent="-333375" algn="l" rtl="0">
              <a:spcBef>
                <a:spcPts val="0"/>
              </a:spcBef>
              <a:spcAft>
                <a:spcPts val="0"/>
              </a:spcAft>
              <a:buSzPts val="1650"/>
              <a:buAutoNum type="arabicPeriod"/>
            </a:pPr>
            <a:r>
              <a:rPr lang="en" sz="1650" b="1"/>
              <a:t>Invited speaker opportunities at national library conference venues on the topic</a:t>
            </a:r>
            <a:endParaRPr sz="1650" b="1"/>
          </a:p>
          <a:p>
            <a:pPr marL="457200" lvl="0" indent="-333375" algn="l" rtl="0">
              <a:spcBef>
                <a:spcPts val="0"/>
              </a:spcBef>
              <a:spcAft>
                <a:spcPts val="0"/>
              </a:spcAft>
              <a:buSzPts val="1650"/>
              <a:buAutoNum type="arabicPeriod"/>
            </a:pPr>
            <a:r>
              <a:rPr lang="en" sz="1650" b="1"/>
              <a:t>Continued interest for versions of this workshop to be offered to faculty </a:t>
            </a:r>
            <a:endParaRPr sz="1650" b="1"/>
          </a:p>
          <a:p>
            <a:pPr marL="0" lvl="0" indent="0" algn="l" rtl="0">
              <a:spcBef>
                <a:spcPts val="750"/>
              </a:spcBef>
              <a:spcAft>
                <a:spcPts val="0"/>
              </a:spcAft>
              <a:buNone/>
            </a:pPr>
            <a:endParaRPr sz="1400" b="1">
              <a:solidFill>
                <a:srgbClr val="FFFFFF"/>
              </a:solidFill>
            </a:endParaRPr>
          </a:p>
          <a:p>
            <a:pPr marL="0" lvl="0" indent="0" algn="l" rtl="0">
              <a:spcBef>
                <a:spcPts val="750"/>
              </a:spcBef>
              <a:spcAft>
                <a:spcPts val="0"/>
              </a:spcAft>
              <a:buNone/>
            </a:pPr>
            <a:endParaRPr sz="1400" b="1">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p:nvPr/>
        </p:nvSpPr>
        <p:spPr>
          <a:xfrm>
            <a:off x="1383600" y="310375"/>
            <a:ext cx="6376800" cy="3000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Takeaways: </a:t>
            </a:r>
            <a:r>
              <a:rPr lang="en" sz="1800" b="1">
                <a:solidFill>
                  <a:schemeClr val="lt1"/>
                </a:solidFill>
                <a:latin typeface="Helvetica Neue"/>
                <a:ea typeface="Helvetica Neue"/>
                <a:cs typeface="Helvetica Neue"/>
                <a:sym typeface="Helvetica Neue"/>
              </a:rPr>
              <a:t>Predatory/deceptive publishing and other related OA topics are of particular interest to faculty &amp; faculty-support units on campus</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Challenges: </a:t>
            </a:r>
            <a:r>
              <a:rPr lang="en" sz="1800" b="1">
                <a:solidFill>
                  <a:schemeClr val="lt1"/>
                </a:solidFill>
                <a:latin typeface="Helvetica Neue"/>
                <a:ea typeface="Helvetica Neue"/>
                <a:cs typeface="Helvetica Neue"/>
                <a:sym typeface="Helvetica Neue"/>
              </a:rPr>
              <a:t>Finding the best ways to engage faculty in these types of topics can be difficult (i.e. workshop versus faculty meeting, etc.); topic requires some additional background &amp; info (i.e. intro to OA publishing)</a:t>
            </a:r>
            <a:endParaRPr sz="1800" b="1">
              <a:solidFill>
                <a:schemeClr val="lt1"/>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800" b="1">
              <a:solidFill>
                <a:srgbClr val="FFCA29"/>
              </a:solidFill>
              <a:latin typeface="Helvetica Neue"/>
              <a:ea typeface="Helvetica Neue"/>
              <a:cs typeface="Helvetica Neue"/>
              <a:sym typeface="Helvetica Neue"/>
            </a:endParaRPr>
          </a:p>
          <a:p>
            <a:pPr marL="0" lvl="0" indent="0" algn="l" rtl="0">
              <a:lnSpc>
                <a:spcPct val="90000"/>
              </a:lnSpc>
              <a:spcBef>
                <a:spcPts val="750"/>
              </a:spcBef>
              <a:spcAft>
                <a:spcPts val="0"/>
              </a:spcAft>
              <a:buNone/>
            </a:pPr>
            <a:r>
              <a:rPr lang="en" sz="1800" b="1">
                <a:solidFill>
                  <a:srgbClr val="FFCA29"/>
                </a:solidFill>
                <a:latin typeface="Helvetica Neue"/>
                <a:ea typeface="Helvetica Neue"/>
                <a:cs typeface="Helvetica Neue"/>
                <a:sym typeface="Helvetica Neue"/>
              </a:rPr>
              <a:t>Successes: </a:t>
            </a:r>
            <a:r>
              <a:rPr lang="en" sz="1800" b="1">
                <a:solidFill>
                  <a:schemeClr val="lt1"/>
                </a:solidFill>
                <a:latin typeface="Helvetica Neue"/>
                <a:ea typeface="Helvetica Neue"/>
                <a:cs typeface="Helvetica Neue"/>
                <a:sym typeface="Helvetica Neue"/>
              </a:rPr>
              <a:t>Interest in this particular topic continues to increase with various requests on campus for related department visits, presentation requests, and more; opportunities for research on this topic and to present more broadly to the library community also continues to increase </a:t>
            </a:r>
            <a:endParaRPr sz="1800"/>
          </a:p>
        </p:txBody>
      </p:sp>
      <p:pic>
        <p:nvPicPr>
          <p:cNvPr id="388" name="Google Shape;388;p58"/>
          <p:cNvPicPr preferRelativeResize="0"/>
          <p:nvPr/>
        </p:nvPicPr>
        <p:blipFill rotWithShape="1">
          <a:blip r:embed="rId3">
            <a:alphaModFix/>
          </a:blip>
          <a:srcRect/>
          <a:stretch/>
        </p:blipFill>
        <p:spPr>
          <a:xfrm>
            <a:off x="8464982" y="4431323"/>
            <a:ext cx="527774" cy="7121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61"/>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420" name="Google Shape;420;p61"/>
          <p:cNvSpPr txBox="1">
            <a:spLocks noGrp="1"/>
          </p:cNvSpPr>
          <p:nvPr>
            <p:ph type="title"/>
          </p:nvPr>
        </p:nvSpPr>
        <p:spPr>
          <a:xfrm>
            <a:off x="244425" y="2571750"/>
            <a:ext cx="8748300" cy="2148300"/>
          </a:xfrm>
          <a:prstGeom prst="rect">
            <a:avLst/>
          </a:prstGeom>
        </p:spPr>
        <p:txBody>
          <a:bodyPr spcFirstLastPara="1" wrap="square" lIns="91425" tIns="45700" rIns="91425" bIns="45700" anchor="ctr" anchorCtr="0">
            <a:noAutofit/>
          </a:bodyPr>
          <a:lstStyle/>
          <a:p>
            <a:pPr marL="457200" lvl="0" indent="-387350" algn="l" rtl="0">
              <a:spcBef>
                <a:spcPts val="0"/>
              </a:spcBef>
              <a:spcAft>
                <a:spcPts val="0"/>
              </a:spcAft>
              <a:buClr>
                <a:srgbClr val="FFCA29"/>
              </a:buClr>
              <a:buSzPts val="2500"/>
              <a:buChar char="●"/>
            </a:pPr>
            <a:r>
              <a:rPr lang="en" sz="2500" b="1">
                <a:solidFill>
                  <a:srgbClr val="FFCA29"/>
                </a:solidFill>
              </a:rPr>
              <a:t>American Chemical Society (ACS) on Campus</a:t>
            </a:r>
            <a:endParaRPr sz="2500" b="1">
              <a:solidFill>
                <a:srgbClr val="FFCA29"/>
              </a:solidFill>
            </a:endParaRPr>
          </a:p>
          <a:p>
            <a:pPr marL="457200" lvl="0" indent="0" algn="l" rtl="0">
              <a:spcBef>
                <a:spcPts val="0"/>
              </a:spcBef>
              <a:spcAft>
                <a:spcPts val="0"/>
              </a:spcAft>
              <a:buNone/>
            </a:pPr>
            <a:endParaRPr sz="1000" b="1">
              <a:solidFill>
                <a:srgbClr val="FFCA29"/>
              </a:solidFill>
            </a:endParaRPr>
          </a:p>
          <a:p>
            <a:pPr marL="457200" lvl="0" indent="-387350" algn="l" rtl="0">
              <a:spcBef>
                <a:spcPts val="0"/>
              </a:spcBef>
              <a:spcAft>
                <a:spcPts val="0"/>
              </a:spcAft>
              <a:buClr>
                <a:srgbClr val="FFCA29"/>
              </a:buClr>
              <a:buSzPts val="2500"/>
              <a:buChar char="●"/>
            </a:pPr>
            <a:r>
              <a:rPr lang="en" sz="2500" b="1">
                <a:solidFill>
                  <a:srgbClr val="FFCA29"/>
                </a:solidFill>
              </a:rPr>
              <a:t>Web of Science workshop on Publons</a:t>
            </a:r>
            <a:endParaRPr sz="2500" b="1">
              <a:solidFill>
                <a:srgbClr val="FFCA29"/>
              </a:solidFill>
            </a:endParaRPr>
          </a:p>
          <a:p>
            <a:pPr marL="457200" lvl="0" indent="0" algn="l" rtl="0">
              <a:spcBef>
                <a:spcPts val="0"/>
              </a:spcBef>
              <a:spcAft>
                <a:spcPts val="0"/>
              </a:spcAft>
              <a:buNone/>
            </a:pPr>
            <a:endParaRPr sz="1000" b="1">
              <a:solidFill>
                <a:srgbClr val="FFCA29"/>
              </a:solidFill>
            </a:endParaRPr>
          </a:p>
          <a:p>
            <a:pPr marL="457200" lvl="0" indent="-387350" algn="l" rtl="0">
              <a:spcBef>
                <a:spcPts val="0"/>
              </a:spcBef>
              <a:spcAft>
                <a:spcPts val="0"/>
              </a:spcAft>
              <a:buClr>
                <a:srgbClr val="FFCA29"/>
              </a:buClr>
              <a:buSzPts val="2500"/>
              <a:buChar char="●"/>
            </a:pPr>
            <a:r>
              <a:rPr lang="en" sz="2500" b="1">
                <a:solidFill>
                  <a:srgbClr val="FFCA29"/>
                </a:solidFill>
              </a:rPr>
              <a:t>Broader discussion of Read &amp; Publish model</a:t>
            </a:r>
            <a:endParaRPr sz="2500" b="1">
              <a:solidFill>
                <a:srgbClr val="FFCA29"/>
              </a:solidFill>
            </a:endParaRPr>
          </a:p>
          <a:p>
            <a:pPr marL="457200" lvl="0" indent="0" algn="l" rtl="0">
              <a:spcBef>
                <a:spcPts val="0"/>
              </a:spcBef>
              <a:spcAft>
                <a:spcPts val="0"/>
              </a:spcAft>
              <a:buNone/>
            </a:pPr>
            <a:endParaRPr sz="1000" b="1">
              <a:solidFill>
                <a:srgbClr val="FFCA29"/>
              </a:solidFill>
            </a:endParaRPr>
          </a:p>
          <a:p>
            <a:pPr marL="457200" lvl="0" indent="-387350" algn="l" rtl="0">
              <a:spcBef>
                <a:spcPts val="0"/>
              </a:spcBef>
              <a:spcAft>
                <a:spcPts val="0"/>
              </a:spcAft>
              <a:buClr>
                <a:srgbClr val="FFCA29"/>
              </a:buClr>
              <a:buSzPts val="2500"/>
              <a:buChar char="●"/>
            </a:pPr>
            <a:r>
              <a:rPr lang="en" sz="2500" b="1">
                <a:solidFill>
                  <a:srgbClr val="FFCA29"/>
                </a:solidFill>
              </a:rPr>
              <a:t>Scholarly Communication &amp; Subject Librarian Tag Teaming to hold “On Location” Office Hours </a:t>
            </a:r>
            <a:endParaRPr sz="2500" b="1">
              <a:solidFill>
                <a:srgbClr val="FFCA29"/>
              </a:solidFill>
            </a:endParaRPr>
          </a:p>
        </p:txBody>
      </p:sp>
      <p:pic>
        <p:nvPicPr>
          <p:cNvPr id="421" name="Google Shape;421;p61"/>
          <p:cNvPicPr preferRelativeResize="0"/>
          <p:nvPr/>
        </p:nvPicPr>
        <p:blipFill>
          <a:blip r:embed="rId4">
            <a:alphaModFix/>
          </a:blip>
          <a:stretch>
            <a:fillRect/>
          </a:stretch>
        </p:blipFill>
        <p:spPr>
          <a:xfrm>
            <a:off x="0" y="0"/>
            <a:ext cx="9144000" cy="2375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2"/>
          <p:cNvPicPr preferRelativeResize="0"/>
          <p:nvPr/>
        </p:nvPicPr>
        <p:blipFill>
          <a:blip r:embed="rId3">
            <a:alphaModFix/>
          </a:blip>
          <a:stretch>
            <a:fillRect/>
          </a:stretch>
        </p:blipFill>
        <p:spPr>
          <a:xfrm>
            <a:off x="0" y="0"/>
            <a:ext cx="9144000" cy="5143499"/>
          </a:xfrm>
          <a:prstGeom prst="rect">
            <a:avLst/>
          </a:prstGeom>
          <a:noFill/>
          <a:ln>
            <a:noFill/>
          </a:ln>
        </p:spPr>
      </p:pic>
      <p:sp>
        <p:nvSpPr>
          <p:cNvPr id="427" name="Google Shape;427;p62"/>
          <p:cNvSpPr txBox="1">
            <a:spLocks noGrp="1"/>
          </p:cNvSpPr>
          <p:nvPr>
            <p:ph type="title"/>
          </p:nvPr>
        </p:nvSpPr>
        <p:spPr>
          <a:xfrm>
            <a:off x="2304925" y="1515975"/>
            <a:ext cx="3944700" cy="993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3200" b="1">
                <a:solidFill>
                  <a:schemeClr val="dk1"/>
                </a:solidFill>
              </a:rPr>
              <a:t>What rabbit hole will you fall into?</a:t>
            </a:r>
            <a:endParaRPr sz="3200" b="1">
              <a:solidFill>
                <a:schemeClr val="dk1"/>
              </a:solidFill>
            </a:endParaRPr>
          </a:p>
        </p:txBody>
      </p:sp>
      <p:pic>
        <p:nvPicPr>
          <p:cNvPr id="428" name="Google Shape;428;p62"/>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3"/>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434" name="Google Shape;434;p63"/>
          <p:cNvSpPr txBox="1">
            <a:spLocks noGrp="1"/>
          </p:cNvSpPr>
          <p:nvPr>
            <p:ph type="title"/>
          </p:nvPr>
        </p:nvSpPr>
        <p:spPr>
          <a:xfrm>
            <a:off x="628650" y="113570"/>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References</a:t>
            </a:r>
            <a:endParaRPr/>
          </a:p>
        </p:txBody>
      </p:sp>
      <p:sp>
        <p:nvSpPr>
          <p:cNvPr id="435" name="Google Shape;435;p63"/>
          <p:cNvSpPr txBox="1">
            <a:spLocks noGrp="1"/>
          </p:cNvSpPr>
          <p:nvPr>
            <p:ph type="body" idx="1"/>
          </p:nvPr>
        </p:nvSpPr>
        <p:spPr>
          <a:xfrm>
            <a:off x="628650" y="869650"/>
            <a:ext cx="7886700" cy="3763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800" b="1">
                <a:solidFill>
                  <a:srgbClr val="FFFFFF"/>
                </a:solidFill>
              </a:rPr>
              <a:t>Publications</a:t>
            </a:r>
            <a:endParaRPr sz="1800" b="1">
              <a:solidFill>
                <a:srgbClr val="FFFFFF"/>
              </a:solidFill>
            </a:endParaRPr>
          </a:p>
          <a:p>
            <a:pPr marL="0" lvl="0" indent="0" algn="l" rtl="0">
              <a:spcBef>
                <a:spcPts val="750"/>
              </a:spcBef>
              <a:spcAft>
                <a:spcPts val="0"/>
              </a:spcAft>
              <a:buNone/>
            </a:pPr>
            <a:endParaRPr sz="1800" b="1">
              <a:solidFill>
                <a:srgbClr val="FFFFFF"/>
              </a:solidFill>
            </a:endParaRPr>
          </a:p>
          <a:p>
            <a:pPr marL="457200" lvl="0" indent="-317500" algn="l" rtl="0">
              <a:spcBef>
                <a:spcPts val="750"/>
              </a:spcBef>
              <a:spcAft>
                <a:spcPts val="0"/>
              </a:spcAft>
              <a:buClr>
                <a:srgbClr val="FFFFFF"/>
              </a:buClr>
              <a:buSzPts val="1400"/>
              <a:buChar char="•"/>
            </a:pPr>
            <a:r>
              <a:rPr lang="en" sz="1400" b="1">
                <a:solidFill>
                  <a:srgbClr val="FFFFFF"/>
                </a:solidFill>
              </a:rPr>
              <a:t>Arthur, M, Tierney, B.G. (2013). “Subject Librarian Initiative at the University of Central Florida Libraries: Collaboration Amongst Research and Information Services, Acquisitions and Collection Services, and the Office of Scholarly Communication,” </a:t>
            </a:r>
            <a:r>
              <a:rPr lang="en" sz="1400" b="1" i="1">
                <a:solidFill>
                  <a:srgbClr val="FFFFFF"/>
                </a:solidFill>
              </a:rPr>
              <a:t>Charleston Conference Proceedings</a:t>
            </a:r>
            <a:r>
              <a:rPr lang="en" sz="1400" b="1">
                <a:solidFill>
                  <a:srgbClr val="FFFFFF"/>
                </a:solidFill>
              </a:rPr>
              <a:t>: Against the Grain Press, LLC, pp 486-491. </a:t>
            </a:r>
            <a:r>
              <a:rPr lang="en" sz="1400" b="1" u="sng">
                <a:solidFill>
                  <a:srgbClr val="FFCA29"/>
                </a:solidFill>
                <a:hlinkClick r:id="rId4"/>
              </a:rPr>
              <a:t>https://docs.lib.purdue.edu/charleston/2013/Communication/3/</a:t>
            </a:r>
            <a:endParaRPr sz="1400" b="1">
              <a:solidFill>
                <a:srgbClr val="FFCA29"/>
              </a:solidFill>
            </a:endParaRPr>
          </a:p>
          <a:p>
            <a:pPr marL="457200" lvl="0" indent="0" algn="l" rtl="0">
              <a:spcBef>
                <a:spcPts val="750"/>
              </a:spcBef>
              <a:spcAft>
                <a:spcPts val="0"/>
              </a:spcAft>
              <a:buNone/>
            </a:pPr>
            <a:endParaRPr sz="1400" b="1">
              <a:solidFill>
                <a:srgbClr val="FFFFFF"/>
              </a:solidFill>
            </a:endParaRPr>
          </a:p>
          <a:p>
            <a:pPr marL="457200" lvl="0" indent="-317500" algn="l" rtl="0">
              <a:spcBef>
                <a:spcPts val="750"/>
              </a:spcBef>
              <a:spcAft>
                <a:spcPts val="0"/>
              </a:spcAft>
              <a:buClr>
                <a:srgbClr val="FFFFFF"/>
              </a:buClr>
              <a:buSzPts val="1400"/>
              <a:buChar char="•"/>
            </a:pPr>
            <a:r>
              <a:rPr lang="en" sz="1400" b="1">
                <a:solidFill>
                  <a:srgbClr val="FFFFFF"/>
                </a:solidFill>
              </a:rPr>
              <a:t>Norris, S.A., Dotson, L., Tierney, B., Harrison, R. (2017). “The Sky’s the Limit: Scholarly Communication, Digital Initiatives, Institutional Repositories, and Subject Librarians,” </a:t>
            </a:r>
            <a:r>
              <a:rPr lang="en" sz="1400" b="1" i="1">
                <a:solidFill>
                  <a:srgbClr val="FFFFFF"/>
                </a:solidFill>
              </a:rPr>
              <a:t>Charleston Conference Proceedings</a:t>
            </a:r>
            <a:r>
              <a:rPr lang="en" sz="1400" b="1">
                <a:solidFill>
                  <a:srgbClr val="FFFFFF"/>
                </a:solidFill>
              </a:rPr>
              <a:t>: Against the Grain Press, LLC, pp 426-321. </a:t>
            </a:r>
            <a:r>
              <a:rPr lang="en" sz="1400" b="1" u="sng">
                <a:solidFill>
                  <a:srgbClr val="FFCA29"/>
                </a:solidFill>
                <a:hlinkClick r:id="rId5"/>
              </a:rPr>
              <a:t>https://docs.lib.purdue.edu/charleston/2016/scholcomm/5/</a:t>
            </a:r>
            <a:r>
              <a:rPr lang="en" sz="1400" b="1">
                <a:solidFill>
                  <a:srgbClr val="FFCA29"/>
                </a:solidFill>
              </a:rPr>
              <a:t> </a:t>
            </a:r>
            <a:endParaRPr sz="1400" b="1">
              <a:solidFill>
                <a:srgbClr val="FFCA29"/>
              </a:solidFill>
            </a:endParaRPr>
          </a:p>
          <a:p>
            <a:pPr marL="0" lvl="0" indent="0" algn="l" rtl="0">
              <a:spcBef>
                <a:spcPts val="750"/>
              </a:spcBef>
              <a:spcAft>
                <a:spcPts val="0"/>
              </a:spcAft>
              <a:buNone/>
            </a:pPr>
            <a:endParaRPr sz="1400" b="1">
              <a:solidFill>
                <a:srgbClr val="FFFFFF"/>
              </a:solidFill>
            </a:endParaRPr>
          </a:p>
          <a:p>
            <a:pPr marL="0" lvl="0" indent="0" algn="l" rtl="0">
              <a:spcBef>
                <a:spcPts val="750"/>
              </a:spcBef>
              <a:spcAft>
                <a:spcPts val="0"/>
              </a:spcAft>
              <a:buNone/>
            </a:pPr>
            <a:endParaRPr sz="1650" b="1">
              <a:solidFill>
                <a:srgbClr val="FFFFFF"/>
              </a:solidFill>
            </a:endParaRPr>
          </a:p>
          <a:p>
            <a:pPr marL="0" lvl="0" indent="0" algn="l" rtl="0">
              <a:spcBef>
                <a:spcPts val="750"/>
              </a:spcBef>
              <a:spcAft>
                <a:spcPts val="0"/>
              </a:spcAft>
              <a:buNone/>
            </a:pPr>
            <a:endParaRPr sz="1650" b="1">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4"/>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441" name="Google Shape;441;p64"/>
          <p:cNvSpPr txBox="1">
            <a:spLocks noGrp="1"/>
          </p:cNvSpPr>
          <p:nvPr>
            <p:ph type="title"/>
          </p:nvPr>
        </p:nvSpPr>
        <p:spPr>
          <a:xfrm>
            <a:off x="628650" y="113570"/>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References</a:t>
            </a:r>
            <a:endParaRPr/>
          </a:p>
        </p:txBody>
      </p:sp>
      <p:sp>
        <p:nvSpPr>
          <p:cNvPr id="442" name="Google Shape;442;p64"/>
          <p:cNvSpPr txBox="1">
            <a:spLocks noGrp="1"/>
          </p:cNvSpPr>
          <p:nvPr>
            <p:ph type="body" idx="1"/>
          </p:nvPr>
        </p:nvSpPr>
        <p:spPr>
          <a:xfrm>
            <a:off x="628650" y="869650"/>
            <a:ext cx="7886700" cy="37632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800" b="1">
                <a:solidFill>
                  <a:srgbClr val="FFFFFF"/>
                </a:solidFill>
              </a:rPr>
              <a:t>Publications</a:t>
            </a:r>
            <a:endParaRPr sz="1400" b="1">
              <a:solidFill>
                <a:srgbClr val="FFCA29"/>
              </a:solidFill>
            </a:endParaRPr>
          </a:p>
          <a:p>
            <a:pPr marL="457200" lvl="0" indent="0" algn="l" rtl="0">
              <a:spcBef>
                <a:spcPts val="750"/>
              </a:spcBef>
              <a:spcAft>
                <a:spcPts val="0"/>
              </a:spcAft>
              <a:buNone/>
            </a:pPr>
            <a:endParaRPr sz="1400" b="1">
              <a:solidFill>
                <a:srgbClr val="FFCA29"/>
              </a:solidFill>
            </a:endParaRPr>
          </a:p>
          <a:p>
            <a:pPr marL="457200" lvl="0" indent="-317500" algn="l" rtl="0">
              <a:spcBef>
                <a:spcPts val="750"/>
              </a:spcBef>
              <a:spcAft>
                <a:spcPts val="0"/>
              </a:spcAft>
              <a:buClr>
                <a:srgbClr val="FFFFFF"/>
              </a:buClr>
              <a:buSzPts val="1400"/>
              <a:buChar char="•"/>
            </a:pPr>
            <a:r>
              <a:rPr lang="en" sz="1400" b="1">
                <a:solidFill>
                  <a:srgbClr val="FFFFFF"/>
                </a:solidFill>
              </a:rPr>
              <a:t>Norris, S.A., Tierney, B., Flick, L. (2019). “Why Every Librarian Should Know About Copyright: Creating Copyright Training Opportunities for Librarians at Your Institution,” In S. Benson (Ed.), </a:t>
            </a:r>
            <a:r>
              <a:rPr lang="en" sz="1400" b="1" i="1">
                <a:solidFill>
                  <a:srgbClr val="FFFFFF"/>
                </a:solidFill>
              </a:rPr>
              <a:t>Copyright Conversations: Rights Literacy in a Digital World</a:t>
            </a:r>
            <a:r>
              <a:rPr lang="en" sz="1400" b="1">
                <a:solidFill>
                  <a:srgbClr val="FFFFFF"/>
                </a:solidFill>
              </a:rPr>
              <a:t>: Association of College &amp; Research Libraries. </a:t>
            </a:r>
            <a:r>
              <a:rPr lang="en" sz="1400" b="1" u="sng">
                <a:solidFill>
                  <a:srgbClr val="FFCA29"/>
                </a:solidFill>
                <a:hlinkClick r:id="rId4"/>
              </a:rPr>
              <a:t>https://stars.library.ucf.edu/ucfscholar/866/</a:t>
            </a:r>
            <a:r>
              <a:rPr lang="en" sz="1400" b="1">
                <a:solidFill>
                  <a:srgbClr val="FFCA29"/>
                </a:solidFill>
              </a:rPr>
              <a:t> </a:t>
            </a:r>
            <a:endParaRPr sz="1400" b="1">
              <a:solidFill>
                <a:srgbClr val="FFCA29"/>
              </a:solidFill>
            </a:endParaRPr>
          </a:p>
          <a:p>
            <a:pPr marL="0" lvl="0" indent="0" algn="l" rtl="0">
              <a:spcBef>
                <a:spcPts val="750"/>
              </a:spcBef>
              <a:spcAft>
                <a:spcPts val="0"/>
              </a:spcAft>
              <a:buNone/>
            </a:pPr>
            <a:r>
              <a:rPr lang="en" sz="1800" b="1">
                <a:solidFill>
                  <a:srgbClr val="FFFFFF"/>
                </a:solidFill>
              </a:rPr>
              <a:t>Forthcoming: </a:t>
            </a:r>
            <a:endParaRPr sz="1800" b="1">
              <a:solidFill>
                <a:srgbClr val="FFFFFF"/>
              </a:solidFill>
            </a:endParaRPr>
          </a:p>
          <a:p>
            <a:pPr marL="457200" lvl="0" indent="-317500" algn="l" rtl="0">
              <a:spcBef>
                <a:spcPts val="750"/>
              </a:spcBef>
              <a:spcAft>
                <a:spcPts val="0"/>
              </a:spcAft>
              <a:buClr>
                <a:srgbClr val="FFFFFF"/>
              </a:buClr>
              <a:buSzPts val="1400"/>
              <a:buChar char="•"/>
            </a:pPr>
            <a:r>
              <a:rPr lang="en" sz="1400" b="1">
                <a:solidFill>
                  <a:srgbClr val="FFFFFF"/>
                </a:solidFill>
              </a:rPr>
              <a:t>Norris, S.A., Avila, S., Basco, B. “Scholarly Communication: Liaison Librarians Supporting Faculty Research and Scholarly Work,” In C. Crichton and R. Canuel (Ed), </a:t>
            </a:r>
            <a:r>
              <a:rPr lang="en" sz="1400" b="1" i="1">
                <a:solidFill>
                  <a:srgbClr val="FFFFFF"/>
                </a:solidFill>
              </a:rPr>
              <a:t>Approaches to Liaison Librarianship: Innovations in Organization &amp; Engagement</a:t>
            </a:r>
            <a:r>
              <a:rPr lang="en" sz="1400" b="1">
                <a:solidFill>
                  <a:srgbClr val="FFFFFF"/>
                </a:solidFill>
              </a:rPr>
              <a:t>: Association of College &amp; Research Libraries. </a:t>
            </a:r>
            <a:endParaRPr sz="1400" b="1">
              <a:solidFill>
                <a:srgbClr val="FFFFFF"/>
              </a:solidFill>
            </a:endParaRPr>
          </a:p>
          <a:p>
            <a:pPr marL="0" lvl="0" indent="0" algn="l" rtl="0">
              <a:spcBef>
                <a:spcPts val="750"/>
              </a:spcBef>
              <a:spcAft>
                <a:spcPts val="0"/>
              </a:spcAft>
              <a:buNone/>
            </a:pPr>
            <a:endParaRPr sz="1650" b="1">
              <a:solidFill>
                <a:srgbClr val="FFFFFF"/>
              </a:solidFill>
            </a:endParaRPr>
          </a:p>
          <a:p>
            <a:pPr marL="0" lvl="0" indent="0" algn="l" rtl="0">
              <a:spcBef>
                <a:spcPts val="750"/>
              </a:spcBef>
              <a:spcAft>
                <a:spcPts val="0"/>
              </a:spcAft>
              <a:buNone/>
            </a:pPr>
            <a:endParaRPr sz="1650" b="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5"/>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448" name="Google Shape;448;p65"/>
          <p:cNvSpPr txBox="1">
            <a:spLocks noGrp="1"/>
          </p:cNvSpPr>
          <p:nvPr>
            <p:ph type="title"/>
          </p:nvPr>
        </p:nvSpPr>
        <p:spPr>
          <a:xfrm>
            <a:off x="628650" y="-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References</a:t>
            </a:r>
            <a:endParaRPr/>
          </a:p>
        </p:txBody>
      </p:sp>
      <p:sp>
        <p:nvSpPr>
          <p:cNvPr id="449" name="Google Shape;449;p65"/>
          <p:cNvSpPr txBox="1">
            <a:spLocks noGrp="1"/>
          </p:cNvSpPr>
          <p:nvPr>
            <p:ph type="body" idx="1"/>
          </p:nvPr>
        </p:nvSpPr>
        <p:spPr>
          <a:xfrm>
            <a:off x="398825" y="666925"/>
            <a:ext cx="8486700" cy="3876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1800" b="1">
                <a:solidFill>
                  <a:srgbClr val="FFFFFF"/>
                </a:solidFill>
              </a:rPr>
              <a:t>Presentations</a:t>
            </a:r>
            <a:endParaRPr sz="1800" b="1">
              <a:solidFill>
                <a:srgbClr val="FFFFFF"/>
              </a:solidFill>
            </a:endParaRPr>
          </a:p>
          <a:p>
            <a:pPr marL="457200" marR="63500" lvl="0" indent="-298450" algn="l" rtl="0">
              <a:lnSpc>
                <a:spcPct val="100000"/>
              </a:lnSpc>
              <a:spcBef>
                <a:spcPts val="0"/>
              </a:spcBef>
              <a:spcAft>
                <a:spcPts val="0"/>
              </a:spcAft>
              <a:buClr>
                <a:srgbClr val="FFFFFF"/>
              </a:buClr>
              <a:buSzPts val="1100"/>
              <a:buChar char="•"/>
            </a:pPr>
            <a:r>
              <a:rPr lang="en" sz="1100" b="1">
                <a:solidFill>
                  <a:srgbClr val="FFFFFF"/>
                </a:solidFill>
              </a:rPr>
              <a:t>Anderson, R. and Norris, S.A. (2019, January). </a:t>
            </a:r>
            <a:r>
              <a:rPr lang="en" sz="1100" b="1" i="1">
                <a:solidFill>
                  <a:srgbClr val="FFFFFF"/>
                </a:solidFill>
              </a:rPr>
              <a:t>Predatory Journals: How to Help Faculty and Students Navigate the Good from the Bad</a:t>
            </a:r>
            <a:r>
              <a:rPr lang="en" sz="1100" b="1">
                <a:solidFill>
                  <a:srgbClr val="FFFFFF"/>
                </a:solidFill>
              </a:rPr>
              <a:t>. Presented at the American Library Midwinter Conference, Association of College and Research Libraries - Science Technology Section Hot Topics, Seattle, WA. </a:t>
            </a:r>
            <a:r>
              <a:rPr lang="en" sz="1100" b="1" u="sng">
                <a:solidFill>
                  <a:srgbClr val="FFC000"/>
                </a:solidFill>
                <a:hlinkClick r:id="rId4"/>
              </a:rPr>
              <a:t>https://acrl.libguides.com/sts2019midwinter/hottopics</a:t>
            </a:r>
            <a:r>
              <a:rPr lang="en" sz="1100" b="1">
                <a:solidFill>
                  <a:srgbClr val="FFC000"/>
                </a:solidFill>
              </a:rPr>
              <a:t> </a:t>
            </a:r>
            <a:endParaRPr sz="1100" b="1">
              <a:solidFill>
                <a:srgbClr val="FFC000"/>
              </a:solidFill>
            </a:endParaRPr>
          </a:p>
          <a:p>
            <a:pPr marL="0" marR="63500" lvl="0" indent="0" algn="l" rtl="0">
              <a:lnSpc>
                <a:spcPct val="100000"/>
              </a:lnSpc>
              <a:spcBef>
                <a:spcPts val="0"/>
              </a:spcBef>
              <a:spcAft>
                <a:spcPts val="0"/>
              </a:spcAft>
              <a:buNone/>
            </a:pPr>
            <a:endParaRPr sz="1100" b="1">
              <a:solidFill>
                <a:srgbClr val="FFFFFF"/>
              </a:solidFill>
            </a:endParaRPr>
          </a:p>
          <a:p>
            <a:pPr marL="457200" marR="63500" lvl="0" indent="-298450" algn="l" rtl="0">
              <a:lnSpc>
                <a:spcPct val="100000"/>
              </a:lnSpc>
              <a:spcBef>
                <a:spcPts val="0"/>
              </a:spcBef>
              <a:spcAft>
                <a:spcPts val="0"/>
              </a:spcAft>
              <a:buClr>
                <a:srgbClr val="FFFFFF"/>
              </a:buClr>
              <a:buSzPts val="1100"/>
              <a:buChar char="•"/>
            </a:pPr>
            <a:r>
              <a:rPr lang="en" sz="1100" b="1">
                <a:solidFill>
                  <a:srgbClr val="FFFFFF"/>
                </a:solidFill>
              </a:rPr>
              <a:t>Basco, B. , Avila, S. (2018, August). </a:t>
            </a:r>
            <a:r>
              <a:rPr lang="en" sz="1100" b="1" i="1">
                <a:solidFill>
                  <a:srgbClr val="FFFFFF"/>
                </a:solidFill>
              </a:rPr>
              <a:t>Sound the Alarm: What the Library Community Needs to Know About Predatory Publishing.</a:t>
            </a:r>
            <a:r>
              <a:rPr lang="en" sz="1100" b="1">
                <a:solidFill>
                  <a:srgbClr val="FFFFFF"/>
                </a:solidFill>
              </a:rPr>
              <a:t> Presented at the International Federation of Library Associations and Institutions World Library Information Conference-Lightning Round, Kuala Lumpur, Malaysia.</a:t>
            </a:r>
            <a:endParaRPr sz="1100" b="1">
              <a:solidFill>
                <a:srgbClr val="FFFFFF"/>
              </a:solidFill>
            </a:endParaRPr>
          </a:p>
          <a:p>
            <a:pPr marL="457200" marR="63500" lvl="0" indent="0" algn="l" rtl="0">
              <a:lnSpc>
                <a:spcPct val="115000"/>
              </a:lnSpc>
              <a:spcBef>
                <a:spcPts val="0"/>
              </a:spcBef>
              <a:spcAft>
                <a:spcPts val="0"/>
              </a:spcAft>
              <a:buNone/>
            </a:pPr>
            <a:endParaRPr sz="1100" b="1">
              <a:solidFill>
                <a:srgbClr val="FFFFFF"/>
              </a:solidFill>
            </a:endParaRPr>
          </a:p>
          <a:p>
            <a:pPr marL="457200" lvl="0" indent="-298450" algn="l" rtl="0">
              <a:spcBef>
                <a:spcPts val="750"/>
              </a:spcBef>
              <a:spcAft>
                <a:spcPts val="0"/>
              </a:spcAft>
              <a:buClr>
                <a:srgbClr val="FFFFFF"/>
              </a:buClr>
              <a:buSzPts val="1100"/>
              <a:buChar char="•"/>
            </a:pPr>
            <a:r>
              <a:rPr lang="en" sz="1100" b="1">
                <a:solidFill>
                  <a:srgbClr val="FFFFFF"/>
                </a:solidFill>
              </a:rPr>
              <a:t>Avila, S., Basco, B. (2018, June). </a:t>
            </a:r>
            <a:r>
              <a:rPr lang="en" sz="1100" b="1" i="1">
                <a:solidFill>
                  <a:srgbClr val="FFFFFF"/>
                </a:solidFill>
              </a:rPr>
              <a:t>To Catch a Predatory Publisher: A Study of STEM Faculty at the University of Central Florida</a:t>
            </a:r>
            <a:r>
              <a:rPr lang="en" sz="1100" b="1">
                <a:solidFill>
                  <a:srgbClr val="FFFFFF"/>
                </a:solidFill>
              </a:rPr>
              <a:t>. Presented at the American Library Association Annual Conference, Association of College and Research Libraries - Science Technology Section Poster Session Breakfast, New Orleans, LA. </a:t>
            </a:r>
            <a:r>
              <a:rPr lang="en" sz="1100" b="1" u="sng">
                <a:solidFill>
                  <a:srgbClr val="FFCA29"/>
                </a:solidFill>
                <a:hlinkClick r:id="rId5"/>
              </a:rPr>
              <a:t>https://stars.library.ucf.edu/ucfscholar/660/</a:t>
            </a:r>
            <a:r>
              <a:rPr lang="en" sz="1100" b="1">
                <a:solidFill>
                  <a:srgbClr val="FFCA29"/>
                </a:solidFill>
              </a:rPr>
              <a:t> </a:t>
            </a:r>
            <a:endParaRPr sz="1100" b="1">
              <a:solidFill>
                <a:srgbClr val="FFCA29"/>
              </a:solidFill>
            </a:endParaRPr>
          </a:p>
          <a:p>
            <a:pPr marL="457200" lvl="0" indent="0" algn="l" rtl="0">
              <a:spcBef>
                <a:spcPts val="750"/>
              </a:spcBef>
              <a:spcAft>
                <a:spcPts val="0"/>
              </a:spcAft>
              <a:buNone/>
            </a:pPr>
            <a:endParaRPr sz="1100" b="1">
              <a:solidFill>
                <a:srgbClr val="FFCA29"/>
              </a:solidFill>
            </a:endParaRPr>
          </a:p>
          <a:p>
            <a:pPr marL="457200" lvl="0" indent="-298450" algn="l" rtl="0">
              <a:spcBef>
                <a:spcPts val="750"/>
              </a:spcBef>
              <a:spcAft>
                <a:spcPts val="0"/>
              </a:spcAft>
              <a:buClr>
                <a:srgbClr val="FFFFFF"/>
              </a:buClr>
              <a:buSzPts val="1100"/>
              <a:buChar char="•"/>
            </a:pPr>
            <a:r>
              <a:rPr lang="en" sz="1100" b="1">
                <a:solidFill>
                  <a:srgbClr val="FFFFFF"/>
                </a:solidFill>
              </a:rPr>
              <a:t>Dotson, L., Harrison II, R.H., Norris, S.A., Tierney, B. (2016, November). The Sky’s the Limit: Scholarly Communication, Digital Initiatives, Institutional Repositories, and Subject Librarians. Presented at Charleston Conference, Charleston, SC. </a:t>
            </a:r>
            <a:r>
              <a:rPr lang="en" sz="1100" b="1" u="sng">
                <a:solidFill>
                  <a:srgbClr val="FFCA29"/>
                </a:solidFill>
                <a:hlinkClick r:id="rId6"/>
              </a:rPr>
              <a:t>http://stars.library.ucf.edu/ucfscholar/55/</a:t>
            </a:r>
            <a:r>
              <a:rPr lang="en" sz="1100" b="1">
                <a:solidFill>
                  <a:srgbClr val="FFCA29"/>
                </a:solidFill>
              </a:rPr>
              <a:t> </a:t>
            </a:r>
            <a:endParaRPr sz="1100" b="1">
              <a:solidFill>
                <a:srgbClr val="FFCA29"/>
              </a:solidFill>
            </a:endParaRPr>
          </a:p>
          <a:p>
            <a:pPr marL="457200" lvl="0" indent="0" algn="l" rtl="0">
              <a:spcBef>
                <a:spcPts val="750"/>
              </a:spcBef>
              <a:spcAft>
                <a:spcPts val="0"/>
              </a:spcAft>
              <a:buNone/>
            </a:pPr>
            <a:endParaRPr sz="1100" b="1">
              <a:solidFill>
                <a:srgbClr val="FFCA29"/>
              </a:solidFill>
            </a:endParaRPr>
          </a:p>
          <a:p>
            <a:pPr marL="457200" lvl="0" indent="-298450" algn="l" rtl="0">
              <a:spcBef>
                <a:spcPts val="750"/>
              </a:spcBef>
              <a:spcAft>
                <a:spcPts val="0"/>
              </a:spcAft>
              <a:buClr>
                <a:srgbClr val="FFFFFF"/>
              </a:buClr>
              <a:buSzPts val="1100"/>
              <a:buChar char="•"/>
            </a:pPr>
            <a:r>
              <a:rPr lang="en" sz="1100" b="1">
                <a:solidFill>
                  <a:srgbClr val="FFFFFF"/>
                </a:solidFill>
              </a:rPr>
              <a:t>Tierney, B., Dotson, L., Basco, B., Venecek, J., Norris, S.A. (2016, March). </a:t>
            </a:r>
            <a:r>
              <a:rPr lang="en" sz="1100" b="1" i="1">
                <a:solidFill>
                  <a:srgbClr val="FFFFFF"/>
                </a:solidFill>
              </a:rPr>
              <a:t>Grow Your Own Academic Library Scholarly Communication Program</a:t>
            </a:r>
            <a:r>
              <a:rPr lang="en" sz="1100" b="1">
                <a:solidFill>
                  <a:srgbClr val="FFFFFF"/>
                </a:solidFill>
              </a:rPr>
              <a:t>. Presented at the Florida Library Association Conference, Daytona Beach, FL. </a:t>
            </a:r>
            <a:r>
              <a:rPr lang="en" sz="1100" b="1" u="sng">
                <a:solidFill>
                  <a:srgbClr val="FFCA29"/>
                </a:solidFill>
                <a:hlinkClick r:id="rId7"/>
              </a:rPr>
              <a:t>http://stars.library.ucf.edu/ucfscholar/35/</a:t>
            </a:r>
            <a:r>
              <a:rPr lang="en" sz="1100" b="1">
                <a:solidFill>
                  <a:srgbClr val="FFCA29"/>
                </a:solidFill>
              </a:rPr>
              <a:t> </a:t>
            </a:r>
            <a:endParaRPr sz="1100" b="1">
              <a:solidFill>
                <a:srgbClr val="FFFFFF"/>
              </a:solidFill>
            </a:endParaRPr>
          </a:p>
          <a:p>
            <a:pPr marL="0" lvl="0" indent="0" algn="l" rtl="0">
              <a:spcBef>
                <a:spcPts val="750"/>
              </a:spcBef>
              <a:spcAft>
                <a:spcPts val="0"/>
              </a:spcAft>
              <a:buNone/>
            </a:pPr>
            <a:endParaRPr sz="1650" b="1">
              <a:solidFill>
                <a:srgbClr val="FFFFFF"/>
              </a:solidFill>
            </a:endParaRPr>
          </a:p>
          <a:p>
            <a:pPr marL="0" lvl="0" indent="0" algn="l" rtl="0">
              <a:spcBef>
                <a:spcPts val="750"/>
              </a:spcBef>
              <a:spcAft>
                <a:spcPts val="0"/>
              </a:spcAft>
              <a:buNone/>
            </a:pPr>
            <a:endParaRPr sz="1650" b="1">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6"/>
          <p:cNvSpPr txBox="1">
            <a:spLocks noGrp="1"/>
          </p:cNvSpPr>
          <p:nvPr>
            <p:ph type="title"/>
          </p:nvPr>
        </p:nvSpPr>
        <p:spPr>
          <a:xfrm>
            <a:off x="425100" y="77150"/>
            <a:ext cx="8293800" cy="71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Public Domain Image References 1 of 2</a:t>
            </a:r>
            <a:endParaRPr b="1">
              <a:solidFill>
                <a:srgbClr val="FFCA29"/>
              </a:solidFill>
            </a:endParaRPr>
          </a:p>
        </p:txBody>
      </p:sp>
      <p:sp>
        <p:nvSpPr>
          <p:cNvPr id="456" name="Google Shape;456;p66"/>
          <p:cNvSpPr txBox="1">
            <a:spLocks noGrp="1"/>
          </p:cNvSpPr>
          <p:nvPr>
            <p:ph type="body" idx="1"/>
          </p:nvPr>
        </p:nvSpPr>
        <p:spPr>
          <a:xfrm>
            <a:off x="628650" y="590100"/>
            <a:ext cx="7886700" cy="4553400"/>
          </a:xfrm>
          <a:prstGeom prst="rect">
            <a:avLst/>
          </a:prstGeom>
        </p:spPr>
        <p:txBody>
          <a:bodyPr spcFirstLastPara="1" wrap="square" lIns="91425" tIns="45700" rIns="91425" bIns="45700" anchor="t" anchorCtr="0">
            <a:noAutofit/>
          </a:bodyPr>
          <a:lstStyle/>
          <a:p>
            <a:pPr marL="457200" lvl="0" indent="-304800" algn="l" rtl="0">
              <a:spcBef>
                <a:spcPts val="750"/>
              </a:spcBef>
              <a:spcAft>
                <a:spcPts val="0"/>
              </a:spcAft>
              <a:buClr>
                <a:srgbClr val="FFFFFF"/>
              </a:buClr>
              <a:buSzPts val="1200"/>
              <a:buFont typeface="Helvetica Neue"/>
              <a:buChar char="➔"/>
            </a:pPr>
            <a:r>
              <a:rPr lang="en" sz="1200"/>
              <a:t>Samueles (Photographer). (2017, October 31). No title [digital image]. Retrieved from </a:t>
            </a:r>
            <a:r>
              <a:rPr lang="en" sz="1200" u="sng">
                <a:solidFill>
                  <a:srgbClr val="FFCA29"/>
                </a:solidFill>
                <a:hlinkClick r:id="rId3"/>
              </a:rPr>
              <a:t>https://pixabay.com/photos/alice-english-wonderland-rabbit-2902560/</a:t>
            </a:r>
            <a:r>
              <a:rPr lang="en" sz="1200">
                <a:solidFill>
                  <a:srgbClr val="FFCA29"/>
                </a:solidFill>
              </a:rPr>
              <a:t> </a:t>
            </a:r>
            <a:endParaRPr sz="1200">
              <a:solidFill>
                <a:srgbClr val="FFCA29"/>
              </a:solidFill>
            </a:endParaRPr>
          </a:p>
          <a:p>
            <a:pPr marL="457200" lvl="0" indent="-304800" algn="l" rtl="0">
              <a:spcBef>
                <a:spcPts val="0"/>
              </a:spcBef>
              <a:spcAft>
                <a:spcPts val="0"/>
              </a:spcAft>
              <a:buClr>
                <a:srgbClr val="FFFFFF"/>
              </a:buClr>
              <a:buSzPts val="1200"/>
              <a:buChar char="➔"/>
            </a:pPr>
            <a:r>
              <a:rPr lang="en" sz="1200">
                <a:solidFill>
                  <a:srgbClr val="FFFFFF"/>
                </a:solidFill>
              </a:rPr>
              <a:t>Prawny (Photographer). (2016, November 7). No title [digital image]. Retrieved from </a:t>
            </a:r>
            <a:r>
              <a:rPr lang="en" sz="1200" u="sng">
                <a:solidFill>
                  <a:srgbClr val="FFCA29"/>
                </a:solidFill>
                <a:hlinkClick r:id="rId4"/>
              </a:rPr>
              <a:t>https://pixabay.com/illustrations/vintage-book-illustration-1794658/</a:t>
            </a:r>
            <a:r>
              <a:rPr lang="en" sz="1200">
                <a:solidFill>
                  <a:srgbClr val="FFCA29"/>
                </a:solidFill>
              </a:rPr>
              <a:t> </a:t>
            </a:r>
            <a:endParaRPr sz="1200">
              <a:solidFill>
                <a:srgbClr val="FFCA29"/>
              </a:solidFill>
            </a:endParaRPr>
          </a:p>
          <a:p>
            <a:pPr marL="457200" lvl="0" indent="-304800" algn="l" rtl="0">
              <a:spcBef>
                <a:spcPts val="0"/>
              </a:spcBef>
              <a:spcAft>
                <a:spcPts val="0"/>
              </a:spcAft>
              <a:buClr>
                <a:srgbClr val="FFFFFF"/>
              </a:buClr>
              <a:buSzPts val="1200"/>
              <a:buChar char="➔"/>
            </a:pPr>
            <a:r>
              <a:rPr lang="en" sz="1200">
                <a:solidFill>
                  <a:srgbClr val="FFFFFF"/>
                </a:solidFill>
              </a:rPr>
              <a:t>Wild0ne (Photographer). (2016, March 21). No title [digital image]. Retrieved from </a:t>
            </a:r>
            <a:r>
              <a:rPr lang="en" sz="1200" u="sng">
                <a:solidFill>
                  <a:srgbClr val="FFCA29"/>
                </a:solidFill>
                <a:hlinkClick r:id="rId5"/>
              </a:rPr>
              <a:t>https://pixabay.com/photos/watch-time-pocketwatch-white-rabbit-1267417/</a:t>
            </a:r>
            <a:r>
              <a:rPr lang="en" sz="1200">
                <a:solidFill>
                  <a:srgbClr val="FFCA29"/>
                </a:solidFill>
              </a:rPr>
              <a:t> </a:t>
            </a:r>
            <a:endParaRPr sz="1200">
              <a:solidFill>
                <a:srgbClr val="FFCA29"/>
              </a:solidFill>
            </a:endParaRPr>
          </a:p>
          <a:p>
            <a:pPr marL="457200" lvl="0" indent="-304800" algn="l" rtl="0">
              <a:spcBef>
                <a:spcPts val="0"/>
              </a:spcBef>
              <a:spcAft>
                <a:spcPts val="0"/>
              </a:spcAft>
              <a:buClr>
                <a:srgbClr val="FFFFFF"/>
              </a:buClr>
              <a:buSzPts val="1200"/>
              <a:buChar char="➔"/>
            </a:pPr>
            <a:r>
              <a:rPr lang="en" sz="1200">
                <a:solidFill>
                  <a:srgbClr val="FFFFFF"/>
                </a:solidFill>
              </a:rPr>
              <a:t>ThisIsCool_Productions (Photographer). (2018, April 25). No title [digital image]. Retrieved from </a:t>
            </a:r>
            <a:r>
              <a:rPr lang="en" sz="1200" u="sng">
                <a:solidFill>
                  <a:srgbClr val="FFCA29"/>
                </a:solidFill>
                <a:hlinkClick r:id="rId6"/>
              </a:rPr>
              <a:t>https://pixabay.com/photos/nature-mushroom-fungus-outdoors-3349161/</a:t>
            </a:r>
            <a:r>
              <a:rPr lang="en" sz="1200">
                <a:solidFill>
                  <a:srgbClr val="FFCA29"/>
                </a:solidFill>
              </a:rPr>
              <a:t> </a:t>
            </a:r>
            <a:endParaRPr sz="1200">
              <a:solidFill>
                <a:srgbClr val="FFCA29"/>
              </a:solidFill>
            </a:endParaRPr>
          </a:p>
          <a:p>
            <a:pPr marL="457200" lvl="0" indent="-304800" algn="l" rtl="0">
              <a:spcBef>
                <a:spcPts val="0"/>
              </a:spcBef>
              <a:spcAft>
                <a:spcPts val="0"/>
              </a:spcAft>
              <a:buClr>
                <a:srgbClr val="FFFFFF"/>
              </a:buClr>
              <a:buSzPts val="1200"/>
              <a:buFont typeface="Helvetica Neue"/>
              <a:buChar char="➔"/>
            </a:pPr>
            <a:r>
              <a:rPr lang="en" sz="1200">
                <a:solidFill>
                  <a:srgbClr val="FFFFFF"/>
                </a:solidFill>
              </a:rPr>
              <a:t>rmsa73 (Photographer). (2017, June 21). No title [digital image]. Retrieved from  </a:t>
            </a:r>
            <a:r>
              <a:rPr lang="en" sz="1200" u="sng">
                <a:solidFill>
                  <a:srgbClr val="FFCA29"/>
                </a:solidFill>
                <a:hlinkClick r:id="rId7"/>
              </a:rPr>
              <a:t>https://pixabay.com/photos/boat-alice-in-wonderland-exposure-2428091/</a:t>
            </a:r>
            <a:r>
              <a:rPr lang="en" sz="1200">
                <a:solidFill>
                  <a:srgbClr val="FFCA29"/>
                </a:solidFill>
              </a:rPr>
              <a:t> </a:t>
            </a:r>
            <a:endParaRPr sz="1200">
              <a:solidFill>
                <a:srgbClr val="FFFFFF"/>
              </a:solidFill>
            </a:endParaRPr>
          </a:p>
          <a:p>
            <a:pPr marL="457200" lvl="0" indent="-304800" algn="l" rtl="0">
              <a:spcBef>
                <a:spcPts val="0"/>
              </a:spcBef>
              <a:spcAft>
                <a:spcPts val="0"/>
              </a:spcAft>
              <a:buClr>
                <a:srgbClr val="FFFFFF"/>
              </a:buClr>
              <a:buSzPts val="1200"/>
              <a:buFont typeface="Helvetica Neue"/>
              <a:buChar char="➔"/>
            </a:pPr>
            <a:r>
              <a:rPr lang="en" sz="1200">
                <a:solidFill>
                  <a:srgbClr val="FFFFFF"/>
                </a:solidFill>
              </a:rPr>
              <a:t>Clker_Free_Vector_Images (Photographer). (2012, April 12).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8"/>
              </a:rPr>
              <a:t>https://pixabay.com/vectors/rabbit-alice-in-wonderland-character-30701/</a:t>
            </a:r>
            <a:endParaRPr sz="1200">
              <a:solidFill>
                <a:srgbClr val="FFFFFF"/>
              </a:solidFill>
            </a:endParaRPr>
          </a:p>
          <a:p>
            <a:pPr marL="457200" lvl="0" indent="-304800" algn="l" rtl="0">
              <a:spcBef>
                <a:spcPts val="0"/>
              </a:spcBef>
              <a:spcAft>
                <a:spcPts val="0"/>
              </a:spcAft>
              <a:buClr>
                <a:srgbClr val="FFFFFF"/>
              </a:buClr>
              <a:buSzPts val="1200"/>
              <a:buFont typeface="Helvetica Neue"/>
              <a:buChar char="➔"/>
            </a:pPr>
            <a:r>
              <a:rPr lang="en" sz="1200">
                <a:solidFill>
                  <a:srgbClr val="FFFFFF"/>
                </a:solidFill>
              </a:rPr>
              <a:t>Clker_Free_Vector_Images (Photographer). (2014, August 2).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9"/>
              </a:rPr>
              <a:t>https://pixabay.com/vectors/alice-in-wonderland-white-rabbit-309964/</a:t>
            </a:r>
            <a:endParaRPr sz="1200" u="sng">
              <a:solidFill>
                <a:srgbClr val="FFCA29"/>
              </a:solidFill>
              <a:latin typeface="Arial"/>
              <a:ea typeface="Arial"/>
              <a:cs typeface="Arial"/>
              <a:sym typeface="Arial"/>
            </a:endParaRPr>
          </a:p>
          <a:p>
            <a:pPr marL="457200" lvl="0" indent="-304800" algn="l" rtl="0">
              <a:spcBef>
                <a:spcPts val="0"/>
              </a:spcBef>
              <a:spcAft>
                <a:spcPts val="0"/>
              </a:spcAft>
              <a:buClr>
                <a:srgbClr val="FFCA29"/>
              </a:buClr>
              <a:buSzPts val="1200"/>
              <a:buChar char="➔"/>
            </a:pPr>
            <a:r>
              <a:rPr lang="en" sz="1200">
                <a:solidFill>
                  <a:srgbClr val="FFFFFF"/>
                </a:solidFill>
              </a:rPr>
              <a:t>Clker_Free_Vector_Images (Photographer). (2012, April 12).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10"/>
              </a:rPr>
              <a:t>https://pixabay.com/vectors/rabbit-character-alice-in-wonderland-30751/</a:t>
            </a:r>
            <a:endParaRPr sz="1200" u="sng">
              <a:solidFill>
                <a:srgbClr val="FFCA29"/>
              </a:solidFill>
              <a:latin typeface="Arial"/>
              <a:ea typeface="Arial"/>
              <a:cs typeface="Arial"/>
              <a:sym typeface="Arial"/>
            </a:endParaRPr>
          </a:p>
          <a:p>
            <a:pPr marL="457200" lvl="0" indent="-304800" algn="l" rtl="0">
              <a:spcBef>
                <a:spcPts val="0"/>
              </a:spcBef>
              <a:spcAft>
                <a:spcPts val="0"/>
              </a:spcAft>
              <a:buClr>
                <a:srgbClr val="FFCA29"/>
              </a:buClr>
              <a:buSzPts val="1200"/>
              <a:buFont typeface="Arial"/>
              <a:buChar char="➔"/>
            </a:pPr>
            <a:r>
              <a:rPr lang="en" sz="1200">
                <a:solidFill>
                  <a:srgbClr val="FFFFFF"/>
                </a:solidFill>
              </a:rPr>
              <a:t>Clker_Free_Vector_Images(Photographer). (2014, June 6).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11"/>
              </a:rPr>
              <a:t>https://pixabay.com/vectors/alice-in-wonderland-rabbit-character-304698/</a:t>
            </a:r>
            <a:endParaRPr sz="1200" u="sng">
              <a:solidFill>
                <a:srgbClr val="FFCA29"/>
              </a:solidFill>
              <a:latin typeface="Arial"/>
              <a:ea typeface="Arial"/>
              <a:cs typeface="Arial"/>
              <a:sym typeface="Arial"/>
            </a:endParaRPr>
          </a:p>
          <a:p>
            <a:pPr marL="457200" lvl="0" indent="-304800" algn="l" rtl="0">
              <a:spcBef>
                <a:spcPts val="0"/>
              </a:spcBef>
              <a:spcAft>
                <a:spcPts val="0"/>
              </a:spcAft>
              <a:buClr>
                <a:srgbClr val="FFCA29"/>
              </a:buClr>
              <a:buSzPts val="1200"/>
              <a:buFont typeface="Arial"/>
              <a:buChar char="➔"/>
            </a:pPr>
            <a:r>
              <a:rPr lang="en" sz="1200">
                <a:solidFill>
                  <a:srgbClr val="FFFFFF"/>
                </a:solidFill>
              </a:rPr>
              <a:t>Clker_Free_Vector_Images (Photographer). (2012, April 11).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12"/>
              </a:rPr>
              <a:t>https://pixabay.com/vectors/mad-hatter-alice-in-wonderland-story-28758/</a:t>
            </a:r>
            <a:endParaRPr sz="1200" u="sng">
              <a:solidFill>
                <a:srgbClr val="FFCA29"/>
              </a:solidFill>
              <a:latin typeface="Arial"/>
              <a:ea typeface="Arial"/>
              <a:cs typeface="Arial"/>
              <a:sym typeface="Arial"/>
            </a:endParaRPr>
          </a:p>
          <a:p>
            <a:pPr marL="457200" lvl="0" indent="-304800" algn="l" rtl="0">
              <a:spcBef>
                <a:spcPts val="0"/>
              </a:spcBef>
              <a:spcAft>
                <a:spcPts val="0"/>
              </a:spcAft>
              <a:buClr>
                <a:srgbClr val="FFCA29"/>
              </a:buClr>
              <a:buSzPts val="1200"/>
              <a:buChar char="➔"/>
            </a:pPr>
            <a:r>
              <a:rPr lang="en" sz="1200">
                <a:solidFill>
                  <a:srgbClr val="FFFFFF"/>
                </a:solidFill>
              </a:rPr>
              <a:t>eugeniohansenofs (Photographer). (2019, September 3).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13"/>
              </a:rPr>
              <a:t>https://pixabay.com/vectors/alice-in-wonderland-red-hair-dress-4413732/</a:t>
            </a:r>
            <a:endParaRPr sz="1200" u="sng">
              <a:solidFill>
                <a:srgbClr val="FFCA29"/>
              </a:solidFill>
              <a:latin typeface="Arial"/>
              <a:ea typeface="Arial"/>
              <a:cs typeface="Arial"/>
              <a:sym typeface="Arial"/>
            </a:endParaRPr>
          </a:p>
          <a:p>
            <a:pPr marL="457200" lvl="0" indent="-304800" algn="l" rtl="0">
              <a:spcBef>
                <a:spcPts val="0"/>
              </a:spcBef>
              <a:spcAft>
                <a:spcPts val="0"/>
              </a:spcAft>
              <a:buClr>
                <a:srgbClr val="FFCA29"/>
              </a:buClr>
              <a:buSzPts val="1200"/>
              <a:buChar char="➔"/>
            </a:pPr>
            <a:r>
              <a:rPr lang="en" sz="1200">
                <a:solidFill>
                  <a:srgbClr val="FFFFFF"/>
                </a:solidFill>
              </a:rPr>
              <a:t>Conmongt (Photographer). (2019,  March 3). No title. [digital image]. Retrieved from</a:t>
            </a:r>
            <a:r>
              <a:rPr lang="en" sz="1200">
                <a:solidFill>
                  <a:srgbClr val="FFCA29"/>
                </a:solidFill>
              </a:rPr>
              <a:t> </a:t>
            </a:r>
            <a:r>
              <a:rPr lang="en" sz="1200" u="sng">
                <a:solidFill>
                  <a:srgbClr val="FFCA29"/>
                </a:solidFill>
                <a:latin typeface="Arial"/>
                <a:ea typeface="Arial"/>
                <a:cs typeface="Arial"/>
                <a:sym typeface="Arial"/>
                <a:hlinkClick r:id="rId14"/>
              </a:rPr>
              <a:t>https://pixabay.com/illustrations/cheshire-cat-cat-cat-s-eye-4037421/</a:t>
            </a:r>
            <a:endParaRPr sz="1200">
              <a:solidFill>
                <a:srgbClr val="FFCA29"/>
              </a:solidFill>
            </a:endParaRPr>
          </a:p>
          <a:p>
            <a:pPr marL="457200" lvl="0" indent="-304800" algn="l" rtl="0">
              <a:spcBef>
                <a:spcPts val="0"/>
              </a:spcBef>
              <a:spcAft>
                <a:spcPts val="0"/>
              </a:spcAft>
              <a:buClr>
                <a:srgbClr val="FFFFFF"/>
              </a:buClr>
              <a:buSzPts val="1200"/>
              <a:buChar char="➔"/>
            </a:pPr>
            <a:r>
              <a:rPr lang="en" sz="1200">
                <a:solidFill>
                  <a:srgbClr val="FFFFFF"/>
                </a:solidFill>
              </a:rPr>
              <a:t>DarkWorkX (Photographer). (2018, March 1). No title [digital image]. Retrieved from </a:t>
            </a:r>
            <a:r>
              <a:rPr lang="en" sz="1200" u="sng">
                <a:solidFill>
                  <a:srgbClr val="FFCA29"/>
                </a:solidFill>
                <a:latin typeface="Arial"/>
                <a:ea typeface="Arial"/>
                <a:cs typeface="Arial"/>
                <a:sym typeface="Arial"/>
                <a:hlinkClick r:id="rId15"/>
              </a:rPr>
              <a:t>https://pixabay.com/illustrations/alice-in-wonderland-frame-3191346/</a:t>
            </a:r>
            <a:endParaRPr sz="1200">
              <a:solidFill>
                <a:srgbClr val="FFCA29"/>
              </a:solidFill>
            </a:endParaRPr>
          </a:p>
          <a:p>
            <a:pPr marL="457200" lvl="0" indent="0" algn="l" rtl="0">
              <a:spcBef>
                <a:spcPts val="750"/>
              </a:spcBef>
              <a:spcAft>
                <a:spcPts val="0"/>
              </a:spcAft>
              <a:buNone/>
            </a:pPr>
            <a:endParaRPr sz="1200">
              <a:solidFill>
                <a:srgbClr val="FFCA29"/>
              </a:solidFill>
            </a:endParaRPr>
          </a:p>
        </p:txBody>
      </p:sp>
      <p:pic>
        <p:nvPicPr>
          <p:cNvPr id="457" name="Google Shape;457;p66"/>
          <p:cNvPicPr preferRelativeResize="0"/>
          <p:nvPr/>
        </p:nvPicPr>
        <p:blipFill rotWithShape="1">
          <a:blip r:embed="rId16">
            <a:alphaModFix/>
          </a:blip>
          <a:srcRect/>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9"/>
          <p:cNvPicPr preferRelativeResize="0"/>
          <p:nvPr/>
        </p:nvPicPr>
        <p:blipFill>
          <a:blip r:embed="rId3">
            <a:alphaModFix/>
          </a:blip>
          <a:stretch>
            <a:fillRect/>
          </a:stretch>
        </p:blipFill>
        <p:spPr>
          <a:xfrm>
            <a:off x="0" y="0"/>
            <a:ext cx="9144000" cy="5143501"/>
          </a:xfrm>
          <a:prstGeom prst="rect">
            <a:avLst/>
          </a:prstGeom>
          <a:noFill/>
          <a:ln>
            <a:noFill/>
          </a:ln>
        </p:spPr>
      </p:pic>
      <p:sp>
        <p:nvSpPr>
          <p:cNvPr id="165" name="Google Shape;165;p29"/>
          <p:cNvSpPr txBox="1">
            <a:spLocks noGrp="1"/>
          </p:cNvSpPr>
          <p:nvPr>
            <p:ph type="title" idx="4294967295"/>
          </p:nvPr>
        </p:nvSpPr>
        <p:spPr>
          <a:xfrm>
            <a:off x="5818200" y="156375"/>
            <a:ext cx="3208200" cy="3471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600" b="1">
                <a:solidFill>
                  <a:srgbClr val="FFFFFF"/>
                </a:solidFill>
              </a:rPr>
              <a:t>"The Time Has Come... </a:t>
            </a:r>
            <a:endParaRPr sz="3600" b="1">
              <a:solidFill>
                <a:srgbClr val="FFFFFF"/>
              </a:solidFill>
            </a:endParaRPr>
          </a:p>
          <a:p>
            <a:pPr marL="0" lvl="0" indent="0" algn="ctr" rtl="0">
              <a:spcBef>
                <a:spcPts val="0"/>
              </a:spcBef>
              <a:spcAft>
                <a:spcPts val="0"/>
              </a:spcAft>
              <a:buNone/>
            </a:pPr>
            <a:r>
              <a:rPr lang="en" sz="3600" b="1">
                <a:solidFill>
                  <a:srgbClr val="FFFFFF"/>
                </a:solidFill>
              </a:rPr>
              <a:t>To Talk of Many Things!"</a:t>
            </a:r>
            <a:endParaRPr sz="3600" b="1">
              <a:solidFill>
                <a:srgbClr val="FFFFFF"/>
              </a:solidFill>
            </a:endParaRPr>
          </a:p>
          <a:p>
            <a:pPr marL="0" lvl="0" indent="0" algn="ctr" rtl="0">
              <a:spcBef>
                <a:spcPts val="0"/>
              </a:spcBef>
              <a:spcAft>
                <a:spcPts val="0"/>
              </a:spcAft>
              <a:buClr>
                <a:schemeClr val="dk1"/>
              </a:buClr>
              <a:buSzPts val="1100"/>
              <a:buFont typeface="Arial"/>
              <a:buNone/>
            </a:pPr>
            <a:r>
              <a:rPr lang="en" sz="1800" b="1">
                <a:solidFill>
                  <a:srgbClr val="FFFFFF"/>
                </a:solidFill>
              </a:rPr>
              <a:t>-The Walrus &amp; The Carpenter</a:t>
            </a:r>
            <a:endParaRPr sz="1800" b="1">
              <a:solidFill>
                <a:srgbClr val="FFFFFF"/>
              </a:solidFill>
            </a:endParaRPr>
          </a:p>
          <a:p>
            <a:pPr marL="0" lvl="0" indent="0" algn="ctr" rtl="0">
              <a:spcBef>
                <a:spcPts val="0"/>
              </a:spcBef>
              <a:spcAft>
                <a:spcPts val="0"/>
              </a:spcAft>
              <a:buClr>
                <a:schemeClr val="dk1"/>
              </a:buClr>
              <a:buSzPts val="1100"/>
              <a:buFont typeface="Arial"/>
              <a:buNone/>
            </a:pPr>
            <a:r>
              <a:rPr lang="en" sz="1400" b="1" i="1">
                <a:solidFill>
                  <a:srgbClr val="FFFFFF"/>
                </a:solidFill>
              </a:rPr>
              <a:t>Through the Looking-Glass </a:t>
            </a:r>
            <a:r>
              <a:rPr lang="en" sz="1400" b="1">
                <a:solidFill>
                  <a:srgbClr val="FFFFFF"/>
                </a:solidFill>
              </a:rPr>
              <a:t>by Lewis Carroll </a:t>
            </a:r>
            <a:endParaRPr sz="3600" b="1">
              <a:solidFill>
                <a:srgbClr val="FFFFFF"/>
              </a:solidFill>
            </a:endParaRPr>
          </a:p>
        </p:txBody>
      </p:sp>
      <p:sp>
        <p:nvSpPr>
          <p:cNvPr id="166" name="Google Shape;166;p29"/>
          <p:cNvSpPr txBox="1">
            <a:spLocks noGrp="1"/>
          </p:cNvSpPr>
          <p:nvPr>
            <p:ph type="title" idx="4294967295"/>
          </p:nvPr>
        </p:nvSpPr>
        <p:spPr>
          <a:xfrm>
            <a:off x="-46050" y="3228900"/>
            <a:ext cx="3208200" cy="19146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b="1">
                <a:solidFill>
                  <a:srgbClr val="FFFFFF"/>
                </a:solidFill>
              </a:rPr>
              <a:t>UCF Subject Librarians &amp; Scholarly Communication</a:t>
            </a:r>
            <a:endParaRPr sz="3000" b="1">
              <a:solidFill>
                <a:srgbClr val="FFCA29"/>
              </a:solidFill>
            </a:endParaRPr>
          </a:p>
        </p:txBody>
      </p:sp>
      <p:pic>
        <p:nvPicPr>
          <p:cNvPr id="167" name="Google Shape;167;p29"/>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7"/>
          <p:cNvPicPr preferRelativeResize="0"/>
          <p:nvPr/>
        </p:nvPicPr>
        <p:blipFill rotWithShape="1">
          <a:blip r:embed="rId3">
            <a:alphaModFix/>
          </a:blip>
          <a:srcRect/>
          <a:stretch/>
        </p:blipFill>
        <p:spPr>
          <a:xfrm>
            <a:off x="8464982" y="4431323"/>
            <a:ext cx="527774" cy="712177"/>
          </a:xfrm>
          <a:prstGeom prst="rect">
            <a:avLst/>
          </a:prstGeom>
          <a:noFill/>
          <a:ln>
            <a:noFill/>
          </a:ln>
        </p:spPr>
      </p:pic>
      <p:sp>
        <p:nvSpPr>
          <p:cNvPr id="463" name="Google Shape;463;p67"/>
          <p:cNvSpPr txBox="1"/>
          <p:nvPr/>
        </p:nvSpPr>
        <p:spPr>
          <a:xfrm>
            <a:off x="772200" y="810100"/>
            <a:ext cx="7946700" cy="30000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75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bgphotographyllc (Photographer). (2018, June 18). No title [digital image]. Retrieved from </a:t>
            </a:r>
            <a:r>
              <a:rPr lang="en" sz="1200" u="sng">
                <a:solidFill>
                  <a:srgbClr val="FFCA29"/>
                </a:solidFill>
                <a:latin typeface="Helvetica Neue"/>
                <a:ea typeface="Helvetica Neue"/>
                <a:cs typeface="Helvetica Neue"/>
                <a:sym typeface="Helvetica Neue"/>
                <a:hlinkClick r:id="rId4"/>
              </a:rPr>
              <a:t>https://pixabay.com/photos/signs-mad-hatter-wonderland-alice-3479398/</a:t>
            </a:r>
            <a:r>
              <a:rPr lang="en"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hlinkClick r:id="rId5"/>
              </a:rPr>
              <a:t>https://pixabay.com/illustrations/vintage-book-illustration-1793185/</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CA29"/>
              </a:buClr>
              <a:buSzPts val="1200"/>
              <a:buFont typeface="Helvetica Neue"/>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hlinkClick r:id="rId6"/>
              </a:rPr>
              <a:t>https://pixabay.com/illustrations/vintage-book-illustration-1793195/</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hlinkClick r:id="rId7"/>
              </a:rPr>
              <a:t>https://pixabay.com/illustrations/vintage-book-illustration-1794687/</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CA29"/>
              </a:buClr>
              <a:buSzPts val="1200"/>
              <a:buFont typeface="Helvetica Neue"/>
              <a:buChar char="➔"/>
            </a:pPr>
            <a:r>
              <a:rPr lang="en" sz="1200">
                <a:solidFill>
                  <a:schemeClr val="lt1"/>
                </a:solidFill>
                <a:latin typeface="Helvetica Neue"/>
                <a:ea typeface="Helvetica Neue"/>
                <a:cs typeface="Helvetica Neue"/>
                <a:sym typeface="Helvetica Neue"/>
              </a:rPr>
              <a:t>Prawny (Photographer). (2016, November 7). No title [digital image]. Retrieved from</a:t>
            </a:r>
            <a:r>
              <a:rPr lang="en" sz="1200">
                <a:solidFill>
                  <a:srgbClr val="FFCA29"/>
                </a:solidFill>
                <a:latin typeface="Helvetica Neue"/>
                <a:ea typeface="Helvetica Neue"/>
                <a:cs typeface="Helvetica Neue"/>
                <a:sym typeface="Helvetica Neue"/>
              </a:rPr>
              <a:t> </a:t>
            </a:r>
            <a:r>
              <a:rPr lang="en" sz="1200" u="sng">
                <a:solidFill>
                  <a:srgbClr val="FFCA29"/>
                </a:solidFill>
                <a:hlinkClick r:id="rId8"/>
              </a:rPr>
              <a:t>https://pixabay.com/illustrations/vintage-book-illustration-1794693/</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latin typeface="Helvetica Neue"/>
                <a:ea typeface="Helvetica Neue"/>
                <a:cs typeface="Helvetica Neue"/>
                <a:sym typeface="Helvetica Neue"/>
                <a:hlinkClick r:id="rId9"/>
              </a:rPr>
              <a:t>https://pixabay.com/illustrations/vintage-book-illustration-1794784/</a:t>
            </a:r>
            <a:r>
              <a:rPr lang="en"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latin typeface="Helvetica Neue"/>
                <a:ea typeface="Helvetica Neue"/>
                <a:cs typeface="Helvetica Neue"/>
                <a:sym typeface="Helvetica Neue"/>
                <a:hlinkClick r:id="rId10"/>
              </a:rPr>
              <a:t>https://pixabay.com/illustrations/vintage-book-illustration-1794741/</a:t>
            </a:r>
            <a:r>
              <a:rPr lang="en"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latin typeface="Helvetica Neue"/>
                <a:ea typeface="Helvetica Neue"/>
                <a:cs typeface="Helvetica Neue"/>
                <a:sym typeface="Helvetica Neue"/>
                <a:hlinkClick r:id="rId11"/>
              </a:rPr>
              <a:t>https://pixabay.com/illustrations/vintage-book-illustration-1794752/</a:t>
            </a:r>
            <a:r>
              <a:rPr lang="en"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chemeClr val="lt1"/>
              </a:buClr>
              <a:buSzPts val="1200"/>
              <a:buChar char="➔"/>
            </a:pPr>
            <a:r>
              <a:rPr lang="en" sz="1200">
                <a:solidFill>
                  <a:schemeClr val="lt1"/>
                </a:solidFill>
                <a:latin typeface="Helvetica Neue"/>
                <a:ea typeface="Helvetica Neue"/>
                <a:cs typeface="Helvetica Neue"/>
                <a:sym typeface="Helvetica Neue"/>
              </a:rPr>
              <a:t>Prawny (Photographer). (2016, November 7). No title [digital image]. Retrieved from </a:t>
            </a:r>
            <a:r>
              <a:rPr lang="en" sz="1200" u="sng">
                <a:solidFill>
                  <a:srgbClr val="FFCA29"/>
                </a:solidFill>
                <a:latin typeface="Helvetica Neue"/>
                <a:ea typeface="Helvetica Neue"/>
                <a:cs typeface="Helvetica Neue"/>
                <a:sym typeface="Helvetica Neue"/>
                <a:hlinkClick r:id="rId12"/>
              </a:rPr>
              <a:t>https://pixabay.com/illustrations/vintage-book-illustration-1794747/</a:t>
            </a:r>
            <a:r>
              <a:rPr lang="en" sz="1200">
                <a:solidFill>
                  <a:srgbClr val="FFCA29"/>
                </a:solidFill>
                <a:latin typeface="Helvetica Neue"/>
                <a:ea typeface="Helvetica Neue"/>
                <a:cs typeface="Helvetica Neue"/>
                <a:sym typeface="Helvetica Neue"/>
              </a:rPr>
              <a:t> </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CA29"/>
              </a:buClr>
              <a:buSzPts val="1200"/>
              <a:buFont typeface="Helvetica Neue"/>
              <a:buChar char="➔"/>
            </a:pPr>
            <a:r>
              <a:rPr lang="en" sz="1200">
                <a:solidFill>
                  <a:schemeClr val="lt1"/>
                </a:solidFill>
                <a:latin typeface="Helvetica Neue"/>
                <a:ea typeface="Helvetica Neue"/>
                <a:cs typeface="Helvetica Neue"/>
                <a:sym typeface="Helvetica Neue"/>
              </a:rPr>
              <a:t>geralt (Photographer). (2016, March 23). No title [digital image]. Retrieved from </a:t>
            </a:r>
            <a:r>
              <a:rPr lang="en" sz="1200" u="sng">
                <a:solidFill>
                  <a:srgbClr val="FFCA29"/>
                </a:solidFill>
                <a:hlinkClick r:id="rId13"/>
              </a:rPr>
              <a:t>https://pixabay.com/photos/directory-signposts-step-next-task-1273088/</a:t>
            </a:r>
            <a:endParaRPr sz="1200">
              <a:solidFill>
                <a:srgbClr val="FFCA29"/>
              </a:solidFill>
              <a:latin typeface="Helvetica Neue"/>
              <a:ea typeface="Helvetica Neue"/>
              <a:cs typeface="Helvetica Neue"/>
              <a:sym typeface="Helvetica Neue"/>
            </a:endParaRPr>
          </a:p>
          <a:p>
            <a:pPr marL="457200" lvl="0" indent="-304800" algn="l" rtl="0">
              <a:lnSpc>
                <a:spcPct val="90000"/>
              </a:lnSpc>
              <a:spcBef>
                <a:spcPts val="0"/>
              </a:spcBef>
              <a:spcAft>
                <a:spcPts val="0"/>
              </a:spcAft>
              <a:buClr>
                <a:srgbClr val="FFCA29"/>
              </a:buClr>
              <a:buSzPts val="1200"/>
              <a:buFont typeface="Helvetica Neue"/>
              <a:buChar char="➔"/>
            </a:pPr>
            <a:r>
              <a:rPr lang="en" sz="1200">
                <a:solidFill>
                  <a:schemeClr val="lt1"/>
                </a:solidFill>
                <a:latin typeface="Helvetica Neue"/>
                <a:ea typeface="Helvetica Neue"/>
                <a:cs typeface="Helvetica Neue"/>
                <a:sym typeface="Helvetica Neue"/>
              </a:rPr>
              <a:t>Skitterphoto (Photographer). (2014, December 4). No title [digital image]. Retrieved from </a:t>
            </a:r>
            <a:r>
              <a:rPr lang="en" sz="1200" u="sng">
                <a:solidFill>
                  <a:srgbClr val="FFCA29"/>
                </a:solidFill>
                <a:hlinkClick r:id="rId14"/>
              </a:rPr>
              <a:t>https://pixabay.com/photos/cave-hole-landscape-blue-sky-sunny-555727/</a:t>
            </a:r>
            <a:endParaRPr sz="1200">
              <a:solidFill>
                <a:srgbClr val="FFCA29"/>
              </a:solidFill>
              <a:latin typeface="Helvetica Neue"/>
              <a:ea typeface="Helvetica Neue"/>
              <a:cs typeface="Helvetica Neue"/>
              <a:sym typeface="Helvetica Neue"/>
            </a:endParaRPr>
          </a:p>
          <a:p>
            <a:pPr marL="457200" lvl="0" indent="0" algn="l" rtl="0">
              <a:lnSpc>
                <a:spcPct val="90000"/>
              </a:lnSpc>
              <a:spcBef>
                <a:spcPts val="750"/>
              </a:spcBef>
              <a:spcAft>
                <a:spcPts val="0"/>
              </a:spcAft>
              <a:buNone/>
            </a:pPr>
            <a:endParaRPr sz="1200">
              <a:solidFill>
                <a:srgbClr val="FFCA29"/>
              </a:solidFill>
              <a:latin typeface="Helvetica Neue"/>
              <a:ea typeface="Helvetica Neue"/>
              <a:cs typeface="Helvetica Neue"/>
              <a:sym typeface="Helvetica Neue"/>
            </a:endParaRPr>
          </a:p>
        </p:txBody>
      </p:sp>
      <p:sp>
        <p:nvSpPr>
          <p:cNvPr id="464" name="Google Shape;464;p67"/>
          <p:cNvSpPr txBox="1">
            <a:spLocks noGrp="1"/>
          </p:cNvSpPr>
          <p:nvPr>
            <p:ph type="title"/>
          </p:nvPr>
        </p:nvSpPr>
        <p:spPr>
          <a:xfrm>
            <a:off x="425100" y="167175"/>
            <a:ext cx="8293800" cy="71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Public Domain Image References 2 of 2</a:t>
            </a:r>
            <a:endParaRPr b="1">
              <a:solidFill>
                <a:srgbClr val="FFCA29"/>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68"/>
          <p:cNvPicPr preferRelativeResize="0"/>
          <p:nvPr/>
        </p:nvPicPr>
        <p:blipFill rotWithShape="1">
          <a:blip r:embed="rId3">
            <a:alphaModFix/>
          </a:blip>
          <a:srcRect/>
          <a:stretch/>
        </p:blipFill>
        <p:spPr>
          <a:xfrm>
            <a:off x="0" y="0"/>
            <a:ext cx="9138245" cy="5143499"/>
          </a:xfrm>
          <a:prstGeom prst="rect">
            <a:avLst/>
          </a:prstGeom>
          <a:noFill/>
          <a:ln>
            <a:noFill/>
          </a:ln>
        </p:spPr>
      </p:pic>
      <p:sp>
        <p:nvSpPr>
          <p:cNvPr id="470" name="Google Shape;470;p68"/>
          <p:cNvSpPr txBox="1">
            <a:spLocks noGrp="1"/>
          </p:cNvSpPr>
          <p:nvPr>
            <p:ph type="ctrTitle"/>
          </p:nvPr>
        </p:nvSpPr>
        <p:spPr>
          <a:xfrm>
            <a:off x="4654768" y="346277"/>
            <a:ext cx="4182000" cy="509100"/>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lt1"/>
              </a:buClr>
              <a:buSzPts val="2700"/>
              <a:buFont typeface="Helvetica Neue"/>
              <a:buNone/>
            </a:pPr>
            <a:r>
              <a:rPr lang="en" sz="2700" b="1">
                <a:latin typeface="Helvetica Neue"/>
                <a:ea typeface="Helvetica Neue"/>
                <a:cs typeface="Helvetica Neue"/>
                <a:sym typeface="Helvetica Neue"/>
              </a:rPr>
              <a:t>Contact Information</a:t>
            </a:r>
            <a:endParaRPr/>
          </a:p>
        </p:txBody>
      </p:sp>
      <p:pic>
        <p:nvPicPr>
          <p:cNvPr id="471" name="Google Shape;471;p68"/>
          <p:cNvPicPr preferRelativeResize="0"/>
          <p:nvPr/>
        </p:nvPicPr>
        <p:blipFill rotWithShape="1">
          <a:blip r:embed="rId4">
            <a:alphaModFix/>
          </a:blip>
          <a:srcRect/>
          <a:stretch/>
        </p:blipFill>
        <p:spPr>
          <a:xfrm>
            <a:off x="8464982" y="4431323"/>
            <a:ext cx="527774" cy="712177"/>
          </a:xfrm>
          <a:prstGeom prst="rect">
            <a:avLst/>
          </a:prstGeom>
          <a:noFill/>
          <a:ln>
            <a:noFill/>
          </a:ln>
        </p:spPr>
      </p:pic>
      <p:sp>
        <p:nvSpPr>
          <p:cNvPr id="472" name="Google Shape;472;p68"/>
          <p:cNvSpPr txBox="1"/>
          <p:nvPr/>
        </p:nvSpPr>
        <p:spPr>
          <a:xfrm>
            <a:off x="5510975" y="912825"/>
            <a:ext cx="3325800" cy="1947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800"/>
              <a:buFont typeface="Arial"/>
              <a:buNone/>
            </a:pPr>
            <a:r>
              <a:rPr lang="en" sz="1600">
                <a:solidFill>
                  <a:schemeClr val="lt1"/>
                </a:solidFill>
                <a:latin typeface="Helvetica Neue"/>
                <a:ea typeface="Helvetica Neue"/>
                <a:cs typeface="Helvetica Neue"/>
                <a:sym typeface="Helvetica Neue"/>
              </a:rPr>
              <a:t>Ven Basco</a:t>
            </a:r>
            <a:endParaRPr sz="16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Engineering &amp; Computer Science Librarian</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 sz="1600" u="sng">
                <a:solidFill>
                  <a:srgbClr val="FFCA29"/>
                </a:solidFill>
                <a:latin typeface="Helvetica Neue"/>
                <a:ea typeface="Helvetica Neue"/>
                <a:cs typeface="Helvetica Neue"/>
                <a:sym typeface="Helvetica Neue"/>
                <a:hlinkClick r:id="rId5"/>
              </a:rPr>
              <a:t>buenaventura.basco@ucf.edu</a:t>
            </a:r>
            <a:r>
              <a:rPr lang="en" sz="1600">
                <a:solidFill>
                  <a:srgbClr val="FFCA29"/>
                </a:solidFill>
                <a:latin typeface="Helvetica Neue"/>
                <a:ea typeface="Helvetica Neue"/>
                <a:cs typeface="Helvetica Neue"/>
                <a:sym typeface="Helvetica Neue"/>
              </a:rPr>
              <a:t>  </a:t>
            </a:r>
            <a:r>
              <a:rPr lang="en" sz="1600">
                <a:solidFill>
                  <a:schemeClr val="lt1"/>
                </a:solidFill>
                <a:latin typeface="Helvetica Neue"/>
                <a:ea typeface="Helvetica Neue"/>
                <a:cs typeface="Helvetica Neue"/>
                <a:sym typeface="Helvetica Neue"/>
              </a:rPr>
              <a:t> </a:t>
            </a:r>
            <a:endParaRPr sz="16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6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600">
                <a:solidFill>
                  <a:schemeClr val="lt1"/>
                </a:solidFill>
                <a:latin typeface="Helvetica Neue"/>
                <a:ea typeface="Helvetica Neue"/>
                <a:cs typeface="Helvetica Neue"/>
                <a:sym typeface="Helvetica Neue"/>
              </a:rPr>
              <a:t>Sandy Avila</a:t>
            </a:r>
            <a:endParaRPr sz="1600">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Science Librarian</a:t>
            </a:r>
            <a:endParaRPr>
              <a:solidFill>
                <a:schemeClr val="lt1"/>
              </a:solidFill>
              <a:latin typeface="Helvetica Neue"/>
              <a:ea typeface="Helvetica Neue"/>
              <a:cs typeface="Helvetica Neue"/>
              <a:sym typeface="Helvetica Neue"/>
            </a:endParaRPr>
          </a:p>
          <a:p>
            <a:pPr marL="0" lvl="0" indent="0" algn="ctr" rtl="0">
              <a:spcBef>
                <a:spcPts val="0"/>
              </a:spcBef>
              <a:spcAft>
                <a:spcPts val="0"/>
              </a:spcAft>
              <a:buClr>
                <a:schemeClr val="lt1"/>
              </a:buClr>
              <a:buSzPts val="1800"/>
              <a:buFont typeface="Arial"/>
              <a:buNone/>
            </a:pPr>
            <a:r>
              <a:rPr lang="en" sz="1600" u="sng">
                <a:solidFill>
                  <a:srgbClr val="FFCA29"/>
                </a:solidFill>
                <a:latin typeface="Helvetica Neue"/>
                <a:ea typeface="Helvetica Neue"/>
                <a:cs typeface="Helvetica Neue"/>
                <a:sym typeface="Helvetica Neue"/>
                <a:hlinkClick r:id="rId6"/>
              </a:rPr>
              <a:t>sandy.avila@ucf.edu</a:t>
            </a:r>
            <a:r>
              <a:rPr lang="en" sz="1600">
                <a:solidFill>
                  <a:schemeClr val="lt1"/>
                </a:solidFill>
                <a:latin typeface="Helvetica Neue"/>
                <a:ea typeface="Helvetica Neue"/>
                <a:cs typeface="Helvetica Neue"/>
                <a:sym typeface="Helvetica Neue"/>
              </a:rPr>
              <a:t> </a:t>
            </a:r>
            <a:endParaRPr sz="1600">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lt1"/>
              </a:buClr>
              <a:buSzPts val="1800"/>
              <a:buFont typeface="Arial"/>
              <a:buNone/>
            </a:pPr>
            <a:endParaRPr sz="16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600">
                <a:solidFill>
                  <a:schemeClr val="lt1"/>
                </a:solidFill>
                <a:latin typeface="Helvetica Neue"/>
                <a:ea typeface="Helvetica Neue"/>
                <a:cs typeface="Helvetica Neue"/>
                <a:sym typeface="Helvetica Neue"/>
              </a:rPr>
              <a:t>Sarah A. Norris</a:t>
            </a:r>
            <a:endParaRPr sz="16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a:solidFill>
                  <a:schemeClr val="lt1"/>
                </a:solidFill>
                <a:latin typeface="Helvetica Neue"/>
                <a:ea typeface="Helvetica Neue"/>
                <a:cs typeface="Helvetica Neue"/>
                <a:sym typeface="Helvetica Neue"/>
              </a:rPr>
              <a:t>Scholarly Communication Librarian</a:t>
            </a:r>
            <a:endParaRPr>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600" u="sng">
                <a:solidFill>
                  <a:srgbClr val="FFCA29"/>
                </a:solidFill>
                <a:latin typeface="Helvetica Neue"/>
                <a:ea typeface="Helvetica Neue"/>
                <a:cs typeface="Helvetica Neue"/>
                <a:sym typeface="Helvetica Neue"/>
                <a:hlinkClick r:id="rId7"/>
              </a:rPr>
              <a:t>sarah.norris@ucf.edu</a:t>
            </a:r>
            <a:r>
              <a:rPr lang="en" sz="1800">
                <a:solidFill>
                  <a:srgbClr val="FFCA29"/>
                </a:solidFill>
                <a:latin typeface="Helvetica Neue"/>
                <a:ea typeface="Helvetica Neue"/>
                <a:cs typeface="Helvetica Neue"/>
                <a:sym typeface="Helvetica Neue"/>
              </a:rPr>
              <a:t> </a:t>
            </a:r>
            <a:r>
              <a:rPr lang="en"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endParaRPr sz="180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800"/>
              <a:buFont typeface="Arial"/>
              <a:buNone/>
            </a:pPr>
            <a:r>
              <a:rPr lang="en"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473" name="Google Shape;473;p68"/>
          <p:cNvSpPr txBox="1"/>
          <p:nvPr/>
        </p:nvSpPr>
        <p:spPr>
          <a:xfrm>
            <a:off x="388475" y="238475"/>
            <a:ext cx="4556100" cy="12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CA29"/>
                </a:solidFill>
                <a:latin typeface="Helvetica Neue"/>
                <a:ea typeface="Helvetica Neue"/>
                <a:cs typeface="Helvetica Neue"/>
                <a:sym typeface="Helvetica Neue"/>
              </a:rPr>
              <a:t>Thank You for Your Attention!</a:t>
            </a:r>
            <a:r>
              <a:rPr lang="en" sz="3000">
                <a:solidFill>
                  <a:srgbClr val="FFCA29"/>
                </a:solidFill>
                <a:latin typeface="Helvetica Neue"/>
                <a:ea typeface="Helvetica Neue"/>
                <a:cs typeface="Helvetica Neue"/>
                <a:sym typeface="Helvetica Neue"/>
              </a:rPr>
              <a:t> </a:t>
            </a:r>
            <a:endParaRPr sz="3000">
              <a:solidFill>
                <a:srgbClr val="FFCA29"/>
              </a:solidFill>
              <a:latin typeface="Helvetica Neue"/>
              <a:ea typeface="Helvetica Neue"/>
              <a:cs typeface="Helvetica Neue"/>
              <a:sym typeface="Helvetica Neue"/>
            </a:endParaRPr>
          </a:p>
          <a:p>
            <a:pPr marL="0" lvl="0" indent="0" algn="l" rtl="0">
              <a:spcBef>
                <a:spcPts val="0"/>
              </a:spcBef>
              <a:spcAft>
                <a:spcPts val="0"/>
              </a:spcAft>
              <a:buNone/>
            </a:pPr>
            <a:endParaRPr sz="3000">
              <a:solidFill>
                <a:srgbClr val="FFCA29"/>
              </a:solidFill>
              <a:latin typeface="Helvetica Neue"/>
              <a:ea typeface="Helvetica Neue"/>
              <a:cs typeface="Helvetica Neue"/>
              <a:sym typeface="Helvetica Neue"/>
            </a:endParaRPr>
          </a:p>
          <a:p>
            <a:pPr marL="0" lvl="0" indent="0" algn="l" rtl="0">
              <a:spcBef>
                <a:spcPts val="0"/>
              </a:spcBef>
              <a:spcAft>
                <a:spcPts val="0"/>
              </a:spcAft>
              <a:buNone/>
            </a:pPr>
            <a:r>
              <a:rPr lang="en" sz="3000" b="1">
                <a:solidFill>
                  <a:srgbClr val="FFCA29"/>
                </a:solidFill>
                <a:latin typeface="Helvetica Neue"/>
                <a:ea typeface="Helvetica Neue"/>
                <a:cs typeface="Helvetica Neue"/>
                <a:sym typeface="Helvetica Neue"/>
              </a:rPr>
              <a:t>Any Questions…..</a:t>
            </a:r>
            <a:endParaRPr sz="3000" b="1">
              <a:solidFill>
                <a:srgbClr val="FFCA29"/>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0"/>
          <p:cNvPicPr preferRelativeResize="0"/>
          <p:nvPr/>
        </p:nvPicPr>
        <p:blipFill>
          <a:blip r:embed="rId3">
            <a:alphaModFix/>
          </a:blip>
          <a:stretch>
            <a:fillRect/>
          </a:stretch>
        </p:blipFill>
        <p:spPr>
          <a:xfrm>
            <a:off x="0" y="0"/>
            <a:ext cx="9144000" cy="5143501"/>
          </a:xfrm>
          <a:prstGeom prst="rect">
            <a:avLst/>
          </a:prstGeom>
          <a:noFill/>
          <a:ln>
            <a:noFill/>
          </a:ln>
        </p:spPr>
      </p:pic>
      <p:sp>
        <p:nvSpPr>
          <p:cNvPr id="173" name="Google Shape;173;p30"/>
          <p:cNvSpPr txBox="1">
            <a:spLocks noGrp="1"/>
          </p:cNvSpPr>
          <p:nvPr>
            <p:ph type="title" idx="4294967295"/>
          </p:nvPr>
        </p:nvSpPr>
        <p:spPr>
          <a:xfrm>
            <a:off x="185625" y="293700"/>
            <a:ext cx="8709000" cy="71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FFFF"/>
                </a:solidFill>
              </a:rPr>
              <a:t>Scholarly Communication at UCF Libraries</a:t>
            </a:r>
            <a:endParaRPr b="1">
              <a:solidFill>
                <a:srgbClr val="FFFFFF"/>
              </a:solidFill>
            </a:endParaRPr>
          </a:p>
        </p:txBody>
      </p:sp>
      <p:pic>
        <p:nvPicPr>
          <p:cNvPr id="174" name="Google Shape;174;p30"/>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b="1">
                <a:solidFill>
                  <a:srgbClr val="FFCA29"/>
                </a:solidFill>
              </a:rPr>
              <a:t>History of The Office of Scholarly Communication (OSC)</a:t>
            </a:r>
            <a:endParaRPr/>
          </a:p>
        </p:txBody>
      </p:sp>
      <p:sp>
        <p:nvSpPr>
          <p:cNvPr id="180" name="Google Shape;180;p31"/>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Clr>
                <a:srgbClr val="FFFFFF"/>
              </a:buClr>
              <a:buSzPts val="1650"/>
              <a:buAutoNum type="arabicParenR"/>
            </a:pPr>
            <a:r>
              <a:rPr lang="en" sz="1650" b="1">
                <a:solidFill>
                  <a:srgbClr val="FFCA29"/>
                </a:solidFill>
              </a:rPr>
              <a:t>Scholarly Communication Task Force</a:t>
            </a:r>
            <a:r>
              <a:rPr lang="en" sz="1650" b="1">
                <a:solidFill>
                  <a:srgbClr val="FFFFFF"/>
                </a:solidFill>
              </a:rPr>
              <a:t> (2011) </a:t>
            </a:r>
            <a:endParaRPr sz="1650" b="1">
              <a:solidFill>
                <a:srgbClr val="FFFFFF"/>
              </a:solidFill>
            </a:endParaRPr>
          </a:p>
          <a:p>
            <a:pPr marL="914400" lvl="1" indent="-333375" algn="l" rtl="0">
              <a:spcBef>
                <a:spcPts val="0"/>
              </a:spcBef>
              <a:spcAft>
                <a:spcPts val="0"/>
              </a:spcAft>
              <a:buClr>
                <a:srgbClr val="FFFFFF"/>
              </a:buClr>
              <a:buSzPts val="1650"/>
              <a:buChar char="•"/>
            </a:pPr>
            <a:r>
              <a:rPr lang="en" sz="1650" b="1">
                <a:solidFill>
                  <a:srgbClr val="FFFFFF"/>
                </a:solidFill>
              </a:rPr>
              <a:t>Included members from 6 different library departments</a:t>
            </a:r>
            <a:endParaRPr sz="1650" b="1">
              <a:solidFill>
                <a:srgbClr val="FFFFFF"/>
              </a:solidFill>
            </a:endParaRPr>
          </a:p>
          <a:p>
            <a:pPr marL="914400" lvl="1" indent="-333375" algn="l" rtl="0">
              <a:spcBef>
                <a:spcPts val="0"/>
              </a:spcBef>
              <a:spcAft>
                <a:spcPts val="0"/>
              </a:spcAft>
              <a:buClr>
                <a:srgbClr val="FFFFFF"/>
              </a:buClr>
              <a:buSzPts val="1650"/>
              <a:buChar char="•"/>
            </a:pPr>
            <a:r>
              <a:rPr lang="en" sz="1650" b="1">
                <a:solidFill>
                  <a:srgbClr val="FFFFFF"/>
                </a:solidFill>
              </a:rPr>
              <a:t>Produced white paper on the state of Scholarly Communication broadly and at UCF</a:t>
            </a:r>
            <a:endParaRPr sz="1650" b="1">
              <a:solidFill>
                <a:srgbClr val="FFFFFF"/>
              </a:solidFill>
            </a:endParaRPr>
          </a:p>
          <a:p>
            <a:pPr marL="457200" lvl="0" indent="-333375" algn="l" rtl="0">
              <a:spcBef>
                <a:spcPts val="0"/>
              </a:spcBef>
              <a:spcAft>
                <a:spcPts val="0"/>
              </a:spcAft>
              <a:buClr>
                <a:srgbClr val="FFFFFF"/>
              </a:buClr>
              <a:buSzPts val="1650"/>
              <a:buAutoNum type="arabicParenR"/>
            </a:pPr>
            <a:r>
              <a:rPr lang="en" sz="1650" b="1">
                <a:solidFill>
                  <a:srgbClr val="FFCA29"/>
                </a:solidFill>
              </a:rPr>
              <a:t>Research Lifecycle</a:t>
            </a:r>
            <a:r>
              <a:rPr lang="en" sz="1650" b="1">
                <a:solidFill>
                  <a:srgbClr val="FFFFFF"/>
                </a:solidFill>
              </a:rPr>
              <a:t> (2012)</a:t>
            </a:r>
            <a:endParaRPr sz="1650" b="1">
              <a:solidFill>
                <a:srgbClr val="FFFFFF"/>
              </a:solidFill>
            </a:endParaRPr>
          </a:p>
          <a:p>
            <a:pPr marL="914400" lvl="1" indent="-333375" algn="l" rtl="0">
              <a:spcBef>
                <a:spcPts val="0"/>
              </a:spcBef>
              <a:spcAft>
                <a:spcPts val="0"/>
              </a:spcAft>
              <a:buClr>
                <a:srgbClr val="FFFFFF"/>
              </a:buClr>
              <a:buSzPts val="1650"/>
              <a:buChar char="•"/>
            </a:pPr>
            <a:r>
              <a:rPr lang="en" sz="1650" b="1">
                <a:solidFill>
                  <a:srgbClr val="FFFFFF"/>
                </a:solidFill>
              </a:rPr>
              <a:t>Mental model that represents components of a 21st century research lifecycle and pulls together into one place campus-wide support and services available to UCF researchers</a:t>
            </a:r>
            <a:endParaRPr sz="1650" b="1">
              <a:solidFill>
                <a:srgbClr val="FFFFFF"/>
              </a:solidFill>
            </a:endParaRPr>
          </a:p>
          <a:p>
            <a:pPr marL="914400" lvl="1" indent="-333375" algn="l" rtl="0">
              <a:spcBef>
                <a:spcPts val="0"/>
              </a:spcBef>
              <a:spcAft>
                <a:spcPts val="0"/>
              </a:spcAft>
              <a:buClr>
                <a:srgbClr val="FFFFFF"/>
              </a:buClr>
              <a:buSzPts val="1650"/>
              <a:buChar char="•"/>
            </a:pPr>
            <a:r>
              <a:rPr lang="en" sz="1650" b="1">
                <a:solidFill>
                  <a:srgbClr val="FFFFFF"/>
                </a:solidFill>
              </a:rPr>
              <a:t>Blue Button Experts</a:t>
            </a:r>
            <a:endParaRPr sz="1650" b="1">
              <a:solidFill>
                <a:srgbClr val="FFFFFF"/>
              </a:solidFill>
            </a:endParaRPr>
          </a:p>
          <a:p>
            <a:pPr marL="457200" lvl="0" indent="-333375" algn="l" rtl="0">
              <a:spcBef>
                <a:spcPts val="0"/>
              </a:spcBef>
              <a:spcAft>
                <a:spcPts val="0"/>
              </a:spcAft>
              <a:buClr>
                <a:srgbClr val="FFFFFF"/>
              </a:buClr>
              <a:buSzPts val="1650"/>
              <a:buAutoNum type="arabicParenR"/>
            </a:pPr>
            <a:r>
              <a:rPr lang="en" sz="1650" b="1">
                <a:solidFill>
                  <a:srgbClr val="FFCA29"/>
                </a:solidFill>
              </a:rPr>
              <a:t>Scholarly Communication Working Advisory Group</a:t>
            </a:r>
            <a:r>
              <a:rPr lang="en" sz="1650" b="1">
                <a:solidFill>
                  <a:srgbClr val="FFFFFF"/>
                </a:solidFill>
              </a:rPr>
              <a:t> </a:t>
            </a:r>
            <a:endParaRPr sz="1650" b="1">
              <a:solidFill>
                <a:srgbClr val="FFFFFF"/>
              </a:solidFill>
            </a:endParaRPr>
          </a:p>
          <a:p>
            <a:pPr marL="457200" lvl="0" indent="-333375" algn="l" rtl="0">
              <a:spcBef>
                <a:spcPts val="0"/>
              </a:spcBef>
              <a:spcAft>
                <a:spcPts val="0"/>
              </a:spcAft>
              <a:buClr>
                <a:srgbClr val="FFFFFF"/>
              </a:buClr>
              <a:buSzPts val="1650"/>
              <a:buAutoNum type="arabicParenR"/>
            </a:pPr>
            <a:r>
              <a:rPr lang="en" sz="1650" b="1">
                <a:solidFill>
                  <a:srgbClr val="FFCA29"/>
                </a:solidFill>
              </a:rPr>
              <a:t>The Office of Scholarly Communication &amp; Scholarly Communication Librarian</a:t>
            </a:r>
            <a:r>
              <a:rPr lang="en" sz="1650" b="1">
                <a:solidFill>
                  <a:srgbClr val="FFFFFF"/>
                </a:solidFill>
              </a:rPr>
              <a:t> (2015) </a:t>
            </a:r>
            <a:endParaRPr sz="1650" b="1">
              <a:solidFill>
                <a:srgbClr val="FFFFFF"/>
              </a:solidFill>
            </a:endParaRPr>
          </a:p>
          <a:p>
            <a:pPr marL="0" lvl="0" indent="0" algn="l" rtl="0">
              <a:spcBef>
                <a:spcPts val="750"/>
              </a:spcBef>
              <a:spcAft>
                <a:spcPts val="0"/>
              </a:spcAft>
              <a:buNone/>
            </a:pPr>
            <a:endParaRPr sz="1650"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Office of Scholarly Communication (OSC) Goals</a:t>
            </a:r>
            <a:endParaRPr b="1">
              <a:solidFill>
                <a:srgbClr val="FFCA29"/>
              </a:solidFill>
            </a:endParaRPr>
          </a:p>
        </p:txBody>
      </p:sp>
      <p:sp>
        <p:nvSpPr>
          <p:cNvPr id="186" name="Google Shape;186;p32"/>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SzPts val="1650"/>
              <a:buChar char="•"/>
            </a:pPr>
            <a:r>
              <a:rPr lang="en" sz="1650" b="1">
                <a:solidFill>
                  <a:srgbClr val="FFCA29"/>
                </a:solidFill>
              </a:rPr>
              <a:t>Collaborate</a:t>
            </a:r>
            <a:r>
              <a:rPr lang="en" sz="1650" b="1"/>
              <a:t> with other campus units to provide a suite of campus-wide services that supports all aspects of research and scholarly publishing at the University.</a:t>
            </a:r>
            <a:endParaRPr sz="1650" b="1"/>
          </a:p>
          <a:p>
            <a:pPr marL="457200" lvl="0" indent="0" algn="l" rtl="0">
              <a:spcBef>
                <a:spcPts val="750"/>
              </a:spcBef>
              <a:spcAft>
                <a:spcPts val="0"/>
              </a:spcAft>
              <a:buNone/>
            </a:pPr>
            <a:endParaRPr sz="1650" b="1"/>
          </a:p>
          <a:p>
            <a:pPr marL="457200" lvl="0" indent="-333375" algn="l" rtl="0">
              <a:spcBef>
                <a:spcPts val="750"/>
              </a:spcBef>
              <a:spcAft>
                <a:spcPts val="0"/>
              </a:spcAft>
              <a:buSzPts val="1650"/>
              <a:buChar char="•"/>
            </a:pPr>
            <a:r>
              <a:rPr lang="en" sz="1650" b="1">
                <a:solidFill>
                  <a:srgbClr val="FFCA29"/>
                </a:solidFill>
              </a:rPr>
              <a:t>Advocate</a:t>
            </a:r>
            <a:r>
              <a:rPr lang="en" sz="1650" b="1"/>
              <a:t> for the infrastructure, staffing, publishing funds and services that further support research and scholarly publishing at the University.</a:t>
            </a:r>
            <a:endParaRPr sz="1650" b="1"/>
          </a:p>
          <a:p>
            <a:pPr marL="457200" lvl="0" indent="0" algn="l" rtl="0">
              <a:spcBef>
                <a:spcPts val="750"/>
              </a:spcBef>
              <a:spcAft>
                <a:spcPts val="0"/>
              </a:spcAft>
              <a:buNone/>
            </a:pPr>
            <a:endParaRPr sz="1650" b="1"/>
          </a:p>
          <a:p>
            <a:pPr marL="457200" lvl="0" indent="-333375" algn="l" rtl="0">
              <a:spcBef>
                <a:spcPts val="750"/>
              </a:spcBef>
              <a:spcAft>
                <a:spcPts val="0"/>
              </a:spcAft>
              <a:buSzPts val="1650"/>
              <a:buChar char="•"/>
            </a:pPr>
            <a:r>
              <a:rPr lang="en" sz="1650" b="1">
                <a:solidFill>
                  <a:srgbClr val="FFCA29"/>
                </a:solidFill>
              </a:rPr>
              <a:t>Educate</a:t>
            </a:r>
            <a:r>
              <a:rPr lang="en" sz="1650" b="1"/>
              <a:t> and facilitate discussions about the changing scholarly communication environment, including the move to open access and sustainable publishing and exploring new ways to create, disseminate, evaluate, and preserve research and scholarly outputs at the University.</a:t>
            </a:r>
            <a:endParaRPr sz="1650" b="1"/>
          </a:p>
          <a:p>
            <a:pPr marL="0" lvl="0" indent="0" algn="ctr" rtl="0">
              <a:spcBef>
                <a:spcPts val="750"/>
              </a:spcBef>
              <a:spcAft>
                <a:spcPts val="0"/>
              </a:spcAft>
              <a:buNone/>
            </a:pPr>
            <a:endParaRPr sz="1800" b="1"/>
          </a:p>
        </p:txBody>
      </p:sp>
      <p:pic>
        <p:nvPicPr>
          <p:cNvPr id="187" name="Google Shape;187;p32"/>
          <p:cNvPicPr preferRelativeResize="0"/>
          <p:nvPr/>
        </p:nvPicPr>
        <p:blipFill rotWithShape="1">
          <a:blip r:embed="rId3">
            <a:alphaModFix/>
          </a:blip>
          <a:srcRect/>
          <a:stretch/>
        </p:blipFill>
        <p:spPr>
          <a:xfrm>
            <a:off x="8464982" y="4431323"/>
            <a:ext cx="527774" cy="712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3"/>
          <p:cNvPicPr preferRelativeResize="0"/>
          <p:nvPr/>
        </p:nvPicPr>
        <p:blipFill>
          <a:blip r:embed="rId3">
            <a:alphaModFix/>
          </a:blip>
          <a:stretch>
            <a:fillRect/>
          </a:stretch>
        </p:blipFill>
        <p:spPr>
          <a:xfrm>
            <a:off x="0" y="0"/>
            <a:ext cx="9144000" cy="5143505"/>
          </a:xfrm>
          <a:prstGeom prst="rect">
            <a:avLst/>
          </a:prstGeom>
          <a:noFill/>
          <a:ln>
            <a:noFill/>
          </a:ln>
        </p:spPr>
      </p:pic>
      <p:sp>
        <p:nvSpPr>
          <p:cNvPr id="193" name="Google Shape;193;p33"/>
          <p:cNvSpPr txBox="1">
            <a:spLocks noGrp="1"/>
          </p:cNvSpPr>
          <p:nvPr>
            <p:ph type="title" idx="4294967295"/>
          </p:nvPr>
        </p:nvSpPr>
        <p:spPr>
          <a:xfrm>
            <a:off x="303200" y="4016375"/>
            <a:ext cx="8491500" cy="71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FFCA29"/>
                </a:solidFill>
              </a:rPr>
              <a:t>Scholarly Communication Working Advisory Group</a:t>
            </a:r>
            <a:endParaRPr b="1">
              <a:solidFill>
                <a:srgbClr val="FFCA29"/>
              </a:solidFill>
            </a:endParaRPr>
          </a:p>
        </p:txBody>
      </p:sp>
      <p:pic>
        <p:nvPicPr>
          <p:cNvPr id="194" name="Google Shape;194;p33"/>
          <p:cNvPicPr preferRelativeResize="0"/>
          <p:nvPr/>
        </p:nvPicPr>
        <p:blipFill rotWithShape="1">
          <a:blip r:embed="rId4">
            <a:alphaModFix/>
          </a:blip>
          <a:srcRect/>
          <a:stretch/>
        </p:blipFill>
        <p:spPr>
          <a:xfrm>
            <a:off x="8464982" y="4431323"/>
            <a:ext cx="527774" cy="7121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b="1">
                <a:solidFill>
                  <a:srgbClr val="FFCA29"/>
                </a:solidFill>
              </a:rPr>
              <a:t>Scholarly Communication Working Advisory Group</a:t>
            </a:r>
            <a:endParaRPr/>
          </a:p>
        </p:txBody>
      </p:sp>
      <p:sp>
        <p:nvSpPr>
          <p:cNvPr id="200" name="Google Shape;200;p34"/>
          <p:cNvSpPr txBox="1">
            <a:spLocks noGrp="1"/>
          </p:cNvSpPr>
          <p:nvPr>
            <p:ph type="body" idx="1"/>
          </p:nvPr>
        </p:nvSpPr>
        <p:spPr>
          <a:xfrm>
            <a:off x="628650" y="1369219"/>
            <a:ext cx="7886700" cy="3263400"/>
          </a:xfrm>
          <a:prstGeom prst="rect">
            <a:avLst/>
          </a:prstGeom>
        </p:spPr>
        <p:txBody>
          <a:bodyPr spcFirstLastPara="1" wrap="square" lIns="91425" tIns="45700" rIns="91425" bIns="45700" anchor="t" anchorCtr="0">
            <a:noAutofit/>
          </a:bodyPr>
          <a:lstStyle/>
          <a:p>
            <a:pPr marL="457200" lvl="0" indent="-333375" algn="l" rtl="0">
              <a:spcBef>
                <a:spcPts val="750"/>
              </a:spcBef>
              <a:spcAft>
                <a:spcPts val="0"/>
              </a:spcAft>
              <a:buClr>
                <a:srgbClr val="FFFFFF"/>
              </a:buClr>
              <a:buSzPts val="1650"/>
              <a:buChar char="•"/>
            </a:pPr>
            <a:r>
              <a:rPr lang="en" sz="1650" b="1">
                <a:solidFill>
                  <a:srgbClr val="FFFFFF"/>
                </a:solidFill>
              </a:rPr>
              <a:t>Volunteer group of 20+ librarians and library staff from various departments in the library</a:t>
            </a:r>
            <a:endParaRPr sz="1650" b="1">
              <a:solidFill>
                <a:srgbClr val="FFFFFF"/>
              </a:solidFill>
            </a:endParaRPr>
          </a:p>
          <a:p>
            <a:pPr marL="457200" lvl="0" indent="-333375" algn="l" rtl="0">
              <a:spcBef>
                <a:spcPts val="0"/>
              </a:spcBef>
              <a:spcAft>
                <a:spcPts val="0"/>
              </a:spcAft>
              <a:buClr>
                <a:srgbClr val="FFFFFF"/>
              </a:buClr>
              <a:buSzPts val="1650"/>
              <a:buChar char="•"/>
            </a:pPr>
            <a:r>
              <a:rPr lang="en" sz="1650" b="1">
                <a:solidFill>
                  <a:srgbClr val="FFFFFF"/>
                </a:solidFill>
              </a:rPr>
              <a:t>Participates in scholarly communication outreach, marketing, and educational efforts</a:t>
            </a:r>
            <a:endParaRPr sz="1650" b="1">
              <a:solidFill>
                <a:srgbClr val="FFFFFF"/>
              </a:solidFill>
            </a:endParaRPr>
          </a:p>
          <a:p>
            <a:pPr marL="457200" lvl="0" indent="-333375" algn="l" rtl="0">
              <a:spcBef>
                <a:spcPts val="0"/>
              </a:spcBef>
              <a:spcAft>
                <a:spcPts val="0"/>
              </a:spcAft>
              <a:buClr>
                <a:srgbClr val="FFFFFF"/>
              </a:buClr>
              <a:buSzPts val="1650"/>
              <a:buChar char="•"/>
            </a:pPr>
            <a:r>
              <a:rPr lang="en" sz="1650" b="1">
                <a:solidFill>
                  <a:srgbClr val="FFFFFF"/>
                </a:solidFill>
              </a:rPr>
              <a:t>Leads projects, such as the Research Lifecycle open text, Open Access Week, etc. </a:t>
            </a:r>
            <a:endParaRPr sz="1650" b="1">
              <a:solidFill>
                <a:srgbClr val="FFFFFF"/>
              </a:solidFill>
            </a:endParaRPr>
          </a:p>
          <a:p>
            <a:pPr marL="0" lvl="0" indent="0" algn="l" rtl="0">
              <a:spcBef>
                <a:spcPts val="750"/>
              </a:spcBef>
              <a:spcAft>
                <a:spcPts val="0"/>
              </a:spcAft>
              <a:buNone/>
            </a:pPr>
            <a:endParaRPr sz="1650" b="1">
              <a:solidFill>
                <a:srgbClr val="FFFFFF"/>
              </a:solidFill>
            </a:endParaRPr>
          </a:p>
          <a:p>
            <a:pPr marL="0" lvl="0" indent="0" algn="l" rtl="0">
              <a:spcBef>
                <a:spcPts val="750"/>
              </a:spcBef>
              <a:spcAft>
                <a:spcPts val="0"/>
              </a:spcAft>
              <a:buNone/>
            </a:pPr>
            <a:endParaRPr sz="1650" b="1">
              <a:solidFill>
                <a:srgbClr val="FFFFFF"/>
              </a:solidFill>
            </a:endParaRPr>
          </a:p>
          <a:p>
            <a:pPr marL="0" lvl="0" indent="0" algn="l" rtl="0">
              <a:spcBef>
                <a:spcPts val="750"/>
              </a:spcBef>
              <a:spcAft>
                <a:spcPts val="0"/>
              </a:spcAft>
              <a:buNone/>
            </a:pPr>
            <a:endParaRPr sz="1650" b="1">
              <a:solidFill>
                <a:srgbClr val="FFFFFF"/>
              </a:solidFill>
            </a:endParaRPr>
          </a:p>
        </p:txBody>
      </p:sp>
      <p:pic>
        <p:nvPicPr>
          <p:cNvPr id="201" name="Google Shape;201;p34"/>
          <p:cNvPicPr preferRelativeResize="0"/>
          <p:nvPr/>
        </p:nvPicPr>
        <p:blipFill rotWithShape="1">
          <a:blip r:embed="rId3">
            <a:alphaModFix/>
          </a:blip>
          <a:srcRect/>
          <a:stretch/>
        </p:blipFill>
        <p:spPr>
          <a:xfrm>
            <a:off x="8464982" y="4431323"/>
            <a:ext cx="527774" cy="712177"/>
          </a:xfrm>
          <a:prstGeom prst="rect">
            <a:avLst/>
          </a:prstGeom>
          <a:noFill/>
          <a:ln>
            <a:noFill/>
          </a:ln>
        </p:spPr>
      </p:pic>
      <p:pic>
        <p:nvPicPr>
          <p:cNvPr id="202" name="Google Shape;202;p34"/>
          <p:cNvPicPr preferRelativeResize="0"/>
          <p:nvPr/>
        </p:nvPicPr>
        <p:blipFill rotWithShape="1">
          <a:blip r:embed="rId4">
            <a:alphaModFix/>
          </a:blip>
          <a:srcRect t="33425" b="2579"/>
          <a:stretch/>
        </p:blipFill>
        <p:spPr>
          <a:xfrm>
            <a:off x="5947950" y="3020562"/>
            <a:ext cx="2255524" cy="1924524"/>
          </a:xfrm>
          <a:prstGeom prst="rect">
            <a:avLst/>
          </a:prstGeom>
          <a:noFill/>
          <a:ln>
            <a:noFill/>
          </a:ln>
        </p:spPr>
      </p:pic>
      <p:pic>
        <p:nvPicPr>
          <p:cNvPr id="203" name="Google Shape;203;p34"/>
          <p:cNvPicPr preferRelativeResize="0"/>
          <p:nvPr/>
        </p:nvPicPr>
        <p:blipFill>
          <a:blip r:embed="rId5">
            <a:alphaModFix/>
          </a:blip>
          <a:stretch>
            <a:fillRect/>
          </a:stretch>
        </p:blipFill>
        <p:spPr>
          <a:xfrm>
            <a:off x="243175" y="3020574"/>
            <a:ext cx="2886750" cy="1924500"/>
          </a:xfrm>
          <a:prstGeom prst="rect">
            <a:avLst/>
          </a:prstGeom>
          <a:noFill/>
          <a:ln>
            <a:noFill/>
          </a:ln>
        </p:spPr>
      </p:pic>
      <p:pic>
        <p:nvPicPr>
          <p:cNvPr id="204" name="Google Shape;204;p34"/>
          <p:cNvPicPr preferRelativeResize="0"/>
          <p:nvPr/>
        </p:nvPicPr>
        <p:blipFill rotWithShape="1">
          <a:blip r:embed="rId6">
            <a:alphaModFix/>
          </a:blip>
          <a:srcRect l="9712" t="18188" r="12089" b="2073"/>
          <a:stretch/>
        </p:blipFill>
        <p:spPr>
          <a:xfrm>
            <a:off x="3280713" y="3020562"/>
            <a:ext cx="2516427" cy="1924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3064</Words>
  <Application>Microsoft Office PowerPoint</Application>
  <PresentationFormat>On-screen Show (16:9)</PresentationFormat>
  <Paragraphs>252</Paragraphs>
  <Slides>41</Slides>
  <Notes>41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41</vt:i4>
      </vt:variant>
    </vt:vector>
  </HeadingPairs>
  <TitlesOfParts>
    <vt:vector size="46" baseType="lpstr">
      <vt:lpstr>Helvetica Neue</vt:lpstr>
      <vt:lpstr>Calibri</vt:lpstr>
      <vt:lpstr>Arial</vt:lpstr>
      <vt:lpstr>Simple Light</vt:lpstr>
      <vt:lpstr>Office Theme</vt:lpstr>
      <vt:lpstr>Falling Down the Rabbit Hole:</vt:lpstr>
      <vt:lpstr>What is Your Role?</vt:lpstr>
      <vt:lpstr>About UCF</vt:lpstr>
      <vt:lpstr>"The Time Has Come...  To Talk of Many Things!" -The Walrus &amp; The Carpenter Through the Looking-Glass by Lewis Carroll </vt:lpstr>
      <vt:lpstr>Scholarly Communication at UCF Libraries</vt:lpstr>
      <vt:lpstr>History of The Office of Scholarly Communication (OSC)</vt:lpstr>
      <vt:lpstr>Office of Scholarly Communication (OSC) Goals</vt:lpstr>
      <vt:lpstr>Scholarly Communication Working Advisory Group</vt:lpstr>
      <vt:lpstr>Scholarly Communication Working Advisory Group</vt:lpstr>
      <vt:lpstr>                    UCF Libraries             Subject Librarian Model</vt:lpstr>
      <vt:lpstr>Traditional Model</vt:lpstr>
      <vt:lpstr>How it all began….</vt:lpstr>
      <vt:lpstr>Subject Librarian Model</vt:lpstr>
      <vt:lpstr>A Subject Librarian Perspective</vt:lpstr>
      <vt:lpstr>Subject Librarian Model @UCF</vt:lpstr>
      <vt:lpstr>Subject Librarian Activities</vt:lpstr>
      <vt:lpstr>The Expanded Role of Subject Librarians</vt:lpstr>
      <vt:lpstr> The Impetus of our Collaboration October 2018</vt:lpstr>
      <vt:lpstr>PowerPoint Presentation</vt:lpstr>
      <vt:lpstr> Leading into an ALA Poster Presentation</vt:lpstr>
      <vt:lpstr>Sandy - Strategies &amp; Best Practices</vt:lpstr>
      <vt:lpstr>Collaboration Examples</vt:lpstr>
      <vt:lpstr>Student-Focused Collaborations</vt:lpstr>
      <vt:lpstr>Research Consultation Referrals</vt:lpstr>
      <vt:lpstr>Library Programming &amp; Joint Instruction</vt:lpstr>
      <vt:lpstr>Scholarly Communication/STEM Workshops</vt:lpstr>
      <vt:lpstr>Faculty-Focused Collaborations</vt:lpstr>
      <vt:lpstr>Faculty Questions &amp; One-on-One Appointments</vt:lpstr>
      <vt:lpstr>PowerPoint Presentation</vt:lpstr>
      <vt:lpstr>Faculty College &amp; Department Meetings</vt:lpstr>
      <vt:lpstr>PowerPoint Presentation</vt:lpstr>
      <vt:lpstr>Predatory Publishing Workshops Redux</vt:lpstr>
      <vt:lpstr>PowerPoint Presentation</vt:lpstr>
      <vt:lpstr>American Chemical Society (ACS) on Campus  Web of Science workshop on Publons  Broader discussion of Read &amp; Publish model  Scholarly Communication &amp; Subject Librarian Tag Teaming to hold “On Location” Office Hours </vt:lpstr>
      <vt:lpstr>What rabbit hole will you fall into?</vt:lpstr>
      <vt:lpstr>References</vt:lpstr>
      <vt:lpstr>References</vt:lpstr>
      <vt:lpstr>References</vt:lpstr>
      <vt:lpstr>Public Domain Image References 1 of 2</vt:lpstr>
      <vt:lpstr>Public Domain Image References 2 of 2</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Falling Down the Rabbit Hole:</dc:title>
  <dc:creator>Sarah Norris</dc:creator>
  <cp:lastModifiedBy>Sarah Norris</cp:lastModifiedBy>
  <cp:revision>2</cp:revision>
  <dcterms:modified xsi:type="dcterms:W3CDTF">2019-11-14T15:55:32Z</dcterms:modified>
</cp:coreProperties>
</file>