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85" r:id="rId3"/>
    <p:sldId id="477" r:id="rId4"/>
    <p:sldId id="478" r:id="rId5"/>
    <p:sldId id="427" r:id="rId6"/>
    <p:sldId id="428" r:id="rId7"/>
    <p:sldId id="429" r:id="rId8"/>
    <p:sldId id="390" r:id="rId9"/>
    <p:sldId id="394" r:id="rId10"/>
    <p:sldId id="395" r:id="rId11"/>
    <p:sldId id="391" r:id="rId12"/>
    <p:sldId id="392" r:id="rId13"/>
    <p:sldId id="475" r:id="rId14"/>
    <p:sldId id="393" r:id="rId15"/>
    <p:sldId id="432" r:id="rId16"/>
    <p:sldId id="434" r:id="rId17"/>
    <p:sldId id="435" r:id="rId18"/>
    <p:sldId id="436" r:id="rId19"/>
    <p:sldId id="437" r:id="rId20"/>
    <p:sldId id="480" r:id="rId21"/>
    <p:sldId id="481" r:id="rId22"/>
    <p:sldId id="482" r:id="rId23"/>
    <p:sldId id="528" r:id="rId24"/>
    <p:sldId id="483" r:id="rId25"/>
    <p:sldId id="485" r:id="rId26"/>
    <p:sldId id="484" r:id="rId27"/>
    <p:sldId id="486" r:id="rId28"/>
    <p:sldId id="487" r:id="rId29"/>
    <p:sldId id="488" r:id="rId30"/>
    <p:sldId id="489" r:id="rId31"/>
    <p:sldId id="490" r:id="rId32"/>
    <p:sldId id="491" r:id="rId33"/>
    <p:sldId id="492" r:id="rId34"/>
    <p:sldId id="493" r:id="rId35"/>
    <p:sldId id="494" r:id="rId36"/>
    <p:sldId id="495" r:id="rId37"/>
    <p:sldId id="496" r:id="rId38"/>
    <p:sldId id="497" r:id="rId39"/>
    <p:sldId id="498" r:id="rId40"/>
    <p:sldId id="499" r:id="rId41"/>
    <p:sldId id="500" r:id="rId42"/>
    <p:sldId id="501" r:id="rId43"/>
    <p:sldId id="502" r:id="rId44"/>
    <p:sldId id="503" r:id="rId45"/>
    <p:sldId id="505" r:id="rId46"/>
    <p:sldId id="504" r:id="rId47"/>
    <p:sldId id="506" r:id="rId48"/>
    <p:sldId id="510" r:id="rId49"/>
    <p:sldId id="511" r:id="rId50"/>
    <p:sldId id="512" r:id="rId51"/>
    <p:sldId id="507" r:id="rId52"/>
    <p:sldId id="508" r:id="rId53"/>
    <p:sldId id="509" r:id="rId54"/>
    <p:sldId id="438" r:id="rId55"/>
    <p:sldId id="513" r:id="rId56"/>
    <p:sldId id="514" r:id="rId57"/>
    <p:sldId id="515" r:id="rId58"/>
    <p:sldId id="439" r:id="rId59"/>
    <p:sldId id="516" r:id="rId60"/>
    <p:sldId id="517" r:id="rId61"/>
    <p:sldId id="519" r:id="rId62"/>
    <p:sldId id="520" r:id="rId63"/>
    <p:sldId id="440" r:id="rId64"/>
    <p:sldId id="521" r:id="rId65"/>
    <p:sldId id="522" r:id="rId66"/>
    <p:sldId id="523" r:id="rId67"/>
    <p:sldId id="524" r:id="rId68"/>
    <p:sldId id="441" r:id="rId69"/>
    <p:sldId id="525" r:id="rId70"/>
    <p:sldId id="526" r:id="rId71"/>
    <p:sldId id="527" r:id="rId72"/>
    <p:sldId id="474" r:id="rId73"/>
    <p:sldId id="442" r:id="rId74"/>
    <p:sldId id="443" r:id="rId75"/>
    <p:sldId id="444" r:id="rId76"/>
    <p:sldId id="445" r:id="rId77"/>
    <p:sldId id="446" r:id="rId78"/>
    <p:sldId id="447" r:id="rId79"/>
    <p:sldId id="448" r:id="rId80"/>
    <p:sldId id="449" r:id="rId81"/>
    <p:sldId id="450" r:id="rId82"/>
    <p:sldId id="451" r:id="rId83"/>
    <p:sldId id="452" r:id="rId84"/>
    <p:sldId id="453" r:id="rId85"/>
    <p:sldId id="454" r:id="rId86"/>
    <p:sldId id="455" r:id="rId87"/>
    <p:sldId id="456" r:id="rId88"/>
    <p:sldId id="457" r:id="rId89"/>
    <p:sldId id="458" r:id="rId90"/>
    <p:sldId id="459" r:id="rId91"/>
    <p:sldId id="460" r:id="rId92"/>
    <p:sldId id="461" r:id="rId93"/>
    <p:sldId id="462" r:id="rId94"/>
    <p:sldId id="463" r:id="rId95"/>
    <p:sldId id="464" r:id="rId96"/>
    <p:sldId id="465" r:id="rId97"/>
    <p:sldId id="466" r:id="rId98"/>
    <p:sldId id="467" r:id="rId99"/>
    <p:sldId id="468" r:id="rId100"/>
    <p:sldId id="469" r:id="rId101"/>
    <p:sldId id="470" r:id="rId102"/>
    <p:sldId id="471" r:id="rId103"/>
    <p:sldId id="472" r:id="rId104"/>
    <p:sldId id="473" r:id="rId105"/>
    <p:sldId id="476" r:id="rId106"/>
  </p:sldIdLst>
  <p:sldSz cx="12188825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ABD00"/>
    <a:srgbClr val="FFCC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576" autoAdjust="0"/>
  </p:normalViewPr>
  <p:slideViewPr>
    <p:cSldViewPr>
      <p:cViewPr varScale="1">
        <p:scale>
          <a:sx n="70" d="100"/>
          <a:sy n="70" d="100"/>
        </p:scale>
        <p:origin x="-156" y="-9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46473F-86E8-4A9C-9627-17F1A79152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70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48164F-9D3F-4D9A-B571-9D25222E6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57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18E14-1391-45F3-99A5-0A8891FEDD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5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27DC0-7A8B-481A-843D-128AAE7888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74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356B5-2BE4-4F12-82E4-9DC0BC2F24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203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5FDB0-5CAC-4A0A-8383-32BDA8DF2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59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6EDD9-4C48-44BB-9439-71DEB85A8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7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506D7-4E35-4137-B5C4-476188DCC4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74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73426-0561-45F2-8061-CEE26BB80A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26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A8CFF-7F87-4DF6-A282-3A4B8BAAD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351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F5723-3A0C-40C8-8CF1-9C7606E54E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56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7DCA311-5D4F-4CF8-BE36-55F9E7FFAC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alaweb.org/" TargetMode="External"/><Relationship Id="rId2" Type="http://schemas.openxmlformats.org/officeDocument/2006/relationships/hyperlink" Target="http://talkstorytogether.org/grants/grant-winner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palaweb.org/wpsandbox/wp-content/uploads/2010/07/apalahistory.pdf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99gdETQ1fU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Filipinos-in-Taiwan-144869968860718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://whfi.ph/dictionary-beginners-nouns" TargetMode="Externa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hyperlink" Target="https://www.youtube.com/watch?v=Max172DsW1c" TargetMode="External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https://www.youtube.com/watch?v=hRWD-OPemZs" TargetMode="Externa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https://www.youtube.com/watch?v=T15L8LWZ2-Q" TargetMode="External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imgres?imgurl=http://www.sierraeye.net/images/stories/vietnam-flag.gif&amp;imgrefurl=http://www.sierraeye.net/tag/vietnam.html&amp;usg=__JqH_bG_RGN41MCwzrhjzhkShdQk=&amp;h=289&amp;w=435&amp;sz=10&amp;hl=en&amp;start=2&amp;zoom=1&amp;itbs=1&amp;tbnid=zLefJZYZAzzHtM:&amp;tbnh=84&amp;tbnw=126&amp;prev=/images?q%3Dvietnam%2Bflag%26hl%3Den%26gbv%3D2%26tbs%3Disch:1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10" Type="http://schemas.openxmlformats.org/officeDocument/2006/relationships/image" Target="../media/image23.wmf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522" y="533400"/>
            <a:ext cx="10258928" cy="1676400"/>
          </a:xfrm>
        </p:spPr>
        <p:txBody>
          <a:bodyPr/>
          <a:lstStyle/>
          <a:p>
            <a:pPr eaLnBrk="1" hangingPunct="1"/>
            <a:r>
              <a:rPr lang="en-US" altLang="en-US" sz="7200" b="1" i="1" dirty="0" smtClean="0">
                <a:solidFill>
                  <a:srgbClr val="FF0000"/>
                </a:solidFill>
              </a:rPr>
              <a:t>Best Practices:</a:t>
            </a:r>
            <a:r>
              <a:rPr lang="en-US" altLang="en-US" sz="2800" b="1" dirty="0" smtClean="0"/>
              <a:t/>
            </a:r>
            <a:br>
              <a:rPr lang="en-US" altLang="en-US" sz="2800" b="1" dirty="0" smtClean="0"/>
            </a:b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endParaRPr lang="en-US" altLang="en-US" sz="36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00707" y="5163403"/>
            <a:ext cx="4875530" cy="106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John Hickok</a:t>
            </a:r>
            <a:br>
              <a:rPr lang="en-US" altLang="en-US" sz="2400" dirty="0" smtClean="0"/>
            </a:br>
            <a:r>
              <a:rPr lang="en-US" altLang="en-US" sz="2400" dirty="0" smtClean="0"/>
              <a:t>MLIS, MA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 smtClean="0"/>
              <a:t>California State University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 smtClean="0"/>
              <a:t>Fullerton, California, USA</a:t>
            </a:r>
          </a:p>
          <a:p>
            <a:pPr eaLnBrk="1" hangingPunct="1">
              <a:lnSpc>
                <a:spcPct val="90000"/>
              </a:lnSpc>
            </a:pPr>
            <a:endParaRPr lang="en-US" altLang="en-US" sz="1600" dirty="0" smtClean="0"/>
          </a:p>
          <a:p>
            <a:pPr eaLnBrk="1" hangingPunct="1">
              <a:lnSpc>
                <a:spcPct val="90000"/>
              </a:lnSpc>
            </a:pPr>
            <a:endParaRPr lang="en-US" altLang="en-US" sz="1600" dirty="0" smtClean="0"/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711015" y="1524001"/>
            <a:ext cx="1096994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An Exciting Showcase of </a:t>
            </a:r>
            <a:r>
              <a:rPr lang="en-US" sz="3600" b="1" dirty="0" smtClean="0">
                <a:solidFill>
                  <a:srgbClr val="0000FF"/>
                </a:solidFill>
              </a:rPr>
              <a:t/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i="1" dirty="0" smtClean="0">
                <a:solidFill>
                  <a:srgbClr val="EABD00"/>
                </a:solidFill>
              </a:rPr>
              <a:t>Inclusive</a:t>
            </a:r>
            <a:r>
              <a:rPr lang="en-US" sz="3600" b="1" i="1" dirty="0">
                <a:solidFill>
                  <a:srgbClr val="EABD00"/>
                </a:solidFill>
              </a:rPr>
              <a:t>, </a:t>
            </a:r>
            <a:r>
              <a:rPr lang="en-US" sz="3600" b="1" i="1" dirty="0" smtClean="0">
                <a:solidFill>
                  <a:srgbClr val="EABD00"/>
                </a:solidFill>
              </a:rPr>
              <a:t>Innovative, &amp; Interconnected</a:t>
            </a:r>
            <a:r>
              <a:rPr lang="en-US" sz="3600" b="1" i="1" dirty="0" smtClean="0">
                <a:solidFill>
                  <a:srgbClr val="0000FF"/>
                </a:solidFill>
              </a:rPr>
              <a:t> </a:t>
            </a:r>
            <a:br>
              <a:rPr lang="en-US" sz="3600" b="1" i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Libraries </a:t>
            </a:r>
            <a:r>
              <a:rPr lang="en-US" sz="3600" b="1" dirty="0">
                <a:solidFill>
                  <a:srgbClr val="0000FF"/>
                </a:solidFill>
              </a:rPr>
              <a:t>in Asia and the USA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1015" y="5181600"/>
            <a:ext cx="487553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dirty="0"/>
              <a:t>Buenaventura </a:t>
            </a:r>
            <a:r>
              <a:rPr lang="en-US" sz="2400" dirty="0" smtClean="0"/>
              <a:t>Basco</a:t>
            </a:r>
            <a:br>
              <a:rPr lang="en-US" sz="2400" dirty="0" smtClean="0"/>
            </a:br>
            <a:r>
              <a:rPr lang="en-US" altLang="en-US" sz="2400" kern="0" dirty="0" smtClean="0"/>
              <a:t>MA-LIS, MBA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kern="0" dirty="0" smtClean="0"/>
              <a:t>University of Central Florida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kern="0" dirty="0" smtClean="0"/>
              <a:t>Orlando, Florida, USA</a:t>
            </a:r>
          </a:p>
          <a:p>
            <a:pPr eaLnBrk="1" hangingPunct="1">
              <a:lnSpc>
                <a:spcPct val="90000"/>
              </a:lnSpc>
            </a:pPr>
            <a:endParaRPr lang="en-US" altLang="en-US" sz="1600" kern="0" dirty="0" smtClean="0"/>
          </a:p>
          <a:p>
            <a:pPr eaLnBrk="1" hangingPunct="1">
              <a:lnSpc>
                <a:spcPct val="90000"/>
              </a:lnSpc>
            </a:pPr>
            <a:endParaRPr lang="en-US" altLang="en-US" sz="1600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65" y="3638266"/>
            <a:ext cx="1294447" cy="1600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1" y="3738342"/>
            <a:ext cx="1167501" cy="144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138" y="5867400"/>
            <a:ext cx="10969943" cy="68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Author of Asia Libraries book this year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663"/>
          <a:stretch/>
        </p:blipFill>
        <p:spPr>
          <a:xfrm>
            <a:off x="3884612" y="1219200"/>
            <a:ext cx="4088870" cy="448527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John:</a:t>
            </a:r>
          </a:p>
        </p:txBody>
      </p:sp>
    </p:spTree>
    <p:extLst>
      <p:ext uri="{BB962C8B-B14F-4D97-AF65-F5344CB8AC3E}">
        <p14:creationId xmlns:p14="http://schemas.microsoft.com/office/powerpoint/2010/main" val="2269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B30363-406B-44D4-ACA0-BD59D1887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3" r="-3" b="35128"/>
          <a:stretch/>
        </p:blipFill>
        <p:spPr>
          <a:xfrm>
            <a:off x="150812" y="62080"/>
            <a:ext cx="7062710" cy="2907223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358396-4660-4EF5-8A07-DB1770743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4" r="-3" b="13563"/>
          <a:stretch/>
        </p:blipFill>
        <p:spPr>
          <a:xfrm>
            <a:off x="5620769" y="86132"/>
            <a:ext cx="6417243" cy="3664601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07317B-1B52-4D6D-A2BD-D2387EF727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14" b="25746"/>
          <a:stretch/>
        </p:blipFill>
        <p:spPr>
          <a:xfrm>
            <a:off x="4180923" y="3887894"/>
            <a:ext cx="7857090" cy="2914169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639FE8-463D-4CDE-9886-B6992C3B6C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447"/>
          <a:stretch/>
        </p:blipFill>
        <p:spPr>
          <a:xfrm>
            <a:off x="150811" y="3106464"/>
            <a:ext cx="6057125" cy="3660399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16956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F2DE52-6F2E-428D-91C4-704CB7062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05" b="1"/>
          <a:stretch/>
        </p:blipFill>
        <p:spPr>
          <a:xfrm>
            <a:off x="150813" y="107624"/>
            <a:ext cx="7696200" cy="6620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FB5176-9E15-4984-BE09-F1055A98B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643"/>
          <a:stretch/>
        </p:blipFill>
        <p:spPr>
          <a:xfrm>
            <a:off x="8127757" y="80819"/>
            <a:ext cx="3910256" cy="2095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4B51EF-9A2D-4D50-A9AD-F2B2F036A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9" r="-3" b="4234"/>
          <a:stretch/>
        </p:blipFill>
        <p:spPr>
          <a:xfrm>
            <a:off x="8127754" y="2346665"/>
            <a:ext cx="4061070" cy="2176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C21505-5210-4364-930A-7C474D80A5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54" r="2" b="41523"/>
          <a:stretch/>
        </p:blipFill>
        <p:spPr>
          <a:xfrm>
            <a:off x="8127754" y="4681728"/>
            <a:ext cx="3910258" cy="20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546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E7E5006-163C-4898-AB05-88E36936DC85}"/>
              </a:ext>
            </a:extLst>
          </p:cNvPr>
          <p:cNvSpPr/>
          <p:nvPr/>
        </p:nvSpPr>
        <p:spPr>
          <a:xfrm>
            <a:off x="710268" y="143485"/>
            <a:ext cx="1076829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/>
              <a:t>2016 - Long Beach Public Library, North Branch</a:t>
            </a:r>
          </a:p>
          <a:p>
            <a:r>
              <a:rPr lang="en-US" sz="2200" b="1" dirty="0"/>
              <a:t>Project – In partnership with the Pacific Island Ethnic Art Museum held a “Talk Story” program focusing on Polynesian Culture.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Held in conjunction with the relaunch and opening of the new state-of-the-art branch, Michelle Obama Neighborhood Library.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Guests were given a lei that they can exchange for a free shaved ice. </a:t>
            </a:r>
          </a:p>
          <a:p>
            <a:r>
              <a:rPr lang="en-US" sz="2200" b="1" dirty="0"/>
              <a:t>Three one-hour event.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Entertainment provided by a local comedian, actor and ukulelist playing ukulele while a film highlighting the islands of Polynesia was projected on a big screen.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Lei demonstration –materials such as fresh flowers, yarn and ribbons provided by local family.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library created a “Kieki Room”.  Attendees received glitter hibiscus tattoo, took pictures in Tropical Island Sunset photo booth, or color a Disney Moana sheet or a traditional cultural pattern design as the movie Lilo and Stitch are being shown.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second hour was a cultural presentation about Tonga, Hawaii and Samoa. A mixture of a beautiful display of artifacts, singing and storytelling were shared.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Showcase of live dance performances on a journey of the islands of Hawaii, New Zealand and Tahiti.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6B8E272-8DB3-45E9-BE0E-0A67C6FF7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412" y="6019800"/>
            <a:ext cx="2176230" cy="6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AFD8FC-53B9-441D-89DF-939D6A65A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r="18190" b="-2"/>
          <a:stretch/>
        </p:blipFill>
        <p:spPr>
          <a:xfrm>
            <a:off x="321647" y="321733"/>
            <a:ext cx="7084922" cy="6214533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588899-8B50-407B-B71A-7484F20F3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r="-2" b="3414"/>
          <a:stretch/>
        </p:blipFill>
        <p:spPr>
          <a:xfrm>
            <a:off x="7497988" y="321733"/>
            <a:ext cx="4369189" cy="6214533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38298820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AA66B6-742A-4E6E-952F-0CCC122BA2C9}"/>
              </a:ext>
            </a:extLst>
          </p:cNvPr>
          <p:cNvSpPr txBox="1"/>
          <p:nvPr/>
        </p:nvSpPr>
        <p:spPr>
          <a:xfrm>
            <a:off x="1481174" y="798653"/>
            <a:ext cx="88407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References</a:t>
            </a:r>
          </a:p>
          <a:p>
            <a:r>
              <a:rPr lang="en-US" sz="2800" dirty="0">
                <a:hlinkClick r:id="rId2"/>
              </a:rPr>
              <a:t>http://talkstorytogether.org/grants/grant-winners</a:t>
            </a:r>
            <a:endParaRPr lang="en-US" sz="2800" dirty="0"/>
          </a:p>
          <a:p>
            <a:r>
              <a:rPr lang="en-US" sz="2800" dirty="0">
                <a:hlinkClick r:id="rId3"/>
              </a:rPr>
              <a:t>http://www.apalaweb.org/</a:t>
            </a:r>
            <a:endParaRPr lang="en-US" sz="2800" dirty="0"/>
          </a:p>
          <a:p>
            <a:r>
              <a:rPr lang="en-US" sz="2800" dirty="0">
                <a:hlinkClick r:id="rId4"/>
              </a:rPr>
              <a:t>http://www.apalaweb.org/wpsandbox/wp-content/uploads/2010/07/apalahistory.pdf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612" y="1524000"/>
            <a:ext cx="10360501" cy="1470025"/>
          </a:xfrm>
        </p:spPr>
        <p:txBody>
          <a:bodyPr/>
          <a:lstStyle/>
          <a:p>
            <a:r>
              <a:rPr lang="en-US" sz="7200" dirty="0" smtClean="0">
                <a:solidFill>
                  <a:srgbClr val="0000FF"/>
                </a:solidFill>
              </a:rPr>
              <a:t>Thank You!</a:t>
            </a:r>
            <a:endParaRPr lang="en-US" sz="72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124200"/>
            <a:ext cx="8532178" cy="1752600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FF0000"/>
                </a:solidFill>
              </a:rPr>
              <a:t>Salamat</a:t>
            </a:r>
            <a:r>
              <a:rPr lang="en-US" sz="7200" dirty="0" smtClean="0">
                <a:solidFill>
                  <a:srgbClr val="FF0000"/>
                </a:solidFill>
              </a:rPr>
              <a:t>!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1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711015" y="5791201"/>
            <a:ext cx="103774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/>
              <a:t>Fulbright LIS Instructor (PNU &amp; UST) Philippines, 2016</a:t>
            </a:r>
            <a:endParaRPr lang="en-US" alt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John:</a:t>
            </a:r>
          </a:p>
        </p:txBody>
      </p:sp>
      <p:pic>
        <p:nvPicPr>
          <p:cNvPr id="1026" name="Picture 2" descr="John Hickok with PNU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23" y="1014414"/>
            <a:ext cx="713077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901" y="152400"/>
            <a:ext cx="10969943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Today’s presentation…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79412" y="1524000"/>
            <a:ext cx="1158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/>
              <a:t>A showcase of </a:t>
            </a:r>
            <a:r>
              <a:rPr lang="en-US" altLang="en-US" sz="3600" dirty="0" smtClean="0">
                <a:solidFill>
                  <a:srgbClr val="0000FF"/>
                </a:solidFill>
              </a:rPr>
              <a:t>Best Practices </a:t>
            </a:r>
            <a:r>
              <a:rPr lang="en-US" altLang="en-US" sz="3600" dirty="0" smtClean="0"/>
              <a:t>in US &amp; Asia libraries,</a:t>
            </a:r>
            <a:r>
              <a:rPr lang="en-US" altLang="en-US" sz="3600" b="1" dirty="0">
                <a:solidFill>
                  <a:srgbClr val="0000FF"/>
                </a:solidFill>
              </a:rPr>
              <a:t/>
            </a:r>
            <a:br>
              <a:rPr lang="en-US" altLang="en-US" sz="3600" b="1" dirty="0">
                <a:solidFill>
                  <a:srgbClr val="0000FF"/>
                </a:solidFill>
              </a:rPr>
            </a:br>
            <a:r>
              <a:rPr lang="en-US" altLang="en-US" sz="3600" dirty="0" smtClean="0"/>
              <a:t>reflecting </a:t>
            </a:r>
            <a:r>
              <a:rPr lang="en-US" altLang="en-US" sz="3600" dirty="0" smtClean="0">
                <a:solidFill>
                  <a:srgbClr val="FF0000"/>
                </a:solidFill>
              </a:rPr>
              <a:t>Inclusion, Innovation, </a:t>
            </a:r>
            <a:r>
              <a:rPr lang="en-US" altLang="en-US" sz="3600" dirty="0">
                <a:solidFill>
                  <a:srgbClr val="FF0000"/>
                </a:solidFill>
              </a:rPr>
              <a:t>&amp; I</a:t>
            </a:r>
            <a:r>
              <a:rPr lang="en-US" altLang="en-US" sz="3600" dirty="0" smtClean="0">
                <a:solidFill>
                  <a:srgbClr val="FF0000"/>
                </a:solidFill>
              </a:rPr>
              <a:t>nterconnectedness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3984725"/>
            <a:ext cx="6542012" cy="25336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250353" y="4495800"/>
            <a:ext cx="1117309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14868" y="4495800"/>
            <a:ext cx="1828324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2362200"/>
            <a:ext cx="10969943" cy="1143000"/>
          </a:xfrm>
        </p:spPr>
        <p:txBody>
          <a:bodyPr/>
          <a:lstStyle/>
          <a:p>
            <a:r>
              <a:rPr lang="en-US" sz="7200" dirty="0" smtClean="0"/>
              <a:t>John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010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867" y="52578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1. Los Angeles California</a:t>
            </a:r>
            <a:br>
              <a:rPr lang="en-US" altLang="en-US" sz="3600" dirty="0" smtClean="0"/>
            </a:br>
            <a:r>
              <a:rPr lang="en-US" altLang="en-US" sz="3600" dirty="0" smtClean="0"/>
              <a:t>County &amp; City Public Library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861">
            <a:off x="1080222" y="1152365"/>
            <a:ext cx="4635638" cy="343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Image result for &quot;los angeles&quot; city public librar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221">
            <a:off x="5303120" y="1931093"/>
            <a:ext cx="6003775" cy="122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527" y="5257800"/>
            <a:ext cx="11067284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They created a 2017 video training series for better inclusion of patrons with mental illness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88" y="570931"/>
            <a:ext cx="8813251" cy="399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1812" y="4569123"/>
            <a:ext cx="502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https://www.youtube.com/watch?v=P99gdETQ1fU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209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673" y="57912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2. Taipei, Taiwan Central Public Library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528851"/>
            <a:ext cx="9292854" cy="50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673" y="55626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They created an inclusive, multicultural book collection (including Tagalog!)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 r="21208" b="21221"/>
          <a:stretch/>
        </p:blipFill>
        <p:spPr>
          <a:xfrm>
            <a:off x="1523603" y="457200"/>
            <a:ext cx="8836898" cy="479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65" y="533401"/>
            <a:ext cx="7211721" cy="47986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3673" y="5562600"/>
            <a:ext cx="1096994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kern="0" smtClean="0"/>
              <a:t>They created an inclusive, multicultural book collection (including Tagalog!)</a:t>
            </a:r>
            <a:endParaRPr lang="en-US" altLang="en-US" sz="3600" kern="0" dirty="0" smtClean="0"/>
          </a:p>
        </p:txBody>
      </p:sp>
    </p:spTree>
    <p:extLst>
      <p:ext uri="{BB962C8B-B14F-4D97-AF65-F5344CB8AC3E}">
        <p14:creationId xmlns:p14="http://schemas.microsoft.com/office/powerpoint/2010/main" val="285653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673" y="58674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Around 96,000 Filipinos in Taiwan!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299764"/>
            <a:ext cx="8242228" cy="5120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6012" y="5405253"/>
            <a:ext cx="5282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3"/>
              </a:rPr>
              <a:t>https://www.facebook.com/Filipinos-in-Taiwan-144869968860718</a:t>
            </a:r>
            <a:r>
              <a:rPr lang="en-US" sz="1000" dirty="0" smtClean="0">
                <a:hlinkClick r:id="rId3"/>
              </a:rPr>
              <a:t>/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370198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About us: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r="29683" b="45203"/>
          <a:stretch/>
        </p:blipFill>
        <p:spPr bwMode="auto">
          <a:xfrm>
            <a:off x="818864" y="1281677"/>
            <a:ext cx="1460311" cy="15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6" r="30620" b="50000"/>
          <a:stretch/>
        </p:blipFill>
        <p:spPr bwMode="auto">
          <a:xfrm>
            <a:off x="6877334" y="1318075"/>
            <a:ext cx="1198278" cy="142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http://www.csumentor.edu/school_logos/CSUMentor/CSU_Fullerton/CSU_Fullerto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"/>
          <a:stretch>
            <a:fillRect/>
          </a:stretch>
        </p:blipFill>
        <p:spPr bwMode="auto">
          <a:xfrm>
            <a:off x="6310777" y="3581400"/>
            <a:ext cx="5184274" cy="272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8" descr="Image result for &quot;university of central florida&quot;"/>
          <p:cNvSpPr>
            <a:spLocks noChangeAspect="1" noChangeArrowheads="1"/>
          </p:cNvSpPr>
          <p:nvPr/>
        </p:nvSpPr>
        <p:spPr bwMode="auto">
          <a:xfrm>
            <a:off x="84645" y="-136525"/>
            <a:ext cx="406294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0" r="12049"/>
          <a:stretch/>
        </p:blipFill>
        <p:spPr bwMode="auto">
          <a:xfrm>
            <a:off x="490939" y="3581400"/>
            <a:ext cx="4994032" cy="272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9" y="1107015"/>
            <a:ext cx="2743200" cy="1676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81199" y="1959412"/>
            <a:ext cx="1143000" cy="1068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1349546"/>
            <a:ext cx="2768165" cy="167804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075612" y="1643651"/>
            <a:ext cx="1143000" cy="1068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64572" y="2793454"/>
            <a:ext cx="244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Orlando, Florida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770812" y="2793454"/>
            <a:ext cx="244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Fullerton, California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27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990600"/>
            <a:ext cx="10969943" cy="1143000"/>
          </a:xfrm>
        </p:spPr>
        <p:txBody>
          <a:bodyPr/>
          <a:lstStyle/>
          <a:p>
            <a:r>
              <a:rPr lang="en-US" sz="8800" dirty="0" smtClean="0">
                <a:solidFill>
                  <a:srgbClr val="0000FF"/>
                </a:solidFill>
              </a:rPr>
              <a:t>Let’s </a:t>
            </a:r>
            <a:r>
              <a:rPr lang="en-US" sz="8800" dirty="0" smtClean="0">
                <a:solidFill>
                  <a:srgbClr val="FF0000"/>
                </a:solidFill>
              </a:rPr>
              <a:t>have</a:t>
            </a:r>
            <a:r>
              <a:rPr lang="en-US" sz="8800" dirty="0" smtClean="0">
                <a:solidFill>
                  <a:srgbClr val="0000FF"/>
                </a:solidFill>
              </a:rPr>
              <a:t> some </a:t>
            </a:r>
            <a:r>
              <a:rPr lang="en-US" sz="8800" dirty="0" smtClean="0">
                <a:solidFill>
                  <a:srgbClr val="FF0000"/>
                </a:solidFill>
              </a:rPr>
              <a:t>fun!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7612" y="2895600"/>
            <a:ext cx="1013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Do you know the word “Library” in other languages??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52030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12" y="533399"/>
            <a:ext cx="350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1. I will ask if you know “Library” in a certain language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67200"/>
            <a:ext cx="1143000" cy="136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360612" y="4267200"/>
            <a:ext cx="1066800" cy="1066800"/>
          </a:xfrm>
          <a:prstGeom prst="wedgeRoundRectCallout">
            <a:avLst>
              <a:gd name="adj1" fmla="val -96080"/>
              <a:gd name="adj2" fmla="val 14724"/>
              <a:gd name="adj3" fmla="val 1666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7033" y="407732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8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5612" y="520888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2. If you know it, raise your hand!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3212" y="533399"/>
            <a:ext cx="403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3. My spotters &amp; I will spot the first responder, and ask you to yell out your answer</a:t>
            </a:r>
            <a:endParaRPr lang="en-US" sz="4400" dirty="0">
              <a:solidFill>
                <a:srgbClr val="0000FF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1" y="3053052"/>
            <a:ext cx="1790699" cy="242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2" y="4632291"/>
            <a:ext cx="1695450" cy="175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286000"/>
            <a:ext cx="10969943" cy="1143000"/>
          </a:xfrm>
        </p:spPr>
        <p:txBody>
          <a:bodyPr/>
          <a:lstStyle/>
          <a:p>
            <a:r>
              <a:rPr lang="en-US" sz="9600" dirty="0" smtClean="0"/>
              <a:t>And yes, there are </a:t>
            </a:r>
            <a:r>
              <a:rPr lang="en-US" sz="9600" b="1" u="sng" dirty="0" smtClean="0">
                <a:solidFill>
                  <a:srgbClr val="FF0000"/>
                </a:solidFill>
              </a:rPr>
              <a:t>PRIZES</a:t>
            </a:r>
            <a:r>
              <a:rPr lang="en-US" sz="9600" dirty="0" smtClean="0">
                <a:solidFill>
                  <a:srgbClr val="FF0000"/>
                </a:solidFill>
              </a:rPr>
              <a:t>!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Are you ready??</a:t>
            </a:r>
            <a:endParaRPr lang="en-US" sz="9600" dirty="0"/>
          </a:p>
        </p:txBody>
      </p:sp>
      <p:pic>
        <p:nvPicPr>
          <p:cNvPr id="3" name="100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442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2525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Chinese?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err="1" smtClean="0"/>
              <a:t>Tú-shū-guǎn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6261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9512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Spanish?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err="1"/>
              <a:t>B</a:t>
            </a:r>
            <a:r>
              <a:rPr lang="en-US" sz="9600" dirty="0" err="1" smtClean="0"/>
              <a:t>iblioteca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45256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About us: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r="29683" b="45203"/>
          <a:stretch/>
        </p:blipFill>
        <p:spPr bwMode="auto">
          <a:xfrm>
            <a:off x="818864" y="1281677"/>
            <a:ext cx="1460311" cy="15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6" r="30620" b="50000"/>
          <a:stretch/>
        </p:blipFill>
        <p:spPr bwMode="auto">
          <a:xfrm>
            <a:off x="6877334" y="1318075"/>
            <a:ext cx="1198278" cy="142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8" descr="Image result for &quot;university of central florida&quot;"/>
          <p:cNvSpPr>
            <a:spLocks noChangeAspect="1" noChangeArrowheads="1"/>
          </p:cNvSpPr>
          <p:nvPr/>
        </p:nvSpPr>
        <p:spPr bwMode="auto">
          <a:xfrm>
            <a:off x="84645" y="-136525"/>
            <a:ext cx="406294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9" y="1107015"/>
            <a:ext cx="2743200" cy="1676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81199" y="1959412"/>
            <a:ext cx="1143000" cy="1068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1349546"/>
            <a:ext cx="2768165" cy="167804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075612" y="1643651"/>
            <a:ext cx="1143000" cy="1068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64572" y="2793454"/>
            <a:ext cx="244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Orlando, Florida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770812" y="2793454"/>
            <a:ext cx="244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Fullerton, California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24263" b="2782"/>
          <a:stretch/>
        </p:blipFill>
        <p:spPr bwMode="auto">
          <a:xfrm>
            <a:off x="490939" y="3438942"/>
            <a:ext cx="5195018" cy="304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2" y="3438942"/>
            <a:ext cx="4664193" cy="310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729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Malaysian/</a:t>
            </a:r>
            <a:br>
              <a:rPr lang="en-US" sz="9600" dirty="0" smtClean="0">
                <a:solidFill>
                  <a:srgbClr val="FF0000"/>
                </a:solidFill>
              </a:rPr>
            </a:br>
            <a:r>
              <a:rPr lang="en-US" sz="9600" dirty="0" smtClean="0">
                <a:solidFill>
                  <a:srgbClr val="FF0000"/>
                </a:solidFill>
              </a:rPr>
              <a:t>Indonesian?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err="1" smtClean="0"/>
              <a:t>Perpustakaan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21753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7568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Japanese?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To-</a:t>
            </a:r>
            <a:r>
              <a:rPr lang="en-US" sz="9600" dirty="0" err="1" smtClean="0"/>
              <a:t>shou</a:t>
            </a:r>
            <a:r>
              <a:rPr lang="en-US" sz="9600" dirty="0" smtClean="0"/>
              <a:t>-</a:t>
            </a:r>
            <a:r>
              <a:rPr lang="en-US" sz="9600" dirty="0" err="1" smtClean="0"/>
              <a:t>kan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3842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123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Vietnamese?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T</a:t>
            </a:r>
            <a:r>
              <a:rPr lang="vi-VN" sz="9600" dirty="0" smtClean="0"/>
              <a:t>hư</a:t>
            </a:r>
            <a:r>
              <a:rPr lang="en-US" sz="9600" dirty="0" smtClean="0"/>
              <a:t>-</a:t>
            </a:r>
            <a:r>
              <a:rPr lang="vi-VN" sz="9600" dirty="0" smtClean="0"/>
              <a:t>viện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9684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193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About us: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r="29683" b="45203"/>
          <a:stretch/>
        </p:blipFill>
        <p:spPr bwMode="auto">
          <a:xfrm>
            <a:off x="818864" y="1281677"/>
            <a:ext cx="1460311" cy="15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6" r="30620" b="50000"/>
          <a:stretch/>
        </p:blipFill>
        <p:spPr bwMode="auto">
          <a:xfrm>
            <a:off x="6877334" y="1318075"/>
            <a:ext cx="1198278" cy="142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8" descr="Image result for &quot;university of central florida&quot;"/>
          <p:cNvSpPr>
            <a:spLocks noChangeAspect="1" noChangeArrowheads="1"/>
          </p:cNvSpPr>
          <p:nvPr/>
        </p:nvSpPr>
        <p:spPr bwMode="auto">
          <a:xfrm>
            <a:off x="84645" y="-136525"/>
            <a:ext cx="406294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99" y="1107015"/>
            <a:ext cx="2743200" cy="1676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81199" y="1959412"/>
            <a:ext cx="1143000" cy="1068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1349546"/>
            <a:ext cx="2768165" cy="167804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075612" y="1643651"/>
            <a:ext cx="1143000" cy="1068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64572" y="2793454"/>
            <a:ext cx="244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Orlando, Florida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770812" y="2793454"/>
            <a:ext cx="244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Fullerton, California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24263" b="2782"/>
          <a:stretch/>
        </p:blipFill>
        <p:spPr bwMode="auto">
          <a:xfrm>
            <a:off x="490939" y="3438942"/>
            <a:ext cx="5195018" cy="304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2" y="3438942"/>
            <a:ext cx="4664193" cy="310323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35" y="919055"/>
            <a:ext cx="1322164" cy="72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3" y="900858"/>
            <a:ext cx="1322164" cy="72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2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Thai?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/>
              <a:t>H</a:t>
            </a:r>
            <a:r>
              <a:rPr lang="en-US" sz="9600" dirty="0" smtClean="0"/>
              <a:t>̄̂</a:t>
            </a:r>
            <a:r>
              <a:rPr lang="en-US" sz="9600" dirty="0" err="1" smtClean="0"/>
              <a:t>ong-su</a:t>
            </a:r>
            <a:r>
              <a:rPr lang="en-US" sz="9600" dirty="0" smtClean="0"/>
              <a:t>-̄</a:t>
            </a:r>
            <a:r>
              <a:rPr lang="en-US" sz="9600" dirty="0"/>
              <a:t>mud</a:t>
            </a:r>
          </a:p>
        </p:txBody>
      </p:sp>
    </p:spTree>
    <p:extLst>
      <p:ext uri="{BB962C8B-B14F-4D97-AF65-F5344CB8AC3E}">
        <p14:creationId xmlns:p14="http://schemas.microsoft.com/office/powerpoint/2010/main" val="353829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2777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Arabic?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err="1" smtClean="0"/>
              <a:t>Maktaba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84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87723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French?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err="1" smtClean="0"/>
              <a:t>Bibliothèque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7394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9024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Korean?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err="1" smtClean="0"/>
              <a:t>Ven</a:t>
            </a:r>
            <a:r>
              <a:rPr lang="en-US" altLang="en-US" sz="4000" kern="0" dirty="0" smtClean="0"/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148780" y="1222376"/>
            <a:ext cx="304721" cy="22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2052" y="1055688"/>
            <a:ext cx="304721" cy="227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44" name="TextBox 3"/>
          <p:cNvSpPr txBox="1">
            <a:spLocks noChangeArrowheads="1"/>
          </p:cNvSpPr>
          <p:nvPr/>
        </p:nvSpPr>
        <p:spPr bwMode="auto">
          <a:xfrm>
            <a:off x="798511" y="5572840"/>
            <a:ext cx="1059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Past Exec Director: Asian Pacific American Librarians Association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148781" y="1512889"/>
            <a:ext cx="241237" cy="24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409" b="2856"/>
          <a:stretch/>
        </p:blipFill>
        <p:spPr bwMode="auto">
          <a:xfrm>
            <a:off x="1838798" y="1170331"/>
            <a:ext cx="8511227" cy="3959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2" t="8708" r="1622" b="8708"/>
          <a:stretch/>
        </p:blipFill>
        <p:spPr>
          <a:xfrm>
            <a:off x="6447215" y="2623782"/>
            <a:ext cx="2454708" cy="25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Dose-o-</a:t>
            </a:r>
            <a:r>
              <a:rPr lang="en-US" sz="9600" dirty="0" err="1" smtClean="0"/>
              <a:t>gwan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614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/>
              <a:t>How do you say “Library” in…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9768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362200"/>
            <a:ext cx="10969943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Filipino </a:t>
            </a:r>
            <a:br>
              <a:rPr lang="en-US" sz="9600" dirty="0" smtClean="0">
                <a:solidFill>
                  <a:srgbClr val="FF0000"/>
                </a:solidFill>
              </a:rPr>
            </a:br>
            <a:r>
              <a:rPr lang="en-US" sz="9600" dirty="0" smtClean="0">
                <a:solidFill>
                  <a:srgbClr val="FF0000"/>
                </a:solidFill>
              </a:rPr>
              <a:t>Sign Language?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gnLangua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8812" y="325272"/>
            <a:ext cx="5638799" cy="5638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3711" y="5964070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5"/>
              </a:rPr>
              <a:t>http://whfi.ph/dictionary-beginners-nouns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732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403" y="57150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3. Michigan State University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0" y="457200"/>
            <a:ext cx="10671018" cy="487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9812" y="4343400"/>
            <a:ext cx="8077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526" y="4572000"/>
            <a:ext cx="11525833" cy="165420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400" dirty="0" smtClean="0"/>
              <a:t>  They created an innovative student-stress-relief outreach program for finals week.  </a:t>
            </a:r>
            <a:r>
              <a:rPr lang="en-US" altLang="en-US" sz="4400" dirty="0" smtClean="0">
                <a:solidFill>
                  <a:srgbClr val="FF0000"/>
                </a:solidFill>
              </a:rPr>
              <a:t>Including therapy dogs!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https://pbs.twimg.com/media/CymaBLqWIAAof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0"/>
          <a:stretch/>
        </p:blipFill>
        <p:spPr bwMode="auto">
          <a:xfrm>
            <a:off x="3122613" y="191045"/>
            <a:ext cx="5791200" cy="42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Dog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34.70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2" y="160338"/>
            <a:ext cx="10823222" cy="6088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5123" y="6274558"/>
            <a:ext cx="358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5"/>
              </a:rPr>
              <a:t>https://www.youtube.com/watch?v=Max172DsW1c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421190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2" y="533400"/>
            <a:ext cx="692789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8612" y="5715000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Awww</a:t>
            </a:r>
            <a:r>
              <a:rPr lang="en-US" sz="4400" dirty="0" smtClean="0"/>
              <a:t>, how can you resist that face?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717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240" y="58674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4. Thailand’s “TK Park” libraries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533400"/>
            <a:ext cx="86868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613" y="54864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Thailand’s gov’t. innovatively fused libraries and </a:t>
            </a:r>
            <a:br>
              <a:rPr lang="en-US" altLang="en-US" sz="3600" dirty="0" smtClean="0"/>
            </a:br>
            <a:r>
              <a:rPr lang="en-US" altLang="en-US" sz="3600" dirty="0" smtClean="0"/>
              <a:t>e-entertainment centers together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" y="457200"/>
            <a:ext cx="1139888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err="1" smtClean="0"/>
              <a:t>Ven</a:t>
            </a:r>
            <a:r>
              <a:rPr lang="en-US" altLang="en-US" sz="4000" kern="0" dirty="0" smtClean="0"/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148780" y="1222376"/>
            <a:ext cx="304721" cy="22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2052" y="1055688"/>
            <a:ext cx="304721" cy="227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44" name="TextBox 3"/>
          <p:cNvSpPr txBox="1">
            <a:spLocks noChangeArrowheads="1"/>
          </p:cNvSpPr>
          <p:nvPr/>
        </p:nvSpPr>
        <p:spPr bwMode="auto">
          <a:xfrm>
            <a:off x="455613" y="5823131"/>
            <a:ext cx="11467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ALA International Relations Committee (Asia &amp; Oceania Subcommittee)</a:t>
            </a:r>
            <a:endParaRPr lang="en-US" alt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148781" y="1512889"/>
            <a:ext cx="241237" cy="24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3" b="9652"/>
          <a:stretch/>
        </p:blipFill>
        <p:spPr>
          <a:xfrm>
            <a:off x="2349869" y="1169194"/>
            <a:ext cx="7489086" cy="44296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54690" y="1055688"/>
            <a:ext cx="1763343" cy="1500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613" y="54864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Thailand’s gov’t. innovatively fused libraries and </a:t>
            </a:r>
            <a:br>
              <a:rPr lang="en-US" altLang="en-US" sz="3600" dirty="0" smtClean="0"/>
            </a:br>
            <a:r>
              <a:rPr lang="en-US" altLang="en-US" sz="3600" dirty="0" smtClean="0"/>
              <a:t>e-entertainment centers together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http://www.autovisionmag.com/private_folder/aDay/127/ADAY_(12)_(Mediu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381000"/>
            <a:ext cx="8839200" cy="48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613" y="54864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Thailand’s gov’t. innovatively fused libraries and </a:t>
            </a:r>
            <a:br>
              <a:rPr lang="en-US" altLang="en-US" sz="3600" dirty="0" smtClean="0"/>
            </a:br>
            <a:r>
              <a:rPr lang="en-US" altLang="en-US" sz="3600" dirty="0" smtClean="0"/>
              <a:t>e-entertainment centers together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2" y="304800"/>
            <a:ext cx="7880350" cy="49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613" y="54864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Thailand’s gov’t. innovatively fused libraries and </a:t>
            </a:r>
            <a:br>
              <a:rPr lang="en-US" altLang="en-US" sz="3600" dirty="0" smtClean="0"/>
            </a:br>
            <a:r>
              <a:rPr lang="en-US" altLang="en-US" sz="3600" dirty="0" smtClean="0"/>
              <a:t>e-entertainment centers together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609600"/>
            <a:ext cx="7972661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612" y="609600"/>
            <a:ext cx="7972661" cy="464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1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966" y="59436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5. </a:t>
            </a:r>
            <a:r>
              <a:rPr lang="en-US" altLang="en-US" sz="3600" dirty="0" err="1" smtClean="0"/>
              <a:t>Mapo</a:t>
            </a:r>
            <a:r>
              <a:rPr lang="en-US" altLang="en-US" sz="3600" dirty="0" smtClean="0"/>
              <a:t> (Seoul) Public Library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533400"/>
            <a:ext cx="784225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228954" y="5562600"/>
            <a:ext cx="112746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/>
              <a:t>The library is an amazing interconnection of space: </a:t>
            </a:r>
            <a:br>
              <a:rPr lang="en-US" altLang="en-US" dirty="0" smtClean="0"/>
            </a:br>
            <a:r>
              <a:rPr lang="en-US" altLang="en-US" dirty="0" smtClean="0"/>
              <a:t>library facilities </a:t>
            </a:r>
            <a:r>
              <a:rPr lang="en-US" altLang="en-US" i="1" u="sng" dirty="0" smtClean="0"/>
              <a:t>and</a:t>
            </a:r>
            <a:r>
              <a:rPr lang="en-US" altLang="en-US" dirty="0" smtClean="0"/>
              <a:t> community spaces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587991"/>
            <a:ext cx="965795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4721" y="5562600"/>
            <a:ext cx="112746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/>
              <a:t>The library is an amazing interconnection of space: </a:t>
            </a:r>
            <a:br>
              <a:rPr lang="en-US" altLang="en-US" dirty="0" smtClean="0"/>
            </a:br>
            <a:r>
              <a:rPr lang="en-US" altLang="en-US" dirty="0" smtClean="0"/>
              <a:t>library facilities </a:t>
            </a:r>
            <a:r>
              <a:rPr lang="en-US" altLang="en-US" i="1" u="sng" dirty="0" smtClean="0"/>
              <a:t>and</a:t>
            </a:r>
            <a:r>
              <a:rPr lang="en-US" altLang="en-US" dirty="0" smtClean="0"/>
              <a:t> community spaces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61582"/>
            <a:ext cx="4726432" cy="5131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"/>
          <a:stretch/>
        </p:blipFill>
        <p:spPr>
          <a:xfrm>
            <a:off x="3783677" y="261583"/>
            <a:ext cx="7339935" cy="51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4721" y="5562600"/>
            <a:ext cx="112746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/>
              <a:t>The library is an amazing interconnection of space: </a:t>
            </a:r>
            <a:br>
              <a:rPr lang="en-US" altLang="en-US" dirty="0" smtClean="0"/>
            </a:br>
            <a:r>
              <a:rPr lang="en-US" altLang="en-US" dirty="0" smtClean="0"/>
              <a:t>library facilities </a:t>
            </a:r>
            <a:r>
              <a:rPr lang="en-US" altLang="en-US" i="1" u="sng" dirty="0" smtClean="0"/>
              <a:t>and</a:t>
            </a:r>
            <a:r>
              <a:rPr lang="en-US" altLang="en-US" dirty="0" smtClean="0"/>
              <a:t> community spaces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9" y="573206"/>
            <a:ext cx="4410774" cy="4730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573206"/>
            <a:ext cx="7013926" cy="47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4721" y="5562600"/>
            <a:ext cx="112746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/>
              <a:t>The library is an amazing interconnection of space: </a:t>
            </a:r>
            <a:br>
              <a:rPr lang="en-US" altLang="en-US" dirty="0" smtClean="0"/>
            </a:br>
            <a:r>
              <a:rPr lang="en-US" altLang="en-US" dirty="0" smtClean="0"/>
              <a:t>library facilities </a:t>
            </a:r>
            <a:r>
              <a:rPr lang="en-US" altLang="en-US" i="1" u="sng" dirty="0" smtClean="0"/>
              <a:t>and</a:t>
            </a:r>
            <a:r>
              <a:rPr lang="en-US" altLang="en-US" dirty="0" smtClean="0"/>
              <a:t> community spaces</a:t>
            </a:r>
            <a:endParaRPr lang="en-US" altLang="en-US" dirty="0"/>
          </a:p>
        </p:txBody>
      </p:sp>
      <p:pic>
        <p:nvPicPr>
          <p:cNvPr id="5" name="Map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612" y="386685"/>
            <a:ext cx="8077200" cy="4543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5152" y="4961041"/>
            <a:ext cx="373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www.youtube.com/watch?v=hRWD-OPemZs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077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9369" y="5715000"/>
            <a:ext cx="9417686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6. Singapore Public Library system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304799"/>
            <a:ext cx="8686800" cy="50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673" y="54864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 smtClean="0"/>
              <a:t>The 26 public libraries are all interconnected by a common catalog, universal return, and high-tech sorting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8"/>
          <a:stretch/>
        </p:blipFill>
        <p:spPr>
          <a:xfrm>
            <a:off x="2055812" y="304799"/>
            <a:ext cx="8109101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err="1" smtClean="0"/>
              <a:t>Ven</a:t>
            </a:r>
            <a:r>
              <a:rPr lang="en-US" altLang="en-US" sz="4000" kern="0" dirty="0" smtClean="0"/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148780" y="1222376"/>
            <a:ext cx="304721" cy="22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2052" y="1055688"/>
            <a:ext cx="304721" cy="227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44" name="TextBox 3"/>
          <p:cNvSpPr txBox="1">
            <a:spLocks noChangeArrowheads="1"/>
          </p:cNvSpPr>
          <p:nvPr/>
        </p:nvSpPr>
        <p:spPr bwMode="auto">
          <a:xfrm>
            <a:off x="609441" y="5824211"/>
            <a:ext cx="10716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      Recipient of the 2019 UCF Excellence in Librarianship Award</a:t>
            </a:r>
            <a:endParaRPr lang="en-US" alt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148781" y="1512889"/>
            <a:ext cx="241237" cy="24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098" name="Picture 2" descr="APALA past Executive Director Ven Bosco posing in front of a red-carpet style bann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52" y="1140761"/>
            <a:ext cx="3654386" cy="442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673" y="5486400"/>
            <a:ext cx="10969943" cy="7318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 smtClean="0"/>
              <a:t>The 26 public libraries are all interconnected by a common catalog, universal return, and high-tech sorting</a:t>
            </a:r>
          </a:p>
        </p:txBody>
      </p:sp>
      <p:sp>
        <p:nvSpPr>
          <p:cNvPr id="2" name="AutoShape 2" descr="Image result for &quot;los angeles county library&quot;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BookDrop-S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7212" y="355316"/>
            <a:ext cx="8477955" cy="4768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08412" y="5124166"/>
            <a:ext cx="64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>
                <a:hlinkClick r:id="rId5"/>
              </a:rPr>
              <a:t>https://www.youtube.com/watch?v=T15L8LWZ2-Q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786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667000"/>
            <a:ext cx="10969943" cy="1143000"/>
          </a:xfrm>
        </p:spPr>
        <p:txBody>
          <a:bodyPr/>
          <a:lstStyle/>
          <a:p>
            <a:r>
              <a:rPr lang="en-US" sz="6600" dirty="0" smtClean="0"/>
              <a:t>Amazing examples of inclusion, innovation, &amp; interconnectedness!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411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2362200"/>
            <a:ext cx="10969943" cy="1143000"/>
          </a:xfrm>
        </p:spPr>
        <p:txBody>
          <a:bodyPr/>
          <a:lstStyle/>
          <a:p>
            <a:r>
              <a:rPr lang="en-US" sz="7200" dirty="0" err="1" smtClean="0"/>
              <a:t>Ven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142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F08492-CA31-4353-915E-270CB1025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"/>
          <a:stretch/>
        </p:blipFill>
        <p:spPr>
          <a:xfrm>
            <a:off x="150813" y="126822"/>
            <a:ext cx="11887199" cy="67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2EF499-ED99-4D1D-8A5C-DEF16DA06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91" y="383314"/>
            <a:ext cx="5520343" cy="17074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B3B5C81-F02E-49BA-9DAE-60DF3F7E1C37}"/>
              </a:ext>
            </a:extLst>
          </p:cNvPr>
          <p:cNvSpPr txBox="1"/>
          <p:nvPr/>
        </p:nvSpPr>
        <p:spPr>
          <a:xfrm>
            <a:off x="1411743" y="2476982"/>
            <a:ext cx="96854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Founded in 1980, incorporated in Illinois in 1981 and formally affiliated with the American Library Association (ALA) in 1982.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Organized and founded by librarians of diverse Asian and Pacific ancestries committed to working together toward a common goal.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Goal -  To create an organization that would address the needs of Asian Pacific American librarians and those who serve Asian Pacific American communities.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Founders - Lourdes Collantes, Suzine Har Nicolescu, Sharad Karkhanis, Conchita Pineda, Henry Chang, Betty Tsai, and Tamiye Trejo Meehan (First Generation Americans of Asian descent)</a:t>
            </a:r>
          </a:p>
        </p:txBody>
      </p:sp>
    </p:spTree>
    <p:extLst>
      <p:ext uri="{BB962C8B-B14F-4D97-AF65-F5344CB8AC3E}">
        <p14:creationId xmlns:p14="http://schemas.microsoft.com/office/powerpoint/2010/main" val="14857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2EF499-ED99-4D1D-8A5C-DEF16DA06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39" b="20193"/>
          <a:stretch/>
        </p:blipFill>
        <p:spPr>
          <a:xfrm>
            <a:off x="10002171" y="3269540"/>
            <a:ext cx="1498782" cy="937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B3B5C81-F02E-49BA-9DAE-60DF3F7E1C37}"/>
              </a:ext>
            </a:extLst>
          </p:cNvPr>
          <p:cNvSpPr txBox="1"/>
          <p:nvPr/>
        </p:nvSpPr>
        <p:spPr>
          <a:xfrm>
            <a:off x="1135953" y="415068"/>
            <a:ext cx="100538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Purpose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provide a forum for discussing problems of APA librarians.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provide a forum for the exchange of ideas by APA librarians with other librarians.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support and encourage library services to APA communities.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recruit and mentor APA librarians in the library/information science professions.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seek funding for scholarships in library and information science masters programs for APAs.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provide a vehicle whereby APA librarians can cooperate with other associations and organizations having similar or allied interests.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D83B5-5101-49F7-818E-40DE953B4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31" t="6628" b="24631"/>
          <a:stretch/>
        </p:blipFill>
        <p:spPr>
          <a:xfrm>
            <a:off x="9787256" y="2590800"/>
            <a:ext cx="1928612" cy="6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B3B5C81-F02E-49BA-9DAE-60DF3F7E1C37}"/>
              </a:ext>
            </a:extLst>
          </p:cNvPr>
          <p:cNvSpPr txBox="1"/>
          <p:nvPr/>
        </p:nvSpPr>
        <p:spPr>
          <a:xfrm>
            <a:off x="1135953" y="415068"/>
            <a:ext cx="1005385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/>
              <a:t>ALA Ethnic Affiliates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AILA – American Indian Library Association.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APALA – Asian/Pacific American Librarians Association.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BCALA – Black Caucus of ALA.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CALA – Chinese American Librarians Association.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REFORMA - The National Association to Promote Library and Information Services to Latinos and the Spanish Speaking.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7246EC-3813-4204-8DB8-6054F925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69" y="4112657"/>
            <a:ext cx="3551900" cy="86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3344CC-7476-4168-90FD-6E2176FD9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145" y="3870613"/>
            <a:ext cx="3170999" cy="104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29AD98-2D8E-4857-A857-F98BEE8E3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376" y="3896806"/>
            <a:ext cx="1276018" cy="1438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9DC4EA-1F96-4C18-8EC0-60CA4ADA4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57" y="5409892"/>
            <a:ext cx="4180687" cy="1012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00B211-48D8-4F21-98C0-3E6412851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640" y="5549396"/>
            <a:ext cx="6227728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404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4A48D6-CBCB-4DAA-8828-81F685A7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0" y="1861396"/>
            <a:ext cx="10902226" cy="31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790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126633-987D-4EC3-BB9C-4B46DC70A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859" y="5277857"/>
            <a:ext cx="3197876" cy="921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3FBF11-0037-4090-A928-4826C1D82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55" y="5425551"/>
            <a:ext cx="2501656" cy="773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122674-7496-4297-9E61-CC47218F6DFA}"/>
              </a:ext>
            </a:extLst>
          </p:cNvPr>
          <p:cNvSpPr/>
          <p:nvPr/>
        </p:nvSpPr>
        <p:spPr>
          <a:xfrm>
            <a:off x="1237822" y="658816"/>
            <a:ext cx="945860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Developed as part of 2009-2010 American Library Association President Camila Alire’s Family Literacy Focus Initiative.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 Initiative to encourage families in ethnically diverse communities to read and learn together.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ALA initially awarded each of the five Ethnic Affiliates $3,000 to develop and implement innovative family literacy models in libraries.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Funded by Toyota Financial Services.</a:t>
            </a:r>
          </a:p>
        </p:txBody>
      </p:sp>
    </p:spTree>
    <p:extLst>
      <p:ext uri="{BB962C8B-B14F-4D97-AF65-F5344CB8AC3E}">
        <p14:creationId xmlns:p14="http://schemas.microsoft.com/office/powerpoint/2010/main" val="18782336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C6FB65-3B50-4029-B29B-55D8AAA63E1C}"/>
              </a:ext>
            </a:extLst>
          </p:cNvPr>
          <p:cNvSpPr/>
          <p:nvPr/>
        </p:nvSpPr>
        <p:spPr>
          <a:xfrm>
            <a:off x="2818097" y="467932"/>
            <a:ext cx="7135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Children Learn Through Stories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67630D-BC28-4329-B8C1-44D7D9666729}"/>
              </a:ext>
            </a:extLst>
          </p:cNvPr>
          <p:cNvSpPr/>
          <p:nvPr/>
        </p:nvSpPr>
        <p:spPr>
          <a:xfrm>
            <a:off x="1112809" y="1114263"/>
            <a:ext cx="97317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Literacy program that reaches out to Asian Pacific American (APA) and American Indian/Alaska Native (AIAN) children and their families.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Celebrates and explores their stories through books, oral traditions, and art to provide an interactive, enriching experience.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/>
              <a:t>Children and their families can connect to rich cultural activities through Talk Story in their homes, libraries, and communities.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126633-987D-4EC3-BB9C-4B46DC70A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859" y="5277857"/>
            <a:ext cx="3197876" cy="921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3FBF11-0037-4090-A928-4826C1D82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55" y="5425551"/>
            <a:ext cx="2501656" cy="77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John:</a:t>
            </a:r>
          </a:p>
        </p:txBody>
      </p:sp>
      <p:sp>
        <p:nvSpPr>
          <p:cNvPr id="2" name="Rectangle 1"/>
          <p:cNvSpPr/>
          <p:nvPr/>
        </p:nvSpPr>
        <p:spPr>
          <a:xfrm>
            <a:off x="3148780" y="1222376"/>
            <a:ext cx="304721" cy="22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2052" y="1055688"/>
            <a:ext cx="304721" cy="227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44" name="TextBox 3"/>
          <p:cNvSpPr txBox="1">
            <a:spLocks noChangeArrowheads="1"/>
          </p:cNvSpPr>
          <p:nvPr/>
        </p:nvSpPr>
        <p:spPr bwMode="auto">
          <a:xfrm>
            <a:off x="863375" y="5938494"/>
            <a:ext cx="10462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Chair of ALA International Relations Roundtable, 2016</a:t>
            </a:r>
            <a:endParaRPr lang="en-US" alt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148781" y="1512889"/>
            <a:ext cx="241237" cy="24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2" y="1093219"/>
            <a:ext cx="5836772" cy="46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79084C-10CA-4B40-BED4-50308AE97938}"/>
              </a:ext>
            </a:extLst>
          </p:cNvPr>
          <p:cNvSpPr txBox="1"/>
          <p:nvPr/>
        </p:nvSpPr>
        <p:spPr>
          <a:xfrm>
            <a:off x="366035" y="769635"/>
            <a:ext cx="513766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2018</a:t>
            </a:r>
          </a:p>
          <a:p>
            <a:r>
              <a:rPr lang="en-US" sz="1600" dirty="0"/>
              <a:t>Chinese American Citizen’s Alliance - Washington D.C.</a:t>
            </a:r>
          </a:p>
          <a:p>
            <a:r>
              <a:rPr lang="en-US" sz="1600" dirty="0"/>
              <a:t>Cranston Public Library - Rhode Island</a:t>
            </a:r>
          </a:p>
          <a:p>
            <a:r>
              <a:rPr lang="en-US" sz="1600" dirty="0"/>
              <a:t>Newark Free Library - Delaware</a:t>
            </a:r>
          </a:p>
          <a:p>
            <a:r>
              <a:rPr lang="en-US" sz="1600" dirty="0"/>
              <a:t>South Plainfield Public Library - New Jersey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2017</a:t>
            </a:r>
          </a:p>
          <a:p>
            <a:r>
              <a:rPr lang="en-US" sz="1600" dirty="0"/>
              <a:t>Cresskill Public Library - New Jersey</a:t>
            </a:r>
          </a:p>
          <a:p>
            <a:r>
              <a:rPr lang="en-US" sz="1600" dirty="0"/>
              <a:t>Friends of Westminster Library - California</a:t>
            </a:r>
          </a:p>
          <a:p>
            <a:r>
              <a:rPr lang="en-US" sz="1600" dirty="0"/>
              <a:t>Kodiak Historical Society - Alaska</a:t>
            </a:r>
          </a:p>
          <a:p>
            <a:r>
              <a:rPr lang="en-US" sz="1600" dirty="0"/>
              <a:t>Stone Soup Fresno - California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2016</a:t>
            </a:r>
          </a:p>
          <a:p>
            <a:r>
              <a:rPr lang="it-IT" sz="1600" dirty="0"/>
              <a:t>California State University Fresno - California</a:t>
            </a:r>
          </a:p>
          <a:p>
            <a:r>
              <a:rPr lang="en-US" sz="1600" dirty="0"/>
              <a:t>Kenton County Public Library - Kentucky</a:t>
            </a:r>
          </a:p>
          <a:p>
            <a:r>
              <a:rPr lang="en-US" sz="1600" dirty="0"/>
              <a:t>Long Beach Public Library, North Branch - California</a:t>
            </a:r>
          </a:p>
          <a:p>
            <a:r>
              <a:rPr lang="en-US" sz="1600" dirty="0"/>
              <a:t>Monroe Township Public Library - New Jersey</a:t>
            </a:r>
          </a:p>
          <a:p>
            <a:r>
              <a:rPr lang="en-US" sz="1600" dirty="0"/>
              <a:t>Moreno Valley High School - California </a:t>
            </a:r>
          </a:p>
          <a:p>
            <a:r>
              <a:rPr lang="en-US" sz="1600" dirty="0"/>
              <a:t>Sacramento Public Library, </a:t>
            </a:r>
            <a:r>
              <a:rPr lang="en-US" sz="1600" dirty="0" smtClean="0"/>
              <a:t>S. </a:t>
            </a:r>
            <a:r>
              <a:rPr lang="en-US" sz="1600" dirty="0" err="1" smtClean="0"/>
              <a:t>Natomas</a:t>
            </a:r>
            <a:r>
              <a:rPr lang="en-US" sz="1600" dirty="0" smtClean="0"/>
              <a:t> </a:t>
            </a:r>
            <a:r>
              <a:rPr lang="en-US" sz="1600" dirty="0"/>
              <a:t>Library - </a:t>
            </a:r>
            <a:r>
              <a:rPr lang="en-US" sz="1600" dirty="0" smtClean="0"/>
              <a:t>CA</a:t>
            </a:r>
            <a:endParaRPr lang="en-US" sz="1600" dirty="0"/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2015</a:t>
            </a:r>
          </a:p>
          <a:p>
            <a:r>
              <a:rPr lang="en-US" sz="1600" dirty="0"/>
              <a:t>Clarksville-Montgomery County Public Library - </a:t>
            </a:r>
            <a:r>
              <a:rPr lang="en-US" sz="1600" dirty="0" smtClean="0"/>
              <a:t> TN</a:t>
            </a:r>
            <a:endParaRPr lang="en-US" sz="1600" dirty="0"/>
          </a:p>
          <a:p>
            <a:r>
              <a:rPr lang="en-US" sz="1600" dirty="0"/>
              <a:t>Kenton County Public Library - Kentucky</a:t>
            </a:r>
          </a:p>
          <a:p>
            <a:r>
              <a:rPr lang="en-US" sz="1600" dirty="0"/>
              <a:t>Oceanside Public Library – California</a:t>
            </a:r>
          </a:p>
          <a:p>
            <a:r>
              <a:rPr lang="en-US" sz="1600" dirty="0"/>
              <a:t>Pacific Islands University – Guam</a:t>
            </a:r>
          </a:p>
          <a:p>
            <a:r>
              <a:rPr lang="en-US" sz="1600" dirty="0"/>
              <a:t>Palms-Rancho Park Library -  California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BBB25C5-A384-4E1C-981E-1928A109A9B7}"/>
              </a:ext>
            </a:extLst>
          </p:cNvPr>
          <p:cNvSpPr/>
          <p:nvPr/>
        </p:nvSpPr>
        <p:spPr>
          <a:xfrm>
            <a:off x="4729855" y="121877"/>
            <a:ext cx="2656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Grant Winners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46E714-C3F5-4879-9B0E-137F33430623}"/>
              </a:ext>
            </a:extLst>
          </p:cNvPr>
          <p:cNvSpPr txBox="1"/>
          <p:nvPr/>
        </p:nvSpPr>
        <p:spPr>
          <a:xfrm>
            <a:off x="5966875" y="769635"/>
            <a:ext cx="587479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2014</a:t>
            </a:r>
          </a:p>
          <a:p>
            <a:r>
              <a:rPr lang="en-US" sz="1600" dirty="0"/>
              <a:t>Asian Pacific American Historical Society - Georgia</a:t>
            </a:r>
          </a:p>
          <a:p>
            <a:r>
              <a:rPr lang="en-US" sz="1600" dirty="0"/>
              <a:t>Association for the Advancement of Filipino American Arts &amp; </a:t>
            </a:r>
            <a:r>
              <a:rPr lang="en-US" sz="1600" dirty="0" smtClean="0"/>
              <a:t>Culture </a:t>
            </a:r>
            <a:r>
              <a:rPr lang="en-US" sz="1600" dirty="0"/>
              <a:t>(FilAm ARTS) - California</a:t>
            </a:r>
          </a:p>
          <a:p>
            <a:r>
              <a:rPr lang="en-US" sz="1600" dirty="0"/>
              <a:t>Gwinnett County Public Library - Georgia</a:t>
            </a:r>
          </a:p>
          <a:p>
            <a:r>
              <a:rPr lang="en-US" sz="1600" dirty="0"/>
              <a:t>Hercules Library – California</a:t>
            </a:r>
          </a:p>
          <a:p>
            <a:r>
              <a:rPr lang="en-US" sz="1600" dirty="0"/>
              <a:t>Monterey County Free Libraries - California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2013</a:t>
            </a:r>
          </a:p>
          <a:p>
            <a:r>
              <a:rPr lang="en-US" sz="1600" dirty="0"/>
              <a:t>Council of Asian Pacific Americans - Michigan</a:t>
            </a:r>
          </a:p>
          <a:p>
            <a:r>
              <a:rPr lang="en-US" sz="1600" dirty="0"/>
              <a:t>Cranston Public Library - Rhode Island</a:t>
            </a:r>
          </a:p>
          <a:p>
            <a:r>
              <a:rPr lang="en-US" sz="1600" dirty="0"/>
              <a:t>Friends of Asian Library - California</a:t>
            </a:r>
          </a:p>
          <a:p>
            <a:r>
              <a:rPr lang="en-US" sz="1600" dirty="0"/>
              <a:t>Hercules Library – California</a:t>
            </a:r>
          </a:p>
          <a:p>
            <a:r>
              <a:rPr lang="en-US" sz="1600" dirty="0"/>
              <a:t>Washington Country Library, Santa Clara Branch - Utah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2012</a:t>
            </a:r>
          </a:p>
          <a:p>
            <a:r>
              <a:rPr lang="en-US" sz="1600" dirty="0"/>
              <a:t>Baranov Museum - Alaska</a:t>
            </a:r>
          </a:p>
          <a:p>
            <a:r>
              <a:rPr lang="en-US" sz="1600" dirty="0"/>
              <a:t>Carson Regional Library - California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2011</a:t>
            </a:r>
          </a:p>
          <a:p>
            <a:r>
              <a:rPr lang="en-US" sz="1600" dirty="0"/>
              <a:t>Gloucester County Library System, Greenwich Branch </a:t>
            </a:r>
            <a:r>
              <a:rPr lang="en-US" sz="1600" dirty="0" smtClean="0"/>
              <a:t>– N.J.</a:t>
            </a:r>
            <a:endParaRPr lang="en-US" sz="1600" dirty="0"/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2010</a:t>
            </a:r>
          </a:p>
          <a:p>
            <a:r>
              <a:rPr lang="en-US" sz="1600" b="1" dirty="0"/>
              <a:t>Pilot Programs</a:t>
            </a:r>
            <a:r>
              <a:rPr lang="en-US" sz="1600" dirty="0"/>
              <a:t>	</a:t>
            </a:r>
          </a:p>
          <a:p>
            <a:r>
              <a:rPr lang="en-US" sz="1600" dirty="0" smtClean="0"/>
              <a:t>L.A. Public </a:t>
            </a:r>
            <a:r>
              <a:rPr lang="en-US" sz="1600" dirty="0"/>
              <a:t>Library System, Carson Regional Library – CA</a:t>
            </a:r>
          </a:p>
          <a:p>
            <a:r>
              <a:rPr lang="en-US" sz="1600" dirty="0"/>
              <a:t>Marlborough Public Library – Massachusetts</a:t>
            </a:r>
          </a:p>
          <a:p>
            <a:r>
              <a:rPr lang="en-US" sz="1600" dirty="0"/>
              <a:t>Queens Library - New York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FA90B0E-6423-48FC-BA6F-A61754294EA9}"/>
              </a:ext>
            </a:extLst>
          </p:cNvPr>
          <p:cNvCxnSpPr/>
          <p:nvPr/>
        </p:nvCxnSpPr>
        <p:spPr>
          <a:xfrm>
            <a:off x="5608403" y="774044"/>
            <a:ext cx="0" cy="5636756"/>
          </a:xfrm>
          <a:prstGeom prst="line">
            <a:avLst/>
          </a:prstGeom>
          <a:ln w="73025" cmpd="sng"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8EDAB395-3737-483A-BF88-9354A38289D0}"/>
              </a:ext>
            </a:extLst>
          </p:cNvPr>
          <p:cNvCxnSpPr>
            <a:cxnSpLocks/>
          </p:cNvCxnSpPr>
          <p:nvPr/>
        </p:nvCxnSpPr>
        <p:spPr>
          <a:xfrm flipH="1">
            <a:off x="501316" y="645097"/>
            <a:ext cx="11147250" cy="0"/>
          </a:xfrm>
          <a:prstGeom prst="line">
            <a:avLst/>
          </a:prstGeom>
          <a:ln w="762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36B77F-D38D-4C53-8CDE-BFA91ADAE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263" y="6221608"/>
            <a:ext cx="1724412" cy="4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003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F434CF-8F87-4B14-A999-63CEF904B449}"/>
              </a:ext>
            </a:extLst>
          </p:cNvPr>
          <p:cNvSpPr txBox="1"/>
          <p:nvPr/>
        </p:nvSpPr>
        <p:spPr>
          <a:xfrm>
            <a:off x="802042" y="381000"/>
            <a:ext cx="102177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2015 - The Oceanside Public Library (CA) successful program celebrating and sharing Japanese and Okinawan culture.</a:t>
            </a:r>
            <a:r>
              <a:rPr lang="en-US" sz="2400" dirty="0"/>
              <a:t> </a:t>
            </a:r>
            <a:r>
              <a:rPr lang="en-US" sz="2400" b="1" dirty="0"/>
              <a:t>Grant application states - local Japanese parents in Oceanside were looking for a way to connect with each other and to share their culture with their children. </a:t>
            </a:r>
            <a:endParaRPr lang="en-US" sz="14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E79A63-60FC-41A6-BAF0-04FC98252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412" y="2747714"/>
            <a:ext cx="3772922" cy="3805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20B084-F466-4AD0-A139-FCEDAA96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611" y="1870993"/>
            <a:ext cx="2802257" cy="807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2042" y="2306319"/>
            <a:ext cx="704497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Two story times at the Mission Branch Library, one in May and one in November.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Okinawan dance performance and Okinawan drum workshop for families in July.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Japanese Folk Tales story time with an origami craft component.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Stories and folk songs were purchased for the Library’s collection, such as Japanese Nursery Rhymes: Carp Streamers, Falling Rain and Other Traditional Favorites by Danielle Wright and Japanese Children’s Favorite Stories compiled by Florence </a:t>
            </a:r>
            <a:r>
              <a:rPr lang="en-US" sz="1700" dirty="0" err="1"/>
              <a:t>Sakude</a:t>
            </a:r>
            <a:r>
              <a:rPr lang="en-US" sz="17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Made origami flowers, animals and boats, purchased with special paper using grant funds.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15 new books in Japanese or about Japan as well as 2 children’s DVDs in Japanese were </a:t>
            </a:r>
            <a:r>
              <a:rPr lang="en-US" sz="1700" dirty="0" smtClean="0"/>
              <a:t>purchased </a:t>
            </a:r>
            <a:r>
              <a:rPr lang="en-US" sz="1700" dirty="0"/>
              <a:t>for the Library’s collection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Traditional Japanese snacks, (</a:t>
            </a:r>
            <a:r>
              <a:rPr lang="en-US" sz="1700" dirty="0" err="1"/>
              <a:t>Pocky</a:t>
            </a:r>
            <a:r>
              <a:rPr lang="en-US" sz="1700" dirty="0"/>
              <a:t>, </a:t>
            </a:r>
            <a:r>
              <a:rPr lang="en-US" sz="1700" dirty="0" err="1"/>
              <a:t>sembei</a:t>
            </a:r>
            <a:r>
              <a:rPr lang="en-US" sz="1700" dirty="0"/>
              <a:t>, and little bags of ball cookie) and hot or </a:t>
            </a:r>
            <a:r>
              <a:rPr lang="en-US" sz="1700" dirty="0" smtClean="0"/>
              <a:t>cold </a:t>
            </a:r>
            <a:r>
              <a:rPr lang="en-US" sz="1700" dirty="0"/>
              <a:t>barley tea.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505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383B190-6BFB-422F-B667-06B7B25F0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7131" y="3509964"/>
            <a:ext cx="7090368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23CEBD-0FF7-4029-A02D-3C4ACCDE8665}"/>
              </a:ext>
            </a:extLst>
          </p:cNvPr>
          <p:cNvSpPr txBox="1"/>
          <p:nvPr/>
        </p:nvSpPr>
        <p:spPr>
          <a:xfrm>
            <a:off x="5020514" y="3812954"/>
            <a:ext cx="6463603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Oceanside Public Library sharing Japanese and Okinawan culture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000ECA-A03C-42C2-B258-8B2A35E35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45" b="24665"/>
          <a:stretch/>
        </p:blipFill>
        <p:spPr>
          <a:xfrm>
            <a:off x="317552" y="299363"/>
            <a:ext cx="4159369" cy="3049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3C66DF-C4EF-4AF8-AE7E-5487A725F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2" r="2" b="21869"/>
          <a:stretch/>
        </p:blipFill>
        <p:spPr>
          <a:xfrm>
            <a:off x="4653084" y="299363"/>
            <a:ext cx="7215206" cy="300818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ED28E597-4AF8-4D69-A9AB-A1EDC6156B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6949" y="5443086"/>
            <a:ext cx="639913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816396-0E13-43CD-A69C-21BA918D6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1" r="3" b="3"/>
          <a:stretch/>
        </p:blipFill>
        <p:spPr>
          <a:xfrm>
            <a:off x="317552" y="3509434"/>
            <a:ext cx="415936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61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76C7683-0ADF-4E8F-B179-858DACA33B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7131" y="3509964"/>
            <a:ext cx="7090368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41C0E8-F877-42A6-AE25-CA728F18928C}"/>
              </a:ext>
            </a:extLst>
          </p:cNvPr>
          <p:cNvSpPr txBox="1"/>
          <p:nvPr/>
        </p:nvSpPr>
        <p:spPr>
          <a:xfrm>
            <a:off x="5020514" y="3812954"/>
            <a:ext cx="6463603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Drum or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Eisa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Workshop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98B50C2-4E12-454B-8C80-77B91C562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6891"/>
          <a:stretch/>
        </p:blipFill>
        <p:spPr>
          <a:xfrm>
            <a:off x="317552" y="321734"/>
            <a:ext cx="4159369" cy="2212975"/>
          </a:xfrm>
          <a:prstGeom prst="rect">
            <a:avLst/>
          </a:prstGeom>
        </p:spPr>
      </p:pic>
      <p:cxnSp>
        <p:nvCxnSpPr>
          <p:cNvPr id="23" name="Straight Connector 19">
            <a:extLst>
              <a:ext uri="{FF2B5EF4-FFF2-40B4-BE49-F238E27FC236}">
                <a16:creationId xmlns="" xmlns:a16="http://schemas.microsoft.com/office/drawing/2014/main" id="{BC103F2A-EFED-4C13-AA7D-78D955ABCD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6949" y="5443086"/>
            <a:ext cx="639913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4BE379-1CA4-4163-BF36-E800CC30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6" r="12191" b="2"/>
          <a:stretch/>
        </p:blipFill>
        <p:spPr>
          <a:xfrm>
            <a:off x="317552" y="2695575"/>
            <a:ext cx="4159369" cy="38406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B5E3403-8E39-4193-875B-4DB4D82CF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15" r="-2" b="-2"/>
          <a:stretch/>
        </p:blipFill>
        <p:spPr>
          <a:xfrm>
            <a:off x="4653084" y="321733"/>
            <a:ext cx="7221498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120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4413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77970" y="4633546"/>
            <a:ext cx="1143581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C1EF4F-1149-49C3-8424-486078365A27}"/>
              </a:ext>
            </a:extLst>
          </p:cNvPr>
          <p:cNvSpPr txBox="1"/>
          <p:nvPr/>
        </p:nvSpPr>
        <p:spPr>
          <a:xfrm>
            <a:off x="527401" y="4756639"/>
            <a:ext cx="11136953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Japanese Folk Tales Storytime with an origami craft component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0FF099-28A3-40FB-9B10-FBEC42E7D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3" r="10263"/>
          <a:stretch/>
        </p:blipFill>
        <p:spPr>
          <a:xfrm>
            <a:off x="1709411" y="307732"/>
            <a:ext cx="2675587" cy="399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8D09DD-3C07-401E-BA0E-7E1FCEC61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66" r="-1" b="29362"/>
          <a:stretch/>
        </p:blipFill>
        <p:spPr>
          <a:xfrm>
            <a:off x="6414373" y="1169496"/>
            <a:ext cx="5454496" cy="227410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09225" y="5738691"/>
            <a:ext cx="7770376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9837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83A971-16B5-453C-940F-B18117A9D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3" y="227251"/>
            <a:ext cx="4403098" cy="61836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E84B161-014A-4D0E-8457-BD1292D44E01}"/>
              </a:ext>
            </a:extLst>
          </p:cNvPr>
          <p:cNvSpPr/>
          <p:nvPr/>
        </p:nvSpPr>
        <p:spPr>
          <a:xfrm>
            <a:off x="4875212" y="76200"/>
            <a:ext cx="7162799" cy="667875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sz="900" dirty="0"/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2014 - Association for the Advancement of Filipino American Arts &amp; Culture (FilAm ARTS) - Saysay Stories of Historic Filipinotown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1">
                    <a:lumMod val="95000"/>
                  </a:schemeClr>
                </a:solidFill>
              </a:rPr>
              <a:t>The Saysay Project is a community-sourced documentation project by FilAm ARTS. The aim is to capture the myriad of experiences in the Filipino diaspora through story telling “Saysay”.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1">
                    <a:lumMod val="95000"/>
                  </a:schemeClr>
                </a:solidFill>
              </a:rPr>
              <a:t>To engage the community to tell their stories, and to document and preserve these shared stories for future generations.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1">
                    <a:lumMod val="95000"/>
                  </a:schemeClr>
                </a:solidFill>
              </a:rPr>
              <a:t>To highlight the contributions of Filipinos to U.S. life and culture and to connect these stories of American experience to the stories in the Philippines.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1">
                    <a:lumMod val="95000"/>
                  </a:schemeClr>
                </a:solidFill>
              </a:rPr>
              <a:t>Open to all. Participants include authors, spoken word artists, UCLA Linguistics Professor, State of CA Assembly employee.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1">
                    <a:lumMod val="95000"/>
                  </a:schemeClr>
                </a:solidFill>
              </a:rPr>
              <a:t>Event was videotaped for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1">
                    <a:lumMod val="95000"/>
                  </a:schemeClr>
                </a:solidFill>
              </a:rPr>
              <a:t>Community-sourced oral history project funded in part by The James Irvine Foundation, Cal Humanities, L.A. County Arts Commission and the Asian/Pacific American Librarians Association (APALA)</a:t>
            </a:r>
          </a:p>
        </p:txBody>
      </p:sp>
    </p:spTree>
    <p:extLst>
      <p:ext uri="{BB962C8B-B14F-4D97-AF65-F5344CB8AC3E}">
        <p14:creationId xmlns:p14="http://schemas.microsoft.com/office/powerpoint/2010/main" val="4231393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9F529C3-C941-49FD-8C67-82F134F64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0586029-32A0-47E5-9AEC-AE3ABA6B9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6888" y="480060"/>
            <a:ext cx="11235049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D490B0-AD22-487C-A779-56449193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00" y="1426511"/>
            <a:ext cx="5293337" cy="400497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C730EAB-A532-4295-A302-FB4B90DB9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78375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53AE40-7B00-4AB8-8BA3-96FDF734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163" y="643467"/>
            <a:ext cx="45113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310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3471AC-9082-4CFA-B905-15B6E22DB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5" r="21654" b="-1"/>
          <a:stretch/>
        </p:blipFill>
        <p:spPr>
          <a:xfrm>
            <a:off x="321647" y="321733"/>
            <a:ext cx="5727056" cy="6214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76BA93-9C40-4CA6-B695-0E45FCBC2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9" r="32699" b="-2"/>
          <a:stretch/>
        </p:blipFill>
        <p:spPr>
          <a:xfrm>
            <a:off x="6140122" y="321733"/>
            <a:ext cx="572705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497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1">
            <a:extLst>
              <a:ext uri="{FF2B5EF4-FFF2-40B4-BE49-F238E27FC236}">
                <a16:creationId xmlns="" xmlns:a16="http://schemas.microsoft.com/office/drawing/2014/main" id="{FEB0B922-A6AE-4089-8B21-F3E1A77093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0234920" cy="6858000"/>
          </a:xfrm>
          <a:custGeom>
            <a:avLst/>
            <a:gdLst>
              <a:gd name="connsiteX0" fmla="*/ 0 w 10237586"/>
              <a:gd name="connsiteY0" fmla="*/ 0 h 6858000"/>
              <a:gd name="connsiteX1" fmla="*/ 7061432 w 10237586"/>
              <a:gd name="connsiteY1" fmla="*/ 0 h 6858000"/>
              <a:gd name="connsiteX2" fmla="*/ 10237586 w 10237586"/>
              <a:gd name="connsiteY2" fmla="*/ 6858000 h 6858000"/>
              <a:gd name="connsiteX3" fmla="*/ 0 w 102375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7586" h="6858000">
                <a:moveTo>
                  <a:pt x="0" y="0"/>
                </a:moveTo>
                <a:lnTo>
                  <a:pt x="7061432" y="0"/>
                </a:lnTo>
                <a:lnTo>
                  <a:pt x="102375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0">
            <a:extLst>
              <a:ext uri="{FF2B5EF4-FFF2-40B4-BE49-F238E27FC236}">
                <a16:creationId xmlns="" xmlns:a16="http://schemas.microsoft.com/office/drawing/2014/main" id="{C5EB7378-ADA3-4D6E-8E3A-09FAD1478F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377893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2EAFFA-D6EB-40BA-AE4C-70CEEE73BBBF}"/>
              </a:ext>
            </a:extLst>
          </p:cNvPr>
          <p:cNvSpPr txBox="1"/>
          <p:nvPr/>
        </p:nvSpPr>
        <p:spPr>
          <a:xfrm>
            <a:off x="591517" y="217705"/>
            <a:ext cx="111178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b="1" dirty="0">
                <a:solidFill>
                  <a:srgbClr val="EABD00"/>
                </a:solidFill>
                <a:latin typeface="+mj-lt"/>
                <a:ea typeface="+mj-ea"/>
                <a:cs typeface="+mj-cs"/>
              </a:rPr>
              <a:t>2018 - South Plainfield Public Library (New Jersey)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3A23AB-7662-4855-87E8-E512FD1F8115}"/>
              </a:ext>
            </a:extLst>
          </p:cNvPr>
          <p:cNvSpPr txBox="1"/>
          <p:nvPr/>
        </p:nvSpPr>
        <p:spPr>
          <a:xfrm>
            <a:off x="685621" y="1451113"/>
            <a:ext cx="6863586" cy="5041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</a:rPr>
              <a:t>Project -  Creating a Diwali program that the community could explore the traditions, culture, heritage and music of India.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Purchase new books to the collection. Thirty-six books (8 with included Audio) were purchased from Karadi Tales, a publisher based in India.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Organize a Diwali Celebration -Includes presentation discussing the themes, history and customs of Diwali.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DIY crafts for the children to make such as diyas and rangoli designs.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Diwali brochure was created.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Large banner was printed to draw attention to the new book collection.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5C997B-F2C5-4E44-A45B-4233BD966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641" y="2281994"/>
            <a:ext cx="3988551" cy="1147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D13827-BE66-44E9-BCD8-F3C32EDCA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664" y="5174200"/>
            <a:ext cx="4312540" cy="28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9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="" xmlns:a16="http://schemas.microsoft.com/office/drawing/2014/main" id="{12E8CD4E-6381-4807-AA5B-CE0024A8BE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C6A4DDC-3049-4FEA-B9FF-CBCF8B277B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5390" y="548418"/>
            <a:ext cx="7489207" cy="5761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8AF4C5-DD25-44D3-9D6C-9003C22C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68"/>
          <a:stretch/>
        </p:blipFill>
        <p:spPr>
          <a:xfrm>
            <a:off x="637800" y="1533833"/>
            <a:ext cx="7136915" cy="381983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87BCB2CF-F2CE-43B5-93CB-386479577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38948" y="548418"/>
            <a:ext cx="3703460" cy="1868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7A4D73-E1A4-4096-87CF-6C8E823B8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9" r="1677" b="-1"/>
          <a:stretch/>
        </p:blipFill>
        <p:spPr>
          <a:xfrm>
            <a:off x="8843523" y="621498"/>
            <a:ext cx="2086673" cy="1720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A843A6-C8B2-43A7-A92E-58B023B0E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20" r="-1" b="4812"/>
          <a:stretch/>
        </p:blipFill>
        <p:spPr>
          <a:xfrm>
            <a:off x="8585884" y="4631498"/>
            <a:ext cx="2664194" cy="148786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C68A941-4039-4496-9008-274182DFFE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38948" y="2529926"/>
            <a:ext cx="3703460" cy="182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5963AA-AD95-40F2-93A6-514BF801BB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96" r="-1" b="17161"/>
          <a:stretch/>
        </p:blipFill>
        <p:spPr>
          <a:xfrm>
            <a:off x="8580827" y="2687650"/>
            <a:ext cx="2646039" cy="155429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78B897E-FBB2-4D71-AA1C-3C4DA4A264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52117" y="4441273"/>
            <a:ext cx="3703460" cy="1868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91381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 b="20857"/>
          <a:stretch>
            <a:fillRect/>
          </a:stretch>
        </p:blipFill>
        <p:spPr bwMode="auto">
          <a:xfrm>
            <a:off x="6094413" y="1371600"/>
            <a:ext cx="457080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9"/>
          <a:stretch>
            <a:fillRect/>
          </a:stretch>
        </p:blipFill>
        <p:spPr bwMode="auto">
          <a:xfrm>
            <a:off x="1218882" y="1219201"/>
            <a:ext cx="4164515" cy="25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9"/>
          <a:stretch>
            <a:fillRect/>
          </a:stretch>
        </p:blipFill>
        <p:spPr bwMode="auto">
          <a:xfrm>
            <a:off x="2336191" y="3352800"/>
            <a:ext cx="406294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"/>
          <a:stretch>
            <a:fillRect/>
          </a:stretch>
        </p:blipFill>
        <p:spPr bwMode="auto">
          <a:xfrm>
            <a:off x="7211722" y="3200400"/>
            <a:ext cx="43676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MC900001016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8" y="2971800"/>
            <a:ext cx="139875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MC900156261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928" y="2819401"/>
            <a:ext cx="142203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6" descr="vietnam-fla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929" y="1600200"/>
            <a:ext cx="1307759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7" descr="MC900156255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3" y="4572001"/>
            <a:ext cx="1510906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09441" y="5867400"/>
            <a:ext cx="1096994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dirty="0" smtClean="0"/>
              <a:t>15 years of research on Asia libraries</a:t>
            </a:r>
            <a:endParaRPr lang="en-US" altLang="en-US" sz="36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09441" y="204789"/>
            <a:ext cx="1096994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John:</a:t>
            </a:r>
          </a:p>
        </p:txBody>
      </p:sp>
    </p:spTree>
    <p:extLst>
      <p:ext uri="{BB962C8B-B14F-4D97-AF65-F5344CB8AC3E}">
        <p14:creationId xmlns:p14="http://schemas.microsoft.com/office/powerpoint/2010/main" val="26804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69C566-97EE-4B88-8D71-FF67B24CE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42" b="34095"/>
          <a:stretch/>
        </p:blipFill>
        <p:spPr>
          <a:xfrm>
            <a:off x="403927" y="226581"/>
            <a:ext cx="5728576" cy="306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BE814F-5E6D-4EDF-8B09-A8DB35D24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3" r="13586" b="3"/>
          <a:stretch/>
        </p:blipFill>
        <p:spPr>
          <a:xfrm>
            <a:off x="321651" y="3469103"/>
            <a:ext cx="2823151" cy="3069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AA12991-4B9D-4851-B077-C824522E9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63" r="8069" b="2"/>
          <a:stretch/>
        </p:blipFill>
        <p:spPr>
          <a:xfrm>
            <a:off x="3227076" y="3459481"/>
            <a:ext cx="2823151" cy="3076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CC9D48-491A-4081-A7D1-22658E12A6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8" r="1" b="5090"/>
          <a:stretch/>
        </p:blipFill>
        <p:spPr>
          <a:xfrm>
            <a:off x="6132503" y="321733"/>
            <a:ext cx="5734671" cy="6214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CA945C-D784-4B30-B2CC-11D3D37EAB6A}"/>
              </a:ext>
            </a:extLst>
          </p:cNvPr>
          <p:cNvSpPr txBox="1"/>
          <p:nvPr/>
        </p:nvSpPr>
        <p:spPr>
          <a:xfrm>
            <a:off x="2020003" y="560439"/>
            <a:ext cx="194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Rangoli Designs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8A10F7-4D7D-4450-8BC9-221543C11C0A}"/>
              </a:ext>
            </a:extLst>
          </p:cNvPr>
          <p:cNvSpPr txBox="1"/>
          <p:nvPr/>
        </p:nvSpPr>
        <p:spPr>
          <a:xfrm>
            <a:off x="6480135" y="5733540"/>
            <a:ext cx="237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Finished Diyas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271765-3AED-41C5-AA77-FBA7F8604C23}"/>
              </a:ext>
            </a:extLst>
          </p:cNvPr>
          <p:cNvSpPr txBox="1"/>
          <p:nvPr/>
        </p:nvSpPr>
        <p:spPr>
          <a:xfrm>
            <a:off x="3483072" y="5918206"/>
            <a:ext cx="162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Making Rangoli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8D5D1D6-EFA0-4D15-897C-821F69B4445E}"/>
              </a:ext>
            </a:extLst>
          </p:cNvPr>
          <p:cNvSpPr txBox="1"/>
          <p:nvPr/>
        </p:nvSpPr>
        <p:spPr>
          <a:xfrm>
            <a:off x="403928" y="3738623"/>
            <a:ext cx="2647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Finished Rangoli Designs</a:t>
            </a:r>
          </a:p>
        </p:txBody>
      </p:sp>
    </p:spTree>
    <p:extLst>
      <p:ext uri="{BB962C8B-B14F-4D97-AF65-F5344CB8AC3E}">
        <p14:creationId xmlns:p14="http://schemas.microsoft.com/office/powerpoint/2010/main" val="19717633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E8374C-76AD-4DDF-AAD2-48CFA942367F}"/>
              </a:ext>
            </a:extLst>
          </p:cNvPr>
          <p:cNvSpPr txBox="1"/>
          <p:nvPr/>
        </p:nvSpPr>
        <p:spPr>
          <a:xfrm>
            <a:off x="443637" y="152400"/>
            <a:ext cx="91416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2012 – Kodiak Historical Society (Alaska)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2B1BED-C507-4AAA-A972-310C304070FA}"/>
              </a:ext>
            </a:extLst>
          </p:cNvPr>
          <p:cNvSpPr txBox="1"/>
          <p:nvPr/>
        </p:nvSpPr>
        <p:spPr>
          <a:xfrm>
            <a:off x="254797" y="1219200"/>
            <a:ext cx="8677165" cy="554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Project - Kodiak Filipino Family Photos: A Community Archive Event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event addressed this issue by creating an archive of images and fostering positive relationships between the public library, the Baranov Museum, Fil-Am Kodiak, and the community at large.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Filipino Americans have lived on Kodiak for over 100 years, 35% of the Island’s population, yet there is virtually no archival documentation of their stories.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While FilAm cultures and socio-economic contributions compose a vibrant part of the Kodiak community, they are not celebrated nor documented appropriately.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Filipino Fulbright scholar, Joefe Santarita, came to the museum to research the deep connections between Kodiak and the Philippines, the museum was only able to find 3 photographs in their collection of over 30,000 images and a small folder containing almost no information of value.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Hosted by high school students studying the history of Filipinos on Kodiak.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For community members to come in with their family photographs to scan and document their family trees to be stored for public access in the Baranov Museum archives.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Students worked with families in scanning their photographs, filling out a “family tree” form that identifies the people in the photographs, and filling out an “archives deed of gift form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9A309A7-1751-4ABE-A3C1-EEC40366AD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086253" y="0"/>
            <a:ext cx="2102572" cy="6858000"/>
          </a:xfrm>
          <a:prstGeom prst="rect">
            <a:avLst/>
          </a:prstGeom>
          <a:solidFill>
            <a:srgbClr val="49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67D8EB6-EAE1-4F9C-B398-83321E2872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13078" y="2358913"/>
            <a:ext cx="2139615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CA4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2C783C-E94C-4FBC-94FE-4B43B1E0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032" y="3218825"/>
            <a:ext cx="1461707" cy="4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24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FB2E5B-6202-48B4-A9BE-4BBEE021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02" y="0"/>
            <a:ext cx="533176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C34B1BE-C315-4E0A-95B8-DADA0BE61BC2}"/>
              </a:ext>
            </a:extLst>
          </p:cNvPr>
          <p:cNvSpPr txBox="1"/>
          <p:nvPr/>
        </p:nvSpPr>
        <p:spPr>
          <a:xfrm>
            <a:off x="6539576" y="685800"/>
            <a:ext cx="5331767" cy="52629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/>
              <a:t>The Talk Story grant funded the purchase of a photo scanner for the Community archives</a:t>
            </a:r>
          </a:p>
          <a:p>
            <a:r>
              <a:rPr lang="en-US" sz="2800" dirty="0"/>
              <a:t>event, publicity for the event, including the translation of the publicity materials into Tagalog</a:t>
            </a:r>
          </a:p>
          <a:p>
            <a:r>
              <a:rPr lang="en-US" sz="2800" dirty="0"/>
              <a:t>and books on the Filipino Diaspora in the United States for use during the Community </a:t>
            </a:r>
            <a:r>
              <a:rPr lang="en-US" sz="2800" dirty="0" smtClean="0"/>
              <a:t>Archives event </a:t>
            </a:r>
            <a:r>
              <a:rPr lang="en-US" sz="2800" dirty="0"/>
              <a:t>and the Kodiak Filipino Community Stories film intensive.</a:t>
            </a:r>
          </a:p>
        </p:txBody>
      </p:sp>
    </p:spTree>
    <p:extLst>
      <p:ext uri="{BB962C8B-B14F-4D97-AF65-F5344CB8AC3E}">
        <p14:creationId xmlns:p14="http://schemas.microsoft.com/office/powerpoint/2010/main" val="20171974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2F5176-C139-4815-8C6A-D5B609078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60" b="28861"/>
          <a:stretch/>
        </p:blipFill>
        <p:spPr>
          <a:xfrm>
            <a:off x="321646" y="321732"/>
            <a:ext cx="5727056" cy="3079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C90004-FB6F-4622-A246-2656695E7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14" r="-3" b="19836"/>
          <a:stretch/>
        </p:blipFill>
        <p:spPr>
          <a:xfrm>
            <a:off x="321646" y="3489159"/>
            <a:ext cx="5727056" cy="304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03A2AB-5020-48BA-950C-39841CA483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1" r="17010" b="-2"/>
          <a:stretch/>
        </p:blipFill>
        <p:spPr>
          <a:xfrm>
            <a:off x="6140124" y="321733"/>
            <a:ext cx="572705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859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0A91CE-9E46-465D-BE17-2DB397868D62}"/>
              </a:ext>
            </a:extLst>
          </p:cNvPr>
          <p:cNvSpPr/>
          <p:nvPr/>
        </p:nvSpPr>
        <p:spPr>
          <a:xfrm>
            <a:off x="501315" y="584702"/>
            <a:ext cx="11486001" cy="592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300" b="1" dirty="0"/>
              <a:t>2012 – Los Angeles Public Library, </a:t>
            </a:r>
            <a:r>
              <a:rPr lang="en-US" sz="3300" b="1" dirty="0" smtClean="0"/>
              <a:t/>
            </a:r>
            <a:br>
              <a:rPr lang="en-US" sz="3300" b="1" dirty="0" smtClean="0"/>
            </a:br>
            <a:r>
              <a:rPr lang="en-US" sz="3300" b="1" dirty="0" smtClean="0"/>
              <a:t>Carlson </a:t>
            </a:r>
            <a:r>
              <a:rPr lang="en-US" sz="3300" b="1" dirty="0"/>
              <a:t>Regional Library</a:t>
            </a:r>
          </a:p>
          <a:p>
            <a:r>
              <a:rPr lang="en-US" sz="2800" b="1" dirty="0"/>
              <a:t>Project</a:t>
            </a:r>
            <a:r>
              <a:rPr lang="en-US" sz="2800" dirty="0"/>
              <a:t> -  Enhanced the Filipiniana collection ranging from children’s </a:t>
            </a:r>
            <a:r>
              <a:rPr lang="en-US" sz="2800" dirty="0" smtClean="0"/>
              <a:t>folktales </a:t>
            </a:r>
            <a:r>
              <a:rPr lang="en-US" sz="2800" dirty="0"/>
              <a:t>to adult history book. Workshop with a local artist David </a:t>
            </a:r>
            <a:r>
              <a:rPr lang="en-US" sz="2800" dirty="0" smtClean="0"/>
              <a:t>Lazaro </a:t>
            </a:r>
            <a:r>
              <a:rPr lang="en-US" sz="2800" dirty="0"/>
              <a:t>which discussed and taught the history and art of Baybayin, a </a:t>
            </a:r>
            <a:r>
              <a:rPr lang="en-US" sz="2800" dirty="0" smtClean="0"/>
              <a:t>Filipino </a:t>
            </a:r>
            <a:r>
              <a:rPr lang="en-US" sz="2800" dirty="0"/>
              <a:t>script before Spanish colonization.</a:t>
            </a:r>
          </a:p>
          <a:p>
            <a:r>
              <a:rPr lang="en-US" sz="2800" b="1" dirty="0"/>
              <a:t>Event</a:t>
            </a:r>
            <a:r>
              <a:rPr lang="en-US" sz="2800" dirty="0"/>
              <a:t> - Held during the Filipino American Heritage month in October with </a:t>
            </a:r>
            <a:r>
              <a:rPr lang="en-US" sz="2800" dirty="0" smtClean="0"/>
              <a:t>scavenger </a:t>
            </a:r>
            <a:r>
              <a:rPr lang="en-US" sz="2800" dirty="0"/>
              <a:t>hunt, story time and a Baybayin workshop.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scavenger hunt incorporated the materials purchased with the grant, as well as promoted the Baybayin workshop.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story time was an opportunity to read and discuss Filipino folktales, and share stories about multiculturalism and diversity.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final component to the grant was the Baybayin workshop.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DE1396-EAD1-4CF5-9475-124978BA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412" y="579711"/>
            <a:ext cx="2774648" cy="7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039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591163-C953-45BD-A09E-716D015D8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r="7237" b="-1"/>
          <a:stretch/>
        </p:blipFill>
        <p:spPr>
          <a:xfrm>
            <a:off x="6210025" y="321734"/>
            <a:ext cx="5794686" cy="6214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31E548-C2A2-4933-96CC-8FA5BD8B55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5"/>
          <a:stretch/>
        </p:blipFill>
        <p:spPr>
          <a:xfrm>
            <a:off x="184115" y="1394746"/>
            <a:ext cx="5794687" cy="36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78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A7A47C-2E9B-4673-A62B-A79FFFCCB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5" y="408418"/>
            <a:ext cx="4495878" cy="37343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C6D47F-91A1-4EA6-AFFC-4D66730D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379" y="4199531"/>
            <a:ext cx="1990338" cy="2523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2A823FC-B0F3-485B-A4E2-EEF8A99B6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5" b="11119"/>
          <a:stretch/>
        </p:blipFill>
        <p:spPr>
          <a:xfrm>
            <a:off x="5499958" y="258516"/>
            <a:ext cx="6204312" cy="4643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3EE45E7-F6AA-4AFA-881E-C7C7930010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88" y="5032798"/>
            <a:ext cx="1624406" cy="1690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16C344A-D8D0-401E-963D-0D71C30B8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21" y="5032798"/>
            <a:ext cx="1596513" cy="171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200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05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823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98E3B0-AE8C-4073-8553-4DB852FD3C11}"/>
              </a:ext>
            </a:extLst>
          </p:cNvPr>
          <p:cNvSpPr txBox="1"/>
          <p:nvPr/>
        </p:nvSpPr>
        <p:spPr>
          <a:xfrm>
            <a:off x="639913" y="2053641"/>
            <a:ext cx="3668205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2014 – Gwinnett County Public Library (Georgia)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EA9CF84-4809-4398-95F2-106D75C5E158}"/>
              </a:ext>
            </a:extLst>
          </p:cNvPr>
          <p:cNvSpPr/>
          <p:nvPr/>
        </p:nvSpPr>
        <p:spPr>
          <a:xfrm>
            <a:off x="5408612" y="473293"/>
            <a:ext cx="6553200" cy="5911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b="1" dirty="0">
                <a:solidFill>
                  <a:srgbClr val="000000"/>
                </a:solidFill>
              </a:rPr>
              <a:t>Project - Hosted a program entitled “Mooncakes &amp; More Storytime!” in partnership with the Pan Asian Community Services and the Asian/Pacific American Historical Society. The program was billed as an opportunity for families to learn about the Mid-Autumn Festivals held around the world.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Professional storyteller shared traditional folktales from China. Stories representing different facets of Chinese culture along with props and costumes.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Participants made festival related crafts like moon lantern.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Served mooncakes, a traditional festival treat.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The grant was also used to purchase books about mooncakes, the festival and other Asian cultural traditions.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At the end of the event, 75% of the books were immediately checked out.</a:t>
            </a:r>
          </a:p>
        </p:txBody>
      </p:sp>
    </p:spTree>
    <p:extLst>
      <p:ext uri="{BB962C8B-B14F-4D97-AF65-F5344CB8AC3E}">
        <p14:creationId xmlns:p14="http://schemas.microsoft.com/office/powerpoint/2010/main" val="21239342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6C2A66-A0B7-43AA-AE83-641C6514A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r="5219" b="-2"/>
          <a:stretch/>
        </p:blipFill>
        <p:spPr>
          <a:xfrm rot="10800000">
            <a:off x="89992" y="76200"/>
            <a:ext cx="3912003" cy="331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CEA3AC-3DC0-4042-BB8C-B75DE27D4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r="1045" b="-3"/>
          <a:stretch/>
        </p:blipFill>
        <p:spPr>
          <a:xfrm>
            <a:off x="89992" y="3469103"/>
            <a:ext cx="3912006" cy="3312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32CE19-FE0E-4D9A-ACB6-FC157B6E0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8" b="860"/>
          <a:stretch/>
        </p:blipFill>
        <p:spPr>
          <a:xfrm rot="5400000">
            <a:off x="2747109" y="1422503"/>
            <a:ext cx="6705608" cy="4013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ADB733-C9F8-474A-8966-078E8ECB2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4" b="4"/>
          <a:stretch/>
        </p:blipFill>
        <p:spPr>
          <a:xfrm>
            <a:off x="8186828" y="76200"/>
            <a:ext cx="3911873" cy="3307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D483010-0380-4B43-911E-97CE367E95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r="1520" b="-3"/>
          <a:stretch/>
        </p:blipFill>
        <p:spPr>
          <a:xfrm>
            <a:off x="8197831" y="3469103"/>
            <a:ext cx="3901270" cy="33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50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8D342D1-AAB1-4612-ADA3-FE9547430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b="23845"/>
          <a:stretch/>
        </p:blipFill>
        <p:spPr>
          <a:xfrm>
            <a:off x="-7" y="-8"/>
            <a:ext cx="12188825" cy="6855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1F2246-1BDA-4FD7-8709-94C9AA205464}"/>
              </a:ext>
            </a:extLst>
          </p:cNvPr>
          <p:cNvSpPr txBox="1"/>
          <p:nvPr/>
        </p:nvSpPr>
        <p:spPr>
          <a:xfrm>
            <a:off x="457081" y="1396290"/>
            <a:ext cx="67292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2011 -Gloucester County Library System, Greenwich Branch (New Jersey)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58D6499-2A80-40A3-AC91-5EA3B5632857}"/>
              </a:ext>
            </a:extLst>
          </p:cNvPr>
          <p:cNvSpPr/>
          <p:nvPr/>
        </p:nvSpPr>
        <p:spPr>
          <a:xfrm>
            <a:off x="805333" y="2871983"/>
            <a:ext cx="6380995" cy="1565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Project - Highlighted the Samoan culture through classes on South Pacific Island dance, Samoan tattoo art, and Polynesian musical instruments.</a:t>
            </a:r>
          </a:p>
        </p:txBody>
      </p:sp>
      <p:sp>
        <p:nvSpPr>
          <p:cNvPr id="55" name="Freeform: Shape 48">
            <a:extLst>
              <a:ext uri="{FF2B5EF4-FFF2-40B4-BE49-F238E27FC236}">
                <a16:creationId xmlns="" xmlns:a16="http://schemas.microsoft.com/office/drawing/2014/main" id="{86B8807B-7828-4E42-86D6-939A5397D8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23148" y="-2054"/>
            <a:ext cx="4665677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E4E3DE2-287C-4560-8B44-ED2C988424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" r="-4" b="1013"/>
          <a:stretch/>
        </p:blipFill>
        <p:spPr>
          <a:xfrm>
            <a:off x="7687827" y="-2055"/>
            <a:ext cx="4501001" cy="3316924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56" name="Freeform: Shape 50">
            <a:extLst>
              <a:ext uri="{FF2B5EF4-FFF2-40B4-BE49-F238E27FC236}">
                <a16:creationId xmlns="" xmlns:a16="http://schemas.microsoft.com/office/drawing/2014/main" id="{648F5915-2CE1-4F74-88C5-D4366893D2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2497" y="3918051"/>
            <a:ext cx="3586329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D9F3581-1B4B-49C9-B7F6-4ABE2E6B8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r="1" b="1"/>
          <a:stretch/>
        </p:blipFill>
        <p:spPr>
          <a:xfrm>
            <a:off x="8684518" y="4000096"/>
            <a:ext cx="3422284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9905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2335</Words>
  <Application>Microsoft Office PowerPoint</Application>
  <PresentationFormat>Custom</PresentationFormat>
  <Paragraphs>245</Paragraphs>
  <Slides>105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Default Design</vt:lpstr>
      <vt:lpstr>Best Practices: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presentation…</vt:lpstr>
      <vt:lpstr>John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have some fun!</vt:lpstr>
      <vt:lpstr>PowerPoint Presentation</vt:lpstr>
      <vt:lpstr>And yes, there are PRIZES!</vt:lpstr>
      <vt:lpstr>Are you ready??</vt:lpstr>
      <vt:lpstr>How do you say “Library” in…</vt:lpstr>
      <vt:lpstr>Chinese?</vt:lpstr>
      <vt:lpstr>Tú-shū-guǎn</vt:lpstr>
      <vt:lpstr>How do you say “Library” in…</vt:lpstr>
      <vt:lpstr>Spanish?</vt:lpstr>
      <vt:lpstr>Biblioteca</vt:lpstr>
      <vt:lpstr>How do you say “Library” in…</vt:lpstr>
      <vt:lpstr>Malaysian/ Indonesian?</vt:lpstr>
      <vt:lpstr>Perpustakaan</vt:lpstr>
      <vt:lpstr>How do you say “Library” in…</vt:lpstr>
      <vt:lpstr>Japanese?</vt:lpstr>
      <vt:lpstr>To-shou-kan</vt:lpstr>
      <vt:lpstr>How do you say “Library” in…</vt:lpstr>
      <vt:lpstr>Vietnamese?</vt:lpstr>
      <vt:lpstr>Thư-viện</vt:lpstr>
      <vt:lpstr>How do you say “Library” in…</vt:lpstr>
      <vt:lpstr>Thai?</vt:lpstr>
      <vt:lpstr>H̄̂ong-su-̄mud</vt:lpstr>
      <vt:lpstr>How do you say “Library” in…</vt:lpstr>
      <vt:lpstr>Arabic?</vt:lpstr>
      <vt:lpstr>Maktaba</vt:lpstr>
      <vt:lpstr>How do you say “Library” in…</vt:lpstr>
      <vt:lpstr>French?</vt:lpstr>
      <vt:lpstr>Bibliothèque</vt:lpstr>
      <vt:lpstr>How do you say “Library” in…</vt:lpstr>
      <vt:lpstr>Korean?</vt:lpstr>
      <vt:lpstr>Dose-o-gwan</vt:lpstr>
      <vt:lpstr>How do you say “Library” in…</vt:lpstr>
      <vt:lpstr>Filipino  Sign Language?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Amazing examples of inclusion, innovation, &amp; interconnectedness!</vt:lpstr>
      <vt:lpstr>Ven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Cal State Fullerton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Rizal Conference 2010 PPT part1</dc:title>
  <dc:creator>John Hickok</dc:creator>
  <cp:lastModifiedBy>Owner</cp:lastModifiedBy>
  <cp:revision>128</cp:revision>
  <dcterms:created xsi:type="dcterms:W3CDTF">2010-08-30T02:30:19Z</dcterms:created>
  <dcterms:modified xsi:type="dcterms:W3CDTF">2019-11-21T03:06:12Z</dcterms:modified>
</cp:coreProperties>
</file>