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00" r:id="rId4"/>
    <p:sldMasterId id="2147483701" r:id="rId5"/>
    <p:sldMasterId id="2147483702" r:id="rId6"/>
    <p:sldMasterId id="214748370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</p:sldIdLst>
  <p:sldSz cy="5143500" cx="9144000"/>
  <p:notesSz cx="6858000" cy="9144000"/>
  <p:embeddedFontLst>
    <p:embeddedFont>
      <p:font typeface="Nunito"/>
      <p:regular r:id="rId32"/>
      <p:bold r:id="rId33"/>
      <p:italic r:id="rId34"/>
      <p:boldItalic r:id="rId35"/>
    </p:embeddedFont>
    <p:embeddedFont>
      <p:font typeface="Helvetica Neue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font" Target="fonts/Nunito-bold.fntdata"/><Relationship Id="rId10" Type="http://schemas.openxmlformats.org/officeDocument/2006/relationships/slide" Target="slides/slide2.xml"/><Relationship Id="rId32" Type="http://schemas.openxmlformats.org/officeDocument/2006/relationships/font" Target="fonts/Nunito-regular.fntdata"/><Relationship Id="rId13" Type="http://schemas.openxmlformats.org/officeDocument/2006/relationships/slide" Target="slides/slide5.xml"/><Relationship Id="rId35" Type="http://schemas.openxmlformats.org/officeDocument/2006/relationships/font" Target="fonts/Nunito-boldItalic.fntdata"/><Relationship Id="rId12" Type="http://schemas.openxmlformats.org/officeDocument/2006/relationships/slide" Target="slides/slide4.xml"/><Relationship Id="rId34" Type="http://schemas.openxmlformats.org/officeDocument/2006/relationships/font" Target="fonts/Nunito-italic.fntdata"/><Relationship Id="rId15" Type="http://schemas.openxmlformats.org/officeDocument/2006/relationships/slide" Target="slides/slide7.xml"/><Relationship Id="rId37" Type="http://schemas.openxmlformats.org/officeDocument/2006/relationships/font" Target="fonts/HelveticaNeue-bold.fntdata"/><Relationship Id="rId14" Type="http://schemas.openxmlformats.org/officeDocument/2006/relationships/slide" Target="slides/slide6.xml"/><Relationship Id="rId36" Type="http://schemas.openxmlformats.org/officeDocument/2006/relationships/font" Target="fonts/HelveticaNeue-regular.fntdata"/><Relationship Id="rId17" Type="http://schemas.openxmlformats.org/officeDocument/2006/relationships/slide" Target="slides/slide9.xml"/><Relationship Id="rId39" Type="http://schemas.openxmlformats.org/officeDocument/2006/relationships/font" Target="fonts/HelveticaNeue-boldItalic.fntdata"/><Relationship Id="rId16" Type="http://schemas.openxmlformats.org/officeDocument/2006/relationships/slide" Target="slides/slide8.xml"/><Relationship Id="rId38" Type="http://schemas.openxmlformats.org/officeDocument/2006/relationships/font" Target="fonts/HelveticaNeue-italic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70017fa5f5_0_75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0" name="Google Shape;310;g70017fa5f5_0_75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701250f2f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701250f2f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70daca290e_0_227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70daca290e_0_227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70daca290e_0_227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70daca290e_0_302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70daca290e_0_302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70daca290e_0_302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6fef497c70_0_1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6fef497c70_0_1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70158e405f_0_9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70158e405f_0_9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70158e405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70158e405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158e405f_0_1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158e405f_0_1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6fef497c70_0_1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6fef497c70_0_1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701250f2f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701250f2f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701250f2f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701250f2f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0017fa5f5_0_247:notes"/>
          <p:cNvSpPr/>
          <p:nvPr>
            <p:ph idx="2" type="sldImg"/>
          </p:nvPr>
        </p:nvSpPr>
        <p:spPr>
          <a:xfrm>
            <a:off x="701915" y="1142611"/>
            <a:ext cx="54543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0017fa5f5_0_247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70017fa5f5_0_247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425" lIns="89425" spcFirstLastPara="1" rIns="89425" wrap="square" tIns="89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701250f2f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701250f2f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70158e405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70158e40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0017fa5f5_0_442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70017fa5f5_0_442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70017fa5f5_0_442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70017fa5f5_0_613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70017fa5f5_0_613:notes"/>
          <p:cNvSpPr/>
          <p:nvPr>
            <p:ph idx="2" type="sldImg"/>
          </p:nvPr>
        </p:nvSpPr>
        <p:spPr>
          <a:xfrm>
            <a:off x="1885950" y="1136156"/>
            <a:ext cx="3086100" cy="306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6fef497c70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6fef497c70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0017fa5f5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70017fa5f5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701250f2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701250f2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70daca290e_0_451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70daca290e_0_451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70daca290e_0_451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70daca290e_0_525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70daca290e_0_525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70daca290e_0_525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70daca290e_0_76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70daca290e_0_76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70daca290e_0_76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005357bb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7005357bb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2">
  <p:cSld name="AUTOLAYOUT_5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810900" y="772300"/>
            <a:ext cx="7537500" cy="40623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5">
  <p:cSld name="AUTOLAYOUT_8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14"/>
          <p:cNvSpPr txBox="1"/>
          <p:nvPr>
            <p:ph type="title"/>
          </p:nvPr>
        </p:nvSpPr>
        <p:spPr>
          <a:xfrm>
            <a:off x="3052088" y="1031900"/>
            <a:ext cx="3039600" cy="1388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b="1"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3052150" y="2526322"/>
            <a:ext cx="3039600" cy="1310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indent="-31750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4">
  <p:cSld name="AUTOLAYOUT_15">
    <p:bg>
      <p:bgPr>
        <a:solidFill>
          <a:srgbClr val="FFFFFF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5"/>
          <p:cNvSpPr txBox="1"/>
          <p:nvPr>
            <p:ph type="title"/>
          </p:nvPr>
        </p:nvSpPr>
        <p:spPr>
          <a:xfrm>
            <a:off x="291875" y="406900"/>
            <a:ext cx="3039600" cy="1388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291938" y="2053718"/>
            <a:ext cx="3039600" cy="2378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AUTOLAYOUT_18">
    <p:bg>
      <p:bgPr>
        <a:solidFill>
          <a:srgbClr val="FFFFFF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07D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6"/>
          <p:cNvSpPr/>
          <p:nvPr/>
        </p:nvSpPr>
        <p:spPr>
          <a:xfrm>
            <a:off x="5037500" y="751050"/>
            <a:ext cx="3641400" cy="3641400"/>
          </a:xfrm>
          <a:prstGeom prst="rect">
            <a:avLst/>
          </a:prstGeom>
          <a:noFill/>
          <a:ln cap="flat" cmpd="thinThick" w="762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6"/>
          <p:cNvSpPr txBox="1"/>
          <p:nvPr>
            <p:ph type="title"/>
          </p:nvPr>
        </p:nvSpPr>
        <p:spPr>
          <a:xfrm>
            <a:off x="5172950" y="923700"/>
            <a:ext cx="3370500" cy="3296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">
  <p:cSld name="AUTOLAYOUT_19">
    <p:bg>
      <p:bgPr>
        <a:solidFill>
          <a:srgbClr val="FFFFF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7"/>
          <p:cNvSpPr/>
          <p:nvPr/>
        </p:nvSpPr>
        <p:spPr>
          <a:xfrm>
            <a:off x="3047650" y="0"/>
            <a:ext cx="6096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7"/>
          <p:cNvSpPr/>
          <p:nvPr/>
        </p:nvSpPr>
        <p:spPr>
          <a:xfrm>
            <a:off x="205218" y="201292"/>
            <a:ext cx="408900" cy="3819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7"/>
          <p:cNvSpPr/>
          <p:nvPr/>
        </p:nvSpPr>
        <p:spPr>
          <a:xfrm>
            <a:off x="205218" y="201292"/>
            <a:ext cx="408900" cy="381900"/>
          </a:xfrm>
          <a:prstGeom prst="flowChartDelay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7"/>
          <p:cNvSpPr/>
          <p:nvPr/>
        </p:nvSpPr>
        <p:spPr>
          <a:xfrm>
            <a:off x="100882" y="201292"/>
            <a:ext cx="408900" cy="3819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7"/>
          <p:cNvSpPr/>
          <p:nvPr/>
        </p:nvSpPr>
        <p:spPr>
          <a:xfrm>
            <a:off x="100882" y="201292"/>
            <a:ext cx="408900" cy="381900"/>
          </a:xfrm>
          <a:prstGeom prst="flowChartDelay">
            <a:avLst/>
          </a:prstGeom>
          <a:solidFill>
            <a:srgbClr val="FFFFFF">
              <a:alpha val="18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7"/>
          <p:cNvSpPr/>
          <p:nvPr/>
        </p:nvSpPr>
        <p:spPr>
          <a:xfrm>
            <a:off x="319" y="201292"/>
            <a:ext cx="408900" cy="3819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7"/>
          <p:cNvSpPr/>
          <p:nvPr/>
        </p:nvSpPr>
        <p:spPr>
          <a:xfrm>
            <a:off x="319" y="201292"/>
            <a:ext cx="408900" cy="381900"/>
          </a:xfrm>
          <a:prstGeom prst="flowChartDelay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7"/>
          <p:cNvSpPr txBox="1"/>
          <p:nvPr>
            <p:ph type="title"/>
          </p:nvPr>
        </p:nvSpPr>
        <p:spPr>
          <a:xfrm>
            <a:off x="233600" y="829550"/>
            <a:ext cx="2566200" cy="892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233600" y="1798300"/>
            <a:ext cx="2566200" cy="2977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6">
  <p:cSld name="AUTOLAYOUT_21">
    <p:bg>
      <p:bgPr>
        <a:solidFill>
          <a:srgbClr val="FFFFFF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8"/>
          <p:cNvSpPr txBox="1"/>
          <p:nvPr>
            <p:ph type="title"/>
          </p:nvPr>
        </p:nvSpPr>
        <p:spPr>
          <a:xfrm>
            <a:off x="311700" y="2540450"/>
            <a:ext cx="3119700" cy="203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1" type="body"/>
          </p:nvPr>
        </p:nvSpPr>
        <p:spPr>
          <a:xfrm>
            <a:off x="3529200" y="2540450"/>
            <a:ext cx="5295300" cy="203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0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1"/>
          <p:cNvSpPr txBox="1"/>
          <p:nvPr>
            <p:ph idx="12" type="sldNum"/>
          </p:nvPr>
        </p:nvSpPr>
        <p:spPr>
          <a:xfrm>
            <a:off x="76912" y="4925990"/>
            <a:ext cx="5517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2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22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2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2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/>
          <p:nvPr>
            <p:ph type="title"/>
          </p:nvPr>
        </p:nvSpPr>
        <p:spPr>
          <a:xfrm>
            <a:off x="623888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3"/>
          <p:cNvSpPr txBox="1"/>
          <p:nvPr>
            <p:ph idx="1" type="body"/>
          </p:nvPr>
        </p:nvSpPr>
        <p:spPr>
          <a:xfrm>
            <a:off x="623888" y="3442099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7" name="Google Shape;107;p23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23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3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4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24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24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24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4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/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5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0" name="Google Shape;120;p25"/>
          <p:cNvSpPr txBox="1"/>
          <p:nvPr>
            <p:ph idx="2" type="body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25"/>
          <p:cNvSpPr txBox="1"/>
          <p:nvPr>
            <p:ph idx="3" type="body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2" name="Google Shape;122;p25"/>
          <p:cNvSpPr txBox="1"/>
          <p:nvPr>
            <p:ph idx="4" type="body"/>
          </p:nvPr>
        </p:nvSpPr>
        <p:spPr>
          <a:xfrm>
            <a:off x="4629151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25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5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25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26"/>
          <p:cNvSpPr txBox="1"/>
          <p:nvPr/>
        </p:nvSpPr>
        <p:spPr>
          <a:xfrm>
            <a:off x="406581" y="273845"/>
            <a:ext cx="70965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t/>
            </a:r>
            <a:endParaRPr b="0" i="0" sz="3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p26"/>
          <p:cNvSpPr/>
          <p:nvPr>
            <p:ph idx="2" type="chart"/>
          </p:nvPr>
        </p:nvSpPr>
        <p:spPr>
          <a:xfrm>
            <a:off x="406581" y="1454922"/>
            <a:ext cx="8472600" cy="30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7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8"/>
          <p:cNvSpPr txBox="1"/>
          <p:nvPr>
            <p:ph idx="1" type="body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37" name="Google Shape;137;p28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38" name="Google Shape;138;p28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8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28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9"/>
          <p:cNvSpPr/>
          <p:nvPr>
            <p:ph idx="2" type="pic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29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45" name="Google Shape;145;p29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29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29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/>
          <p:nvPr>
            <p:ph type="title"/>
          </p:nvPr>
        </p:nvSpPr>
        <p:spPr>
          <a:xfrm rot="5400000">
            <a:off x="5350051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30"/>
          <p:cNvSpPr txBox="1"/>
          <p:nvPr>
            <p:ph idx="1" type="body"/>
          </p:nvPr>
        </p:nvSpPr>
        <p:spPr>
          <a:xfrm rot="5400000">
            <a:off x="1349476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30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30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" name="Google Shape;153;p30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" name="Google Shape;162;p32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63" name="Google Shape;163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3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9" name="Google Shape;169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34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75" name="Google Shape;175;p34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6" name="Google Shape;176;p34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77" name="Google Shape;177;p34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8" name="Google Shape;178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5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35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4" name="Google Shape;184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5" name="Google Shape;185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9" name="Google Shape;189;p36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0" name="Google Shape;190;p36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1" name="Google Shape;191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7" name="Google Shape;197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1" name="Google Shape;201;p3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2" name="Google Shape;202;p3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5" name="Google Shape;205;p39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06" name="Google Shape;206;p39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07" name="Google Shape;207;p3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8" name="Google Shape;208;p3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9" name="Google Shape;209;p3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2" name="Google Shape;212;p40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3" name="Google Shape;213;p40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14" name="Google Shape;214;p4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5" name="Google Shape;215;p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6" name="Google Shape;216;p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9" name="Google Shape;219;p41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0" name="Google Shape;220;p4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1" name="Google Shape;221;p4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2" name="Google Shape;222;p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5" name="Google Shape;225;p4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6" name="Google Shape;226;p4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7" name="Google Shape;227;p4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8" name="Google Shape;228;p4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3"/>
          <p:cNvSpPr/>
          <p:nvPr/>
        </p:nvSpPr>
        <p:spPr>
          <a:xfrm>
            <a:off x="473773" y="811092"/>
            <a:ext cx="4749309" cy="2429389"/>
          </a:xfrm>
          <a:custGeom>
            <a:rect b="b" l="l" r="r" t="t"/>
            <a:pathLst>
              <a:path extrusionOk="0" h="2308" w="3384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1" name="Google Shape;231;p43"/>
          <p:cNvSpPr txBox="1"/>
          <p:nvPr>
            <p:ph type="title"/>
          </p:nvPr>
        </p:nvSpPr>
        <p:spPr>
          <a:xfrm>
            <a:off x="638239" y="928876"/>
            <a:ext cx="4420200" cy="198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1" sz="32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2" name="Google Shape;232;p43"/>
          <p:cNvSpPr txBox="1"/>
          <p:nvPr>
            <p:ph idx="1" type="body"/>
          </p:nvPr>
        </p:nvSpPr>
        <p:spPr>
          <a:xfrm>
            <a:off x="639893" y="3332760"/>
            <a:ext cx="4418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3" name="Google Shape;233;p43"/>
          <p:cNvSpPr txBox="1"/>
          <p:nvPr>
            <p:ph idx="2" type="body"/>
          </p:nvPr>
        </p:nvSpPr>
        <p:spPr>
          <a:xfrm>
            <a:off x="5680982" y="811092"/>
            <a:ext cx="2857500" cy="30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4" name="Google Shape;234;p4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5" name="Google Shape;235;p4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6" name="Google Shape;236;p4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1">
  <p:cSld name="Title Slide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4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9" name="Google Shape;239;p4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6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46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7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4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47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p47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47"/>
          <p:cNvSpPr txBox="1"/>
          <p:nvPr>
            <p:ph idx="12" type="sldNum"/>
          </p:nvPr>
        </p:nvSpPr>
        <p:spPr>
          <a:xfrm>
            <a:off x="76912" y="4925990"/>
            <a:ext cx="5517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8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48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5" name="Google Shape;255;p48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6" name="Google Shape;256;p48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7" name="Google Shape;257;p48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9"/>
          <p:cNvSpPr txBox="1"/>
          <p:nvPr>
            <p:ph type="title"/>
          </p:nvPr>
        </p:nvSpPr>
        <p:spPr>
          <a:xfrm>
            <a:off x="623888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49"/>
          <p:cNvSpPr txBox="1"/>
          <p:nvPr>
            <p:ph idx="1" type="body"/>
          </p:nvPr>
        </p:nvSpPr>
        <p:spPr>
          <a:xfrm>
            <a:off x="623888" y="3442099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1" name="Google Shape;261;p49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2" name="Google Shape;262;p49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3" name="Google Shape;263;p49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0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50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7" name="Google Shape;267;p50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50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9" name="Google Shape;269;p50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0" name="Google Shape;270;p50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1"/>
          <p:cNvSpPr txBox="1"/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51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74" name="Google Shape;274;p51"/>
          <p:cNvSpPr txBox="1"/>
          <p:nvPr>
            <p:ph idx="2" type="body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5" name="Google Shape;275;p51"/>
          <p:cNvSpPr txBox="1"/>
          <p:nvPr>
            <p:ph idx="3" type="body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76" name="Google Shape;276;p51"/>
          <p:cNvSpPr txBox="1"/>
          <p:nvPr>
            <p:ph idx="4" type="body"/>
          </p:nvPr>
        </p:nvSpPr>
        <p:spPr>
          <a:xfrm>
            <a:off x="4629151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51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8" name="Google Shape;278;p51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9" name="Google Shape;279;p51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2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52"/>
          <p:cNvSpPr txBox="1"/>
          <p:nvPr/>
        </p:nvSpPr>
        <p:spPr>
          <a:xfrm>
            <a:off x="406581" y="273845"/>
            <a:ext cx="70965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t/>
            </a:r>
            <a:endParaRPr b="0" i="0" sz="3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52"/>
          <p:cNvSpPr/>
          <p:nvPr>
            <p:ph idx="2" type="chart"/>
          </p:nvPr>
        </p:nvSpPr>
        <p:spPr>
          <a:xfrm>
            <a:off x="406581" y="1454922"/>
            <a:ext cx="8472600" cy="30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3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53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53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4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54"/>
          <p:cNvSpPr txBox="1"/>
          <p:nvPr>
            <p:ph idx="1" type="body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91" name="Google Shape;291;p54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292" name="Google Shape;292;p54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3" name="Google Shape;293;p54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54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5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55"/>
          <p:cNvSpPr/>
          <p:nvPr>
            <p:ph idx="2" type="pic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55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299" name="Google Shape;299;p55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55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55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6"/>
          <p:cNvSpPr txBox="1"/>
          <p:nvPr>
            <p:ph type="title"/>
          </p:nvPr>
        </p:nvSpPr>
        <p:spPr>
          <a:xfrm rot="5400000">
            <a:off x="5350051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56"/>
          <p:cNvSpPr txBox="1"/>
          <p:nvPr>
            <p:ph idx="1" type="body"/>
          </p:nvPr>
        </p:nvSpPr>
        <p:spPr>
          <a:xfrm rot="5400000">
            <a:off x="1349476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" name="Google Shape;305;p56"/>
          <p:cNvSpPr txBox="1"/>
          <p:nvPr>
            <p:ph idx="10" type="dt"/>
          </p:nvPr>
        </p:nvSpPr>
        <p:spPr>
          <a:xfrm>
            <a:off x="628650" y="4925989"/>
            <a:ext cx="1914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6" name="Google Shape;306;p56"/>
          <p:cNvSpPr txBox="1"/>
          <p:nvPr>
            <p:ph idx="11" type="ftr"/>
          </p:nvPr>
        </p:nvSpPr>
        <p:spPr>
          <a:xfrm>
            <a:off x="628650" y="4885441"/>
            <a:ext cx="4908900" cy="1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7" name="Google Shape;307;p56"/>
          <p:cNvSpPr txBox="1"/>
          <p:nvPr>
            <p:ph idx="12" type="sldNum"/>
          </p:nvPr>
        </p:nvSpPr>
        <p:spPr>
          <a:xfrm>
            <a:off x="0" y="5012500"/>
            <a:ext cx="6285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8" name="Google Shape;88;p1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56" name="Google Shape;156;p3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Google Shape;159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5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2" name="Google Shape;242;p4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hyperlink" Target="https://www.scopus.com/home.uri" TargetMode="External"/><Relationship Id="rId5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hyperlink" Target="https://www.scimagojr.com/" TargetMode="External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scholar.google.com/citations?view_op=top_venues&amp;hl=en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hyperlink" Target="http://sherpa.ac.uk/romeo/index.php" TargetMode="External"/><Relationship Id="rId5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5" Type="http://schemas.openxmlformats.org/officeDocument/2006/relationships/hyperlink" Target="https://doaj.org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hyperlink" Target="https://thinkchecksubmit.org/" TargetMode="External"/><Relationship Id="rId5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20" Type="http://schemas.openxmlformats.org/officeDocument/2006/relationships/image" Target="../media/image2.png"/><Relationship Id="rId11" Type="http://schemas.openxmlformats.org/officeDocument/2006/relationships/hyperlink" Target="https://pixabay.com/photos/construction-plans-square-plan-370588/" TargetMode="External"/><Relationship Id="rId10" Type="http://schemas.openxmlformats.org/officeDocument/2006/relationships/hyperlink" Target="https://pixabay.com/photos/construction-plans-square-plan-370588/" TargetMode="External"/><Relationship Id="rId13" Type="http://schemas.openxmlformats.org/officeDocument/2006/relationships/hyperlink" Target="https://pixabay.com/photos/structure-beams-engineering-839656/" TargetMode="External"/><Relationship Id="rId12" Type="http://schemas.openxmlformats.org/officeDocument/2006/relationships/hyperlink" Target="https://pixabay.com/photos/cobweb-networking-nature-close-up-959578/" TargetMode="Externa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pixabay.com/photos/background-blank-book-bindings-2850204/" TargetMode="External"/><Relationship Id="rId4" Type="http://schemas.openxmlformats.org/officeDocument/2006/relationships/hyperlink" Target="https://pixabay.com/photos/board-computer-circuit-background-2437882/" TargetMode="External"/><Relationship Id="rId9" Type="http://schemas.openxmlformats.org/officeDocument/2006/relationships/hyperlink" Target="https://pixabay.com/photos/electricity-shock-tesla-coil-2057082/" TargetMode="External"/><Relationship Id="rId15" Type="http://schemas.openxmlformats.org/officeDocument/2006/relationships/hyperlink" Target="https://pixabay.com/photos/ngc-2818-planetary-fog-11126/" TargetMode="External"/><Relationship Id="rId14" Type="http://schemas.openxmlformats.org/officeDocument/2006/relationships/hyperlink" Target="https://pixabay.com/photos/code-code-editor-coding-computer-1839406/" TargetMode="External"/><Relationship Id="rId17" Type="http://schemas.openxmlformats.org/officeDocument/2006/relationships/hyperlink" Target="https://pixabay.com/photos/keys-key-lock-security-home-1837155/" TargetMode="External"/><Relationship Id="rId16" Type="http://schemas.openxmlformats.org/officeDocument/2006/relationships/hyperlink" Target="https://pixabay.com/illustrations/virus-microscope-infection-illness-1812092/" TargetMode="External"/><Relationship Id="rId5" Type="http://schemas.openxmlformats.org/officeDocument/2006/relationships/hyperlink" Target="https://pixabay.com/illustrations/universe-hole-space-fog-galaxy-4027609/" TargetMode="External"/><Relationship Id="rId19" Type="http://schemas.openxmlformats.org/officeDocument/2006/relationships/hyperlink" Target="https://pixabay.com/photos/robot-woman-face-cry-sad-3010309/" TargetMode="External"/><Relationship Id="rId6" Type="http://schemas.openxmlformats.org/officeDocument/2006/relationships/hyperlink" Target="https://pixabay.com/illustrations/lightbulb-bulb-light-idea-energy-1875247/" TargetMode="External"/><Relationship Id="rId18" Type="http://schemas.openxmlformats.org/officeDocument/2006/relationships/hyperlink" Target="https://pixabay.com/illustrations/background-abstract-line-2462436/" TargetMode="External"/><Relationship Id="rId7" Type="http://schemas.openxmlformats.org/officeDocument/2006/relationships/hyperlink" Target="https://pixabay.com/photos/stars-rating-travel-four-hotel-1128772/" TargetMode="External"/><Relationship Id="rId8" Type="http://schemas.openxmlformats.org/officeDocument/2006/relationships/hyperlink" Target="https://pixabay.com/photos/einstein-albert-classroom-645461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jpg"/><Relationship Id="rId4" Type="http://schemas.openxmlformats.org/officeDocument/2006/relationships/hyperlink" Target="mailto:sarah.norris@ucf.edu" TargetMode="External"/><Relationship Id="rId5" Type="http://schemas.openxmlformats.org/officeDocument/2006/relationships/hyperlink" Target="mailto:sandy.avila@ucf.edu" TargetMode="External"/><Relationship Id="rId6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bit.ly/oa-overview" TargetMode="External"/><Relationship Id="rId4" Type="http://schemas.openxmlformats.org/officeDocument/2006/relationships/hyperlink" Target="http://bit.ly/oa-overview" TargetMode="External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hyperlink" Target="https://graduate.ucf.edu/other-funding-resources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7"/>
          <p:cNvSpPr txBox="1"/>
          <p:nvPr>
            <p:ph type="ctrTitle"/>
          </p:nvPr>
        </p:nvSpPr>
        <p:spPr>
          <a:xfrm>
            <a:off x="374575" y="1179850"/>
            <a:ext cx="84597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lang="en" sz="5200"/>
              <a:t>Seek and Find</a:t>
            </a:r>
            <a:r>
              <a:rPr b="1" lang="en" sz="5200"/>
              <a:t>:</a:t>
            </a:r>
            <a:endParaRPr b="1" sz="5200">
              <a:solidFill>
                <a:srgbClr val="FFCA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3" name="Google Shape;31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7"/>
          <p:cNvSpPr txBox="1"/>
          <p:nvPr/>
        </p:nvSpPr>
        <p:spPr>
          <a:xfrm>
            <a:off x="328900" y="1995325"/>
            <a:ext cx="85422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29"/>
              </a:buClr>
              <a:buSzPts val="2000"/>
              <a:buFont typeface="Helvetica Neue"/>
              <a:buNone/>
            </a:pPr>
            <a:r>
              <a:rPr b="1" lang="en" sz="2200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Tips on Exploring STEM Journal Evaluation &amp; Metrics</a:t>
            </a:r>
            <a:endParaRPr sz="2200"/>
          </a:p>
        </p:txBody>
      </p:sp>
      <p:sp>
        <p:nvSpPr>
          <p:cNvPr id="315" name="Google Shape;315;p57"/>
          <p:cNvSpPr/>
          <p:nvPr/>
        </p:nvSpPr>
        <p:spPr>
          <a:xfrm>
            <a:off x="4112999" y="2762329"/>
            <a:ext cx="125100" cy="1185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57"/>
          <p:cNvSpPr/>
          <p:nvPr/>
        </p:nvSpPr>
        <p:spPr>
          <a:xfrm>
            <a:off x="4356683" y="2762329"/>
            <a:ext cx="125100" cy="1185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57"/>
          <p:cNvSpPr/>
          <p:nvPr/>
        </p:nvSpPr>
        <p:spPr>
          <a:xfrm>
            <a:off x="4599834" y="2762329"/>
            <a:ext cx="125100" cy="1185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57"/>
          <p:cNvSpPr txBox="1"/>
          <p:nvPr/>
        </p:nvSpPr>
        <p:spPr>
          <a:xfrm>
            <a:off x="1613721" y="3082108"/>
            <a:ext cx="5728800" cy="7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Sandy Avila, Science Librarian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Sarah A. Norris, Scholarly Communication Librarian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University of Central Florida</a:t>
            </a:r>
            <a:endParaRPr/>
          </a:p>
          <a:p>
            <a:pPr indent="0" lvl="1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66"/>
          <p:cNvPicPr preferRelativeResize="0"/>
          <p:nvPr/>
        </p:nvPicPr>
        <p:blipFill rotWithShape="1">
          <a:blip r:embed="rId3">
            <a:alphaModFix/>
          </a:blip>
          <a:srcRect b="0" l="20373" r="20367" t="0"/>
          <a:stretch/>
        </p:blipFill>
        <p:spPr>
          <a:xfrm>
            <a:off x="0" y="0"/>
            <a:ext cx="4572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generated with very high confidence" id="391" name="Google Shape;391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7829" y="4494011"/>
            <a:ext cx="472297" cy="64121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6"/>
          <p:cNvSpPr txBox="1"/>
          <p:nvPr/>
        </p:nvSpPr>
        <p:spPr>
          <a:xfrm>
            <a:off x="4723100" y="928125"/>
            <a:ext cx="42810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" sz="28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Your Personal </a:t>
            </a:r>
            <a:r>
              <a:rPr b="1" lang="en" sz="28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Criteria for Determining Where to Publish?</a:t>
            </a:r>
            <a:r>
              <a:rPr b="1" lang="en" sz="28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2800" u="none" cap="none" strike="noStrike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Google Shape;393;p66"/>
          <p:cNvSpPr txBox="1"/>
          <p:nvPr/>
        </p:nvSpPr>
        <p:spPr>
          <a:xfrm>
            <a:off x="4784450" y="2740788"/>
            <a:ext cx="4158300" cy="11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b="1" i="1" lang="en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Have no fear of perfection; you’ll never reach it.”</a:t>
            </a:r>
            <a:endParaRPr b="1" i="1"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-Marie Curie</a:t>
            </a:r>
            <a:endParaRPr b="1"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67"/>
          <p:cNvSpPr txBox="1"/>
          <p:nvPr>
            <p:ph idx="4294967295" type="title"/>
          </p:nvPr>
        </p:nvSpPr>
        <p:spPr>
          <a:xfrm>
            <a:off x="783950" y="357189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What is the journal’s prestige and reputation? 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401" name="Google Shape;401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8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CA29"/>
                </a:solidFill>
              </a:rPr>
              <a:t>Factors that Impact Prestige &amp; Reputation...</a:t>
            </a:r>
            <a:endParaRPr b="1">
              <a:solidFill>
                <a:srgbClr val="FFCA29"/>
              </a:solidFill>
            </a:endParaRPr>
          </a:p>
        </p:txBody>
      </p:sp>
      <p:sp>
        <p:nvSpPr>
          <p:cNvPr id="408" name="Google Shape;408;p6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Who’s on the editorial board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it indexed anywhere? (i.e. can you find it in library databases?)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it peer reviewed?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is it impact factor?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it well-known in your discipline or area of work?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are the acceptance rates? (i.e. is it really hard to get accepted or too easy?)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How widely is it circulated (print, online, open access or subscription-based)?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Has it been around for a long time?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Does it have UCF affiliation?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it open access (is there an APC involved in publication)?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409" name="Google Shape;40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69"/>
          <p:cNvPicPr preferRelativeResize="0"/>
          <p:nvPr/>
        </p:nvPicPr>
        <p:blipFill rotWithShape="1">
          <a:blip r:embed="rId3">
            <a:alphaModFix/>
          </a:blip>
          <a:srcRect b="7813" l="0" r="0" t="7813"/>
          <a:stretch/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9"/>
          <p:cNvSpPr/>
          <p:nvPr/>
        </p:nvSpPr>
        <p:spPr>
          <a:xfrm>
            <a:off x="2581125" y="580900"/>
            <a:ext cx="3981600" cy="3981900"/>
          </a:xfrm>
          <a:prstGeom prst="ellipse">
            <a:avLst/>
          </a:prstGeom>
          <a:solidFill>
            <a:srgbClr val="000000">
              <a:alpha val="81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69"/>
          <p:cNvSpPr txBox="1"/>
          <p:nvPr>
            <p:ph type="title"/>
          </p:nvPr>
        </p:nvSpPr>
        <p:spPr>
          <a:xfrm>
            <a:off x="3052113" y="1466100"/>
            <a:ext cx="3039600" cy="138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Helvetica Neue"/>
                <a:ea typeface="Helvetica Neue"/>
                <a:cs typeface="Helvetica Neue"/>
                <a:sym typeface="Helvetica Neue"/>
              </a:rPr>
              <a:t>Putting It All Together...</a:t>
            </a:r>
            <a:endParaRPr sz="3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7" name="Google Shape;417;p69"/>
          <p:cNvSpPr txBox="1"/>
          <p:nvPr>
            <p:ph idx="1" type="body"/>
          </p:nvPr>
        </p:nvSpPr>
        <p:spPr>
          <a:xfrm>
            <a:off x="2739075" y="2821400"/>
            <a:ext cx="36657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latin typeface="Helvetica Neue"/>
                <a:ea typeface="Helvetica Neue"/>
                <a:cs typeface="Helvetica Neue"/>
                <a:sym typeface="Helvetica Neue"/>
              </a:rPr>
              <a:t>Tools You Can Use</a:t>
            </a:r>
            <a:endParaRPr sz="3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picture containing drawing&#10;&#10;Description generated with very high confidence" id="418" name="Google Shape;418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7829" y="4494011"/>
            <a:ext cx="472297" cy="64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0"/>
          <p:cNvSpPr txBox="1"/>
          <p:nvPr>
            <p:ph type="title"/>
          </p:nvPr>
        </p:nvSpPr>
        <p:spPr>
          <a:xfrm>
            <a:off x="3052088" y="1031900"/>
            <a:ext cx="3039600" cy="138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70"/>
          <p:cNvSpPr txBox="1"/>
          <p:nvPr>
            <p:ph idx="1" type="body"/>
          </p:nvPr>
        </p:nvSpPr>
        <p:spPr>
          <a:xfrm>
            <a:off x="3052150" y="2526322"/>
            <a:ext cx="3039600" cy="13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25" name="Google Shape;42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675" y="-566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70"/>
          <p:cNvSpPr txBox="1"/>
          <p:nvPr/>
        </p:nvSpPr>
        <p:spPr>
          <a:xfrm>
            <a:off x="160400" y="3009425"/>
            <a:ext cx="8823000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 of Science’s </a:t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Journal Citation Reports- </a:t>
            </a:r>
            <a:endParaRPr b="1"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(Journal Impact Factor- JIF)</a:t>
            </a:r>
            <a:endParaRPr b="1"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7" name="Google Shape;427;p70"/>
          <p:cNvSpPr txBox="1"/>
          <p:nvPr/>
        </p:nvSpPr>
        <p:spPr>
          <a:xfrm>
            <a:off x="160400" y="230050"/>
            <a:ext cx="4514400" cy="26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Browse journal rankings by journal title, category, or make a custom report</a:t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Access the database through the UCF Library website</a:t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picture containing drawing&#10;&#10;Description generated with very high confidence" id="428" name="Google Shape;428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7829" y="4494011"/>
            <a:ext cx="472297" cy="64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71"/>
          <p:cNvPicPr preferRelativeResize="0"/>
          <p:nvPr/>
        </p:nvPicPr>
        <p:blipFill rotWithShape="1">
          <a:blip r:embed="rId3">
            <a:alphaModFix/>
          </a:blip>
          <a:srcRect b="0" l="20373" r="20367" t="0"/>
          <a:stretch/>
        </p:blipFill>
        <p:spPr>
          <a:xfrm>
            <a:off x="200" y="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71"/>
          <p:cNvSpPr txBox="1"/>
          <p:nvPr>
            <p:ph type="title"/>
          </p:nvPr>
        </p:nvSpPr>
        <p:spPr>
          <a:xfrm>
            <a:off x="4726100" y="166950"/>
            <a:ext cx="4302300" cy="4572000"/>
          </a:xfrm>
          <a:prstGeom prst="rect">
            <a:avLst/>
          </a:prstGeom>
          <a:solidFill>
            <a:srgbClr val="607D8B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Scopus Preview’s Journal CiteScore</a:t>
            </a:r>
            <a:endParaRPr b="1" sz="3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Helvetica Neue"/>
                <a:ea typeface="Helvetica Neue"/>
                <a:cs typeface="Helvetica Neue"/>
                <a:sym typeface="Helvetica Neue"/>
              </a:rPr>
              <a:t>View your personal h-index or use as a way to check journal rankings</a:t>
            </a:r>
            <a:endParaRPr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https://www.scopus.com/home.uri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picture containing drawing&#10;&#10;Description generated with very high confidence" id="435" name="Google Shape;435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87829" y="4494011"/>
            <a:ext cx="472297" cy="64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72"/>
          <p:cNvPicPr preferRelativeResize="0"/>
          <p:nvPr/>
        </p:nvPicPr>
        <p:blipFill rotWithShape="1">
          <a:blip r:embed="rId3">
            <a:alphaModFix/>
          </a:blip>
          <a:srcRect b="31891" l="0" r="0" t="31891"/>
          <a:stretch/>
        </p:blipFill>
        <p:spPr>
          <a:xfrm>
            <a:off x="0" y="0"/>
            <a:ext cx="9144005" cy="2209446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72"/>
          <p:cNvSpPr txBox="1"/>
          <p:nvPr>
            <p:ph type="title"/>
          </p:nvPr>
        </p:nvSpPr>
        <p:spPr>
          <a:xfrm>
            <a:off x="0" y="2489100"/>
            <a:ext cx="3489600" cy="22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Scimago</a:t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Journal &amp; Country Ranking</a:t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2" name="Google Shape;442;p72"/>
          <p:cNvSpPr txBox="1"/>
          <p:nvPr>
            <p:ph idx="1" type="body"/>
          </p:nvPr>
        </p:nvSpPr>
        <p:spPr>
          <a:xfrm>
            <a:off x="3711550" y="2489100"/>
            <a:ext cx="4662000" cy="20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Review Journal Rankings by subject area, subject category, region/country, publication type, and by year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https://www.scimagojr.com/</a:t>
            </a:r>
            <a:endParaRPr sz="2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picture containing drawing&#10;&#10;Description generated with very high confidence" id="443" name="Google Shape;443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87829" y="4494011"/>
            <a:ext cx="472297" cy="64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3"/>
          <p:cNvSpPr txBox="1"/>
          <p:nvPr>
            <p:ph type="title"/>
          </p:nvPr>
        </p:nvSpPr>
        <p:spPr>
          <a:xfrm>
            <a:off x="214850" y="727975"/>
            <a:ext cx="3940800" cy="138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Helvetica Neue"/>
                <a:ea typeface="Helvetica Neue"/>
                <a:cs typeface="Helvetica Neue"/>
                <a:sym typeface="Helvetica Neue"/>
              </a:rPr>
              <a:t>Google </a:t>
            </a:r>
            <a:r>
              <a:rPr lang="en" sz="3800">
                <a:latin typeface="Helvetica Neue"/>
                <a:ea typeface="Helvetica Neue"/>
                <a:cs typeface="Helvetica Neue"/>
                <a:sym typeface="Helvetica Neue"/>
              </a:rPr>
              <a:t>Scholar’s</a:t>
            </a:r>
            <a:endParaRPr sz="3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Helvetica Neue"/>
                <a:ea typeface="Helvetica Neue"/>
                <a:cs typeface="Helvetica Neue"/>
                <a:sym typeface="Helvetica Neue"/>
              </a:rPr>
              <a:t>Metrics</a:t>
            </a:r>
            <a:endParaRPr sz="3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9" name="Google Shape;449;p73"/>
          <p:cNvSpPr txBox="1"/>
          <p:nvPr>
            <p:ph idx="1" type="body"/>
          </p:nvPr>
        </p:nvSpPr>
        <p:spPr>
          <a:xfrm>
            <a:off x="295375" y="2308550"/>
            <a:ext cx="3441900" cy="23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Google Scholar’s Metrics uses an h5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b="1" lang="en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index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which is the </a:t>
            </a:r>
            <a:r>
              <a:rPr b="1" lang="en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h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b="1" lang="en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index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for articles published in the last 5 complete years.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u="sng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https://scholar.google.com/citations?view_op=top_venues&amp;hl=en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0" name="Google Shape;450;p73"/>
          <p:cNvSpPr/>
          <p:nvPr/>
        </p:nvSpPr>
        <p:spPr>
          <a:xfrm>
            <a:off x="4232750" y="0"/>
            <a:ext cx="4911300" cy="5143500"/>
          </a:xfrm>
          <a:prstGeom prst="parallelogram">
            <a:avLst>
              <a:gd fmla="val 25000" name="adj"/>
            </a:avLst>
          </a:prstGeom>
          <a:solidFill>
            <a:srgbClr val="FFFFFF"/>
          </a:solidFill>
          <a:ln>
            <a:noFill/>
          </a:ln>
          <a:effectLst>
            <a:outerShdw blurRad="50800" rotWithShape="0" algn="tl" dist="38100">
              <a:srgbClr val="000000">
                <a:alpha val="298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73"/>
          <p:cNvSpPr/>
          <p:nvPr/>
        </p:nvSpPr>
        <p:spPr>
          <a:xfrm>
            <a:off x="3331550" y="0"/>
            <a:ext cx="5633700" cy="5143500"/>
          </a:xfrm>
          <a:prstGeom prst="parallelogram">
            <a:avLst>
              <a:gd fmla="val 24220" name="adj"/>
            </a:avLst>
          </a:prstGeom>
          <a:solidFill>
            <a:srgbClr val="EEEEEE">
              <a:alpha val="67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2" name="Google Shape;452;p73"/>
          <p:cNvPicPr preferRelativeResize="0"/>
          <p:nvPr/>
        </p:nvPicPr>
        <p:blipFill rotWithShape="1">
          <a:blip r:embed="rId4">
            <a:alphaModFix/>
          </a:blip>
          <a:srcRect b="0" l="19336" r="19336" t="0"/>
          <a:stretch/>
        </p:blipFill>
        <p:spPr>
          <a:xfrm>
            <a:off x="3562350" y="0"/>
            <a:ext cx="5581800" cy="5143500"/>
          </a:xfrm>
          <a:prstGeom prst="parallelogram">
            <a:avLst>
              <a:gd fmla="val 23683" name="adj"/>
            </a:avLst>
          </a:prstGeom>
          <a:noFill/>
          <a:ln>
            <a:noFill/>
          </a:ln>
        </p:spPr>
      </p:pic>
      <p:pic>
        <p:nvPicPr>
          <p:cNvPr descr="A picture containing drawing&#10;&#10;Description generated with very high confidence" id="453" name="Google Shape;453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87829" y="4494011"/>
            <a:ext cx="472297" cy="64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74"/>
          <p:cNvPicPr preferRelativeResize="0"/>
          <p:nvPr/>
        </p:nvPicPr>
        <p:blipFill rotWithShape="1">
          <a:blip r:embed="rId3">
            <a:alphaModFix/>
          </a:blip>
          <a:srcRect b="0" l="4833" r="44658" t="0"/>
          <a:stretch/>
        </p:blipFill>
        <p:spPr>
          <a:xfrm>
            <a:off x="4543250" y="0"/>
            <a:ext cx="46007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74"/>
          <p:cNvSpPr txBox="1"/>
          <p:nvPr/>
        </p:nvSpPr>
        <p:spPr>
          <a:xfrm>
            <a:off x="174700" y="1719200"/>
            <a:ext cx="41838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" sz="28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Copyright, Self-Archiving Rules, and Author Guides</a:t>
            </a:r>
            <a:endParaRPr b="0" i="0" sz="2800" u="none" cap="none" strike="noStrike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0" name="Google Shape;460;p74"/>
          <p:cNvSpPr txBox="1"/>
          <p:nvPr/>
        </p:nvSpPr>
        <p:spPr>
          <a:xfrm>
            <a:off x="174700" y="978875"/>
            <a:ext cx="4183800" cy="8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SHERPA/RoMEO</a:t>
            </a:r>
            <a:endParaRPr b="1" sz="3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1" name="Google Shape;461;p74"/>
          <p:cNvSpPr txBox="1"/>
          <p:nvPr/>
        </p:nvSpPr>
        <p:spPr>
          <a:xfrm>
            <a:off x="174700" y="3086000"/>
            <a:ext cx="4183800" cy="5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" sz="1600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http://sherpa.ac.uk/romeo/index.php</a:t>
            </a: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" sz="2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 i="0" sz="2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picture containing drawing&#10;&#10;Description generated with very high confidence" id="462" name="Google Shape;462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87829" y="4494011"/>
            <a:ext cx="472297" cy="64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75"/>
          <p:cNvSpPr/>
          <p:nvPr/>
        </p:nvSpPr>
        <p:spPr>
          <a:xfrm>
            <a:off x="4893000" y="0"/>
            <a:ext cx="4251000" cy="1666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75"/>
          <p:cNvSpPr txBox="1"/>
          <p:nvPr/>
        </p:nvSpPr>
        <p:spPr>
          <a:xfrm>
            <a:off x="4981125" y="0"/>
            <a:ext cx="42174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" sz="36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</a:t>
            </a:r>
            <a:r>
              <a:rPr b="1" lang="en" sz="36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Assessing Open Access Journals...</a:t>
            </a:r>
            <a:endParaRPr b="0" i="0" sz="3600" u="none" cap="none" strike="noStrike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picture containing drawing&#10;&#10;Description generated with very high confidence" id="470" name="Google Shape;470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7829" y="4494011"/>
            <a:ext cx="472297" cy="641213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75"/>
          <p:cNvSpPr txBox="1"/>
          <p:nvPr/>
        </p:nvSpPr>
        <p:spPr>
          <a:xfrm>
            <a:off x="5297850" y="2571750"/>
            <a:ext cx="34413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" sz="2800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https://doaj.org/</a:t>
            </a: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" sz="2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 i="0" sz="2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2" name="Google Shape;472;p75"/>
          <p:cNvSpPr txBox="1"/>
          <p:nvPr/>
        </p:nvSpPr>
        <p:spPr>
          <a:xfrm>
            <a:off x="4926600" y="1792375"/>
            <a:ext cx="4183800" cy="8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Directory of Open Access Journals</a:t>
            </a:r>
            <a:endParaRPr b="1"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6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8"/>
          <p:cNvSpPr/>
          <p:nvPr/>
        </p:nvSpPr>
        <p:spPr>
          <a:xfrm>
            <a:off x="2156" y="4892255"/>
            <a:ext cx="9144000" cy="248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generated with very high confidence" id="326" name="Google Shape;32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7829" y="4494011"/>
            <a:ext cx="472297" cy="64121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8"/>
          <p:cNvSpPr txBox="1"/>
          <p:nvPr>
            <p:ph type="title"/>
          </p:nvPr>
        </p:nvSpPr>
        <p:spPr>
          <a:xfrm rot="-1132722">
            <a:off x="2299409" y="67194"/>
            <a:ext cx="2952106" cy="328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en" sz="3000">
                <a:latin typeface="Helvetica Neue"/>
                <a:ea typeface="Helvetica Neue"/>
                <a:cs typeface="Helvetica Neue"/>
                <a:sym typeface="Helvetica Neue"/>
              </a:rPr>
              <a:t>If You Remember One Thing from Today’s Discussion…</a:t>
            </a:r>
            <a:endParaRPr b="1" sz="3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8" name="Google Shape;328;p58"/>
          <p:cNvSpPr txBox="1"/>
          <p:nvPr>
            <p:ph type="title"/>
          </p:nvPr>
        </p:nvSpPr>
        <p:spPr>
          <a:xfrm>
            <a:off x="4085250" y="3112575"/>
            <a:ext cx="4008300" cy="15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en" sz="3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Contact the Library. </a:t>
            </a:r>
            <a:endParaRPr b="1" sz="31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en" sz="3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can help.</a:t>
            </a:r>
            <a:endParaRPr b="1" sz="31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76"/>
          <p:cNvSpPr txBox="1"/>
          <p:nvPr/>
        </p:nvSpPr>
        <p:spPr>
          <a:xfrm>
            <a:off x="3181025" y="1956075"/>
            <a:ext cx="55791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Think.Check.Submit.</a:t>
            </a:r>
            <a:endParaRPr b="1" i="0" sz="4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9" name="Google Shape;479;p76"/>
          <p:cNvSpPr txBox="1"/>
          <p:nvPr/>
        </p:nvSpPr>
        <p:spPr>
          <a:xfrm>
            <a:off x="3314675" y="2571750"/>
            <a:ext cx="53118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sng" cap="none" strike="noStrike"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https://thinkchecksubmit.org/</a:t>
            </a:r>
            <a:r>
              <a:rPr b="1" i="0" lang="en" sz="2800" u="none" cap="none" strike="noStrike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 i="0" sz="2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0" name="Google Shape;480;p76"/>
          <p:cNvSpPr txBox="1"/>
          <p:nvPr/>
        </p:nvSpPr>
        <p:spPr>
          <a:xfrm>
            <a:off x="152825" y="1505200"/>
            <a:ext cx="42174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Evaluating Journals...</a:t>
            </a:r>
            <a:endParaRPr b="0" i="0" sz="4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picture containing drawing&#10;&#10;Description generated with very high confidence" id="481" name="Google Shape;481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87829" y="4494011"/>
            <a:ext cx="472297" cy="64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77"/>
          <p:cNvPicPr preferRelativeResize="0"/>
          <p:nvPr/>
        </p:nvPicPr>
        <p:blipFill rotWithShape="1">
          <a:blip r:embed="rId3">
            <a:alphaModFix/>
          </a:blip>
          <a:srcRect b="0" l="10493" r="10493" t="0"/>
          <a:stretch/>
        </p:blipFill>
        <p:spPr>
          <a:xfrm>
            <a:off x="3047650" y="0"/>
            <a:ext cx="60963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77"/>
          <p:cNvSpPr txBox="1"/>
          <p:nvPr>
            <p:ph type="title"/>
          </p:nvPr>
        </p:nvSpPr>
        <p:spPr>
          <a:xfrm>
            <a:off x="205475" y="3451525"/>
            <a:ext cx="3696300" cy="121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b="0" lang="en">
                <a:latin typeface="Helvetica Neue"/>
                <a:ea typeface="Helvetica Neue"/>
                <a:cs typeface="Helvetica Neue"/>
                <a:sym typeface="Helvetica Neue"/>
              </a:rPr>
              <a:t>When in need, reach out to your trusted librarian!</a:t>
            </a:r>
            <a:endParaRPr b="0" sz="1350">
              <a:solidFill>
                <a:srgbClr val="333333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b="0" sz="1350">
              <a:solidFill>
                <a:srgbClr val="333333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b="0" sz="1350">
              <a:solidFill>
                <a:srgbClr val="333333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b="0" sz="1350">
              <a:solidFill>
                <a:srgbClr val="333333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800"/>
              <a:t>“By far, the greatest danger of Artificial Intelligence is that people conclude too early that they understand it.”</a:t>
            </a:r>
            <a:endParaRPr b="0" i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/>
              <a:t>-Eliezer Yudkowsky</a:t>
            </a:r>
            <a:endParaRPr b="0" sz="1800"/>
          </a:p>
        </p:txBody>
      </p:sp>
      <p:sp>
        <p:nvSpPr>
          <p:cNvPr id="488" name="Google Shape;488;p77"/>
          <p:cNvSpPr txBox="1"/>
          <p:nvPr>
            <p:ph type="title"/>
          </p:nvPr>
        </p:nvSpPr>
        <p:spPr>
          <a:xfrm>
            <a:off x="205475" y="-107450"/>
            <a:ext cx="6036000" cy="99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CA29"/>
                </a:solidFill>
              </a:rPr>
              <a:t>A Last M</a:t>
            </a:r>
            <a:r>
              <a:rPr b="1" lang="en" sz="3200">
                <a:solidFill>
                  <a:srgbClr val="FFCA29"/>
                </a:solidFill>
              </a:rPr>
              <a:t>inute</a:t>
            </a:r>
            <a:r>
              <a:rPr lang="en" sz="3200">
                <a:solidFill>
                  <a:srgbClr val="FFCA29"/>
                </a:solidFill>
              </a:rPr>
              <a:t> </a:t>
            </a:r>
            <a:r>
              <a:rPr b="1" lang="en" sz="3200">
                <a:solidFill>
                  <a:srgbClr val="FFCA29"/>
                </a:solidFill>
              </a:rPr>
              <a:t>Reminder….</a:t>
            </a:r>
            <a:endParaRPr b="1" sz="3200">
              <a:solidFill>
                <a:srgbClr val="FFCA29"/>
              </a:solidFill>
            </a:endParaRPr>
          </a:p>
        </p:txBody>
      </p:sp>
      <p:pic>
        <p:nvPicPr>
          <p:cNvPr descr="A picture containing drawing&#10;&#10;Description generated with very high confidence" id="489" name="Google Shape;489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7829" y="4494011"/>
            <a:ext cx="472297" cy="64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8"/>
          <p:cNvSpPr txBox="1"/>
          <p:nvPr>
            <p:ph type="title"/>
          </p:nvPr>
        </p:nvSpPr>
        <p:spPr>
          <a:xfrm>
            <a:off x="628650" y="0"/>
            <a:ext cx="7886700" cy="712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4"/>
                </a:solidFill>
              </a:rPr>
              <a:t>Public Domain Image References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496" name="Google Shape;496;p78"/>
          <p:cNvSpPr txBox="1"/>
          <p:nvPr>
            <p:ph idx="1" type="body"/>
          </p:nvPr>
        </p:nvSpPr>
        <p:spPr>
          <a:xfrm>
            <a:off x="628650" y="658050"/>
            <a:ext cx="7886700" cy="463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➔"/>
            </a:pP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6689062 (Photographer). (2017, October 14). No title [digital image]. Retrieved from </a:t>
            </a:r>
            <a:r>
              <a:rPr lang="en" sz="9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https://pixabay.com/photos/background-blank-book-bindings-2850204/</a:t>
            </a:r>
            <a:r>
              <a:rPr lang="en"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➔"/>
            </a:pP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Axonite (Photographer). (2017, June 24). No title [digital image]. Retrieved from </a:t>
            </a:r>
            <a:r>
              <a:rPr lang="en" sz="9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https://pixabay.com/photos/board-computer-circuit-background-2437882/</a:t>
            </a:r>
            <a:r>
              <a:rPr lang="en"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➔"/>
            </a:pP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Geralt (Photographer). </a:t>
            </a:r>
            <a:r>
              <a:rPr lang="en" sz="900">
                <a:latin typeface="Arial"/>
                <a:ea typeface="Arial"/>
                <a:cs typeface="Arial"/>
                <a:sym typeface="Arial"/>
              </a:rPr>
              <a:t>(2019, March 1). No title [digital image]. Retrieved from </a:t>
            </a:r>
            <a:r>
              <a:rPr lang="en" sz="9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https://pixabay.com/illustrations/universe-hole-space-fog-galaxy-4027609/</a:t>
            </a:r>
            <a:r>
              <a:rPr lang="en"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➔"/>
            </a:pP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Qimono (Photographer). (2016, December 2). No title [digital image]. Retrieved from </a:t>
            </a:r>
            <a:r>
              <a:rPr lang="en" sz="9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https://pixabay.com/illustrations/lightbulb-bulb-light-idea-energy-1875247/</a:t>
            </a:r>
            <a:r>
              <a:rPr lang="en"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➔"/>
            </a:pP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Pattern Pictures (Photographer). (2016, January 8). No title [digital image]. Retrieved from </a:t>
            </a:r>
            <a:r>
              <a:rPr lang="en" sz="9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https://pixabay.com/photos/stars-rating-travel-four-hotel-1128772/</a:t>
            </a:r>
            <a:r>
              <a:rPr lang="en"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➔"/>
            </a:pPr>
            <a:r>
              <a:rPr lang="en" sz="900">
                <a:latin typeface="Arial"/>
                <a:ea typeface="Arial"/>
                <a:cs typeface="Arial"/>
                <a:sym typeface="Arial"/>
              </a:rPr>
              <a:t>Skeeze (Photographer). (2015, February 23). No title [digital image]. Retrieved from </a:t>
            </a:r>
            <a:r>
              <a:rPr lang="en" sz="9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https://pixabay.com/photos/einstein-albert-classroom-645461/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➔"/>
            </a:pP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Schoemannb (Photographer). (2017, February 13). No title [digital image]. Retrieved from </a:t>
            </a:r>
            <a:r>
              <a:rPr lang="en" sz="9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https://pixabay.com/photos/electricity-shock-tesla-coil-2057082/</a:t>
            </a:r>
            <a:r>
              <a:rPr lang="en"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➔"/>
            </a:pP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BrooklynJohn (Photographer). (2014, June 17). No title [digital image]. Retrieved from </a:t>
            </a:r>
            <a:r>
              <a:rPr lang="en" sz="9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https://pixabay.com/photos/construction-plans-square-plan-3705</a:t>
            </a:r>
            <a:r>
              <a:rPr lang="en" sz="900" u="sng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88/</a:t>
            </a:r>
            <a:r>
              <a:rPr lang="en" sz="900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>
              <a:solidFill>
                <a:srgbClr val="FFCA2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➔"/>
            </a:pP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TBIT (Photographer). (2015, September 28). No title [digital image]. Retrieved from </a:t>
            </a:r>
            <a:r>
              <a:rPr lang="en" sz="9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https://pixabay.com/photos/cobweb-networking-nature-close-up-959578/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➔"/>
            </a:pP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Foundry (Photographer). (2014, July 1). No title [digital image]. Retrieved from </a:t>
            </a:r>
            <a:r>
              <a:rPr lang="en" sz="900" u="sng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https://pixabay.com/photos/structure-beams-engineering-839656/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➔"/>
            </a:pP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Pexels (Photographer). (2016, April 25). No title [digital image]. Retrieved from </a:t>
            </a:r>
            <a:r>
              <a:rPr lang="en" sz="900" u="sng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  <a:hlinkClick r:id="rId14"/>
              </a:rPr>
              <a:t>https://pixabay.com/photos/code-code-editor-coding-computer-1839406/</a:t>
            </a:r>
            <a:endParaRPr sz="900">
              <a:solidFill>
                <a:srgbClr val="FFCA2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➔"/>
            </a:pP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WikiImages (Photographer). (2011, December 15). No title [digital image]. Retrieved from 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  <a:hlinkClick r:id="rId15"/>
              </a:rPr>
              <a:t>https://pixabay.com/photos/ngc-2818-planetary-fog-11126/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➔"/>
            </a:pP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Qimono (Photographer). (2016, November 14). No title [digital image]. Retrieved from </a:t>
            </a:r>
            <a:r>
              <a:rPr lang="en" sz="9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16"/>
              </a:rPr>
              <a:t>https://pixabay.com/illustrations/virus-microscope-infection-illness-1812092/</a:t>
            </a:r>
            <a:r>
              <a:rPr lang="en"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➔"/>
            </a:pP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Jklugiewicz (Photographer). (2016, November 22). No title [digital image]. Retrieved from </a:t>
            </a:r>
            <a:r>
              <a:rPr lang="en" sz="9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17"/>
              </a:rPr>
              <a:t>https://pixabay.com/photos/keys-key-lock-security-home-1837155/</a:t>
            </a:r>
            <a:r>
              <a:rPr lang="en"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➔"/>
            </a:pP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Manuchi (Photographer). (2017, July 1). No title [digital image]. Retrieved from </a:t>
            </a:r>
            <a:r>
              <a:rPr lang="en" sz="9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18"/>
              </a:rPr>
              <a:t>https://pixabay.com/illustrations/background-abstract-line-2462436/</a:t>
            </a:r>
            <a:r>
              <a:rPr lang="en"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➔"/>
            </a:pPr>
            <a:r>
              <a:rPr lang="en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024-657-834 (Photographer). (2017, December 13). No title [digital image]. Retrieved from </a:t>
            </a:r>
            <a:r>
              <a:rPr lang="en" sz="900" u="sng">
                <a:solidFill>
                  <a:srgbClr val="FFCA29"/>
                </a:solidFill>
                <a:latin typeface="Arial"/>
                <a:ea typeface="Arial"/>
                <a:cs typeface="Arial"/>
                <a:sym typeface="Arial"/>
                <a:hlinkClick r:id="rId19"/>
              </a:rPr>
              <a:t>https://pixabay.com/photos/robot-woman-face-cry-sad-3010309/</a:t>
            </a:r>
            <a:endParaRPr sz="900">
              <a:solidFill>
                <a:srgbClr val="FFCA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7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3824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79"/>
          <p:cNvSpPr txBox="1"/>
          <p:nvPr>
            <p:ph type="ctrTitle"/>
          </p:nvPr>
        </p:nvSpPr>
        <p:spPr>
          <a:xfrm>
            <a:off x="4742643" y="1743202"/>
            <a:ext cx="41820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lang="en" sz="2700">
                <a:latin typeface="Helvetica Neue"/>
                <a:ea typeface="Helvetica Neue"/>
                <a:cs typeface="Helvetica Neue"/>
                <a:sym typeface="Helvetica Neue"/>
              </a:rPr>
              <a:t>Contact Information</a:t>
            </a:r>
            <a:endParaRPr/>
          </a:p>
        </p:txBody>
      </p:sp>
      <p:sp>
        <p:nvSpPr>
          <p:cNvPr id="504" name="Google Shape;504;p79"/>
          <p:cNvSpPr txBox="1"/>
          <p:nvPr/>
        </p:nvSpPr>
        <p:spPr>
          <a:xfrm>
            <a:off x="5510981" y="2788842"/>
            <a:ext cx="3325800" cy="13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Sarah A. Norris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Scholarly Communication Librarian</a:t>
            </a:r>
            <a:endParaRPr sz="1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John C. Hitt Library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" sz="1800" u="sng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sarah.norris@ucf.edu</a:t>
            </a:r>
            <a:r>
              <a:rPr b="1" lang="en" sz="18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5" name="Google Shape;505;p79"/>
          <p:cNvSpPr txBox="1"/>
          <p:nvPr/>
        </p:nvSpPr>
        <p:spPr>
          <a:xfrm>
            <a:off x="5544056" y="370050"/>
            <a:ext cx="3259500" cy="7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  <a:endParaRPr b="1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6" name="Google Shape;506;p79"/>
          <p:cNvSpPr txBox="1"/>
          <p:nvPr/>
        </p:nvSpPr>
        <p:spPr>
          <a:xfrm>
            <a:off x="5510981" y="1216544"/>
            <a:ext cx="33258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Sandy Avila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Science Librarian</a:t>
            </a:r>
            <a:endParaRPr sz="1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John C. Hitt Library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" sz="1800" u="sng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sandy.avila@ucf.edu</a:t>
            </a:r>
            <a:r>
              <a:rPr b="1" lang="en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7" name="Google Shape;507;p79"/>
          <p:cNvSpPr/>
          <p:nvPr/>
        </p:nvSpPr>
        <p:spPr>
          <a:xfrm>
            <a:off x="2156" y="4892255"/>
            <a:ext cx="9144000" cy="248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generated with very high confidence" id="508" name="Google Shape;508;p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7829" y="4494011"/>
            <a:ext cx="472297" cy="64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9"/>
          <p:cNvPicPr preferRelativeResize="0"/>
          <p:nvPr/>
        </p:nvPicPr>
        <p:blipFill rotWithShape="1">
          <a:blip r:embed="rId3">
            <a:alphaModFix amt="80000"/>
          </a:blip>
          <a:srcRect b="7475" l="0" r="0" t="7483"/>
          <a:stretch/>
        </p:blipFill>
        <p:spPr>
          <a:xfrm>
            <a:off x="0" y="0"/>
            <a:ext cx="9144005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9"/>
          <p:cNvSpPr/>
          <p:nvPr/>
        </p:nvSpPr>
        <p:spPr>
          <a:xfrm>
            <a:off x="5667000" y="2073000"/>
            <a:ext cx="3477000" cy="997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336" name="Google Shape;336;p59"/>
          <p:cNvSpPr txBox="1"/>
          <p:nvPr/>
        </p:nvSpPr>
        <p:spPr>
          <a:xfrm>
            <a:off x="5768100" y="2317200"/>
            <a:ext cx="32748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29"/>
              </a:buClr>
              <a:buSzPts val="2000"/>
              <a:buFont typeface="Helvetica Neue"/>
              <a:buNone/>
            </a:pPr>
            <a:r>
              <a:rPr b="1" lang="en" sz="3600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Discussion</a:t>
            </a:r>
            <a:endParaRPr sz="3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60"/>
          <p:cNvPicPr preferRelativeResize="0"/>
          <p:nvPr/>
        </p:nvPicPr>
        <p:blipFill rotWithShape="1">
          <a:blip r:embed="rId3">
            <a:alphaModFix/>
          </a:blip>
          <a:srcRect b="0" l="15341" r="19456" t="0"/>
          <a:stretch/>
        </p:blipFill>
        <p:spPr>
          <a:xfrm>
            <a:off x="0" y="0"/>
            <a:ext cx="596177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60"/>
          <p:cNvSpPr txBox="1"/>
          <p:nvPr/>
        </p:nvSpPr>
        <p:spPr>
          <a:xfrm>
            <a:off x="573388" y="1578925"/>
            <a:ext cx="5165700" cy="3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</a:t>
            </a:r>
            <a:r>
              <a:rPr b="1" lang="en"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hat Are Your Publication Goals?</a:t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3" name="Google Shape;343;p60"/>
          <p:cNvSpPr txBox="1"/>
          <p:nvPr/>
        </p:nvSpPr>
        <p:spPr>
          <a:xfrm>
            <a:off x="5961775" y="1233900"/>
            <a:ext cx="3137400" cy="26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"Science is a cooperative enterprise, spanning the generations. It's the passing of a torch from teacher, to student, to teacher. A community of minds reaching back to antiquity and forward to the stars."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-Neil DeGrasse Tyson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4" name="Google Shape;344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61"/>
          <p:cNvSpPr txBox="1"/>
          <p:nvPr/>
        </p:nvSpPr>
        <p:spPr>
          <a:xfrm>
            <a:off x="5854200" y="819450"/>
            <a:ext cx="3289800" cy="35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3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</a:t>
            </a:r>
            <a:r>
              <a:rPr b="1" lang="en" sz="3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hat Kinds of Publications Are You Interested In?</a:t>
            </a:r>
            <a:endParaRPr b="0" i="0" sz="3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2" name="Google Shape;352;p61"/>
          <p:cNvSpPr txBox="1"/>
          <p:nvPr/>
        </p:nvSpPr>
        <p:spPr>
          <a:xfrm>
            <a:off x="291975" y="1660200"/>
            <a:ext cx="2839200" cy="18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“To get to know, to discover, to publish -- this is the destiny of a scientist.” 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-Francois Arago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2"/>
          <p:cNvSpPr txBox="1"/>
          <p:nvPr/>
        </p:nvSpPr>
        <p:spPr>
          <a:xfrm>
            <a:off x="573075" y="1071750"/>
            <a:ext cx="8136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“Open-access (OA) literature is </a:t>
            </a:r>
            <a:r>
              <a:rPr lang="en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digital, online, free of charge, </a:t>
            </a:r>
            <a:r>
              <a:rPr lang="en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</a:t>
            </a:r>
            <a:r>
              <a:rPr lang="en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free of most copyright and licensing restrictions</a:t>
            </a:r>
            <a:r>
              <a:rPr lang="en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.” </a:t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© 2004-2015 Peter Suber. Last updated 5 December, 2015,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Retrieved from:</a:t>
            </a:r>
            <a:r>
              <a:rPr lang="en" sz="1800">
                <a:solidFill>
                  <a:schemeClr val="lt1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 </a:t>
            </a:r>
            <a:r>
              <a:rPr lang="en" sz="1800" u="sng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http://bit.ly/oa-overview</a:t>
            </a:r>
            <a:r>
              <a:rPr lang="en" sz="1800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  <p:pic>
        <p:nvPicPr>
          <p:cNvPr id="359" name="Google Shape;359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3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CA29"/>
                </a:solidFill>
              </a:rPr>
              <a:t>Ways to Publish Open Access</a:t>
            </a:r>
            <a:endParaRPr b="1">
              <a:solidFill>
                <a:srgbClr val="FFCA29"/>
              </a:solidFill>
            </a:endParaRPr>
          </a:p>
        </p:txBody>
      </p:sp>
      <p:sp>
        <p:nvSpPr>
          <p:cNvPr id="366" name="Google Shape;366;p63"/>
          <p:cNvSpPr txBox="1"/>
          <p:nvPr>
            <p:ph idx="1" type="body"/>
          </p:nvPr>
        </p:nvSpPr>
        <p:spPr>
          <a:xfrm>
            <a:off x="628650" y="1093294"/>
            <a:ext cx="7886700" cy="32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AutoNum type="arabicPeriod"/>
            </a:pPr>
            <a:r>
              <a:rPr lang="en"/>
              <a:t>Publish in a fully open access journal </a:t>
            </a:r>
            <a:r>
              <a:rPr lang="en">
                <a:solidFill>
                  <a:srgbClr val="FFCA29"/>
                </a:solidFill>
              </a:rPr>
              <a:t>(Gold Open Access)</a:t>
            </a:r>
            <a:endParaRPr>
              <a:solidFill>
                <a:srgbClr val="FFCA29"/>
              </a:solidFill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Char char="●"/>
            </a:pPr>
            <a:r>
              <a:rPr lang="en" sz="1800"/>
              <a:t>e.g. </a:t>
            </a:r>
            <a:r>
              <a:rPr i="1" lang="en" sz="1800"/>
              <a:t>PLOS One</a:t>
            </a:r>
            <a:endParaRPr i="1" sz="1800"/>
          </a:p>
          <a:p>
            <a:pPr indent="0" lvl="0" marL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2. Publish in a traditional journal that includes an open access option </a:t>
            </a:r>
            <a:r>
              <a:rPr lang="en">
                <a:solidFill>
                  <a:srgbClr val="FFCA29"/>
                </a:solidFill>
              </a:rPr>
              <a:t>(Hybrid Open Access)</a:t>
            </a:r>
            <a:endParaRPr>
              <a:solidFill>
                <a:srgbClr val="FFCA29"/>
              </a:solidFill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Char char="●"/>
            </a:pPr>
            <a:r>
              <a:rPr lang="en" sz="1800"/>
              <a:t>e.g. </a:t>
            </a:r>
            <a:r>
              <a:rPr i="1" lang="en" sz="1800"/>
              <a:t>Reference Librarian (Taylor &amp; Francis)</a:t>
            </a:r>
            <a:endParaRPr i="1" sz="1800"/>
          </a:p>
          <a:p>
            <a:pPr indent="0" lvl="0" marL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3. </a:t>
            </a:r>
            <a:r>
              <a:rPr i="1" lang="en"/>
              <a:t> </a:t>
            </a:r>
            <a:r>
              <a:rPr lang="en"/>
              <a:t>Publish in a traditional journal &amp; later archive your work in an open access repository, online faculty profile, or personal website </a:t>
            </a:r>
            <a:r>
              <a:rPr lang="en">
                <a:solidFill>
                  <a:srgbClr val="FFCA29"/>
                </a:solidFill>
              </a:rPr>
              <a:t>(Green Open Access)</a:t>
            </a:r>
            <a:endParaRPr>
              <a:solidFill>
                <a:srgbClr val="FFCA29"/>
              </a:solidFill>
            </a:endParaRPr>
          </a:p>
          <a:p>
            <a:pPr indent="-317500" lvl="0" marL="91440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●"/>
            </a:pPr>
            <a:r>
              <a:rPr lang="en" sz="1400"/>
              <a:t>STARS</a:t>
            </a:r>
            <a:endParaRPr sz="1400"/>
          </a:p>
          <a:p>
            <a:pPr indent="-3175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●"/>
            </a:pPr>
            <a:r>
              <a:rPr lang="en" sz="1400"/>
              <a:t>ResearchGate</a:t>
            </a:r>
            <a:endParaRPr sz="1400"/>
          </a:p>
          <a:p>
            <a:pPr indent="-3175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●"/>
            </a:pPr>
            <a:r>
              <a:rPr lang="en" sz="1400"/>
              <a:t>Academia.edu</a:t>
            </a:r>
            <a:endParaRPr sz="1400"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7" name="Google Shape;36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4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CA29"/>
                </a:solidFill>
              </a:rPr>
              <a:t>NEW! UCF Article Processing Charge Fund</a:t>
            </a:r>
            <a:endParaRPr b="1">
              <a:solidFill>
                <a:srgbClr val="FFCA29"/>
              </a:solidFill>
            </a:endParaRPr>
          </a:p>
        </p:txBody>
      </p:sp>
      <p:pic>
        <p:nvPicPr>
          <p:cNvPr id="374" name="Google Shape;374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8075" y="1036745"/>
            <a:ext cx="4107833" cy="357065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4"/>
          <p:cNvSpPr txBox="1"/>
          <p:nvPr/>
        </p:nvSpPr>
        <p:spPr>
          <a:xfrm>
            <a:off x="1205400" y="4618363"/>
            <a:ext cx="6733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https://graduate.ucf.edu/other-funding-resources/</a:t>
            </a:r>
            <a:r>
              <a:rPr lang="en">
                <a:solidFill>
                  <a:srgbClr val="FFC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>
              <a:solidFill>
                <a:srgbClr val="FFCA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916566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5"/>
          <p:cNvSpPr txBox="1"/>
          <p:nvPr/>
        </p:nvSpPr>
        <p:spPr>
          <a:xfrm>
            <a:off x="4007275" y="124375"/>
            <a:ext cx="50583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" sz="28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Much Do Academic Expectations Play a Role in Your Publication Decisions?</a:t>
            </a:r>
            <a:endParaRPr b="0" i="0" sz="2800" u="none" cap="none" strike="noStrike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3" name="Google Shape;383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5"/>
          <p:cNvSpPr txBox="1"/>
          <p:nvPr/>
        </p:nvSpPr>
        <p:spPr>
          <a:xfrm>
            <a:off x="4141050" y="1529775"/>
            <a:ext cx="4851600" cy="26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</a:pPr>
            <a:r>
              <a:rPr b="1"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Promotion &amp; Tenure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</a:pPr>
            <a:r>
              <a:rPr b="1"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 Goals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</a:pPr>
            <a:r>
              <a:rPr b="1"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Professional Goals (e.g. reputation in discipline, continuing employment &amp; research opportunities)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</a:pPr>
            <a:r>
              <a:rPr b="1"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College/Departmental Expectations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5" name="Google Shape;385;p65"/>
          <p:cNvSpPr txBox="1"/>
          <p:nvPr/>
        </p:nvSpPr>
        <p:spPr>
          <a:xfrm>
            <a:off x="3980875" y="3531900"/>
            <a:ext cx="5111100" cy="14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“Valuable achievement can sprout from human society only when it is sufficiently loosened to make possible the free development of an individual's abilities.”</a:t>
            </a:r>
            <a:endParaRPr b="1" i="1"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-Albert Einstein</a:t>
            </a:r>
            <a:endParaRPr b="1"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