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9144000" cy="6858000"/>
  <p:embeddedFontLst>
    <p:embeddedFont>
      <p:font typeface="Helvetica Neue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9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79484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124" name="Google Shape;124;p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3666344c8_0_426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3666344c8_0_426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73666344c8_0_426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3b6f359aa_0_11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3b6f359aa_0_11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83b6f359aa_0_11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83b6f359aa_0_1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83b6f359aa_0_1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83b6f359aa_0_1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3a481a635_0_458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3a481a635_0_458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73a481a635_0_458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3a481a635_0_534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3a481a635_0_534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73a481a635_0_534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3a481a635_0_549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3a481a635_0_549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73a481a635_0_549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3a481a635_0_564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3a481a635_0_564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73a481a635_0_564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3a481a635_0_894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73a481a635_0_894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73a481a635_0_894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3ed2ab6f5_3_0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3ed2ab6f5_3_0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83ed2ab6f5_3_0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83ed2ab6f5_3_7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83ed2ab6f5_3_7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83ed2ab6f5_3_7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3a481a635_0_158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3a481a635_0_158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73a481a635_0_158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83ed2ab6f5_3_28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83ed2ab6f5_3_28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83ed2ab6f5_3_28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3ed2ab6f5_3_17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83ed2ab6f5_3_17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83ed2ab6f5_3_17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3a481a635_0_908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73a481a635_0_908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73a481a635_0_908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3a481a635_0_655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73a481a635_0_655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73a481a635_0_655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3a481a635_0_572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3a481a635_0_572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73a481a635_0_572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3a481a635_0_969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3a481a635_0_969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73a481a635_0_969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3a481a635_0_1022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73a481a635_0_1022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73a481a635_0_1022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3b6f359aa_0_94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3b6f359aa_0_94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83b6f359aa_0_94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3a481a635_0_1282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73a481a635_0_1282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73a481a635_0_1282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83b6f359aa_0_18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83b6f359aa_0_18:notes"/>
          <p:cNvSpPr/>
          <p:nvPr>
            <p:ph idx="2" type="sldImg"/>
          </p:nvPr>
        </p:nvSpPr>
        <p:spPr>
          <a:xfrm>
            <a:off x="1414463" y="857250"/>
            <a:ext cx="23145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3666344c8_0_148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3666344c8_0_148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73666344c8_0_148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3666344c8_0_298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3666344c8_0_298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73666344c8_0_298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3666344c8_0_0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3666344c8_0_0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73666344c8_0_0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3666344c8_0_74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3666344c8_0_74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73666344c8_0_74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3666344c8_0_223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3666344c8_0_223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73666344c8_0_223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3a481a635_0_234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3a481a635_0_234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73a481a635_0_234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3a481a635_0_309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3a481a635_0_309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73a481a635_0_309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/>
          <p:nvPr>
            <p:ph idx="2" type="pic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1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8" name="Google Shape;68;p11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idx="12" type="sldNum"/>
          </p:nvPr>
        </p:nvSpPr>
        <p:spPr>
          <a:xfrm>
            <a:off x="0" y="501250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" type="body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2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2"/>
          <p:cNvSpPr txBox="1"/>
          <p:nvPr>
            <p:ph idx="12" type="sldNum"/>
          </p:nvPr>
        </p:nvSpPr>
        <p:spPr>
          <a:xfrm>
            <a:off x="0" y="501250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3" name="Google Shape;83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7" name="Google Shape;8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5" name="Google Shape;95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3" name="Google Shape;10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6" name="Google Shape;10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0" name="Google Shape;110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1" name="Google Shape;111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76912" y="4925990"/>
            <a:ext cx="551738" cy="210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5" name="Google Shape;11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8" name="Google Shape;118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" name="Google Shape;11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0" y="501250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0" y="501250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0" y="501250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0" y="501250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0" y="501250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8"/>
          <p:cNvSpPr txBox="1"/>
          <p:nvPr/>
        </p:nvSpPr>
        <p:spPr>
          <a:xfrm>
            <a:off x="406581" y="273845"/>
            <a:ext cx="7096625" cy="10721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0" i="0" sz="3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52;p8"/>
          <p:cNvSpPr/>
          <p:nvPr>
            <p:ph idx="2" type="chart"/>
          </p:nvPr>
        </p:nvSpPr>
        <p:spPr>
          <a:xfrm>
            <a:off x="406581" y="1454922"/>
            <a:ext cx="8472500" cy="3038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9"/>
          <p:cNvSpPr txBox="1"/>
          <p:nvPr>
            <p:ph idx="12" type="sldNum"/>
          </p:nvPr>
        </p:nvSpPr>
        <p:spPr>
          <a:xfrm>
            <a:off x="0" y="501250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" type="body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0" name="Google Shape;60;p10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1" name="Google Shape;61;p10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0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0"/>
          <p:cNvSpPr txBox="1"/>
          <p:nvPr>
            <p:ph idx="12" type="sldNum"/>
          </p:nvPr>
        </p:nvSpPr>
        <p:spPr>
          <a:xfrm>
            <a:off x="0" y="501250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" name="Google Shape;79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tinyurl.com/tvnty3a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guides.ucf.edu/covid" TargetMode="External"/><Relationship Id="rId4" Type="http://schemas.openxmlformats.org/officeDocument/2006/relationships/hyperlink" Target="https://tinyurl.com/vendorsupportedaccess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generalcounsel.ucf.edu/files/2015/06/Top-Ten-Copyright-and-Fair-Use-Questions-revised-NNH-clean-4-19-11.docx" TargetMode="External"/><Relationship Id="rId4" Type="http://schemas.openxmlformats.org/officeDocument/2006/relationships/hyperlink" Target="https://tinyurl.com/tvnty3a" TargetMode="External"/><Relationship Id="rId5" Type="http://schemas.openxmlformats.org/officeDocument/2006/relationships/hyperlink" Target="https://guides.ucf.edu/covid" TargetMode="External"/><Relationship Id="rId6" Type="http://schemas.openxmlformats.org/officeDocument/2006/relationships/hyperlink" Target="https://tinyurl.com/vendorsupportedaccess" TargetMode="External"/><Relationship Id="rId7" Type="http://schemas.openxmlformats.org/officeDocument/2006/relationships/image" Target="../media/image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commons.wikimedia.org/wiki/File:Perry-Mason-Look-1961.jpg" TargetMode="External"/><Relationship Id="rId4" Type="http://schemas.openxmlformats.org/officeDocument/2006/relationships/hyperlink" Target="https://pixabay.com/photos/copyright-magnifier-magnifying-glass-389901/" TargetMode="External"/><Relationship Id="rId10" Type="http://schemas.openxmlformats.org/officeDocument/2006/relationships/image" Target="../media/image6.png"/><Relationship Id="rId9" Type="http://schemas.openxmlformats.org/officeDocument/2006/relationships/hyperlink" Target="https://pixabay.com/photos/question-mark-why-problem-solution-2123967/" TargetMode="External"/><Relationship Id="rId5" Type="http://schemas.openxmlformats.org/officeDocument/2006/relationships/hyperlink" Target="https://pixabay.com/photos/teach-education-school-class-1968076/" TargetMode="External"/><Relationship Id="rId6" Type="http://schemas.openxmlformats.org/officeDocument/2006/relationships/hyperlink" Target="https://pixabay.com/photos/feedback-checklist-job-gut-3676922/" TargetMode="External"/><Relationship Id="rId7" Type="http://schemas.openxmlformats.org/officeDocument/2006/relationships/hyperlink" Target="https://pixabay.com/photos/laptop-book-information-online-819285/" TargetMode="External"/><Relationship Id="rId8" Type="http://schemas.openxmlformats.org/officeDocument/2006/relationships/hyperlink" Target="https://pixabay.com/photos/note-pin-list-stickies-paper-memo-1143037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Relationship Id="rId5" Type="http://schemas.openxmlformats.org/officeDocument/2006/relationships/hyperlink" Target="mailto:sarah.norris@ucf.edu" TargetMode="External"/><Relationship Id="rId6" Type="http://schemas.openxmlformats.org/officeDocument/2006/relationships/hyperlink" Target="mailto:richg@ucf.edu" TargetMode="External"/><Relationship Id="rId7" Type="http://schemas.openxmlformats.org/officeDocument/2006/relationships/hyperlink" Target="http://library.ucf.edu/about/departments/scholarly-communication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copyright.gov/circs/circ01.pdf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copyright.gov/fair-use/more-info.html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generalcounsel.ucf.edu/files/2015/06/Top-Ten-Copyright-and-Fair-Use-Questions-revised-NNH-clean-4-19-11.docx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generalcounsel.ucf.edu/files/2015/06/Top-Ten-Copyright-and-Fair-Use-Questions-revised-NNH-clean-4-19-11.docx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ctrTitle"/>
          </p:nvPr>
        </p:nvSpPr>
        <p:spPr>
          <a:xfrm>
            <a:off x="342150" y="559425"/>
            <a:ext cx="8459700" cy="20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lang="en-US" sz="5200"/>
              <a:t>Copyright &amp; Fair Use... </a:t>
            </a:r>
            <a:endParaRPr b="1" sz="52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lang="en-US" sz="5200">
                <a:solidFill>
                  <a:schemeClr val="accent4"/>
                </a:solidFill>
              </a:rPr>
              <a:t>in the Time of COVID-19</a:t>
            </a:r>
            <a:endParaRPr b="1" sz="52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7" name="Google Shape;1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/>
          <p:nvPr/>
        </p:nvSpPr>
        <p:spPr>
          <a:xfrm>
            <a:off x="4112999" y="2762329"/>
            <a:ext cx="124990" cy="118412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5"/>
          <p:cNvSpPr/>
          <p:nvPr/>
        </p:nvSpPr>
        <p:spPr>
          <a:xfrm>
            <a:off x="4356683" y="2762329"/>
            <a:ext cx="124990" cy="118412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/>
          <p:nvPr/>
        </p:nvSpPr>
        <p:spPr>
          <a:xfrm>
            <a:off x="4599834" y="2762329"/>
            <a:ext cx="124990" cy="118412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5"/>
          <p:cNvSpPr txBox="1"/>
          <p:nvPr/>
        </p:nvSpPr>
        <p:spPr>
          <a:xfrm>
            <a:off x="1613721" y="3082108"/>
            <a:ext cx="5728915" cy="722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Sarah A. Norris, Scholarly Communication Librarian</a:t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Rich Gause, Government Information Librarian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University of Central Florida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4"/>
          <p:cNvSpPr txBox="1"/>
          <p:nvPr>
            <p:ph idx="4294967295" type="title"/>
          </p:nvPr>
        </p:nvSpPr>
        <p:spPr>
          <a:xfrm>
            <a:off x="781050" y="243545"/>
            <a:ext cx="7886700" cy="9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We Make Sure We’re Copyright Compliant in the Classroom? </a:t>
            </a:r>
            <a:endParaRPr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4"/>
                </a:solidFill>
              </a:rPr>
              <a:t>Copyright in the Face-to-Face Classroom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210" name="Google Shape;210;p3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Face to face classroom teaching exception (§110(1))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Publicly display &amp; perform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Doesn’t apply online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Fair use exception (§107)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Reproduction for blind or other people with disabilities (§121)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Special HathiTrust access via Missy Murphey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First sale doctrine (§109)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Does not apply if end-user license agreements are in place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4"/>
                </a:solidFill>
              </a:rPr>
              <a:t>Copyright in the Online Classroom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217" name="Google Shape;217;p3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Online classroom teaching exception - TEACH Act (§110(2) and §112 )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Provides some guidance, but is more technical and restrictive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i="1" lang="en-US"/>
              <a:t>“</a:t>
            </a:r>
            <a:r>
              <a:rPr i="1" lang="en-US"/>
              <a:t>Due to the extremely restrictive nature of the TEACH Act, the UCF General Counsel’s Office prefers to rely on the traditional fair use principles instead.” 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Fair use exception (§107)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Reproduction for blind or other people with disabilities (§121)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Special HathiTrust access via Missy Murphey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First sale doctrine (§109)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>
            <p:ph type="title"/>
          </p:nvPr>
        </p:nvSpPr>
        <p:spPr>
          <a:xfrm>
            <a:off x="628650" y="273851"/>
            <a:ext cx="7886700" cy="1251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CA29"/>
                </a:solidFill>
              </a:rPr>
              <a:t>General Recommendations</a:t>
            </a:r>
            <a:r>
              <a:rPr b="1" lang="en-US">
                <a:solidFill>
                  <a:srgbClr val="FFCA29"/>
                </a:solidFill>
              </a:rPr>
              <a:t> for both Face-to-Face &amp; Online</a:t>
            </a:r>
            <a:endParaRPr b="1">
              <a:solidFill>
                <a:srgbClr val="FFCA29"/>
              </a:solidFill>
            </a:endParaRPr>
          </a:p>
        </p:txBody>
      </p:sp>
      <p:sp>
        <p:nvSpPr>
          <p:cNvPr id="224" name="Google Shape;224;p37"/>
          <p:cNvSpPr txBox="1"/>
          <p:nvPr>
            <p:ph idx="1" type="body"/>
          </p:nvPr>
        </p:nvSpPr>
        <p:spPr>
          <a:xfrm>
            <a:off x="628650" y="1389124"/>
            <a:ext cx="7886700" cy="278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If a license applies, it must be complied with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Obtain permission to use copyrighted materials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Pay to use via services like Copyright Clearance Center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Fair Use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Linking to Content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Finding materials that are in the public domain and/or are openly licensed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8"/>
          <p:cNvSpPr txBox="1"/>
          <p:nvPr/>
        </p:nvSpPr>
        <p:spPr>
          <a:xfrm>
            <a:off x="3298050" y="167700"/>
            <a:ext cx="5536500" cy="10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Helvetica Neue"/>
                <a:ea typeface="Helvetica Neue"/>
                <a:cs typeface="Helvetica Neue"/>
                <a:sym typeface="Helvetica Neue"/>
              </a:rPr>
              <a:t>Copyright, Fair Use &amp; </a:t>
            </a:r>
            <a:endParaRPr b="1" sz="3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Helvetica Neue"/>
                <a:ea typeface="Helvetica Neue"/>
                <a:cs typeface="Helvetica Neue"/>
                <a:sym typeface="Helvetica Neue"/>
              </a:rPr>
              <a:t>Emergency Circumstances</a:t>
            </a:r>
            <a:endParaRPr sz="3000">
              <a:highlight>
                <a:schemeClr val="accent4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4" name="Google Shape;23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CA29"/>
                </a:solidFill>
              </a:rPr>
              <a:t>Important Points to Consider</a:t>
            </a:r>
            <a:endParaRPr b="1">
              <a:solidFill>
                <a:srgbClr val="FFCA29"/>
              </a:solidFill>
            </a:endParaRPr>
          </a:p>
        </p:txBody>
      </p:sp>
      <p:sp>
        <p:nvSpPr>
          <p:cNvPr id="241" name="Google Shape;241;p39"/>
          <p:cNvSpPr txBox="1"/>
          <p:nvPr>
            <p:ph idx="1" type="body"/>
          </p:nvPr>
        </p:nvSpPr>
        <p:spPr>
          <a:xfrm>
            <a:off x="628650" y="1013250"/>
            <a:ext cx="7886700" cy="359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Copyright and Fair Use still apply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However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fair use, in particular, offers flexibility during emergency situations (Four Fair Use Factors)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◆"/>
            </a:pPr>
            <a:r>
              <a:rPr i="1" lang="en-US">
                <a:latin typeface="Arial"/>
                <a:ea typeface="Arial"/>
                <a:cs typeface="Arial"/>
                <a:sym typeface="Arial"/>
              </a:rPr>
              <a:t>“making materials available and accessible to students in this time of crisis will almost always be a fair use.”</a:t>
            </a:r>
            <a:r>
              <a:rPr i="1" lang="en-US">
                <a:latin typeface="Arial"/>
                <a:ea typeface="Arial"/>
                <a:cs typeface="Arial"/>
                <a:sym typeface="Arial"/>
              </a:rPr>
              <a:t> </a:t>
            </a:r>
            <a:endParaRPr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Faculty should consider copyright &amp; fair use but not agonize to the point of not being able to use resources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These emergency circumstances are not necessarily applicable to those who were already teaching online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/>
          <p:nvPr>
            <p:ph type="title"/>
          </p:nvPr>
        </p:nvSpPr>
        <p:spPr>
          <a:xfrm>
            <a:off x="628650" y="249370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CA29"/>
                </a:solidFill>
              </a:rPr>
              <a:t>Public Statement of Library Copyright Specialists: </a:t>
            </a:r>
            <a:r>
              <a:rPr b="1" i="1" lang="en-US" sz="3000">
                <a:solidFill>
                  <a:srgbClr val="FFCA29"/>
                </a:solidFill>
              </a:rPr>
              <a:t>Fair Use &amp; Emergency Remote Teaching &amp; Research</a:t>
            </a:r>
            <a:endParaRPr b="1" i="1" sz="3000">
              <a:solidFill>
                <a:srgbClr val="FFCA29"/>
              </a:solidFill>
            </a:endParaRPr>
          </a:p>
        </p:txBody>
      </p:sp>
      <p:sp>
        <p:nvSpPr>
          <p:cNvPr id="250" name="Google Shape;250;p40"/>
          <p:cNvSpPr txBox="1"/>
          <p:nvPr>
            <p:ph idx="1" type="body"/>
          </p:nvPr>
        </p:nvSpPr>
        <p:spPr>
          <a:xfrm>
            <a:off x="578275" y="1318375"/>
            <a:ext cx="7886700" cy="30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/>
              <a:t>Can be found at: </a:t>
            </a:r>
            <a:r>
              <a:rPr lang="en-US" sz="24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https://tinyurl.com/tvnty3a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UCF Office of General Counsel recommends following this document as a guideline when navigating fair use during these circumstances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 points: 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◆"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Consider multiple approaches to mitigate risk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◆"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Restrict access to materials only to students, instructors, or TAs in the course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◆"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Only provide content for the period of time needed &amp; that are pedagogically appropriate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◆"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Look for longer-term solutions to needs presented during this public health crisis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CA29"/>
                </a:solidFill>
              </a:rPr>
              <a:t>Other Resources to Help Navigate Copyrighted Content</a:t>
            </a:r>
            <a:endParaRPr b="1">
              <a:solidFill>
                <a:srgbClr val="FFCA29"/>
              </a:solidFill>
            </a:endParaRPr>
          </a:p>
        </p:txBody>
      </p:sp>
      <p:sp>
        <p:nvSpPr>
          <p:cNvPr id="259" name="Google Shape;259;p41"/>
          <p:cNvSpPr txBox="1"/>
          <p:nvPr>
            <p:ph idx="1" type="body"/>
          </p:nvPr>
        </p:nvSpPr>
        <p:spPr>
          <a:xfrm>
            <a:off x="628650" y="1268049"/>
            <a:ext cx="7886700" cy="264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Library-Licensed Materials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◆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Temporary access materials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UCF Libraries LibGuide </a:t>
            </a:r>
            <a:r>
              <a:rPr lang="en-US" sz="18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https://guides.ucf.edu/covid</a:t>
            </a:r>
            <a:r>
              <a:rPr lang="en-US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Vendor Love in the Time of COVID-19 </a:t>
            </a:r>
            <a:r>
              <a:rPr lang="en-US" sz="18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https://tinyurl.com/vendorsupportedaccess</a:t>
            </a:r>
            <a:r>
              <a:rPr lang="en-US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Copyright Clearance Center License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Public domain (e.g. Internet Archive, HathiTrust, Project Gutenberg, etc.)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Open Educational Resources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118"/>
            <a:ext cx="9144001" cy="505326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2"/>
          <p:cNvSpPr txBox="1"/>
          <p:nvPr/>
        </p:nvSpPr>
        <p:spPr>
          <a:xfrm>
            <a:off x="4246300" y="273850"/>
            <a:ext cx="39291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https://guides.ucf.edu/covid</a:t>
            </a:r>
            <a:endParaRPr b="1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857"/>
            <a:ext cx="9143999" cy="498978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3"/>
          <p:cNvSpPr txBox="1"/>
          <p:nvPr/>
        </p:nvSpPr>
        <p:spPr>
          <a:xfrm>
            <a:off x="4223100" y="273850"/>
            <a:ext cx="3673800" cy="44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https://guides.ucf.edu/covid/copyright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5648091" y="409375"/>
            <a:ext cx="2949300" cy="1200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CA29"/>
                </a:solidFill>
              </a:rPr>
              <a:t>Disclaimer</a:t>
            </a:r>
            <a:endParaRPr b="1" sz="4000">
              <a:solidFill>
                <a:srgbClr val="FFCA29"/>
              </a:solidFill>
            </a:endParaRPr>
          </a:p>
        </p:txBody>
      </p:sp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5613441" y="1572625"/>
            <a:ext cx="2949300" cy="285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b="1" lang="en-US" sz="2400"/>
              <a:t>UCF Libraries does not give legal advice, and any information in this presentation is for informational purposes only.</a:t>
            </a:r>
            <a:endParaRPr b="1" sz="2400"/>
          </a:p>
        </p:txBody>
      </p:sp>
      <p:pic>
        <p:nvPicPr>
          <p:cNvPr id="139" name="Google Shape;13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513" y="1319213"/>
            <a:ext cx="7038975" cy="2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4"/>
          <p:cNvSpPr txBox="1"/>
          <p:nvPr/>
        </p:nvSpPr>
        <p:spPr>
          <a:xfrm>
            <a:off x="4223100" y="273850"/>
            <a:ext cx="3673800" cy="44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https://guides.ucf.edu/covid/copyright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5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297" y="0"/>
            <a:ext cx="866940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p45"/>
          <p:cNvCxnSpPr/>
          <p:nvPr/>
        </p:nvCxnSpPr>
        <p:spPr>
          <a:xfrm>
            <a:off x="2049675" y="727050"/>
            <a:ext cx="471900" cy="30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8" name="Google Shape;298;p45"/>
          <p:cNvSpPr txBox="1"/>
          <p:nvPr/>
        </p:nvSpPr>
        <p:spPr>
          <a:xfrm>
            <a:off x="4300425" y="150100"/>
            <a:ext cx="3549900" cy="44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https://guides.ucf.edu/covid/other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6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CA29"/>
                </a:solidFill>
              </a:rPr>
              <a:t>Copyright &amp; Fair Use Considerations for Future Semesters</a:t>
            </a:r>
            <a:endParaRPr b="1">
              <a:solidFill>
                <a:srgbClr val="FFCA29"/>
              </a:solidFill>
            </a:endParaRPr>
          </a:p>
        </p:txBody>
      </p:sp>
      <p:sp>
        <p:nvSpPr>
          <p:cNvPr id="305" name="Google Shape;305;p46"/>
          <p:cNvSpPr txBox="1"/>
          <p:nvPr>
            <p:ph idx="1" type="body"/>
          </p:nvPr>
        </p:nvSpPr>
        <p:spPr>
          <a:xfrm>
            <a:off x="628650" y="1268049"/>
            <a:ext cx="7886700" cy="264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Summer semesters, fair use for emergency circumstances should still be applicable 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◆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is particularly applicable for faculty who were scheduled to teach face-to-face only courses but now must teach online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Encourage faculty to start thinking about fall courses and online alternatives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◆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time frame is no longer an emergency situation, as faculty have time to plan for the fall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7"/>
          <p:cNvSpPr txBox="1"/>
          <p:nvPr>
            <p:ph idx="4294967295" type="title"/>
          </p:nvPr>
        </p:nvSpPr>
        <p:spPr>
          <a:xfrm rot="235922">
            <a:off x="2848643" y="2119585"/>
            <a:ext cx="3373040" cy="1259068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</a:rPr>
              <a:t>Final Considerations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315" name="Google Shape;31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CA29"/>
                </a:solidFill>
              </a:rPr>
              <a:t>General Recommendations for Emergency Situations</a:t>
            </a:r>
            <a:endParaRPr b="1">
              <a:solidFill>
                <a:srgbClr val="FFCA29"/>
              </a:solidFill>
            </a:endParaRPr>
          </a:p>
        </p:txBody>
      </p:sp>
      <p:sp>
        <p:nvSpPr>
          <p:cNvPr id="322" name="Google Shape;322;p48"/>
          <p:cNvSpPr txBox="1"/>
          <p:nvPr>
            <p:ph idx="1" type="body"/>
          </p:nvPr>
        </p:nvSpPr>
        <p:spPr>
          <a:xfrm>
            <a:off x="628650" y="1268049"/>
            <a:ext cx="7886700" cy="264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Assess copyright &amp; fair use on a case-by-case basis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When possible, look for alternative versions of materials (e.g. ebooks, online journal articles, streaming video)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If UCF has purchased and/or licensed materials, it is always 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preferable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to link to them vs uploading to Canvas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Consider freely available and/or openly licensed materials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➔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Approach from a pedagogical perspective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9"/>
          <p:cNvSpPr txBox="1"/>
          <p:nvPr>
            <p:ph idx="4294967295" type="title"/>
          </p:nvPr>
        </p:nvSpPr>
        <p:spPr>
          <a:xfrm>
            <a:off x="272350" y="2219800"/>
            <a:ext cx="3793200" cy="9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Would You Do?</a:t>
            </a:r>
            <a:endParaRPr b="1">
              <a:solidFill>
                <a:srgbClr val="FFCA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2" name="Google Shape;332;p49"/>
          <p:cNvSpPr txBox="1"/>
          <p:nvPr>
            <p:ph idx="4294967295" type="title"/>
          </p:nvPr>
        </p:nvSpPr>
        <p:spPr>
          <a:xfrm>
            <a:off x="272350" y="3030000"/>
            <a:ext cx="3793200" cy="9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Talk Through Scenarios...</a:t>
            </a:r>
            <a:endParaRPr b="1">
              <a:solidFill>
                <a:srgbClr val="FFCA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3" name="Google Shape;333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Scenarios</a:t>
            </a:r>
            <a:endParaRPr b="1">
              <a:solidFill>
                <a:srgbClr val="FFCA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Google Shape;340;p50"/>
          <p:cNvSpPr txBox="1"/>
          <p:nvPr>
            <p:ph idx="1" type="body"/>
          </p:nvPr>
        </p:nvSpPr>
        <p:spPr>
          <a:xfrm>
            <a:off x="311700" y="1786800"/>
            <a:ext cx="8520600" cy="15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Scanning an entire textbook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Uploading PDFs of articles, book chapters, etc. 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Uploading/Using Multimedia (videos, etc.)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41" name="Google Shape;34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 txBox="1"/>
          <p:nvPr>
            <p:ph type="title"/>
          </p:nvPr>
        </p:nvSpPr>
        <p:spPr>
          <a:xfrm>
            <a:off x="628650" y="373900"/>
            <a:ext cx="7886700" cy="712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CA29"/>
                </a:solidFill>
              </a:rPr>
              <a:t>Resources</a:t>
            </a:r>
            <a:endParaRPr b="1">
              <a:solidFill>
                <a:srgbClr val="FFCA29"/>
              </a:solidFill>
            </a:endParaRPr>
          </a:p>
        </p:txBody>
      </p:sp>
      <p:sp>
        <p:nvSpPr>
          <p:cNvPr id="348" name="Google Shape;348;p51"/>
          <p:cNvSpPr txBox="1"/>
          <p:nvPr>
            <p:ph idx="1" type="body"/>
          </p:nvPr>
        </p:nvSpPr>
        <p:spPr>
          <a:xfrm>
            <a:off x="628650" y="1086088"/>
            <a:ext cx="7886700" cy="351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1800"/>
              <a:buChar char="➔"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UCF Office of General Counsel: Top 10 Copyright &amp; Fair Use Questions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◆"/>
            </a:pPr>
            <a:r>
              <a:rPr lang="en-US" sz="14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https://generalcounsel.ucf.edu/files/2015/06/Top-Ten-Copyright-and-Fair-Use-Questions-revised-NNH-clean-4-19-11.docx</a:t>
            </a:r>
            <a:r>
              <a:rPr lang="en-US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➔"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Public Statement of Library Copyright Specialists: Fair Use &amp; Emergency Remote Teaching &amp; Research 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◆"/>
            </a:pPr>
            <a:r>
              <a:rPr lang="en-US" sz="14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https://tinyurl.com/tvnty3a</a:t>
            </a:r>
            <a:r>
              <a:rPr lang="en-US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➔"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UCF Libraries LibGuide 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◆"/>
            </a:pPr>
            <a:r>
              <a:rPr lang="en-US" sz="14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https://guides.ucf.edu/covid</a:t>
            </a:r>
            <a:r>
              <a:rPr lang="en-US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➔"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Vendor Love in the Time of COVID-19 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◆"/>
            </a:pPr>
            <a:r>
              <a:rPr lang="en-US" sz="14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https://tinyurl.com/vendorsupportedaccess</a:t>
            </a:r>
            <a:r>
              <a:rPr lang="en-US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CA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2"/>
          <p:cNvSpPr txBox="1"/>
          <p:nvPr>
            <p:ph type="title"/>
          </p:nvPr>
        </p:nvSpPr>
        <p:spPr>
          <a:xfrm>
            <a:off x="628650" y="373900"/>
            <a:ext cx="7886700" cy="712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CA29"/>
                </a:solidFill>
              </a:rPr>
              <a:t>Public Domain Image References</a:t>
            </a:r>
            <a:endParaRPr b="1">
              <a:solidFill>
                <a:srgbClr val="FFCA29"/>
              </a:solidFill>
            </a:endParaRPr>
          </a:p>
        </p:txBody>
      </p:sp>
      <p:sp>
        <p:nvSpPr>
          <p:cNvPr id="356" name="Google Shape;356;p52"/>
          <p:cNvSpPr txBox="1"/>
          <p:nvPr>
            <p:ph idx="1" type="body"/>
          </p:nvPr>
        </p:nvSpPr>
        <p:spPr>
          <a:xfrm>
            <a:off x="628650" y="1086088"/>
            <a:ext cx="7886700" cy="351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➔"/>
            </a:pPr>
            <a:r>
              <a:rPr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Robert Vose / Cowles Communications, Inc. (Photographer). Photograph of Raymond Burr and other cast members on the set of the CBS-TV series Perry Mason, from the front cover of Look magazine [digital image]. Retrieved from </a:t>
            </a:r>
            <a:r>
              <a:rPr lang="en-US" sz="14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https://commons.wikimedia.org/wiki/File:Perry-Mason-Look-1961.jpg</a:t>
            </a:r>
            <a:r>
              <a:rPr lang="en-US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➔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PDPics (Photographer). (2014, July 15). No title [digital image]. Retrieved from </a:t>
            </a:r>
            <a:r>
              <a:rPr lang="en-US" sz="1400" u="sng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https://pixabay.com/photos/copyright-magnifier-magnifying-glass-389901/</a:t>
            </a:r>
            <a:r>
              <a:rPr lang="en-US" sz="1400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rgbClr val="FFCA2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➔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Wokandapix (Photographer). (2017, January 10). No title [digital image]. Retrieved from </a:t>
            </a:r>
            <a:r>
              <a:rPr lang="en-US" sz="1400" u="sng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https://pixabay.com/photos/teach-education-school-class-1968076/</a:t>
            </a:r>
            <a:r>
              <a:rPr lang="en-US" sz="1400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rgbClr val="FFCA2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➔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Athree23 (Photographer). (2018, September 15). No title [digital image]. Retrieved from </a:t>
            </a:r>
            <a:r>
              <a:rPr lang="en-US" sz="1400" u="sng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https://pixabay.com/photos/feedback-checklist-job-gut-3676922/</a:t>
            </a:r>
            <a:r>
              <a:rPr lang="en-US" sz="1400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rgbClr val="FFCA2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➔"/>
            </a:pPr>
            <a:r>
              <a:rPr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SCY (Photographer). (2015, June 24). No title [digital image]. Retrieved from</a:t>
            </a:r>
            <a:r>
              <a:rPr lang="en-US" sz="1400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https://pixabay.com/photos/laptop-book-information-online-819285/</a:t>
            </a:r>
            <a:r>
              <a:rPr lang="en-US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➔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Uki_71 (Photographer). (2016, January 18). No title [digital image]. Retrieved from </a:t>
            </a:r>
            <a:r>
              <a:rPr lang="en-US" sz="1400" u="sng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https://pixabay.com/photos/note-pin-list-stickies-paper-memo-1143037/</a:t>
            </a:r>
            <a:r>
              <a:rPr lang="en-US" sz="1400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➔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TeroVesalainen (Photographer). (2017, March 7). No title [digital image]. Retrieved from </a:t>
            </a:r>
            <a:r>
              <a:rPr lang="en-US" sz="1400" u="sng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https://pixabay.com/photos/question-mark-why-problem-solution-2123967/</a:t>
            </a:r>
            <a:r>
              <a:rPr lang="en-US" sz="1400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rgbClr val="FFCA2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rgbClr val="FFCA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824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3"/>
          <p:cNvSpPr txBox="1"/>
          <p:nvPr>
            <p:ph type="ctrTitle"/>
          </p:nvPr>
        </p:nvSpPr>
        <p:spPr>
          <a:xfrm>
            <a:off x="4654768" y="346277"/>
            <a:ext cx="41820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lang="en-US" sz="2700">
                <a:latin typeface="Helvetica Neue"/>
                <a:ea typeface="Helvetica Neue"/>
                <a:cs typeface="Helvetica Neue"/>
                <a:sym typeface="Helvetica Neue"/>
              </a:rPr>
              <a:t>Contact Information</a:t>
            </a:r>
            <a:endParaRPr/>
          </a:p>
        </p:txBody>
      </p:sp>
      <p:pic>
        <p:nvPicPr>
          <p:cNvPr id="364" name="Google Shape;364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3"/>
          <p:cNvSpPr txBox="1"/>
          <p:nvPr/>
        </p:nvSpPr>
        <p:spPr>
          <a:xfrm>
            <a:off x="5510975" y="912825"/>
            <a:ext cx="3325800" cy="33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Sarah A. Norris</a:t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Scholarly Communication Librarian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600" u="sng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sarah.norris@ucf.edu</a:t>
            </a:r>
            <a:r>
              <a:rPr lang="en-US" sz="1800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800">
              <a:solidFill>
                <a:srgbClr val="FFCA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Rich Gause</a:t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Government Information Librarian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600" u="sng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richg@ucf.edu</a:t>
            </a:r>
            <a:r>
              <a:rPr lang="en-US" sz="16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8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800">
              <a:solidFill>
                <a:srgbClr val="FFCA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6" name="Google Shape;366;p53"/>
          <p:cNvSpPr txBox="1"/>
          <p:nvPr/>
        </p:nvSpPr>
        <p:spPr>
          <a:xfrm>
            <a:off x="3874100" y="4395150"/>
            <a:ext cx="45294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UCF Libraries Office of Scholarly Communication </a:t>
            </a:r>
            <a:br>
              <a:rPr lang="en-US" sz="1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-US" sz="1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u="sng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http://library.ucf.edu/about/departments/scholarly-communication/</a:t>
            </a:r>
            <a:r>
              <a:rPr lang="en-US" sz="11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br>
              <a:rPr lang="en-US" sz="11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1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CA29"/>
                </a:solidFill>
              </a:rPr>
              <a:t>Session Agenda</a:t>
            </a:r>
            <a:endParaRPr b="1">
              <a:solidFill>
                <a:srgbClr val="FFCA29"/>
              </a:solidFill>
            </a:endParaRPr>
          </a:p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628650" y="1097300"/>
            <a:ext cx="7886700" cy="353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Copyright &amp; Fair Use in Brief</a:t>
            </a:r>
            <a:endParaRPr sz="2400"/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Copyright &amp; Fair Use Online vs Face-to-Face</a:t>
            </a:r>
            <a:endParaRPr sz="2400"/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Fair Use Online During Exigent Circumstances</a:t>
            </a:r>
            <a:endParaRPr/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Resources to Help Navigate Copyrighted Content </a:t>
            </a:r>
            <a:endParaRPr/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Copyright &amp; Fair Use Considerations for Future Semesters</a:t>
            </a:r>
            <a:endParaRPr sz="2400"/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Q&amp;A</a:t>
            </a:r>
            <a:endParaRPr sz="2400"/>
          </a:p>
          <a:p>
            <a: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5" name="Google Shape;155;p28"/>
          <p:cNvSpPr/>
          <p:nvPr/>
        </p:nvSpPr>
        <p:spPr>
          <a:xfrm>
            <a:off x="0" y="3844500"/>
            <a:ext cx="4750800" cy="1299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8"/>
          <p:cNvSpPr txBox="1"/>
          <p:nvPr/>
        </p:nvSpPr>
        <p:spPr>
          <a:xfrm>
            <a:off x="113850" y="3844500"/>
            <a:ext cx="4523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Copyright &amp; </a:t>
            </a:r>
            <a:endParaRPr b="1" sz="3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Fair Use In Brief</a:t>
            </a:r>
            <a:endParaRPr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/>
        </p:nvSpPr>
        <p:spPr>
          <a:xfrm>
            <a:off x="593075" y="581425"/>
            <a:ext cx="8136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“Copyright is a </a:t>
            </a:r>
            <a:r>
              <a:rPr lang="en-US" sz="3000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 of protection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provided by the laws of the United States (title 17, U.S. Code) to the authors of </a:t>
            </a:r>
            <a:r>
              <a:rPr lang="en-US" sz="3000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‘original works of authorship,’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including literary, dramatic, musical, artistic, and certain other intellectual works. This protection is available to </a:t>
            </a:r>
            <a:r>
              <a:rPr lang="en-US" sz="3000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both published and unpublished works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.”</a:t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http://www.copyright.gov/circs/circ01.pdf</a:t>
            </a:r>
            <a:r>
              <a:rPr lang="en-US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4" name="Google Shape;16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/>
        </p:nvSpPr>
        <p:spPr>
          <a:xfrm>
            <a:off x="585125" y="443250"/>
            <a:ext cx="8136300" cy="42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“Fair use is a legal doctrine that </a:t>
            </a:r>
            <a:r>
              <a:rPr lang="en-US" sz="2400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promotes freedom of expression by permitting the unlicensed use of copyright-protected works in certain circumstances</a:t>
            </a: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Section 107 of the Copyright Act provides the statutory framework for determining whether something is a fair use and identifies certain types of uses—</a:t>
            </a:r>
            <a:r>
              <a:rPr lang="en-US" sz="2400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such as criticism, comment, news reporting, teaching, scholarship, and research</a:t>
            </a: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—as examples of activities that may qualify as fair use.”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http://copyright.gov/fair-use/more-info.html</a:t>
            </a:r>
            <a:r>
              <a:rPr lang="en-US" sz="1800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800">
              <a:solidFill>
                <a:srgbClr val="FFCA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1" name="Google Shape;17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CA29"/>
                </a:solidFill>
              </a:rPr>
              <a:t>Navigating Fair Use...</a:t>
            </a:r>
            <a:endParaRPr b="1">
              <a:solidFill>
                <a:srgbClr val="FFCA29"/>
              </a:solidFill>
            </a:endParaRPr>
          </a:p>
        </p:txBody>
      </p:sp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628650" y="1091419"/>
            <a:ext cx="7886700" cy="32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1800"/>
              <a:buChar char="➔"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When considering use of copyrighted work(s), the </a:t>
            </a:r>
            <a:r>
              <a:rPr b="1" lang="en-US" sz="1800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</a:rPr>
              <a:t>Four Fair Use Factors are typically used as a benchmark</a:t>
            </a: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for whether fair use is appropriate or not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AutoNum type="arabicPeriod"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purpose &amp; character of use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AutoNum type="arabicPeriod"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nature of the copyrighted work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AutoNum type="arabicPeriod"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portion used in relation to the copyrighted work as a whole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AutoNum type="arabicPeriod"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effect of the use upon the potential market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➔"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Fair use is not applicable in every situation, even if it is for educational purposes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➔"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UCF Office of General Counsel Recommends that UCF Faculty adhere to a general 10% rule (i.e. use up to 10% of a copyrighted work)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</a:pPr>
            <a:r>
              <a:rPr lang="en-US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Top 10 Copyright &amp; Fair Use Questions</a:t>
            </a: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2"/>
          <p:cNvSpPr txBox="1"/>
          <p:nvPr/>
        </p:nvSpPr>
        <p:spPr>
          <a:xfrm>
            <a:off x="1215075" y="3812925"/>
            <a:ext cx="6623400" cy="10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Helvetica Neue"/>
                <a:ea typeface="Helvetica Neue"/>
                <a:cs typeface="Helvetica Neue"/>
                <a:sym typeface="Helvetica Neue"/>
              </a:rPr>
              <a:t>Copyright in the Classroom: </a:t>
            </a:r>
            <a:r>
              <a:rPr b="1" lang="en-US" sz="3000">
                <a:highlight>
                  <a:schemeClr val="accent4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Face-to-Face versus Online</a:t>
            </a:r>
            <a:endParaRPr sz="3000">
              <a:highlight>
                <a:schemeClr val="accent4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7" name="Google Shape;18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4"/>
                </a:solidFill>
              </a:rPr>
              <a:t>Legal Framework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194" name="Google Shape;194;p33"/>
          <p:cNvSpPr txBox="1"/>
          <p:nvPr>
            <p:ph idx="1" type="body"/>
          </p:nvPr>
        </p:nvSpPr>
        <p:spPr>
          <a:xfrm>
            <a:off x="628650" y="1187725"/>
            <a:ext cx="7886700" cy="349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Copyright Law</a:t>
            </a:r>
            <a:endParaRPr/>
          </a:p>
          <a:p>
            <a:pPr indent="-342900" lvl="0" marL="457200" rtl="0" algn="l"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Using copyrighted materials for teaching purposes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Creating your own copyrighted materials for teaching purposes</a:t>
            </a:r>
            <a:endParaRPr sz="1800"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Contract Law</a:t>
            </a:r>
            <a:endParaRPr/>
          </a:p>
          <a:p>
            <a:pPr indent="-342900" lvl="0" marL="457200" rtl="0" algn="l"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May define copyright ownership in instructional materials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Can affect what materials you may or may not be able to use in a course </a:t>
            </a:r>
            <a:endParaRPr sz="1800"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UCF Policies and/or Recommendations</a:t>
            </a:r>
            <a:endParaRPr/>
          </a:p>
          <a:p>
            <a:pPr indent="-342900" lvl="0" marL="457200" rtl="0" algn="l"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Use of Copyrighted Materials Policy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accent4"/>
                </a:solidFill>
                <a:hlinkClick r:id="rId3"/>
              </a:rPr>
              <a:t>Top 10 Copyright &amp; Fair Use Questions</a:t>
            </a:r>
            <a:r>
              <a:rPr lang="en-US" sz="1800"/>
              <a:t> (Office of General Counsel)</a:t>
            </a:r>
            <a:endParaRPr sz="1800"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