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9144000" cy="6858000"/>
  <p:embeddedFontLst>
    <p:embeddedFont>
      <p:font typeface="Helvetica Neue"/>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HelveticaNeu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HelveticaNeue-italic.fntdata"/><Relationship Id="rId50" Type="http://schemas.openxmlformats.org/officeDocument/2006/relationships/font" Target="fonts/HelveticaNeue-bold.fntdata"/><Relationship Id="rId52" Type="http://schemas.openxmlformats.org/officeDocument/2006/relationships/font" Target="fonts/HelveticaNeue-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409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79484" y="0"/>
            <a:ext cx="3962400" cy="344091"/>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910"/>
            <a:ext cx="3962400" cy="34409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1: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highlight>
                <a:srgbClr val="FFFFFF"/>
              </a:highlight>
            </a:endParaRPr>
          </a:p>
        </p:txBody>
      </p:sp>
      <p:sp>
        <p:nvSpPr>
          <p:cNvPr id="124" name="Google Shape;124;p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849f82d658_0_1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849f82d658_0_1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g849f82d658_0_1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73666344c8_0_223: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3666344c8_0_223: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73666344c8_0_223: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849f82d658_0_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849f82d658_0_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g849f82d658_0_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849f82d658_0_1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849f82d658_0_1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849f82d658_0_1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849f82d658_0_26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849f82d658_0_26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849f82d658_0_26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849f82d658_0_26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849f82d658_0_26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g849f82d658_0_26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73a481a635_0_23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73a481a635_0_23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g73a481a635_0_23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73a481a635_0_30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73a481a635_0_30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g73a481a635_0_30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73666344c8_0_42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73666344c8_0_42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73666344c8_0_42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83b6f359aa_0_1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83b6f359aa_0_1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83b6f359aa_0_1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773ea71041_0_31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73ea71041_0_31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773ea71041_0_31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83b6f359aa_0_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83b6f359aa_0_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83b6f359aa_0_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73a481a635_0_45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3a481a635_0_45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g73a481a635_0_45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73a481a635_0_53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73a481a635_0_53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g73a481a635_0_53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73a481a635_0_54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73a481a635_0_54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73a481a635_0_54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73a481a635_0_56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73a481a635_0_56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g73a481a635_0_56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73a481a635_0_89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73a481a635_0_89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g73a481a635_0_89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83ed2ab6f5_3_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83ed2ab6f5_3_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83ed2ab6f5_3_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83ed2ab6f5_3_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83ed2ab6f5_3_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g83ed2ab6f5_3_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83ed2ab6f5_3_2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83ed2ab6f5_3_2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g83ed2ab6f5_3_2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83ed2ab6f5_3_1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83ed2ab6f5_3_1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83ed2ab6f5_3_1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849f82d658_0_10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849f82d658_0_10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849f82d658_0_10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73a481a635_0_90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73a481a635_0_90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g73a481a635_0_90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73a481a635_0_65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73a481a635_0_65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g73a481a635_0_65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73a481a635_0_57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73a481a635_0_57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g73a481a635_0_57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73a481a635_0_96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73a481a635_0_96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g73a481a635_0_96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73a481a635_0_102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73a481a635_0_102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g73a481a635_0_102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773ea71041_0_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773ea71041_0_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773ea71041_0_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773ea71041_0_5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773ea71041_0_5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773ea71041_0_5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773ea71041_0_10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773ea71041_0_10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773ea71041_0_10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773ea71041_0_15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773ea71041_0_15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g773ea71041_0_15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773ea71041_0_20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773ea71041_0_20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773ea71041_0_20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73a481a635_0_15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73a481a635_0_15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73a481a635_0_15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773ea71041_0_26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773ea71041_0_26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773ea71041_0_26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83b6f359aa_0_9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83b6f359aa_0_9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83b6f359aa_0_9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73a481a635_0_128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73a481a635_0_128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73a481a635_0_128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83b6f359aa_0_1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g83b6f359aa_0_18:notes"/>
          <p:cNvSpPr/>
          <p:nvPr>
            <p:ph idx="2" type="sldImg"/>
          </p:nvPr>
        </p:nvSpPr>
        <p:spPr>
          <a:xfrm>
            <a:off x="1414463" y="857250"/>
            <a:ext cx="23145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73666344c8_0_14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3666344c8_0_14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73666344c8_0_14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73666344c8_0_29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73666344c8_0_29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73666344c8_0_29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73666344c8_0_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3666344c8_0_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73666344c8_0_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849f82d658_0_18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849f82d658_0_18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849f82d658_0_18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73666344c8_0_7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73666344c8_0_7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73666344c8_0_7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 name="Shape 12"/>
        <p:cNvGrpSpPr/>
        <p:nvPr/>
      </p:nvGrpSpPr>
      <p:grpSpPr>
        <a:xfrm>
          <a:off x="0" y="0"/>
          <a:ext cx="0" cy="0"/>
          <a:chOff x="0" y="0"/>
          <a:chExt cx="0" cy="0"/>
        </a:xfrm>
      </p:grpSpPr>
      <p:sp>
        <p:nvSpPr>
          <p:cNvPr id="13" name="Google Shape;13;p2"/>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lt1"/>
              </a:buClr>
              <a:buSzPts val="1800"/>
              <a:buNone/>
              <a:defRPr sz="1800"/>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4" name="Shape 64"/>
        <p:cNvGrpSpPr/>
        <p:nvPr/>
      </p:nvGrpSpPr>
      <p:grpSpPr>
        <a:xfrm>
          <a:off x="0" y="0"/>
          <a:ext cx="0" cy="0"/>
          <a:chOff x="0" y="0"/>
          <a:chExt cx="0" cy="0"/>
        </a:xfrm>
      </p:grpSpPr>
      <p:sp>
        <p:nvSpPr>
          <p:cNvPr id="65" name="Google Shape;65;p1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1"/>
          <p:cNvSpPr/>
          <p:nvPr>
            <p:ph idx="2" type="pic"/>
          </p:nvPr>
        </p:nvSpPr>
        <p:spPr>
          <a:xfrm>
            <a:off x="3887391" y="740570"/>
            <a:ext cx="4629150" cy="365521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400"/>
              <a:buFont typeface="Arial"/>
              <a:buNone/>
              <a:defRPr b="0" i="0" sz="24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2100"/>
              <a:buFont typeface="Arial"/>
              <a:buNone/>
              <a:defRPr b="0" i="0" sz="21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800"/>
              <a:buFont typeface="Arial"/>
              <a:buNone/>
              <a:defRPr b="0" i="0" sz="18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9pPr>
          </a:lstStyle>
          <a:p/>
        </p:txBody>
      </p:sp>
      <p:sp>
        <p:nvSpPr>
          <p:cNvPr id="67" name="Google Shape;67;p1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200"/>
              <a:buNone/>
              <a:defRPr sz="12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68" name="Google Shape;68;p11"/>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9" name="Google Shape;69;p11"/>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0" name="Google Shape;70;p11"/>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12"/>
          <p:cNvSpPr txBox="1"/>
          <p:nvPr>
            <p:ph type="title"/>
          </p:nvPr>
        </p:nvSpPr>
        <p:spPr>
          <a:xfrm rot="5400000">
            <a:off x="5350074" y="1467446"/>
            <a:ext cx="4358879"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2"/>
          <p:cNvSpPr txBox="1"/>
          <p:nvPr>
            <p:ph idx="1" type="body"/>
          </p:nvPr>
        </p:nvSpPr>
        <p:spPr>
          <a:xfrm rot="5400000">
            <a:off x="1349574" y="-447079"/>
            <a:ext cx="4358879"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74" name="Google Shape;74;p12"/>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5" name="Google Shape;75;p12"/>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6" name="Google Shape;76;p12"/>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1" name="Shape 81"/>
        <p:cNvGrpSpPr/>
        <p:nvPr/>
      </p:nvGrpSpPr>
      <p:grpSpPr>
        <a:xfrm>
          <a:off x="0" y="0"/>
          <a:ext cx="0" cy="0"/>
          <a:chOff x="0" y="0"/>
          <a:chExt cx="0" cy="0"/>
        </a:xfrm>
      </p:grpSpPr>
      <p:sp>
        <p:nvSpPr>
          <p:cNvPr id="82" name="Google Shape;82;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3" name="Google Shape;83;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4" name="Google Shape;84;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5" name="Shape 85"/>
        <p:cNvGrpSpPr/>
        <p:nvPr/>
      </p:nvGrpSpPr>
      <p:grpSpPr>
        <a:xfrm>
          <a:off x="0" y="0"/>
          <a:ext cx="0" cy="0"/>
          <a:chOff x="0" y="0"/>
          <a:chExt cx="0" cy="0"/>
        </a:xfrm>
      </p:grpSpPr>
      <p:sp>
        <p:nvSpPr>
          <p:cNvPr id="86" name="Google Shape;86;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7" name="Google Shape;87;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8" name="Shape 88"/>
        <p:cNvGrpSpPr/>
        <p:nvPr/>
      </p:nvGrpSpPr>
      <p:grpSpPr>
        <a:xfrm>
          <a:off x="0" y="0"/>
          <a:ext cx="0" cy="0"/>
          <a:chOff x="0" y="0"/>
          <a:chExt cx="0" cy="0"/>
        </a:xfrm>
      </p:grpSpPr>
      <p:sp>
        <p:nvSpPr>
          <p:cNvPr id="89" name="Google Shape;8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 name="Google Shape;90;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1" name="Google Shape;91;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2" name="Shape 92"/>
        <p:cNvGrpSpPr/>
        <p:nvPr/>
      </p:nvGrpSpPr>
      <p:grpSpPr>
        <a:xfrm>
          <a:off x="0" y="0"/>
          <a:ext cx="0" cy="0"/>
          <a:chOff x="0" y="0"/>
          <a:chExt cx="0" cy="0"/>
        </a:xfrm>
      </p:grpSpPr>
      <p:sp>
        <p:nvSpPr>
          <p:cNvPr id="93" name="Google Shape;9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5" name="Google Shape;95;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6" name="Google Shape;96;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7" name="Shape 97"/>
        <p:cNvGrpSpPr/>
        <p:nvPr/>
      </p:nvGrpSpPr>
      <p:grpSpPr>
        <a:xfrm>
          <a:off x="0" y="0"/>
          <a:ext cx="0" cy="0"/>
          <a:chOff x="0" y="0"/>
          <a:chExt cx="0" cy="0"/>
        </a:xfrm>
      </p:grpSpPr>
      <p:sp>
        <p:nvSpPr>
          <p:cNvPr id="98" name="Google Shape;98;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2" name="Google Shape;102;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3" name="Google Shape;103;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04" name="Shape 104"/>
        <p:cNvGrpSpPr/>
        <p:nvPr/>
      </p:nvGrpSpPr>
      <p:grpSpPr>
        <a:xfrm>
          <a:off x="0" y="0"/>
          <a:ext cx="0" cy="0"/>
          <a:chOff x="0" y="0"/>
          <a:chExt cx="0" cy="0"/>
        </a:xfrm>
      </p:grpSpPr>
      <p:sp>
        <p:nvSpPr>
          <p:cNvPr id="105" name="Google Shape;105;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6" name="Google Shape;106;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07" name="Shape 107"/>
        <p:cNvGrpSpPr/>
        <p:nvPr/>
      </p:nvGrpSpPr>
      <p:grpSpPr>
        <a:xfrm>
          <a:off x="0" y="0"/>
          <a:ext cx="0" cy="0"/>
          <a:chOff x="0" y="0"/>
          <a:chExt cx="0" cy="0"/>
        </a:xfrm>
      </p:grpSpPr>
      <p:sp>
        <p:nvSpPr>
          <p:cNvPr id="108" name="Google Shape;108;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0" name="Google Shape;110;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1" name="Google Shape;111;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2" name="Google Shape;112;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18" name="Google Shape;18;p3"/>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9" name="Google Shape;19;p3"/>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0" name="Google Shape;20;p3"/>
          <p:cNvSpPr txBox="1"/>
          <p:nvPr>
            <p:ph idx="12" type="sldNum"/>
          </p:nvPr>
        </p:nvSpPr>
        <p:spPr>
          <a:xfrm>
            <a:off x="76912" y="4925990"/>
            <a:ext cx="551738"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3" name="Shape 113"/>
        <p:cNvGrpSpPr/>
        <p:nvPr/>
      </p:nvGrpSpPr>
      <p:grpSpPr>
        <a:xfrm>
          <a:off x="0" y="0"/>
          <a:ext cx="0" cy="0"/>
          <a:chOff x="0" y="0"/>
          <a:chExt cx="0" cy="0"/>
        </a:xfrm>
      </p:grpSpPr>
      <p:sp>
        <p:nvSpPr>
          <p:cNvPr id="114" name="Google Shape;114;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15" name="Google Shape;11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16" name="Shape 116"/>
        <p:cNvGrpSpPr/>
        <p:nvPr/>
      </p:nvGrpSpPr>
      <p:grpSpPr>
        <a:xfrm>
          <a:off x="0" y="0"/>
          <a:ext cx="0" cy="0"/>
          <a:chOff x="0" y="0"/>
          <a:chExt cx="0" cy="0"/>
        </a:xfrm>
      </p:grpSpPr>
      <p:sp>
        <p:nvSpPr>
          <p:cNvPr id="117" name="Google Shape;117;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8" name="Google Shape;118;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19" name="Google Shape;119;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0" name="Shape 120"/>
        <p:cNvGrpSpPr/>
        <p:nvPr/>
      </p:nvGrpSpPr>
      <p:grpSpPr>
        <a:xfrm>
          <a:off x="0" y="0"/>
          <a:ext cx="0" cy="0"/>
          <a:chOff x="0" y="0"/>
          <a:chExt cx="0" cy="0"/>
        </a:xfrm>
      </p:grpSpPr>
      <p:sp>
        <p:nvSpPr>
          <p:cNvPr id="121" name="Google Shape;12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1" name="Shape 21"/>
        <p:cNvGrpSpPr/>
        <p:nvPr/>
      </p:nvGrpSpPr>
      <p:grpSpPr>
        <a:xfrm>
          <a:off x="0" y="0"/>
          <a:ext cx="0" cy="0"/>
          <a:chOff x="0" y="0"/>
          <a:chExt cx="0" cy="0"/>
        </a:xfrm>
      </p:grpSpPr>
      <p:sp>
        <p:nvSpPr>
          <p:cNvPr id="22" name="Google Shape;22;p4"/>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24" name="Google Shape;24;p4"/>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5" name="Google Shape;25;p4"/>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6" name="Google Shape;26;p4"/>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623888" y="1282305"/>
            <a:ext cx="7886700" cy="213955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623888" y="3442099"/>
            <a:ext cx="7886700" cy="112514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sz="1800">
                <a:solidFill>
                  <a:schemeClr val="lt1"/>
                </a:solidFill>
              </a:defRPr>
            </a:lvl1pPr>
            <a:lvl2pPr indent="-228600" lvl="1" marL="914400" algn="l">
              <a:lnSpc>
                <a:spcPct val="90000"/>
              </a:lnSpc>
              <a:spcBef>
                <a:spcPts val="375"/>
              </a:spcBef>
              <a:spcAft>
                <a:spcPts val="0"/>
              </a:spcAft>
              <a:buClr>
                <a:schemeClr val="lt1"/>
              </a:buClr>
              <a:buSzPts val="1500"/>
              <a:buNone/>
              <a:defRPr sz="1500">
                <a:solidFill>
                  <a:schemeClr val="lt1"/>
                </a:solidFill>
              </a:defRPr>
            </a:lvl2pPr>
            <a:lvl3pPr indent="-228600" lvl="2" marL="1371600" algn="l">
              <a:lnSpc>
                <a:spcPct val="90000"/>
              </a:lnSpc>
              <a:spcBef>
                <a:spcPts val="375"/>
              </a:spcBef>
              <a:spcAft>
                <a:spcPts val="0"/>
              </a:spcAft>
              <a:buClr>
                <a:schemeClr val="lt1"/>
              </a:buClr>
              <a:buSzPts val="1350"/>
              <a:buNone/>
              <a:defRPr sz="1350">
                <a:solidFill>
                  <a:schemeClr val="lt1"/>
                </a:solidFill>
              </a:defRPr>
            </a:lvl3pPr>
            <a:lvl4pPr indent="-228600" lvl="3" marL="1828800" algn="l">
              <a:lnSpc>
                <a:spcPct val="90000"/>
              </a:lnSpc>
              <a:spcBef>
                <a:spcPts val="375"/>
              </a:spcBef>
              <a:spcAft>
                <a:spcPts val="0"/>
              </a:spcAft>
              <a:buClr>
                <a:schemeClr val="lt1"/>
              </a:buClr>
              <a:buSzPts val="1200"/>
              <a:buNone/>
              <a:defRPr sz="1200">
                <a:solidFill>
                  <a:schemeClr val="lt1"/>
                </a:solidFill>
              </a:defRPr>
            </a:lvl4pPr>
            <a:lvl5pPr indent="-228600" lvl="4" marL="2286000" algn="l">
              <a:lnSpc>
                <a:spcPct val="90000"/>
              </a:lnSpc>
              <a:spcBef>
                <a:spcPts val="375"/>
              </a:spcBef>
              <a:spcAft>
                <a:spcPts val="0"/>
              </a:spcAft>
              <a:buClr>
                <a:schemeClr val="lt1"/>
              </a:buClr>
              <a:buSzPts val="1200"/>
              <a:buNone/>
              <a:defRPr sz="1200">
                <a:solidFill>
                  <a:schemeClr val="lt1"/>
                </a:solidFill>
              </a:defRPr>
            </a:lvl5pPr>
            <a:lvl6pPr indent="-228600" lvl="5" marL="2743200" algn="l">
              <a:lnSpc>
                <a:spcPct val="90000"/>
              </a:lnSpc>
              <a:spcBef>
                <a:spcPts val="375"/>
              </a:spcBef>
              <a:spcAft>
                <a:spcPts val="0"/>
              </a:spcAft>
              <a:buClr>
                <a:schemeClr val="lt1"/>
              </a:buClr>
              <a:buSzPts val="1200"/>
              <a:buNone/>
              <a:defRPr sz="1200">
                <a:solidFill>
                  <a:schemeClr val="lt1"/>
                </a:solidFill>
              </a:defRPr>
            </a:lvl6pPr>
            <a:lvl7pPr indent="-228600" lvl="6" marL="3200400" algn="l">
              <a:lnSpc>
                <a:spcPct val="90000"/>
              </a:lnSpc>
              <a:spcBef>
                <a:spcPts val="375"/>
              </a:spcBef>
              <a:spcAft>
                <a:spcPts val="0"/>
              </a:spcAft>
              <a:buClr>
                <a:schemeClr val="lt1"/>
              </a:buClr>
              <a:buSzPts val="1200"/>
              <a:buNone/>
              <a:defRPr sz="1200">
                <a:solidFill>
                  <a:schemeClr val="lt1"/>
                </a:solidFill>
              </a:defRPr>
            </a:lvl7pPr>
            <a:lvl8pPr indent="-228600" lvl="7" marL="3657600" algn="l">
              <a:lnSpc>
                <a:spcPct val="90000"/>
              </a:lnSpc>
              <a:spcBef>
                <a:spcPts val="375"/>
              </a:spcBef>
              <a:spcAft>
                <a:spcPts val="0"/>
              </a:spcAft>
              <a:buClr>
                <a:schemeClr val="lt1"/>
              </a:buClr>
              <a:buSzPts val="1200"/>
              <a:buNone/>
              <a:defRPr sz="1200">
                <a:solidFill>
                  <a:schemeClr val="lt1"/>
                </a:solidFill>
              </a:defRPr>
            </a:lvl8pPr>
            <a:lvl9pPr indent="-228600" lvl="8" marL="4114800" algn="l">
              <a:lnSpc>
                <a:spcPct val="90000"/>
              </a:lnSpc>
              <a:spcBef>
                <a:spcPts val="375"/>
              </a:spcBef>
              <a:spcAft>
                <a:spcPts val="0"/>
              </a:spcAft>
              <a:buClr>
                <a:schemeClr val="lt1"/>
              </a:buClr>
              <a:buSzPts val="1200"/>
              <a:buNone/>
              <a:defRPr sz="1200">
                <a:solidFill>
                  <a:schemeClr val="lt1"/>
                </a:solidFill>
              </a:defRPr>
            </a:lvl9pPr>
          </a:lstStyle>
          <a:p/>
        </p:txBody>
      </p:sp>
      <p:sp>
        <p:nvSpPr>
          <p:cNvPr id="30" name="Google Shape;30;p5"/>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1" name="Google Shape;31;p5"/>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2" name="Google Shape;32;p5"/>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36" name="Google Shape;36;p6"/>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37" name="Google Shape;37;p6"/>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8" name="Google Shape;38;p6"/>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9" name="Google Shape;39;p6"/>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629841"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43" name="Google Shape;43;p7"/>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44" name="Google Shape;44;p7"/>
          <p:cNvSpPr txBox="1"/>
          <p:nvPr>
            <p:ph idx="3" type="body"/>
          </p:nvPr>
        </p:nvSpPr>
        <p:spPr>
          <a:xfrm>
            <a:off x="4629151" y="1260872"/>
            <a:ext cx="3887391"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45" name="Google Shape;45;p7"/>
          <p:cNvSpPr txBox="1"/>
          <p:nvPr>
            <p:ph idx="4" type="body"/>
          </p:nvPr>
        </p:nvSpPr>
        <p:spPr>
          <a:xfrm>
            <a:off x="4629151" y="1878806"/>
            <a:ext cx="3887391"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46" name="Google Shape;46;p7"/>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7" name="Google Shape;47;p7"/>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8" name="Google Shape;48;p7"/>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49" name="Shape 49"/>
        <p:cNvGrpSpPr/>
        <p:nvPr/>
      </p:nvGrpSpPr>
      <p:grpSpPr>
        <a:xfrm>
          <a:off x="0" y="0"/>
          <a:ext cx="0" cy="0"/>
          <a:chOff x="0" y="0"/>
          <a:chExt cx="0" cy="0"/>
        </a:xfrm>
      </p:grpSpPr>
      <p:sp>
        <p:nvSpPr>
          <p:cNvPr id="50" name="Google Shape;50;p8"/>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1" name="Google Shape;51;p8"/>
          <p:cNvSpPr txBox="1"/>
          <p:nvPr/>
        </p:nvSpPr>
        <p:spPr>
          <a:xfrm>
            <a:off x="406581" y="273845"/>
            <a:ext cx="7096625" cy="1072118"/>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Helvetica Neue"/>
              <a:buNone/>
            </a:pPr>
            <a:r>
              <a:t/>
            </a:r>
            <a:endParaRPr b="0" i="0" sz="3300">
              <a:solidFill>
                <a:schemeClr val="lt1"/>
              </a:solidFill>
              <a:latin typeface="Helvetica Neue"/>
              <a:ea typeface="Helvetica Neue"/>
              <a:cs typeface="Helvetica Neue"/>
              <a:sym typeface="Helvetica Neue"/>
            </a:endParaRPr>
          </a:p>
        </p:txBody>
      </p:sp>
      <p:sp>
        <p:nvSpPr>
          <p:cNvPr id="52" name="Google Shape;52;p8"/>
          <p:cNvSpPr/>
          <p:nvPr>
            <p:ph idx="2" type="chart"/>
          </p:nvPr>
        </p:nvSpPr>
        <p:spPr>
          <a:xfrm>
            <a:off x="406581" y="1454922"/>
            <a:ext cx="8472500" cy="303803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9"/>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5" name="Google Shape;55;p9"/>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6" name="Google Shape;56;p9"/>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7" name="Shape 57"/>
        <p:cNvGrpSpPr/>
        <p:nvPr/>
      </p:nvGrpSpPr>
      <p:grpSpPr>
        <a:xfrm>
          <a:off x="0" y="0"/>
          <a:ext cx="0" cy="0"/>
          <a:chOff x="0" y="0"/>
          <a:chExt cx="0" cy="0"/>
        </a:xfrm>
      </p:grpSpPr>
      <p:sp>
        <p:nvSpPr>
          <p:cNvPr id="58" name="Google Shape;58;p1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0"/>
          <p:cNvSpPr txBox="1"/>
          <p:nvPr>
            <p:ph idx="1" type="body"/>
          </p:nvPr>
        </p:nvSpPr>
        <p:spPr>
          <a:xfrm>
            <a:off x="3887391" y="740570"/>
            <a:ext cx="4629150" cy="3655219"/>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50"/>
              </a:spcBef>
              <a:spcAft>
                <a:spcPts val="0"/>
              </a:spcAft>
              <a:buClr>
                <a:schemeClr val="lt1"/>
              </a:buClr>
              <a:buSzPts val="2400"/>
              <a:buChar char="•"/>
              <a:defRPr sz="2400"/>
            </a:lvl1pPr>
            <a:lvl2pPr indent="-361950" lvl="1" marL="914400" algn="l">
              <a:lnSpc>
                <a:spcPct val="90000"/>
              </a:lnSpc>
              <a:spcBef>
                <a:spcPts val="375"/>
              </a:spcBef>
              <a:spcAft>
                <a:spcPts val="0"/>
              </a:spcAft>
              <a:buClr>
                <a:schemeClr val="lt1"/>
              </a:buClr>
              <a:buSzPts val="2100"/>
              <a:buChar char="•"/>
              <a:defRPr sz="2100"/>
            </a:lvl2pPr>
            <a:lvl3pPr indent="-342900" lvl="2" marL="1371600" algn="l">
              <a:lnSpc>
                <a:spcPct val="90000"/>
              </a:lnSpc>
              <a:spcBef>
                <a:spcPts val="375"/>
              </a:spcBef>
              <a:spcAft>
                <a:spcPts val="0"/>
              </a:spcAft>
              <a:buClr>
                <a:schemeClr val="lt1"/>
              </a:buClr>
              <a:buSzPts val="1800"/>
              <a:buChar char="•"/>
              <a:defRPr sz="1800"/>
            </a:lvl3pPr>
            <a:lvl4pPr indent="-323850" lvl="3" marL="1828800" algn="l">
              <a:lnSpc>
                <a:spcPct val="90000"/>
              </a:lnSpc>
              <a:spcBef>
                <a:spcPts val="375"/>
              </a:spcBef>
              <a:spcAft>
                <a:spcPts val="0"/>
              </a:spcAft>
              <a:buClr>
                <a:schemeClr val="lt1"/>
              </a:buClr>
              <a:buSzPts val="1500"/>
              <a:buChar char="•"/>
              <a:defRPr sz="1500"/>
            </a:lvl4pPr>
            <a:lvl5pPr indent="-323850" lvl="4" marL="2286000" algn="l">
              <a:lnSpc>
                <a:spcPct val="90000"/>
              </a:lnSpc>
              <a:spcBef>
                <a:spcPts val="375"/>
              </a:spcBef>
              <a:spcAft>
                <a:spcPts val="0"/>
              </a:spcAft>
              <a:buClr>
                <a:schemeClr val="lt1"/>
              </a:buClr>
              <a:buSzPts val="1500"/>
              <a:buChar char="•"/>
              <a:defRPr sz="1500"/>
            </a:lvl5pPr>
            <a:lvl6pPr indent="-323850" lvl="5" marL="2743200" algn="l">
              <a:lnSpc>
                <a:spcPct val="90000"/>
              </a:lnSpc>
              <a:spcBef>
                <a:spcPts val="375"/>
              </a:spcBef>
              <a:spcAft>
                <a:spcPts val="0"/>
              </a:spcAft>
              <a:buClr>
                <a:schemeClr val="lt1"/>
              </a:buClr>
              <a:buSzPts val="1500"/>
              <a:buChar char="•"/>
              <a:defRPr sz="1500"/>
            </a:lvl6pPr>
            <a:lvl7pPr indent="-323850" lvl="6" marL="3200400" algn="l">
              <a:lnSpc>
                <a:spcPct val="90000"/>
              </a:lnSpc>
              <a:spcBef>
                <a:spcPts val="375"/>
              </a:spcBef>
              <a:spcAft>
                <a:spcPts val="0"/>
              </a:spcAft>
              <a:buClr>
                <a:schemeClr val="lt1"/>
              </a:buClr>
              <a:buSzPts val="1500"/>
              <a:buChar char="•"/>
              <a:defRPr sz="1500"/>
            </a:lvl7pPr>
            <a:lvl8pPr indent="-323850" lvl="7" marL="3657600" algn="l">
              <a:lnSpc>
                <a:spcPct val="90000"/>
              </a:lnSpc>
              <a:spcBef>
                <a:spcPts val="375"/>
              </a:spcBef>
              <a:spcAft>
                <a:spcPts val="0"/>
              </a:spcAft>
              <a:buClr>
                <a:schemeClr val="lt1"/>
              </a:buClr>
              <a:buSzPts val="1500"/>
              <a:buChar char="•"/>
              <a:defRPr sz="1500"/>
            </a:lvl8pPr>
            <a:lvl9pPr indent="-323850" lvl="8" marL="4114800" algn="l">
              <a:lnSpc>
                <a:spcPct val="90000"/>
              </a:lnSpc>
              <a:spcBef>
                <a:spcPts val="375"/>
              </a:spcBef>
              <a:spcAft>
                <a:spcPts val="0"/>
              </a:spcAft>
              <a:buClr>
                <a:schemeClr val="lt1"/>
              </a:buClr>
              <a:buSzPts val="1500"/>
              <a:buChar char="•"/>
              <a:defRPr sz="1500"/>
            </a:lvl9pPr>
          </a:lstStyle>
          <a:p/>
        </p:txBody>
      </p:sp>
      <p:sp>
        <p:nvSpPr>
          <p:cNvPr id="60" name="Google Shape;60;p1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200"/>
              <a:buNone/>
              <a:defRPr sz="12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61" name="Google Shape;61;p10"/>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2" name="Google Shape;62;p10"/>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3" name="Google Shape;63;p10"/>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3300"/>
              <a:buFont typeface="Helvetica Neue"/>
              <a:buNone/>
              <a:defRPr b="0" i="0" sz="33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indent="-342900" lvl="1" marL="9144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indent="-314325" lvl="3" marL="1828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indent="-314325" lvl="4" marL="22860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indent="-314325" lvl="5" marL="27432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77" name="Shape 77"/>
        <p:cNvGrpSpPr/>
        <p:nvPr/>
      </p:nvGrpSpPr>
      <p:grpSpPr>
        <a:xfrm>
          <a:off x="0" y="0"/>
          <a:ext cx="0" cy="0"/>
          <a:chOff x="0" y="0"/>
          <a:chExt cx="0" cy="0"/>
        </a:xfrm>
      </p:grpSpPr>
      <p:sp>
        <p:nvSpPr>
          <p:cNvPr id="78" name="Google Shape;78;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9" name="Google Shape;79;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0" name="Google Shape;80;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tinyurl.com/tvnty3a"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generalcounsel.ucf.edu/files/2015/06/Top-Ten-Copyright-and-Fair-Use-Questions-revised-NNH-clean-4-19-11.docx"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generalcounsel.ucf.edu/files/2015/06/Top-Ten-Copyright-and-Fair-Use-Questions-revised-NNH-clean-4-19-11.docx" TargetMode="Externa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tinyurl.com/tvnty3a" TargetMode="External"/><Relationship Id="rId4" Type="http://schemas.openxmlformats.org/officeDocument/2006/relationships/image" Target="../media/image9.png"/><Relationship Id="rId5"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guides.ucf.edu/covid" TargetMode="External"/><Relationship Id="rId4" Type="http://schemas.openxmlformats.org/officeDocument/2006/relationships/hyperlink" Target="https://tinyurl.com/vendorsupportedaccess" TargetMode="External"/><Relationship Id="rId5" Type="http://schemas.openxmlformats.org/officeDocument/2006/relationships/image" Target="../media/image9.png"/><Relationship Id="rId6"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hyperlink" Target="https://cdl.ucf.edu/support/webcourses/etextbooks/" TargetMode="External"/><Relationship Id="rId4" Type="http://schemas.openxmlformats.org/officeDocument/2006/relationships/hyperlink" Target="https://www.copyright.com/pardot-landing-page/education-continuity-license/" TargetMode="External"/><Relationship Id="rId5" Type="http://schemas.openxmlformats.org/officeDocument/2006/relationships/hyperlink" Target="https://tinyurl.com/tvnty3a" TargetMode="External"/><Relationship Id="rId6"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hyperlink" Target="https://generalcounsel.ucf.edu/files/2015/06/Top-Ten-Copyright-and-Fair-Use-Questions-revised-NNH-clean-4-19-11.docx" TargetMode="Externa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hyperlink" Target="https://tinyurl.com/tvnty3a" TargetMode="External"/><Relationship Id="rId4" Type="http://schemas.openxmlformats.org/officeDocument/2006/relationships/hyperlink" Target="https://generalcounsel.ucf.edu/files/2015/06/Top-Ten-Copyright-and-Fair-Use-Questions-revised-NNH-clean-4-19-11.docx" TargetMode="External"/><Relationship Id="rId5" Type="http://schemas.openxmlformats.org/officeDocument/2006/relationships/image" Target="../media/image1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generalcounsel.ucf.edu/files/2015/06/Top-Ten-Copyright-and-Fair-Use-Questions-revised-NNH-clean-4-19-11.docx" TargetMode="External"/><Relationship Id="rId4" Type="http://schemas.openxmlformats.org/officeDocument/2006/relationships/hyperlink" Target="https://tinyurl.com/tvnty3a" TargetMode="External"/><Relationship Id="rId5" Type="http://schemas.openxmlformats.org/officeDocument/2006/relationships/hyperlink" Target="https://guides.ucf.edu/covid" TargetMode="External"/><Relationship Id="rId6" Type="http://schemas.openxmlformats.org/officeDocument/2006/relationships/hyperlink" Target="https://tinyurl.com/vendorsupportedaccess" TargetMode="External"/><Relationship Id="rId7"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pixabay.com/photos/journal-write-blank-pages-notes-2850091/" TargetMode="External"/><Relationship Id="rId4" Type="http://schemas.openxmlformats.org/officeDocument/2006/relationships/hyperlink" Target="https://commons.wikimedia.org/wiki/File:Perry-Mason-Look-1961.jpg" TargetMode="External"/><Relationship Id="rId11" Type="http://schemas.openxmlformats.org/officeDocument/2006/relationships/hyperlink" Target="https://pixabay.com/photos/question-mark-why-problem-solution-2123967/" TargetMode="External"/><Relationship Id="rId10" Type="http://schemas.openxmlformats.org/officeDocument/2006/relationships/hyperlink" Target="https://pixabay.com/photos/note-pin-list-stickies-paper-memo-1143037/" TargetMode="External"/><Relationship Id="rId12" Type="http://schemas.openxmlformats.org/officeDocument/2006/relationships/image" Target="../media/image11.png"/><Relationship Id="rId9" Type="http://schemas.openxmlformats.org/officeDocument/2006/relationships/hyperlink" Target="https://pixabay.com/photos/laptop-book-information-online-819285/" TargetMode="External"/><Relationship Id="rId5" Type="http://schemas.openxmlformats.org/officeDocument/2006/relationships/hyperlink" Target="https://pixabay.com/photos/copyright-magnifier-magnifying-glass-389901/" TargetMode="External"/><Relationship Id="rId6" Type="http://schemas.openxmlformats.org/officeDocument/2006/relationships/hyperlink" Target="https://pixabay.com/photos/typewriter-alphabet-vintage-2306479/" TargetMode="External"/><Relationship Id="rId7" Type="http://schemas.openxmlformats.org/officeDocument/2006/relationships/hyperlink" Target="https://pixabay.com/photos/teach-education-school-class-1968076/" TargetMode="External"/><Relationship Id="rId8" Type="http://schemas.openxmlformats.org/officeDocument/2006/relationships/hyperlink" Target="https://pixabay.com/photos/feedback-checklist-job-gut-3676922/"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7.jpg"/><Relationship Id="rId4" Type="http://schemas.openxmlformats.org/officeDocument/2006/relationships/image" Target="../media/image16.png"/><Relationship Id="rId5" Type="http://schemas.openxmlformats.org/officeDocument/2006/relationships/hyperlink" Target="mailto:sarah.norris@ucf.edu" TargetMode="External"/><Relationship Id="rId6" Type="http://schemas.openxmlformats.org/officeDocument/2006/relationships/hyperlink" Target="mailto:richg@ucf.edu" TargetMode="External"/><Relationship Id="rId7" Type="http://schemas.openxmlformats.org/officeDocument/2006/relationships/hyperlink" Target="http://library.ucf.edu/about/departments/scholarly-communica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hyperlink" Target="http://www.copyright.gov/circs/circ01.pdf"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hyperlink" Target="http://copyright.gov/fair-use/more-info.html"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5"/>
          <p:cNvSpPr txBox="1"/>
          <p:nvPr>
            <p:ph type="ctrTitle"/>
          </p:nvPr>
        </p:nvSpPr>
        <p:spPr>
          <a:xfrm>
            <a:off x="193625" y="559425"/>
            <a:ext cx="8799000" cy="2001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700"/>
              <a:buFont typeface="Helvetica Neue"/>
              <a:buNone/>
            </a:pPr>
            <a:r>
              <a:rPr b="1" lang="en-US" sz="5100"/>
              <a:t>Copyright, Fair Use &amp; Online Teaching</a:t>
            </a:r>
            <a:endParaRPr b="1" sz="5100"/>
          </a:p>
          <a:p>
            <a:pPr indent="0" lvl="0" marL="0" rtl="0" algn="ctr">
              <a:lnSpc>
                <a:spcPct val="90000"/>
              </a:lnSpc>
              <a:spcBef>
                <a:spcPts val="0"/>
              </a:spcBef>
              <a:spcAft>
                <a:spcPts val="0"/>
              </a:spcAft>
              <a:buClr>
                <a:schemeClr val="lt1"/>
              </a:buClr>
              <a:buSzPts val="2700"/>
              <a:buFont typeface="Helvetica Neue"/>
              <a:buNone/>
            </a:pPr>
            <a:r>
              <a:rPr b="1" lang="en-US" sz="4000">
                <a:solidFill>
                  <a:schemeClr val="accent4"/>
                </a:solidFill>
              </a:rPr>
              <a:t>During Emergency Circumstances</a:t>
            </a:r>
            <a:endParaRPr b="1" sz="4000">
              <a:solidFill>
                <a:schemeClr val="accent4"/>
              </a:solidFill>
              <a:latin typeface="Helvetica Neue"/>
              <a:ea typeface="Helvetica Neue"/>
              <a:cs typeface="Helvetica Neue"/>
              <a:sym typeface="Helvetica Neue"/>
            </a:endParaRPr>
          </a:p>
        </p:txBody>
      </p:sp>
      <p:pic>
        <p:nvPicPr>
          <p:cNvPr id="127" name="Google Shape;127;p2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28" name="Google Shape;128;p25"/>
          <p:cNvSpPr/>
          <p:nvPr/>
        </p:nvSpPr>
        <p:spPr>
          <a:xfrm>
            <a:off x="4112999" y="2762329"/>
            <a:ext cx="124990" cy="11841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9" name="Google Shape;129;p25"/>
          <p:cNvSpPr/>
          <p:nvPr/>
        </p:nvSpPr>
        <p:spPr>
          <a:xfrm>
            <a:off x="4356683" y="2762329"/>
            <a:ext cx="124990" cy="11841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0" name="Google Shape;130;p25"/>
          <p:cNvSpPr/>
          <p:nvPr/>
        </p:nvSpPr>
        <p:spPr>
          <a:xfrm>
            <a:off x="4599834" y="2762329"/>
            <a:ext cx="124990" cy="11841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1" name="Google Shape;131;p25"/>
          <p:cNvSpPr txBox="1"/>
          <p:nvPr/>
        </p:nvSpPr>
        <p:spPr>
          <a:xfrm>
            <a:off x="1613721" y="3082108"/>
            <a:ext cx="5728915" cy="72208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1800"/>
              <a:buFont typeface="Arial"/>
              <a:buNone/>
            </a:pPr>
            <a:r>
              <a:rPr b="0" i="0" lang="en-US" sz="1800" u="none" cap="none" strike="noStrike">
                <a:solidFill>
                  <a:schemeClr val="lt1"/>
                </a:solidFill>
                <a:latin typeface="Helvetica Neue"/>
                <a:ea typeface="Helvetica Neue"/>
                <a:cs typeface="Helvetica Neue"/>
                <a:sym typeface="Helvetica Neue"/>
              </a:rPr>
              <a:t>Sarah A. Norris, Scholarly Communication Librarian</a:t>
            </a:r>
            <a:endParaRPr b="0" i="0" sz="1800" u="none" cap="none" strike="noStrike">
              <a:solidFill>
                <a:schemeClr val="lt1"/>
              </a:solidFill>
              <a:latin typeface="Helvetica Neue"/>
              <a:ea typeface="Helvetica Neue"/>
              <a:cs typeface="Helvetica Neue"/>
              <a:sym typeface="Helvetica Neue"/>
            </a:endParaRPr>
          </a:p>
          <a:p>
            <a:pPr indent="0" lvl="0" marL="0" marR="0" rtl="0" algn="ctr">
              <a:lnSpc>
                <a:spcPct val="9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Rich Gause, Government Information Librarian</a:t>
            </a:r>
            <a:endParaRPr sz="1800">
              <a:solidFill>
                <a:schemeClr val="lt1"/>
              </a:solidFill>
              <a:latin typeface="Helvetica Neue"/>
              <a:ea typeface="Helvetica Neue"/>
              <a:cs typeface="Helvetica Neue"/>
              <a:sym typeface="Helvetica Neue"/>
            </a:endParaRPr>
          </a:p>
          <a:p>
            <a:pPr indent="0" lvl="0" marL="0" marR="0" rtl="0" algn="ctr">
              <a:lnSpc>
                <a:spcPct val="90000"/>
              </a:lnSpc>
              <a:spcBef>
                <a:spcPts val="750"/>
              </a:spcBef>
              <a:spcAft>
                <a:spcPts val="0"/>
              </a:spcAft>
              <a:buClr>
                <a:schemeClr val="lt1"/>
              </a:buClr>
              <a:buSzPts val="1800"/>
              <a:buFont typeface="Arial"/>
              <a:buNone/>
            </a:pPr>
            <a:r>
              <a:rPr b="0" i="0" lang="en-US" sz="1800" u="none" cap="none" strike="noStrike">
                <a:solidFill>
                  <a:schemeClr val="lt1"/>
                </a:solidFill>
                <a:latin typeface="Helvetica Neue"/>
                <a:ea typeface="Helvetica Neue"/>
                <a:cs typeface="Helvetica Neue"/>
                <a:sym typeface="Helvetica Neue"/>
              </a:rPr>
              <a:t>University of Central Florida</a:t>
            </a:r>
            <a:endParaRPr sz="1800">
              <a:solidFill>
                <a:schemeClr val="lt1"/>
              </a:solidFill>
              <a:latin typeface="Helvetica Neue"/>
              <a:ea typeface="Helvetica Neue"/>
              <a:cs typeface="Helvetica Neue"/>
              <a:sym typeface="Helvetica Neue"/>
            </a:endParaRPr>
          </a:p>
          <a:p>
            <a:pPr indent="0" lvl="1" marL="342900" marR="0" rtl="0" algn="ctr">
              <a:lnSpc>
                <a:spcPct val="100000"/>
              </a:lnSpc>
              <a:spcBef>
                <a:spcPts val="0"/>
              </a:spcBef>
              <a:spcAft>
                <a:spcPts val="0"/>
              </a:spcAft>
              <a:buClr>
                <a:schemeClr val="lt1"/>
              </a:buClr>
              <a:buSzPts val="1500"/>
              <a:buFont typeface="Arial"/>
              <a:buNone/>
            </a:pPr>
            <a:r>
              <a:t/>
            </a:r>
            <a:endParaRPr b="0" i="0" sz="15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4"/>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Why Fair Use?</a:t>
            </a:r>
            <a:endParaRPr b="1">
              <a:solidFill>
                <a:srgbClr val="FFCA29"/>
              </a:solidFill>
            </a:endParaRPr>
          </a:p>
        </p:txBody>
      </p:sp>
      <p:sp>
        <p:nvSpPr>
          <p:cNvPr id="205" name="Google Shape;205;p34"/>
          <p:cNvSpPr txBox="1"/>
          <p:nvPr>
            <p:ph idx="1" type="body"/>
          </p:nvPr>
        </p:nvSpPr>
        <p:spPr>
          <a:xfrm>
            <a:off x="628650" y="1091419"/>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Clr>
                <a:srgbClr val="FFFFFF"/>
              </a:buClr>
              <a:buSzPts val="1800"/>
              <a:buChar char="➔"/>
            </a:pPr>
            <a:r>
              <a:rPr lang="en-US" sz="1800">
                <a:solidFill>
                  <a:srgbClr val="FFFFFF"/>
                </a:solidFill>
                <a:latin typeface="Arial"/>
                <a:ea typeface="Arial"/>
                <a:cs typeface="Arial"/>
                <a:sym typeface="Arial"/>
              </a:rPr>
              <a:t>Copyright broadly is meant “to promote the progress of science”</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Fair Use is a mechanism that can aid this</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Char char="➔"/>
            </a:pPr>
            <a:r>
              <a:rPr lang="en-US" sz="1800">
                <a:solidFill>
                  <a:srgbClr val="FFFFFF"/>
                </a:solidFill>
                <a:latin typeface="Arial"/>
                <a:ea typeface="Arial"/>
                <a:cs typeface="Arial"/>
                <a:sym typeface="Arial"/>
              </a:rPr>
              <a:t>Ideal for educational purposes </a:t>
            </a:r>
            <a:endParaRPr sz="1800">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Favors the public interest</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Courts favor fair use</a:t>
            </a:r>
            <a:endParaRPr>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Char char="➔"/>
            </a:pPr>
            <a:r>
              <a:rPr lang="en-US" sz="1800">
                <a:solidFill>
                  <a:srgbClr val="FFFFFF"/>
                </a:solidFill>
                <a:latin typeface="Arial"/>
                <a:ea typeface="Arial"/>
                <a:cs typeface="Arial"/>
                <a:sym typeface="Arial"/>
              </a:rPr>
              <a:t>Fair Use is f</a:t>
            </a:r>
            <a:r>
              <a:rPr lang="en-US" sz="1800">
                <a:solidFill>
                  <a:srgbClr val="FFFFFF"/>
                </a:solidFill>
                <a:latin typeface="Arial"/>
                <a:ea typeface="Arial"/>
                <a:cs typeface="Arial"/>
                <a:sym typeface="Arial"/>
              </a:rPr>
              <a:t>lexible and responsive</a:t>
            </a:r>
            <a:r>
              <a:rPr lang="en-US" sz="1800">
                <a:solidFill>
                  <a:srgbClr val="FFFFFF"/>
                </a:solidFill>
                <a:latin typeface="Arial"/>
                <a:ea typeface="Arial"/>
                <a:cs typeface="Arial"/>
                <a:sym typeface="Arial"/>
              </a:rPr>
              <a:t> </a:t>
            </a:r>
            <a:endParaRPr sz="1800">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Based on context</a:t>
            </a:r>
            <a:endParaRPr>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Decided by Four Fair Use Factors </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“Fair use is made for just these kinds of circumstances” </a:t>
            </a:r>
            <a:r>
              <a:rPr lang="en-US" u="sng">
                <a:solidFill>
                  <a:schemeClr val="accent4"/>
                </a:solidFill>
                <a:latin typeface="Arial"/>
                <a:ea typeface="Arial"/>
                <a:cs typeface="Arial"/>
                <a:sym typeface="Arial"/>
                <a:hlinkClick r:id="rId3"/>
              </a:rPr>
              <a:t>https://tinyurl.com/tvnty3a</a:t>
            </a:r>
            <a:r>
              <a:rPr lang="en-US">
                <a:solidFill>
                  <a:schemeClr val="accent4"/>
                </a:solidFill>
                <a:latin typeface="Arial"/>
                <a:ea typeface="Arial"/>
                <a:cs typeface="Arial"/>
                <a:sym typeface="Arial"/>
              </a:rPr>
              <a:t> </a:t>
            </a:r>
            <a:endParaRPr>
              <a:solidFill>
                <a:schemeClr val="accent4"/>
              </a:solidFill>
              <a:latin typeface="Arial"/>
              <a:ea typeface="Arial"/>
              <a:cs typeface="Arial"/>
              <a:sym typeface="Arial"/>
            </a:endParaRPr>
          </a:p>
          <a:p>
            <a:pPr indent="0" lvl="0" marL="0" rtl="0" algn="l">
              <a:spcBef>
                <a:spcPts val="750"/>
              </a:spcBef>
              <a:spcAft>
                <a:spcPts val="0"/>
              </a:spcAft>
              <a:buNone/>
            </a:pPr>
            <a:r>
              <a:t/>
            </a:r>
            <a:endParaRPr>
              <a:solidFill>
                <a:srgbClr val="FFFFFF"/>
              </a:solidFill>
              <a:latin typeface="Arial"/>
              <a:ea typeface="Arial"/>
              <a:cs typeface="Arial"/>
              <a:sym typeface="Arial"/>
            </a:endParaRPr>
          </a:p>
        </p:txBody>
      </p:sp>
      <p:pic>
        <p:nvPicPr>
          <p:cNvPr id="206" name="Google Shape;206;p34"/>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5"/>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Navigating Fair Use...</a:t>
            </a:r>
            <a:endParaRPr b="1">
              <a:solidFill>
                <a:srgbClr val="FFCA29"/>
              </a:solidFill>
            </a:endParaRPr>
          </a:p>
        </p:txBody>
      </p:sp>
      <p:sp>
        <p:nvSpPr>
          <p:cNvPr id="213" name="Google Shape;213;p35"/>
          <p:cNvSpPr txBox="1"/>
          <p:nvPr>
            <p:ph idx="1" type="body"/>
          </p:nvPr>
        </p:nvSpPr>
        <p:spPr>
          <a:xfrm>
            <a:off x="628650" y="1091419"/>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Clr>
                <a:srgbClr val="FFFFFF"/>
              </a:buClr>
              <a:buSzPts val="1800"/>
              <a:buChar char="➔"/>
            </a:pPr>
            <a:r>
              <a:rPr lang="en-US" sz="1800">
                <a:solidFill>
                  <a:srgbClr val="FFFFFF"/>
                </a:solidFill>
                <a:latin typeface="Arial"/>
                <a:ea typeface="Arial"/>
                <a:cs typeface="Arial"/>
                <a:sym typeface="Arial"/>
              </a:rPr>
              <a:t>When considering use of copyrighted work(s), the </a:t>
            </a:r>
            <a:r>
              <a:rPr b="1" lang="en-US" sz="1800">
                <a:solidFill>
                  <a:srgbClr val="FFCA29"/>
                </a:solidFill>
                <a:latin typeface="Arial"/>
                <a:ea typeface="Arial"/>
                <a:cs typeface="Arial"/>
                <a:sym typeface="Arial"/>
              </a:rPr>
              <a:t>Four Fair Use Factors are typically used as a benchmark</a:t>
            </a:r>
            <a:r>
              <a:rPr lang="en-US" sz="1800">
                <a:solidFill>
                  <a:srgbClr val="FFFFFF"/>
                </a:solidFill>
                <a:latin typeface="Arial"/>
                <a:ea typeface="Arial"/>
                <a:cs typeface="Arial"/>
                <a:sym typeface="Arial"/>
              </a:rPr>
              <a:t> for whether fair use is appropriate or not</a:t>
            </a:r>
            <a:endParaRPr sz="1800">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AutoNum type="arabicPeriod"/>
            </a:pPr>
            <a:r>
              <a:rPr lang="en-US">
                <a:solidFill>
                  <a:srgbClr val="FFFFFF"/>
                </a:solidFill>
                <a:latin typeface="Arial"/>
                <a:ea typeface="Arial"/>
                <a:cs typeface="Arial"/>
                <a:sym typeface="Arial"/>
              </a:rPr>
              <a:t>The purpose &amp; character of use</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AutoNum type="arabicPeriod"/>
            </a:pPr>
            <a:r>
              <a:rPr lang="en-US">
                <a:solidFill>
                  <a:srgbClr val="FFFFFF"/>
                </a:solidFill>
                <a:latin typeface="Arial"/>
                <a:ea typeface="Arial"/>
                <a:cs typeface="Arial"/>
                <a:sym typeface="Arial"/>
              </a:rPr>
              <a:t>The nature of the copyrighted work</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AutoNum type="arabicPeriod"/>
            </a:pPr>
            <a:r>
              <a:rPr lang="en-US">
                <a:solidFill>
                  <a:srgbClr val="FFFFFF"/>
                </a:solidFill>
                <a:latin typeface="Arial"/>
                <a:ea typeface="Arial"/>
                <a:cs typeface="Arial"/>
                <a:sym typeface="Arial"/>
              </a:rPr>
              <a:t>The portion used in relation to the copyrighted work as a whole</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AutoNum type="arabicPeriod"/>
            </a:pPr>
            <a:r>
              <a:rPr lang="en-US">
                <a:solidFill>
                  <a:srgbClr val="FFFFFF"/>
                </a:solidFill>
                <a:latin typeface="Arial"/>
                <a:ea typeface="Arial"/>
                <a:cs typeface="Arial"/>
                <a:sym typeface="Arial"/>
              </a:rPr>
              <a:t>The effect of the use upon the potential market</a:t>
            </a:r>
            <a:endParaRPr>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Fair use is not applicable in every situation, even if it is for educational purposes</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UCF Office of General Counsel Recommends that UCF Faculty adhere to a general 10% rule (i.e. use up to 10% of a copyrighted work)</a:t>
            </a:r>
            <a:endParaRPr sz="1800">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u="sng">
                <a:solidFill>
                  <a:schemeClr val="accent4"/>
                </a:solidFill>
                <a:latin typeface="Arial"/>
                <a:ea typeface="Arial"/>
                <a:cs typeface="Arial"/>
                <a:sym typeface="Arial"/>
                <a:hlinkClick r:id="rId3"/>
              </a:rPr>
              <a:t>Top 10 Copyright &amp; Fair Use Questions</a:t>
            </a:r>
            <a:endParaRPr sz="1800">
              <a:solidFill>
                <a:schemeClr val="accent4"/>
              </a:solidFill>
              <a:latin typeface="Arial"/>
              <a:ea typeface="Arial"/>
              <a:cs typeface="Arial"/>
              <a:sym typeface="Arial"/>
            </a:endParaRPr>
          </a:p>
          <a:p>
            <a:pPr indent="0" lvl="0" marL="0" rtl="0" algn="l">
              <a:spcBef>
                <a:spcPts val="750"/>
              </a:spcBef>
              <a:spcAft>
                <a:spcPts val="0"/>
              </a:spcAft>
              <a:buNone/>
            </a:pPr>
            <a:r>
              <a:t/>
            </a:r>
            <a:endParaRPr>
              <a:solidFill>
                <a:srgbClr val="FFFFFF"/>
              </a:solidFill>
              <a:latin typeface="Arial"/>
              <a:ea typeface="Arial"/>
              <a:cs typeface="Arial"/>
              <a:sym typeface="Arial"/>
            </a:endParaRPr>
          </a:p>
        </p:txBody>
      </p:sp>
      <p:pic>
        <p:nvPicPr>
          <p:cNvPr id="214" name="Google Shape;214;p3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6"/>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The Four Fair Use Factors</a:t>
            </a:r>
            <a:endParaRPr b="1">
              <a:solidFill>
                <a:srgbClr val="FFCA29"/>
              </a:solidFill>
            </a:endParaRPr>
          </a:p>
        </p:txBody>
      </p:sp>
      <p:sp>
        <p:nvSpPr>
          <p:cNvPr id="221" name="Google Shape;221;p36"/>
          <p:cNvSpPr txBox="1"/>
          <p:nvPr>
            <p:ph idx="1" type="body"/>
          </p:nvPr>
        </p:nvSpPr>
        <p:spPr>
          <a:xfrm>
            <a:off x="628650" y="1091419"/>
            <a:ext cx="7886700" cy="3263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solidFill>
                  <a:srgbClr val="FFFFFF"/>
                </a:solidFill>
                <a:latin typeface="Arial"/>
                <a:ea typeface="Arial"/>
                <a:cs typeface="Arial"/>
                <a:sym typeface="Arial"/>
              </a:rPr>
              <a:t>Factor 1: </a:t>
            </a:r>
            <a:r>
              <a:rPr lang="en-US">
                <a:solidFill>
                  <a:srgbClr val="FFFFFF"/>
                </a:solidFill>
                <a:latin typeface="Arial"/>
                <a:ea typeface="Arial"/>
                <a:cs typeface="Arial"/>
                <a:sym typeface="Arial"/>
              </a:rPr>
              <a:t>The purpose &amp; character of use</a:t>
            </a:r>
            <a:endParaRPr>
              <a:solidFill>
                <a:srgbClr val="FFFFFF"/>
              </a:solidFill>
              <a:latin typeface="Arial"/>
              <a:ea typeface="Arial"/>
              <a:cs typeface="Arial"/>
              <a:sym typeface="Arial"/>
            </a:endParaRPr>
          </a:p>
          <a:p>
            <a:pPr indent="-317500" lvl="1" marL="914400" rtl="0" algn="l">
              <a:spcBef>
                <a:spcPts val="375"/>
              </a:spcBef>
              <a:spcAft>
                <a:spcPts val="0"/>
              </a:spcAft>
              <a:buClr>
                <a:srgbClr val="FFFFFF"/>
              </a:buClr>
              <a:buSzPts val="1400"/>
              <a:buFont typeface="Arial"/>
              <a:buChar char="◆"/>
            </a:pPr>
            <a:r>
              <a:rPr lang="en-US">
                <a:solidFill>
                  <a:srgbClr val="FFFFFF"/>
                </a:solidFill>
                <a:latin typeface="Arial"/>
                <a:ea typeface="Arial"/>
                <a:cs typeface="Arial"/>
                <a:sym typeface="Arial"/>
              </a:rPr>
              <a:t>Why do you want to use the work?</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What is the nature of using the work?</a:t>
            </a:r>
            <a:endParaRPr>
              <a:solidFill>
                <a:srgbClr val="FFFFFF"/>
              </a:solidFill>
              <a:latin typeface="Arial"/>
              <a:ea typeface="Arial"/>
              <a:cs typeface="Arial"/>
              <a:sym typeface="Arial"/>
            </a:endParaRPr>
          </a:p>
          <a:p>
            <a:pPr indent="0" lvl="0" marL="914400" rtl="0" algn="l">
              <a:spcBef>
                <a:spcPts val="750"/>
              </a:spcBef>
              <a:spcAft>
                <a:spcPts val="0"/>
              </a:spcAft>
              <a:buNone/>
            </a:pPr>
            <a:r>
              <a:t/>
            </a:r>
            <a:endParaRPr>
              <a:solidFill>
                <a:srgbClr val="FFFFFF"/>
              </a:solidFill>
              <a:latin typeface="Arial"/>
              <a:ea typeface="Arial"/>
              <a:cs typeface="Arial"/>
              <a:sym typeface="Arial"/>
            </a:endParaRPr>
          </a:p>
          <a:p>
            <a:pPr indent="-317500" lvl="0" marL="457200" rtl="0" algn="l">
              <a:spcBef>
                <a:spcPts val="750"/>
              </a:spcBef>
              <a:spcAft>
                <a:spcPts val="0"/>
              </a:spcAft>
              <a:buClr>
                <a:srgbClr val="FFFFFF"/>
              </a:buClr>
              <a:buSzPts val="1400"/>
              <a:buFont typeface="Arial"/>
              <a:buChar char="➔"/>
            </a:pPr>
            <a:r>
              <a:rPr lang="en-US">
                <a:solidFill>
                  <a:srgbClr val="FFFFFF"/>
                </a:solidFill>
                <a:latin typeface="Arial"/>
                <a:ea typeface="Arial"/>
                <a:cs typeface="Arial"/>
                <a:sym typeface="Arial"/>
              </a:rPr>
              <a:t>General support for education</a:t>
            </a:r>
            <a:endParaRPr>
              <a:solidFill>
                <a:srgbClr val="FFFFFF"/>
              </a:solidFill>
              <a:latin typeface="Arial"/>
              <a:ea typeface="Arial"/>
              <a:cs typeface="Arial"/>
              <a:sym typeface="Arial"/>
            </a:endParaRPr>
          </a:p>
          <a:p>
            <a:pPr indent="-317500" lvl="0" marL="4572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Access as a public good</a:t>
            </a:r>
            <a:endParaRPr>
              <a:solidFill>
                <a:srgbClr val="FFFFFF"/>
              </a:solidFill>
              <a:latin typeface="Arial"/>
              <a:ea typeface="Arial"/>
              <a:cs typeface="Arial"/>
              <a:sym typeface="Arial"/>
            </a:endParaRPr>
          </a:p>
          <a:p>
            <a:pPr indent="-317500" lvl="0" marL="4572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However…</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Has the original work been transformed by adding new expression or meaning?</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Was value added to the original by creating new information, new aesthetics, new insights, and understandings?</a:t>
            </a:r>
            <a:endParaRPr>
              <a:solidFill>
                <a:srgbClr val="FFFFFF"/>
              </a:solidFill>
              <a:latin typeface="Arial"/>
              <a:ea typeface="Arial"/>
              <a:cs typeface="Arial"/>
              <a:sym typeface="Arial"/>
            </a:endParaRPr>
          </a:p>
          <a:p>
            <a:pPr indent="0" lvl="0" marL="0" rtl="0" algn="l">
              <a:spcBef>
                <a:spcPts val="750"/>
              </a:spcBef>
              <a:spcAft>
                <a:spcPts val="0"/>
              </a:spcAft>
              <a:buNone/>
            </a:pPr>
            <a:r>
              <a:t/>
            </a:r>
            <a:endParaRPr>
              <a:solidFill>
                <a:srgbClr val="FFFFFF"/>
              </a:solidFill>
              <a:latin typeface="Arial"/>
              <a:ea typeface="Arial"/>
              <a:cs typeface="Arial"/>
              <a:sym typeface="Arial"/>
            </a:endParaRPr>
          </a:p>
        </p:txBody>
      </p:sp>
      <p:pic>
        <p:nvPicPr>
          <p:cNvPr id="222" name="Google Shape;222;p3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7"/>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rgbClr val="FFCA29"/>
                </a:solidFill>
              </a:rPr>
              <a:t>The Four Fair Use Factors</a:t>
            </a:r>
            <a:endParaRPr b="1">
              <a:solidFill>
                <a:srgbClr val="FFCA29"/>
              </a:solidFill>
            </a:endParaRPr>
          </a:p>
        </p:txBody>
      </p:sp>
      <p:sp>
        <p:nvSpPr>
          <p:cNvPr id="229" name="Google Shape;229;p37"/>
          <p:cNvSpPr txBox="1"/>
          <p:nvPr>
            <p:ph idx="1" type="body"/>
          </p:nvPr>
        </p:nvSpPr>
        <p:spPr>
          <a:xfrm>
            <a:off x="628650" y="1091419"/>
            <a:ext cx="7886700" cy="3263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solidFill>
                  <a:srgbClr val="FFFFFF"/>
                </a:solidFill>
                <a:latin typeface="Arial"/>
                <a:ea typeface="Arial"/>
                <a:cs typeface="Arial"/>
                <a:sym typeface="Arial"/>
              </a:rPr>
              <a:t>Factor 2: </a:t>
            </a:r>
            <a:r>
              <a:rPr lang="en-US">
                <a:solidFill>
                  <a:srgbClr val="FFFFFF"/>
                </a:solidFill>
                <a:latin typeface="Arial"/>
                <a:ea typeface="Arial"/>
                <a:cs typeface="Arial"/>
                <a:sym typeface="Arial"/>
              </a:rPr>
              <a:t>The </a:t>
            </a:r>
            <a:r>
              <a:rPr lang="en-US">
                <a:solidFill>
                  <a:srgbClr val="FFFFFF"/>
                </a:solidFill>
                <a:latin typeface="Arial"/>
                <a:ea typeface="Arial"/>
                <a:cs typeface="Arial"/>
                <a:sym typeface="Arial"/>
              </a:rPr>
              <a:t>nature of the copyrighted work</a:t>
            </a:r>
            <a:endParaRPr>
              <a:solidFill>
                <a:srgbClr val="FFFFFF"/>
              </a:solidFill>
              <a:latin typeface="Arial"/>
              <a:ea typeface="Arial"/>
              <a:cs typeface="Arial"/>
              <a:sym typeface="Arial"/>
            </a:endParaRPr>
          </a:p>
          <a:p>
            <a:pPr indent="-317500" lvl="1" marL="914400" rtl="0" algn="l">
              <a:spcBef>
                <a:spcPts val="375"/>
              </a:spcBef>
              <a:spcAft>
                <a:spcPts val="0"/>
              </a:spcAft>
              <a:buClr>
                <a:srgbClr val="FFFFFF"/>
              </a:buClr>
              <a:buSzPts val="1400"/>
              <a:buChar char="◆"/>
            </a:pPr>
            <a:r>
              <a:rPr lang="en-US">
                <a:solidFill>
                  <a:srgbClr val="FFFFFF"/>
                </a:solidFill>
                <a:latin typeface="Arial"/>
                <a:ea typeface="Arial"/>
                <a:cs typeface="Arial"/>
                <a:sym typeface="Arial"/>
              </a:rPr>
              <a:t>Is the work fact-specific? </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Is the work creative in nature?</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Is the work published or unpublished?</a:t>
            </a:r>
            <a:endParaRPr>
              <a:solidFill>
                <a:srgbClr val="FFFFFF"/>
              </a:solidFill>
              <a:latin typeface="Arial"/>
              <a:ea typeface="Arial"/>
              <a:cs typeface="Arial"/>
              <a:sym typeface="Arial"/>
            </a:endParaRPr>
          </a:p>
          <a:p>
            <a:pPr indent="0" lvl="0" marL="0" rtl="0" algn="l">
              <a:spcBef>
                <a:spcPts val="750"/>
              </a:spcBef>
              <a:spcAft>
                <a:spcPts val="0"/>
              </a:spcAft>
              <a:buNone/>
            </a:pPr>
            <a:r>
              <a:t/>
            </a:r>
            <a:endParaRPr>
              <a:solidFill>
                <a:srgbClr val="FFFFFF"/>
              </a:solidFill>
              <a:latin typeface="Arial"/>
              <a:ea typeface="Arial"/>
              <a:cs typeface="Arial"/>
              <a:sym typeface="Arial"/>
            </a:endParaRPr>
          </a:p>
          <a:p>
            <a:pPr indent="-317500" lvl="0" marL="457200" rtl="0" algn="l">
              <a:spcBef>
                <a:spcPts val="750"/>
              </a:spcBef>
              <a:spcAft>
                <a:spcPts val="0"/>
              </a:spcAft>
              <a:buClr>
                <a:srgbClr val="FFFFFF"/>
              </a:buClr>
              <a:buSzPts val="1400"/>
              <a:buChar char="➔"/>
            </a:pPr>
            <a:r>
              <a:rPr lang="en-US">
                <a:solidFill>
                  <a:srgbClr val="FFFFFF"/>
                </a:solidFill>
                <a:latin typeface="Arial"/>
                <a:ea typeface="Arial"/>
                <a:cs typeface="Arial"/>
                <a:sym typeface="Arial"/>
              </a:rPr>
              <a:t>This particular factor isn’t as highly weighted</a:t>
            </a:r>
            <a:endParaRPr>
              <a:solidFill>
                <a:srgbClr val="FFFFFF"/>
              </a:solidFill>
              <a:latin typeface="Arial"/>
              <a:ea typeface="Arial"/>
              <a:cs typeface="Arial"/>
              <a:sym typeface="Arial"/>
            </a:endParaRPr>
          </a:p>
          <a:p>
            <a:pPr indent="-317500" lvl="0" marL="4572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However…</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You still want to consider this as you navigate the other factors</a:t>
            </a:r>
            <a:endParaRPr>
              <a:solidFill>
                <a:srgbClr val="FFFFFF"/>
              </a:solidFill>
              <a:latin typeface="Arial"/>
              <a:ea typeface="Arial"/>
              <a:cs typeface="Arial"/>
              <a:sym typeface="Arial"/>
            </a:endParaRPr>
          </a:p>
          <a:p>
            <a:pPr indent="0" lvl="0" marL="0" rtl="0" algn="l">
              <a:spcBef>
                <a:spcPts val="750"/>
              </a:spcBef>
              <a:spcAft>
                <a:spcPts val="0"/>
              </a:spcAft>
              <a:buNone/>
            </a:pPr>
            <a:r>
              <a:t/>
            </a:r>
            <a:endParaRPr>
              <a:solidFill>
                <a:srgbClr val="FFFFFF"/>
              </a:solidFill>
              <a:latin typeface="Arial"/>
              <a:ea typeface="Arial"/>
              <a:cs typeface="Arial"/>
              <a:sym typeface="Arial"/>
            </a:endParaRPr>
          </a:p>
          <a:p>
            <a:pPr indent="0" lvl="0" marL="0" rtl="0" algn="l">
              <a:spcBef>
                <a:spcPts val="750"/>
              </a:spcBef>
              <a:spcAft>
                <a:spcPts val="0"/>
              </a:spcAft>
              <a:buNone/>
            </a:pPr>
            <a:r>
              <a:t/>
            </a:r>
            <a:endParaRPr>
              <a:solidFill>
                <a:srgbClr val="FFFFFF"/>
              </a:solidFill>
              <a:latin typeface="Arial"/>
              <a:ea typeface="Arial"/>
              <a:cs typeface="Arial"/>
              <a:sym typeface="Arial"/>
            </a:endParaRPr>
          </a:p>
          <a:p>
            <a:pPr indent="0" lvl="0" marL="0" rtl="0" algn="l">
              <a:spcBef>
                <a:spcPts val="750"/>
              </a:spcBef>
              <a:spcAft>
                <a:spcPts val="0"/>
              </a:spcAft>
              <a:buNone/>
            </a:pPr>
            <a:r>
              <a:t/>
            </a:r>
            <a:endParaRPr sz="1800">
              <a:solidFill>
                <a:srgbClr val="FFFFFF"/>
              </a:solidFill>
              <a:latin typeface="Arial"/>
              <a:ea typeface="Arial"/>
              <a:cs typeface="Arial"/>
              <a:sym typeface="Arial"/>
            </a:endParaRPr>
          </a:p>
          <a:p>
            <a:pPr indent="0" lvl="0" marL="0" rtl="0" algn="l">
              <a:spcBef>
                <a:spcPts val="750"/>
              </a:spcBef>
              <a:spcAft>
                <a:spcPts val="0"/>
              </a:spcAft>
              <a:buNone/>
            </a:pPr>
            <a:r>
              <a:t/>
            </a:r>
            <a:endParaRPr>
              <a:solidFill>
                <a:srgbClr val="FFFFFF"/>
              </a:solidFill>
              <a:latin typeface="Arial"/>
              <a:ea typeface="Arial"/>
              <a:cs typeface="Arial"/>
              <a:sym typeface="Arial"/>
            </a:endParaRPr>
          </a:p>
        </p:txBody>
      </p:sp>
      <p:pic>
        <p:nvPicPr>
          <p:cNvPr id="230" name="Google Shape;230;p3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8"/>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The Four Fair Use Factors</a:t>
            </a:r>
            <a:endParaRPr b="1">
              <a:solidFill>
                <a:srgbClr val="FFCA29"/>
              </a:solidFill>
            </a:endParaRPr>
          </a:p>
        </p:txBody>
      </p:sp>
      <p:sp>
        <p:nvSpPr>
          <p:cNvPr id="237" name="Google Shape;237;p38"/>
          <p:cNvSpPr txBox="1"/>
          <p:nvPr>
            <p:ph idx="1" type="body"/>
          </p:nvPr>
        </p:nvSpPr>
        <p:spPr>
          <a:xfrm>
            <a:off x="628650" y="1091419"/>
            <a:ext cx="7886700" cy="3263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latin typeface="Arial"/>
                <a:ea typeface="Arial"/>
                <a:cs typeface="Arial"/>
                <a:sym typeface="Arial"/>
              </a:rPr>
              <a:t>Factor 3: The portion used in relation to the copyrighted work as a whole</a:t>
            </a:r>
            <a:endParaRPr>
              <a:solidFill>
                <a:srgbClr val="FFFFFF"/>
              </a:solidFill>
              <a:latin typeface="Arial"/>
              <a:ea typeface="Arial"/>
              <a:cs typeface="Arial"/>
              <a:sym typeface="Arial"/>
            </a:endParaRPr>
          </a:p>
          <a:p>
            <a:pPr indent="-317500" lvl="1" marL="914400" rtl="0" algn="l">
              <a:spcBef>
                <a:spcPts val="375"/>
              </a:spcBef>
              <a:spcAft>
                <a:spcPts val="0"/>
              </a:spcAft>
              <a:buClr>
                <a:srgbClr val="FFFFFF"/>
              </a:buClr>
              <a:buSzPts val="1400"/>
              <a:buChar char="◆"/>
            </a:pPr>
            <a:r>
              <a:rPr lang="en-US">
                <a:solidFill>
                  <a:srgbClr val="FFFFFF"/>
                </a:solidFill>
                <a:latin typeface="Arial"/>
                <a:ea typeface="Arial"/>
                <a:cs typeface="Arial"/>
                <a:sym typeface="Arial"/>
              </a:rPr>
              <a:t>How much of the work do you want to use? </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Is the amount used considered the “heart of the work?”</a:t>
            </a:r>
            <a:endParaRPr>
              <a:solidFill>
                <a:srgbClr val="FFFFFF"/>
              </a:solidFill>
              <a:latin typeface="Arial"/>
              <a:ea typeface="Arial"/>
              <a:cs typeface="Arial"/>
              <a:sym typeface="Arial"/>
            </a:endParaRPr>
          </a:p>
          <a:p>
            <a:pPr indent="0" lvl="0" marL="0" rtl="0" algn="l">
              <a:spcBef>
                <a:spcPts val="750"/>
              </a:spcBef>
              <a:spcAft>
                <a:spcPts val="0"/>
              </a:spcAft>
              <a:buNone/>
            </a:pPr>
            <a:r>
              <a:t/>
            </a:r>
            <a:endParaRPr>
              <a:solidFill>
                <a:srgbClr val="FFFFFF"/>
              </a:solidFill>
              <a:latin typeface="Arial"/>
              <a:ea typeface="Arial"/>
              <a:cs typeface="Arial"/>
              <a:sym typeface="Arial"/>
            </a:endParaRPr>
          </a:p>
          <a:p>
            <a:pPr indent="-317500" lvl="0" marL="457200" rtl="0" algn="l">
              <a:spcBef>
                <a:spcPts val="750"/>
              </a:spcBef>
              <a:spcAft>
                <a:spcPts val="0"/>
              </a:spcAft>
              <a:buClr>
                <a:schemeClr val="lt1"/>
              </a:buClr>
              <a:buSzPts val="1400"/>
              <a:buChar char="➔"/>
            </a:pPr>
            <a:r>
              <a:rPr lang="en-US">
                <a:latin typeface="Arial"/>
                <a:ea typeface="Arial"/>
                <a:cs typeface="Arial"/>
                <a:sym typeface="Arial"/>
              </a:rPr>
              <a:t>There is no exact amount or limit to how much you can/can’t use </a:t>
            </a:r>
            <a:endParaRPr>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latin typeface="Arial"/>
                <a:ea typeface="Arial"/>
                <a:cs typeface="Arial"/>
                <a:sym typeface="Arial"/>
              </a:rPr>
              <a:t>Fair use provides flexibility </a:t>
            </a:r>
            <a:endParaRPr>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latin typeface="Arial"/>
                <a:ea typeface="Arial"/>
                <a:cs typeface="Arial"/>
                <a:sym typeface="Arial"/>
              </a:rPr>
              <a:t>UCF Office of General Counsel recommendations</a:t>
            </a:r>
            <a:endParaRPr>
              <a:latin typeface="Arial"/>
              <a:ea typeface="Arial"/>
              <a:cs typeface="Arial"/>
              <a:sym typeface="Arial"/>
            </a:endParaRPr>
          </a:p>
          <a:p>
            <a:pPr indent="-317500" lvl="0" marL="4572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How much do you need for pedagogical purposes?</a:t>
            </a:r>
            <a:endParaRPr>
              <a:solidFill>
                <a:srgbClr val="FFFFFF"/>
              </a:solidFill>
              <a:latin typeface="Arial"/>
              <a:ea typeface="Arial"/>
              <a:cs typeface="Arial"/>
              <a:sym typeface="Arial"/>
            </a:endParaRPr>
          </a:p>
          <a:p>
            <a:pPr indent="-317500" lvl="0" marL="4572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Keep it reasonable and don’t agonize </a:t>
            </a:r>
            <a:endParaRPr>
              <a:solidFill>
                <a:srgbClr val="FFFFFF"/>
              </a:solidFill>
              <a:latin typeface="Arial"/>
              <a:ea typeface="Arial"/>
              <a:cs typeface="Arial"/>
              <a:sym typeface="Arial"/>
            </a:endParaRPr>
          </a:p>
          <a:p>
            <a:pPr indent="0" lvl="0" marL="0" rtl="0" algn="l">
              <a:spcBef>
                <a:spcPts val="750"/>
              </a:spcBef>
              <a:spcAft>
                <a:spcPts val="0"/>
              </a:spcAft>
              <a:buNone/>
            </a:pPr>
            <a:r>
              <a:t/>
            </a:r>
            <a:endParaRPr>
              <a:solidFill>
                <a:srgbClr val="FFFFFF"/>
              </a:solidFill>
              <a:latin typeface="Arial"/>
              <a:ea typeface="Arial"/>
              <a:cs typeface="Arial"/>
              <a:sym typeface="Arial"/>
            </a:endParaRPr>
          </a:p>
          <a:p>
            <a:pPr indent="0" lvl="0" marL="0" rtl="0" algn="l">
              <a:spcBef>
                <a:spcPts val="750"/>
              </a:spcBef>
              <a:spcAft>
                <a:spcPts val="0"/>
              </a:spcAft>
              <a:buNone/>
            </a:pPr>
            <a:r>
              <a:t/>
            </a:r>
            <a:endParaRPr sz="1800">
              <a:solidFill>
                <a:schemeClr val="accent4"/>
              </a:solidFill>
              <a:latin typeface="Arial"/>
              <a:ea typeface="Arial"/>
              <a:cs typeface="Arial"/>
              <a:sym typeface="Arial"/>
            </a:endParaRPr>
          </a:p>
          <a:p>
            <a:pPr indent="0" lvl="0" marL="0" rtl="0" algn="l">
              <a:spcBef>
                <a:spcPts val="750"/>
              </a:spcBef>
              <a:spcAft>
                <a:spcPts val="0"/>
              </a:spcAft>
              <a:buNone/>
            </a:pPr>
            <a:r>
              <a:t/>
            </a:r>
            <a:endParaRPr>
              <a:solidFill>
                <a:srgbClr val="FFFFFF"/>
              </a:solidFill>
              <a:latin typeface="Arial"/>
              <a:ea typeface="Arial"/>
              <a:cs typeface="Arial"/>
              <a:sym typeface="Arial"/>
            </a:endParaRPr>
          </a:p>
        </p:txBody>
      </p:sp>
      <p:pic>
        <p:nvPicPr>
          <p:cNvPr id="238" name="Google Shape;238;p3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9"/>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The Four Fair Use Factors</a:t>
            </a:r>
            <a:endParaRPr b="1">
              <a:solidFill>
                <a:srgbClr val="FFCA29"/>
              </a:solidFill>
            </a:endParaRPr>
          </a:p>
        </p:txBody>
      </p:sp>
      <p:sp>
        <p:nvSpPr>
          <p:cNvPr id="245" name="Google Shape;245;p39"/>
          <p:cNvSpPr txBox="1"/>
          <p:nvPr>
            <p:ph idx="1" type="body"/>
          </p:nvPr>
        </p:nvSpPr>
        <p:spPr>
          <a:xfrm>
            <a:off x="628650" y="1091419"/>
            <a:ext cx="7886700" cy="3263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latin typeface="Arial"/>
                <a:ea typeface="Arial"/>
                <a:cs typeface="Arial"/>
                <a:sym typeface="Arial"/>
              </a:rPr>
              <a:t>Factor 4: </a:t>
            </a:r>
            <a:r>
              <a:rPr lang="en-US">
                <a:solidFill>
                  <a:srgbClr val="FFFFFF"/>
                </a:solidFill>
                <a:latin typeface="Arial"/>
                <a:ea typeface="Arial"/>
                <a:cs typeface="Arial"/>
                <a:sym typeface="Arial"/>
              </a:rPr>
              <a:t>The effect of the use upon the potential market</a:t>
            </a:r>
            <a:endParaRPr>
              <a:solidFill>
                <a:srgbClr val="FFFFFF"/>
              </a:solidFill>
              <a:latin typeface="Arial"/>
              <a:ea typeface="Arial"/>
              <a:cs typeface="Arial"/>
              <a:sym typeface="Arial"/>
            </a:endParaRPr>
          </a:p>
          <a:p>
            <a:pPr indent="-317500" lvl="1" marL="914400" rtl="0" algn="l">
              <a:spcBef>
                <a:spcPts val="375"/>
              </a:spcBef>
              <a:spcAft>
                <a:spcPts val="0"/>
              </a:spcAft>
              <a:buClr>
                <a:srgbClr val="FFFFFF"/>
              </a:buClr>
              <a:buSzPts val="1400"/>
              <a:buChar char="◆"/>
            </a:pPr>
            <a:r>
              <a:rPr lang="en-US">
                <a:solidFill>
                  <a:srgbClr val="FFFFFF"/>
                </a:solidFill>
                <a:latin typeface="Arial"/>
                <a:ea typeface="Arial"/>
                <a:cs typeface="Arial"/>
                <a:sym typeface="Arial"/>
              </a:rPr>
              <a:t>Will the use cause market harm?</a:t>
            </a:r>
            <a:endParaRPr>
              <a:solidFill>
                <a:srgbClr val="FFFFFF"/>
              </a:solidFill>
              <a:latin typeface="Arial"/>
              <a:ea typeface="Arial"/>
              <a:cs typeface="Arial"/>
              <a:sym typeface="Arial"/>
            </a:endParaRPr>
          </a:p>
          <a:p>
            <a:pPr indent="0" lvl="0" marL="0" rtl="0" algn="l">
              <a:spcBef>
                <a:spcPts val="750"/>
              </a:spcBef>
              <a:spcAft>
                <a:spcPts val="0"/>
              </a:spcAft>
              <a:buClr>
                <a:schemeClr val="dk1"/>
              </a:buClr>
              <a:buSzPts val="1100"/>
              <a:buFont typeface="Arial"/>
              <a:buNone/>
            </a:pPr>
            <a:r>
              <a:t/>
            </a:r>
            <a:endParaRPr>
              <a:solidFill>
                <a:srgbClr val="FFFFFF"/>
              </a:solidFill>
              <a:latin typeface="Arial"/>
              <a:ea typeface="Arial"/>
              <a:cs typeface="Arial"/>
              <a:sym typeface="Arial"/>
            </a:endParaRPr>
          </a:p>
          <a:p>
            <a:pPr indent="-317500" lvl="0" marL="457200" rtl="0" algn="l">
              <a:spcBef>
                <a:spcPts val="750"/>
              </a:spcBef>
              <a:spcAft>
                <a:spcPts val="0"/>
              </a:spcAft>
              <a:buClr>
                <a:schemeClr val="lt1"/>
              </a:buClr>
              <a:buSzPts val="1400"/>
              <a:buChar char="➔"/>
            </a:pPr>
            <a:r>
              <a:rPr lang="en-US">
                <a:latin typeface="Arial"/>
                <a:ea typeface="Arial"/>
                <a:cs typeface="Arial"/>
                <a:sym typeface="Arial"/>
              </a:rPr>
              <a:t>Spontaneity &amp; exigent circumstances</a:t>
            </a:r>
            <a:endParaRPr>
              <a:latin typeface="Arial"/>
              <a:ea typeface="Arial"/>
              <a:cs typeface="Arial"/>
              <a:sym typeface="Arial"/>
            </a:endParaRPr>
          </a:p>
          <a:p>
            <a:pPr indent="-317500" lvl="0" marL="457200" rtl="0" algn="l">
              <a:spcBef>
                <a:spcPts val="0"/>
              </a:spcBef>
              <a:spcAft>
                <a:spcPts val="0"/>
              </a:spcAft>
              <a:buClr>
                <a:schemeClr val="lt1"/>
              </a:buClr>
              <a:buSzPts val="1400"/>
              <a:buChar char="➔"/>
            </a:pPr>
            <a:r>
              <a:rPr lang="en-US">
                <a:latin typeface="Arial"/>
                <a:ea typeface="Arial"/>
                <a:cs typeface="Arial"/>
                <a:sym typeface="Arial"/>
              </a:rPr>
              <a:t>Limiting use to only students, faculty, RAs/TAs in the course </a:t>
            </a:r>
            <a:endParaRPr>
              <a:latin typeface="Arial"/>
              <a:ea typeface="Arial"/>
              <a:cs typeface="Arial"/>
              <a:sym typeface="Arial"/>
            </a:endParaRPr>
          </a:p>
          <a:p>
            <a:pPr indent="-317500" lvl="0" marL="457200" rtl="0" algn="l">
              <a:spcBef>
                <a:spcPts val="0"/>
              </a:spcBef>
              <a:spcAft>
                <a:spcPts val="0"/>
              </a:spcAft>
              <a:buClr>
                <a:schemeClr val="lt1"/>
              </a:buClr>
              <a:buSzPts val="1400"/>
              <a:buChar char="➔"/>
            </a:pPr>
            <a:r>
              <a:rPr lang="en-US">
                <a:latin typeface="Arial"/>
                <a:ea typeface="Arial"/>
                <a:cs typeface="Arial"/>
                <a:sym typeface="Arial"/>
              </a:rPr>
              <a:t>Use limited amounts whenever possible &amp; pedagogically relevant</a:t>
            </a:r>
            <a:endParaRPr>
              <a:latin typeface="Arial"/>
              <a:ea typeface="Arial"/>
              <a:cs typeface="Arial"/>
              <a:sym typeface="Arial"/>
            </a:endParaRPr>
          </a:p>
          <a:p>
            <a:pPr indent="-317500" lvl="0" marL="457200" rtl="0" algn="l">
              <a:spcBef>
                <a:spcPts val="0"/>
              </a:spcBef>
              <a:spcAft>
                <a:spcPts val="0"/>
              </a:spcAft>
              <a:buClr>
                <a:schemeClr val="lt1"/>
              </a:buClr>
              <a:buSzPts val="1400"/>
              <a:buChar char="➔"/>
            </a:pPr>
            <a:r>
              <a:rPr lang="en-US">
                <a:latin typeface="Arial"/>
                <a:ea typeface="Arial"/>
                <a:cs typeface="Arial"/>
                <a:sym typeface="Arial"/>
              </a:rPr>
              <a:t>Explore the use of licenses whenever possible and available</a:t>
            </a:r>
            <a:endParaRPr>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t/>
            </a:r>
            <a:endParaRPr>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t/>
            </a:r>
            <a:endParaRPr>
              <a:latin typeface="Arial"/>
              <a:ea typeface="Arial"/>
              <a:cs typeface="Arial"/>
              <a:sym typeface="Arial"/>
            </a:endParaRPr>
          </a:p>
          <a:p>
            <a:pPr indent="0" lvl="0" marL="457200" rtl="0" algn="l">
              <a:spcBef>
                <a:spcPts val="750"/>
              </a:spcBef>
              <a:spcAft>
                <a:spcPts val="0"/>
              </a:spcAft>
              <a:buNone/>
            </a:pPr>
            <a:r>
              <a:rPr i="1" lang="en-US">
                <a:latin typeface="Arial"/>
                <a:ea typeface="Arial"/>
                <a:cs typeface="Arial"/>
                <a:sym typeface="Arial"/>
              </a:rPr>
              <a:t>*This factor is often the factor that triggers legal action</a:t>
            </a:r>
            <a:r>
              <a:rPr lang="en-US">
                <a:latin typeface="Arial"/>
                <a:ea typeface="Arial"/>
                <a:cs typeface="Arial"/>
                <a:sym typeface="Arial"/>
              </a:rPr>
              <a:t> </a:t>
            </a:r>
            <a:endParaRPr>
              <a:latin typeface="Arial"/>
              <a:ea typeface="Arial"/>
              <a:cs typeface="Arial"/>
              <a:sym typeface="Arial"/>
            </a:endParaRPr>
          </a:p>
          <a:p>
            <a:pPr indent="0" lvl="0" marL="0" rtl="0" algn="l">
              <a:spcBef>
                <a:spcPts val="750"/>
              </a:spcBef>
              <a:spcAft>
                <a:spcPts val="0"/>
              </a:spcAft>
              <a:buNone/>
            </a:pPr>
            <a:r>
              <a:t/>
            </a:r>
            <a:endParaRPr sz="1800">
              <a:solidFill>
                <a:schemeClr val="accent4"/>
              </a:solidFill>
              <a:latin typeface="Arial"/>
              <a:ea typeface="Arial"/>
              <a:cs typeface="Arial"/>
              <a:sym typeface="Arial"/>
            </a:endParaRPr>
          </a:p>
          <a:p>
            <a:pPr indent="0" lvl="0" marL="0" rtl="0" algn="l">
              <a:spcBef>
                <a:spcPts val="750"/>
              </a:spcBef>
              <a:spcAft>
                <a:spcPts val="0"/>
              </a:spcAft>
              <a:buNone/>
            </a:pPr>
            <a:r>
              <a:t/>
            </a:r>
            <a:endParaRPr>
              <a:solidFill>
                <a:srgbClr val="FFFFFF"/>
              </a:solidFill>
              <a:latin typeface="Arial"/>
              <a:ea typeface="Arial"/>
              <a:cs typeface="Arial"/>
              <a:sym typeface="Arial"/>
            </a:endParaRPr>
          </a:p>
        </p:txBody>
      </p:sp>
      <p:pic>
        <p:nvPicPr>
          <p:cNvPr id="246" name="Google Shape;246;p3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pic>
        <p:nvPicPr>
          <p:cNvPr id="252" name="Google Shape;252;p40"/>
          <p:cNvPicPr preferRelativeResize="0"/>
          <p:nvPr/>
        </p:nvPicPr>
        <p:blipFill>
          <a:blip r:embed="rId3">
            <a:alphaModFix/>
          </a:blip>
          <a:stretch>
            <a:fillRect/>
          </a:stretch>
        </p:blipFill>
        <p:spPr>
          <a:xfrm>
            <a:off x="0" y="0"/>
            <a:ext cx="9144000" cy="5143501"/>
          </a:xfrm>
          <a:prstGeom prst="rect">
            <a:avLst/>
          </a:prstGeom>
          <a:noFill/>
          <a:ln>
            <a:noFill/>
          </a:ln>
        </p:spPr>
      </p:pic>
      <p:sp>
        <p:nvSpPr>
          <p:cNvPr id="253" name="Google Shape;253;p40"/>
          <p:cNvSpPr txBox="1"/>
          <p:nvPr/>
        </p:nvSpPr>
        <p:spPr>
          <a:xfrm>
            <a:off x="1215075" y="3812925"/>
            <a:ext cx="6623400" cy="104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Helvetica Neue"/>
                <a:ea typeface="Helvetica Neue"/>
                <a:cs typeface="Helvetica Neue"/>
                <a:sym typeface="Helvetica Neue"/>
              </a:rPr>
              <a:t>Copyright in the Classroom: </a:t>
            </a:r>
            <a:r>
              <a:rPr b="1" lang="en-US" sz="3000">
                <a:highlight>
                  <a:schemeClr val="accent4"/>
                </a:highlight>
                <a:latin typeface="Helvetica Neue"/>
                <a:ea typeface="Helvetica Neue"/>
                <a:cs typeface="Helvetica Neue"/>
                <a:sym typeface="Helvetica Neue"/>
              </a:rPr>
              <a:t>Face-to-Face versus Online</a:t>
            </a:r>
            <a:endParaRPr sz="3000">
              <a:highlight>
                <a:schemeClr val="accent4"/>
              </a:highlight>
              <a:latin typeface="Helvetica Neue"/>
              <a:ea typeface="Helvetica Neue"/>
              <a:cs typeface="Helvetica Neue"/>
              <a:sym typeface="Helvetica Neue"/>
            </a:endParaRPr>
          </a:p>
        </p:txBody>
      </p:sp>
      <p:pic>
        <p:nvPicPr>
          <p:cNvPr id="254" name="Google Shape;254;p40"/>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1"/>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chemeClr val="accent4"/>
                </a:solidFill>
              </a:rPr>
              <a:t>Legal Framework</a:t>
            </a:r>
            <a:endParaRPr b="1">
              <a:solidFill>
                <a:schemeClr val="accent4"/>
              </a:solidFill>
            </a:endParaRPr>
          </a:p>
        </p:txBody>
      </p:sp>
      <p:sp>
        <p:nvSpPr>
          <p:cNvPr id="261" name="Google Shape;261;p41"/>
          <p:cNvSpPr txBox="1"/>
          <p:nvPr>
            <p:ph idx="1" type="body"/>
          </p:nvPr>
        </p:nvSpPr>
        <p:spPr>
          <a:xfrm>
            <a:off x="628650" y="1187725"/>
            <a:ext cx="7886700" cy="34989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Copyright Law</a:t>
            </a:r>
            <a:endParaRPr/>
          </a:p>
          <a:p>
            <a:pPr indent="-342900" lvl="0" marL="457200" rtl="0" algn="l">
              <a:spcBef>
                <a:spcPts val="750"/>
              </a:spcBef>
              <a:spcAft>
                <a:spcPts val="0"/>
              </a:spcAft>
              <a:buSzPts val="1800"/>
              <a:buChar char="•"/>
            </a:pPr>
            <a:r>
              <a:rPr lang="en-US" sz="1800"/>
              <a:t>Using copyrighted materials for teaching purposes</a:t>
            </a:r>
            <a:endParaRPr sz="1800"/>
          </a:p>
          <a:p>
            <a:pPr indent="-342900" lvl="0" marL="457200" rtl="0" algn="l">
              <a:spcBef>
                <a:spcPts val="0"/>
              </a:spcBef>
              <a:spcAft>
                <a:spcPts val="0"/>
              </a:spcAft>
              <a:buSzPts val="1800"/>
              <a:buChar char="•"/>
            </a:pPr>
            <a:r>
              <a:rPr lang="en-US" sz="1800"/>
              <a:t>Creating your own copyrighted materials for teaching purposes</a:t>
            </a:r>
            <a:endParaRPr sz="1800"/>
          </a:p>
          <a:p>
            <a:pPr indent="0" lvl="0" marL="0" rtl="0" algn="l">
              <a:spcBef>
                <a:spcPts val="750"/>
              </a:spcBef>
              <a:spcAft>
                <a:spcPts val="0"/>
              </a:spcAft>
              <a:buNone/>
            </a:pPr>
            <a:r>
              <a:rPr lang="en-US"/>
              <a:t>Contract Law</a:t>
            </a:r>
            <a:endParaRPr/>
          </a:p>
          <a:p>
            <a:pPr indent="-342900" lvl="0" marL="457200" rtl="0" algn="l">
              <a:spcBef>
                <a:spcPts val="750"/>
              </a:spcBef>
              <a:spcAft>
                <a:spcPts val="0"/>
              </a:spcAft>
              <a:buSzPts val="1800"/>
              <a:buChar char="•"/>
            </a:pPr>
            <a:r>
              <a:rPr lang="en-US" sz="1800"/>
              <a:t>May define copyright ownership in instructional materials</a:t>
            </a:r>
            <a:endParaRPr sz="1800"/>
          </a:p>
          <a:p>
            <a:pPr indent="-342900" lvl="0" marL="457200" rtl="0" algn="l">
              <a:spcBef>
                <a:spcPts val="0"/>
              </a:spcBef>
              <a:spcAft>
                <a:spcPts val="0"/>
              </a:spcAft>
              <a:buSzPts val="1800"/>
              <a:buChar char="•"/>
            </a:pPr>
            <a:r>
              <a:rPr lang="en-US" sz="1800"/>
              <a:t>Can affect what materials you may or may not be able to use in a course </a:t>
            </a:r>
            <a:endParaRPr sz="1800"/>
          </a:p>
          <a:p>
            <a:pPr indent="0" lvl="0" marL="0" rtl="0" algn="l">
              <a:spcBef>
                <a:spcPts val="750"/>
              </a:spcBef>
              <a:spcAft>
                <a:spcPts val="0"/>
              </a:spcAft>
              <a:buNone/>
            </a:pPr>
            <a:r>
              <a:rPr lang="en-US"/>
              <a:t>UCF Policies and/or Recommendations</a:t>
            </a:r>
            <a:endParaRPr/>
          </a:p>
          <a:p>
            <a:pPr indent="-342900" lvl="0" marL="457200" rtl="0" algn="l">
              <a:spcBef>
                <a:spcPts val="750"/>
              </a:spcBef>
              <a:spcAft>
                <a:spcPts val="0"/>
              </a:spcAft>
              <a:buSzPts val="1800"/>
              <a:buChar char="•"/>
            </a:pPr>
            <a:r>
              <a:rPr lang="en-US" sz="1800"/>
              <a:t>Use of Copyrighted Materials Policy</a:t>
            </a:r>
            <a:endParaRPr sz="1800"/>
          </a:p>
          <a:p>
            <a:pPr indent="-342900" lvl="0" marL="457200" rtl="0" algn="l">
              <a:spcBef>
                <a:spcPts val="0"/>
              </a:spcBef>
              <a:spcAft>
                <a:spcPts val="0"/>
              </a:spcAft>
              <a:buSzPts val="1800"/>
              <a:buChar char="•"/>
            </a:pPr>
            <a:r>
              <a:rPr lang="en-US" sz="1800" u="sng">
                <a:solidFill>
                  <a:schemeClr val="accent4"/>
                </a:solidFill>
                <a:hlinkClick r:id="rId3"/>
              </a:rPr>
              <a:t>Top 10 Copyright &amp; Fair Use Questions</a:t>
            </a:r>
            <a:r>
              <a:rPr lang="en-US" sz="1800"/>
              <a:t> (Office of General Counsel)</a:t>
            </a:r>
            <a:endParaRPr sz="1800"/>
          </a:p>
          <a:p>
            <a:pPr indent="0" lvl="0" marL="0" rtl="0" algn="l">
              <a:spcBef>
                <a:spcPts val="750"/>
              </a:spcBef>
              <a:spcAft>
                <a:spcPts val="0"/>
              </a:spcAft>
              <a:buNone/>
            </a:pPr>
            <a:r>
              <a:t/>
            </a:r>
            <a:endParaRPr/>
          </a:p>
        </p:txBody>
      </p:sp>
      <p:pic>
        <p:nvPicPr>
          <p:cNvPr id="262" name="Google Shape;262;p41"/>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pic>
        <p:nvPicPr>
          <p:cNvPr id="268" name="Google Shape;268;p4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69" name="Google Shape;269;p42"/>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270" name="Google Shape;270;p42"/>
          <p:cNvSpPr txBox="1"/>
          <p:nvPr>
            <p:ph idx="4294967295" type="title"/>
          </p:nvPr>
        </p:nvSpPr>
        <p:spPr>
          <a:xfrm>
            <a:off x="781050" y="243545"/>
            <a:ext cx="7886700" cy="99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000000"/>
                </a:solidFill>
                <a:latin typeface="Helvetica Neue"/>
                <a:ea typeface="Helvetica Neue"/>
                <a:cs typeface="Helvetica Neue"/>
                <a:sym typeface="Helvetica Neue"/>
              </a:rPr>
              <a:t>How Do We Make Sure We’re Copyright Compliant in the Classroom? </a:t>
            </a:r>
            <a:endParaRPr b="1">
              <a:solidFill>
                <a:srgbClr val="000000"/>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43"/>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chemeClr val="accent4"/>
                </a:solidFill>
              </a:rPr>
              <a:t>Copyright in the Face-to-Face Classroom</a:t>
            </a:r>
            <a:endParaRPr b="1">
              <a:solidFill>
                <a:schemeClr val="accent4"/>
              </a:solidFill>
            </a:endParaRPr>
          </a:p>
        </p:txBody>
      </p:sp>
      <p:sp>
        <p:nvSpPr>
          <p:cNvPr id="277" name="Google Shape;277;p43"/>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SzPts val="1800"/>
              <a:buChar char="•"/>
            </a:pPr>
            <a:r>
              <a:rPr lang="en-US"/>
              <a:t>Face to face classroom teaching exception (§110(1)) </a:t>
            </a:r>
            <a:endParaRPr/>
          </a:p>
          <a:p>
            <a:pPr indent="-342900" lvl="1" marL="914400" rtl="0" algn="l">
              <a:spcBef>
                <a:spcPts val="0"/>
              </a:spcBef>
              <a:spcAft>
                <a:spcPts val="0"/>
              </a:spcAft>
              <a:buSzPts val="1800"/>
              <a:buChar char="•"/>
            </a:pPr>
            <a:r>
              <a:rPr lang="en-US"/>
              <a:t>Publicly display &amp; perform</a:t>
            </a:r>
            <a:endParaRPr/>
          </a:p>
          <a:p>
            <a:pPr indent="-342900" lvl="1" marL="914400" rtl="0" algn="l">
              <a:spcBef>
                <a:spcPts val="0"/>
              </a:spcBef>
              <a:spcAft>
                <a:spcPts val="0"/>
              </a:spcAft>
              <a:buSzPts val="1800"/>
              <a:buChar char="•"/>
            </a:pPr>
            <a:r>
              <a:rPr lang="en-US"/>
              <a:t>Doesn’t apply online</a:t>
            </a:r>
            <a:endParaRPr/>
          </a:p>
          <a:p>
            <a:pPr indent="-342900" lvl="0" marL="457200" rtl="0" algn="l">
              <a:spcBef>
                <a:spcPts val="0"/>
              </a:spcBef>
              <a:spcAft>
                <a:spcPts val="0"/>
              </a:spcAft>
              <a:buSzPts val="1800"/>
              <a:buChar char="•"/>
            </a:pPr>
            <a:r>
              <a:rPr lang="en-US"/>
              <a:t>Fair use exception (§107) </a:t>
            </a:r>
            <a:endParaRPr/>
          </a:p>
          <a:p>
            <a:pPr indent="-342900" lvl="0" marL="457200" rtl="0" algn="l">
              <a:spcBef>
                <a:spcPts val="0"/>
              </a:spcBef>
              <a:spcAft>
                <a:spcPts val="0"/>
              </a:spcAft>
              <a:buSzPts val="1800"/>
              <a:buChar char="•"/>
            </a:pPr>
            <a:r>
              <a:rPr lang="en-US"/>
              <a:t>Reproduction for blind or other people with disabilities (§121) </a:t>
            </a:r>
            <a:endParaRPr/>
          </a:p>
          <a:p>
            <a:pPr indent="-342900" lvl="1" marL="914400" rtl="0" algn="l">
              <a:spcBef>
                <a:spcPts val="0"/>
              </a:spcBef>
              <a:spcAft>
                <a:spcPts val="0"/>
              </a:spcAft>
              <a:buSzPts val="1800"/>
              <a:buChar char="•"/>
            </a:pPr>
            <a:r>
              <a:rPr lang="en-US"/>
              <a:t>Special HathiTrust access via Missy Murphey</a:t>
            </a:r>
            <a:endParaRPr/>
          </a:p>
          <a:p>
            <a:pPr indent="-342900" lvl="0" marL="457200" rtl="0" algn="l">
              <a:spcBef>
                <a:spcPts val="0"/>
              </a:spcBef>
              <a:spcAft>
                <a:spcPts val="0"/>
              </a:spcAft>
              <a:buSzPts val="1800"/>
              <a:buChar char="•"/>
            </a:pPr>
            <a:r>
              <a:rPr lang="en-US"/>
              <a:t>First sale doctrine (§109)</a:t>
            </a:r>
            <a:endParaRPr/>
          </a:p>
          <a:p>
            <a:pPr indent="-342900" lvl="1" marL="914400" rtl="0" algn="l">
              <a:spcBef>
                <a:spcPts val="0"/>
              </a:spcBef>
              <a:spcAft>
                <a:spcPts val="0"/>
              </a:spcAft>
              <a:buSzPts val="1800"/>
              <a:buChar char="•"/>
            </a:pPr>
            <a:r>
              <a:rPr lang="en-US"/>
              <a:t>Does not apply if end-user license agreements are in place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Google Shape;137;p26"/>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138" name="Google Shape;138;p26"/>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139" name="Google Shape;139;p26"/>
          <p:cNvSpPr txBox="1"/>
          <p:nvPr/>
        </p:nvSpPr>
        <p:spPr>
          <a:xfrm>
            <a:off x="5509575" y="967575"/>
            <a:ext cx="3483300" cy="280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latin typeface="Helvetica Neue"/>
                <a:ea typeface="Helvetica Neue"/>
                <a:cs typeface="Helvetica Neue"/>
                <a:sym typeface="Helvetica Neue"/>
              </a:rPr>
              <a:t>If you remember one thing from this presentation...</a:t>
            </a:r>
            <a:r>
              <a:rPr lang="en-US" sz="3600">
                <a:solidFill>
                  <a:srgbClr val="FFFFFF"/>
                </a:solidFill>
                <a:latin typeface="Helvetica Neue"/>
                <a:ea typeface="Helvetica Neue"/>
                <a:cs typeface="Helvetica Neue"/>
                <a:sym typeface="Helvetica Neue"/>
              </a:rPr>
              <a:t> </a:t>
            </a:r>
            <a:br>
              <a:rPr lang="en-US" sz="2800">
                <a:latin typeface="Helvetica Neue"/>
                <a:ea typeface="Helvetica Neue"/>
                <a:cs typeface="Helvetica Neue"/>
                <a:sym typeface="Helvetica Neue"/>
              </a:rPr>
            </a:br>
            <a:endParaRPr sz="2800">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4"/>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chemeClr val="accent4"/>
                </a:solidFill>
              </a:rPr>
              <a:t>Copyright in the Online Classroom</a:t>
            </a:r>
            <a:endParaRPr b="1">
              <a:solidFill>
                <a:schemeClr val="accent4"/>
              </a:solidFill>
            </a:endParaRPr>
          </a:p>
        </p:txBody>
      </p:sp>
      <p:sp>
        <p:nvSpPr>
          <p:cNvPr id="284" name="Google Shape;284;p44"/>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SzPts val="1800"/>
              <a:buChar char="•"/>
            </a:pPr>
            <a:r>
              <a:rPr lang="en-US"/>
              <a:t>Online classroom teaching exception - TEACH Act (§110(2) and §112 ) </a:t>
            </a:r>
            <a:endParaRPr/>
          </a:p>
          <a:p>
            <a:pPr indent="-342900" lvl="1" marL="914400" rtl="0" algn="l">
              <a:spcBef>
                <a:spcPts val="0"/>
              </a:spcBef>
              <a:spcAft>
                <a:spcPts val="0"/>
              </a:spcAft>
              <a:buSzPts val="1800"/>
              <a:buChar char="•"/>
            </a:pPr>
            <a:r>
              <a:rPr lang="en-US"/>
              <a:t>Provides some guidance, but is more technical and restrictive</a:t>
            </a:r>
            <a:endParaRPr/>
          </a:p>
          <a:p>
            <a:pPr indent="-342900" lvl="1" marL="914400" rtl="0" algn="l">
              <a:spcBef>
                <a:spcPts val="0"/>
              </a:spcBef>
              <a:spcAft>
                <a:spcPts val="0"/>
              </a:spcAft>
              <a:buSzPts val="1800"/>
              <a:buChar char="•"/>
            </a:pPr>
            <a:r>
              <a:rPr i="1" lang="en-US"/>
              <a:t>“</a:t>
            </a:r>
            <a:r>
              <a:rPr i="1" lang="en-US"/>
              <a:t>Due to the extremely restrictive nature of the TEACH Act, the UCF General Counsel’s Office prefers to rely on the traditional fair use principles instead.” </a:t>
            </a:r>
            <a:endParaRPr i="1"/>
          </a:p>
          <a:p>
            <a:pPr indent="-342900" lvl="0" marL="457200" rtl="0" algn="l">
              <a:spcBef>
                <a:spcPts val="0"/>
              </a:spcBef>
              <a:spcAft>
                <a:spcPts val="0"/>
              </a:spcAft>
              <a:buSzPts val="1800"/>
              <a:buChar char="•"/>
            </a:pPr>
            <a:r>
              <a:rPr lang="en-US"/>
              <a:t>Fair use exception (§107) </a:t>
            </a:r>
            <a:endParaRPr/>
          </a:p>
          <a:p>
            <a:pPr indent="-342900" lvl="0" marL="457200" rtl="0" algn="l">
              <a:spcBef>
                <a:spcPts val="0"/>
              </a:spcBef>
              <a:spcAft>
                <a:spcPts val="0"/>
              </a:spcAft>
              <a:buSzPts val="1800"/>
              <a:buChar char="•"/>
            </a:pPr>
            <a:r>
              <a:rPr lang="en-US"/>
              <a:t>Reproduction for blind or other people with disabilities (§121) </a:t>
            </a:r>
            <a:endParaRPr/>
          </a:p>
          <a:p>
            <a:pPr indent="-342900" lvl="1" marL="914400" rtl="0" algn="l">
              <a:spcBef>
                <a:spcPts val="0"/>
              </a:spcBef>
              <a:spcAft>
                <a:spcPts val="0"/>
              </a:spcAft>
              <a:buSzPts val="1800"/>
              <a:buChar char="•"/>
            </a:pPr>
            <a:r>
              <a:rPr lang="en-US"/>
              <a:t>Special HathiTrust access via Missy Murphey</a:t>
            </a:r>
            <a:endParaRPr/>
          </a:p>
          <a:p>
            <a:pPr indent="-342900" lvl="0" marL="457200" rtl="0" algn="l">
              <a:spcBef>
                <a:spcPts val="0"/>
              </a:spcBef>
              <a:spcAft>
                <a:spcPts val="0"/>
              </a:spcAft>
              <a:buSzPts val="1800"/>
              <a:buChar char="•"/>
            </a:pPr>
            <a:r>
              <a:rPr lang="en-US"/>
              <a:t>First sale doctrine (§109)</a:t>
            </a:r>
            <a:endParaRPr/>
          </a:p>
          <a:p>
            <a:pPr indent="0" lvl="0" marL="0" rtl="0" algn="l">
              <a:spcBef>
                <a:spcPts val="75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45"/>
          <p:cNvSpPr txBox="1"/>
          <p:nvPr>
            <p:ph type="title"/>
          </p:nvPr>
        </p:nvSpPr>
        <p:spPr>
          <a:xfrm>
            <a:off x="628650" y="273851"/>
            <a:ext cx="7886700" cy="1251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General Recommendations</a:t>
            </a:r>
            <a:r>
              <a:rPr b="1" lang="en-US">
                <a:solidFill>
                  <a:srgbClr val="FFCA29"/>
                </a:solidFill>
              </a:rPr>
              <a:t> for both Face-to-Face &amp; Online</a:t>
            </a:r>
            <a:endParaRPr b="1">
              <a:solidFill>
                <a:srgbClr val="FFCA29"/>
              </a:solidFill>
            </a:endParaRPr>
          </a:p>
        </p:txBody>
      </p:sp>
      <p:sp>
        <p:nvSpPr>
          <p:cNvPr id="291" name="Google Shape;291;p45"/>
          <p:cNvSpPr txBox="1"/>
          <p:nvPr>
            <p:ph idx="1" type="body"/>
          </p:nvPr>
        </p:nvSpPr>
        <p:spPr>
          <a:xfrm>
            <a:off x="628650" y="1389124"/>
            <a:ext cx="7886700" cy="2785200"/>
          </a:xfrm>
          <a:prstGeom prst="rect">
            <a:avLst/>
          </a:prstGeom>
        </p:spPr>
        <p:txBody>
          <a:bodyPr anchorCtr="0" anchor="t" bIns="45700" lIns="91425" spcFirstLastPara="1" rIns="91425" wrap="square" tIns="45700">
            <a:noAutofit/>
          </a:bodyPr>
          <a:lstStyle/>
          <a:p>
            <a:pPr indent="-381000" lvl="0" marL="457200" rtl="0" algn="l">
              <a:spcBef>
                <a:spcPts val="750"/>
              </a:spcBef>
              <a:spcAft>
                <a:spcPts val="0"/>
              </a:spcAft>
              <a:buClr>
                <a:srgbClr val="FFFFFF"/>
              </a:buClr>
              <a:buSzPts val="2400"/>
              <a:buFont typeface="Arial"/>
              <a:buChar char="➔"/>
            </a:pPr>
            <a:r>
              <a:rPr lang="en-US" sz="2400">
                <a:solidFill>
                  <a:srgbClr val="FFFFFF"/>
                </a:solidFill>
                <a:latin typeface="Arial"/>
                <a:ea typeface="Arial"/>
                <a:cs typeface="Arial"/>
                <a:sym typeface="Arial"/>
              </a:rPr>
              <a:t>If a license applies, it must be complied with</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Obtain permission to use copyrighted materials</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Pay to use via services like Copyright Clearance Center</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Fair Use</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Linking to Content</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Finding materials that are in the public domain and/or are openly licensed</a:t>
            </a:r>
            <a:endParaRPr sz="2400">
              <a:solidFill>
                <a:srgbClr val="FFFFFF"/>
              </a:solidFill>
              <a:latin typeface="Arial"/>
              <a:ea typeface="Arial"/>
              <a:cs typeface="Arial"/>
              <a:sym typeface="Arial"/>
            </a:endParaRPr>
          </a:p>
          <a:p>
            <a:pPr indent="0" lvl="0" marL="0" rtl="0" algn="l">
              <a:spcBef>
                <a:spcPts val="750"/>
              </a:spcBef>
              <a:spcAft>
                <a:spcPts val="0"/>
              </a:spcAft>
              <a:buNone/>
            </a:pPr>
            <a:r>
              <a:t/>
            </a:r>
            <a:endParaRPr sz="1800">
              <a:solidFill>
                <a:srgbClr val="FFFFFF"/>
              </a:solidFill>
              <a:latin typeface="Arial"/>
              <a:ea typeface="Arial"/>
              <a:cs typeface="Arial"/>
              <a:sym typeface="Arial"/>
            </a:endParaRPr>
          </a:p>
        </p:txBody>
      </p:sp>
      <p:pic>
        <p:nvPicPr>
          <p:cNvPr id="292" name="Google Shape;292;p4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293" name="Google Shape;293;p4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id="299" name="Google Shape;299;p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0" name="Google Shape;300;p46"/>
          <p:cNvSpPr txBox="1"/>
          <p:nvPr/>
        </p:nvSpPr>
        <p:spPr>
          <a:xfrm>
            <a:off x="3298050" y="167700"/>
            <a:ext cx="5536500" cy="104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Helvetica Neue"/>
                <a:ea typeface="Helvetica Neue"/>
                <a:cs typeface="Helvetica Neue"/>
                <a:sym typeface="Helvetica Neue"/>
              </a:rPr>
              <a:t>Copyright, Fair Use &amp; </a:t>
            </a:r>
            <a:endParaRPr b="1" sz="3000">
              <a:latin typeface="Helvetica Neue"/>
              <a:ea typeface="Helvetica Neue"/>
              <a:cs typeface="Helvetica Neue"/>
              <a:sym typeface="Helvetica Neue"/>
            </a:endParaRPr>
          </a:p>
          <a:p>
            <a:pPr indent="0" lvl="0" marL="0" rtl="0" algn="ctr">
              <a:spcBef>
                <a:spcPts val="0"/>
              </a:spcBef>
              <a:spcAft>
                <a:spcPts val="0"/>
              </a:spcAft>
              <a:buNone/>
            </a:pPr>
            <a:r>
              <a:rPr b="1" lang="en-US" sz="3000">
                <a:latin typeface="Helvetica Neue"/>
                <a:ea typeface="Helvetica Neue"/>
                <a:cs typeface="Helvetica Neue"/>
                <a:sym typeface="Helvetica Neue"/>
              </a:rPr>
              <a:t>Emergency Circumstances</a:t>
            </a:r>
            <a:endParaRPr sz="3000">
              <a:highlight>
                <a:schemeClr val="accent4"/>
              </a:highlight>
              <a:latin typeface="Helvetica Neue"/>
              <a:ea typeface="Helvetica Neue"/>
              <a:cs typeface="Helvetica Neue"/>
              <a:sym typeface="Helvetica Neue"/>
            </a:endParaRPr>
          </a:p>
        </p:txBody>
      </p:sp>
      <p:pic>
        <p:nvPicPr>
          <p:cNvPr id="301" name="Google Shape;301;p46"/>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7"/>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Important Points to Consider</a:t>
            </a:r>
            <a:endParaRPr b="1">
              <a:solidFill>
                <a:srgbClr val="FFCA29"/>
              </a:solidFill>
            </a:endParaRPr>
          </a:p>
        </p:txBody>
      </p:sp>
      <p:sp>
        <p:nvSpPr>
          <p:cNvPr id="308" name="Google Shape;308;p47"/>
          <p:cNvSpPr txBox="1"/>
          <p:nvPr>
            <p:ph idx="1" type="body"/>
          </p:nvPr>
        </p:nvSpPr>
        <p:spPr>
          <a:xfrm>
            <a:off x="628650" y="1013250"/>
            <a:ext cx="7886700" cy="3592500"/>
          </a:xfrm>
          <a:prstGeom prst="rect">
            <a:avLst/>
          </a:prstGeom>
        </p:spPr>
        <p:txBody>
          <a:bodyPr anchorCtr="0" anchor="t" bIns="45700" lIns="91425" spcFirstLastPara="1" rIns="91425" wrap="square" tIns="45700">
            <a:noAutofit/>
          </a:bodyPr>
          <a:lstStyle/>
          <a:p>
            <a:pPr indent="-381000" lvl="0" marL="457200" rtl="0" algn="l">
              <a:spcBef>
                <a:spcPts val="750"/>
              </a:spcBef>
              <a:spcAft>
                <a:spcPts val="0"/>
              </a:spcAft>
              <a:buClr>
                <a:srgbClr val="FFFFFF"/>
              </a:buClr>
              <a:buSzPts val="2400"/>
              <a:buFont typeface="Arial"/>
              <a:buChar char="➔"/>
            </a:pPr>
            <a:r>
              <a:rPr lang="en-US" sz="2400">
                <a:solidFill>
                  <a:srgbClr val="FFFFFF"/>
                </a:solidFill>
                <a:latin typeface="Arial"/>
                <a:ea typeface="Arial"/>
                <a:cs typeface="Arial"/>
                <a:sym typeface="Arial"/>
              </a:rPr>
              <a:t>Copyright and Fair Use still apply</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However</a:t>
            </a:r>
            <a:r>
              <a:rPr lang="en-US" sz="2400">
                <a:solidFill>
                  <a:srgbClr val="FFFFFF"/>
                </a:solidFill>
                <a:latin typeface="Arial"/>
                <a:ea typeface="Arial"/>
                <a:cs typeface="Arial"/>
                <a:sym typeface="Arial"/>
              </a:rPr>
              <a:t>...</a:t>
            </a:r>
            <a:r>
              <a:rPr lang="en-US" sz="2400">
                <a:solidFill>
                  <a:srgbClr val="FFFFFF"/>
                </a:solidFill>
                <a:latin typeface="Arial"/>
                <a:ea typeface="Arial"/>
                <a:cs typeface="Arial"/>
                <a:sym typeface="Arial"/>
              </a:rPr>
              <a:t> fair use, in particular, offers flexibility during emergency situations (Four Fair Use Factors)</a:t>
            </a:r>
            <a:endParaRPr sz="2400">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Char char="◆"/>
            </a:pPr>
            <a:r>
              <a:rPr i="1" lang="en-US">
                <a:latin typeface="Arial"/>
                <a:ea typeface="Arial"/>
                <a:cs typeface="Arial"/>
                <a:sym typeface="Arial"/>
              </a:rPr>
              <a:t>“making materials available and accessible to students in this time of crisis will almost always be a fair use.”</a:t>
            </a:r>
            <a:r>
              <a:rPr i="1" lang="en-US">
                <a:latin typeface="Arial"/>
                <a:ea typeface="Arial"/>
                <a:cs typeface="Arial"/>
                <a:sym typeface="Arial"/>
              </a:rPr>
              <a:t> </a:t>
            </a:r>
            <a:endParaRPr i="1">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Faculty should consider copyright &amp; fair use but not agonize to the point of not being able to use resources</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These emergency circumstances are not necessarily applicable to those who were already teaching online</a:t>
            </a:r>
            <a:endParaRPr sz="2400">
              <a:solidFill>
                <a:srgbClr val="FFFFFF"/>
              </a:solidFill>
              <a:latin typeface="Arial"/>
              <a:ea typeface="Arial"/>
              <a:cs typeface="Arial"/>
              <a:sym typeface="Arial"/>
            </a:endParaRPr>
          </a:p>
          <a:p>
            <a:pPr indent="0" lvl="0" marL="0" rtl="0" algn="l">
              <a:spcBef>
                <a:spcPts val="750"/>
              </a:spcBef>
              <a:spcAft>
                <a:spcPts val="0"/>
              </a:spcAft>
              <a:buNone/>
            </a:pPr>
            <a:r>
              <a:t/>
            </a:r>
            <a:endParaRPr sz="1800">
              <a:solidFill>
                <a:srgbClr val="FFFFFF"/>
              </a:solidFill>
              <a:latin typeface="Arial"/>
              <a:ea typeface="Arial"/>
              <a:cs typeface="Arial"/>
              <a:sym typeface="Arial"/>
            </a:endParaRPr>
          </a:p>
        </p:txBody>
      </p:sp>
      <p:pic>
        <p:nvPicPr>
          <p:cNvPr id="309" name="Google Shape;309;p4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310" name="Google Shape;310;p47"/>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48"/>
          <p:cNvSpPr txBox="1"/>
          <p:nvPr>
            <p:ph type="title"/>
          </p:nvPr>
        </p:nvSpPr>
        <p:spPr>
          <a:xfrm>
            <a:off x="628650" y="249370"/>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3000">
                <a:solidFill>
                  <a:srgbClr val="FFCA29"/>
                </a:solidFill>
              </a:rPr>
              <a:t>Public Statement of Library Copyright Specialists: </a:t>
            </a:r>
            <a:r>
              <a:rPr b="1" i="1" lang="en-US" sz="3000">
                <a:solidFill>
                  <a:srgbClr val="FFCA29"/>
                </a:solidFill>
              </a:rPr>
              <a:t>Fair Use &amp; Emergency Remote Teaching &amp; Research</a:t>
            </a:r>
            <a:endParaRPr b="1" i="1" sz="3000">
              <a:solidFill>
                <a:srgbClr val="FFCA29"/>
              </a:solidFill>
            </a:endParaRPr>
          </a:p>
        </p:txBody>
      </p:sp>
      <p:sp>
        <p:nvSpPr>
          <p:cNvPr id="317" name="Google Shape;317;p48"/>
          <p:cNvSpPr txBox="1"/>
          <p:nvPr>
            <p:ph idx="1" type="body"/>
          </p:nvPr>
        </p:nvSpPr>
        <p:spPr>
          <a:xfrm>
            <a:off x="578275" y="1318375"/>
            <a:ext cx="7886700" cy="3010500"/>
          </a:xfrm>
          <a:prstGeom prst="rect">
            <a:avLst/>
          </a:prstGeom>
        </p:spPr>
        <p:txBody>
          <a:bodyPr anchorCtr="0" anchor="t" bIns="45700" lIns="91425" spcFirstLastPara="1" rIns="91425" wrap="square" tIns="45700">
            <a:noAutofit/>
          </a:bodyPr>
          <a:lstStyle/>
          <a:p>
            <a:pPr indent="-381000" lvl="0" marL="457200" rtl="0" algn="l">
              <a:spcBef>
                <a:spcPts val="750"/>
              </a:spcBef>
              <a:spcAft>
                <a:spcPts val="0"/>
              </a:spcAft>
              <a:buClr>
                <a:srgbClr val="FFFFFF"/>
              </a:buClr>
              <a:buSzPts val="2400"/>
              <a:buFont typeface="Arial"/>
              <a:buChar char="➔"/>
            </a:pPr>
            <a:r>
              <a:rPr lang="en-US" sz="2400"/>
              <a:t>Can be found at: </a:t>
            </a:r>
            <a:r>
              <a:rPr lang="en-US" sz="2400" u="sng">
                <a:solidFill>
                  <a:schemeClr val="accent4"/>
                </a:solidFill>
                <a:latin typeface="Arial"/>
                <a:ea typeface="Arial"/>
                <a:cs typeface="Arial"/>
                <a:sym typeface="Arial"/>
                <a:hlinkClick r:id="rId3"/>
              </a:rPr>
              <a:t>https://tinyurl.com/tvnty3a</a:t>
            </a:r>
            <a:r>
              <a:rPr lang="en-US" sz="2400">
                <a:solidFill>
                  <a:srgbClr val="FFFFFF"/>
                </a:solidFill>
                <a:latin typeface="Arial"/>
                <a:ea typeface="Arial"/>
                <a:cs typeface="Arial"/>
                <a:sym typeface="Arial"/>
              </a:rPr>
              <a:t> </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UCF Office of General Counsel recommends following this document as a guideline when navigating fair use during these circumstances</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Key points: </a:t>
            </a:r>
            <a:endParaRPr sz="2400">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Consider multiple approaches to mitigate risk</a:t>
            </a:r>
            <a:endParaRPr>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Restrict access to materials only to students, instructors, or TAs in the course</a:t>
            </a:r>
            <a:endParaRPr>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Only provide content for the period of time needed &amp; that are pedagogically appropriate</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a:solidFill>
                  <a:srgbClr val="FFFFFF"/>
                </a:solidFill>
                <a:latin typeface="Arial"/>
                <a:ea typeface="Arial"/>
                <a:cs typeface="Arial"/>
                <a:sym typeface="Arial"/>
              </a:rPr>
              <a:t>Look for longer-term solutions to needs presented during this public health crisis</a:t>
            </a:r>
            <a:endParaRPr>
              <a:solidFill>
                <a:srgbClr val="FFFFFF"/>
              </a:solidFill>
              <a:latin typeface="Arial"/>
              <a:ea typeface="Arial"/>
              <a:cs typeface="Arial"/>
              <a:sym typeface="Arial"/>
            </a:endParaRPr>
          </a:p>
        </p:txBody>
      </p:sp>
      <p:pic>
        <p:nvPicPr>
          <p:cNvPr id="318" name="Google Shape;318;p48"/>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pic>
        <p:nvPicPr>
          <p:cNvPr id="319" name="Google Shape;319;p48"/>
          <p:cNvPicPr preferRelativeResize="0"/>
          <p:nvPr/>
        </p:nvPicPr>
        <p:blipFill rotWithShape="1">
          <a:blip r:embed="rId5">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49"/>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Other Resources to Help Navigate Copyrighted Content</a:t>
            </a:r>
            <a:endParaRPr b="1">
              <a:solidFill>
                <a:srgbClr val="FFCA29"/>
              </a:solidFill>
            </a:endParaRPr>
          </a:p>
        </p:txBody>
      </p:sp>
      <p:sp>
        <p:nvSpPr>
          <p:cNvPr id="326" name="Google Shape;326;p49"/>
          <p:cNvSpPr txBox="1"/>
          <p:nvPr>
            <p:ph idx="1" type="body"/>
          </p:nvPr>
        </p:nvSpPr>
        <p:spPr>
          <a:xfrm>
            <a:off x="628650" y="1268049"/>
            <a:ext cx="7886700" cy="2649600"/>
          </a:xfrm>
          <a:prstGeom prst="rect">
            <a:avLst/>
          </a:prstGeom>
        </p:spPr>
        <p:txBody>
          <a:bodyPr anchorCtr="0" anchor="t" bIns="45700" lIns="91425" spcFirstLastPara="1" rIns="91425" wrap="square" tIns="45700">
            <a:noAutofit/>
          </a:bodyPr>
          <a:lstStyle/>
          <a:p>
            <a:pPr indent="-381000" lvl="0" marL="457200" rtl="0" algn="l">
              <a:spcBef>
                <a:spcPts val="750"/>
              </a:spcBef>
              <a:spcAft>
                <a:spcPts val="0"/>
              </a:spcAft>
              <a:buClr>
                <a:srgbClr val="FFFFFF"/>
              </a:buClr>
              <a:buSzPts val="2400"/>
              <a:buFont typeface="Arial"/>
              <a:buChar char="➔"/>
            </a:pPr>
            <a:r>
              <a:rPr lang="en-US" sz="2400">
                <a:solidFill>
                  <a:srgbClr val="FFFFFF"/>
                </a:solidFill>
                <a:latin typeface="Arial"/>
                <a:ea typeface="Arial"/>
                <a:cs typeface="Arial"/>
                <a:sym typeface="Arial"/>
              </a:rPr>
              <a:t>Library-Licensed Materials</a:t>
            </a:r>
            <a:endParaRPr sz="2400">
              <a:solidFill>
                <a:srgbClr val="FFFFFF"/>
              </a:solidFill>
              <a:latin typeface="Arial"/>
              <a:ea typeface="Arial"/>
              <a:cs typeface="Arial"/>
              <a:sym typeface="Arial"/>
            </a:endParaRPr>
          </a:p>
          <a:p>
            <a:pPr indent="-381000" lvl="1" marL="9144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Temporary access materials</a:t>
            </a:r>
            <a:endParaRPr sz="2400">
              <a:solidFill>
                <a:srgbClr val="FFFFFF"/>
              </a:solidFill>
              <a:latin typeface="Arial"/>
              <a:ea typeface="Arial"/>
              <a:cs typeface="Arial"/>
              <a:sym typeface="Arial"/>
            </a:endParaRPr>
          </a:p>
          <a:p>
            <a:pPr indent="-342900" lvl="2" marL="13716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UCF Libraries LibGuide </a:t>
            </a:r>
            <a:r>
              <a:rPr lang="en-US" sz="1800" u="sng">
                <a:solidFill>
                  <a:schemeClr val="accent4"/>
                </a:solidFill>
                <a:latin typeface="Arial"/>
                <a:ea typeface="Arial"/>
                <a:cs typeface="Arial"/>
                <a:sym typeface="Arial"/>
                <a:hlinkClick r:id="rId3"/>
              </a:rPr>
              <a:t>https://guides.ucf.edu/covid</a:t>
            </a:r>
            <a:r>
              <a:rPr lang="en-US" sz="1800">
                <a:solidFill>
                  <a:schemeClr val="accent4"/>
                </a:solidFill>
                <a:latin typeface="Arial"/>
                <a:ea typeface="Arial"/>
                <a:cs typeface="Arial"/>
                <a:sym typeface="Arial"/>
              </a:rPr>
              <a:t> </a:t>
            </a:r>
            <a:endParaRPr sz="1800">
              <a:solidFill>
                <a:schemeClr val="accent4"/>
              </a:solidFill>
              <a:latin typeface="Arial"/>
              <a:ea typeface="Arial"/>
              <a:cs typeface="Arial"/>
              <a:sym typeface="Arial"/>
            </a:endParaRPr>
          </a:p>
          <a:p>
            <a:pPr indent="-342900" lvl="2" marL="13716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Vendor Love in the Time of COVID-19 </a:t>
            </a:r>
            <a:r>
              <a:rPr lang="en-US" sz="1800" u="sng">
                <a:solidFill>
                  <a:schemeClr val="accent4"/>
                </a:solidFill>
                <a:latin typeface="Arial"/>
                <a:ea typeface="Arial"/>
                <a:cs typeface="Arial"/>
                <a:sym typeface="Arial"/>
                <a:hlinkClick r:id="rId4"/>
              </a:rPr>
              <a:t>https://tinyurl.com/vendorsupportedaccess</a:t>
            </a:r>
            <a:r>
              <a:rPr lang="en-US" sz="1800">
                <a:solidFill>
                  <a:schemeClr val="accent4"/>
                </a:solidFill>
                <a:latin typeface="Arial"/>
                <a:ea typeface="Arial"/>
                <a:cs typeface="Arial"/>
                <a:sym typeface="Arial"/>
              </a:rPr>
              <a:t> </a:t>
            </a:r>
            <a:endParaRPr sz="1800">
              <a:solidFill>
                <a:schemeClr val="accent4"/>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Copyright Clearance Center License</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Public domain (e.g. Internet Archive, HathiTrust, Project Gutenberg, etc.)</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Open Educational Resources</a:t>
            </a:r>
            <a:endParaRPr sz="2400">
              <a:solidFill>
                <a:srgbClr val="FFFFFF"/>
              </a:solidFill>
              <a:latin typeface="Arial"/>
              <a:ea typeface="Arial"/>
              <a:cs typeface="Arial"/>
              <a:sym typeface="Arial"/>
            </a:endParaRPr>
          </a:p>
          <a:p>
            <a:pPr indent="0" lvl="0" marL="0" rtl="0" algn="l">
              <a:spcBef>
                <a:spcPts val="750"/>
              </a:spcBef>
              <a:spcAft>
                <a:spcPts val="0"/>
              </a:spcAft>
              <a:buNone/>
            </a:pPr>
            <a:r>
              <a:t/>
            </a:r>
            <a:endParaRPr sz="2400">
              <a:solidFill>
                <a:srgbClr val="FFFFFF"/>
              </a:solidFill>
              <a:latin typeface="Arial"/>
              <a:ea typeface="Arial"/>
              <a:cs typeface="Arial"/>
              <a:sym typeface="Arial"/>
            </a:endParaRPr>
          </a:p>
          <a:p>
            <a:pPr indent="0" lvl="0" marL="0" rtl="0" algn="l">
              <a:spcBef>
                <a:spcPts val="750"/>
              </a:spcBef>
              <a:spcAft>
                <a:spcPts val="0"/>
              </a:spcAft>
              <a:buNone/>
            </a:pPr>
            <a:r>
              <a:t/>
            </a:r>
            <a:endParaRPr sz="1800">
              <a:solidFill>
                <a:srgbClr val="FFFFFF"/>
              </a:solidFill>
              <a:latin typeface="Arial"/>
              <a:ea typeface="Arial"/>
              <a:cs typeface="Arial"/>
              <a:sym typeface="Arial"/>
            </a:endParaRPr>
          </a:p>
        </p:txBody>
      </p:sp>
      <p:pic>
        <p:nvPicPr>
          <p:cNvPr id="327" name="Google Shape;327;p49"/>
          <p:cNvPicPr preferRelativeResize="0"/>
          <p:nvPr/>
        </p:nvPicPr>
        <p:blipFill rotWithShape="1">
          <a:blip r:embed="rId5">
            <a:alphaModFix/>
          </a:blip>
          <a:srcRect b="0" l="0" r="0" t="0"/>
          <a:stretch/>
        </p:blipFill>
        <p:spPr>
          <a:xfrm>
            <a:off x="8464982" y="4431323"/>
            <a:ext cx="527774" cy="712177"/>
          </a:xfrm>
          <a:prstGeom prst="rect">
            <a:avLst/>
          </a:prstGeom>
          <a:noFill/>
          <a:ln>
            <a:noFill/>
          </a:ln>
        </p:spPr>
      </p:pic>
      <p:pic>
        <p:nvPicPr>
          <p:cNvPr id="328" name="Google Shape;328;p49"/>
          <p:cNvPicPr preferRelativeResize="0"/>
          <p:nvPr/>
        </p:nvPicPr>
        <p:blipFill rotWithShape="1">
          <a:blip r:embed="rId6">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33" name="Shape 333"/>
        <p:cNvGrpSpPr/>
        <p:nvPr/>
      </p:nvGrpSpPr>
      <p:grpSpPr>
        <a:xfrm>
          <a:off x="0" y="0"/>
          <a:ext cx="0" cy="0"/>
          <a:chOff x="0" y="0"/>
          <a:chExt cx="0" cy="0"/>
        </a:xfrm>
      </p:grpSpPr>
      <p:sp>
        <p:nvSpPr>
          <p:cNvPr id="334" name="Google Shape;334;p50"/>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50"/>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336" name="Google Shape;336;p50"/>
          <p:cNvPicPr preferRelativeResize="0"/>
          <p:nvPr/>
        </p:nvPicPr>
        <p:blipFill>
          <a:blip r:embed="rId3">
            <a:alphaModFix/>
          </a:blip>
          <a:stretch>
            <a:fillRect/>
          </a:stretch>
        </p:blipFill>
        <p:spPr>
          <a:xfrm>
            <a:off x="0" y="45118"/>
            <a:ext cx="9144001" cy="5053264"/>
          </a:xfrm>
          <a:prstGeom prst="rect">
            <a:avLst/>
          </a:prstGeom>
          <a:noFill/>
          <a:ln>
            <a:noFill/>
          </a:ln>
        </p:spPr>
      </p:pic>
      <p:sp>
        <p:nvSpPr>
          <p:cNvPr id="337" name="Google Shape;337;p50"/>
          <p:cNvSpPr txBox="1"/>
          <p:nvPr/>
        </p:nvSpPr>
        <p:spPr>
          <a:xfrm>
            <a:off x="4246300" y="273850"/>
            <a:ext cx="39291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0000"/>
                </a:solidFill>
                <a:latin typeface="Helvetica Neue"/>
                <a:ea typeface="Helvetica Neue"/>
                <a:cs typeface="Helvetica Neue"/>
                <a:sym typeface="Helvetica Neue"/>
              </a:rPr>
              <a:t>https://guides.ucf.edu/covid</a:t>
            </a:r>
            <a:endParaRPr b="1">
              <a:solidFill>
                <a:srgbClr val="FF0000"/>
              </a:solidFill>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42" name="Shape 342"/>
        <p:cNvGrpSpPr/>
        <p:nvPr/>
      </p:nvGrpSpPr>
      <p:grpSpPr>
        <a:xfrm>
          <a:off x="0" y="0"/>
          <a:ext cx="0" cy="0"/>
          <a:chOff x="0" y="0"/>
          <a:chExt cx="0" cy="0"/>
        </a:xfrm>
      </p:grpSpPr>
      <p:sp>
        <p:nvSpPr>
          <p:cNvPr id="343" name="Google Shape;343;p51"/>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51"/>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345" name="Google Shape;345;p51"/>
          <p:cNvPicPr preferRelativeResize="0"/>
          <p:nvPr/>
        </p:nvPicPr>
        <p:blipFill>
          <a:blip r:embed="rId3">
            <a:alphaModFix/>
          </a:blip>
          <a:stretch>
            <a:fillRect/>
          </a:stretch>
        </p:blipFill>
        <p:spPr>
          <a:xfrm>
            <a:off x="0" y="76857"/>
            <a:ext cx="9143999" cy="4989785"/>
          </a:xfrm>
          <a:prstGeom prst="rect">
            <a:avLst/>
          </a:prstGeom>
          <a:noFill/>
          <a:ln>
            <a:noFill/>
          </a:ln>
        </p:spPr>
      </p:pic>
      <p:sp>
        <p:nvSpPr>
          <p:cNvPr id="346" name="Google Shape;346;p51"/>
          <p:cNvSpPr txBox="1"/>
          <p:nvPr/>
        </p:nvSpPr>
        <p:spPr>
          <a:xfrm>
            <a:off x="4223100" y="273850"/>
            <a:ext cx="3673800" cy="441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0000"/>
                </a:solidFill>
                <a:latin typeface="Helvetica Neue"/>
                <a:ea typeface="Helvetica Neue"/>
                <a:cs typeface="Helvetica Neue"/>
                <a:sym typeface="Helvetica Neue"/>
              </a:rPr>
              <a:t>https://guides.ucf.edu/covid/copyright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51" name="Shape 351"/>
        <p:cNvGrpSpPr/>
        <p:nvPr/>
      </p:nvGrpSpPr>
      <p:grpSpPr>
        <a:xfrm>
          <a:off x="0" y="0"/>
          <a:ext cx="0" cy="0"/>
          <a:chOff x="0" y="0"/>
          <a:chExt cx="0" cy="0"/>
        </a:xfrm>
      </p:grpSpPr>
      <p:sp>
        <p:nvSpPr>
          <p:cNvPr id="352" name="Google Shape;352;p52"/>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52"/>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354" name="Google Shape;354;p52"/>
          <p:cNvPicPr preferRelativeResize="0"/>
          <p:nvPr/>
        </p:nvPicPr>
        <p:blipFill>
          <a:blip r:embed="rId3">
            <a:alphaModFix/>
          </a:blip>
          <a:stretch>
            <a:fillRect/>
          </a:stretch>
        </p:blipFill>
        <p:spPr>
          <a:xfrm>
            <a:off x="1052513" y="1319213"/>
            <a:ext cx="7038975" cy="2505075"/>
          </a:xfrm>
          <a:prstGeom prst="rect">
            <a:avLst/>
          </a:prstGeom>
          <a:noFill/>
          <a:ln>
            <a:noFill/>
          </a:ln>
        </p:spPr>
      </p:pic>
      <p:sp>
        <p:nvSpPr>
          <p:cNvPr id="355" name="Google Shape;355;p52"/>
          <p:cNvSpPr txBox="1"/>
          <p:nvPr/>
        </p:nvSpPr>
        <p:spPr>
          <a:xfrm>
            <a:off x="4223100" y="273850"/>
            <a:ext cx="3673800" cy="441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0000"/>
                </a:solidFill>
                <a:latin typeface="Helvetica Neue"/>
                <a:ea typeface="Helvetica Neue"/>
                <a:cs typeface="Helvetica Neue"/>
                <a:sym typeface="Helvetica Neue"/>
              </a:rPr>
              <a:t>https://guides.ucf.edu/covid/copyright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60" name="Shape 360"/>
        <p:cNvGrpSpPr/>
        <p:nvPr/>
      </p:nvGrpSpPr>
      <p:grpSpPr>
        <a:xfrm>
          <a:off x="0" y="0"/>
          <a:ext cx="0" cy="0"/>
          <a:chOff x="0" y="0"/>
          <a:chExt cx="0" cy="0"/>
        </a:xfrm>
      </p:grpSpPr>
      <p:sp>
        <p:nvSpPr>
          <p:cNvPr id="361" name="Google Shape;361;p53"/>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53"/>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363" name="Google Shape;363;p53"/>
          <p:cNvPicPr preferRelativeResize="0"/>
          <p:nvPr/>
        </p:nvPicPr>
        <p:blipFill>
          <a:blip r:embed="rId3">
            <a:alphaModFix/>
          </a:blip>
          <a:stretch>
            <a:fillRect/>
          </a:stretch>
        </p:blipFill>
        <p:spPr>
          <a:xfrm>
            <a:off x="237297" y="0"/>
            <a:ext cx="8669406" cy="5143500"/>
          </a:xfrm>
          <a:prstGeom prst="rect">
            <a:avLst/>
          </a:prstGeom>
          <a:noFill/>
          <a:ln>
            <a:noFill/>
          </a:ln>
        </p:spPr>
      </p:pic>
      <p:cxnSp>
        <p:nvCxnSpPr>
          <p:cNvPr id="364" name="Google Shape;364;p53"/>
          <p:cNvCxnSpPr/>
          <p:nvPr/>
        </p:nvCxnSpPr>
        <p:spPr>
          <a:xfrm>
            <a:off x="2049675" y="727050"/>
            <a:ext cx="471900" cy="301800"/>
          </a:xfrm>
          <a:prstGeom prst="straightConnector1">
            <a:avLst/>
          </a:prstGeom>
          <a:noFill/>
          <a:ln cap="flat" cmpd="sng" w="28575">
            <a:solidFill>
              <a:srgbClr val="FF0000"/>
            </a:solidFill>
            <a:prstDash val="solid"/>
            <a:round/>
            <a:headEnd len="med" w="med" type="none"/>
            <a:tailEnd len="med" w="med" type="triangle"/>
          </a:ln>
        </p:spPr>
      </p:cxnSp>
      <p:sp>
        <p:nvSpPr>
          <p:cNvPr id="365" name="Google Shape;365;p53"/>
          <p:cNvSpPr txBox="1"/>
          <p:nvPr/>
        </p:nvSpPr>
        <p:spPr>
          <a:xfrm>
            <a:off x="4300425" y="150100"/>
            <a:ext cx="3549900" cy="441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0000"/>
                </a:solidFill>
                <a:latin typeface="Helvetica Neue"/>
                <a:ea typeface="Helvetica Neue"/>
                <a:cs typeface="Helvetica Neue"/>
                <a:sym typeface="Helvetica Neue"/>
              </a:rPr>
              <a:t>https://guides.ucf.edu/covid/other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7"/>
          <p:cNvSpPr txBox="1"/>
          <p:nvPr>
            <p:ph type="title"/>
          </p:nvPr>
        </p:nvSpPr>
        <p:spPr>
          <a:xfrm>
            <a:off x="407300" y="1496700"/>
            <a:ext cx="3844800" cy="752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3000"/>
              <a:t>Contact the Library!</a:t>
            </a:r>
            <a:endParaRPr b="1" sz="3000"/>
          </a:p>
        </p:txBody>
      </p:sp>
      <p:sp>
        <p:nvSpPr>
          <p:cNvPr id="146" name="Google Shape;146;p27"/>
          <p:cNvSpPr txBox="1"/>
          <p:nvPr>
            <p:ph idx="1" type="body"/>
          </p:nvPr>
        </p:nvSpPr>
        <p:spPr>
          <a:xfrm>
            <a:off x="713675" y="2249100"/>
            <a:ext cx="2949300" cy="6453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b="1" i="1" lang="en-US" sz="2400"/>
              <a:t>We can Help! </a:t>
            </a:r>
            <a:endParaRPr b="1" i="1" sz="2400"/>
          </a:p>
        </p:txBody>
      </p:sp>
      <p:pic>
        <p:nvPicPr>
          <p:cNvPr id="147" name="Google Shape;147;p27"/>
          <p:cNvPicPr preferRelativeResize="0"/>
          <p:nvPr/>
        </p:nvPicPr>
        <p:blipFill>
          <a:blip r:embed="rId3">
            <a:alphaModFix/>
          </a:blip>
          <a:stretch>
            <a:fillRect/>
          </a:stretch>
        </p:blipFill>
        <p:spPr>
          <a:xfrm>
            <a:off x="4578071" y="1"/>
            <a:ext cx="4565929" cy="5143500"/>
          </a:xfrm>
          <a:prstGeom prst="rect">
            <a:avLst/>
          </a:prstGeom>
          <a:noFill/>
          <a:ln>
            <a:noFill/>
          </a:ln>
        </p:spPr>
      </p:pic>
      <p:pic>
        <p:nvPicPr>
          <p:cNvPr id="148" name="Google Shape;148;p27"/>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149" name="Google Shape;149;p27"/>
          <p:cNvSpPr txBox="1"/>
          <p:nvPr/>
        </p:nvSpPr>
        <p:spPr>
          <a:xfrm>
            <a:off x="5365038" y="4733100"/>
            <a:ext cx="3430500" cy="41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Copyright Sarah A. Norris</a:t>
            </a:r>
            <a:endParaRPr b="1">
              <a:solidFill>
                <a:srgbClr val="FFCA29"/>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54"/>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Copyright &amp; Fair Use Considerations for Future Semesters</a:t>
            </a:r>
            <a:endParaRPr b="1">
              <a:solidFill>
                <a:srgbClr val="FFCA29"/>
              </a:solidFill>
            </a:endParaRPr>
          </a:p>
        </p:txBody>
      </p:sp>
      <p:sp>
        <p:nvSpPr>
          <p:cNvPr id="372" name="Google Shape;372;p54"/>
          <p:cNvSpPr txBox="1"/>
          <p:nvPr>
            <p:ph idx="1" type="body"/>
          </p:nvPr>
        </p:nvSpPr>
        <p:spPr>
          <a:xfrm>
            <a:off x="628650" y="1268049"/>
            <a:ext cx="7886700" cy="2649600"/>
          </a:xfrm>
          <a:prstGeom prst="rect">
            <a:avLst/>
          </a:prstGeom>
        </p:spPr>
        <p:txBody>
          <a:bodyPr anchorCtr="0" anchor="t" bIns="45700" lIns="91425" spcFirstLastPara="1" rIns="91425" wrap="square" tIns="45700">
            <a:noAutofit/>
          </a:bodyPr>
          <a:lstStyle/>
          <a:p>
            <a:pPr indent="-381000" lvl="0" marL="457200" rtl="0" algn="l">
              <a:spcBef>
                <a:spcPts val="750"/>
              </a:spcBef>
              <a:spcAft>
                <a:spcPts val="0"/>
              </a:spcAft>
              <a:buClr>
                <a:srgbClr val="FFFFFF"/>
              </a:buClr>
              <a:buSzPts val="2400"/>
              <a:buFont typeface="Arial"/>
              <a:buChar char="➔"/>
            </a:pPr>
            <a:r>
              <a:rPr lang="en-US" sz="2400">
                <a:solidFill>
                  <a:srgbClr val="FFFFFF"/>
                </a:solidFill>
                <a:latin typeface="Arial"/>
                <a:ea typeface="Arial"/>
                <a:cs typeface="Arial"/>
                <a:sym typeface="Arial"/>
              </a:rPr>
              <a:t>For Summer semesters, fair use for emergency circumstances should still be applicable </a:t>
            </a:r>
            <a:endParaRPr sz="2400">
              <a:solidFill>
                <a:srgbClr val="FFFFFF"/>
              </a:solidFill>
              <a:latin typeface="Arial"/>
              <a:ea typeface="Arial"/>
              <a:cs typeface="Arial"/>
              <a:sym typeface="Arial"/>
            </a:endParaRPr>
          </a:p>
          <a:p>
            <a:pPr indent="-381000" lvl="1" marL="9144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This is particularly applicable for faculty who were scheduled to teach face-to-face only courses but now must teach online</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Encourage faculty to start thinking about fall courses and online alternatives</a:t>
            </a:r>
            <a:endParaRPr sz="2400">
              <a:solidFill>
                <a:srgbClr val="FFFFFF"/>
              </a:solidFill>
              <a:latin typeface="Arial"/>
              <a:ea typeface="Arial"/>
              <a:cs typeface="Arial"/>
              <a:sym typeface="Arial"/>
            </a:endParaRPr>
          </a:p>
          <a:p>
            <a:pPr indent="-381000" lvl="1" marL="9144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This time frame is no longer an emergency situation, as faculty have time to plan for the fall</a:t>
            </a:r>
            <a:endParaRPr sz="2400">
              <a:solidFill>
                <a:srgbClr val="FFFFFF"/>
              </a:solidFill>
              <a:latin typeface="Arial"/>
              <a:ea typeface="Arial"/>
              <a:cs typeface="Arial"/>
              <a:sym typeface="Arial"/>
            </a:endParaRPr>
          </a:p>
          <a:p>
            <a:pPr indent="0" lvl="0" marL="0" rtl="0" algn="l">
              <a:spcBef>
                <a:spcPts val="750"/>
              </a:spcBef>
              <a:spcAft>
                <a:spcPts val="0"/>
              </a:spcAft>
              <a:buNone/>
            </a:pPr>
            <a:r>
              <a:t/>
            </a:r>
            <a:endParaRPr sz="2400">
              <a:solidFill>
                <a:srgbClr val="FFFFFF"/>
              </a:solidFill>
              <a:latin typeface="Arial"/>
              <a:ea typeface="Arial"/>
              <a:cs typeface="Arial"/>
              <a:sym typeface="Arial"/>
            </a:endParaRPr>
          </a:p>
          <a:p>
            <a:pPr indent="0" lvl="0" marL="0" rtl="0" algn="l">
              <a:spcBef>
                <a:spcPts val="750"/>
              </a:spcBef>
              <a:spcAft>
                <a:spcPts val="0"/>
              </a:spcAft>
              <a:buNone/>
            </a:pPr>
            <a:r>
              <a:t/>
            </a:r>
            <a:endParaRPr sz="1800">
              <a:solidFill>
                <a:srgbClr val="FFFFFF"/>
              </a:solidFill>
              <a:latin typeface="Arial"/>
              <a:ea typeface="Arial"/>
              <a:cs typeface="Arial"/>
              <a:sym typeface="Arial"/>
            </a:endParaRPr>
          </a:p>
        </p:txBody>
      </p:sp>
      <p:pic>
        <p:nvPicPr>
          <p:cNvPr id="373" name="Google Shape;373;p54"/>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374" name="Google Shape;374;p54"/>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pic>
        <p:nvPicPr>
          <p:cNvPr id="380" name="Google Shape;380;p55"/>
          <p:cNvPicPr preferRelativeResize="0"/>
          <p:nvPr/>
        </p:nvPicPr>
        <p:blipFill>
          <a:blip r:embed="rId3">
            <a:alphaModFix/>
          </a:blip>
          <a:stretch>
            <a:fillRect/>
          </a:stretch>
        </p:blipFill>
        <p:spPr>
          <a:xfrm>
            <a:off x="0" y="0"/>
            <a:ext cx="9144000" cy="5143501"/>
          </a:xfrm>
          <a:prstGeom prst="rect">
            <a:avLst/>
          </a:prstGeom>
          <a:noFill/>
          <a:ln>
            <a:noFill/>
          </a:ln>
        </p:spPr>
      </p:pic>
      <p:sp>
        <p:nvSpPr>
          <p:cNvPr id="381" name="Google Shape;381;p55"/>
          <p:cNvSpPr txBox="1"/>
          <p:nvPr>
            <p:ph idx="4294967295" type="title"/>
          </p:nvPr>
        </p:nvSpPr>
        <p:spPr>
          <a:xfrm rot="235922">
            <a:off x="2848643" y="2119585"/>
            <a:ext cx="3373040" cy="1259068"/>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rgbClr val="000000"/>
                </a:solidFill>
              </a:rPr>
              <a:t>Final Considerations</a:t>
            </a:r>
            <a:endParaRPr b="1">
              <a:solidFill>
                <a:srgbClr val="000000"/>
              </a:solidFill>
            </a:endParaRPr>
          </a:p>
        </p:txBody>
      </p:sp>
      <p:pic>
        <p:nvPicPr>
          <p:cNvPr id="382" name="Google Shape;382;p5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56"/>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General Recommendations for Emergency Situations</a:t>
            </a:r>
            <a:endParaRPr b="1">
              <a:solidFill>
                <a:srgbClr val="FFCA29"/>
              </a:solidFill>
            </a:endParaRPr>
          </a:p>
        </p:txBody>
      </p:sp>
      <p:sp>
        <p:nvSpPr>
          <p:cNvPr id="389" name="Google Shape;389;p56"/>
          <p:cNvSpPr txBox="1"/>
          <p:nvPr>
            <p:ph idx="1" type="body"/>
          </p:nvPr>
        </p:nvSpPr>
        <p:spPr>
          <a:xfrm>
            <a:off x="628650" y="1268049"/>
            <a:ext cx="7886700" cy="2649600"/>
          </a:xfrm>
          <a:prstGeom prst="rect">
            <a:avLst/>
          </a:prstGeom>
        </p:spPr>
        <p:txBody>
          <a:bodyPr anchorCtr="0" anchor="t" bIns="45700" lIns="91425" spcFirstLastPara="1" rIns="91425" wrap="square" tIns="45700">
            <a:noAutofit/>
          </a:bodyPr>
          <a:lstStyle/>
          <a:p>
            <a:pPr indent="-381000" lvl="0" marL="457200" rtl="0" algn="l">
              <a:spcBef>
                <a:spcPts val="750"/>
              </a:spcBef>
              <a:spcAft>
                <a:spcPts val="0"/>
              </a:spcAft>
              <a:buClr>
                <a:srgbClr val="FFFFFF"/>
              </a:buClr>
              <a:buSzPts val="2400"/>
              <a:buFont typeface="Arial"/>
              <a:buChar char="➔"/>
            </a:pPr>
            <a:r>
              <a:rPr lang="en-US" sz="2400">
                <a:solidFill>
                  <a:srgbClr val="FFFFFF"/>
                </a:solidFill>
                <a:latin typeface="Arial"/>
                <a:ea typeface="Arial"/>
                <a:cs typeface="Arial"/>
                <a:sym typeface="Arial"/>
              </a:rPr>
              <a:t>Assess copyright &amp; fair use on a case-by-case basis</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When possible, look for alternative versions of materials (e.g. ebooks, online journal articles, streaming video)</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If UCF has purchased and/or licensed materials, it is always </a:t>
            </a:r>
            <a:r>
              <a:rPr lang="en-US" sz="2400">
                <a:solidFill>
                  <a:srgbClr val="FFFFFF"/>
                </a:solidFill>
                <a:latin typeface="Arial"/>
                <a:ea typeface="Arial"/>
                <a:cs typeface="Arial"/>
                <a:sym typeface="Arial"/>
              </a:rPr>
              <a:t>preferable</a:t>
            </a:r>
            <a:r>
              <a:rPr lang="en-US" sz="2400">
                <a:solidFill>
                  <a:srgbClr val="FFFFFF"/>
                </a:solidFill>
                <a:latin typeface="Arial"/>
                <a:ea typeface="Arial"/>
                <a:cs typeface="Arial"/>
                <a:sym typeface="Arial"/>
              </a:rPr>
              <a:t> to link to them vs uploading to Canvas</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Consider freely available and/or openly licensed materials</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Approach from a pedagogical perspective</a:t>
            </a:r>
            <a:endParaRPr sz="2400">
              <a:solidFill>
                <a:srgbClr val="FFFFFF"/>
              </a:solidFill>
              <a:latin typeface="Arial"/>
              <a:ea typeface="Arial"/>
              <a:cs typeface="Arial"/>
              <a:sym typeface="Arial"/>
            </a:endParaRPr>
          </a:p>
          <a:p>
            <a:pPr indent="0" lvl="0" marL="0" rtl="0" algn="l">
              <a:spcBef>
                <a:spcPts val="750"/>
              </a:spcBef>
              <a:spcAft>
                <a:spcPts val="0"/>
              </a:spcAft>
              <a:buNone/>
            </a:pPr>
            <a:r>
              <a:t/>
            </a:r>
            <a:endParaRPr sz="1800">
              <a:solidFill>
                <a:srgbClr val="FFFFFF"/>
              </a:solidFill>
              <a:latin typeface="Arial"/>
              <a:ea typeface="Arial"/>
              <a:cs typeface="Arial"/>
              <a:sym typeface="Arial"/>
            </a:endParaRPr>
          </a:p>
        </p:txBody>
      </p:sp>
      <p:pic>
        <p:nvPicPr>
          <p:cNvPr id="390" name="Google Shape;390;p5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391" name="Google Shape;391;p56"/>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pic>
        <p:nvPicPr>
          <p:cNvPr id="397" name="Google Shape;397;p57"/>
          <p:cNvPicPr preferRelativeResize="0"/>
          <p:nvPr/>
        </p:nvPicPr>
        <p:blipFill>
          <a:blip r:embed="rId3">
            <a:alphaModFix/>
          </a:blip>
          <a:stretch>
            <a:fillRect/>
          </a:stretch>
        </p:blipFill>
        <p:spPr>
          <a:xfrm>
            <a:off x="0" y="0"/>
            <a:ext cx="9144000" cy="5143500"/>
          </a:xfrm>
          <a:prstGeom prst="rect">
            <a:avLst/>
          </a:prstGeom>
          <a:noFill/>
          <a:ln>
            <a:noFill/>
          </a:ln>
        </p:spPr>
      </p:pic>
      <p:sp>
        <p:nvSpPr>
          <p:cNvPr id="398" name="Google Shape;398;p57"/>
          <p:cNvSpPr txBox="1"/>
          <p:nvPr>
            <p:ph idx="4294967295" type="title"/>
          </p:nvPr>
        </p:nvSpPr>
        <p:spPr>
          <a:xfrm>
            <a:off x="272350" y="2219800"/>
            <a:ext cx="3793200" cy="99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What Would You Do?</a:t>
            </a:r>
            <a:endParaRPr b="1">
              <a:solidFill>
                <a:srgbClr val="FFCA29"/>
              </a:solidFill>
              <a:latin typeface="Helvetica Neue"/>
              <a:ea typeface="Helvetica Neue"/>
              <a:cs typeface="Helvetica Neue"/>
              <a:sym typeface="Helvetica Neue"/>
            </a:endParaRPr>
          </a:p>
        </p:txBody>
      </p:sp>
      <p:sp>
        <p:nvSpPr>
          <p:cNvPr id="399" name="Google Shape;399;p57"/>
          <p:cNvSpPr txBox="1"/>
          <p:nvPr>
            <p:ph idx="4294967295" type="title"/>
          </p:nvPr>
        </p:nvSpPr>
        <p:spPr>
          <a:xfrm>
            <a:off x="272350" y="3030000"/>
            <a:ext cx="3793200" cy="99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Let’s Talk Through Scenarios...</a:t>
            </a:r>
            <a:endParaRPr b="1">
              <a:solidFill>
                <a:srgbClr val="FFCA29"/>
              </a:solidFill>
              <a:latin typeface="Helvetica Neue"/>
              <a:ea typeface="Helvetica Neue"/>
              <a:cs typeface="Helvetica Neue"/>
              <a:sym typeface="Helvetica Neue"/>
            </a:endParaRPr>
          </a:p>
        </p:txBody>
      </p:sp>
      <p:pic>
        <p:nvPicPr>
          <p:cNvPr id="400" name="Google Shape;400;p57"/>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05" name="Shape 405"/>
        <p:cNvGrpSpPr/>
        <p:nvPr/>
      </p:nvGrpSpPr>
      <p:grpSpPr>
        <a:xfrm>
          <a:off x="0" y="0"/>
          <a:ext cx="0" cy="0"/>
          <a:chOff x="0" y="0"/>
          <a:chExt cx="0" cy="0"/>
        </a:xfrm>
      </p:grpSpPr>
      <p:sp>
        <p:nvSpPr>
          <p:cNvPr id="406" name="Google Shape;406;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Scenarios</a:t>
            </a:r>
            <a:endParaRPr b="1">
              <a:solidFill>
                <a:srgbClr val="FFCA29"/>
              </a:solidFill>
              <a:latin typeface="Helvetica Neue"/>
              <a:ea typeface="Helvetica Neue"/>
              <a:cs typeface="Helvetica Neue"/>
              <a:sym typeface="Helvetica Neue"/>
            </a:endParaRPr>
          </a:p>
        </p:txBody>
      </p:sp>
      <p:sp>
        <p:nvSpPr>
          <p:cNvPr id="407" name="Google Shape;407;p58"/>
          <p:cNvSpPr txBox="1"/>
          <p:nvPr>
            <p:ph idx="1" type="body"/>
          </p:nvPr>
        </p:nvSpPr>
        <p:spPr>
          <a:xfrm>
            <a:off x="311700" y="1786800"/>
            <a:ext cx="8520600" cy="1569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US" sz="2400">
                <a:solidFill>
                  <a:srgbClr val="FFFFFF"/>
                </a:solidFill>
              </a:rPr>
              <a:t>Scanning an entire textbook</a:t>
            </a:r>
            <a:endParaRPr sz="2400">
              <a:solidFill>
                <a:srgbClr val="FFFFFF"/>
              </a:solidFill>
            </a:endParaRPr>
          </a:p>
          <a:p>
            <a:pPr indent="-381000" lvl="0" marL="457200" rtl="0" algn="l">
              <a:spcBef>
                <a:spcPts val="0"/>
              </a:spcBef>
              <a:spcAft>
                <a:spcPts val="0"/>
              </a:spcAft>
              <a:buClr>
                <a:schemeClr val="lt1"/>
              </a:buClr>
              <a:buSzPts val="2400"/>
              <a:buChar char="●"/>
            </a:pPr>
            <a:r>
              <a:rPr lang="en-US" sz="2400">
                <a:solidFill>
                  <a:schemeClr val="lt1"/>
                </a:solidFill>
              </a:rPr>
              <a:t>Uploading/Using Multimedia (videos, etc.) </a:t>
            </a:r>
            <a:endParaRPr sz="2400">
              <a:solidFill>
                <a:srgbClr val="FFFFFF"/>
              </a:solidFill>
            </a:endParaRPr>
          </a:p>
          <a:p>
            <a:pPr indent="-381000" lvl="0" marL="457200" rtl="0" algn="l">
              <a:spcBef>
                <a:spcPts val="0"/>
              </a:spcBef>
              <a:spcAft>
                <a:spcPts val="0"/>
              </a:spcAft>
              <a:buClr>
                <a:srgbClr val="FFFFFF"/>
              </a:buClr>
              <a:buSzPts val="2400"/>
              <a:buChar char="●"/>
            </a:pPr>
            <a:r>
              <a:rPr lang="en-US" sz="2400">
                <a:solidFill>
                  <a:srgbClr val="FFFFFF"/>
                </a:solidFill>
              </a:rPr>
              <a:t>Uploading PDFs of articles, book chapters, etc.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408" name="Google Shape;408;p5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13" name="Shape 413"/>
        <p:cNvGrpSpPr/>
        <p:nvPr/>
      </p:nvGrpSpPr>
      <p:grpSpPr>
        <a:xfrm>
          <a:off x="0" y="0"/>
          <a:ext cx="0" cy="0"/>
          <a:chOff x="0" y="0"/>
          <a:chExt cx="0" cy="0"/>
        </a:xfrm>
      </p:grpSpPr>
      <p:sp>
        <p:nvSpPr>
          <p:cNvPr id="414" name="Google Shape;414;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#1</a:t>
            </a:r>
            <a:endParaRPr b="1">
              <a:solidFill>
                <a:srgbClr val="FFCA29"/>
              </a:solidFill>
              <a:latin typeface="Helvetica Neue"/>
              <a:ea typeface="Helvetica Neue"/>
              <a:cs typeface="Helvetica Neue"/>
              <a:sym typeface="Helvetica Neue"/>
            </a:endParaRPr>
          </a:p>
        </p:txBody>
      </p:sp>
      <p:sp>
        <p:nvSpPr>
          <p:cNvPr id="415" name="Google Shape;415;p59"/>
          <p:cNvSpPr txBox="1"/>
          <p:nvPr>
            <p:ph idx="1" type="body"/>
          </p:nvPr>
        </p:nvSpPr>
        <p:spPr>
          <a:xfrm>
            <a:off x="311700" y="1017725"/>
            <a:ext cx="8520600" cy="336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300">
                <a:solidFill>
                  <a:srgbClr val="FFFFFF"/>
                </a:solidFill>
              </a:rPr>
              <a:t>“I’m using a textbook for my summer course, and several of my students have mentioned that they can’t buy the book. Can I scan the textbook for them?” </a:t>
            </a:r>
            <a:endParaRPr sz="2300">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416" name="Google Shape;416;p5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21" name="Shape 421"/>
        <p:cNvGrpSpPr/>
        <p:nvPr/>
      </p:nvGrpSpPr>
      <p:grpSpPr>
        <a:xfrm>
          <a:off x="0" y="0"/>
          <a:ext cx="0" cy="0"/>
          <a:chOff x="0" y="0"/>
          <a:chExt cx="0" cy="0"/>
        </a:xfrm>
      </p:grpSpPr>
      <p:sp>
        <p:nvSpPr>
          <p:cNvPr id="422" name="Google Shape;422;p60"/>
          <p:cNvSpPr txBox="1"/>
          <p:nvPr>
            <p:ph type="title"/>
          </p:nvPr>
        </p:nvSpPr>
        <p:spPr>
          <a:xfrm>
            <a:off x="311700" y="151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#1</a:t>
            </a:r>
            <a:endParaRPr b="1">
              <a:solidFill>
                <a:srgbClr val="FFCA29"/>
              </a:solidFill>
              <a:latin typeface="Helvetica Neue"/>
              <a:ea typeface="Helvetica Neue"/>
              <a:cs typeface="Helvetica Neue"/>
              <a:sym typeface="Helvetica Neue"/>
            </a:endParaRPr>
          </a:p>
        </p:txBody>
      </p:sp>
      <p:sp>
        <p:nvSpPr>
          <p:cNvPr id="423" name="Google Shape;423;p60"/>
          <p:cNvSpPr txBox="1"/>
          <p:nvPr>
            <p:ph idx="1" type="body"/>
          </p:nvPr>
        </p:nvSpPr>
        <p:spPr>
          <a:xfrm>
            <a:off x="311700" y="679000"/>
            <a:ext cx="8520600" cy="3420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US">
                <a:solidFill>
                  <a:srgbClr val="FFFFFF"/>
                </a:solidFill>
              </a:rPr>
              <a:t>Contact your subject librarian for assistance</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Determine if textbook is available in electronic formats (Library databases, HathiTrust, etc.) </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Explore options from publishers (VitalSource Helps, Cengage Unlimited, etc.) </a:t>
            </a:r>
            <a:endParaRPr>
              <a:solidFill>
                <a:srgbClr val="FFFFFF"/>
              </a:solidFill>
            </a:endParaRPr>
          </a:p>
          <a:p>
            <a:pPr indent="-317500" lvl="1" marL="914400" rtl="0" algn="l">
              <a:spcBef>
                <a:spcPts val="0"/>
              </a:spcBef>
              <a:spcAft>
                <a:spcPts val="0"/>
              </a:spcAft>
              <a:buClr>
                <a:srgbClr val="FFCA29"/>
              </a:buClr>
              <a:buSzPts val="1400"/>
              <a:buChar char="○"/>
            </a:pPr>
            <a:r>
              <a:rPr lang="en-US" u="sng">
                <a:solidFill>
                  <a:srgbClr val="FFCA29"/>
                </a:solidFill>
                <a:hlinkClick r:id="rId3"/>
              </a:rPr>
              <a:t>https://cdl.ucf.edu/support/webcourses/etextbooks/</a:t>
            </a:r>
            <a:r>
              <a:rPr lang="en-US">
                <a:solidFill>
                  <a:srgbClr val="FFCA29"/>
                </a:solidFill>
              </a:rPr>
              <a:t> </a:t>
            </a:r>
            <a:endParaRPr>
              <a:solidFill>
                <a:srgbClr val="FFCA29"/>
              </a:solidFill>
            </a:endParaRPr>
          </a:p>
          <a:p>
            <a:pPr indent="-342900" lvl="0" marL="457200" rtl="0" algn="l">
              <a:spcBef>
                <a:spcPts val="0"/>
              </a:spcBef>
              <a:spcAft>
                <a:spcPts val="0"/>
              </a:spcAft>
              <a:buClr>
                <a:srgbClr val="FFFFFF"/>
              </a:buClr>
              <a:buSzPts val="1800"/>
              <a:buChar char="●"/>
            </a:pPr>
            <a:r>
              <a:rPr lang="en-US">
                <a:solidFill>
                  <a:srgbClr val="FFFFFF"/>
                </a:solidFill>
              </a:rPr>
              <a:t>Explore Education Continuity License through Copyright Clearance Center</a:t>
            </a:r>
            <a:endParaRPr>
              <a:solidFill>
                <a:srgbClr val="FFFFFF"/>
              </a:solidFill>
            </a:endParaRPr>
          </a:p>
          <a:p>
            <a:pPr indent="-317500" lvl="1" marL="914400" rtl="0" algn="l">
              <a:spcBef>
                <a:spcPts val="0"/>
              </a:spcBef>
              <a:spcAft>
                <a:spcPts val="0"/>
              </a:spcAft>
              <a:buClr>
                <a:srgbClr val="FFCA29"/>
              </a:buClr>
              <a:buSzPts val="1400"/>
              <a:buChar char="○"/>
            </a:pPr>
            <a:r>
              <a:rPr lang="en-US" u="sng">
                <a:solidFill>
                  <a:srgbClr val="FFCA29"/>
                </a:solidFill>
                <a:hlinkClick r:id="rId4"/>
              </a:rPr>
              <a:t>https://www.copyright.com/pardot-landing-page/education-continuity-license/</a:t>
            </a:r>
            <a:r>
              <a:rPr lang="en-US">
                <a:solidFill>
                  <a:srgbClr val="FFCA29"/>
                </a:solidFill>
              </a:rPr>
              <a:t> </a:t>
            </a:r>
            <a:endParaRPr>
              <a:solidFill>
                <a:srgbClr val="FFCA29"/>
              </a:solidFill>
            </a:endParaRPr>
          </a:p>
          <a:p>
            <a:pPr indent="-342900" lvl="0" marL="457200" rtl="0" algn="l">
              <a:spcBef>
                <a:spcPts val="0"/>
              </a:spcBef>
              <a:spcAft>
                <a:spcPts val="0"/>
              </a:spcAft>
              <a:buClr>
                <a:srgbClr val="FFFFFF"/>
              </a:buClr>
              <a:buSzPts val="1800"/>
              <a:buChar char="●"/>
            </a:pPr>
            <a:r>
              <a:rPr lang="en-US">
                <a:solidFill>
                  <a:srgbClr val="FFFFFF"/>
                </a:solidFill>
              </a:rPr>
              <a:t>Ask permission from the copyright holder, if applicable</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Use under the guise of Fair Use </a:t>
            </a:r>
            <a:r>
              <a:rPr lang="en-US">
                <a:solidFill>
                  <a:schemeClr val="lt1"/>
                </a:solidFill>
              </a:rPr>
              <a:t> (using Four Fair Use Factors and/or any other university-specific guidelines) </a:t>
            </a:r>
            <a:r>
              <a:rPr lang="en-US">
                <a:solidFill>
                  <a:srgbClr val="FFFFFF"/>
                </a:solidFill>
              </a:rPr>
              <a:t>with guidance from the </a:t>
            </a:r>
            <a:r>
              <a:rPr i="1" lang="en-US">
                <a:solidFill>
                  <a:srgbClr val="FFFFFF"/>
                </a:solidFill>
              </a:rPr>
              <a:t>Public Statement of Library Copyright Specialists: Fair Use &amp; Emergency Remote Teaching &amp; Research</a:t>
            </a:r>
            <a:endParaRPr i="1">
              <a:solidFill>
                <a:srgbClr val="FFFFFF"/>
              </a:solidFill>
            </a:endParaRPr>
          </a:p>
          <a:p>
            <a:pPr indent="-317500" lvl="1" marL="914400" rtl="0" algn="l">
              <a:spcBef>
                <a:spcPts val="0"/>
              </a:spcBef>
              <a:spcAft>
                <a:spcPts val="0"/>
              </a:spcAft>
              <a:buClr>
                <a:srgbClr val="FFCA29"/>
              </a:buClr>
              <a:buSzPts val="1400"/>
              <a:buChar char="○"/>
            </a:pPr>
            <a:r>
              <a:rPr lang="en-US" u="sng">
                <a:solidFill>
                  <a:srgbClr val="FFCA29"/>
                </a:solidFill>
                <a:hlinkClick r:id="rId5"/>
              </a:rPr>
              <a:t>https://tinyurl.com/tvnty3a</a:t>
            </a:r>
            <a:r>
              <a:rPr lang="en-US">
                <a:solidFill>
                  <a:srgbClr val="FFCA29"/>
                </a:solidFill>
              </a:rPr>
              <a:t> </a:t>
            </a:r>
            <a:endParaRPr>
              <a:solidFill>
                <a:srgbClr val="FFCA29"/>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424" name="Google Shape;424;p60"/>
          <p:cNvPicPr preferRelativeResize="0"/>
          <p:nvPr/>
        </p:nvPicPr>
        <p:blipFill rotWithShape="1">
          <a:blip r:embed="rId6">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29" name="Shape 429"/>
        <p:cNvGrpSpPr/>
        <p:nvPr/>
      </p:nvGrpSpPr>
      <p:grpSpPr>
        <a:xfrm>
          <a:off x="0" y="0"/>
          <a:ext cx="0" cy="0"/>
          <a:chOff x="0" y="0"/>
          <a:chExt cx="0" cy="0"/>
        </a:xfrm>
      </p:grpSpPr>
      <p:sp>
        <p:nvSpPr>
          <p:cNvPr id="430" name="Google Shape;430;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#2</a:t>
            </a:r>
            <a:endParaRPr b="1">
              <a:solidFill>
                <a:srgbClr val="FFCA29"/>
              </a:solidFill>
              <a:latin typeface="Helvetica Neue"/>
              <a:ea typeface="Helvetica Neue"/>
              <a:cs typeface="Helvetica Neue"/>
              <a:sym typeface="Helvetica Neue"/>
            </a:endParaRPr>
          </a:p>
        </p:txBody>
      </p:sp>
      <p:sp>
        <p:nvSpPr>
          <p:cNvPr id="431" name="Google Shape;431;p61"/>
          <p:cNvSpPr txBox="1"/>
          <p:nvPr>
            <p:ph idx="1" type="body"/>
          </p:nvPr>
        </p:nvSpPr>
        <p:spPr>
          <a:xfrm>
            <a:off x="311700" y="1060775"/>
            <a:ext cx="8520600" cy="229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FFFFFF"/>
                </a:solidFill>
              </a:rPr>
              <a:t>“In my face-to-face courses, I have always shown Hollywood movie clips to provide scenarios for student learning. Now that I am moving my courses online, can I still use them? If so, how much can I use?”</a:t>
            </a:r>
            <a:endParaRPr sz="2400">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432" name="Google Shape;432;p6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37" name="Shape 437"/>
        <p:cNvGrpSpPr/>
        <p:nvPr/>
      </p:nvGrpSpPr>
      <p:grpSpPr>
        <a:xfrm>
          <a:off x="0" y="0"/>
          <a:ext cx="0" cy="0"/>
          <a:chOff x="0" y="0"/>
          <a:chExt cx="0" cy="0"/>
        </a:xfrm>
      </p:grpSpPr>
      <p:sp>
        <p:nvSpPr>
          <p:cNvPr id="438" name="Google Shape;438;p62"/>
          <p:cNvSpPr txBox="1"/>
          <p:nvPr>
            <p:ph type="title"/>
          </p:nvPr>
        </p:nvSpPr>
        <p:spPr>
          <a:xfrm>
            <a:off x="311700" y="151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#2</a:t>
            </a:r>
            <a:endParaRPr b="1">
              <a:solidFill>
                <a:srgbClr val="FFCA29"/>
              </a:solidFill>
              <a:latin typeface="Helvetica Neue"/>
              <a:ea typeface="Helvetica Neue"/>
              <a:cs typeface="Helvetica Neue"/>
              <a:sym typeface="Helvetica Neue"/>
            </a:endParaRPr>
          </a:p>
        </p:txBody>
      </p:sp>
      <p:sp>
        <p:nvSpPr>
          <p:cNvPr id="439" name="Google Shape;439;p62"/>
          <p:cNvSpPr txBox="1"/>
          <p:nvPr>
            <p:ph idx="1" type="body"/>
          </p:nvPr>
        </p:nvSpPr>
        <p:spPr>
          <a:xfrm>
            <a:off x="311700" y="679000"/>
            <a:ext cx="8520600" cy="353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US">
                <a:solidFill>
                  <a:srgbClr val="FFFFFF"/>
                </a:solidFill>
              </a:rPr>
              <a:t>Films/Videos shown should </a:t>
            </a:r>
            <a:r>
              <a:rPr lang="en-US">
                <a:solidFill>
                  <a:srgbClr val="FFFFFF"/>
                </a:solidFill>
              </a:rPr>
              <a:t>be pedagogically appropriate</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Fair use may apply</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Faculty should not use their personal accounts for streaming services due to licensing terms</a:t>
            </a:r>
            <a:endParaRPr>
              <a:solidFill>
                <a:srgbClr val="FFFFFF"/>
              </a:solidFill>
            </a:endParaRPr>
          </a:p>
          <a:p>
            <a:pPr indent="-317500" lvl="1" marL="914400" rtl="0" algn="l">
              <a:spcBef>
                <a:spcPts val="0"/>
              </a:spcBef>
              <a:spcAft>
                <a:spcPts val="0"/>
              </a:spcAft>
              <a:buClr>
                <a:srgbClr val="FFFFFF"/>
              </a:buClr>
              <a:buSzPts val="1400"/>
              <a:buChar char="○"/>
            </a:pPr>
            <a:r>
              <a:rPr lang="en-US">
                <a:solidFill>
                  <a:srgbClr val="FFFFFF"/>
                </a:solidFill>
              </a:rPr>
              <a:t>However, students can use streaming services that they subscribe to to view videos</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Utilize legitimate copies of a film/video and/or explore options to purchase license to utilize in courses</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Link to Library resources when possible</a:t>
            </a:r>
            <a:endParaRPr>
              <a:solidFill>
                <a:srgbClr val="FFFFFF"/>
              </a:solidFill>
            </a:endParaRPr>
          </a:p>
          <a:p>
            <a:pPr indent="0" lvl="0" marL="0" rtl="0" algn="ctr">
              <a:spcBef>
                <a:spcPts val="1600"/>
              </a:spcBef>
              <a:spcAft>
                <a:spcPts val="0"/>
              </a:spcAft>
              <a:buNone/>
            </a:pPr>
            <a:r>
              <a:rPr lang="en-US" sz="1200">
                <a:solidFill>
                  <a:srgbClr val="FFFFFF"/>
                </a:solidFill>
              </a:rPr>
              <a:t>“Pursuant to United States Code, Title 17, Section 110(1), members of the University of Central Florida community may publicly display and perform the copyrighted works of other people (this includes entire works) during face-to-face teaching activities, provided you are using a legitimate copy of the work, i.e. in this case a legitimate copy of the video (which, in general, does not include one that you have videotaped yourself from a broadcast).  Section 110(1) </a:t>
            </a:r>
            <a:r>
              <a:rPr lang="en-US" sz="1200" u="sng">
                <a:solidFill>
                  <a:srgbClr val="FFFFFF"/>
                </a:solidFill>
              </a:rPr>
              <a:t>does not</a:t>
            </a:r>
            <a:r>
              <a:rPr lang="en-US" sz="1200">
                <a:solidFill>
                  <a:srgbClr val="FFFFFF"/>
                </a:solidFill>
              </a:rPr>
              <a:t> authorize the copying of the copyrighted work from the original medium onto another medium though, which would be necessary in utilizing these materials in an online course.”</a:t>
            </a:r>
            <a:endParaRPr sz="1200">
              <a:solidFill>
                <a:srgbClr val="FFFFFF"/>
              </a:solidFill>
            </a:endParaRPr>
          </a:p>
          <a:p>
            <a:pPr indent="0" lvl="0" marL="0" rtl="0" algn="ctr">
              <a:spcBef>
                <a:spcPts val="1600"/>
              </a:spcBef>
              <a:spcAft>
                <a:spcPts val="0"/>
              </a:spcAft>
              <a:buNone/>
            </a:pPr>
            <a:r>
              <a:rPr lang="en-US" sz="1000" u="sng">
                <a:solidFill>
                  <a:srgbClr val="FFCA29"/>
                </a:solidFill>
                <a:hlinkClick r:id="rId3"/>
              </a:rPr>
              <a:t>https://generalcounsel.ucf.edu/files/2015/06/Top-Ten-Copyright-and-Fair-Use-Questions-revised-NNH-clean-4-19-11.docx</a:t>
            </a:r>
            <a:r>
              <a:rPr lang="en-US" sz="1000">
                <a:solidFill>
                  <a:srgbClr val="FFCA29"/>
                </a:solidFill>
              </a:rPr>
              <a:t>  </a:t>
            </a:r>
            <a:r>
              <a:rPr lang="en-US" sz="1000">
                <a:solidFill>
                  <a:srgbClr val="FFFFFF"/>
                </a:solidFill>
              </a:rPr>
              <a:t> </a:t>
            </a:r>
            <a:endParaRPr sz="1000">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440" name="Google Shape;440;p62"/>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45" name="Shape 445"/>
        <p:cNvGrpSpPr/>
        <p:nvPr/>
      </p:nvGrpSpPr>
      <p:grpSpPr>
        <a:xfrm>
          <a:off x="0" y="0"/>
          <a:ext cx="0" cy="0"/>
          <a:chOff x="0" y="0"/>
          <a:chExt cx="0" cy="0"/>
        </a:xfrm>
      </p:grpSpPr>
      <p:sp>
        <p:nvSpPr>
          <p:cNvPr id="446" name="Google Shape;446;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#3</a:t>
            </a:r>
            <a:endParaRPr b="1">
              <a:solidFill>
                <a:srgbClr val="FFCA29"/>
              </a:solidFill>
              <a:latin typeface="Helvetica Neue"/>
              <a:ea typeface="Helvetica Neue"/>
              <a:cs typeface="Helvetica Neue"/>
              <a:sym typeface="Helvetica Neue"/>
            </a:endParaRPr>
          </a:p>
        </p:txBody>
      </p:sp>
      <p:sp>
        <p:nvSpPr>
          <p:cNvPr id="447" name="Google Shape;447;p63"/>
          <p:cNvSpPr txBox="1"/>
          <p:nvPr>
            <p:ph idx="1" type="body"/>
          </p:nvPr>
        </p:nvSpPr>
        <p:spPr>
          <a:xfrm>
            <a:off x="311700" y="1202825"/>
            <a:ext cx="8520600" cy="215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FFFFFF"/>
                </a:solidFill>
              </a:rPr>
              <a:t>“In my face-to-face course, I have provided handouts to a journal article, which can be found in the EBSCOHost database. Now I’m teaching a fully online course. Can I incorporate a scanned copy of this journal article into the course?”</a:t>
            </a:r>
            <a:endParaRPr sz="2400">
              <a:solidFill>
                <a:srgbClr val="FFFFFF"/>
              </a:solidFill>
            </a:endParaRPr>
          </a:p>
          <a:p>
            <a:pPr indent="0" lvl="0" marL="0" rtl="0" algn="l">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448" name="Google Shape;448;p6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8"/>
          <p:cNvSpPr txBox="1"/>
          <p:nvPr>
            <p:ph type="title"/>
          </p:nvPr>
        </p:nvSpPr>
        <p:spPr>
          <a:xfrm>
            <a:off x="5648091" y="409375"/>
            <a:ext cx="2949300" cy="12003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4000">
                <a:solidFill>
                  <a:srgbClr val="FFCA29"/>
                </a:solidFill>
              </a:rPr>
              <a:t>Disclaimer</a:t>
            </a:r>
            <a:endParaRPr b="1" sz="4000">
              <a:solidFill>
                <a:srgbClr val="FFCA29"/>
              </a:solidFill>
            </a:endParaRPr>
          </a:p>
        </p:txBody>
      </p:sp>
      <p:sp>
        <p:nvSpPr>
          <p:cNvPr id="156" name="Google Shape;156;p28"/>
          <p:cNvSpPr txBox="1"/>
          <p:nvPr>
            <p:ph idx="1" type="body"/>
          </p:nvPr>
        </p:nvSpPr>
        <p:spPr>
          <a:xfrm>
            <a:off x="5613441" y="1572625"/>
            <a:ext cx="2949300" cy="28587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b="1" lang="en-US" sz="2400"/>
              <a:t>UCF Libraries does not give legal advice, and any information in this presentation is for informational purposes only.</a:t>
            </a:r>
            <a:endParaRPr b="1" sz="2400"/>
          </a:p>
        </p:txBody>
      </p:sp>
      <p:pic>
        <p:nvPicPr>
          <p:cNvPr id="157" name="Google Shape;157;p2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158" name="Google Shape;158;p28"/>
          <p:cNvPicPr preferRelativeResize="0"/>
          <p:nvPr/>
        </p:nvPicPr>
        <p:blipFill>
          <a:blip r:embed="rId4">
            <a:alphaModFix/>
          </a:blip>
          <a:stretch>
            <a:fillRect/>
          </a:stretch>
        </p:blipFill>
        <p:spPr>
          <a:xfrm>
            <a:off x="0" y="0"/>
            <a:ext cx="514350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53" name="Shape 453"/>
        <p:cNvGrpSpPr/>
        <p:nvPr/>
      </p:nvGrpSpPr>
      <p:grpSpPr>
        <a:xfrm>
          <a:off x="0" y="0"/>
          <a:ext cx="0" cy="0"/>
          <a:chOff x="0" y="0"/>
          <a:chExt cx="0" cy="0"/>
        </a:xfrm>
      </p:grpSpPr>
      <p:sp>
        <p:nvSpPr>
          <p:cNvPr id="454" name="Google Shape;454;p64"/>
          <p:cNvSpPr txBox="1"/>
          <p:nvPr>
            <p:ph type="title"/>
          </p:nvPr>
        </p:nvSpPr>
        <p:spPr>
          <a:xfrm>
            <a:off x="311700" y="151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#3</a:t>
            </a:r>
            <a:endParaRPr b="1">
              <a:solidFill>
                <a:srgbClr val="FFCA29"/>
              </a:solidFill>
              <a:latin typeface="Helvetica Neue"/>
              <a:ea typeface="Helvetica Neue"/>
              <a:cs typeface="Helvetica Neue"/>
              <a:sym typeface="Helvetica Neue"/>
            </a:endParaRPr>
          </a:p>
        </p:txBody>
      </p:sp>
      <p:sp>
        <p:nvSpPr>
          <p:cNvPr id="455" name="Google Shape;455;p64"/>
          <p:cNvSpPr txBox="1"/>
          <p:nvPr>
            <p:ph idx="1" type="body"/>
          </p:nvPr>
        </p:nvSpPr>
        <p:spPr>
          <a:xfrm>
            <a:off x="311700" y="679000"/>
            <a:ext cx="8520600" cy="353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US">
                <a:solidFill>
                  <a:schemeClr val="lt1"/>
                </a:solidFill>
              </a:rPr>
              <a:t>Link to Library resources when possible</a:t>
            </a:r>
            <a:endParaRPr>
              <a:solidFill>
                <a:schemeClr val="lt1"/>
              </a:solidFill>
            </a:endParaRPr>
          </a:p>
          <a:p>
            <a:pPr indent="-342900" lvl="0" marL="457200" rtl="0" algn="l">
              <a:spcBef>
                <a:spcPts val="0"/>
              </a:spcBef>
              <a:spcAft>
                <a:spcPts val="0"/>
              </a:spcAft>
              <a:buClr>
                <a:schemeClr val="lt1"/>
              </a:buClr>
              <a:buSzPts val="1800"/>
              <a:buChar char="●"/>
            </a:pPr>
            <a:r>
              <a:rPr lang="en-US">
                <a:solidFill>
                  <a:schemeClr val="lt1"/>
                </a:solidFill>
              </a:rPr>
              <a:t>Ask permission from the copyright holder, if applicable</a:t>
            </a:r>
            <a:endParaRPr>
              <a:solidFill>
                <a:schemeClr val="lt1"/>
              </a:solidFill>
            </a:endParaRPr>
          </a:p>
          <a:p>
            <a:pPr indent="-342900" lvl="0" marL="457200" rtl="0" algn="l">
              <a:spcBef>
                <a:spcPts val="0"/>
              </a:spcBef>
              <a:spcAft>
                <a:spcPts val="0"/>
              </a:spcAft>
              <a:buClr>
                <a:schemeClr val="lt1"/>
              </a:buClr>
              <a:buSzPts val="1800"/>
              <a:buChar char="●"/>
            </a:pPr>
            <a:r>
              <a:rPr lang="en-US">
                <a:solidFill>
                  <a:schemeClr val="lt1"/>
                </a:solidFill>
              </a:rPr>
              <a:t>Use under the guise of Fair Use  (using Four Fair Use Factors and/or any other university-specific guidelines) with guidance from the </a:t>
            </a:r>
            <a:r>
              <a:rPr i="1" lang="en-US">
                <a:solidFill>
                  <a:schemeClr val="lt1"/>
                </a:solidFill>
              </a:rPr>
              <a:t>Public Statement of Library Copyright Specialists: Fair Use &amp; Emergency Remote Teaching &amp; Research</a:t>
            </a:r>
            <a:r>
              <a:rPr lang="en-US">
                <a:solidFill>
                  <a:schemeClr val="lt1"/>
                </a:solidFill>
              </a:rPr>
              <a:t>, as applicable</a:t>
            </a:r>
            <a:endParaRPr>
              <a:solidFill>
                <a:schemeClr val="lt1"/>
              </a:solidFill>
            </a:endParaRPr>
          </a:p>
          <a:p>
            <a:pPr indent="-317500" lvl="1" marL="914400" rtl="0" algn="l">
              <a:spcBef>
                <a:spcPts val="0"/>
              </a:spcBef>
              <a:spcAft>
                <a:spcPts val="0"/>
              </a:spcAft>
              <a:buClr>
                <a:srgbClr val="FFCA29"/>
              </a:buClr>
              <a:buSzPts val="1400"/>
              <a:buChar char="○"/>
            </a:pPr>
            <a:r>
              <a:rPr lang="en-US" u="sng">
                <a:solidFill>
                  <a:srgbClr val="FFCA29"/>
                </a:solidFill>
                <a:hlinkClick r:id="rId3"/>
              </a:rPr>
              <a:t>https://tinyurl.com/tvnty3a</a:t>
            </a:r>
            <a:endParaRPr>
              <a:solidFill>
                <a:schemeClr val="lt1"/>
              </a:solidFill>
            </a:endParaRPr>
          </a:p>
          <a:p>
            <a:pPr indent="0" lvl="0" marL="0" rtl="0" algn="ctr">
              <a:spcBef>
                <a:spcPts val="1600"/>
              </a:spcBef>
              <a:spcAft>
                <a:spcPts val="0"/>
              </a:spcAft>
              <a:buNone/>
            </a:pPr>
            <a:r>
              <a:rPr lang="en-US" sz="1200">
                <a:solidFill>
                  <a:srgbClr val="FFFFFF"/>
                </a:solidFill>
              </a:rPr>
              <a:t>The copying of entire works, such as an entire article, is usually not justifiable as fair use.  Per the Fair Use Guidelines for Educational Multimedia, which are incorporated into UCF’s Use of Copyrighted Material Policy, for text material, up to 10% or 1000 words, whichever is less, in the aggregate of a copyrighted work consisting of text material may be reproduced or otherwise incorporated as part of a multimedia project.  However, if the article is available through the university’s library holdings online, it would be permissible to provide the students with an online bibliography with links to these resources, making sure that on your course site you clearly indicate that the student is being taken to another site that is not part of your actual online course.</a:t>
            </a:r>
            <a:r>
              <a:rPr lang="en-US" sz="1200">
                <a:solidFill>
                  <a:srgbClr val="FFCA29"/>
                </a:solidFill>
              </a:rPr>
              <a:t> </a:t>
            </a:r>
            <a:endParaRPr sz="1200">
              <a:solidFill>
                <a:srgbClr val="FFCA29"/>
              </a:solidFill>
            </a:endParaRPr>
          </a:p>
          <a:p>
            <a:pPr indent="0" lvl="0" marL="0" rtl="0" algn="ctr">
              <a:spcBef>
                <a:spcPts val="1600"/>
              </a:spcBef>
              <a:spcAft>
                <a:spcPts val="0"/>
              </a:spcAft>
              <a:buClr>
                <a:schemeClr val="dk1"/>
              </a:buClr>
              <a:buSzPts val="1100"/>
              <a:buFont typeface="Arial"/>
              <a:buNone/>
            </a:pPr>
            <a:r>
              <a:rPr lang="en-US" sz="1000" u="sng">
                <a:solidFill>
                  <a:srgbClr val="FFCA29"/>
                </a:solidFill>
                <a:hlinkClick r:id="rId4"/>
              </a:rPr>
              <a:t>https://generalcounsel.ucf.edu/files/2015/06/Top-Ten-Copyright-and-Fair-Use-Questions-revised-NNH-clean-4-19-11.docx</a:t>
            </a:r>
            <a:r>
              <a:rPr lang="en-US" sz="1000">
                <a:solidFill>
                  <a:srgbClr val="FFCA29"/>
                </a:solidFill>
              </a:rPr>
              <a:t>  </a:t>
            </a:r>
            <a:endParaRPr sz="1000">
              <a:solidFill>
                <a:srgbClr val="FFCA29"/>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456" name="Google Shape;456;p64"/>
          <p:cNvPicPr preferRelativeResize="0"/>
          <p:nvPr/>
        </p:nvPicPr>
        <p:blipFill rotWithShape="1">
          <a:blip r:embed="rId5">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65"/>
          <p:cNvSpPr txBox="1"/>
          <p:nvPr>
            <p:ph type="title"/>
          </p:nvPr>
        </p:nvSpPr>
        <p:spPr>
          <a:xfrm>
            <a:off x="628650" y="373900"/>
            <a:ext cx="7886700" cy="712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Resources</a:t>
            </a:r>
            <a:endParaRPr b="1">
              <a:solidFill>
                <a:srgbClr val="FFCA29"/>
              </a:solidFill>
            </a:endParaRPr>
          </a:p>
        </p:txBody>
      </p:sp>
      <p:sp>
        <p:nvSpPr>
          <p:cNvPr id="463" name="Google Shape;463;p65"/>
          <p:cNvSpPr txBox="1"/>
          <p:nvPr>
            <p:ph idx="1" type="body"/>
          </p:nvPr>
        </p:nvSpPr>
        <p:spPr>
          <a:xfrm>
            <a:off x="628650" y="1086088"/>
            <a:ext cx="7886700" cy="35157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Clr>
                <a:srgbClr val="FFFFFF"/>
              </a:buClr>
              <a:buSzPts val="1800"/>
              <a:buChar char="➔"/>
            </a:pPr>
            <a:r>
              <a:rPr lang="en-US" sz="1800">
                <a:solidFill>
                  <a:srgbClr val="FFFFFF"/>
                </a:solidFill>
                <a:latin typeface="Arial"/>
                <a:ea typeface="Arial"/>
                <a:cs typeface="Arial"/>
                <a:sym typeface="Arial"/>
              </a:rPr>
              <a:t>UCF Office of General Counsel: Top 10 Copyright &amp; Fair Use Questions</a:t>
            </a:r>
            <a:endParaRPr sz="1800">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sz="1400" u="sng">
                <a:solidFill>
                  <a:schemeClr val="accent4"/>
                </a:solidFill>
                <a:latin typeface="Arial"/>
                <a:ea typeface="Arial"/>
                <a:cs typeface="Arial"/>
                <a:sym typeface="Arial"/>
                <a:hlinkClick r:id="rId3"/>
              </a:rPr>
              <a:t>https://generalcounsel.ucf.edu/files/2015/06/Top-Ten-Copyright-and-Fair-Use-Questions-revised-NNH-clean-4-19-11.docx</a:t>
            </a:r>
            <a:r>
              <a:rPr lang="en-US" sz="1400">
                <a:solidFill>
                  <a:schemeClr val="accent4"/>
                </a:solidFill>
                <a:latin typeface="Arial"/>
                <a:ea typeface="Arial"/>
                <a:cs typeface="Arial"/>
                <a:sym typeface="Arial"/>
              </a:rPr>
              <a:t> </a:t>
            </a:r>
            <a:endParaRPr sz="1400">
              <a:solidFill>
                <a:schemeClr val="accent4"/>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Public Statement of Library Copyright Specialists: Fair Use &amp; Emergency Remote Teaching &amp; Research </a:t>
            </a:r>
            <a:endParaRPr sz="1800">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sz="1400" u="sng">
                <a:solidFill>
                  <a:schemeClr val="accent4"/>
                </a:solidFill>
                <a:latin typeface="Arial"/>
                <a:ea typeface="Arial"/>
                <a:cs typeface="Arial"/>
                <a:sym typeface="Arial"/>
                <a:hlinkClick r:id="rId4"/>
              </a:rPr>
              <a:t>https://tinyurl.com/tvnty3a</a:t>
            </a:r>
            <a:r>
              <a:rPr lang="en-US" sz="1400">
                <a:solidFill>
                  <a:schemeClr val="accent4"/>
                </a:solidFill>
                <a:latin typeface="Arial"/>
                <a:ea typeface="Arial"/>
                <a:cs typeface="Arial"/>
                <a:sym typeface="Arial"/>
              </a:rPr>
              <a:t> </a:t>
            </a:r>
            <a:endParaRPr sz="1400">
              <a:solidFill>
                <a:schemeClr val="accent4"/>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UCF Libraries LibGuide </a:t>
            </a:r>
            <a:endParaRPr sz="1800">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sz="1400" u="sng">
                <a:solidFill>
                  <a:schemeClr val="accent4"/>
                </a:solidFill>
                <a:latin typeface="Arial"/>
                <a:ea typeface="Arial"/>
                <a:cs typeface="Arial"/>
                <a:sym typeface="Arial"/>
                <a:hlinkClick r:id="rId5"/>
              </a:rPr>
              <a:t>https://guides.ucf.edu/covid</a:t>
            </a:r>
            <a:r>
              <a:rPr lang="en-US" sz="1400">
                <a:solidFill>
                  <a:schemeClr val="accent4"/>
                </a:solidFill>
                <a:latin typeface="Arial"/>
                <a:ea typeface="Arial"/>
                <a:cs typeface="Arial"/>
                <a:sym typeface="Arial"/>
              </a:rPr>
              <a:t> </a:t>
            </a:r>
            <a:r>
              <a:rPr lang="en-US" sz="1400">
                <a:solidFill>
                  <a:srgbClr val="FFFFFF"/>
                </a:solidFill>
                <a:latin typeface="Arial"/>
                <a:ea typeface="Arial"/>
                <a:cs typeface="Arial"/>
                <a:sym typeface="Arial"/>
              </a:rPr>
              <a:t>  </a:t>
            </a:r>
            <a:endParaRPr sz="14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Vendor Love in the Time of COVID-19 </a:t>
            </a:r>
            <a:endParaRPr sz="1800">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US" sz="1400" u="sng">
                <a:solidFill>
                  <a:schemeClr val="accent4"/>
                </a:solidFill>
                <a:latin typeface="Arial"/>
                <a:ea typeface="Arial"/>
                <a:cs typeface="Arial"/>
                <a:sym typeface="Arial"/>
                <a:hlinkClick r:id="rId6"/>
              </a:rPr>
              <a:t>https://tinyurl.com/vendorsupportedaccess</a:t>
            </a:r>
            <a:r>
              <a:rPr lang="en-US" sz="1400">
                <a:solidFill>
                  <a:schemeClr val="accent4"/>
                </a:solidFill>
                <a:latin typeface="Arial"/>
                <a:ea typeface="Arial"/>
                <a:cs typeface="Arial"/>
                <a:sym typeface="Arial"/>
              </a:rPr>
              <a:t> </a:t>
            </a:r>
            <a:endParaRPr sz="1400">
              <a:solidFill>
                <a:schemeClr val="accent4"/>
              </a:solidFill>
              <a:latin typeface="Arial"/>
              <a:ea typeface="Arial"/>
              <a:cs typeface="Arial"/>
              <a:sym typeface="Arial"/>
            </a:endParaRPr>
          </a:p>
          <a:p>
            <a:pPr indent="0" lvl="0" marL="457200" rtl="0" algn="l">
              <a:spcBef>
                <a:spcPts val="750"/>
              </a:spcBef>
              <a:spcAft>
                <a:spcPts val="0"/>
              </a:spcAft>
              <a:buNone/>
            </a:pPr>
            <a:r>
              <a:t/>
            </a:r>
            <a:endParaRPr sz="1800">
              <a:solidFill>
                <a:srgbClr val="FFCA29"/>
              </a:solidFill>
              <a:latin typeface="Arial"/>
              <a:ea typeface="Arial"/>
              <a:cs typeface="Arial"/>
              <a:sym typeface="Arial"/>
            </a:endParaRPr>
          </a:p>
        </p:txBody>
      </p:sp>
      <p:pic>
        <p:nvPicPr>
          <p:cNvPr id="464" name="Google Shape;464;p65"/>
          <p:cNvPicPr preferRelativeResize="0"/>
          <p:nvPr/>
        </p:nvPicPr>
        <p:blipFill rotWithShape="1">
          <a:blip r:embed="rId7">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66"/>
          <p:cNvSpPr txBox="1"/>
          <p:nvPr>
            <p:ph type="title"/>
          </p:nvPr>
        </p:nvSpPr>
        <p:spPr>
          <a:xfrm>
            <a:off x="628650" y="373900"/>
            <a:ext cx="7886700" cy="712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Public Domain Image References</a:t>
            </a:r>
            <a:endParaRPr b="1">
              <a:solidFill>
                <a:srgbClr val="FFCA29"/>
              </a:solidFill>
            </a:endParaRPr>
          </a:p>
        </p:txBody>
      </p:sp>
      <p:sp>
        <p:nvSpPr>
          <p:cNvPr id="471" name="Google Shape;471;p66"/>
          <p:cNvSpPr txBox="1"/>
          <p:nvPr>
            <p:ph idx="1" type="body"/>
          </p:nvPr>
        </p:nvSpPr>
        <p:spPr>
          <a:xfrm>
            <a:off x="628650" y="1015875"/>
            <a:ext cx="7886700" cy="3585900"/>
          </a:xfrm>
          <a:prstGeom prst="rect">
            <a:avLst/>
          </a:prstGeom>
        </p:spPr>
        <p:txBody>
          <a:bodyPr anchorCtr="0" anchor="t" bIns="45700" lIns="91425" spcFirstLastPara="1" rIns="91425" wrap="square" tIns="45700">
            <a:noAutofit/>
          </a:bodyPr>
          <a:lstStyle/>
          <a:p>
            <a:pPr indent="-311150" lvl="0" marL="457200" rtl="0" algn="l">
              <a:spcBef>
                <a:spcPts val="750"/>
              </a:spcBef>
              <a:spcAft>
                <a:spcPts val="0"/>
              </a:spcAft>
              <a:buClr>
                <a:srgbClr val="FFFFFF"/>
              </a:buClr>
              <a:buSzPts val="1300"/>
              <a:buFont typeface="Arial"/>
              <a:buChar char="➔"/>
            </a:pPr>
            <a:r>
              <a:rPr lang="en-US" sz="1300">
                <a:solidFill>
                  <a:srgbClr val="FFFFFF"/>
                </a:solidFill>
                <a:latin typeface="Arial"/>
                <a:ea typeface="Arial"/>
                <a:cs typeface="Arial"/>
                <a:sym typeface="Arial"/>
              </a:rPr>
              <a:t>6689062 (Photographer). (2017, October 14). No title [digital image]. Retrieved from </a:t>
            </a:r>
            <a:r>
              <a:rPr lang="en-US" sz="1300" u="sng">
                <a:solidFill>
                  <a:srgbClr val="FFCA29"/>
                </a:solidFill>
                <a:latin typeface="Arial"/>
                <a:ea typeface="Arial"/>
                <a:cs typeface="Arial"/>
                <a:sym typeface="Arial"/>
                <a:hlinkClick r:id="rId3"/>
              </a:rPr>
              <a:t>https://pixabay.com/photos/journal-write-blank-pages-notes-2850091/</a:t>
            </a:r>
            <a:r>
              <a:rPr lang="en-US" sz="1300">
                <a:solidFill>
                  <a:srgbClr val="FFCA29"/>
                </a:solidFill>
                <a:latin typeface="Arial"/>
                <a:ea typeface="Arial"/>
                <a:cs typeface="Arial"/>
                <a:sym typeface="Arial"/>
              </a:rPr>
              <a:t> </a:t>
            </a:r>
            <a:endParaRPr sz="1300">
              <a:solidFill>
                <a:srgbClr val="FFCA29"/>
              </a:solidFill>
              <a:latin typeface="Arial"/>
              <a:ea typeface="Arial"/>
              <a:cs typeface="Arial"/>
              <a:sym typeface="Arial"/>
            </a:endParaRPr>
          </a:p>
          <a:p>
            <a:pPr indent="-311150" lvl="0" marL="457200" rtl="0" algn="l">
              <a:spcBef>
                <a:spcPts val="0"/>
              </a:spcBef>
              <a:spcAft>
                <a:spcPts val="0"/>
              </a:spcAft>
              <a:buClr>
                <a:srgbClr val="FFFFFF"/>
              </a:buClr>
              <a:buSzPts val="1300"/>
              <a:buFont typeface="Arial"/>
              <a:buChar char="➔"/>
            </a:pPr>
            <a:r>
              <a:rPr lang="en-US" sz="1300">
                <a:solidFill>
                  <a:srgbClr val="FFFFFF"/>
                </a:solidFill>
                <a:latin typeface="Arial"/>
                <a:ea typeface="Arial"/>
                <a:cs typeface="Arial"/>
                <a:sym typeface="Arial"/>
              </a:rPr>
              <a:t>Robert Vose / Cowles Communications, Inc. (Photographer). Photograph of Raymond Burr and other cast members on the set of the CBS-TV series Perry Mason, from the front cover of Look magazine [digital image]. Retrieved from </a:t>
            </a:r>
            <a:r>
              <a:rPr lang="en-US" sz="1300" u="sng">
                <a:solidFill>
                  <a:schemeClr val="accent4"/>
                </a:solidFill>
                <a:latin typeface="Arial"/>
                <a:ea typeface="Arial"/>
                <a:cs typeface="Arial"/>
                <a:sym typeface="Arial"/>
                <a:hlinkClick r:id="rId4"/>
              </a:rPr>
              <a:t>https://commons.wikimedia.org/wiki/File:Perry-Mason-Look-1961.jpg</a:t>
            </a:r>
            <a:r>
              <a:rPr lang="en-US" sz="1300">
                <a:solidFill>
                  <a:schemeClr val="accent4"/>
                </a:solidFill>
                <a:latin typeface="Arial"/>
                <a:ea typeface="Arial"/>
                <a:cs typeface="Arial"/>
                <a:sym typeface="Arial"/>
              </a:rPr>
              <a:t> </a:t>
            </a:r>
            <a:endParaRPr sz="1300">
              <a:solidFill>
                <a:schemeClr val="accent4"/>
              </a:solidFill>
              <a:latin typeface="Arial"/>
              <a:ea typeface="Arial"/>
              <a:cs typeface="Arial"/>
              <a:sym typeface="Arial"/>
            </a:endParaRPr>
          </a:p>
          <a:p>
            <a:pPr indent="-311150" lvl="0" marL="457200" rtl="0" algn="l">
              <a:spcBef>
                <a:spcPts val="0"/>
              </a:spcBef>
              <a:spcAft>
                <a:spcPts val="0"/>
              </a:spcAft>
              <a:buClr>
                <a:srgbClr val="FFFFFF"/>
              </a:buClr>
              <a:buSzPts val="1300"/>
              <a:buFont typeface="Arial"/>
              <a:buChar char="➔"/>
            </a:pPr>
            <a:r>
              <a:rPr lang="en-US" sz="1300">
                <a:latin typeface="Arial"/>
                <a:ea typeface="Arial"/>
                <a:cs typeface="Arial"/>
                <a:sym typeface="Arial"/>
              </a:rPr>
              <a:t>PDPics (Photographer). (2014, July 15). No title [digital image]. Retrieved from </a:t>
            </a:r>
            <a:r>
              <a:rPr lang="en-US" sz="1300" u="sng">
                <a:solidFill>
                  <a:srgbClr val="FFCA29"/>
                </a:solidFill>
                <a:latin typeface="Arial"/>
                <a:ea typeface="Arial"/>
                <a:cs typeface="Arial"/>
                <a:sym typeface="Arial"/>
                <a:hlinkClick r:id="rId5"/>
              </a:rPr>
              <a:t>https://pixabay.com/photos/copyright-magnifier-magnifying-glass-389901/</a:t>
            </a:r>
            <a:r>
              <a:rPr lang="en-US" sz="1300">
                <a:solidFill>
                  <a:srgbClr val="FFCA29"/>
                </a:solidFill>
                <a:latin typeface="Arial"/>
                <a:ea typeface="Arial"/>
                <a:cs typeface="Arial"/>
                <a:sym typeface="Arial"/>
              </a:rPr>
              <a:t> </a:t>
            </a:r>
            <a:endParaRPr sz="1300">
              <a:solidFill>
                <a:srgbClr val="FFCA29"/>
              </a:solidFill>
              <a:latin typeface="Arial"/>
              <a:ea typeface="Arial"/>
              <a:cs typeface="Arial"/>
              <a:sym typeface="Arial"/>
            </a:endParaRPr>
          </a:p>
          <a:p>
            <a:pPr indent="-311150" lvl="0" marL="457200" rtl="0" algn="l">
              <a:spcBef>
                <a:spcPts val="0"/>
              </a:spcBef>
              <a:spcAft>
                <a:spcPts val="0"/>
              </a:spcAft>
              <a:buClr>
                <a:srgbClr val="FFFFFF"/>
              </a:buClr>
              <a:buSzPts val="1300"/>
              <a:buChar char="➔"/>
            </a:pPr>
            <a:r>
              <a:rPr lang="en-US" sz="1300">
                <a:latin typeface="Arial"/>
                <a:ea typeface="Arial"/>
                <a:cs typeface="Arial"/>
                <a:sym typeface="Arial"/>
              </a:rPr>
              <a:t>rawpixel (Photographer). (2017, May 12). No title [digital image]. Retrieved from </a:t>
            </a:r>
            <a:r>
              <a:rPr lang="en-US" sz="1300" u="sng">
                <a:solidFill>
                  <a:srgbClr val="FFCA29"/>
                </a:solidFill>
                <a:latin typeface="Arial"/>
                <a:ea typeface="Arial"/>
                <a:cs typeface="Arial"/>
                <a:sym typeface="Arial"/>
                <a:hlinkClick r:id="rId6"/>
              </a:rPr>
              <a:t>https://pixabay.com/photos/typewriter-alphabet-vintage-2306479/</a:t>
            </a:r>
            <a:endParaRPr sz="1300">
              <a:latin typeface="Arial"/>
              <a:ea typeface="Arial"/>
              <a:cs typeface="Arial"/>
              <a:sym typeface="Arial"/>
            </a:endParaRPr>
          </a:p>
          <a:p>
            <a:pPr indent="-311150" lvl="0" marL="457200" rtl="0" algn="l">
              <a:spcBef>
                <a:spcPts val="0"/>
              </a:spcBef>
              <a:spcAft>
                <a:spcPts val="0"/>
              </a:spcAft>
              <a:buClr>
                <a:srgbClr val="FFFFFF"/>
              </a:buClr>
              <a:buSzPts val="1300"/>
              <a:buFont typeface="Arial"/>
              <a:buChar char="➔"/>
            </a:pPr>
            <a:r>
              <a:rPr lang="en-US" sz="1300">
                <a:latin typeface="Arial"/>
                <a:ea typeface="Arial"/>
                <a:cs typeface="Arial"/>
                <a:sym typeface="Arial"/>
              </a:rPr>
              <a:t>Wokandapix (Photographer). (2017, January 10). No title [digital image]. Retrieved from </a:t>
            </a:r>
            <a:r>
              <a:rPr lang="en-US" sz="1300" u="sng">
                <a:solidFill>
                  <a:srgbClr val="FFCA29"/>
                </a:solidFill>
                <a:latin typeface="Arial"/>
                <a:ea typeface="Arial"/>
                <a:cs typeface="Arial"/>
                <a:sym typeface="Arial"/>
                <a:hlinkClick r:id="rId7"/>
              </a:rPr>
              <a:t>https://pixabay.com/photos/teach-education-school-class-1968076/</a:t>
            </a:r>
            <a:r>
              <a:rPr lang="en-US" sz="1300">
                <a:solidFill>
                  <a:srgbClr val="FFCA29"/>
                </a:solidFill>
                <a:latin typeface="Arial"/>
                <a:ea typeface="Arial"/>
                <a:cs typeface="Arial"/>
                <a:sym typeface="Arial"/>
              </a:rPr>
              <a:t> </a:t>
            </a:r>
            <a:endParaRPr sz="1300">
              <a:solidFill>
                <a:srgbClr val="FFCA29"/>
              </a:solidFill>
              <a:latin typeface="Arial"/>
              <a:ea typeface="Arial"/>
              <a:cs typeface="Arial"/>
              <a:sym typeface="Arial"/>
            </a:endParaRPr>
          </a:p>
          <a:p>
            <a:pPr indent="-311150" lvl="0" marL="457200" rtl="0" algn="l">
              <a:spcBef>
                <a:spcPts val="0"/>
              </a:spcBef>
              <a:spcAft>
                <a:spcPts val="0"/>
              </a:spcAft>
              <a:buClr>
                <a:srgbClr val="FFFFFF"/>
              </a:buClr>
              <a:buSzPts val="1300"/>
              <a:buFont typeface="Arial"/>
              <a:buChar char="➔"/>
            </a:pPr>
            <a:r>
              <a:rPr lang="en-US" sz="1300">
                <a:latin typeface="Arial"/>
                <a:ea typeface="Arial"/>
                <a:cs typeface="Arial"/>
                <a:sym typeface="Arial"/>
              </a:rPr>
              <a:t>Athree23 (Photographer). (2018, September 15). No title [digital image]. Retrieved from </a:t>
            </a:r>
            <a:r>
              <a:rPr lang="en-US" sz="1300" u="sng">
                <a:solidFill>
                  <a:srgbClr val="FFCA29"/>
                </a:solidFill>
                <a:latin typeface="Arial"/>
                <a:ea typeface="Arial"/>
                <a:cs typeface="Arial"/>
                <a:sym typeface="Arial"/>
                <a:hlinkClick r:id="rId8"/>
              </a:rPr>
              <a:t>https://pixabay.com/photos/feedback-checklist-job-gut-3676922/</a:t>
            </a:r>
            <a:r>
              <a:rPr lang="en-US" sz="1300">
                <a:solidFill>
                  <a:srgbClr val="FFCA29"/>
                </a:solidFill>
                <a:latin typeface="Arial"/>
                <a:ea typeface="Arial"/>
                <a:cs typeface="Arial"/>
                <a:sym typeface="Arial"/>
              </a:rPr>
              <a:t> </a:t>
            </a:r>
            <a:endParaRPr sz="1300">
              <a:solidFill>
                <a:srgbClr val="FFCA29"/>
              </a:solidFill>
              <a:latin typeface="Arial"/>
              <a:ea typeface="Arial"/>
              <a:cs typeface="Arial"/>
              <a:sym typeface="Arial"/>
            </a:endParaRPr>
          </a:p>
          <a:p>
            <a:pPr indent="-311150" lvl="0" marL="457200" rtl="0" algn="l">
              <a:spcBef>
                <a:spcPts val="0"/>
              </a:spcBef>
              <a:spcAft>
                <a:spcPts val="0"/>
              </a:spcAft>
              <a:buClr>
                <a:srgbClr val="FFFFFF"/>
              </a:buClr>
              <a:buSzPts val="1300"/>
              <a:buFont typeface="Arial"/>
              <a:buChar char="➔"/>
            </a:pPr>
            <a:r>
              <a:rPr lang="en-US" sz="1300">
                <a:solidFill>
                  <a:srgbClr val="FFFFFF"/>
                </a:solidFill>
                <a:latin typeface="Arial"/>
                <a:ea typeface="Arial"/>
                <a:cs typeface="Arial"/>
                <a:sym typeface="Arial"/>
              </a:rPr>
              <a:t>SCY (Photographer). (2015, June 24). No title [digital image]. Retrieved from</a:t>
            </a:r>
            <a:r>
              <a:rPr lang="en-US" sz="1300">
                <a:solidFill>
                  <a:srgbClr val="FFCA29"/>
                </a:solidFill>
                <a:latin typeface="Arial"/>
                <a:ea typeface="Arial"/>
                <a:cs typeface="Arial"/>
                <a:sym typeface="Arial"/>
              </a:rPr>
              <a:t> </a:t>
            </a:r>
            <a:r>
              <a:rPr lang="en-US" sz="1300" u="sng">
                <a:solidFill>
                  <a:schemeClr val="accent4"/>
                </a:solidFill>
                <a:latin typeface="Arial"/>
                <a:ea typeface="Arial"/>
                <a:cs typeface="Arial"/>
                <a:sym typeface="Arial"/>
                <a:hlinkClick r:id="rId9"/>
              </a:rPr>
              <a:t>https://pixabay.com/photos/laptop-book-information-online-819285/</a:t>
            </a:r>
            <a:r>
              <a:rPr lang="en-US" sz="1300">
                <a:solidFill>
                  <a:schemeClr val="accent4"/>
                </a:solidFill>
                <a:latin typeface="Arial"/>
                <a:ea typeface="Arial"/>
                <a:cs typeface="Arial"/>
                <a:sym typeface="Arial"/>
              </a:rPr>
              <a:t> </a:t>
            </a:r>
            <a:endParaRPr sz="1300">
              <a:solidFill>
                <a:schemeClr val="accent4"/>
              </a:solidFill>
              <a:latin typeface="Arial"/>
              <a:ea typeface="Arial"/>
              <a:cs typeface="Arial"/>
              <a:sym typeface="Arial"/>
            </a:endParaRPr>
          </a:p>
          <a:p>
            <a:pPr indent="-311150" lvl="0" marL="457200" rtl="0" algn="l">
              <a:spcBef>
                <a:spcPts val="0"/>
              </a:spcBef>
              <a:spcAft>
                <a:spcPts val="0"/>
              </a:spcAft>
              <a:buClr>
                <a:srgbClr val="FFFFFF"/>
              </a:buClr>
              <a:buSzPts val="1300"/>
              <a:buFont typeface="Arial"/>
              <a:buChar char="➔"/>
            </a:pPr>
            <a:r>
              <a:rPr lang="en-US" sz="1300">
                <a:latin typeface="Arial"/>
                <a:ea typeface="Arial"/>
                <a:cs typeface="Arial"/>
                <a:sym typeface="Arial"/>
              </a:rPr>
              <a:t>Uki_71 (Photographer). (2016, January 18). No title [digital image]. Retrieved from </a:t>
            </a:r>
            <a:r>
              <a:rPr lang="en-US" sz="1300" u="sng">
                <a:solidFill>
                  <a:srgbClr val="FFCA29"/>
                </a:solidFill>
                <a:latin typeface="Arial"/>
                <a:ea typeface="Arial"/>
                <a:cs typeface="Arial"/>
                <a:sym typeface="Arial"/>
                <a:hlinkClick r:id="rId10"/>
              </a:rPr>
              <a:t>https://pixabay.com/photos/note-pin-list-stickies-paper-memo-1143037/</a:t>
            </a:r>
            <a:r>
              <a:rPr lang="en-US" sz="1300">
                <a:solidFill>
                  <a:srgbClr val="FFCA29"/>
                </a:solidFill>
                <a:latin typeface="Arial"/>
                <a:ea typeface="Arial"/>
                <a:cs typeface="Arial"/>
                <a:sym typeface="Arial"/>
              </a:rPr>
              <a:t> </a:t>
            </a:r>
            <a:endParaRPr sz="1300">
              <a:solidFill>
                <a:schemeClr val="accent4"/>
              </a:solidFill>
              <a:latin typeface="Arial"/>
              <a:ea typeface="Arial"/>
              <a:cs typeface="Arial"/>
              <a:sym typeface="Arial"/>
            </a:endParaRPr>
          </a:p>
          <a:p>
            <a:pPr indent="-311150" lvl="0" marL="457200" rtl="0" algn="l">
              <a:spcBef>
                <a:spcPts val="0"/>
              </a:spcBef>
              <a:spcAft>
                <a:spcPts val="0"/>
              </a:spcAft>
              <a:buClr>
                <a:srgbClr val="FFFFFF"/>
              </a:buClr>
              <a:buSzPts val="1300"/>
              <a:buChar char="➔"/>
            </a:pPr>
            <a:r>
              <a:rPr lang="en-US" sz="1300">
                <a:latin typeface="Arial"/>
                <a:ea typeface="Arial"/>
                <a:cs typeface="Arial"/>
                <a:sym typeface="Arial"/>
              </a:rPr>
              <a:t>TeroVesalainen (Photographer). (2017, March 7). No title [digital image]. Retrieved from </a:t>
            </a:r>
            <a:r>
              <a:rPr lang="en-US" sz="1300" u="sng">
                <a:solidFill>
                  <a:srgbClr val="FFCA29"/>
                </a:solidFill>
                <a:latin typeface="Arial"/>
                <a:ea typeface="Arial"/>
                <a:cs typeface="Arial"/>
                <a:sym typeface="Arial"/>
                <a:hlinkClick r:id="rId11"/>
              </a:rPr>
              <a:t>https://pixabay.com/photos/question-mark-why-problem-solution-2123967/</a:t>
            </a:r>
            <a:r>
              <a:rPr lang="en-US" sz="1300">
                <a:solidFill>
                  <a:srgbClr val="FFCA29"/>
                </a:solidFill>
                <a:latin typeface="Arial"/>
                <a:ea typeface="Arial"/>
                <a:cs typeface="Arial"/>
                <a:sym typeface="Arial"/>
              </a:rPr>
              <a:t> </a:t>
            </a:r>
            <a:endParaRPr sz="1300">
              <a:solidFill>
                <a:srgbClr val="FFCA29"/>
              </a:solidFill>
              <a:latin typeface="Arial"/>
              <a:ea typeface="Arial"/>
              <a:cs typeface="Arial"/>
              <a:sym typeface="Arial"/>
            </a:endParaRPr>
          </a:p>
          <a:p>
            <a:pPr indent="0" lvl="0" marL="457200" rtl="0" algn="l">
              <a:spcBef>
                <a:spcPts val="750"/>
              </a:spcBef>
              <a:spcAft>
                <a:spcPts val="0"/>
              </a:spcAft>
              <a:buNone/>
            </a:pPr>
            <a:r>
              <a:t/>
            </a:r>
            <a:endParaRPr sz="950">
              <a:solidFill>
                <a:srgbClr val="FFCA29"/>
              </a:solidFill>
              <a:latin typeface="Arial"/>
              <a:ea typeface="Arial"/>
              <a:cs typeface="Arial"/>
              <a:sym typeface="Arial"/>
            </a:endParaRPr>
          </a:p>
        </p:txBody>
      </p:sp>
      <p:pic>
        <p:nvPicPr>
          <p:cNvPr id="472" name="Google Shape;472;p66"/>
          <p:cNvPicPr preferRelativeResize="0"/>
          <p:nvPr/>
        </p:nvPicPr>
        <p:blipFill rotWithShape="1">
          <a:blip r:embed="rId12">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pic>
        <p:nvPicPr>
          <p:cNvPr id="477" name="Google Shape;477;p67"/>
          <p:cNvPicPr preferRelativeResize="0"/>
          <p:nvPr/>
        </p:nvPicPr>
        <p:blipFill rotWithShape="1">
          <a:blip r:embed="rId3">
            <a:alphaModFix/>
          </a:blip>
          <a:srcRect b="0" l="0" r="0" t="0"/>
          <a:stretch/>
        </p:blipFill>
        <p:spPr>
          <a:xfrm>
            <a:off x="0" y="0"/>
            <a:ext cx="9138245" cy="5143499"/>
          </a:xfrm>
          <a:prstGeom prst="rect">
            <a:avLst/>
          </a:prstGeom>
          <a:noFill/>
          <a:ln>
            <a:noFill/>
          </a:ln>
        </p:spPr>
      </p:pic>
      <p:sp>
        <p:nvSpPr>
          <p:cNvPr id="478" name="Google Shape;478;p67"/>
          <p:cNvSpPr txBox="1"/>
          <p:nvPr>
            <p:ph type="ctrTitle"/>
          </p:nvPr>
        </p:nvSpPr>
        <p:spPr>
          <a:xfrm>
            <a:off x="4654768" y="346277"/>
            <a:ext cx="4182000" cy="509100"/>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lt1"/>
              </a:buClr>
              <a:buSzPts val="2700"/>
              <a:buFont typeface="Helvetica Neue"/>
              <a:buNone/>
            </a:pPr>
            <a:r>
              <a:rPr b="1" lang="en-US" sz="2700">
                <a:latin typeface="Helvetica Neue"/>
                <a:ea typeface="Helvetica Neue"/>
                <a:cs typeface="Helvetica Neue"/>
                <a:sym typeface="Helvetica Neue"/>
              </a:rPr>
              <a:t>Contact Information</a:t>
            </a:r>
            <a:endParaRPr/>
          </a:p>
        </p:txBody>
      </p:sp>
      <p:pic>
        <p:nvPicPr>
          <p:cNvPr id="479" name="Google Shape;479;p67"/>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480" name="Google Shape;480;p67"/>
          <p:cNvSpPr txBox="1"/>
          <p:nvPr/>
        </p:nvSpPr>
        <p:spPr>
          <a:xfrm>
            <a:off x="5510975" y="912825"/>
            <a:ext cx="3325800" cy="337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lang="en-US" sz="1600">
                <a:solidFill>
                  <a:schemeClr val="lt1"/>
                </a:solidFill>
                <a:latin typeface="Helvetica Neue"/>
                <a:ea typeface="Helvetica Neue"/>
                <a:cs typeface="Helvetica Neue"/>
                <a:sym typeface="Helvetica Neue"/>
              </a:rPr>
              <a:t>Sarah A. Norris</a:t>
            </a:r>
            <a:endParaRPr sz="16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a:solidFill>
                  <a:schemeClr val="lt1"/>
                </a:solidFill>
                <a:latin typeface="Helvetica Neue"/>
                <a:ea typeface="Helvetica Neue"/>
                <a:cs typeface="Helvetica Neue"/>
                <a:sym typeface="Helvetica Neue"/>
              </a:rPr>
              <a:t>Scholarly Communication Librarian</a:t>
            </a:r>
            <a:endParaRPr>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600" u="sng">
                <a:solidFill>
                  <a:srgbClr val="FFCA29"/>
                </a:solidFill>
                <a:latin typeface="Helvetica Neue"/>
                <a:ea typeface="Helvetica Neue"/>
                <a:cs typeface="Helvetica Neue"/>
                <a:sym typeface="Helvetica Neue"/>
                <a:hlinkClick r:id="rId5"/>
              </a:rPr>
              <a:t>sarah.norris@ucf.edu</a:t>
            </a: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rtl="0" algn="ctr">
              <a:spcBef>
                <a:spcPts val="0"/>
              </a:spcBef>
              <a:spcAft>
                <a:spcPts val="0"/>
              </a:spcAft>
              <a:buClr>
                <a:schemeClr val="lt1"/>
              </a:buClr>
              <a:buSzPts val="1800"/>
              <a:buFont typeface="Arial"/>
              <a:buNone/>
            </a:pPr>
            <a:r>
              <a:rPr lang="en-US" sz="1600">
                <a:solidFill>
                  <a:schemeClr val="lt1"/>
                </a:solidFill>
                <a:latin typeface="Helvetica Neue"/>
                <a:ea typeface="Helvetica Neue"/>
                <a:cs typeface="Helvetica Neue"/>
                <a:sym typeface="Helvetica Neue"/>
              </a:rPr>
              <a:t>Rich Gause</a:t>
            </a:r>
            <a:endParaRPr sz="1600">
              <a:solidFill>
                <a:schemeClr val="lt1"/>
              </a:solidFill>
              <a:latin typeface="Helvetica Neue"/>
              <a:ea typeface="Helvetica Neue"/>
              <a:cs typeface="Helvetica Neue"/>
              <a:sym typeface="Helvetica Neue"/>
            </a:endParaRPr>
          </a:p>
          <a:p>
            <a:pPr indent="0" lvl="0" marL="0" rtl="0" algn="ctr">
              <a:spcBef>
                <a:spcPts val="0"/>
              </a:spcBef>
              <a:spcAft>
                <a:spcPts val="0"/>
              </a:spcAft>
              <a:buClr>
                <a:schemeClr val="lt1"/>
              </a:buClr>
              <a:buSzPts val="1800"/>
              <a:buFont typeface="Arial"/>
              <a:buNone/>
            </a:pPr>
            <a:r>
              <a:rPr lang="en-US">
                <a:solidFill>
                  <a:schemeClr val="lt1"/>
                </a:solidFill>
                <a:latin typeface="Helvetica Neue"/>
                <a:ea typeface="Helvetica Neue"/>
                <a:cs typeface="Helvetica Neue"/>
                <a:sym typeface="Helvetica Neue"/>
              </a:rPr>
              <a:t>Government Information Librarian</a:t>
            </a:r>
            <a:endParaRPr>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600" u="sng">
                <a:solidFill>
                  <a:schemeClr val="accent4"/>
                </a:solidFill>
                <a:latin typeface="Helvetica Neue"/>
                <a:ea typeface="Helvetica Neue"/>
                <a:cs typeface="Helvetica Neue"/>
                <a:sym typeface="Helvetica Neue"/>
                <a:hlinkClick r:id="rId6"/>
              </a:rPr>
              <a:t>richg@ucf.edu</a:t>
            </a:r>
            <a:r>
              <a:rPr lang="en-US" sz="1600">
                <a:solidFill>
                  <a:schemeClr val="accent4"/>
                </a:solidFill>
                <a:latin typeface="Helvetica Neue"/>
                <a:ea typeface="Helvetica Neue"/>
                <a:cs typeface="Helvetica Neue"/>
                <a:sym typeface="Helvetica Neue"/>
              </a:rPr>
              <a:t> </a:t>
            </a:r>
            <a:r>
              <a:rPr lang="en-US" sz="1800">
                <a:solidFill>
                  <a:schemeClr val="accent4"/>
                </a:solidFill>
                <a:latin typeface="Helvetica Neue"/>
                <a:ea typeface="Helvetica Neue"/>
                <a:cs typeface="Helvetica Neue"/>
                <a:sym typeface="Helvetica Neue"/>
              </a:rPr>
              <a:t> </a:t>
            </a:r>
            <a:endParaRPr sz="1800">
              <a:solidFill>
                <a:schemeClr val="accent4"/>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sp>
        <p:nvSpPr>
          <p:cNvPr id="481" name="Google Shape;481;p67"/>
          <p:cNvSpPr txBox="1"/>
          <p:nvPr/>
        </p:nvSpPr>
        <p:spPr>
          <a:xfrm>
            <a:off x="3874100" y="4395150"/>
            <a:ext cx="4529400" cy="78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UCF Libraries Office of Scholarly Communication </a:t>
            </a:r>
            <a:br>
              <a:rPr lang="en-US" sz="1100">
                <a:solidFill>
                  <a:srgbClr val="FFFFFF"/>
                </a:solidFill>
                <a:latin typeface="Helvetica Neue"/>
                <a:ea typeface="Helvetica Neue"/>
                <a:cs typeface="Helvetica Neue"/>
                <a:sym typeface="Helvetica Neue"/>
              </a:rPr>
            </a:br>
            <a:br>
              <a:rPr lang="en-US" sz="1100">
                <a:solidFill>
                  <a:srgbClr val="FFFFFF"/>
                </a:solidFill>
                <a:latin typeface="Helvetica Neue"/>
                <a:ea typeface="Helvetica Neue"/>
                <a:cs typeface="Helvetica Neue"/>
                <a:sym typeface="Helvetica Neue"/>
              </a:rPr>
            </a:br>
            <a:r>
              <a:rPr lang="en-US" sz="1100" u="sng">
                <a:solidFill>
                  <a:schemeClr val="accent4"/>
                </a:solidFill>
                <a:latin typeface="Helvetica Neue"/>
                <a:ea typeface="Helvetica Neue"/>
                <a:cs typeface="Helvetica Neue"/>
                <a:sym typeface="Helvetica Neue"/>
                <a:hlinkClick r:id="rId7"/>
              </a:rPr>
              <a:t>http://library.ucf.edu/about/departments/scholarly-communication/</a:t>
            </a:r>
            <a:r>
              <a:rPr lang="en-US" sz="1100">
                <a:solidFill>
                  <a:schemeClr val="accent4"/>
                </a:solidFill>
                <a:latin typeface="Helvetica Neue"/>
                <a:ea typeface="Helvetica Neue"/>
                <a:cs typeface="Helvetica Neue"/>
                <a:sym typeface="Helvetica Neue"/>
              </a:rPr>
              <a:t>  </a:t>
            </a:r>
            <a:br>
              <a:rPr lang="en-US" sz="1100">
                <a:solidFill>
                  <a:schemeClr val="accent4"/>
                </a:solidFill>
                <a:latin typeface="Helvetica Neue"/>
                <a:ea typeface="Helvetica Neue"/>
                <a:cs typeface="Helvetica Neue"/>
                <a:sym typeface="Helvetica Neue"/>
              </a:rPr>
            </a:br>
            <a:endParaRPr sz="1100">
              <a:solidFill>
                <a:schemeClr val="accent4"/>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Session Agenda</a:t>
            </a:r>
            <a:endParaRPr b="1">
              <a:solidFill>
                <a:srgbClr val="FFCA29"/>
              </a:solidFill>
            </a:endParaRPr>
          </a:p>
        </p:txBody>
      </p:sp>
      <p:sp>
        <p:nvSpPr>
          <p:cNvPr id="165" name="Google Shape;165;p29"/>
          <p:cNvSpPr txBox="1"/>
          <p:nvPr>
            <p:ph idx="1" type="body"/>
          </p:nvPr>
        </p:nvSpPr>
        <p:spPr>
          <a:xfrm>
            <a:off x="628650" y="1097300"/>
            <a:ext cx="7886700" cy="3535200"/>
          </a:xfrm>
          <a:prstGeom prst="rect">
            <a:avLst/>
          </a:prstGeom>
        </p:spPr>
        <p:txBody>
          <a:bodyPr anchorCtr="0" anchor="t" bIns="45700" lIns="91425" spcFirstLastPara="1" rIns="91425" wrap="square" tIns="45700">
            <a:noAutofit/>
          </a:bodyPr>
          <a:lstStyle/>
          <a:p>
            <a:pPr indent="-381000" lvl="0" marL="457200" marR="0" rtl="0" algn="l">
              <a:lnSpc>
                <a:spcPct val="90000"/>
              </a:lnSpc>
              <a:spcBef>
                <a:spcPts val="750"/>
              </a:spcBef>
              <a:spcAft>
                <a:spcPts val="0"/>
              </a:spcAft>
              <a:buSzPts val="2400"/>
              <a:buChar char="➔"/>
            </a:pPr>
            <a:r>
              <a:rPr lang="en-US" sz="2400"/>
              <a:t>Copyright in Brief</a:t>
            </a:r>
            <a:endParaRPr sz="2400"/>
          </a:p>
          <a:p>
            <a:pPr indent="-381000" lvl="0" marL="457200" marR="0" rtl="0" algn="l">
              <a:lnSpc>
                <a:spcPct val="90000"/>
              </a:lnSpc>
              <a:spcBef>
                <a:spcPts val="0"/>
              </a:spcBef>
              <a:spcAft>
                <a:spcPts val="0"/>
              </a:spcAft>
              <a:buSzPts val="2400"/>
              <a:buChar char="➔"/>
            </a:pPr>
            <a:r>
              <a:rPr lang="en-US" sz="2400"/>
              <a:t>Fair Use Fundamentals</a:t>
            </a:r>
            <a:endParaRPr sz="2400"/>
          </a:p>
          <a:p>
            <a:pPr indent="-381000" lvl="0" marL="457200" marR="0" rtl="0" algn="l">
              <a:lnSpc>
                <a:spcPct val="90000"/>
              </a:lnSpc>
              <a:spcBef>
                <a:spcPts val="0"/>
              </a:spcBef>
              <a:spcAft>
                <a:spcPts val="0"/>
              </a:spcAft>
              <a:buSzPts val="2400"/>
              <a:buChar char="➔"/>
            </a:pPr>
            <a:r>
              <a:rPr lang="en-US" sz="2400"/>
              <a:t>Copyright &amp; Fair Use Online vs Face-to-Face</a:t>
            </a:r>
            <a:endParaRPr sz="2400"/>
          </a:p>
          <a:p>
            <a:pPr indent="-381000" lvl="0" marL="457200" marR="0" rtl="0" algn="l">
              <a:lnSpc>
                <a:spcPct val="90000"/>
              </a:lnSpc>
              <a:spcBef>
                <a:spcPts val="0"/>
              </a:spcBef>
              <a:spcAft>
                <a:spcPts val="0"/>
              </a:spcAft>
              <a:buSzPts val="2400"/>
              <a:buChar char="➔"/>
            </a:pPr>
            <a:r>
              <a:rPr lang="en-US" sz="2400"/>
              <a:t>Fair Use Online During Exigent Circumstances</a:t>
            </a:r>
            <a:endParaRPr/>
          </a:p>
          <a:p>
            <a:pPr indent="-381000" lvl="0" marL="457200" marR="0" rtl="0" algn="l">
              <a:lnSpc>
                <a:spcPct val="90000"/>
              </a:lnSpc>
              <a:spcBef>
                <a:spcPts val="0"/>
              </a:spcBef>
              <a:spcAft>
                <a:spcPts val="0"/>
              </a:spcAft>
              <a:buSzPts val="2400"/>
              <a:buChar char="➔"/>
            </a:pPr>
            <a:r>
              <a:rPr lang="en-US" sz="2400"/>
              <a:t>Resources to Help Navigate Copyrighted Content </a:t>
            </a:r>
            <a:endParaRPr/>
          </a:p>
          <a:p>
            <a:pPr indent="-381000" lvl="0" marL="457200" marR="0" rtl="0" algn="l">
              <a:lnSpc>
                <a:spcPct val="90000"/>
              </a:lnSpc>
              <a:spcBef>
                <a:spcPts val="0"/>
              </a:spcBef>
              <a:spcAft>
                <a:spcPts val="0"/>
              </a:spcAft>
              <a:buSzPts val="2400"/>
              <a:buChar char="➔"/>
            </a:pPr>
            <a:r>
              <a:rPr lang="en-US" sz="2400"/>
              <a:t>Copyright &amp; Fair Use Considerations for Future Semesters</a:t>
            </a:r>
            <a:endParaRPr sz="2400"/>
          </a:p>
          <a:p>
            <a:pPr indent="-381000" lvl="0" marL="457200" marR="0" rtl="0" algn="l">
              <a:lnSpc>
                <a:spcPct val="90000"/>
              </a:lnSpc>
              <a:spcBef>
                <a:spcPts val="0"/>
              </a:spcBef>
              <a:spcAft>
                <a:spcPts val="0"/>
              </a:spcAft>
              <a:buSzPts val="2400"/>
              <a:buChar char="➔"/>
            </a:pPr>
            <a:r>
              <a:rPr lang="en-US" sz="2400"/>
              <a:t>Best Practices, Licensing &amp; Mitigating Risk</a:t>
            </a:r>
            <a:endParaRPr sz="2400"/>
          </a:p>
          <a:p>
            <a:pPr indent="-381000" lvl="0" marL="457200" marR="0" rtl="0" algn="l">
              <a:lnSpc>
                <a:spcPct val="90000"/>
              </a:lnSpc>
              <a:spcBef>
                <a:spcPts val="0"/>
              </a:spcBef>
              <a:spcAft>
                <a:spcPts val="0"/>
              </a:spcAft>
              <a:buSzPts val="2400"/>
              <a:buChar char="➔"/>
            </a:pPr>
            <a:r>
              <a:rPr lang="en-US" sz="2400"/>
              <a:t>Q&amp;A</a:t>
            </a:r>
            <a:endParaRPr sz="2400"/>
          </a:p>
          <a:p>
            <a:pPr indent="0" lvl="0" marL="0" marR="0" rtl="0" algn="l">
              <a:lnSpc>
                <a:spcPct val="90000"/>
              </a:lnSpc>
              <a:spcBef>
                <a:spcPts val="750"/>
              </a:spcBef>
              <a:spcAft>
                <a:spcPts val="0"/>
              </a:spcAft>
              <a:buNone/>
            </a:pPr>
            <a:r>
              <a:t/>
            </a:r>
            <a:endParaRPr sz="2400"/>
          </a:p>
          <a:p>
            <a:pPr indent="0" lvl="0" marL="0" rtl="0" algn="l">
              <a:spcBef>
                <a:spcPts val="750"/>
              </a:spcBef>
              <a:spcAft>
                <a:spcPts val="0"/>
              </a:spcAft>
              <a:buNone/>
            </a:pPr>
            <a:r>
              <a:t/>
            </a:r>
            <a:endParaRPr/>
          </a:p>
        </p:txBody>
      </p:sp>
      <p:pic>
        <p:nvPicPr>
          <p:cNvPr id="166" name="Google Shape;166;p2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Google Shape;172;p30"/>
          <p:cNvPicPr preferRelativeResize="0"/>
          <p:nvPr/>
        </p:nvPicPr>
        <p:blipFill>
          <a:blip r:embed="rId3">
            <a:alphaModFix/>
          </a:blip>
          <a:stretch>
            <a:fillRect/>
          </a:stretch>
        </p:blipFill>
        <p:spPr>
          <a:xfrm>
            <a:off x="0" y="0"/>
            <a:ext cx="9144000" cy="5143499"/>
          </a:xfrm>
          <a:prstGeom prst="rect">
            <a:avLst/>
          </a:prstGeom>
          <a:noFill/>
          <a:ln>
            <a:noFill/>
          </a:ln>
          <a:effectLst>
            <a:outerShdw blurRad="57150" rotWithShape="0" algn="bl" dir="5400000" dist="19050">
              <a:srgbClr val="000000">
                <a:alpha val="50000"/>
              </a:srgbClr>
            </a:outerShdw>
          </a:effectLst>
        </p:spPr>
      </p:pic>
      <p:sp>
        <p:nvSpPr>
          <p:cNvPr id="173" name="Google Shape;173;p30"/>
          <p:cNvSpPr/>
          <p:nvPr/>
        </p:nvSpPr>
        <p:spPr>
          <a:xfrm>
            <a:off x="0" y="3844500"/>
            <a:ext cx="4750800" cy="1299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0"/>
          <p:cNvSpPr txBox="1"/>
          <p:nvPr/>
        </p:nvSpPr>
        <p:spPr>
          <a:xfrm>
            <a:off x="113850" y="4137900"/>
            <a:ext cx="4523100" cy="7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solidFill>
                  <a:srgbClr val="FFFFFF"/>
                </a:solidFill>
                <a:latin typeface="Helvetica Neue"/>
                <a:ea typeface="Helvetica Neue"/>
                <a:cs typeface="Helvetica Neue"/>
                <a:sym typeface="Helvetica Neue"/>
              </a:rPr>
              <a:t>Copyright In Brief</a:t>
            </a:r>
            <a:endParaRPr sz="2800">
              <a:solidFill>
                <a:srgbClr val="FFFFFF"/>
              </a:solidFill>
              <a:latin typeface="Helvetica Neue"/>
              <a:ea typeface="Helvetica Neue"/>
              <a:cs typeface="Helvetica Neue"/>
              <a:sym typeface="Helvetica Neue"/>
            </a:endParaRPr>
          </a:p>
        </p:txBody>
      </p:sp>
      <p:pic>
        <p:nvPicPr>
          <p:cNvPr id="175" name="Google Shape;175;p30"/>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1"/>
          <p:cNvSpPr txBox="1"/>
          <p:nvPr/>
        </p:nvSpPr>
        <p:spPr>
          <a:xfrm>
            <a:off x="593075" y="581425"/>
            <a:ext cx="8136300" cy="3000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750"/>
              </a:spcBef>
              <a:spcAft>
                <a:spcPts val="0"/>
              </a:spcAft>
              <a:buNone/>
            </a:pPr>
            <a:r>
              <a:rPr lang="en-US" sz="3000">
                <a:solidFill>
                  <a:schemeClr val="lt1"/>
                </a:solidFill>
                <a:latin typeface="Helvetica Neue"/>
                <a:ea typeface="Helvetica Neue"/>
                <a:cs typeface="Helvetica Neue"/>
                <a:sym typeface="Helvetica Neue"/>
              </a:rPr>
              <a:t>“Copyright is a </a:t>
            </a:r>
            <a:r>
              <a:rPr lang="en-US" sz="3000">
                <a:solidFill>
                  <a:srgbClr val="FFCA29"/>
                </a:solidFill>
                <a:latin typeface="Helvetica Neue"/>
                <a:ea typeface="Helvetica Neue"/>
                <a:cs typeface="Helvetica Neue"/>
                <a:sym typeface="Helvetica Neue"/>
              </a:rPr>
              <a:t>form of protection</a:t>
            </a:r>
            <a:r>
              <a:rPr lang="en-US" sz="3000">
                <a:solidFill>
                  <a:schemeClr val="lt1"/>
                </a:solidFill>
                <a:latin typeface="Helvetica Neue"/>
                <a:ea typeface="Helvetica Neue"/>
                <a:cs typeface="Helvetica Neue"/>
                <a:sym typeface="Helvetica Neue"/>
              </a:rPr>
              <a:t> provided by the laws of the United States (title 17, U.S. Code) to the authors of </a:t>
            </a:r>
            <a:r>
              <a:rPr lang="en-US" sz="3000">
                <a:solidFill>
                  <a:srgbClr val="FFCA29"/>
                </a:solidFill>
                <a:latin typeface="Helvetica Neue"/>
                <a:ea typeface="Helvetica Neue"/>
                <a:cs typeface="Helvetica Neue"/>
                <a:sym typeface="Helvetica Neue"/>
              </a:rPr>
              <a:t>‘original works of authorship,’</a:t>
            </a:r>
            <a:r>
              <a:rPr lang="en-US" sz="3000">
                <a:solidFill>
                  <a:schemeClr val="lt1"/>
                </a:solidFill>
                <a:latin typeface="Helvetica Neue"/>
                <a:ea typeface="Helvetica Neue"/>
                <a:cs typeface="Helvetica Neue"/>
                <a:sym typeface="Helvetica Neue"/>
              </a:rPr>
              <a:t> including literary, dramatic, musical, artistic, and certain other intellectual works. This protection is available to </a:t>
            </a:r>
            <a:r>
              <a:rPr lang="en-US" sz="3000">
                <a:solidFill>
                  <a:srgbClr val="FFCA29"/>
                </a:solidFill>
                <a:latin typeface="Helvetica Neue"/>
                <a:ea typeface="Helvetica Neue"/>
                <a:cs typeface="Helvetica Neue"/>
                <a:sym typeface="Helvetica Neue"/>
              </a:rPr>
              <a:t>both published and unpublished works</a:t>
            </a:r>
            <a:r>
              <a:rPr lang="en-US" sz="3000">
                <a:solidFill>
                  <a:schemeClr val="lt1"/>
                </a:solidFill>
                <a:latin typeface="Helvetica Neue"/>
                <a:ea typeface="Helvetica Neue"/>
                <a:cs typeface="Helvetica Neue"/>
                <a:sym typeface="Helvetica Neue"/>
              </a:rPr>
              <a:t>.”</a:t>
            </a:r>
            <a:endParaRPr sz="30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t/>
            </a:r>
            <a:endParaRPr sz="30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rPr lang="en-US" sz="1800" u="sng">
                <a:solidFill>
                  <a:srgbClr val="FFCA29"/>
                </a:solidFill>
                <a:latin typeface="Helvetica Neue"/>
                <a:ea typeface="Helvetica Neue"/>
                <a:cs typeface="Helvetica Neue"/>
                <a:sym typeface="Helvetica Neue"/>
                <a:hlinkClick r:id="rId3"/>
              </a:rPr>
              <a:t>http://www.copyright.gov/circs/circ01.pdf</a:t>
            </a: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pic>
        <p:nvPicPr>
          <p:cNvPr id="182" name="Google Shape;182;p31"/>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pic>
        <p:nvPicPr>
          <p:cNvPr id="188" name="Google Shape;188;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9" name="Google Shape;189;p32"/>
          <p:cNvSpPr/>
          <p:nvPr/>
        </p:nvSpPr>
        <p:spPr>
          <a:xfrm>
            <a:off x="5150550" y="2079275"/>
            <a:ext cx="3993300" cy="875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2"/>
          <p:cNvSpPr txBox="1"/>
          <p:nvPr>
            <p:ph idx="4294967295" type="ctrTitle"/>
          </p:nvPr>
        </p:nvSpPr>
        <p:spPr>
          <a:xfrm>
            <a:off x="5150550" y="2242775"/>
            <a:ext cx="4073100" cy="548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700"/>
              <a:buFont typeface="Helvetica Neue"/>
              <a:buNone/>
            </a:pPr>
            <a:r>
              <a:rPr b="1" lang="en-US" sz="2700">
                <a:solidFill>
                  <a:srgbClr val="FFFFFF"/>
                </a:solidFill>
              </a:rPr>
              <a:t>Fair Use Fundamentals</a:t>
            </a:r>
            <a:endParaRPr b="1" sz="2700">
              <a:solidFill>
                <a:srgbClr val="FFFFFF"/>
              </a:solidFill>
            </a:endParaRPr>
          </a:p>
        </p:txBody>
      </p:sp>
      <p:pic>
        <p:nvPicPr>
          <p:cNvPr id="191" name="Google Shape;191;p32"/>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3"/>
          <p:cNvSpPr txBox="1"/>
          <p:nvPr/>
        </p:nvSpPr>
        <p:spPr>
          <a:xfrm>
            <a:off x="585125" y="443250"/>
            <a:ext cx="8136300" cy="4257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750"/>
              </a:spcBef>
              <a:spcAft>
                <a:spcPts val="0"/>
              </a:spcAft>
              <a:buNone/>
            </a:pPr>
            <a:r>
              <a:rPr lang="en-US" sz="2400">
                <a:solidFill>
                  <a:schemeClr val="lt1"/>
                </a:solidFill>
                <a:latin typeface="Helvetica Neue"/>
                <a:ea typeface="Helvetica Neue"/>
                <a:cs typeface="Helvetica Neue"/>
                <a:sym typeface="Helvetica Neue"/>
              </a:rPr>
              <a:t>“Fair use is a legal doctrine that </a:t>
            </a:r>
            <a:r>
              <a:rPr lang="en-US" sz="2400">
                <a:solidFill>
                  <a:srgbClr val="FFCA29"/>
                </a:solidFill>
                <a:latin typeface="Helvetica Neue"/>
                <a:ea typeface="Helvetica Neue"/>
                <a:cs typeface="Helvetica Neue"/>
                <a:sym typeface="Helvetica Neue"/>
              </a:rPr>
              <a:t>promotes freedom of expression by permitting the unlicensed use of copyright-protected works in certain circumstances</a:t>
            </a:r>
            <a:r>
              <a:rPr lang="en-US" sz="2400">
                <a:solidFill>
                  <a:schemeClr val="lt1"/>
                </a:solidFill>
                <a:latin typeface="Helvetica Neue"/>
                <a:ea typeface="Helvetica Neue"/>
                <a:cs typeface="Helvetica Neue"/>
                <a:sym typeface="Helvetica Neue"/>
              </a:rPr>
              <a:t>. Section 107 of the Copyright Act provides the statutory framework for determining whether something is a fair use and identifies certain types of uses—</a:t>
            </a:r>
            <a:r>
              <a:rPr lang="en-US" sz="2400">
                <a:solidFill>
                  <a:srgbClr val="FFCA29"/>
                </a:solidFill>
                <a:latin typeface="Helvetica Neue"/>
                <a:ea typeface="Helvetica Neue"/>
                <a:cs typeface="Helvetica Neue"/>
                <a:sym typeface="Helvetica Neue"/>
              </a:rPr>
              <a:t>such as criticism, comment, news reporting, teaching, scholarship, and research</a:t>
            </a:r>
            <a:r>
              <a:rPr lang="en-US" sz="2400">
                <a:solidFill>
                  <a:schemeClr val="lt1"/>
                </a:solidFill>
                <a:latin typeface="Helvetica Neue"/>
                <a:ea typeface="Helvetica Neue"/>
                <a:cs typeface="Helvetica Neue"/>
                <a:sym typeface="Helvetica Neue"/>
              </a:rPr>
              <a:t>—as examples of activities that may qualify as fair use.”</a:t>
            </a:r>
            <a:endParaRPr sz="24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t/>
            </a:r>
            <a:endParaRPr sz="30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rPr lang="en-US" sz="1800" u="sng">
                <a:solidFill>
                  <a:srgbClr val="FFCA29"/>
                </a:solidFill>
                <a:latin typeface="Helvetica Neue"/>
                <a:ea typeface="Helvetica Neue"/>
                <a:cs typeface="Helvetica Neue"/>
                <a:sym typeface="Helvetica Neue"/>
                <a:hlinkClick r:id="rId3"/>
              </a:rPr>
              <a:t>http://copyright.gov/fair-use/more-info.html</a:t>
            </a: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p:txBody>
      </p:sp>
      <p:pic>
        <p:nvPicPr>
          <p:cNvPr id="198" name="Google Shape;198;p33"/>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