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9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0" r:id="rId46"/>
    <p:sldId id="301"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23" r:id="rId69"/>
    <p:sldId id="324" r:id="rId70"/>
    <p:sldId id="325" r:id="rId71"/>
    <p:sldId id="326" r:id="rId72"/>
    <p:sldId id="327" r:id="rId73"/>
    <p:sldId id="328" r:id="rId74"/>
    <p:sldId id="329" r:id="rId75"/>
    <p:sldId id="330" r:id="rId76"/>
    <p:sldId id="331" r:id="rId77"/>
    <p:sldId id="332" r:id="rId78"/>
    <p:sldId id="333" r:id="rId79"/>
    <p:sldId id="334" r:id="rId80"/>
    <p:sldId id="335" r:id="rId81"/>
    <p:sldId id="336" r:id="rId82"/>
    <p:sldId id="337" r:id="rId83"/>
    <p:sldId id="338" r:id="rId84"/>
    <p:sldId id="339" r:id="rId85"/>
    <p:sldId id="340" r:id="rId86"/>
    <p:sldId id="341" r:id="rId87"/>
    <p:sldId id="342" r:id="rId88"/>
    <p:sldId id="343" r:id="rId89"/>
    <p:sldId id="344" r:id="rId90"/>
    <p:sldId id="345" r:id="rId91"/>
    <p:sldId id="346" r:id="rId92"/>
  </p:sldIdLst>
  <p:sldSz cx="9144000" cy="6858000" type="screen4x3"/>
  <p:notesSz cx="6858000" cy="9144000"/>
  <p:embeddedFontLst>
    <p:embeddedFont>
      <p:font typeface="Calibri" panose="020F0502020204030204" pitchFamily="34" charset="0"/>
      <p:regular r:id="rId94"/>
      <p:bold r:id="rId95"/>
      <p:italic r:id="rId96"/>
      <p:boldItalic r:id="rId97"/>
    </p:embeddedFont>
    <p:embeddedFont>
      <p:font typeface="Georgia" panose="02040502050405020303" pitchFamily="18" charset="0"/>
      <p:regular r:id="rId98"/>
      <p:bold r:id="rId99"/>
      <p:italic r:id="rId100"/>
      <p:boldItalic r:id="rId101"/>
    </p:embeddedFont>
    <p:embeddedFont>
      <p:font typeface="Lato" panose="020F0502020204030203" pitchFamily="34" charset="77"/>
      <p:regular r:id="rId102"/>
      <p:bold r:id="rId103"/>
      <p:italic r:id="rId104"/>
      <p:boldItalic r:id="rId105"/>
    </p:embeddedFont>
    <p:embeddedFont>
      <p:font typeface="Raleway" panose="020B0403030101060003" pitchFamily="34" charset="77"/>
      <p:regular r:id="rId106"/>
      <p:bold r:id="rId107"/>
      <p:italic r:id="rId108"/>
      <p:boldItalic r:id="rId109"/>
    </p:embeddedFont>
    <p:embeddedFont>
      <p:font typeface="Trebuchet MS" panose="020B0703020202090204" pitchFamily="34" charset="0"/>
      <p:regular r:id="rId110"/>
      <p:bold r:id="rId111"/>
      <p:italic r:id="rId11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CADBB8D-2474-40EA-927D-23D88027A6D3}">
  <a:tblStyle styleId="{3CADBB8D-2474-40EA-927D-23D88027A6D3}"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8EAF5"/>
          </a:solidFill>
        </a:fill>
      </a:tcStyle>
    </a:wholeTbl>
    <a:band1H>
      <a:tcTxStyle/>
      <a:tcStyle>
        <a:tcBdr/>
        <a:fill>
          <a:solidFill>
            <a:srgbClr val="CFD2EB"/>
          </a:solidFill>
        </a:fill>
      </a:tcStyle>
    </a:band1H>
    <a:band2H>
      <a:tcTxStyle/>
      <a:tcStyle>
        <a:tcBdr/>
      </a:tcStyle>
    </a:band2H>
    <a:band1V>
      <a:tcTxStyle/>
      <a:tcStyle>
        <a:tcBdr/>
        <a:fill>
          <a:solidFill>
            <a:srgbClr val="CFD2EB"/>
          </a:solidFill>
        </a:fill>
      </a:tcStyle>
    </a:band1V>
    <a:band2V>
      <a:tcTxStyle/>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586"/>
  </p:normalViewPr>
  <p:slideViewPr>
    <p:cSldViewPr snapToGrid="0">
      <p:cViewPr varScale="1">
        <p:scale>
          <a:sx n="104" d="100"/>
          <a:sy n="104" d="100"/>
        </p:scale>
        <p:origin x="1784" y="200"/>
      </p:cViewPr>
      <p:guideLst>
        <p:guide orient="horz" pos="2160"/>
        <p:guide pos="2880"/>
      </p:guideLst>
    </p:cSldViewPr>
  </p:slideViewPr>
  <p:outlineViewPr>
    <p:cViewPr>
      <p:scale>
        <a:sx n="33" d="100"/>
        <a:sy n="33" d="100"/>
      </p:scale>
      <p:origin x="0" y="-22744"/>
    </p:cViewPr>
  </p:outlin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19.fntdata"/><Relationship Id="rId16" Type="http://schemas.openxmlformats.org/officeDocument/2006/relationships/slide" Target="slides/slide15.xml"/><Relationship Id="rId107" Type="http://schemas.openxmlformats.org/officeDocument/2006/relationships/font" Target="fonts/font14.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9.fntdata"/><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2.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presProps" Target="presProps.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0.fntdata"/><Relationship Id="rId108" Type="http://schemas.openxmlformats.org/officeDocument/2006/relationships/font" Target="fonts/font15.fntdata"/><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font" Target="fonts/font13.fntdata"/><Relationship Id="rId114" Type="http://schemas.openxmlformats.org/officeDocument/2006/relationships/viewProps" Target="view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font" Target="fonts/font1.fntdata"/><Relationship Id="rId99" Type="http://schemas.openxmlformats.org/officeDocument/2006/relationships/font" Target="fonts/font6.fntdata"/><Relationship Id="rId101"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6.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4.fntdata"/><Relationship Id="rId104" Type="http://schemas.openxmlformats.org/officeDocument/2006/relationships/font" Target="fonts/font1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7.fntdata"/><Relationship Id="rId115" Type="http://schemas.openxmlformats.org/officeDocument/2006/relationships/theme" Target="theme/theme1.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7.fntdata"/><Relationship Id="rId105" Type="http://schemas.openxmlformats.org/officeDocument/2006/relationships/font" Target="fonts/font12.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notesMaster" Target="notesMasters/notesMaster1.xml"/><Relationship Id="rId98" Type="http://schemas.openxmlformats.org/officeDocument/2006/relationships/font" Target="fonts/font5.fntdata"/><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2"/>
        <p:cNvGrpSpPr/>
        <p:nvPr/>
      </p:nvGrpSpPr>
      <p:grpSpPr>
        <a:xfrm>
          <a:off x="0" y="0"/>
          <a:ext cx="0" cy="0"/>
          <a:chOff x="0" y="0"/>
          <a:chExt cx="0" cy="0"/>
        </a:xfrm>
      </p:grpSpPr>
      <p:sp>
        <p:nvSpPr>
          <p:cNvPr id="163" name="Google Shape;163;p1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4" name="Google Shape;164;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p1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9" name="Google Shape;179;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p1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1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6" name="Google Shape;186;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p1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3" name="Google Shape;193;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9" name="Google Shape;199;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3"/>
        <p:cNvGrpSpPr/>
        <p:nvPr/>
      </p:nvGrpSpPr>
      <p:grpSpPr>
        <a:xfrm>
          <a:off x="0" y="0"/>
          <a:ext cx="0" cy="0"/>
          <a:chOff x="0" y="0"/>
          <a:chExt cx="0" cy="0"/>
        </a:xfrm>
      </p:grpSpPr>
      <p:sp>
        <p:nvSpPr>
          <p:cNvPr id="204" name="Google Shape;204;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5" name="Google Shape;205;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6" name="Google Shape;206;p1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2"/>
        <p:cNvGrpSpPr/>
        <p:nvPr/>
      </p:nvGrpSpPr>
      <p:grpSpPr>
        <a:xfrm>
          <a:off x="0" y="0"/>
          <a:ext cx="0" cy="0"/>
          <a:chOff x="0" y="0"/>
          <a:chExt cx="0" cy="0"/>
        </a:xfrm>
      </p:grpSpPr>
      <p:sp>
        <p:nvSpPr>
          <p:cNvPr id="213" name="Google Shape;213;g8a42c68cff_3_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4" name="Google Shape;214;g8a42c68cff_3_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5" name="Google Shape;215;g8a42c68cff_3_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2" name="Google Shape;222;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p1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29" name="Google Shape;22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0" name="Google Shape;230;p2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0"/>
        <p:cNvGrpSpPr/>
        <p:nvPr/>
      </p:nvGrpSpPr>
      <p:grpSpPr>
        <a:xfrm>
          <a:off x="0" y="0"/>
          <a:ext cx="0" cy="0"/>
          <a:chOff x="0" y="0"/>
          <a:chExt cx="0" cy="0"/>
        </a:xfrm>
      </p:grpSpPr>
      <p:sp>
        <p:nvSpPr>
          <p:cNvPr id="101" name="Google Shape;101;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2" name="Google Shape;102;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3" name="Google Shape;103;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2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7" name="Google Shape;23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9" name="Google Shape;249;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2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2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2" name="Google Shape;262;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2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68" name="Google Shape;268;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2"/>
        <p:cNvGrpSpPr/>
        <p:nvPr/>
      </p:nvGrpSpPr>
      <p:grpSpPr>
        <a:xfrm>
          <a:off x="0" y="0"/>
          <a:ext cx="0" cy="0"/>
          <a:chOff x="0" y="0"/>
          <a:chExt cx="0" cy="0"/>
        </a:xfrm>
      </p:grpSpPr>
      <p:sp>
        <p:nvSpPr>
          <p:cNvPr id="273" name="Google Shape;273;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74" name="Google Shape;274;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5" name="Google Shape;275;p26: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6"/>
        <p:cNvGrpSpPr/>
        <p:nvPr/>
      </p:nvGrpSpPr>
      <p:grpSpPr>
        <a:xfrm>
          <a:off x="0" y="0"/>
          <a:ext cx="0" cy="0"/>
          <a:chOff x="0" y="0"/>
          <a:chExt cx="0" cy="0"/>
        </a:xfrm>
      </p:grpSpPr>
      <p:sp>
        <p:nvSpPr>
          <p:cNvPr id="287" name="Google Shape;287;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8" name="Google Shape;288;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9" name="Google Shape;289;p2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9" name="Google Shape;299;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00" name="Google Shape;300;p2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p2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1" name="Google Shape;311;p2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3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0" name="Google Shape;320;p3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3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3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8" name="Google Shape;328;p3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6" name="Google Shape;11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3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3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3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1"/>
        <p:cNvGrpSpPr/>
        <p:nvPr/>
      </p:nvGrpSpPr>
      <p:grpSpPr>
        <a:xfrm>
          <a:off x="0" y="0"/>
          <a:ext cx="0" cy="0"/>
          <a:chOff x="0" y="0"/>
          <a:chExt cx="0" cy="0"/>
        </a:xfrm>
      </p:grpSpPr>
      <p:sp>
        <p:nvSpPr>
          <p:cNvPr id="342" name="Google Shape;342;p3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3" name="Google Shape;343;p3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44" name="Google Shape;344;p3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1"/>
        <p:cNvGrpSpPr/>
        <p:nvPr/>
      </p:nvGrpSpPr>
      <p:grpSpPr>
        <a:xfrm>
          <a:off x="0" y="0"/>
          <a:ext cx="0" cy="0"/>
          <a:chOff x="0" y="0"/>
          <a:chExt cx="0" cy="0"/>
        </a:xfrm>
      </p:grpSpPr>
      <p:sp>
        <p:nvSpPr>
          <p:cNvPr id="352" name="Google Shape;352;p3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53" name="Google Shape;353;p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54" name="Google Shape;354;p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p3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5" name="Google Shape;365;p3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9"/>
        <p:cNvGrpSpPr/>
        <p:nvPr/>
      </p:nvGrpSpPr>
      <p:grpSpPr>
        <a:xfrm>
          <a:off x="0" y="0"/>
          <a:ext cx="0" cy="0"/>
          <a:chOff x="0" y="0"/>
          <a:chExt cx="0" cy="0"/>
        </a:xfrm>
      </p:grpSpPr>
      <p:sp>
        <p:nvSpPr>
          <p:cNvPr id="370" name="Google Shape;370;p3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1" name="Google Shape;371;p3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p3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78" name="Google Shape;378;p3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2"/>
        <p:cNvGrpSpPr/>
        <p:nvPr/>
      </p:nvGrpSpPr>
      <p:grpSpPr>
        <a:xfrm>
          <a:off x="0" y="0"/>
          <a:ext cx="0" cy="0"/>
          <a:chOff x="0" y="0"/>
          <a:chExt cx="0" cy="0"/>
        </a:xfrm>
      </p:grpSpPr>
      <p:sp>
        <p:nvSpPr>
          <p:cNvPr id="383" name="Google Shape;383;p3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84" name="Google Shape;384;p3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8"/>
        <p:cNvGrpSpPr/>
        <p:nvPr/>
      </p:nvGrpSpPr>
      <p:grpSpPr>
        <a:xfrm>
          <a:off x="0" y="0"/>
          <a:ext cx="0" cy="0"/>
          <a:chOff x="0" y="0"/>
          <a:chExt cx="0" cy="0"/>
        </a:xfrm>
      </p:grpSpPr>
      <p:sp>
        <p:nvSpPr>
          <p:cNvPr id="389" name="Google Shape;389;p3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90" name="Google Shape;390;p3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5"/>
        <p:cNvGrpSpPr/>
        <p:nvPr/>
      </p:nvGrpSpPr>
      <p:grpSpPr>
        <a:xfrm>
          <a:off x="0" y="0"/>
          <a:ext cx="0" cy="0"/>
          <a:chOff x="0" y="0"/>
          <a:chExt cx="0" cy="0"/>
        </a:xfrm>
      </p:grpSpPr>
      <p:sp>
        <p:nvSpPr>
          <p:cNvPr id="406" name="Google Shape;406;p4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07" name="Google Shape;407;p4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1"/>
        <p:cNvGrpSpPr/>
        <p:nvPr/>
      </p:nvGrpSpPr>
      <p:grpSpPr>
        <a:xfrm>
          <a:off x="0" y="0"/>
          <a:ext cx="0" cy="0"/>
          <a:chOff x="0" y="0"/>
          <a:chExt cx="0" cy="0"/>
        </a:xfrm>
      </p:grpSpPr>
      <p:sp>
        <p:nvSpPr>
          <p:cNvPr id="412" name="Google Shape;412;p4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3" name="Google Shape;413;p4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8a42c68cff_1_1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4" name="Google Shape;124;g8a42c68cff_1_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7"/>
        <p:cNvGrpSpPr/>
        <p:nvPr/>
      </p:nvGrpSpPr>
      <p:grpSpPr>
        <a:xfrm>
          <a:off x="0" y="0"/>
          <a:ext cx="0" cy="0"/>
          <a:chOff x="0" y="0"/>
          <a:chExt cx="0" cy="0"/>
        </a:xfrm>
      </p:grpSpPr>
      <p:sp>
        <p:nvSpPr>
          <p:cNvPr id="418" name="Google Shape;418;p4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19" name="Google Shape;419;p4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3"/>
        <p:cNvGrpSpPr/>
        <p:nvPr/>
      </p:nvGrpSpPr>
      <p:grpSpPr>
        <a:xfrm>
          <a:off x="0" y="0"/>
          <a:ext cx="0" cy="0"/>
          <a:chOff x="0" y="0"/>
          <a:chExt cx="0" cy="0"/>
        </a:xfrm>
      </p:grpSpPr>
      <p:sp>
        <p:nvSpPr>
          <p:cNvPr id="424" name="Google Shape;424;p4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5" name="Google Shape;425;p4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9"/>
        <p:cNvGrpSpPr/>
        <p:nvPr/>
      </p:nvGrpSpPr>
      <p:grpSpPr>
        <a:xfrm>
          <a:off x="0" y="0"/>
          <a:ext cx="0" cy="0"/>
          <a:chOff x="0" y="0"/>
          <a:chExt cx="0" cy="0"/>
        </a:xfrm>
      </p:grpSpPr>
      <p:sp>
        <p:nvSpPr>
          <p:cNvPr id="430" name="Google Shape;430;p4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1" name="Google Shape;431;p4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5"/>
        <p:cNvGrpSpPr/>
        <p:nvPr/>
      </p:nvGrpSpPr>
      <p:grpSpPr>
        <a:xfrm>
          <a:off x="0" y="0"/>
          <a:ext cx="0" cy="0"/>
          <a:chOff x="0" y="0"/>
          <a:chExt cx="0" cy="0"/>
        </a:xfrm>
      </p:grpSpPr>
      <p:sp>
        <p:nvSpPr>
          <p:cNvPr id="436" name="Google Shape;436;p4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37" name="Google Shape;437;p4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p4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7" name="Google Shape;447;p4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1"/>
        <p:cNvGrpSpPr/>
        <p:nvPr/>
      </p:nvGrpSpPr>
      <p:grpSpPr>
        <a:xfrm>
          <a:off x="0" y="0"/>
          <a:ext cx="0" cy="0"/>
          <a:chOff x="0" y="0"/>
          <a:chExt cx="0" cy="0"/>
        </a:xfrm>
      </p:grpSpPr>
      <p:sp>
        <p:nvSpPr>
          <p:cNvPr id="452" name="Google Shape;452;p4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3" name="Google Shape;453;p4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Google Shape;460;p5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1" name="Google Shape;461;p5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5"/>
        <p:cNvGrpSpPr/>
        <p:nvPr/>
      </p:nvGrpSpPr>
      <p:grpSpPr>
        <a:xfrm>
          <a:off x="0" y="0"/>
          <a:ext cx="0" cy="0"/>
          <a:chOff x="0" y="0"/>
          <a:chExt cx="0" cy="0"/>
        </a:xfrm>
      </p:grpSpPr>
      <p:sp>
        <p:nvSpPr>
          <p:cNvPr id="466" name="Google Shape;466;p5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67" name="Google Shape;467;p5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2"/>
        <p:cNvGrpSpPr/>
        <p:nvPr/>
      </p:nvGrpSpPr>
      <p:grpSpPr>
        <a:xfrm>
          <a:off x="0" y="0"/>
          <a:ext cx="0" cy="0"/>
          <a:chOff x="0" y="0"/>
          <a:chExt cx="0" cy="0"/>
        </a:xfrm>
      </p:grpSpPr>
      <p:sp>
        <p:nvSpPr>
          <p:cNvPr id="473" name="Google Shape;473;p5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4" name="Google Shape;474;p5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9"/>
        <p:cNvGrpSpPr/>
        <p:nvPr/>
      </p:nvGrpSpPr>
      <p:grpSpPr>
        <a:xfrm>
          <a:off x="0" y="0"/>
          <a:ext cx="0" cy="0"/>
          <a:chOff x="0" y="0"/>
          <a:chExt cx="0" cy="0"/>
        </a:xfrm>
      </p:grpSpPr>
      <p:sp>
        <p:nvSpPr>
          <p:cNvPr id="480" name="Google Shape;480;p4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1" name="Google Shape;481;p4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8a42c68cff_1_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1" name="Google Shape;131;g8a42c68cff_1_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p4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7" name="Google Shape;487;p4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1"/>
        <p:cNvGrpSpPr/>
        <p:nvPr/>
      </p:nvGrpSpPr>
      <p:grpSpPr>
        <a:xfrm>
          <a:off x="0" y="0"/>
          <a:ext cx="0" cy="0"/>
          <a:chOff x="0" y="0"/>
          <a:chExt cx="0" cy="0"/>
        </a:xfrm>
      </p:grpSpPr>
      <p:sp>
        <p:nvSpPr>
          <p:cNvPr id="492" name="Google Shape;492;p5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3" name="Google Shape;493;p5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8"/>
        <p:cNvGrpSpPr/>
        <p:nvPr/>
      </p:nvGrpSpPr>
      <p:grpSpPr>
        <a:xfrm>
          <a:off x="0" y="0"/>
          <a:ext cx="0" cy="0"/>
          <a:chOff x="0" y="0"/>
          <a:chExt cx="0" cy="0"/>
        </a:xfrm>
      </p:grpSpPr>
      <p:sp>
        <p:nvSpPr>
          <p:cNvPr id="499" name="Google Shape;499;p5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0" name="Google Shape;500;p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Google Shape;505;p5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06" name="Google Shape;506;p5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1"/>
        <p:cNvGrpSpPr/>
        <p:nvPr/>
      </p:nvGrpSpPr>
      <p:grpSpPr>
        <a:xfrm>
          <a:off x="0" y="0"/>
          <a:ext cx="0" cy="0"/>
          <a:chOff x="0" y="0"/>
          <a:chExt cx="0" cy="0"/>
        </a:xfrm>
      </p:grpSpPr>
      <p:sp>
        <p:nvSpPr>
          <p:cNvPr id="512" name="Google Shape;512;p5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3" name="Google Shape;513;p5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7"/>
        <p:cNvGrpSpPr/>
        <p:nvPr/>
      </p:nvGrpSpPr>
      <p:grpSpPr>
        <a:xfrm>
          <a:off x="0" y="0"/>
          <a:ext cx="0" cy="0"/>
          <a:chOff x="0" y="0"/>
          <a:chExt cx="0" cy="0"/>
        </a:xfrm>
      </p:grpSpPr>
      <p:sp>
        <p:nvSpPr>
          <p:cNvPr id="518" name="Google Shape;518;p5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19" name="Google Shape;519;p5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4"/>
        <p:cNvGrpSpPr/>
        <p:nvPr/>
      </p:nvGrpSpPr>
      <p:grpSpPr>
        <a:xfrm>
          <a:off x="0" y="0"/>
          <a:ext cx="0" cy="0"/>
          <a:chOff x="0" y="0"/>
          <a:chExt cx="0" cy="0"/>
        </a:xfrm>
      </p:grpSpPr>
      <p:sp>
        <p:nvSpPr>
          <p:cNvPr id="525" name="Google Shape;525;p5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26" name="Google Shape;526;p5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0"/>
        <p:cNvGrpSpPr/>
        <p:nvPr/>
      </p:nvGrpSpPr>
      <p:grpSpPr>
        <a:xfrm>
          <a:off x="0" y="0"/>
          <a:ext cx="0" cy="0"/>
          <a:chOff x="0" y="0"/>
          <a:chExt cx="0" cy="0"/>
        </a:xfrm>
      </p:grpSpPr>
      <p:sp>
        <p:nvSpPr>
          <p:cNvPr id="531" name="Google Shape;531;p5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2" name="Google Shape;532;p5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6"/>
        <p:cNvGrpSpPr/>
        <p:nvPr/>
      </p:nvGrpSpPr>
      <p:grpSpPr>
        <a:xfrm>
          <a:off x="0" y="0"/>
          <a:ext cx="0" cy="0"/>
          <a:chOff x="0" y="0"/>
          <a:chExt cx="0" cy="0"/>
        </a:xfrm>
      </p:grpSpPr>
      <p:sp>
        <p:nvSpPr>
          <p:cNvPr id="537" name="Google Shape;537;p6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p6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4"/>
        <p:cNvGrpSpPr/>
        <p:nvPr/>
      </p:nvGrpSpPr>
      <p:grpSpPr>
        <a:xfrm>
          <a:off x="0" y="0"/>
          <a:ext cx="0" cy="0"/>
          <a:chOff x="0" y="0"/>
          <a:chExt cx="0" cy="0"/>
        </a:xfrm>
      </p:grpSpPr>
      <p:sp>
        <p:nvSpPr>
          <p:cNvPr id="555" name="Google Shape;555;p6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56" name="Google Shape;556;p6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7" name="Google Shape;557;p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59</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8a42c68cff_1_3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8" name="Google Shape;138;g8a42c68cff_1_3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1"/>
        <p:cNvGrpSpPr/>
        <p:nvPr/>
      </p:nvGrpSpPr>
      <p:grpSpPr>
        <a:xfrm>
          <a:off x="0" y="0"/>
          <a:ext cx="0" cy="0"/>
          <a:chOff x="0" y="0"/>
          <a:chExt cx="0" cy="0"/>
        </a:xfrm>
      </p:grpSpPr>
      <p:sp>
        <p:nvSpPr>
          <p:cNvPr id="572" name="Google Shape;572;p6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73" name="Google Shape;573;p6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8"/>
        <p:cNvGrpSpPr/>
        <p:nvPr/>
      </p:nvGrpSpPr>
      <p:grpSpPr>
        <a:xfrm>
          <a:off x="0" y="0"/>
          <a:ext cx="0" cy="0"/>
          <a:chOff x="0" y="0"/>
          <a:chExt cx="0" cy="0"/>
        </a:xfrm>
      </p:grpSpPr>
      <p:sp>
        <p:nvSpPr>
          <p:cNvPr id="579" name="Google Shape;579;p6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p6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6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5" name="Google Shape;585;p6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8"/>
        <p:cNvGrpSpPr/>
        <p:nvPr/>
      </p:nvGrpSpPr>
      <p:grpSpPr>
        <a:xfrm>
          <a:off x="0" y="0"/>
          <a:ext cx="0" cy="0"/>
          <a:chOff x="0" y="0"/>
          <a:chExt cx="0" cy="0"/>
        </a:xfrm>
      </p:grpSpPr>
      <p:sp>
        <p:nvSpPr>
          <p:cNvPr id="589" name="Google Shape;589;p6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p6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4"/>
        <p:cNvGrpSpPr/>
        <p:nvPr/>
      </p:nvGrpSpPr>
      <p:grpSpPr>
        <a:xfrm>
          <a:off x="0" y="0"/>
          <a:ext cx="0" cy="0"/>
          <a:chOff x="0" y="0"/>
          <a:chExt cx="0" cy="0"/>
        </a:xfrm>
      </p:grpSpPr>
      <p:sp>
        <p:nvSpPr>
          <p:cNvPr id="595" name="Google Shape;595;p6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6" name="Google Shape;596;p6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1"/>
        <p:cNvGrpSpPr/>
        <p:nvPr/>
      </p:nvGrpSpPr>
      <p:grpSpPr>
        <a:xfrm>
          <a:off x="0" y="0"/>
          <a:ext cx="0" cy="0"/>
          <a:chOff x="0" y="0"/>
          <a:chExt cx="0" cy="0"/>
        </a:xfrm>
      </p:grpSpPr>
      <p:sp>
        <p:nvSpPr>
          <p:cNvPr id="602" name="Google Shape;602;p6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03" name="Google Shape;603;p6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8"/>
        <p:cNvGrpSpPr/>
        <p:nvPr/>
      </p:nvGrpSpPr>
      <p:grpSpPr>
        <a:xfrm>
          <a:off x="0" y="0"/>
          <a:ext cx="0" cy="0"/>
          <a:chOff x="0" y="0"/>
          <a:chExt cx="0" cy="0"/>
        </a:xfrm>
      </p:grpSpPr>
      <p:sp>
        <p:nvSpPr>
          <p:cNvPr id="609" name="Google Shape;609;p6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0" name="Google Shape;610;p6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5"/>
        <p:cNvGrpSpPr/>
        <p:nvPr/>
      </p:nvGrpSpPr>
      <p:grpSpPr>
        <a:xfrm>
          <a:off x="0" y="0"/>
          <a:ext cx="0" cy="0"/>
          <a:chOff x="0" y="0"/>
          <a:chExt cx="0" cy="0"/>
        </a:xfrm>
      </p:grpSpPr>
      <p:sp>
        <p:nvSpPr>
          <p:cNvPr id="616" name="Google Shape;616;p7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17" name="Google Shape;617;p7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7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24" name="Google Shape;624;p7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8"/>
        <p:cNvGrpSpPr/>
        <p:nvPr/>
      </p:nvGrpSpPr>
      <p:grpSpPr>
        <a:xfrm>
          <a:off x="0" y="0"/>
          <a:ext cx="0" cy="0"/>
          <a:chOff x="0" y="0"/>
          <a:chExt cx="0" cy="0"/>
        </a:xfrm>
      </p:grpSpPr>
      <p:sp>
        <p:nvSpPr>
          <p:cNvPr id="629" name="Google Shape;629;p7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0" name="Google Shape;630;p7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2"/>
        <p:cNvGrpSpPr/>
        <p:nvPr/>
      </p:nvGrpSpPr>
      <p:grpSpPr>
        <a:xfrm>
          <a:off x="0" y="0"/>
          <a:ext cx="0" cy="0"/>
          <a:chOff x="0" y="0"/>
          <a:chExt cx="0" cy="0"/>
        </a:xfrm>
      </p:grpSpPr>
      <p:sp>
        <p:nvSpPr>
          <p:cNvPr id="143" name="Google Shape;143;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4" name="Google Shape;144;p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5" name="Google Shape;145;p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4"/>
        <p:cNvGrpSpPr/>
        <p:nvPr/>
      </p:nvGrpSpPr>
      <p:grpSpPr>
        <a:xfrm>
          <a:off x="0" y="0"/>
          <a:ext cx="0" cy="0"/>
          <a:chOff x="0" y="0"/>
          <a:chExt cx="0" cy="0"/>
        </a:xfrm>
      </p:grpSpPr>
      <p:sp>
        <p:nvSpPr>
          <p:cNvPr id="635" name="Google Shape;635;p7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36" name="Google Shape;636;p7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0"/>
        <p:cNvGrpSpPr/>
        <p:nvPr/>
      </p:nvGrpSpPr>
      <p:grpSpPr>
        <a:xfrm>
          <a:off x="0" y="0"/>
          <a:ext cx="0" cy="0"/>
          <a:chOff x="0" y="0"/>
          <a:chExt cx="0" cy="0"/>
        </a:xfrm>
      </p:grpSpPr>
      <p:sp>
        <p:nvSpPr>
          <p:cNvPr id="641" name="Google Shape;641;p7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2" name="Google Shape;642;p7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6"/>
        <p:cNvGrpSpPr/>
        <p:nvPr/>
      </p:nvGrpSpPr>
      <p:grpSpPr>
        <a:xfrm>
          <a:off x="0" y="0"/>
          <a:ext cx="0" cy="0"/>
          <a:chOff x="0" y="0"/>
          <a:chExt cx="0" cy="0"/>
        </a:xfrm>
      </p:grpSpPr>
      <p:sp>
        <p:nvSpPr>
          <p:cNvPr id="647" name="Google Shape;647;p7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48" name="Google Shape;648;p7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7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54" name="Google Shape;654;p7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6"/>
        <p:cNvGrpSpPr/>
        <p:nvPr/>
      </p:nvGrpSpPr>
      <p:grpSpPr>
        <a:xfrm>
          <a:off x="0" y="0"/>
          <a:ext cx="0" cy="0"/>
          <a:chOff x="0" y="0"/>
          <a:chExt cx="0" cy="0"/>
        </a:xfrm>
      </p:grpSpPr>
      <p:sp>
        <p:nvSpPr>
          <p:cNvPr id="667" name="Google Shape;667;p7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68" name="Google Shape;668;p7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69" name="Google Shape;669;p7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74</a:t>
            </a:fld>
            <a:endParaRPr/>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2"/>
        <p:cNvGrpSpPr/>
        <p:nvPr/>
      </p:nvGrpSpPr>
      <p:grpSpPr>
        <a:xfrm>
          <a:off x="0" y="0"/>
          <a:ext cx="0" cy="0"/>
          <a:chOff x="0" y="0"/>
          <a:chExt cx="0" cy="0"/>
        </a:xfrm>
      </p:grpSpPr>
      <p:sp>
        <p:nvSpPr>
          <p:cNvPr id="683" name="Google Shape;683;p7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84" name="Google Shape;684;p7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685" name="Google Shape;685;p78: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75</a:t>
            </a:fld>
            <a:endParaRPr/>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8"/>
        <p:cNvGrpSpPr/>
        <p:nvPr/>
      </p:nvGrpSpPr>
      <p:grpSpPr>
        <a:xfrm>
          <a:off x="0" y="0"/>
          <a:ext cx="0" cy="0"/>
          <a:chOff x="0" y="0"/>
          <a:chExt cx="0" cy="0"/>
        </a:xfrm>
      </p:grpSpPr>
      <p:sp>
        <p:nvSpPr>
          <p:cNvPr id="699" name="Google Shape;699;p7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00" name="Google Shape;700;p7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1"/>
        <p:cNvGrpSpPr/>
        <p:nvPr/>
      </p:nvGrpSpPr>
      <p:grpSpPr>
        <a:xfrm>
          <a:off x="0" y="0"/>
          <a:ext cx="0" cy="0"/>
          <a:chOff x="0" y="0"/>
          <a:chExt cx="0" cy="0"/>
        </a:xfrm>
      </p:grpSpPr>
      <p:sp>
        <p:nvSpPr>
          <p:cNvPr id="712" name="Google Shape;712;p8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13" name="Google Shape;713;p8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2"/>
        <p:cNvGrpSpPr/>
        <p:nvPr/>
      </p:nvGrpSpPr>
      <p:grpSpPr>
        <a:xfrm>
          <a:off x="0" y="0"/>
          <a:ext cx="0" cy="0"/>
          <a:chOff x="0" y="0"/>
          <a:chExt cx="0" cy="0"/>
        </a:xfrm>
      </p:grpSpPr>
      <p:sp>
        <p:nvSpPr>
          <p:cNvPr id="723" name="Google Shape;723;p8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24" name="Google Shape;724;p8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5"/>
        <p:cNvGrpSpPr/>
        <p:nvPr/>
      </p:nvGrpSpPr>
      <p:grpSpPr>
        <a:xfrm>
          <a:off x="0" y="0"/>
          <a:ext cx="0" cy="0"/>
          <a:chOff x="0" y="0"/>
          <a:chExt cx="0" cy="0"/>
        </a:xfrm>
      </p:grpSpPr>
      <p:sp>
        <p:nvSpPr>
          <p:cNvPr id="736" name="Google Shape;736;p8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37" name="Google Shape;737;p8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1" name="Google Shape;151;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p9: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a:t>
            </a:fld>
            <a:endParaRPr/>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5"/>
        <p:cNvGrpSpPr/>
        <p:nvPr/>
      </p:nvGrpSpPr>
      <p:grpSpPr>
        <a:xfrm>
          <a:off x="0" y="0"/>
          <a:ext cx="0" cy="0"/>
          <a:chOff x="0" y="0"/>
          <a:chExt cx="0" cy="0"/>
        </a:xfrm>
      </p:grpSpPr>
      <p:sp>
        <p:nvSpPr>
          <p:cNvPr id="756" name="Google Shape;756;p8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57" name="Google Shape;757;p8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2"/>
        <p:cNvGrpSpPr/>
        <p:nvPr/>
      </p:nvGrpSpPr>
      <p:grpSpPr>
        <a:xfrm>
          <a:off x="0" y="0"/>
          <a:ext cx="0" cy="0"/>
          <a:chOff x="0" y="0"/>
          <a:chExt cx="0" cy="0"/>
        </a:xfrm>
      </p:grpSpPr>
      <p:sp>
        <p:nvSpPr>
          <p:cNvPr id="773" name="Google Shape;773;p8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74" name="Google Shape;774;p8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6"/>
        <p:cNvGrpSpPr/>
        <p:nvPr/>
      </p:nvGrpSpPr>
      <p:grpSpPr>
        <a:xfrm>
          <a:off x="0" y="0"/>
          <a:ext cx="0" cy="0"/>
          <a:chOff x="0" y="0"/>
          <a:chExt cx="0" cy="0"/>
        </a:xfrm>
      </p:grpSpPr>
      <p:sp>
        <p:nvSpPr>
          <p:cNvPr id="787" name="Google Shape;787;p85: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788" name="Google Shape;788;p8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8"/>
        <p:cNvGrpSpPr/>
        <p:nvPr/>
      </p:nvGrpSpPr>
      <p:grpSpPr>
        <a:xfrm>
          <a:off x="0" y="0"/>
          <a:ext cx="0" cy="0"/>
          <a:chOff x="0" y="0"/>
          <a:chExt cx="0" cy="0"/>
        </a:xfrm>
      </p:grpSpPr>
      <p:sp>
        <p:nvSpPr>
          <p:cNvPr id="799" name="Google Shape;799;p86: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0" name="Google Shape;800;p8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5"/>
        <p:cNvGrpSpPr/>
        <p:nvPr/>
      </p:nvGrpSpPr>
      <p:grpSpPr>
        <a:xfrm>
          <a:off x="0" y="0"/>
          <a:ext cx="0" cy="0"/>
          <a:chOff x="0" y="0"/>
          <a:chExt cx="0" cy="0"/>
        </a:xfrm>
      </p:grpSpPr>
      <p:sp>
        <p:nvSpPr>
          <p:cNvPr id="806" name="Google Shape;806;p87: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07" name="Google Shape;807;p8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1"/>
        <p:cNvGrpSpPr/>
        <p:nvPr/>
      </p:nvGrpSpPr>
      <p:grpSpPr>
        <a:xfrm>
          <a:off x="0" y="0"/>
          <a:ext cx="0" cy="0"/>
          <a:chOff x="0" y="0"/>
          <a:chExt cx="0" cy="0"/>
        </a:xfrm>
      </p:grpSpPr>
      <p:sp>
        <p:nvSpPr>
          <p:cNvPr id="812" name="Google Shape;812;p8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13" name="Google Shape;813;p8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8"/>
        <p:cNvGrpSpPr/>
        <p:nvPr/>
      </p:nvGrpSpPr>
      <p:grpSpPr>
        <a:xfrm>
          <a:off x="0" y="0"/>
          <a:ext cx="0" cy="0"/>
          <a:chOff x="0" y="0"/>
          <a:chExt cx="0" cy="0"/>
        </a:xfrm>
      </p:grpSpPr>
      <p:sp>
        <p:nvSpPr>
          <p:cNvPr id="819" name="Google Shape;819;p89: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0" name="Google Shape;820;p8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4"/>
        <p:cNvGrpSpPr/>
        <p:nvPr/>
      </p:nvGrpSpPr>
      <p:grpSpPr>
        <a:xfrm>
          <a:off x="0" y="0"/>
          <a:ext cx="0" cy="0"/>
          <a:chOff x="0" y="0"/>
          <a:chExt cx="0" cy="0"/>
        </a:xfrm>
      </p:grpSpPr>
      <p:sp>
        <p:nvSpPr>
          <p:cNvPr id="825" name="Google Shape;825;p9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26" name="Google Shape;826;p9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27" name="Google Shape;827;p9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87</a:t>
            </a:fld>
            <a:endParaRPr/>
          </a:p>
        </p:txBody>
      </p:sp>
    </p:spTree>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1"/>
        <p:cNvGrpSpPr/>
        <p:nvPr/>
      </p:nvGrpSpPr>
      <p:grpSpPr>
        <a:xfrm>
          <a:off x="0" y="0"/>
          <a:ext cx="0" cy="0"/>
          <a:chOff x="0" y="0"/>
          <a:chExt cx="0" cy="0"/>
        </a:xfrm>
      </p:grpSpPr>
      <p:sp>
        <p:nvSpPr>
          <p:cNvPr id="832" name="Google Shape;832;p9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3" name="Google Shape;833;p9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7"/>
        <p:cNvGrpSpPr/>
        <p:nvPr/>
      </p:nvGrpSpPr>
      <p:grpSpPr>
        <a:xfrm>
          <a:off x="0" y="0"/>
          <a:ext cx="0" cy="0"/>
          <a:chOff x="0" y="0"/>
          <a:chExt cx="0" cy="0"/>
        </a:xfrm>
      </p:grpSpPr>
      <p:sp>
        <p:nvSpPr>
          <p:cNvPr id="838" name="Google Shape;838;p92: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39" name="Google Shape;839;p9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p10: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8" name="Google Shape;158;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3"/>
        <p:cNvGrpSpPr/>
        <p:nvPr/>
      </p:nvGrpSpPr>
      <p:grpSpPr>
        <a:xfrm>
          <a:off x="0" y="0"/>
          <a:ext cx="0" cy="0"/>
          <a:chOff x="0" y="0"/>
          <a:chExt cx="0" cy="0"/>
        </a:xfrm>
      </p:grpSpPr>
      <p:sp>
        <p:nvSpPr>
          <p:cNvPr id="844" name="Google Shape;844;p93: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45" name="Google Shape;845;p9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9"/>
        <p:cNvGrpSpPr/>
        <p:nvPr/>
      </p:nvGrpSpPr>
      <p:grpSpPr>
        <a:xfrm>
          <a:off x="0" y="0"/>
          <a:ext cx="0" cy="0"/>
          <a:chOff x="0" y="0"/>
          <a:chExt cx="0" cy="0"/>
        </a:xfrm>
      </p:grpSpPr>
      <p:sp>
        <p:nvSpPr>
          <p:cNvPr id="850" name="Google Shape;850;p94: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1" name="Google Shape;851;p9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3"/>
        <p:cNvGrpSpPr/>
        <p:nvPr/>
      </p:nvGrpSpPr>
      <p:grpSpPr>
        <a:xfrm>
          <a:off x="0" y="0"/>
          <a:ext cx="0" cy="0"/>
          <a:chOff x="0" y="0"/>
          <a:chExt cx="0" cy="0"/>
        </a:xfrm>
      </p:grpSpPr>
      <p:sp>
        <p:nvSpPr>
          <p:cNvPr id="14" name="Google Shape;14;p2"/>
          <p:cNvSpPr/>
          <p:nvPr/>
        </p:nvSpPr>
        <p:spPr>
          <a:xfrm>
            <a:off x="0" y="0"/>
            <a:ext cx="9144000" cy="65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830392" y="1588427"/>
            <a:ext cx="745763" cy="61102"/>
            <a:chOff x="4580561" y="2589004"/>
            <a:chExt cx="1064464" cy="25200"/>
          </a:xfrm>
        </p:grpSpPr>
        <p:sp>
          <p:nvSpPr>
            <p:cNvPr id="16" name="Google Shape;16;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729450" y="1763267"/>
            <a:ext cx="7688100" cy="2219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9" name="Google Shape;19;p2"/>
          <p:cNvSpPr txBox="1">
            <a:spLocks noGrp="1"/>
          </p:cNvSpPr>
          <p:nvPr>
            <p:ph type="subTitle" idx="1"/>
          </p:nvPr>
        </p:nvSpPr>
        <p:spPr>
          <a:xfrm>
            <a:off x="729627" y="4230533"/>
            <a:ext cx="7688100" cy="721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20" name="Google Shape;20;p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7"/>
        <p:cNvGrpSpPr/>
        <p:nvPr/>
      </p:nvGrpSpPr>
      <p:grpSpPr>
        <a:xfrm>
          <a:off x="0" y="0"/>
          <a:ext cx="0" cy="0"/>
          <a:chOff x="0" y="0"/>
          <a:chExt cx="0" cy="0"/>
        </a:xfrm>
      </p:grpSpPr>
      <p:grpSp>
        <p:nvGrpSpPr>
          <p:cNvPr id="78" name="Google Shape;78;p11"/>
          <p:cNvGrpSpPr/>
          <p:nvPr/>
        </p:nvGrpSpPr>
        <p:grpSpPr>
          <a:xfrm>
            <a:off x="830392" y="5558926"/>
            <a:ext cx="745763" cy="61102"/>
            <a:chOff x="4580561" y="2589004"/>
            <a:chExt cx="1064464" cy="25200"/>
          </a:xfrm>
        </p:grpSpPr>
        <p:sp>
          <p:nvSpPr>
            <p:cNvPr id="79" name="Google Shape;79;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11"/>
          <p:cNvSpPr txBox="1">
            <a:spLocks noGrp="1"/>
          </p:cNvSpPr>
          <p:nvPr>
            <p:ph type="title" hasCustomPrompt="1"/>
          </p:nvPr>
        </p:nvSpPr>
        <p:spPr>
          <a:xfrm>
            <a:off x="729450" y="978600"/>
            <a:ext cx="7688400" cy="1659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82" name="Google Shape;82;p11"/>
          <p:cNvSpPr txBox="1">
            <a:spLocks noGrp="1"/>
          </p:cNvSpPr>
          <p:nvPr>
            <p:ph type="body" idx="1"/>
          </p:nvPr>
        </p:nvSpPr>
        <p:spPr>
          <a:xfrm>
            <a:off x="729450" y="3030517"/>
            <a:ext cx="7688400" cy="21072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83" name="Google Shape;83;p1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3"/>
          <p:cNvSpPr txBox="1">
            <a:spLocks noGrp="1"/>
          </p:cNvSpPr>
          <p:nvPr>
            <p:ph type="dt" idx="10"/>
          </p:nvPr>
        </p:nvSpPr>
        <p:spPr>
          <a:xfrm>
            <a:off x="6172200" y="6172200"/>
            <a:ext cx="2514600" cy="365100"/>
          </a:xfrm>
          <a:prstGeom prst="rect">
            <a:avLst/>
          </a:prstGeom>
          <a:noFill/>
          <a:ln>
            <a:noFill/>
          </a:ln>
        </p:spPr>
        <p:txBody>
          <a:bodyPr spcFirstLastPara="1" wrap="square" lIns="91425" tIns="45700" rIns="91425" bIns="45700" anchor="ctr" anchorCtr="0">
            <a:noAutofit/>
          </a:bodyPr>
          <a:lstStyle>
            <a:lvl1pPr lvl="0" algn="r"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8" name="Google Shape;88;p13"/>
          <p:cNvSpPr txBox="1">
            <a:spLocks noGrp="1"/>
          </p:cNvSpPr>
          <p:nvPr>
            <p:ph type="ftr" idx="11"/>
          </p:nvPr>
        </p:nvSpPr>
        <p:spPr>
          <a:xfrm>
            <a:off x="457199" y="6172200"/>
            <a:ext cx="3352800" cy="365100"/>
          </a:xfrm>
          <a:prstGeom prst="rect">
            <a:avLst/>
          </a:prstGeom>
          <a:noFill/>
          <a:ln>
            <a:noFill/>
          </a:ln>
        </p:spPr>
        <p:txBody>
          <a:bodyPr spcFirstLastPara="1" wrap="square" lIns="91425" tIns="45700" rIns="91425" bIns="45700" anchor="ctr" anchorCtr="0">
            <a:noAutofit/>
          </a:bodyPr>
          <a:lstStyle>
            <a:lvl1pPr lvl="0" algn="l" rtl="0">
              <a:spcBef>
                <a:spcPts val="0"/>
              </a:spcBef>
              <a:spcAft>
                <a:spcPts val="0"/>
              </a:spcAft>
              <a:buSzPts val="1400"/>
              <a:buNone/>
              <a:defRPr/>
            </a:lvl1pPr>
            <a:lvl2pPr lvl="1" algn="l" rtl="0">
              <a:spcBef>
                <a:spcPts val="0"/>
              </a:spcBef>
              <a:spcAft>
                <a:spcPts val="0"/>
              </a:spcAft>
              <a:buSzPts val="1400"/>
              <a:buNone/>
              <a:defRPr/>
            </a:lvl2pPr>
            <a:lvl3pPr lvl="2" algn="l" rtl="0">
              <a:spcBef>
                <a:spcPts val="0"/>
              </a:spcBef>
              <a:spcAft>
                <a:spcPts val="0"/>
              </a:spcAft>
              <a:buSzPts val="1400"/>
              <a:buNone/>
              <a:defRPr/>
            </a:lvl3pPr>
            <a:lvl4pPr lvl="3" algn="l" rtl="0">
              <a:spcBef>
                <a:spcPts val="0"/>
              </a:spcBef>
              <a:spcAft>
                <a:spcPts val="0"/>
              </a:spcAft>
              <a:buSzPts val="1400"/>
              <a:buNone/>
              <a:defRPr/>
            </a:lvl4pPr>
            <a:lvl5pPr lvl="4" algn="l" rtl="0">
              <a:spcBef>
                <a:spcPts val="0"/>
              </a:spcBef>
              <a:spcAft>
                <a:spcPts val="0"/>
              </a:spcAft>
              <a:buSzPts val="1400"/>
              <a:buNone/>
              <a:defRPr/>
            </a:lvl5pPr>
            <a:lvl6pPr lvl="5" algn="l" rtl="0">
              <a:spcBef>
                <a:spcPts val="0"/>
              </a:spcBef>
              <a:spcAft>
                <a:spcPts val="0"/>
              </a:spcAft>
              <a:buSzPts val="1400"/>
              <a:buNone/>
              <a:defRPr/>
            </a:lvl6pPr>
            <a:lvl7pPr lvl="6" algn="l" rtl="0">
              <a:spcBef>
                <a:spcPts val="0"/>
              </a:spcBef>
              <a:spcAft>
                <a:spcPts val="0"/>
              </a:spcAft>
              <a:buSzPts val="1400"/>
              <a:buNone/>
              <a:defRPr/>
            </a:lvl7pPr>
            <a:lvl8pPr lvl="7" algn="l" rtl="0">
              <a:spcBef>
                <a:spcPts val="0"/>
              </a:spcBef>
              <a:spcAft>
                <a:spcPts val="0"/>
              </a:spcAft>
              <a:buSzPts val="1400"/>
              <a:buNone/>
              <a:defRPr/>
            </a:lvl8pPr>
            <a:lvl9pPr lvl="8" algn="l" rtl="0">
              <a:spcBef>
                <a:spcPts val="0"/>
              </a:spcBef>
              <a:spcAft>
                <a:spcPts val="0"/>
              </a:spcAft>
              <a:buSzPts val="1400"/>
              <a:buNone/>
              <a:defRPr/>
            </a:lvl9pPr>
          </a:lstStyle>
          <a:p>
            <a:endParaRPr/>
          </a:p>
        </p:txBody>
      </p:sp>
      <p:sp>
        <p:nvSpPr>
          <p:cNvPr id="89" name="Google Shape;89;p13"/>
          <p:cNvSpPr txBox="1">
            <a:spLocks noGrp="1"/>
          </p:cNvSpPr>
          <p:nvPr>
            <p:ph type="sldNum" idx="12"/>
          </p:nvPr>
        </p:nvSpPr>
        <p:spPr>
          <a:xfrm>
            <a:off x="3810000" y="6172200"/>
            <a:ext cx="1828800" cy="365100"/>
          </a:xfrm>
          <a:prstGeom prst="rect">
            <a:avLst/>
          </a:prstGeom>
          <a:noFill/>
          <a:ln>
            <a:noFill/>
          </a:ln>
        </p:spPr>
        <p:txBody>
          <a:bodyPr spcFirstLastPara="1" wrap="square" lIns="91425" tIns="45700" rIns="91425" bIns="45700" anchor="ctr" anchorCtr="0">
            <a:noAutofit/>
          </a:bodyPr>
          <a:lstStyle>
            <a:lvl1pPr marL="0" lvl="0" indent="0" algn="ctr" rtl="0">
              <a:spcBef>
                <a:spcPts val="0"/>
              </a:spcBef>
              <a:buNone/>
              <a:defRPr/>
            </a:lvl1pPr>
            <a:lvl2pPr marL="0" lvl="1" indent="0" algn="ctr" rtl="0">
              <a:spcBef>
                <a:spcPts val="0"/>
              </a:spcBef>
              <a:buNone/>
              <a:defRPr/>
            </a:lvl2pPr>
            <a:lvl3pPr marL="0" lvl="2" indent="0" algn="ctr" rtl="0">
              <a:spcBef>
                <a:spcPts val="0"/>
              </a:spcBef>
              <a:buNone/>
              <a:defRPr/>
            </a:lvl3pPr>
            <a:lvl4pPr marL="0" lvl="3" indent="0" algn="ctr" rtl="0">
              <a:spcBef>
                <a:spcPts val="0"/>
              </a:spcBef>
              <a:buNone/>
              <a:defRPr/>
            </a:lvl4pPr>
            <a:lvl5pPr marL="0" lvl="4" indent="0" algn="ctr" rtl="0">
              <a:spcBef>
                <a:spcPts val="0"/>
              </a:spcBef>
              <a:buNone/>
              <a:defRPr/>
            </a:lvl5pPr>
            <a:lvl6pPr marL="0" lvl="5" indent="0" algn="ctr" rtl="0">
              <a:spcBef>
                <a:spcPts val="0"/>
              </a:spcBef>
              <a:buNone/>
              <a:defRPr/>
            </a:lvl6pPr>
            <a:lvl7pPr marL="0" lvl="6" indent="0" algn="ctr" rtl="0">
              <a:spcBef>
                <a:spcPts val="0"/>
              </a:spcBef>
              <a:buNone/>
              <a:defRPr/>
            </a:lvl7pPr>
            <a:lvl8pPr marL="0" lvl="7" indent="0" algn="ctr" rtl="0">
              <a:spcBef>
                <a:spcPts val="0"/>
              </a:spcBef>
              <a:buNone/>
              <a:defRPr/>
            </a:lvl8pPr>
            <a:lvl9pPr marL="0" lvl="8" indent="0" algn="ctr" rtl="0">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90" name="Google Shape;90;p13"/>
          <p:cNvSpPr txBox="1">
            <a:spLocks noGrp="1"/>
          </p:cNvSpPr>
          <p:nvPr>
            <p:ph type="title"/>
          </p:nvPr>
        </p:nvSpPr>
        <p:spPr>
          <a:xfrm>
            <a:off x="1793289" y="4372168"/>
            <a:ext cx="6512400" cy="1143000"/>
          </a:xfrm>
          <a:prstGeom prst="rect">
            <a:avLst/>
          </a:prstGeom>
          <a:noFill/>
          <a:ln>
            <a:noFill/>
          </a:ln>
        </p:spPr>
        <p:txBody>
          <a:bodyPr spcFirstLastPara="1" wrap="square" lIns="91425" tIns="45700" rIns="91425" bIns="45700" anchor="t" anchorCtr="0">
            <a:noAutofit/>
          </a:bodyPr>
          <a:lstStyle>
            <a:lvl1pPr lvl="0" algn="r" rtl="0">
              <a:spcBef>
                <a:spcPts val="0"/>
              </a:spcBef>
              <a:spcAft>
                <a:spcPts val="0"/>
              </a:spcAft>
              <a:buSzPts val="2304"/>
              <a:buNone/>
              <a:defRPr/>
            </a:lvl1pPr>
            <a:lvl2pPr lvl="1" algn="l" rtl="0">
              <a:spcBef>
                <a:spcPts val="0"/>
              </a:spcBef>
              <a:spcAft>
                <a:spcPts val="0"/>
              </a:spcAft>
              <a:buSzPts val="2800"/>
              <a:buNone/>
              <a:defRPr/>
            </a:lvl2pPr>
            <a:lvl3pPr lvl="2" algn="l" rtl="0">
              <a:spcBef>
                <a:spcPts val="0"/>
              </a:spcBef>
              <a:spcAft>
                <a:spcPts val="0"/>
              </a:spcAft>
              <a:buSzPts val="2800"/>
              <a:buNone/>
              <a:defRPr/>
            </a:lvl3pPr>
            <a:lvl4pPr lvl="3" algn="l" rtl="0">
              <a:spcBef>
                <a:spcPts val="0"/>
              </a:spcBef>
              <a:spcAft>
                <a:spcPts val="0"/>
              </a:spcAft>
              <a:buSzPts val="2800"/>
              <a:buNone/>
              <a:defRPr/>
            </a:lvl4pPr>
            <a:lvl5pPr lvl="4" algn="l" rtl="0">
              <a:spcBef>
                <a:spcPts val="0"/>
              </a:spcBef>
              <a:spcAft>
                <a:spcPts val="0"/>
              </a:spcAft>
              <a:buSzPts val="2800"/>
              <a:buNone/>
              <a:defRPr/>
            </a:lvl5pPr>
            <a:lvl6pPr lvl="5" algn="l" rtl="0">
              <a:spcBef>
                <a:spcPts val="0"/>
              </a:spcBef>
              <a:spcAft>
                <a:spcPts val="0"/>
              </a:spcAft>
              <a:buSzPts val="2800"/>
              <a:buNone/>
              <a:defRPr/>
            </a:lvl6pPr>
            <a:lvl7pPr lvl="6" algn="l" rtl="0">
              <a:spcBef>
                <a:spcPts val="0"/>
              </a:spcBef>
              <a:spcAft>
                <a:spcPts val="0"/>
              </a:spcAft>
              <a:buSzPts val="2800"/>
              <a:buNone/>
              <a:defRPr/>
            </a:lvl7pPr>
            <a:lvl8pPr lvl="7" algn="l" rtl="0">
              <a:spcBef>
                <a:spcPts val="0"/>
              </a:spcBef>
              <a:spcAft>
                <a:spcPts val="0"/>
              </a:spcAft>
              <a:buSzPts val="2800"/>
              <a:buNone/>
              <a:defRPr/>
            </a:lvl8pPr>
            <a:lvl9pPr lvl="8" algn="l" rtl="0">
              <a:spcBef>
                <a:spcPts val="0"/>
              </a:spcBef>
              <a:spcAft>
                <a:spcPts val="0"/>
              </a:spcAft>
              <a:buSzPts val="2800"/>
              <a:buNone/>
              <a:defRPr/>
            </a:lvl9pPr>
          </a:lstStyle>
          <a:p>
            <a:endParaRPr/>
          </a:p>
        </p:txBody>
      </p:sp>
      <p:sp>
        <p:nvSpPr>
          <p:cNvPr id="91" name="Google Shape;91;p13"/>
          <p:cNvSpPr txBox="1">
            <a:spLocks noGrp="1"/>
          </p:cNvSpPr>
          <p:nvPr>
            <p:ph type="body" idx="1"/>
          </p:nvPr>
        </p:nvSpPr>
        <p:spPr>
          <a:xfrm>
            <a:off x="1143000" y="731520"/>
            <a:ext cx="6400800" cy="3474600"/>
          </a:xfrm>
          <a:prstGeom prst="rect">
            <a:avLst/>
          </a:prstGeom>
          <a:noFill/>
          <a:ln>
            <a:noFill/>
          </a:ln>
        </p:spPr>
        <p:txBody>
          <a:bodyPr spcFirstLastPara="1" wrap="square" lIns="91425" tIns="45700" rIns="91425" bIns="45700" anchor="t" anchorCtr="0">
            <a:noAutofit/>
          </a:bodyPr>
          <a:lstStyle>
            <a:lvl1pPr marL="457200" lvl="0" indent="-377190" algn="l" rtl="0">
              <a:spcBef>
                <a:spcPts val="360"/>
              </a:spcBef>
              <a:spcAft>
                <a:spcPts val="0"/>
              </a:spcAft>
              <a:buSzPts val="2340"/>
              <a:buChar char="●"/>
              <a:defRPr/>
            </a:lvl1pPr>
            <a:lvl2pPr marL="914400" lvl="1" indent="-377190" algn="l" rtl="0">
              <a:spcBef>
                <a:spcPts val="360"/>
              </a:spcBef>
              <a:spcAft>
                <a:spcPts val="0"/>
              </a:spcAft>
              <a:buSzPts val="2340"/>
              <a:buChar char="○"/>
              <a:defRPr/>
            </a:lvl2pPr>
            <a:lvl3pPr marL="1371600" lvl="2" indent="-377189" algn="l" rtl="0">
              <a:spcBef>
                <a:spcPts val="360"/>
              </a:spcBef>
              <a:spcAft>
                <a:spcPts val="0"/>
              </a:spcAft>
              <a:buSzPts val="2340"/>
              <a:buChar char="■"/>
              <a:defRPr/>
            </a:lvl3pPr>
            <a:lvl4pPr marL="1828800" lvl="3" indent="-377189" algn="l" rtl="0">
              <a:spcBef>
                <a:spcPts val="360"/>
              </a:spcBef>
              <a:spcAft>
                <a:spcPts val="0"/>
              </a:spcAft>
              <a:buSzPts val="2340"/>
              <a:buChar char="●"/>
              <a:defRPr/>
            </a:lvl4pPr>
            <a:lvl5pPr marL="2286000" lvl="4" indent="-377189" algn="l" rtl="0">
              <a:spcBef>
                <a:spcPts val="360"/>
              </a:spcBef>
              <a:spcAft>
                <a:spcPts val="0"/>
              </a:spcAft>
              <a:buSzPts val="2340"/>
              <a:buChar char="○"/>
              <a:defRPr/>
            </a:lvl5pPr>
            <a:lvl6pPr marL="2743200" lvl="5" indent="-377189" algn="l" rtl="0">
              <a:spcBef>
                <a:spcPts val="360"/>
              </a:spcBef>
              <a:spcAft>
                <a:spcPts val="0"/>
              </a:spcAft>
              <a:buSzPts val="2340"/>
              <a:buChar char="■"/>
              <a:defRPr/>
            </a:lvl6pPr>
            <a:lvl7pPr marL="3200400" lvl="6" indent="-377189" algn="l" rtl="0">
              <a:spcBef>
                <a:spcPts val="360"/>
              </a:spcBef>
              <a:spcAft>
                <a:spcPts val="0"/>
              </a:spcAft>
              <a:buSzPts val="2340"/>
              <a:buChar char="●"/>
              <a:defRPr/>
            </a:lvl7pPr>
            <a:lvl8pPr marL="3657600" lvl="7" indent="-377190" algn="l" rtl="0">
              <a:spcBef>
                <a:spcPts val="360"/>
              </a:spcBef>
              <a:spcAft>
                <a:spcPts val="0"/>
              </a:spcAft>
              <a:buSzPts val="2340"/>
              <a:buChar char="○"/>
              <a:defRPr/>
            </a:lvl8pPr>
            <a:lvl9pPr marL="4114800" lvl="8" indent="-377190" algn="l" rtl="0">
              <a:spcBef>
                <a:spcPts val="360"/>
              </a:spcBef>
              <a:spcAft>
                <a:spcPts val="300"/>
              </a:spcAft>
              <a:buSzPts val="2340"/>
              <a:buChar char="■"/>
              <a:defRPr/>
            </a:lvl9pPr>
          </a:lstStyle>
          <a:p>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1"/>
        <p:cNvGrpSpPr/>
        <p:nvPr/>
      </p:nvGrpSpPr>
      <p:grpSpPr>
        <a:xfrm>
          <a:off x="0" y="0"/>
          <a:ext cx="0" cy="0"/>
          <a:chOff x="0" y="0"/>
          <a:chExt cx="0" cy="0"/>
        </a:xfrm>
      </p:grpSpPr>
      <p:grpSp>
        <p:nvGrpSpPr>
          <p:cNvPr id="22" name="Google Shape;22;p3"/>
          <p:cNvGrpSpPr/>
          <p:nvPr/>
        </p:nvGrpSpPr>
        <p:grpSpPr>
          <a:xfrm>
            <a:off x="830392" y="1588427"/>
            <a:ext cx="745763" cy="61102"/>
            <a:chOff x="4580561" y="2589004"/>
            <a:chExt cx="1064464" cy="25200"/>
          </a:xfrm>
        </p:grpSpPr>
        <p:sp>
          <p:nvSpPr>
            <p:cNvPr id="23" name="Google Shape;23;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3"/>
          <p:cNvSpPr txBox="1">
            <a:spLocks noGrp="1"/>
          </p:cNvSpPr>
          <p:nvPr>
            <p:ph type="title"/>
          </p:nvPr>
        </p:nvSpPr>
        <p:spPr>
          <a:xfrm>
            <a:off x="729450" y="1763267"/>
            <a:ext cx="7688400" cy="202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6" name="Google Shape;26;p3"/>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4"/>
          <p:cNvGrpSpPr/>
          <p:nvPr/>
        </p:nvGrpSpPr>
        <p:grpSpPr>
          <a:xfrm>
            <a:off x="830392" y="1588427"/>
            <a:ext cx="745763" cy="61102"/>
            <a:chOff x="4580561" y="2589004"/>
            <a:chExt cx="1064464" cy="25200"/>
          </a:xfrm>
        </p:grpSpPr>
        <p:sp>
          <p:nvSpPr>
            <p:cNvPr id="30" name="Google Shape;30;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4"/>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3" name="Google Shape;33;p4"/>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4" name="Google Shape;34;p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5"/>
          <p:cNvGrpSpPr/>
          <p:nvPr/>
        </p:nvGrpSpPr>
        <p:grpSpPr>
          <a:xfrm>
            <a:off x="830392" y="1588427"/>
            <a:ext cx="745763" cy="61102"/>
            <a:chOff x="4580561" y="2589004"/>
            <a:chExt cx="1064464" cy="25200"/>
          </a:xfrm>
        </p:grpSpPr>
        <p:sp>
          <p:nvSpPr>
            <p:cNvPr id="38" name="Google Shape;38;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5"/>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1" name="Google Shape;41;p5"/>
          <p:cNvSpPr txBox="1">
            <a:spLocks noGrp="1"/>
          </p:cNvSpPr>
          <p:nvPr>
            <p:ph type="body" idx="1"/>
          </p:nvPr>
        </p:nvSpPr>
        <p:spPr>
          <a:xfrm>
            <a:off x="729325" y="2771833"/>
            <a:ext cx="37743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2" name="Google Shape;42;p5"/>
          <p:cNvSpPr txBox="1">
            <a:spLocks noGrp="1"/>
          </p:cNvSpPr>
          <p:nvPr>
            <p:ph type="body" idx="2"/>
          </p:nvPr>
        </p:nvSpPr>
        <p:spPr>
          <a:xfrm>
            <a:off x="4643604" y="2771833"/>
            <a:ext cx="3774300" cy="30147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3" name="Google Shape;43;p5"/>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6"/>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6"/>
          <p:cNvGrpSpPr/>
          <p:nvPr/>
        </p:nvGrpSpPr>
        <p:grpSpPr>
          <a:xfrm>
            <a:off x="830392" y="1588427"/>
            <a:ext cx="745763" cy="61102"/>
            <a:chOff x="4580561" y="2589004"/>
            <a:chExt cx="1064464" cy="25200"/>
          </a:xfrm>
        </p:grpSpPr>
        <p:sp>
          <p:nvSpPr>
            <p:cNvPr id="47" name="Google Shape;47;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6"/>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0" name="Google Shape;50;p6"/>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7"/>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7"/>
          <p:cNvGrpSpPr/>
          <p:nvPr/>
        </p:nvGrpSpPr>
        <p:grpSpPr>
          <a:xfrm>
            <a:off x="830392" y="1588427"/>
            <a:ext cx="745763" cy="61102"/>
            <a:chOff x="4580561" y="2589004"/>
            <a:chExt cx="1064464" cy="25200"/>
          </a:xfrm>
        </p:grpSpPr>
        <p:sp>
          <p:nvSpPr>
            <p:cNvPr id="54" name="Google Shape;54;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7"/>
          <p:cNvSpPr txBox="1">
            <a:spLocks noGrp="1"/>
          </p:cNvSpPr>
          <p:nvPr>
            <p:ph type="title"/>
          </p:nvPr>
        </p:nvSpPr>
        <p:spPr>
          <a:xfrm>
            <a:off x="730000" y="1758200"/>
            <a:ext cx="3300900" cy="18420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7" name="Google Shape;57;p7"/>
          <p:cNvSpPr txBox="1">
            <a:spLocks noGrp="1"/>
          </p:cNvSpPr>
          <p:nvPr>
            <p:ph type="body" idx="1"/>
          </p:nvPr>
        </p:nvSpPr>
        <p:spPr>
          <a:xfrm>
            <a:off x="721225" y="3708967"/>
            <a:ext cx="3300900" cy="21300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8" name="Google Shape;58;p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9"/>
        <p:cNvGrpSpPr/>
        <p:nvPr/>
      </p:nvGrpSpPr>
      <p:grpSpPr>
        <a:xfrm>
          <a:off x="0" y="0"/>
          <a:ext cx="0" cy="0"/>
          <a:chOff x="0" y="0"/>
          <a:chExt cx="0" cy="0"/>
        </a:xfrm>
      </p:grpSpPr>
      <p:grpSp>
        <p:nvGrpSpPr>
          <p:cNvPr id="60" name="Google Shape;60;p8"/>
          <p:cNvGrpSpPr/>
          <p:nvPr/>
        </p:nvGrpSpPr>
        <p:grpSpPr>
          <a:xfrm>
            <a:off x="830392" y="5558926"/>
            <a:ext cx="745763" cy="61102"/>
            <a:chOff x="4580561" y="2589004"/>
            <a:chExt cx="1064464" cy="25200"/>
          </a:xfrm>
        </p:grpSpPr>
        <p:sp>
          <p:nvSpPr>
            <p:cNvPr id="61" name="Google Shape;61;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8"/>
          <p:cNvSpPr txBox="1">
            <a:spLocks noGrp="1"/>
          </p:cNvSpPr>
          <p:nvPr>
            <p:ph type="title"/>
          </p:nvPr>
        </p:nvSpPr>
        <p:spPr>
          <a:xfrm>
            <a:off x="729450" y="1152400"/>
            <a:ext cx="7021200" cy="39801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4" name="Google Shape;64;p8"/>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p9"/>
          <p:cNvSpPr/>
          <p:nvPr/>
        </p:nvSpPr>
        <p:spPr>
          <a:xfrm>
            <a:off x="0" y="0"/>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9"/>
          <p:cNvGrpSpPr/>
          <p:nvPr/>
        </p:nvGrpSpPr>
        <p:grpSpPr>
          <a:xfrm>
            <a:off x="830392" y="1588427"/>
            <a:ext cx="745763" cy="61102"/>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9"/>
          <p:cNvSpPr txBox="1">
            <a:spLocks noGrp="1"/>
          </p:cNvSpPr>
          <p:nvPr>
            <p:ph type="title"/>
          </p:nvPr>
        </p:nvSpPr>
        <p:spPr>
          <a:xfrm>
            <a:off x="730000" y="1758200"/>
            <a:ext cx="3300900" cy="2249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71" name="Google Shape;71;p9"/>
          <p:cNvSpPr txBox="1">
            <a:spLocks noGrp="1"/>
          </p:cNvSpPr>
          <p:nvPr>
            <p:ph type="subTitle" idx="1"/>
          </p:nvPr>
        </p:nvSpPr>
        <p:spPr>
          <a:xfrm>
            <a:off x="724950" y="4215367"/>
            <a:ext cx="3300900" cy="10119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72" name="Google Shape;72;p9"/>
          <p:cNvSpPr txBox="1">
            <a:spLocks noGrp="1"/>
          </p:cNvSpPr>
          <p:nvPr>
            <p:ph type="body" idx="2"/>
          </p:nvPr>
        </p:nvSpPr>
        <p:spPr>
          <a:xfrm>
            <a:off x="5174225" y="1803500"/>
            <a:ext cx="3374400" cy="4034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3" name="Google Shape;73;p9"/>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4"/>
        <p:cNvGrpSpPr/>
        <p:nvPr/>
      </p:nvGrpSpPr>
      <p:grpSpPr>
        <a:xfrm>
          <a:off x="0" y="0"/>
          <a:ext cx="0" cy="0"/>
          <a:chOff x="0" y="0"/>
          <a:chExt cx="0" cy="0"/>
        </a:xfrm>
      </p:grpSpPr>
      <p:sp>
        <p:nvSpPr>
          <p:cNvPr id="75" name="Google Shape;75;p10"/>
          <p:cNvSpPr txBox="1">
            <a:spLocks noGrp="1"/>
          </p:cNvSpPr>
          <p:nvPr>
            <p:ph type="body" idx="1"/>
          </p:nvPr>
        </p:nvSpPr>
        <p:spPr>
          <a:xfrm>
            <a:off x="724950" y="5830068"/>
            <a:ext cx="7697400" cy="6141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76" name="Google Shape;76;p1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12" name="Google Shape;12;p1"/>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3.xml"/><Relationship Id="rId4" Type="http://schemas.openxmlformats.org/officeDocument/2006/relationships/hyperlink" Target="http://www.ed.ac.uk/schools-departments/information-services/services/research-support/data-library/research-data-mgmt/data-mgmt/data-mgmt-overview"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s://ukdataservice.ac.uk/media/622417/managingsharing.pdf"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hyperlink" Target="https://www.ukdataservice.ac.uk/manage-data/document/study-level.aspx" TargetMode="External"/><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hyperlink" Target="http://www.ed.ac.uk/schools-departments/information-services/services/research-support/data-library/research-data-mgmt/data-mgmt/data-mgmt-overview" TargetMode="Externa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hyperlink" Target="https://www.ukdataservice.ac.uk/manage-data/document/data-level.aspx" TargetMode="External"/><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8" Type="http://schemas.openxmlformats.org/officeDocument/2006/relationships/hyperlink" Target="https://github.com/DataCurationNetwork/data-primers/blob/master/Confocal%20Microscopy%20Images%20Data%20Curation%20Primer/confocal-microscopy-images-data-curation-primer.md" TargetMode="External"/><Relationship Id="rId13" Type="http://schemas.openxmlformats.org/officeDocument/2006/relationships/hyperlink" Target="https://github.com/DataCurationNetwork/data-primers/blob/master/MSAcess%20Data%20Curation%20Primer/MSAccessCopy2.md" TargetMode="External"/><Relationship Id="rId18" Type="http://schemas.openxmlformats.org/officeDocument/2006/relationships/hyperlink" Target="https://github.com/DataCurationNetwork/data-primers/blob/master/SPSS%20Data%20Curation%20Primer/SPSS-data-curation-primer.md" TargetMode="External"/><Relationship Id="rId3" Type="http://schemas.openxmlformats.org/officeDocument/2006/relationships/hyperlink" Target="https://datacurationnetwork.org/" TargetMode="External"/><Relationship Id="rId21" Type="http://schemas.openxmlformats.org/officeDocument/2006/relationships/hyperlink" Target="https://github.com/DataCurationNetwork/data-primers/blob/master/Tableau%20Data%20Curation%20Primer/Tableau-data-curation-primer.md" TargetMode="External"/><Relationship Id="rId7" Type="http://schemas.openxmlformats.org/officeDocument/2006/relationships/hyperlink" Target="https://github.com/DataCurationNetwork/data-primers/blob/master/Atlas.ti%20Data%20Curation%20Primer/AtlasTI-data-curation-primer.md" TargetMode="External"/><Relationship Id="rId12" Type="http://schemas.openxmlformats.org/officeDocument/2006/relationships/hyperlink" Target="http://hdl.handle.net/2027.42/154686" TargetMode="External"/><Relationship Id="rId17" Type="http://schemas.openxmlformats.org/officeDocument/2006/relationships/hyperlink" Target="https://github.com/DataCurationNetwork/data-primers/blob/master/NVivo%20Data%20Curation%20Primer/NVivo-data-curation-primer.md" TargetMode="External"/><Relationship Id="rId2" Type="http://schemas.openxmlformats.org/officeDocument/2006/relationships/notesSlide" Target="../notesSlides/notesSlide27.xml"/><Relationship Id="rId16" Type="http://schemas.openxmlformats.org/officeDocument/2006/relationships/hyperlink" Target="https://github.com/DataCurationNetwork/data-primers/blob/master/netCDF%20Data%20Curation%20Primer/netCDF_supplemental.md" TargetMode="External"/><Relationship Id="rId20" Type="http://schemas.openxmlformats.org/officeDocument/2006/relationships/hyperlink" Target="https://github.com/DataCurationNetwork/data-primers/blob/master/R%20Data%20Curation%20Primer/R-data-curation-primer.md" TargetMode="External"/><Relationship Id="rId1" Type="http://schemas.openxmlformats.org/officeDocument/2006/relationships/slideLayout" Target="../slideLayouts/slideLayout3.xml"/><Relationship Id="rId6" Type="http://schemas.openxmlformats.org/officeDocument/2006/relationships/hyperlink" Target="https://github.com/DataCurationNetwork/data-primers/blob/master/PDF%20Data%20Curation%20Primer/PDF-data-curation-primer.md" TargetMode="External"/><Relationship Id="rId11" Type="http://schemas.openxmlformats.org/officeDocument/2006/relationships/hyperlink" Target="https://github.com/DataCurationNetwork/data-primers/blob/master/Jupyter%20Notebook%20Data%20Curation%20Primer/Jupyter%20Notebooks%20Data%20Curation%20Primer.md" TargetMode="External"/><Relationship Id="rId5" Type="http://schemas.openxmlformats.org/officeDocument/2006/relationships/hyperlink" Target="https://github.com/DataCurationNetwork/data-primers" TargetMode="External"/><Relationship Id="rId15" Type="http://schemas.openxmlformats.org/officeDocument/2006/relationships/hyperlink" Target="http://hdl.handle.net/2027.42/145724" TargetMode="External"/><Relationship Id="rId10" Type="http://schemas.openxmlformats.org/officeDocument/2006/relationships/hyperlink" Target="https://github.com/DataCurationNetwork/data-primers/blob/master/GeoJSON%20Data%20Curation%20Primer/GeoJSON-data-curation-primer.md" TargetMode="External"/><Relationship Id="rId19" Type="http://schemas.openxmlformats.org/officeDocument/2006/relationships/hyperlink" Target="https://github.com/DataCurationNetwork/data-primers/blob/master/STL%20Data%20Curation%20Primer/STL-data-curation-primer.md" TargetMode="External"/><Relationship Id="rId4" Type="http://schemas.openxmlformats.org/officeDocument/2006/relationships/hyperlink" Target="https://datacurationnetwork.org/home/resources/" TargetMode="External"/><Relationship Id="rId9" Type="http://schemas.openxmlformats.org/officeDocument/2006/relationships/hyperlink" Target="https://github.com/DataCurationNetwork/data-primers/blob/master/Geodatabase%20Data%20Curation%20Primer/Geodata-Primer.md" TargetMode="External"/><Relationship Id="rId14" Type="http://schemas.openxmlformats.org/officeDocument/2006/relationships/hyperlink" Target="https://github.com/DataCurationNetwork/data-primers/blob/master/Excel%20Data%20Curation%20Primer/Excel%20Data%20Curation%20Primer.md" TargetMode="External"/><Relationship Id="rId22" Type="http://schemas.openxmlformats.org/officeDocument/2006/relationships/hyperlink" Target="https://github.com/DataCurationNetwork/data-primers/blob/master/Wordpress%20Data%20Curation%20Primer/Wordpress.md"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s://github.com/DataCurationNetwork/data-primers/blob/master/NVivo%20Data%20Curation%20Primer/NVivo-data-curation-primer.md" TargetMode="External"/><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hyperlink" Target="http://hdl.handle.net/11299/202812" TargetMode="External"/><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hyperlink" Target="https://github.com/DataCurationNetwork/data-primers/blob/master/SPSS%20Data%20Curation%20Primer/SPSS-data-curation-primer.md"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1.xml"/><Relationship Id="rId1" Type="http://schemas.openxmlformats.org/officeDocument/2006/relationships/slideLayout" Target="../slideLayouts/slideLayout3.xml"/><Relationship Id="rId5" Type="http://schemas.openxmlformats.org/officeDocument/2006/relationships/hyperlink" Target="https://www.icpsr.umich.edu/icpsrweb/ICPSR/studies/31581/summary" TargetMode="External"/><Relationship Id="rId4" Type="http://schemas.openxmlformats.org/officeDocument/2006/relationships/image" Target="../media/image10.png"/></Relationships>
</file>

<file path=ppt/slides/_rels/slide32.xml.rels><?xml version="1.0" encoding="UTF-8" standalone="yes"?>
<Relationships xmlns="http://schemas.openxmlformats.org/package/2006/relationships"><Relationship Id="rId3" Type="http://schemas.openxmlformats.org/officeDocument/2006/relationships/hyperlink" Target="https://www.icpsr.umich.edu/icpsrweb/ICPSR/studies/31581/datadocumentation" TargetMode="External"/><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3.xml.rels><?xml version="1.0" encoding="UTF-8" standalone="yes"?>
<Relationships xmlns="http://schemas.openxmlformats.org/package/2006/relationships"><Relationship Id="rId3" Type="http://schemas.openxmlformats.org/officeDocument/2006/relationships/hyperlink" Target="https://dmptool.org/public_templates" TargetMode="External"/><Relationship Id="rId2" Type="http://schemas.openxmlformats.org/officeDocument/2006/relationships/notesSlide" Target="../notesSlides/notesSlide33.xml"/><Relationship Id="rId1" Type="http://schemas.openxmlformats.org/officeDocument/2006/relationships/slideLayout" Target="../slideLayouts/slideLayout3.xml"/><Relationship Id="rId5" Type="http://schemas.openxmlformats.org/officeDocument/2006/relationships/hyperlink" Target="http://guides.ucf.edu/content.php?pid=404829&amp;sid=3314408" TargetMode="External"/><Relationship Id="rId4" Type="http://schemas.openxmlformats.org/officeDocument/2006/relationships/hyperlink" Target="http://guides.ucf.edu/content.php?pid=404829&amp;sid=3314405"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guides.ucf.edu/metadata/datasetmetadata_checklist" TargetMode="External"/><Relationship Id="rId2" Type="http://schemas.openxmlformats.org/officeDocument/2006/relationships/notesSlide" Target="../notesSlides/notesSlide34.xml"/><Relationship Id="rId1" Type="http://schemas.openxmlformats.org/officeDocument/2006/relationships/slideLayout" Target="../slideLayouts/slideLayout3.xml"/><Relationship Id="rId4" Type="http://schemas.openxmlformats.org/officeDocument/2006/relationships/hyperlink" Target="http://guides.ucf.edu/data" TargetMode="External"/></Relationships>
</file>

<file path=ppt/slides/_rels/slide35.xml.rels><?xml version="1.0" encoding="UTF-8" standalone="yes"?>
<Relationships xmlns="http://schemas.openxmlformats.org/package/2006/relationships"><Relationship Id="rId3" Type="http://schemas.openxmlformats.org/officeDocument/2006/relationships/hyperlink" Target="http://guides.ucf.edu/metadata/genMetaStandards" TargetMode="External"/><Relationship Id="rId2" Type="http://schemas.openxmlformats.org/officeDocument/2006/relationships/notesSlide" Target="../notesSlides/notesSlide35.xml"/><Relationship Id="rId1" Type="http://schemas.openxmlformats.org/officeDocument/2006/relationships/slideLayout" Target="../slideLayouts/slideLayout3.xml"/><Relationship Id="rId4" Type="http://schemas.openxmlformats.org/officeDocument/2006/relationships/hyperlink" Target="http://guides.ucf.edu/metadata/domMetaStandards" TargetMode="External"/></Relationships>
</file>

<file path=ppt/slides/_rels/slide36.xml.rels><?xml version="1.0" encoding="UTF-8" standalone="yes"?>
<Relationships xmlns="http://schemas.openxmlformats.org/package/2006/relationships"><Relationship Id="rId3" Type="http://schemas.openxmlformats.org/officeDocument/2006/relationships/hyperlink" Target="http://www.loc.gov/catworkshop/courses/thesaurus/pdf/cont-vocab-thes-trnee-manual.pdf" TargetMode="External"/><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8" Type="http://schemas.openxmlformats.org/officeDocument/2006/relationships/hyperlink" Target="http://www.re3data.org/" TargetMode="External"/><Relationship Id="rId3" Type="http://schemas.openxmlformats.org/officeDocument/2006/relationships/image" Target="../media/image14.png"/><Relationship Id="rId7" Type="http://schemas.openxmlformats.org/officeDocument/2006/relationships/image" Target="../media/image16.jpg"/><Relationship Id="rId2" Type="http://schemas.openxmlformats.org/officeDocument/2006/relationships/notesSlide" Target="../notesSlides/notesSlide37.xml"/><Relationship Id="rId1" Type="http://schemas.openxmlformats.org/officeDocument/2006/relationships/slideLayout" Target="../slideLayouts/slideLayout3.xml"/><Relationship Id="rId6" Type="http://schemas.openxmlformats.org/officeDocument/2006/relationships/hyperlink" Target="http://oad.simmons.edu/oadwiki/Data_repositories" TargetMode="External"/><Relationship Id="rId5" Type="http://schemas.openxmlformats.org/officeDocument/2006/relationships/hyperlink" Target="http://v2.sherpa.ac.uk/opendoar/" TargetMode="External"/><Relationship Id="rId4" Type="http://schemas.openxmlformats.org/officeDocument/2006/relationships/image" Target="../media/image15.png"/><Relationship Id="rId9" Type="http://schemas.openxmlformats.org/officeDocument/2006/relationships/image" Target="../media/image1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hyperlink" Target="https://amstat.tandfonline.com/doi/full/10.1080/00031305.2016.1154108#.XL8rDOhKi9I" TargetMode="External"/><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hyperlink" Target="https://www.r-project.org/" TargetMode="External"/><Relationship Id="rId2" Type="http://schemas.openxmlformats.org/officeDocument/2006/relationships/notesSlide" Target="../notesSlides/notesSlide43.xml"/><Relationship Id="rId1" Type="http://schemas.openxmlformats.org/officeDocument/2006/relationships/slideLayout" Target="../slideLayouts/slideLayout3.xml"/><Relationship Id="rId4" Type="http://schemas.openxmlformats.org/officeDocument/2006/relationships/hyperlink" Target="https://rstudio.com/products/rstudio/download/" TargetMode="External"/></Relationships>
</file>

<file path=ppt/slides/_rels/slide44.xml.rels><?xml version="1.0" encoding="UTF-8" standalone="yes"?>
<Relationships xmlns="http://schemas.openxmlformats.org/package/2006/relationships"><Relationship Id="rId3" Type="http://schemas.openxmlformats.org/officeDocument/2006/relationships/hyperlink" Target="https://cran.r-project.org/web/packages/" TargetMode="External"/><Relationship Id="rId2" Type="http://schemas.openxmlformats.org/officeDocument/2006/relationships/notesSlide" Target="../notesSlides/notesSlide44.xml"/><Relationship Id="rId1" Type="http://schemas.openxmlformats.org/officeDocument/2006/relationships/slideLayout" Target="../slideLayouts/slideLayout3.xml"/><Relationship Id="rId4" Type="http://schemas.openxmlformats.org/officeDocument/2006/relationships/hyperlink" Target="https://github.com/trending/r" TargetMode="External"/></Relationships>
</file>

<file path=ppt/slides/_rels/slide4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hyperlink" Target="http://nbn-resolving.de/urn:nbn:de:0168-ssoar-326298" TargetMode="Externa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51.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3.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3" Type="http://schemas.openxmlformats.org/officeDocument/2006/relationships/hyperlink" Target="http://www.bls.gov/soc/" TargetMode="External"/><Relationship Id="rId2" Type="http://schemas.openxmlformats.org/officeDocument/2006/relationships/notesSlide" Target="../notesSlides/notesSlide55.xml"/><Relationship Id="rId1" Type="http://schemas.openxmlformats.org/officeDocument/2006/relationships/slideLayout" Target="../slideLayouts/slideLayout3.xml"/><Relationship Id="rId5" Type="http://schemas.openxmlformats.org/officeDocument/2006/relationships/hyperlink" Target="https://www.ukdataservice.ac.uk/manage-data/document/data-level/tabular.aspx" TargetMode="External"/><Relationship Id="rId4" Type="http://schemas.openxmlformats.org/officeDocument/2006/relationships/hyperlink" Target="https://www.iso.org/obp/ui/#search" TargetMode="Externa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8" Type="http://schemas.openxmlformats.org/officeDocument/2006/relationships/image" Target="../media/image28.jpg"/><Relationship Id="rId13" Type="http://schemas.openxmlformats.org/officeDocument/2006/relationships/image" Target="../media/image33.jpg"/><Relationship Id="rId3" Type="http://schemas.openxmlformats.org/officeDocument/2006/relationships/image" Target="../media/image23.png"/><Relationship Id="rId7" Type="http://schemas.openxmlformats.org/officeDocument/2006/relationships/image" Target="../media/image27.jpg"/><Relationship Id="rId12" Type="http://schemas.openxmlformats.org/officeDocument/2006/relationships/image" Target="../media/image32.gif"/><Relationship Id="rId2" Type="http://schemas.openxmlformats.org/officeDocument/2006/relationships/notesSlide" Target="../notesSlides/notesSlide58.xml"/><Relationship Id="rId1" Type="http://schemas.openxmlformats.org/officeDocument/2006/relationships/slideLayout" Target="../slideLayouts/slideLayout3.xml"/><Relationship Id="rId6" Type="http://schemas.openxmlformats.org/officeDocument/2006/relationships/image" Target="../media/image26.png"/><Relationship Id="rId11" Type="http://schemas.openxmlformats.org/officeDocument/2006/relationships/image" Target="../media/image31.jpg"/><Relationship Id="rId5" Type="http://schemas.openxmlformats.org/officeDocument/2006/relationships/image" Target="../media/image25.png"/><Relationship Id="rId10" Type="http://schemas.openxmlformats.org/officeDocument/2006/relationships/image" Target="../media/image30.gif"/><Relationship Id="rId4" Type="http://schemas.openxmlformats.org/officeDocument/2006/relationships/image" Target="../media/image24.jpg"/><Relationship Id="rId9" Type="http://schemas.openxmlformats.org/officeDocument/2006/relationships/image" Target="../media/image29.jpg"/><Relationship Id="rId14" Type="http://schemas.openxmlformats.org/officeDocument/2006/relationships/image" Target="../media/image34.jpg"/></Relationships>
</file>

<file path=ppt/slides/_rels/slide59.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png"/><Relationship Id="rId2" Type="http://schemas.openxmlformats.org/officeDocument/2006/relationships/notesSlide" Target="../notesSlides/notesSlide59.xml"/><Relationship Id="rId1" Type="http://schemas.openxmlformats.org/officeDocument/2006/relationships/slideLayout" Target="../slideLayouts/slideLayout3.xml"/><Relationship Id="rId6" Type="http://schemas.openxmlformats.org/officeDocument/2006/relationships/image" Target="../media/image38.pn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jpg"/><Relationship Id="rId4" Type="http://schemas.openxmlformats.org/officeDocument/2006/relationships/image" Target="../media/image36.png"/><Relationship Id="rId9" Type="http://schemas.openxmlformats.org/officeDocument/2006/relationships/image" Target="../media/image41.jpg"/></Relationships>
</file>

<file path=ppt/slides/_rels/slide6.xml.rels><?xml version="1.0" encoding="UTF-8" standalone="yes"?>
<Relationships xmlns="http://schemas.openxmlformats.org/package/2006/relationships"><Relationship Id="rId3" Type="http://schemas.openxmlformats.org/officeDocument/2006/relationships/hyperlink" Target="http://www.oecd.org/science/sci-tech/38500813.pdf"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hyperlink" Target="http://www.abc-clio.com/ODLIS/odlis_A.aspx" TargetMode="External"/></Relationships>
</file>

<file path=ppt/slides/_rels/slide60.xml.rels><?xml version="1.0" encoding="UTF-8" standalone="yes"?>
<Relationships xmlns="http://schemas.openxmlformats.org/package/2006/relationships"><Relationship Id="rId8" Type="http://schemas.openxmlformats.org/officeDocument/2006/relationships/hyperlink" Target="https://library.ucf.edu/about/departments/reference/" TargetMode="External"/><Relationship Id="rId3" Type="http://schemas.openxmlformats.org/officeDocument/2006/relationships/hyperlink" Target="http://library.ucf.edu/ScholarlyCommunication/" TargetMode="External"/><Relationship Id="rId7" Type="http://schemas.openxmlformats.org/officeDocument/2006/relationships/hyperlink" Target="http://stars.library.ucf.edu/" TargetMode="External"/><Relationship Id="rId2" Type="http://schemas.openxmlformats.org/officeDocument/2006/relationships/notesSlide" Target="../notesSlides/notesSlide60.xml"/><Relationship Id="rId1" Type="http://schemas.openxmlformats.org/officeDocument/2006/relationships/slideLayout" Target="../slideLayouts/slideLayout3.xml"/><Relationship Id="rId6" Type="http://schemas.openxmlformats.org/officeDocument/2006/relationships/hyperlink" Target="http://guides.ucf.edu/data" TargetMode="External"/><Relationship Id="rId5" Type="http://schemas.openxmlformats.org/officeDocument/2006/relationships/hyperlink" Target="http://guides.ucf.edu/metadata" TargetMode="External"/><Relationship Id="rId10" Type="http://schemas.openxmlformats.org/officeDocument/2006/relationships/hyperlink" Target="https://arcc.ist.ucf.edu/" TargetMode="External"/><Relationship Id="rId4" Type="http://schemas.openxmlformats.org/officeDocument/2006/relationships/hyperlink" Target="http://guides.ucf.edu/" TargetMode="External"/><Relationship Id="rId9" Type="http://schemas.openxmlformats.org/officeDocument/2006/relationships/hyperlink" Target="https://med.ucf.edu/research/research-resources/biostatistician-services/" TargetMode="Externa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notesSlide" Target="../notesSlides/notesSlide63.xml"/><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notesSlide" Target="../notesSlides/notesSlide64.xml"/><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65.xml"/><Relationship Id="rId1" Type="http://schemas.openxmlformats.org/officeDocument/2006/relationships/slideLayout" Target="../slideLayouts/slideLayout12.xml"/></Relationships>
</file>

<file path=ppt/slides/_rels/slide66.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66.xml"/><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49.jpg"/><Relationship Id="rId2" Type="http://schemas.openxmlformats.org/officeDocument/2006/relationships/notesSlide" Target="../notesSlides/notesSlide67.xml"/><Relationship Id="rId1" Type="http://schemas.openxmlformats.org/officeDocument/2006/relationships/slideLayout" Target="../slideLayouts/slideLayout12.xml"/></Relationships>
</file>

<file path=ppt/slides/_rels/slide68.xml.rels><?xml version="1.0" encoding="UTF-8" standalone="yes"?>
<Relationships xmlns="http://schemas.openxmlformats.org/package/2006/relationships"><Relationship Id="rId3" Type="http://schemas.openxmlformats.org/officeDocument/2006/relationships/hyperlink" Target="https://www.instructables.com/id/Make-Your-Computer-Into-A-Server-in-10-Minutes-fr/" TargetMode="External"/><Relationship Id="rId2" Type="http://schemas.openxmlformats.org/officeDocument/2006/relationships/notesSlide" Target="../notesSlides/notesSlide68.xml"/><Relationship Id="rId1" Type="http://schemas.openxmlformats.org/officeDocument/2006/relationships/slideLayout" Target="../slideLayouts/slideLayout1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3" Type="http://schemas.openxmlformats.org/officeDocument/2006/relationships/hyperlink" Target="https://redcap.med.ucf.edu/RedCap/" TargetMode="External"/><Relationship Id="rId2" Type="http://schemas.openxmlformats.org/officeDocument/2006/relationships/notesSlide" Target="../notesSlides/notesSlide70.xml"/><Relationship Id="rId1" Type="http://schemas.openxmlformats.org/officeDocument/2006/relationships/slideLayout" Target="../slideLayouts/slideLayout12.xml"/><Relationship Id="rId6" Type="http://schemas.openxmlformats.org/officeDocument/2006/relationships/hyperlink" Target="https://www.hcup-us.ahrq.gov/" TargetMode="External"/><Relationship Id="rId5" Type="http://schemas.openxmlformats.org/officeDocument/2006/relationships/hyperlink" Target="https://ucf.qualtrics.com/" TargetMode="External"/><Relationship Id="rId4" Type="http://schemas.openxmlformats.org/officeDocument/2006/relationships/hyperlink" Target="https://idp-prod.cc.ucf.edu/idp/profile/SAML2/Redirect/SSO?execution=e1s1" TargetMode="Externa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12.xml"/></Relationships>
</file>

<file path=ppt/slides/_rels/slide72.xml.rels><?xml version="1.0" encoding="UTF-8" standalone="yes"?>
<Relationships xmlns="http://schemas.openxmlformats.org/package/2006/relationships"><Relationship Id="rId3" Type="http://schemas.openxmlformats.org/officeDocument/2006/relationships/hyperlink" Target="https://conservancy.umn.edu/handle/11299/202812" TargetMode="External"/><Relationship Id="rId2" Type="http://schemas.openxmlformats.org/officeDocument/2006/relationships/notesSlide" Target="../notesSlides/notesSlide72.xml"/><Relationship Id="rId1" Type="http://schemas.openxmlformats.org/officeDocument/2006/relationships/slideLayout" Target="../slideLayouts/slideLayout12.xml"/></Relationships>
</file>

<file path=ppt/slides/_rels/slide73.xml.rels><?xml version="1.0" encoding="UTF-8" standalone="yes"?>
<Relationships xmlns="http://schemas.openxmlformats.org/package/2006/relationships"><Relationship Id="rId3" Type="http://schemas.openxmlformats.org/officeDocument/2006/relationships/hyperlink" Target="http://www.dublincore.org/specifications/dublin-core/dcmi-terms/" TargetMode="External"/><Relationship Id="rId7" Type="http://schemas.openxmlformats.org/officeDocument/2006/relationships/hyperlink" Target="http://www.editeur.org/83/Overview/" TargetMode="External"/><Relationship Id="rId2" Type="http://schemas.openxmlformats.org/officeDocument/2006/relationships/notesSlide" Target="../notesSlides/notesSlide73.xml"/><Relationship Id="rId1" Type="http://schemas.openxmlformats.org/officeDocument/2006/relationships/slideLayout" Target="../slideLayouts/slideLayout12.xml"/><Relationship Id="rId6" Type="http://schemas.openxmlformats.org/officeDocument/2006/relationships/hyperlink" Target="http://www.gils.net/" TargetMode="External"/><Relationship Id="rId5" Type="http://schemas.openxmlformats.org/officeDocument/2006/relationships/hyperlink" Target="http://www.loc.gov/ead/" TargetMode="External"/><Relationship Id="rId4" Type="http://schemas.openxmlformats.org/officeDocument/2006/relationships/hyperlink" Target="https://www.dublincore.org/specifications/dublin-core/dcmi-terms/" TargetMode="External"/></Relationships>
</file>

<file path=ppt/slides/_rels/slide74.xml.rels><?xml version="1.0" encoding="UTF-8" standalone="yes"?>
<Relationships xmlns="http://schemas.openxmlformats.org/package/2006/relationships"><Relationship Id="rId3" Type="http://schemas.openxmlformats.org/officeDocument/2006/relationships/hyperlink" Target="http://www.getty.edu/research/publications/electronic_publications/cdwa/index.html" TargetMode="External"/><Relationship Id="rId7" Type="http://schemas.openxmlformats.org/officeDocument/2006/relationships/hyperlink" Target="https://pbcore.org/" TargetMode="External"/><Relationship Id="rId2" Type="http://schemas.openxmlformats.org/officeDocument/2006/relationships/notesSlide" Target="../notesSlides/notesSlide74.xml"/><Relationship Id="rId1" Type="http://schemas.openxmlformats.org/officeDocument/2006/relationships/slideLayout" Target="../slideLayouts/slideLayout12.xml"/><Relationship Id="rId6" Type="http://schemas.openxmlformats.org/officeDocument/2006/relationships/hyperlink" Target="http://www.loc.gov/standards/vracore/" TargetMode="External"/><Relationship Id="rId5" Type="http://schemas.openxmlformats.org/officeDocument/2006/relationships/hyperlink" Target="https://www.niso.org/publications/ansiniso-z3987-2006-r2017-data-dictionary-technical-metadata-digital-still-images" TargetMode="External"/><Relationship Id="rId4" Type="http://schemas.openxmlformats.org/officeDocument/2006/relationships/hyperlink" Target="https://mpeg.chiariglione.org/standards/mpeg-7" TargetMode="External"/></Relationships>
</file>

<file path=ppt/slides/_rels/slide75.xml.rels><?xml version="1.0" encoding="UTF-8" standalone="yes"?>
<Relationships xmlns="http://schemas.openxmlformats.org/package/2006/relationships"><Relationship Id="rId8" Type="http://schemas.openxmlformats.org/officeDocument/2006/relationships/hyperlink" Target="http://id.worldcat.org/fast" TargetMode="External"/><Relationship Id="rId3" Type="http://schemas.openxmlformats.org/officeDocument/2006/relationships/hyperlink" Target="http://www.w3.org/TR/owl2-overview/" TargetMode="External"/><Relationship Id="rId7" Type="http://schemas.openxmlformats.org/officeDocument/2006/relationships/hyperlink" Target="http://www.w3.org/2004/02/skos/" TargetMode="External"/><Relationship Id="rId2" Type="http://schemas.openxmlformats.org/officeDocument/2006/relationships/notesSlide" Target="../notesSlides/notesSlide75.xml"/><Relationship Id="rId1" Type="http://schemas.openxmlformats.org/officeDocument/2006/relationships/slideLayout" Target="../slideLayouts/slideLayout12.xml"/><Relationship Id="rId6" Type="http://schemas.openxmlformats.org/officeDocument/2006/relationships/hyperlink" Target="http://www.w3.org/RDF/" TargetMode="External"/><Relationship Id="rId11" Type="http://schemas.openxmlformats.org/officeDocument/2006/relationships/hyperlink" Target="http://id.loc.gov/" TargetMode="External"/><Relationship Id="rId5" Type="http://schemas.openxmlformats.org/officeDocument/2006/relationships/hyperlink" Target="http://www.loc.gov/standards/mads/rdf/" TargetMode="External"/><Relationship Id="rId10" Type="http://schemas.openxmlformats.org/officeDocument/2006/relationships/hyperlink" Target="http://www.rdaregistry.info/" TargetMode="External"/><Relationship Id="rId4" Type="http://schemas.openxmlformats.org/officeDocument/2006/relationships/hyperlink" Target="http://www.loc.gov/standards/mads/" TargetMode="External"/><Relationship Id="rId9" Type="http://schemas.openxmlformats.org/officeDocument/2006/relationships/hyperlink" Target="http://www.oclc.org/dewey.en.html" TargetMode="External"/></Relationships>
</file>

<file path=ppt/slides/_rels/slide76.xml.rels><?xml version="1.0" encoding="UTF-8" standalone="yes"?>
<Relationships xmlns="http://schemas.openxmlformats.org/package/2006/relationships"><Relationship Id="rId3" Type="http://schemas.openxmlformats.org/officeDocument/2006/relationships/hyperlink" Target="https://tei-c.org/" TargetMode="External"/><Relationship Id="rId2" Type="http://schemas.openxmlformats.org/officeDocument/2006/relationships/notesSlide" Target="../notesSlides/notesSlide76.xml"/><Relationship Id="rId1" Type="http://schemas.openxmlformats.org/officeDocument/2006/relationships/slideLayout" Target="../slideLayouts/slideLayout12.xml"/><Relationship Id="rId6" Type="http://schemas.openxmlformats.org/officeDocument/2006/relationships/hyperlink" Target="https://www.laudatio-repository.org/" TargetMode="External"/><Relationship Id="rId5" Type="http://schemas.openxmlformats.org/officeDocument/2006/relationships/hyperlink" Target="http://www.ddialliance.org/" TargetMode="External"/><Relationship Id="rId4" Type="http://schemas.openxmlformats.org/officeDocument/2006/relationships/hyperlink" Target="https://www.icpsr.umich.edu/" TargetMode="External"/></Relationships>
</file>

<file path=ppt/slides/_rels/slide77.xml.rels><?xml version="1.0" encoding="UTF-8" standalone="yes"?>
<Relationships xmlns="http://schemas.openxmlformats.org/package/2006/relationships"><Relationship Id="rId3" Type="http://schemas.openxmlformats.org/officeDocument/2006/relationships/hyperlink" Target="https://abcd.tdwg.org/" TargetMode="External"/><Relationship Id="rId2" Type="http://schemas.openxmlformats.org/officeDocument/2006/relationships/notesSlide" Target="../notesSlides/notesSlide77.xml"/><Relationship Id="rId1" Type="http://schemas.openxmlformats.org/officeDocument/2006/relationships/slideLayout" Target="../slideLayouts/slideLayout12.xml"/><Relationship Id="rId5" Type="http://schemas.openxmlformats.org/officeDocument/2006/relationships/hyperlink" Target="http://rs.tdwg.org/dwc/" TargetMode="External"/><Relationship Id="rId4" Type="http://schemas.openxmlformats.org/officeDocument/2006/relationships/hyperlink" Target="https://knb.ecoinformatics.org/#external//emlparser/docs/index.html" TargetMode="External"/></Relationships>
</file>

<file path=ppt/slides/_rels/slide78.xml.rels><?xml version="1.0" encoding="UTF-8" standalone="yes"?>
<Relationships xmlns="http://schemas.openxmlformats.org/package/2006/relationships"><Relationship Id="rId3" Type="http://schemas.openxmlformats.org/officeDocument/2006/relationships/hyperlink" Target="http://www.hl7.org/implement/standards/" TargetMode="External"/><Relationship Id="rId2" Type="http://schemas.openxmlformats.org/officeDocument/2006/relationships/notesSlide" Target="../notesSlides/notesSlide78.xml"/><Relationship Id="rId1" Type="http://schemas.openxmlformats.org/officeDocument/2006/relationships/slideLayout" Target="../slideLayouts/slideLayout12.xml"/><Relationship Id="rId6" Type="http://schemas.openxmlformats.org/officeDocument/2006/relationships/hyperlink" Target="https://clinicaltrials.gov/ct2/manage-recs/resources#ProtocolRegistration" TargetMode="External"/><Relationship Id="rId5" Type="http://schemas.openxmlformats.org/officeDocument/2006/relationships/hyperlink" Target="http://ihe.net/Resources/Technical_Frameworks/" TargetMode="External"/><Relationship Id="rId4" Type="http://schemas.openxmlformats.org/officeDocument/2006/relationships/hyperlink" Target="http://www.nlm.nih.gov/cde/" TargetMode="External"/></Relationships>
</file>

<file path=ppt/slides/_rels/slide79.xml.rels><?xml version="1.0" encoding="UTF-8" standalone="yes"?>
<Relationships xmlns="http://schemas.openxmlformats.org/package/2006/relationships"><Relationship Id="rId8" Type="http://schemas.openxmlformats.org/officeDocument/2006/relationships/hyperlink" Target="http://www.gbif.org/informatics/standards-and-tools/publishing-data/data-standards/" TargetMode="External"/><Relationship Id="rId13" Type="http://schemas.openxmlformats.org/officeDocument/2006/relationships/image" Target="../media/image54.gif"/><Relationship Id="rId3" Type="http://schemas.openxmlformats.org/officeDocument/2006/relationships/image" Target="../media/image14.png"/><Relationship Id="rId7" Type="http://schemas.openxmlformats.org/officeDocument/2006/relationships/hyperlink" Target="http://www.gbif.org/" TargetMode="External"/><Relationship Id="rId12" Type="http://schemas.openxmlformats.org/officeDocument/2006/relationships/image" Target="../media/image53.png"/><Relationship Id="rId2" Type="http://schemas.openxmlformats.org/officeDocument/2006/relationships/notesSlide" Target="../notesSlides/notesSlide79.xml"/><Relationship Id="rId1" Type="http://schemas.openxmlformats.org/officeDocument/2006/relationships/slideLayout" Target="../slideLayouts/slideLayout12.xml"/><Relationship Id="rId6" Type="http://schemas.openxmlformats.org/officeDocument/2006/relationships/image" Target="../media/image51.gif"/><Relationship Id="rId11" Type="http://schemas.openxmlformats.org/officeDocument/2006/relationships/image" Target="../media/image52.png"/><Relationship Id="rId5" Type="http://schemas.openxmlformats.org/officeDocument/2006/relationships/hyperlink" Target="https://datadryad.org/" TargetMode="External"/><Relationship Id="rId10" Type="http://schemas.openxmlformats.org/officeDocument/2006/relationships/hyperlink" Target="https://clinicaltrials.gov/" TargetMode="External"/><Relationship Id="rId4" Type="http://schemas.openxmlformats.org/officeDocument/2006/relationships/image" Target="../media/image50.png"/><Relationship Id="rId9" Type="http://schemas.openxmlformats.org/officeDocument/2006/relationships/hyperlink" Target="http://www.nlm.nih.gov/NIHbmic/nih_data_sharing_repositories.html" TargetMode="External"/><Relationship Id="rId14" Type="http://schemas.openxmlformats.org/officeDocument/2006/relationships/hyperlink" Target="http://www.ncbi.nlm.nih.gov/genbank/"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stars.library.ucf.edu/lib-docs/144/" TargetMode="External"/><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hyperlink" Target="http://aims.fao.org/standards/agmes" TargetMode="External"/><Relationship Id="rId7" Type="http://schemas.openxmlformats.org/officeDocument/2006/relationships/hyperlink" Target="https://www.iso.org/standard/53798.html" TargetMode="External"/><Relationship Id="rId2" Type="http://schemas.openxmlformats.org/officeDocument/2006/relationships/notesSlide" Target="../notesSlides/notesSlide80.xml"/><Relationship Id="rId1" Type="http://schemas.openxmlformats.org/officeDocument/2006/relationships/slideLayout" Target="../slideLayouts/slideLayout12.xml"/><Relationship Id="rId6" Type="http://schemas.openxmlformats.org/officeDocument/2006/relationships/hyperlink" Target="http://www.fgdc.gov/metadata/csdgm/" TargetMode="External"/><Relationship Id="rId5" Type="http://schemas.openxmlformats.org/officeDocument/2006/relationships/hyperlink" Target="http://gcmd.gsfc.nasa.gov/User/difguide/difman.html" TargetMode="External"/><Relationship Id="rId4" Type="http://schemas.openxmlformats.org/officeDocument/2006/relationships/hyperlink" Target="http://cfconventions.org/" TargetMode="External"/></Relationships>
</file>

<file path=ppt/slides/_rels/slide81.xml.rels><?xml version="1.0" encoding="UTF-8" standalone="yes"?>
<Relationships xmlns="http://schemas.openxmlformats.org/package/2006/relationships"><Relationship Id="rId8" Type="http://schemas.openxmlformats.org/officeDocument/2006/relationships/image" Target="../media/image56.jpg"/><Relationship Id="rId3" Type="http://schemas.openxmlformats.org/officeDocument/2006/relationships/image" Target="../media/image14.png"/><Relationship Id="rId7" Type="http://schemas.openxmlformats.org/officeDocument/2006/relationships/image" Target="../media/image55.jpg"/><Relationship Id="rId2" Type="http://schemas.openxmlformats.org/officeDocument/2006/relationships/notesSlide" Target="../notesSlides/notesSlide81.xml"/><Relationship Id="rId1" Type="http://schemas.openxmlformats.org/officeDocument/2006/relationships/slideLayout" Target="../slideLayouts/slideLayout12.xml"/><Relationship Id="rId6" Type="http://schemas.openxmlformats.org/officeDocument/2006/relationships/hyperlink" Target="http://www.ceos.org/index.php?option=com_content&amp;view=category&amp;layout=blog&amp;id=148&amp;Itemid=213" TargetMode="External"/><Relationship Id="rId11" Type="http://schemas.openxmlformats.org/officeDocument/2006/relationships/hyperlink" Target="http://www.dcc.ac.uk/resources/metadata-standards/agmes-agricultural-metadata-element-set" TargetMode="External"/><Relationship Id="rId5" Type="http://schemas.openxmlformats.org/officeDocument/2006/relationships/hyperlink" Target="http://www.fgdc.gov/metadata/csdgm/" TargetMode="External"/><Relationship Id="rId10" Type="http://schemas.openxmlformats.org/officeDocument/2006/relationships/hyperlink" Target="http://agris.fao.org/" TargetMode="External"/><Relationship Id="rId4" Type="http://schemas.openxmlformats.org/officeDocument/2006/relationships/hyperlink" Target="https://www.ncdc.noaa.gov/" TargetMode="External"/><Relationship Id="rId9" Type="http://schemas.openxmlformats.org/officeDocument/2006/relationships/image" Target="../media/image57.jpg"/></Relationships>
</file>

<file path=ppt/slides/_rels/slide82.xml.rels><?xml version="1.0" encoding="UTF-8" standalone="yes"?>
<Relationships xmlns="http://schemas.openxmlformats.org/package/2006/relationships"><Relationship Id="rId8" Type="http://schemas.openxmlformats.org/officeDocument/2006/relationships/image" Target="../media/image59.gif"/><Relationship Id="rId3" Type="http://schemas.openxmlformats.org/officeDocument/2006/relationships/hyperlink" Target="http://www.iucr.org/resources/cif" TargetMode="External"/><Relationship Id="rId7" Type="http://schemas.openxmlformats.org/officeDocument/2006/relationships/image" Target="../media/image58.jpg"/><Relationship Id="rId2" Type="http://schemas.openxmlformats.org/officeDocument/2006/relationships/notesSlide" Target="../notesSlides/notesSlide82.xml"/><Relationship Id="rId1" Type="http://schemas.openxmlformats.org/officeDocument/2006/relationships/slideLayout" Target="../slideLayouts/slideLayout12.xml"/><Relationship Id="rId6" Type="http://schemas.openxmlformats.org/officeDocument/2006/relationships/hyperlink" Target="http://www.crystallography.net/index.php" TargetMode="External"/><Relationship Id="rId5" Type="http://schemas.openxmlformats.org/officeDocument/2006/relationships/hyperlink" Target="http://rruff.geo.arizona.edu/AMS/amcsd.php" TargetMode="External"/><Relationship Id="rId4" Type="http://schemas.openxmlformats.org/officeDocument/2006/relationships/image" Target="../media/image14.png"/></Relationships>
</file>

<file path=ppt/slides/_rels/slide83.xml.rels><?xml version="1.0" encoding="UTF-8" standalone="yes"?>
<Relationships xmlns="http://schemas.openxmlformats.org/package/2006/relationships"><Relationship Id="rId8" Type="http://schemas.openxmlformats.org/officeDocument/2006/relationships/hyperlink" Target="http://www.loc.gov/marc/sourcecode/form/formsource.html" TargetMode="External"/><Relationship Id="rId3" Type="http://schemas.openxmlformats.org/officeDocument/2006/relationships/hyperlink" Target="http://www.iana.org/assignments/media-types/index.html" TargetMode="External"/><Relationship Id="rId7" Type="http://schemas.openxmlformats.org/officeDocument/2006/relationships/hyperlink" Target="http://www.loc.gov/marc/languages/" TargetMode="External"/><Relationship Id="rId2" Type="http://schemas.openxmlformats.org/officeDocument/2006/relationships/notesSlide" Target="../notesSlides/notesSlide83.xml"/><Relationship Id="rId1" Type="http://schemas.openxmlformats.org/officeDocument/2006/relationships/slideLayout" Target="../slideLayouts/slideLayout12.xml"/><Relationship Id="rId6" Type="http://schemas.openxmlformats.org/officeDocument/2006/relationships/hyperlink" Target="http://www.loc.gov/marc/countries/" TargetMode="External"/><Relationship Id="rId5" Type="http://schemas.openxmlformats.org/officeDocument/2006/relationships/hyperlink" Target="http://dublincore.org/documents/dcmi-terms/index.shtml#H7" TargetMode="External"/><Relationship Id="rId4" Type="http://schemas.openxmlformats.org/officeDocument/2006/relationships/hyperlink" Target="http://www.loc.gov/standards/mods/mods-notes.html" TargetMode="External"/></Relationships>
</file>

<file path=ppt/slides/_rels/slide84.xml.rels><?xml version="1.0" encoding="UTF-8" standalone="yes"?>
<Relationships xmlns="http://schemas.openxmlformats.org/package/2006/relationships"><Relationship Id="rId8" Type="http://schemas.openxmlformats.org/officeDocument/2006/relationships/hyperlink" Target="https://www.afsnet.org/page/AFSET" TargetMode="External"/><Relationship Id="rId13" Type="http://schemas.openxmlformats.org/officeDocument/2006/relationships/hyperlink" Target="http://www.who.int/classifications/icd/en/" TargetMode="External"/><Relationship Id="rId18" Type="http://schemas.openxmlformats.org/officeDocument/2006/relationships/hyperlink" Target="https://bartoc.org/en/node/272" TargetMode="External"/><Relationship Id="rId3" Type="http://schemas.openxmlformats.org/officeDocument/2006/relationships/hyperlink" Target="http://aims.fao.org/standards/agrovoc/linked-open-data" TargetMode="External"/><Relationship Id="rId21" Type="http://schemas.openxmlformats.org/officeDocument/2006/relationships/hyperlink" Target="http://www.nlm.nih.gov/research/umls/Snomed/snomed_main.html" TargetMode="External"/><Relationship Id="rId7" Type="http://schemas.openxmlformats.org/officeDocument/2006/relationships/hyperlink" Target="http://eurovoc.europa.eu/" TargetMode="External"/><Relationship Id="rId12" Type="http://schemas.openxmlformats.org/officeDocument/2006/relationships/hyperlink" Target="http://www.getty.edu/research/tools/vocabularies/tgn/" TargetMode="External"/><Relationship Id="rId17" Type="http://schemas.openxmlformats.org/officeDocument/2006/relationships/hyperlink" Target="http://www.nlm.nih.gov/mesh/" TargetMode="External"/><Relationship Id="rId25" Type="http://schemas.openxmlformats.org/officeDocument/2006/relationships/hyperlink" Target="https://agclass.nal.usda.gov/" TargetMode="External"/><Relationship Id="rId2" Type="http://schemas.openxmlformats.org/officeDocument/2006/relationships/notesSlide" Target="../notesSlides/notesSlide84.xml"/><Relationship Id="rId16" Type="http://schemas.openxmlformats.org/officeDocument/2006/relationships/hyperlink" Target="https://loinc.org/" TargetMode="External"/><Relationship Id="rId20" Type="http://schemas.openxmlformats.org/officeDocument/2006/relationships/hyperlink" Target="http://www.nlm.nih.gov/research/umls/rxnorm/" TargetMode="External"/><Relationship Id="rId1" Type="http://schemas.openxmlformats.org/officeDocument/2006/relationships/slideLayout" Target="../slideLayouts/slideLayout12.xml"/><Relationship Id="rId6" Type="http://schemas.openxmlformats.org/officeDocument/2006/relationships/hyperlink" Target="http://www.iucr.org/resources/cif/dictionaries" TargetMode="External"/><Relationship Id="rId11" Type="http://schemas.openxmlformats.org/officeDocument/2006/relationships/hyperlink" Target="http://www.getty.edu/research/tools/vocabularies/aat/" TargetMode="External"/><Relationship Id="rId24" Type="http://schemas.openxmlformats.org/officeDocument/2006/relationships/hyperlink" Target="http://databases.unesco.org/thesaurus/" TargetMode="External"/><Relationship Id="rId5" Type="http://schemas.openxmlformats.org/officeDocument/2006/relationships/hyperlink" Target="http://www.cabi.org/cabthesaurus/" TargetMode="External"/><Relationship Id="rId15" Type="http://schemas.openxmlformats.org/officeDocument/2006/relationships/hyperlink" Target="http://id.loc.gov/vocabulary/graphicMaterials.html" TargetMode="External"/><Relationship Id="rId23" Type="http://schemas.openxmlformats.org/officeDocument/2006/relationships/hyperlink" Target="http://lib-thesaurus.un.org/LIB/DHLUNBISThesaurus.nsf" TargetMode="External"/><Relationship Id="rId10" Type="http://schemas.openxmlformats.org/officeDocument/2006/relationships/hyperlink" Target="http://www.geonames.org/" TargetMode="External"/><Relationship Id="rId19" Type="http://schemas.openxmlformats.org/officeDocument/2006/relationships/hyperlink" Target="http://rbms.info/vocabularies/" TargetMode="External"/><Relationship Id="rId4" Type="http://schemas.openxmlformats.org/officeDocument/2006/relationships/hyperlink" Target="http://www.mso.anu.edu.au/library/thesaurus/" TargetMode="External"/><Relationship Id="rId9" Type="http://schemas.openxmlformats.org/officeDocument/2006/relationships/hyperlink" Target="http://geneontology.org/" TargetMode="External"/><Relationship Id="rId14" Type="http://schemas.openxmlformats.org/officeDocument/2006/relationships/hyperlink" Target="http://authorities.loc.gov/" TargetMode="External"/><Relationship Id="rId22" Type="http://schemas.openxmlformats.org/officeDocument/2006/relationships/hyperlink" Target="http://zbw.eu/stw/versions/latest/about" TargetMode="External"/></Relationships>
</file>

<file path=ppt/slides/_rels/slide85.xml.rels><?xml version="1.0" encoding="UTF-8" standalone="yes"?>
<Relationships xmlns="http://schemas.openxmlformats.org/package/2006/relationships"><Relationship Id="rId3" Type="http://schemas.openxmlformats.org/officeDocument/2006/relationships/hyperlink" Target="http://id.loc.gov/authorities/names.html" TargetMode="External"/><Relationship Id="rId2" Type="http://schemas.openxmlformats.org/officeDocument/2006/relationships/notesSlide" Target="../notesSlides/notesSlide85.xml"/><Relationship Id="rId1" Type="http://schemas.openxmlformats.org/officeDocument/2006/relationships/slideLayout" Target="../slideLayouts/slideLayout12.xml"/><Relationship Id="rId6" Type="http://schemas.openxmlformats.org/officeDocument/2006/relationships/hyperlink" Target="https://orcid.org/" TargetMode="External"/><Relationship Id="rId5" Type="http://schemas.openxmlformats.org/officeDocument/2006/relationships/hyperlink" Target="http://www.getty.edu/research/tools/vocabularies/ulan/index.html" TargetMode="External"/><Relationship Id="rId4" Type="http://schemas.openxmlformats.org/officeDocument/2006/relationships/hyperlink" Target="http://viaf.org/" TargetMode="External"/></Relationships>
</file>

<file path=ppt/slides/_rels/slide86.xml.rels><?xml version="1.0" encoding="UTF-8" standalone="yes"?>
<Relationships xmlns="http://schemas.openxmlformats.org/package/2006/relationships"><Relationship Id="rId3" Type="http://schemas.openxmlformats.org/officeDocument/2006/relationships/hyperlink" Target="http://www.icpsr.umich.edu/icpsrweb/NACJD/studies/20363?archive=NACJD&amp;q=%22university+of+central+florida%22&amp;permit%5B0%5D=AVAILABLE&amp;x=-999&amp;y=-84" TargetMode="External"/><Relationship Id="rId2" Type="http://schemas.openxmlformats.org/officeDocument/2006/relationships/notesSlide" Target="../notesSlides/notesSlide86.xml"/><Relationship Id="rId1" Type="http://schemas.openxmlformats.org/officeDocument/2006/relationships/slideLayout" Target="../slideLayouts/slideLayout12.xml"/><Relationship Id="rId6" Type="http://schemas.openxmlformats.org/officeDocument/2006/relationships/hyperlink" Target="http://www.data-archive.ac.uk/" TargetMode="External"/><Relationship Id="rId5" Type="http://schemas.openxmlformats.org/officeDocument/2006/relationships/hyperlink" Target="http://www.icpsr.umich.edu/" TargetMode="External"/><Relationship Id="rId4" Type="http://schemas.openxmlformats.org/officeDocument/2006/relationships/hyperlink" Target="http://www.ddialliance.org/" TargetMode="External"/></Relationships>
</file>

<file path=ppt/slides/_rels/slide87.xml.rels><?xml version="1.0" encoding="UTF-8" standalone="yes"?>
<Relationships xmlns="http://schemas.openxmlformats.org/package/2006/relationships"><Relationship Id="rId8" Type="http://schemas.openxmlformats.org/officeDocument/2006/relationships/hyperlink" Target="https://wiki.tei-c.org/index.php/Category:Tools" TargetMode="External"/><Relationship Id="rId3" Type="http://schemas.openxmlformats.org/officeDocument/2006/relationships/hyperlink" Target="https://teibyexample.org/" TargetMode="External"/><Relationship Id="rId7" Type="http://schemas.openxmlformats.org/officeDocument/2006/relationships/hyperlink" Target="https://teibyexample.org/xquery/TBEvalidator.xq" TargetMode="External"/><Relationship Id="rId2" Type="http://schemas.openxmlformats.org/officeDocument/2006/relationships/notesSlide" Target="../notesSlides/notesSlide87.xml"/><Relationship Id="rId1" Type="http://schemas.openxmlformats.org/officeDocument/2006/relationships/slideLayout" Target="../slideLayouts/slideLayout12.xml"/><Relationship Id="rId6" Type="http://schemas.openxmlformats.org/officeDocument/2006/relationships/hyperlink" Target="https://teibyexample.org/examples/TBED06v00.htm" TargetMode="External"/><Relationship Id="rId5" Type="http://schemas.openxmlformats.org/officeDocument/2006/relationships/hyperlink" Target="https://teibyexample.org/examples/TBED03v00.htm" TargetMode="External"/><Relationship Id="rId4" Type="http://schemas.openxmlformats.org/officeDocument/2006/relationships/hyperlink" Target="https://teibyexample.org/examples/TBED02v00.htm" TargetMode="External"/><Relationship Id="rId9" Type="http://schemas.openxmlformats.org/officeDocument/2006/relationships/hyperlink" Target="https://tei-c.org/guidelines/P5/" TargetMode="External"/></Relationships>
</file>

<file path=ppt/slides/_rels/slide88.xml.rels><?xml version="1.0" encoding="UTF-8" standalone="yes"?>
<Relationships xmlns="http://schemas.openxmlformats.org/package/2006/relationships"><Relationship Id="rId3" Type="http://schemas.openxmlformats.org/officeDocument/2006/relationships/hyperlink" Target="https://datadryad.org/stash/dataset/doi:10.5061/dryad.75nv22qj" TargetMode="External"/><Relationship Id="rId7" Type="http://schemas.openxmlformats.org/officeDocument/2006/relationships/hyperlink" Target="https://www.gbif.org/" TargetMode="External"/><Relationship Id="rId2" Type="http://schemas.openxmlformats.org/officeDocument/2006/relationships/notesSlide" Target="../notesSlides/notesSlide88.xml"/><Relationship Id="rId1" Type="http://schemas.openxmlformats.org/officeDocument/2006/relationships/slideLayout" Target="../slideLayouts/slideLayout12.xml"/><Relationship Id="rId6" Type="http://schemas.openxmlformats.org/officeDocument/2006/relationships/hyperlink" Target="https://www.gbif.org/dataset/4bf1cca8-832c-4891-9e17-7e7a65b7cc81" TargetMode="External"/><Relationship Id="rId5" Type="http://schemas.openxmlformats.org/officeDocument/2006/relationships/hyperlink" Target="http://www.dspace.org/" TargetMode="External"/><Relationship Id="rId4" Type="http://schemas.openxmlformats.org/officeDocument/2006/relationships/hyperlink" Target="https://datadryad.org/" TargetMode="External"/></Relationships>
</file>

<file path=ppt/slides/_rels/slide89.xml.rels><?xml version="1.0" encoding="UTF-8" standalone="yes"?>
<Relationships xmlns="http://schemas.openxmlformats.org/package/2006/relationships"><Relationship Id="rId3" Type="http://schemas.openxmlformats.org/officeDocument/2006/relationships/hyperlink" Target="https://irma.nps.gov/DataStore/Reference/Profile/2210280" TargetMode="External"/><Relationship Id="rId2" Type="http://schemas.openxmlformats.org/officeDocument/2006/relationships/notesSlide" Target="../notesSlides/notesSlide89.xml"/><Relationship Id="rId1" Type="http://schemas.openxmlformats.org/officeDocument/2006/relationships/slideLayout" Target="../slideLayouts/slideLayout12.xml"/><Relationship Id="rId6" Type="http://schemas.openxmlformats.org/officeDocument/2006/relationships/hyperlink" Target="https://www.usgs.gov/products/data-and-tools/data-management/metadata" TargetMode="External"/><Relationship Id="rId5" Type="http://schemas.openxmlformats.org/officeDocument/2006/relationships/hyperlink" Target="https://www.fgdc.gov/metadata/geospatial-metadata-standards" TargetMode="External"/><Relationship Id="rId4" Type="http://schemas.openxmlformats.org/officeDocument/2006/relationships/hyperlink" Target="https://www.sciencebase.gov/catalog/item/5633fea2e4b048076347f1cf"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hyperlink" Target="https://cmr.earthdata.nasa.gov/search/concepts/C1536049393-LARC_ASDC.html" TargetMode="External"/><Relationship Id="rId2" Type="http://schemas.openxmlformats.org/officeDocument/2006/relationships/notesSlide" Target="../notesSlides/notesSlide90.xml"/><Relationship Id="rId1" Type="http://schemas.openxmlformats.org/officeDocument/2006/relationships/slideLayout" Target="../slideLayouts/slideLayout12.xml"/><Relationship Id="rId6" Type="http://schemas.openxmlformats.org/officeDocument/2006/relationships/hyperlink" Target="http://gcmd.gsfc.nasa.gov/User/difguide/difman.html" TargetMode="External"/><Relationship Id="rId5" Type="http://schemas.openxmlformats.org/officeDocument/2006/relationships/hyperlink" Target="https://earthdata.nasa.gov/esdis/eso/standards-and-references/directory-interchange-format-dif-standard" TargetMode="External"/><Relationship Id="rId4" Type="http://schemas.openxmlformats.org/officeDocument/2006/relationships/hyperlink" Target="https://earthdata.nasa.gov/eosdis/daacs/asdc" TargetMode="External"/></Relationships>
</file>

<file path=ppt/slides/_rels/slide91.xml.rels><?xml version="1.0" encoding="UTF-8" standalone="yes"?>
<Relationships xmlns="http://schemas.openxmlformats.org/package/2006/relationships"><Relationship Id="rId3" Type="http://schemas.openxmlformats.org/officeDocument/2006/relationships/hyperlink" Target="mailto:Sai.deng@ucf.edu" TargetMode="External"/><Relationship Id="rId2" Type="http://schemas.openxmlformats.org/officeDocument/2006/relationships/notesSlide" Target="../notesSlides/notesSlide91.xml"/><Relationship Id="rId1" Type="http://schemas.openxmlformats.org/officeDocument/2006/relationships/slideLayout" Target="../slideLayouts/slideLayout12.xml"/><Relationship Id="rId6" Type="http://schemas.openxmlformats.org/officeDocument/2006/relationships/image" Target="../media/image60.png"/><Relationship Id="rId5" Type="http://schemas.openxmlformats.org/officeDocument/2006/relationships/hyperlink" Target="mailto:Xiang.Zhu@ucf.edu" TargetMode="External"/><Relationship Id="rId4" Type="http://schemas.openxmlformats.org/officeDocument/2006/relationships/hyperlink" Target="mailto:sai.deng@ucf.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7F0DA"/>
        </a:solidFill>
        <a:effectLst/>
      </p:bgPr>
    </p:bg>
    <p:spTree>
      <p:nvGrpSpPr>
        <p:cNvPr id="1" name="Shape 95"/>
        <p:cNvGrpSpPr/>
        <p:nvPr/>
      </p:nvGrpSpPr>
      <p:grpSpPr>
        <a:xfrm>
          <a:off x="0" y="0"/>
          <a:ext cx="0" cy="0"/>
          <a:chOff x="0" y="0"/>
          <a:chExt cx="0" cy="0"/>
        </a:xfrm>
      </p:grpSpPr>
      <p:sp>
        <p:nvSpPr>
          <p:cNvPr id="96" name="Google Shape;96;p14"/>
          <p:cNvSpPr txBox="1">
            <a:spLocks noGrp="1"/>
          </p:cNvSpPr>
          <p:nvPr>
            <p:ph type="subTitle" idx="1"/>
          </p:nvPr>
        </p:nvSpPr>
        <p:spPr>
          <a:xfrm>
            <a:off x="1143895" y="5108027"/>
            <a:ext cx="3428100" cy="838200"/>
          </a:xfrm>
          <a:prstGeom prst="rect">
            <a:avLst/>
          </a:prstGeom>
          <a:noFill/>
          <a:ln>
            <a:noFill/>
          </a:ln>
        </p:spPr>
        <p:txBody>
          <a:bodyPr spcFirstLastPara="1" wrap="square" lIns="91425" tIns="45700" rIns="91425" bIns="45700" anchor="t" anchorCtr="0">
            <a:noAutofit/>
          </a:bodyPr>
          <a:lstStyle/>
          <a:p>
            <a:pPr marL="0" lvl="0" indent="0" algn="l" rtl="0">
              <a:lnSpc>
                <a:spcPct val="90000"/>
              </a:lnSpc>
              <a:spcBef>
                <a:spcPts val="0"/>
              </a:spcBef>
              <a:spcAft>
                <a:spcPts val="0"/>
              </a:spcAft>
              <a:buSzPts val="2080"/>
              <a:buNone/>
            </a:pPr>
            <a:r>
              <a:rPr lang="en-US" sz="1800">
                <a:solidFill>
                  <a:srgbClr val="3F3F3F"/>
                </a:solidFill>
              </a:rPr>
              <a:t>Sai Deng, Metadata Librarian, </a:t>
            </a:r>
            <a:endParaRPr sz="1800"/>
          </a:p>
          <a:p>
            <a:pPr marL="0" lvl="0" indent="0" algn="l" rtl="0">
              <a:lnSpc>
                <a:spcPct val="90000"/>
              </a:lnSpc>
              <a:spcBef>
                <a:spcPts val="620"/>
              </a:spcBef>
              <a:spcAft>
                <a:spcPts val="0"/>
              </a:spcAft>
              <a:buSzPts val="2080"/>
              <a:buNone/>
            </a:pPr>
            <a:r>
              <a:rPr lang="en-US" sz="1800">
                <a:solidFill>
                  <a:srgbClr val="3F3F3F"/>
                </a:solidFill>
              </a:rPr>
              <a:t>University of Central Florida Libraries</a:t>
            </a:r>
            <a:endParaRPr sz="1800"/>
          </a:p>
        </p:txBody>
      </p:sp>
      <p:sp>
        <p:nvSpPr>
          <p:cNvPr id="97" name="Google Shape;97;p14"/>
          <p:cNvSpPr txBox="1">
            <a:spLocks noGrp="1"/>
          </p:cNvSpPr>
          <p:nvPr>
            <p:ph type="ctrTitle"/>
          </p:nvPr>
        </p:nvSpPr>
        <p:spPr>
          <a:xfrm>
            <a:off x="914400" y="1836631"/>
            <a:ext cx="7315200" cy="2202000"/>
          </a:xfrm>
          <a:prstGeom prst="rect">
            <a:avLst/>
          </a:prstGeom>
          <a:noFill/>
          <a:ln>
            <a:noFill/>
          </a:ln>
        </p:spPr>
        <p:txBody>
          <a:bodyPr spcFirstLastPara="1" wrap="square" lIns="91425" tIns="45700" rIns="91425" bIns="45700" anchor="t" anchorCtr="0">
            <a:noAutofit/>
          </a:bodyPr>
          <a:lstStyle/>
          <a:p>
            <a:pPr marL="182880" lvl="0" indent="0" algn="ctr" rtl="0">
              <a:spcBef>
                <a:spcPts val="0"/>
              </a:spcBef>
              <a:spcAft>
                <a:spcPts val="0"/>
              </a:spcAft>
              <a:buSzPts val="5632"/>
              <a:buNone/>
            </a:pPr>
            <a:r>
              <a:rPr lang="en-US" sz="4400">
                <a:solidFill>
                  <a:srgbClr val="595959"/>
                </a:solidFill>
              </a:rPr>
              <a:t>Data Documentation, Analysis &amp; Statistical Software</a:t>
            </a:r>
            <a:endParaRPr/>
          </a:p>
        </p:txBody>
      </p:sp>
      <p:sp>
        <p:nvSpPr>
          <p:cNvPr id="98" name="Google Shape;98;p14"/>
          <p:cNvSpPr txBox="1"/>
          <p:nvPr/>
        </p:nvSpPr>
        <p:spPr>
          <a:xfrm>
            <a:off x="626175" y="189526"/>
            <a:ext cx="5791200" cy="4593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200" b="1" i="0" u="none" strike="noStrike" cap="none">
                <a:solidFill>
                  <a:srgbClr val="595959"/>
                </a:solidFill>
                <a:latin typeface="Trebuchet MS"/>
                <a:ea typeface="Trebuchet MS"/>
                <a:cs typeface="Trebuchet MS"/>
                <a:sym typeface="Trebuchet MS"/>
              </a:rPr>
              <a:t>UCF Graduate Workshop</a:t>
            </a:r>
            <a:endParaRPr sz="1800"/>
          </a:p>
        </p:txBody>
      </p:sp>
      <p:sp>
        <p:nvSpPr>
          <p:cNvPr id="99" name="Google Shape;99;p14"/>
          <p:cNvSpPr txBox="1"/>
          <p:nvPr/>
        </p:nvSpPr>
        <p:spPr>
          <a:xfrm>
            <a:off x="4876800" y="5108027"/>
            <a:ext cx="3428100" cy="8382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rgbClr val="C3260C"/>
              </a:buClr>
              <a:buSzPts val="2080"/>
              <a:buFont typeface="Georgia"/>
              <a:buNone/>
            </a:pPr>
            <a:r>
              <a:rPr lang="en-US" sz="1800" u="none">
                <a:solidFill>
                  <a:srgbClr val="3F3F3F"/>
                </a:solidFill>
                <a:latin typeface="Lato"/>
                <a:ea typeface="Lato"/>
                <a:cs typeface="Lato"/>
                <a:sym typeface="Lato"/>
              </a:rPr>
              <a:t>Xiang Zhu, Statistician, </a:t>
            </a:r>
            <a:endParaRPr sz="1800">
              <a:latin typeface="Lato"/>
              <a:ea typeface="Lato"/>
              <a:cs typeface="Lato"/>
              <a:sym typeface="Lato"/>
            </a:endParaRPr>
          </a:p>
          <a:p>
            <a:pPr marL="0" marR="0" lvl="0" indent="0" algn="l" rtl="0">
              <a:lnSpc>
                <a:spcPct val="90000"/>
              </a:lnSpc>
              <a:spcBef>
                <a:spcPts val="620"/>
              </a:spcBef>
              <a:spcAft>
                <a:spcPts val="0"/>
              </a:spcAft>
              <a:buClr>
                <a:srgbClr val="C3260C"/>
              </a:buClr>
              <a:buSzPts val="2080"/>
              <a:buFont typeface="Georgia"/>
              <a:buNone/>
            </a:pPr>
            <a:r>
              <a:rPr lang="en-US" sz="1800" u="none">
                <a:solidFill>
                  <a:srgbClr val="3F3F3F"/>
                </a:solidFill>
                <a:latin typeface="Lato"/>
                <a:ea typeface="Lato"/>
                <a:cs typeface="Lato"/>
                <a:sym typeface="Lato"/>
              </a:rPr>
              <a:t>College of Medicine, University of Central Florida</a:t>
            </a:r>
            <a:endParaRPr sz="1800">
              <a:latin typeface="Lato"/>
              <a:ea typeface="Lato"/>
              <a:cs typeface="Lato"/>
              <a:sym typeface="Lato"/>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5"/>
        <p:cNvGrpSpPr/>
        <p:nvPr/>
      </p:nvGrpSpPr>
      <p:grpSpPr>
        <a:xfrm>
          <a:off x="0" y="0"/>
          <a:ext cx="0" cy="0"/>
          <a:chOff x="0" y="0"/>
          <a:chExt cx="0" cy="0"/>
        </a:xfrm>
      </p:grpSpPr>
      <p:sp>
        <p:nvSpPr>
          <p:cNvPr id="166" name="Google Shape;166;p23"/>
          <p:cNvSpPr txBox="1">
            <a:spLocks noGrp="1"/>
          </p:cNvSpPr>
          <p:nvPr>
            <p:ph type="title"/>
          </p:nvPr>
        </p:nvSpPr>
        <p:spPr>
          <a:xfrm>
            <a:off x="729450" y="16058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096"/>
              <a:buNone/>
            </a:pPr>
            <a:r>
              <a:rPr lang="en-US" sz="3000">
                <a:solidFill>
                  <a:srgbClr val="7F6000"/>
                </a:solidFill>
              </a:rPr>
              <a:t>Data Documentation: Recommendations</a:t>
            </a:r>
            <a:endParaRPr sz="3000">
              <a:solidFill>
                <a:srgbClr val="7F6000"/>
              </a:solidFill>
            </a:endParaRPr>
          </a:p>
        </p:txBody>
      </p:sp>
      <p:sp>
        <p:nvSpPr>
          <p:cNvPr id="167" name="Google Shape;167;p23"/>
          <p:cNvSpPr txBox="1">
            <a:spLocks noGrp="1"/>
          </p:cNvSpPr>
          <p:nvPr>
            <p:ph type="body" idx="1"/>
          </p:nvPr>
        </p:nvSpPr>
        <p:spPr>
          <a:xfrm>
            <a:off x="729450" y="2287075"/>
            <a:ext cx="5643000" cy="4494900"/>
          </a:xfrm>
          <a:prstGeom prst="rect">
            <a:avLst/>
          </a:prstGeom>
          <a:noFill/>
          <a:ln>
            <a:noFill/>
          </a:ln>
        </p:spPr>
        <p:txBody>
          <a:bodyPr spcFirstLastPara="1" wrap="square" lIns="91425" tIns="45700" rIns="91425" bIns="45700" anchor="t" anchorCtr="0">
            <a:noAutofit/>
          </a:bodyPr>
          <a:lstStyle/>
          <a:p>
            <a:pPr marL="228600" lvl="0" indent="-182880" algn="l" rtl="0">
              <a:lnSpc>
                <a:spcPct val="80000"/>
              </a:lnSpc>
              <a:spcBef>
                <a:spcPts val="0"/>
              </a:spcBef>
              <a:spcAft>
                <a:spcPts val="0"/>
              </a:spcAft>
              <a:buSzPts val="2080"/>
              <a:buFont typeface="Courier New"/>
              <a:buChar char="o"/>
            </a:pPr>
            <a:r>
              <a:rPr lang="en-US" sz="1600" b="1" dirty="0"/>
              <a:t>It is recommended to keep the wide variety of </a:t>
            </a:r>
            <a:r>
              <a:rPr lang="en-US" sz="1600" b="1" dirty="0">
                <a:solidFill>
                  <a:srgbClr val="0070C0"/>
                </a:solidFill>
              </a:rPr>
              <a:t>materials</a:t>
            </a:r>
            <a:r>
              <a:rPr lang="en-US" sz="1600" b="1" dirty="0"/>
              <a:t> that are </a:t>
            </a:r>
            <a:r>
              <a:rPr lang="en-US" sz="1600" b="1" dirty="0">
                <a:solidFill>
                  <a:srgbClr val="0070C0"/>
                </a:solidFill>
              </a:rPr>
              <a:t>generated or collected in your research,</a:t>
            </a:r>
            <a:r>
              <a:rPr lang="en-US" sz="1600" b="1" dirty="0"/>
              <a:t> e.g.,</a:t>
            </a:r>
            <a:endParaRPr sz="1600" dirty="0"/>
          </a:p>
          <a:p>
            <a:pPr marL="548640" lvl="3" indent="-182880" algn="l" rtl="0">
              <a:lnSpc>
                <a:spcPct val="80000"/>
              </a:lnSpc>
              <a:spcBef>
                <a:spcPts val="100"/>
              </a:spcBef>
              <a:spcAft>
                <a:spcPts val="100"/>
              </a:spcAft>
              <a:buSzPts val="1820"/>
              <a:buFont typeface="Courier New"/>
              <a:buChar char="o"/>
            </a:pPr>
            <a:r>
              <a:rPr lang="en-US" sz="1600" dirty="0"/>
              <a:t>Documents (text, Word), spreadsheets</a:t>
            </a:r>
            <a:endParaRPr sz="1600" dirty="0"/>
          </a:p>
          <a:p>
            <a:pPr marL="548640" lvl="3" indent="-182880" algn="l" rtl="0">
              <a:lnSpc>
                <a:spcPct val="80000"/>
              </a:lnSpc>
              <a:spcBef>
                <a:spcPts val="0"/>
              </a:spcBef>
              <a:spcAft>
                <a:spcPts val="100"/>
              </a:spcAft>
              <a:buSzPts val="1820"/>
              <a:buFont typeface="Courier New"/>
              <a:buChar char="o"/>
            </a:pPr>
            <a:r>
              <a:rPr lang="en-US" sz="1600" dirty="0"/>
              <a:t>Laboratory notebooks, field notebooks, diaries</a:t>
            </a:r>
            <a:endParaRPr sz="1600" dirty="0"/>
          </a:p>
          <a:p>
            <a:pPr marL="548640" lvl="3" indent="-182880" algn="l" rtl="0">
              <a:lnSpc>
                <a:spcPct val="80000"/>
              </a:lnSpc>
              <a:spcBef>
                <a:spcPts val="0"/>
              </a:spcBef>
              <a:spcAft>
                <a:spcPts val="100"/>
              </a:spcAft>
              <a:buSzPts val="1820"/>
              <a:buFont typeface="Courier New"/>
              <a:buChar char="o"/>
            </a:pPr>
            <a:r>
              <a:rPr lang="en-US" sz="1600" dirty="0"/>
              <a:t>Questionnaires, transcripts, codebooks</a:t>
            </a:r>
            <a:endParaRPr sz="1600" dirty="0"/>
          </a:p>
          <a:p>
            <a:pPr marL="548640" lvl="3" indent="-182880" algn="l" rtl="0">
              <a:lnSpc>
                <a:spcPct val="80000"/>
              </a:lnSpc>
              <a:spcBef>
                <a:spcPts val="0"/>
              </a:spcBef>
              <a:spcAft>
                <a:spcPts val="100"/>
              </a:spcAft>
              <a:buSzPts val="1820"/>
              <a:buFont typeface="Courier New"/>
              <a:buChar char="o"/>
            </a:pPr>
            <a:r>
              <a:rPr lang="en-US" sz="1600" dirty="0"/>
              <a:t>Audiotapes, videotapes</a:t>
            </a:r>
            <a:endParaRPr sz="1600" dirty="0"/>
          </a:p>
          <a:p>
            <a:pPr marL="548640" lvl="3" indent="-182880" algn="l" rtl="0">
              <a:lnSpc>
                <a:spcPct val="80000"/>
              </a:lnSpc>
              <a:spcBef>
                <a:spcPts val="0"/>
              </a:spcBef>
              <a:spcAft>
                <a:spcPts val="100"/>
              </a:spcAft>
              <a:buSzPts val="1820"/>
              <a:buFont typeface="Courier New"/>
              <a:buChar char="o"/>
            </a:pPr>
            <a:r>
              <a:rPr lang="en-US" sz="1600" dirty="0"/>
              <a:t>Photographs, films</a:t>
            </a:r>
            <a:endParaRPr sz="1600" dirty="0"/>
          </a:p>
          <a:p>
            <a:pPr marL="548640" lvl="3" indent="-182880" algn="l" rtl="0">
              <a:lnSpc>
                <a:spcPct val="80000"/>
              </a:lnSpc>
              <a:spcBef>
                <a:spcPts val="0"/>
              </a:spcBef>
              <a:spcAft>
                <a:spcPts val="100"/>
              </a:spcAft>
              <a:buSzPts val="1820"/>
              <a:buFont typeface="Courier New"/>
              <a:buChar char="o"/>
            </a:pPr>
            <a:r>
              <a:rPr lang="en-US" sz="1600" dirty="0"/>
              <a:t>Test responses</a:t>
            </a:r>
            <a:endParaRPr sz="1600" dirty="0"/>
          </a:p>
          <a:p>
            <a:pPr marL="548640" lvl="3" indent="-182880" algn="l" rtl="0">
              <a:lnSpc>
                <a:spcPct val="80000"/>
              </a:lnSpc>
              <a:spcBef>
                <a:spcPts val="0"/>
              </a:spcBef>
              <a:spcAft>
                <a:spcPts val="100"/>
              </a:spcAft>
              <a:buSzPts val="1820"/>
              <a:buFont typeface="Courier New"/>
              <a:buChar char="o"/>
            </a:pPr>
            <a:r>
              <a:rPr lang="en-US" sz="1600" dirty="0"/>
              <a:t>Slides, artifacts, specimens, samples</a:t>
            </a:r>
            <a:endParaRPr sz="1600" dirty="0"/>
          </a:p>
          <a:p>
            <a:pPr marL="548640" lvl="3" indent="-182880" algn="l" rtl="0">
              <a:lnSpc>
                <a:spcPct val="80000"/>
              </a:lnSpc>
              <a:spcBef>
                <a:spcPts val="0"/>
              </a:spcBef>
              <a:spcAft>
                <a:spcPts val="100"/>
              </a:spcAft>
              <a:buSzPts val="1820"/>
              <a:buFont typeface="Courier New"/>
              <a:buChar char="o"/>
            </a:pPr>
            <a:r>
              <a:rPr lang="en-US" sz="1600" dirty="0"/>
              <a:t>Collection of digital objects acquired and generated during the process of research</a:t>
            </a:r>
            <a:endParaRPr sz="1600" dirty="0"/>
          </a:p>
          <a:p>
            <a:pPr marL="548640" lvl="3" indent="-182880" algn="l" rtl="0">
              <a:lnSpc>
                <a:spcPct val="80000"/>
              </a:lnSpc>
              <a:spcBef>
                <a:spcPts val="0"/>
              </a:spcBef>
              <a:spcAft>
                <a:spcPts val="100"/>
              </a:spcAft>
              <a:buSzPts val="1820"/>
              <a:buFont typeface="Courier New"/>
              <a:buChar char="o"/>
            </a:pPr>
            <a:r>
              <a:rPr lang="en-US" sz="1600" dirty="0"/>
              <a:t>Data files</a:t>
            </a:r>
            <a:endParaRPr sz="1600" dirty="0"/>
          </a:p>
          <a:p>
            <a:pPr marL="548640" lvl="3" indent="-182880" algn="l" rtl="0">
              <a:lnSpc>
                <a:spcPct val="80000"/>
              </a:lnSpc>
              <a:spcBef>
                <a:spcPts val="0"/>
              </a:spcBef>
              <a:spcAft>
                <a:spcPts val="100"/>
              </a:spcAft>
              <a:buSzPts val="1820"/>
              <a:buFont typeface="Courier New"/>
              <a:buChar char="o"/>
            </a:pPr>
            <a:r>
              <a:rPr lang="en-US" sz="1600" dirty="0"/>
              <a:t>Database contents (video, audio, text, images)</a:t>
            </a:r>
            <a:endParaRPr sz="1600" dirty="0"/>
          </a:p>
          <a:p>
            <a:pPr marL="548640" lvl="3" indent="-182880" algn="l" rtl="0">
              <a:lnSpc>
                <a:spcPct val="80000"/>
              </a:lnSpc>
              <a:spcBef>
                <a:spcPts val="0"/>
              </a:spcBef>
              <a:spcAft>
                <a:spcPts val="100"/>
              </a:spcAft>
              <a:buSzPts val="1820"/>
              <a:buFont typeface="Courier New"/>
              <a:buChar char="o"/>
            </a:pPr>
            <a:r>
              <a:rPr lang="en-US" sz="1600" dirty="0"/>
              <a:t>Models, algorithms, scripts</a:t>
            </a:r>
            <a:endParaRPr sz="1600" dirty="0"/>
          </a:p>
          <a:p>
            <a:pPr marL="548640" lvl="3" indent="-182880" algn="l" rtl="0">
              <a:lnSpc>
                <a:spcPct val="80000"/>
              </a:lnSpc>
              <a:spcBef>
                <a:spcPts val="0"/>
              </a:spcBef>
              <a:spcAft>
                <a:spcPts val="100"/>
              </a:spcAft>
              <a:buSzPts val="1820"/>
              <a:buFont typeface="Courier New"/>
              <a:buChar char="o"/>
            </a:pPr>
            <a:r>
              <a:rPr lang="en-US" sz="1600" dirty="0"/>
              <a:t>Contents of an application (input, output, log files for analysis software, simulation software, schemas)</a:t>
            </a:r>
            <a:endParaRPr sz="1600" dirty="0"/>
          </a:p>
          <a:p>
            <a:pPr marL="548640" lvl="3" indent="-182880" algn="l" rtl="0">
              <a:lnSpc>
                <a:spcPct val="80000"/>
              </a:lnSpc>
              <a:spcBef>
                <a:spcPts val="0"/>
              </a:spcBef>
              <a:spcAft>
                <a:spcPts val="100"/>
              </a:spcAft>
              <a:buSzPts val="1820"/>
              <a:buFont typeface="Courier New"/>
              <a:buChar char="o"/>
            </a:pPr>
            <a:r>
              <a:rPr lang="en-US" sz="1600" dirty="0"/>
              <a:t>Methodologies and workflows</a:t>
            </a:r>
            <a:endParaRPr sz="1600" dirty="0"/>
          </a:p>
          <a:p>
            <a:pPr marL="548640" lvl="3" indent="-182880" algn="l" rtl="0">
              <a:lnSpc>
                <a:spcPct val="80000"/>
              </a:lnSpc>
              <a:spcBef>
                <a:spcPts val="0"/>
              </a:spcBef>
              <a:spcAft>
                <a:spcPts val="100"/>
              </a:spcAft>
              <a:buSzPts val="1820"/>
              <a:buFont typeface="Courier New"/>
              <a:buChar char="o"/>
            </a:pPr>
            <a:r>
              <a:rPr lang="en-US" sz="1600" dirty="0"/>
              <a:t>Standard operating procedures and protocols</a:t>
            </a:r>
            <a:endParaRPr sz="1600" dirty="0"/>
          </a:p>
          <a:p>
            <a:pPr marL="548640" lvl="3" indent="-182880" algn="l" rtl="0">
              <a:lnSpc>
                <a:spcPct val="80000"/>
              </a:lnSpc>
              <a:spcBef>
                <a:spcPts val="0"/>
              </a:spcBef>
              <a:spcAft>
                <a:spcPts val="100"/>
              </a:spcAft>
              <a:buSzPts val="1820"/>
              <a:buFont typeface="Courier New"/>
              <a:buChar char="o"/>
            </a:pPr>
            <a:r>
              <a:rPr lang="en-US" sz="1600" dirty="0"/>
              <a:t>Other: Correspondence, Project files, Grant applications, Ethics applications, Technical reports, Research reports, Master lists, Signed consent forms</a:t>
            </a:r>
            <a:endParaRPr sz="1600" dirty="0"/>
          </a:p>
          <a:p>
            <a:pPr marL="548640" lvl="3" indent="-67309" algn="l" rtl="0">
              <a:lnSpc>
                <a:spcPct val="80000"/>
              </a:lnSpc>
              <a:spcBef>
                <a:spcPts val="0"/>
              </a:spcBef>
              <a:spcAft>
                <a:spcPts val="0"/>
              </a:spcAft>
              <a:buSzPts val="1820"/>
              <a:buFont typeface="Courier New"/>
              <a:buNone/>
            </a:pPr>
            <a:endParaRPr sz="1400" dirty="0"/>
          </a:p>
        </p:txBody>
      </p:sp>
      <p:pic>
        <p:nvPicPr>
          <p:cNvPr id="168" name="Google Shape;168;p23"/>
          <p:cNvPicPr preferRelativeResize="0"/>
          <p:nvPr/>
        </p:nvPicPr>
        <p:blipFill rotWithShape="1">
          <a:blip r:embed="rId3">
            <a:alphaModFix/>
          </a:blip>
          <a:srcRect/>
          <a:stretch/>
        </p:blipFill>
        <p:spPr>
          <a:xfrm>
            <a:off x="6400800" y="2287075"/>
            <a:ext cx="2514600" cy="3939250"/>
          </a:xfrm>
          <a:prstGeom prst="rect">
            <a:avLst/>
          </a:prstGeom>
          <a:noFill/>
          <a:ln>
            <a:noFill/>
          </a:ln>
        </p:spPr>
      </p:pic>
      <p:sp>
        <p:nvSpPr>
          <p:cNvPr id="169" name="Google Shape;169;p23"/>
          <p:cNvSpPr/>
          <p:nvPr/>
        </p:nvSpPr>
        <p:spPr>
          <a:xfrm>
            <a:off x="6477000" y="2362200"/>
            <a:ext cx="2438400" cy="3863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a:solidFill>
                  <a:srgbClr val="3F3F3F"/>
                </a:solidFill>
                <a:latin typeface="Trebuchet MS"/>
                <a:ea typeface="Trebuchet MS"/>
                <a:cs typeface="Trebuchet MS"/>
                <a:sym typeface="Trebuchet MS"/>
              </a:rPr>
              <a:t>Types of Documentations:</a:t>
            </a:r>
            <a:endParaRPr/>
          </a:p>
          <a:p>
            <a:pPr marL="0" marR="0" lvl="0" indent="-101600" algn="l" rtl="0">
              <a:spcBef>
                <a:spcPts val="0"/>
              </a:spcBef>
              <a:spcAft>
                <a:spcPts val="0"/>
              </a:spcAft>
              <a:buClr>
                <a:srgbClr val="3F3F3F"/>
              </a:buClr>
              <a:buSzPts val="1600"/>
              <a:buFont typeface="Courier New"/>
              <a:buChar char="o"/>
            </a:pPr>
            <a:r>
              <a:rPr lang="en-US" sz="1600">
                <a:solidFill>
                  <a:srgbClr val="3F3F3F"/>
                </a:solidFill>
                <a:latin typeface="Trebuchet MS"/>
                <a:ea typeface="Trebuchet MS"/>
                <a:cs typeface="Trebuchet MS"/>
                <a:sym typeface="Trebuchet MS"/>
              </a:rPr>
              <a:t> </a:t>
            </a:r>
            <a:r>
              <a:rPr lang="en-US" sz="1500">
                <a:solidFill>
                  <a:srgbClr val="3F3F3F"/>
                </a:solidFill>
                <a:latin typeface="Trebuchet MS"/>
                <a:ea typeface="Trebuchet MS"/>
                <a:cs typeface="Trebuchet MS"/>
                <a:sym typeface="Trebuchet MS"/>
              </a:rPr>
              <a:t>Lab notebooks </a:t>
            </a:r>
            <a:endParaRPr sz="1300"/>
          </a:p>
          <a:p>
            <a:pPr marL="0" marR="0" lvl="0" indent="-95250" algn="l" rtl="0">
              <a:spcBef>
                <a:spcPts val="0"/>
              </a:spcBef>
              <a:spcAft>
                <a:spcPts val="0"/>
              </a:spcAft>
              <a:buClr>
                <a:srgbClr val="3F3F3F"/>
              </a:buClr>
              <a:buSzPts val="1500"/>
              <a:buFont typeface="Courier New"/>
              <a:buChar char="o"/>
            </a:pPr>
            <a:r>
              <a:rPr lang="en-US" sz="1500">
                <a:solidFill>
                  <a:srgbClr val="3F3F3F"/>
                </a:solidFill>
                <a:latin typeface="Trebuchet MS"/>
                <a:ea typeface="Trebuchet MS"/>
                <a:cs typeface="Trebuchet MS"/>
                <a:sym typeface="Trebuchet MS"/>
              </a:rPr>
              <a:t> Questionnaires, code books</a:t>
            </a:r>
            <a:endParaRPr sz="1300"/>
          </a:p>
          <a:p>
            <a:pPr marL="0" marR="0" lvl="0" indent="-95250" algn="l" rtl="0">
              <a:spcBef>
                <a:spcPts val="0"/>
              </a:spcBef>
              <a:spcAft>
                <a:spcPts val="0"/>
              </a:spcAft>
              <a:buClr>
                <a:srgbClr val="3F3F3F"/>
              </a:buClr>
              <a:buSzPts val="1500"/>
              <a:buFont typeface="Courier New"/>
              <a:buChar char="o"/>
            </a:pPr>
            <a:r>
              <a:rPr lang="en-US" sz="1500">
                <a:solidFill>
                  <a:srgbClr val="3F3F3F"/>
                </a:solidFill>
                <a:latin typeface="Trebuchet MS"/>
                <a:ea typeface="Trebuchet MS"/>
                <a:cs typeface="Trebuchet MS"/>
                <a:sym typeface="Trebuchet MS"/>
              </a:rPr>
              <a:t> Information about equipment settings</a:t>
            </a:r>
            <a:endParaRPr sz="1300"/>
          </a:p>
          <a:p>
            <a:pPr marL="0" marR="0" lvl="0" indent="-95250" algn="l" rtl="0">
              <a:spcBef>
                <a:spcPts val="0"/>
              </a:spcBef>
              <a:spcAft>
                <a:spcPts val="0"/>
              </a:spcAft>
              <a:buClr>
                <a:srgbClr val="3F3F3F"/>
              </a:buClr>
              <a:buSzPts val="1500"/>
              <a:buFont typeface="Courier New"/>
              <a:buChar char="o"/>
            </a:pPr>
            <a:r>
              <a:rPr lang="en-US" sz="1500">
                <a:solidFill>
                  <a:srgbClr val="3F3F3F"/>
                </a:solidFill>
                <a:latin typeface="Trebuchet MS"/>
                <a:ea typeface="Trebuchet MS"/>
                <a:cs typeface="Trebuchet MS"/>
                <a:sym typeface="Trebuchet MS"/>
              </a:rPr>
              <a:t> Software syntax &amp; output files</a:t>
            </a:r>
            <a:endParaRPr sz="1300"/>
          </a:p>
          <a:p>
            <a:pPr marL="0" marR="0" lvl="0" indent="-95250" algn="l" rtl="0">
              <a:spcBef>
                <a:spcPts val="0"/>
              </a:spcBef>
              <a:spcAft>
                <a:spcPts val="0"/>
              </a:spcAft>
              <a:buClr>
                <a:srgbClr val="3F3F3F"/>
              </a:buClr>
              <a:buSzPts val="1500"/>
              <a:buFont typeface="Courier New"/>
              <a:buChar char="o"/>
            </a:pPr>
            <a:r>
              <a:rPr lang="en-US" sz="1500">
                <a:solidFill>
                  <a:srgbClr val="3F3F3F"/>
                </a:solidFill>
                <a:latin typeface="Trebuchet MS"/>
                <a:ea typeface="Trebuchet MS"/>
                <a:cs typeface="Trebuchet MS"/>
                <a:sym typeface="Trebuchet MS"/>
              </a:rPr>
              <a:t> Database schema</a:t>
            </a:r>
            <a:endParaRPr sz="1300"/>
          </a:p>
          <a:p>
            <a:pPr marL="0" marR="0" lvl="0" indent="-95250" algn="l" rtl="0">
              <a:spcBef>
                <a:spcPts val="0"/>
              </a:spcBef>
              <a:spcAft>
                <a:spcPts val="0"/>
              </a:spcAft>
              <a:buClr>
                <a:srgbClr val="3F3F3F"/>
              </a:buClr>
              <a:buSzPts val="1500"/>
              <a:buFont typeface="Courier New"/>
              <a:buChar char="o"/>
            </a:pPr>
            <a:r>
              <a:rPr lang="en-US" sz="1500">
                <a:solidFill>
                  <a:srgbClr val="3F3F3F"/>
                </a:solidFill>
                <a:latin typeface="Trebuchet MS"/>
                <a:ea typeface="Trebuchet MS"/>
                <a:cs typeface="Trebuchet MS"/>
                <a:sym typeface="Trebuchet MS"/>
              </a:rPr>
              <a:t> Methodology reports</a:t>
            </a:r>
            <a:endParaRPr sz="1300"/>
          </a:p>
          <a:p>
            <a:pPr marL="0" marR="0" lvl="0" indent="-95250" algn="l" rtl="0">
              <a:spcBef>
                <a:spcPts val="0"/>
              </a:spcBef>
              <a:spcAft>
                <a:spcPts val="0"/>
              </a:spcAft>
              <a:buClr>
                <a:srgbClr val="3F3F3F"/>
              </a:buClr>
              <a:buSzPts val="1500"/>
              <a:buFont typeface="Courier New"/>
              <a:buChar char="o"/>
            </a:pPr>
            <a:r>
              <a:rPr lang="en-US" sz="1500">
                <a:solidFill>
                  <a:srgbClr val="3F3F3F"/>
                </a:solidFill>
                <a:latin typeface="Trebuchet MS"/>
                <a:ea typeface="Trebuchet MS"/>
                <a:cs typeface="Trebuchet MS"/>
                <a:sym typeface="Trebuchet MS"/>
              </a:rPr>
              <a:t> Assumptions made during analysis</a:t>
            </a:r>
            <a:endParaRPr sz="1300"/>
          </a:p>
          <a:p>
            <a:pPr marL="0" marR="0" lvl="0" indent="-95250" algn="l" rtl="0">
              <a:spcBef>
                <a:spcPts val="0"/>
              </a:spcBef>
              <a:spcAft>
                <a:spcPts val="0"/>
              </a:spcAft>
              <a:buClr>
                <a:srgbClr val="3F3F3F"/>
              </a:buClr>
              <a:buSzPts val="1500"/>
              <a:buFont typeface="Courier New"/>
              <a:buChar char="o"/>
            </a:pPr>
            <a:r>
              <a:rPr lang="en-US" sz="1500">
                <a:solidFill>
                  <a:srgbClr val="3F3F3F"/>
                </a:solidFill>
                <a:latin typeface="Trebuchet MS"/>
                <a:ea typeface="Trebuchet MS"/>
                <a:cs typeface="Trebuchet MS"/>
                <a:sym typeface="Trebuchet MS"/>
              </a:rPr>
              <a:t> Provenance info about sources of derived data, data versions</a:t>
            </a:r>
            <a:endParaRPr sz="1300"/>
          </a:p>
        </p:txBody>
      </p:sp>
      <p:sp>
        <p:nvSpPr>
          <p:cNvPr id="170" name="Google Shape;170;p23"/>
          <p:cNvSpPr txBox="1"/>
          <p:nvPr/>
        </p:nvSpPr>
        <p:spPr>
          <a:xfrm>
            <a:off x="6400800" y="6265775"/>
            <a:ext cx="2514600" cy="592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i="1">
                <a:solidFill>
                  <a:srgbClr val="434343"/>
                </a:solidFill>
                <a:latin typeface="Trebuchet MS"/>
                <a:ea typeface="Trebuchet MS"/>
                <a:cs typeface="Trebuchet MS"/>
                <a:sym typeface="Trebuchet MS"/>
              </a:rPr>
              <a:t>Source: </a:t>
            </a:r>
            <a:r>
              <a:rPr lang="en-US" sz="1000" i="1" u="sng">
                <a:solidFill>
                  <a:srgbClr val="434343"/>
                </a:solidFill>
                <a:latin typeface="Trebuchet MS"/>
                <a:ea typeface="Trebuchet MS"/>
                <a:cs typeface="Trebuchet MS"/>
                <a:sym typeface="Trebuchet MS"/>
                <a:hlinkClick r:id="rId4"/>
              </a:rPr>
              <a:t>How to manage research data</a:t>
            </a:r>
            <a:r>
              <a:rPr lang="en-US" sz="1000" i="1">
                <a:solidFill>
                  <a:srgbClr val="434343"/>
                </a:solidFill>
                <a:latin typeface="Trebuchet MS"/>
                <a:ea typeface="Trebuchet MS"/>
                <a:cs typeface="Trebuchet MS"/>
                <a:sym typeface="Trebuchet MS"/>
              </a:rPr>
              <a:t>, Research Support Services, University of Edinburgh Information Services</a:t>
            </a:r>
            <a:endParaRPr>
              <a:solidFill>
                <a:srgbClr val="434343"/>
              </a:solidFil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096"/>
              <a:buNone/>
            </a:pPr>
            <a:r>
              <a:rPr lang="en-US" sz="3000">
                <a:solidFill>
                  <a:srgbClr val="7F6000"/>
                </a:solidFill>
              </a:rPr>
              <a:t>Data Documentation: Recommendations</a:t>
            </a:r>
            <a:endParaRPr sz="3000">
              <a:solidFill>
                <a:srgbClr val="7F6000"/>
              </a:solidFill>
            </a:endParaRPr>
          </a:p>
        </p:txBody>
      </p:sp>
      <p:sp>
        <p:nvSpPr>
          <p:cNvPr id="176" name="Google Shape;176;p24"/>
          <p:cNvSpPr txBox="1">
            <a:spLocks noGrp="1"/>
          </p:cNvSpPr>
          <p:nvPr>
            <p:ph type="body" idx="1"/>
          </p:nvPr>
        </p:nvSpPr>
        <p:spPr>
          <a:xfrm>
            <a:off x="729450" y="2382325"/>
            <a:ext cx="7688700" cy="4240500"/>
          </a:xfrm>
          <a:prstGeom prst="rect">
            <a:avLst/>
          </a:prstGeom>
          <a:noFill/>
          <a:ln>
            <a:noFill/>
          </a:ln>
        </p:spPr>
        <p:txBody>
          <a:bodyPr spcFirstLastPara="1" wrap="square" lIns="91425" tIns="45700" rIns="91425" bIns="45700" anchor="t" anchorCtr="0">
            <a:noAutofit/>
          </a:bodyPr>
          <a:lstStyle/>
          <a:p>
            <a:pPr marL="228600" lvl="0" indent="-182880" algn="l" rtl="0">
              <a:lnSpc>
                <a:spcPct val="100000"/>
              </a:lnSpc>
              <a:spcBef>
                <a:spcPts val="100"/>
              </a:spcBef>
              <a:spcAft>
                <a:spcPts val="100"/>
              </a:spcAft>
              <a:buSzPts val="2405"/>
              <a:buFont typeface="Courier New"/>
              <a:buChar char="o"/>
            </a:pPr>
            <a:r>
              <a:rPr lang="en-US" sz="1850" dirty="0"/>
              <a:t>I</a:t>
            </a:r>
            <a:r>
              <a:rPr lang="en-US" sz="1650" dirty="0"/>
              <a:t>t is recommended to document all </a:t>
            </a:r>
            <a:r>
              <a:rPr lang="en-US" sz="1650" b="1" dirty="0">
                <a:solidFill>
                  <a:srgbClr val="0070C0"/>
                </a:solidFill>
              </a:rPr>
              <a:t>research data formats </a:t>
            </a:r>
            <a:r>
              <a:rPr lang="en-US" sz="1650" dirty="0"/>
              <a:t>utilized by your project during your research, for example (by broad categories):</a:t>
            </a:r>
            <a:endParaRPr sz="1100" dirty="0"/>
          </a:p>
          <a:p>
            <a:pPr marL="548640" lvl="1" indent="-170180" algn="l" rtl="0">
              <a:lnSpc>
                <a:spcPct val="100000"/>
              </a:lnSpc>
              <a:spcBef>
                <a:spcPts val="100"/>
              </a:spcBef>
              <a:spcAft>
                <a:spcPts val="100"/>
              </a:spcAft>
              <a:buSzPts val="2205"/>
              <a:buFont typeface="Courier New"/>
              <a:buChar char="o"/>
            </a:pPr>
            <a:r>
              <a:rPr lang="en-US" sz="1650" b="1" dirty="0">
                <a:solidFill>
                  <a:srgbClr val="0070C0"/>
                </a:solidFill>
              </a:rPr>
              <a:t>Text</a:t>
            </a:r>
            <a:r>
              <a:rPr lang="en-US" sz="1650" dirty="0"/>
              <a:t> - flat text files, Word, PDF, RTF, XML.</a:t>
            </a:r>
            <a:endParaRPr sz="900" dirty="0"/>
          </a:p>
          <a:p>
            <a:pPr marL="548640" lvl="1" indent="-170180" algn="l" rtl="0">
              <a:lnSpc>
                <a:spcPct val="100000"/>
              </a:lnSpc>
              <a:spcBef>
                <a:spcPts val="100"/>
              </a:spcBef>
              <a:spcAft>
                <a:spcPts val="100"/>
              </a:spcAft>
              <a:buSzPts val="2205"/>
              <a:buFont typeface="Courier New"/>
              <a:buChar char="o"/>
            </a:pPr>
            <a:r>
              <a:rPr lang="en-US" sz="1650" b="1" dirty="0">
                <a:solidFill>
                  <a:srgbClr val="0070C0"/>
                </a:solidFill>
              </a:rPr>
              <a:t>Numerical</a:t>
            </a:r>
            <a:r>
              <a:rPr lang="en-US" sz="1650" dirty="0"/>
              <a:t> - Statistical Package for the Social Sciences (SPSS), Stata, Excel.</a:t>
            </a:r>
            <a:endParaRPr sz="900" dirty="0"/>
          </a:p>
          <a:p>
            <a:pPr marL="548640" lvl="1" indent="-170180" algn="l" rtl="0">
              <a:lnSpc>
                <a:spcPct val="100000"/>
              </a:lnSpc>
              <a:spcBef>
                <a:spcPts val="100"/>
              </a:spcBef>
              <a:spcAft>
                <a:spcPts val="100"/>
              </a:spcAft>
              <a:buSzPts val="2205"/>
              <a:buFont typeface="Courier New"/>
              <a:buChar char="o"/>
            </a:pPr>
            <a:r>
              <a:rPr lang="en-US" sz="1650" b="1" dirty="0">
                <a:solidFill>
                  <a:srgbClr val="0070C0"/>
                </a:solidFill>
              </a:rPr>
              <a:t>Multimedia</a:t>
            </a:r>
            <a:r>
              <a:rPr lang="en-US" sz="1650" dirty="0"/>
              <a:t> - jpeg, tiff, </a:t>
            </a:r>
            <a:r>
              <a:rPr lang="en-US" sz="1650" dirty="0" err="1"/>
              <a:t>dicom</a:t>
            </a:r>
            <a:r>
              <a:rPr lang="en-US" sz="1650" dirty="0"/>
              <a:t>, mpeg, </a:t>
            </a:r>
            <a:r>
              <a:rPr lang="en-US" sz="1650" dirty="0" err="1"/>
              <a:t>quicktime</a:t>
            </a:r>
            <a:r>
              <a:rPr lang="en-US" sz="1650" dirty="0"/>
              <a:t>.</a:t>
            </a:r>
            <a:endParaRPr sz="900" dirty="0"/>
          </a:p>
          <a:p>
            <a:pPr marL="548640" lvl="1" indent="-170180" algn="l" rtl="0">
              <a:lnSpc>
                <a:spcPct val="100000"/>
              </a:lnSpc>
              <a:spcBef>
                <a:spcPts val="100"/>
              </a:spcBef>
              <a:spcAft>
                <a:spcPts val="100"/>
              </a:spcAft>
              <a:buSzPts val="2205"/>
              <a:buFont typeface="Courier New"/>
              <a:buChar char="o"/>
            </a:pPr>
            <a:r>
              <a:rPr lang="en-US" sz="1650" b="1" dirty="0">
                <a:solidFill>
                  <a:srgbClr val="0070C0"/>
                </a:solidFill>
              </a:rPr>
              <a:t>Models</a:t>
            </a:r>
            <a:r>
              <a:rPr lang="en-US" sz="1650" dirty="0"/>
              <a:t> - 3D, statistical.</a:t>
            </a:r>
            <a:endParaRPr sz="900" dirty="0"/>
          </a:p>
          <a:p>
            <a:pPr marL="548640" lvl="1" indent="-170180" algn="l" rtl="0">
              <a:lnSpc>
                <a:spcPct val="100000"/>
              </a:lnSpc>
              <a:spcBef>
                <a:spcPts val="100"/>
              </a:spcBef>
              <a:spcAft>
                <a:spcPts val="100"/>
              </a:spcAft>
              <a:buSzPts val="2205"/>
              <a:buFont typeface="Courier New"/>
              <a:buChar char="o"/>
            </a:pPr>
            <a:r>
              <a:rPr lang="en-US" sz="1650" b="1" dirty="0">
                <a:solidFill>
                  <a:srgbClr val="0070C0"/>
                </a:solidFill>
              </a:rPr>
              <a:t>Software </a:t>
            </a:r>
            <a:r>
              <a:rPr lang="en-US" sz="1650" dirty="0"/>
              <a:t>- Java, C programs.</a:t>
            </a:r>
            <a:endParaRPr sz="900" dirty="0"/>
          </a:p>
          <a:p>
            <a:pPr marL="548640" lvl="1" indent="-182880" algn="l" rtl="0">
              <a:lnSpc>
                <a:spcPct val="100000"/>
              </a:lnSpc>
              <a:spcBef>
                <a:spcPts val="100"/>
              </a:spcBef>
              <a:spcAft>
                <a:spcPts val="100"/>
              </a:spcAft>
              <a:buSzPts val="2405"/>
              <a:buFont typeface="Courier New"/>
              <a:buChar char="o"/>
            </a:pPr>
            <a:r>
              <a:rPr lang="en-US" sz="1650" b="1" dirty="0">
                <a:solidFill>
                  <a:srgbClr val="0070C0"/>
                </a:solidFill>
              </a:rPr>
              <a:t>Discipline specific</a:t>
            </a:r>
            <a:r>
              <a:rPr lang="en-US" sz="1650" dirty="0">
                <a:solidFill>
                  <a:srgbClr val="0070C0"/>
                </a:solidFill>
              </a:rPr>
              <a:t> </a:t>
            </a:r>
            <a:r>
              <a:rPr lang="en-US" sz="1650" dirty="0"/>
              <a:t>- </a:t>
            </a:r>
            <a:r>
              <a:rPr lang="en-US" sz="1465" dirty="0"/>
              <a:t>Flexible Image Transport System (FITS) in astronomy, Crystallographic Information File (CIF) in chemistry.</a:t>
            </a:r>
            <a:endParaRPr sz="900" dirty="0"/>
          </a:p>
          <a:p>
            <a:pPr marL="548640" lvl="1" indent="-182880" algn="l" rtl="0">
              <a:lnSpc>
                <a:spcPct val="100000"/>
              </a:lnSpc>
              <a:spcBef>
                <a:spcPts val="100"/>
              </a:spcBef>
              <a:spcAft>
                <a:spcPts val="100"/>
              </a:spcAft>
              <a:buSzPts val="2405"/>
              <a:buFont typeface="Courier New"/>
              <a:buChar char="o"/>
            </a:pPr>
            <a:r>
              <a:rPr lang="en-US" sz="1650" b="1" dirty="0">
                <a:solidFill>
                  <a:srgbClr val="0070C0"/>
                </a:solidFill>
              </a:rPr>
              <a:t>Instrument specific </a:t>
            </a:r>
            <a:r>
              <a:rPr lang="en-US" sz="1650" dirty="0"/>
              <a:t>- </a:t>
            </a:r>
            <a:r>
              <a:rPr lang="en-US" sz="1465" dirty="0"/>
              <a:t>Olympus Confocal Microscope Data Format, Carl Zeiss Digital Microscopic Image Format (ZVI).</a:t>
            </a:r>
            <a:endParaRPr sz="900" dirty="0"/>
          </a:p>
          <a:p>
            <a:pPr marL="548640" lvl="1" indent="-45434" algn="l" rtl="0">
              <a:lnSpc>
                <a:spcPct val="100000"/>
              </a:lnSpc>
              <a:spcBef>
                <a:spcPts val="100"/>
              </a:spcBef>
              <a:spcAft>
                <a:spcPts val="100"/>
              </a:spcAft>
              <a:buSzPts val="2165"/>
              <a:buFont typeface="Courier New"/>
              <a:buNone/>
            </a:pPr>
            <a:endParaRPr sz="1465" dirty="0"/>
          </a:p>
          <a:p>
            <a:pPr marL="228600" lvl="0" indent="-170180" algn="l" rtl="0">
              <a:lnSpc>
                <a:spcPct val="100000"/>
              </a:lnSpc>
              <a:spcBef>
                <a:spcPts val="100"/>
              </a:spcBef>
              <a:spcAft>
                <a:spcPts val="100"/>
              </a:spcAft>
              <a:buSzPts val="2205"/>
              <a:buFont typeface="Courier New"/>
              <a:buChar char="o"/>
            </a:pPr>
            <a:r>
              <a:rPr lang="en-US" sz="1650" dirty="0">
                <a:latin typeface="Arial"/>
                <a:ea typeface="Arial"/>
                <a:cs typeface="Arial"/>
                <a:sym typeface="Arial"/>
              </a:rPr>
              <a:t>It is considered good practice to </a:t>
            </a:r>
            <a:r>
              <a:rPr lang="en-US" sz="1650" dirty="0">
                <a:solidFill>
                  <a:srgbClr val="0070C0"/>
                </a:solidFill>
                <a:latin typeface="Arial"/>
                <a:ea typeface="Arial"/>
                <a:cs typeface="Arial"/>
                <a:sym typeface="Arial"/>
              </a:rPr>
              <a:t>keep formats fit for data sharing, reuse and long-term preservation</a:t>
            </a:r>
            <a:r>
              <a:rPr lang="en-US" sz="1650" dirty="0">
                <a:latin typeface="Arial"/>
                <a:ea typeface="Arial"/>
                <a:cs typeface="Arial"/>
                <a:sym typeface="Arial"/>
              </a:rPr>
              <a:t>.</a:t>
            </a:r>
            <a:endParaRPr sz="1100" dirty="0"/>
          </a:p>
          <a:p>
            <a:pPr marL="228600" lvl="0" indent="-30162" algn="l" rtl="0">
              <a:lnSpc>
                <a:spcPct val="90000"/>
              </a:lnSpc>
              <a:spcBef>
                <a:spcPts val="670"/>
              </a:spcBef>
              <a:spcAft>
                <a:spcPts val="0"/>
              </a:spcAft>
              <a:buSzPts val="2405"/>
              <a:buFont typeface="Courier New"/>
              <a:buNone/>
            </a:pPr>
            <a:endParaRPr sz="1850" dirty="0">
              <a:latin typeface="Arial"/>
              <a:ea typeface="Arial"/>
              <a:cs typeface="Arial"/>
              <a:sym typeface="Arial"/>
            </a:endParaRPr>
          </a:p>
          <a:p>
            <a:pPr marL="228600" lvl="0" indent="-30162" algn="l" rtl="0">
              <a:lnSpc>
                <a:spcPct val="90000"/>
              </a:lnSpc>
              <a:spcBef>
                <a:spcPts val="670"/>
              </a:spcBef>
              <a:spcAft>
                <a:spcPts val="0"/>
              </a:spcAft>
              <a:buSzPts val="2405"/>
              <a:buFont typeface="Courier New"/>
              <a:buNone/>
            </a:pPr>
            <a:endParaRPr sz="1850" dirty="0"/>
          </a:p>
          <a:p>
            <a:pPr marL="548640" lvl="1" indent="-30162" algn="l" rtl="0">
              <a:lnSpc>
                <a:spcPct val="90000"/>
              </a:lnSpc>
              <a:spcBef>
                <a:spcPts val="670"/>
              </a:spcBef>
              <a:spcAft>
                <a:spcPts val="0"/>
              </a:spcAft>
              <a:buSzPts val="2405"/>
              <a:buFont typeface="Courier New"/>
              <a:buNone/>
            </a:pPr>
            <a:endParaRPr sz="1850" dirty="0"/>
          </a:p>
          <a:p>
            <a:pPr marL="228600" lvl="0" indent="-14890" algn="l" rtl="0">
              <a:lnSpc>
                <a:spcPct val="90000"/>
              </a:lnSpc>
              <a:spcBef>
                <a:spcPts val="707"/>
              </a:spcBef>
              <a:spcAft>
                <a:spcPts val="0"/>
              </a:spcAft>
              <a:buSzPts val="2646"/>
              <a:buFont typeface="Courier New"/>
              <a:buNone/>
            </a:pPr>
            <a:endParaRPr sz="2035"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p25"/>
          <p:cNvSpPr txBox="1">
            <a:spLocks noGrp="1"/>
          </p:cNvSpPr>
          <p:nvPr>
            <p:ph type="title"/>
          </p:nvPr>
        </p:nvSpPr>
        <p:spPr>
          <a:xfrm>
            <a:off x="680500" y="106600"/>
            <a:ext cx="7688700" cy="60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4096"/>
              <a:buNone/>
            </a:pPr>
            <a:r>
              <a:rPr lang="en-US" sz="2400">
                <a:solidFill>
                  <a:srgbClr val="7F6000"/>
                </a:solidFill>
              </a:rPr>
              <a:t>Research Data Types and Formats for Preservation</a:t>
            </a:r>
            <a:br>
              <a:rPr lang="en-US" sz="2000"/>
            </a:br>
            <a:endParaRPr sz="2000"/>
          </a:p>
        </p:txBody>
      </p:sp>
      <p:graphicFrame>
        <p:nvGraphicFramePr>
          <p:cNvPr id="183" name="Google Shape;183;p25"/>
          <p:cNvGraphicFramePr/>
          <p:nvPr/>
        </p:nvGraphicFramePr>
        <p:xfrm>
          <a:off x="0" y="601180"/>
          <a:ext cx="9144000" cy="6345675"/>
        </p:xfrm>
        <a:graphic>
          <a:graphicData uri="http://schemas.openxmlformats.org/drawingml/2006/table">
            <a:tbl>
              <a:tblPr>
                <a:noFill/>
                <a:tableStyleId>{3CADBB8D-2474-40EA-927D-23D88027A6D3}</a:tableStyleId>
              </a:tblPr>
              <a:tblGrid>
                <a:gridCol w="2566700">
                  <a:extLst>
                    <a:ext uri="{9D8B030D-6E8A-4147-A177-3AD203B41FA5}">
                      <a16:colId xmlns:a16="http://schemas.microsoft.com/office/drawing/2014/main" val="20000"/>
                    </a:ext>
                  </a:extLst>
                </a:gridCol>
                <a:gridCol w="3048025">
                  <a:extLst>
                    <a:ext uri="{9D8B030D-6E8A-4147-A177-3AD203B41FA5}">
                      <a16:colId xmlns:a16="http://schemas.microsoft.com/office/drawing/2014/main" val="20001"/>
                    </a:ext>
                  </a:extLst>
                </a:gridCol>
                <a:gridCol w="3529275">
                  <a:extLst>
                    <a:ext uri="{9D8B030D-6E8A-4147-A177-3AD203B41FA5}">
                      <a16:colId xmlns:a16="http://schemas.microsoft.com/office/drawing/2014/main" val="20002"/>
                    </a:ext>
                  </a:extLst>
                </a:gridCol>
              </a:tblGrid>
              <a:tr h="494075">
                <a:tc>
                  <a:txBody>
                    <a:bodyPr/>
                    <a:lstStyle/>
                    <a:p>
                      <a:pPr marL="0" marR="0" lvl="0" indent="60325" algn="l" rtl="0">
                        <a:lnSpc>
                          <a:spcPct val="100000"/>
                        </a:lnSpc>
                        <a:spcBef>
                          <a:spcPts val="0"/>
                        </a:spcBef>
                        <a:spcAft>
                          <a:spcPts val="0"/>
                        </a:spcAft>
                        <a:buNone/>
                      </a:pPr>
                      <a:r>
                        <a:rPr lang="en-US" sz="1200" b="1" u="none" strike="noStrike" cap="none">
                          <a:solidFill>
                            <a:srgbClr val="434343"/>
                          </a:solidFill>
                        </a:rPr>
                        <a:t>Type of data</a:t>
                      </a:r>
                      <a:endParaRPr sz="1200" b="1" u="none" strike="noStrike" cap="none">
                        <a:solidFill>
                          <a:srgbClr val="434343"/>
                        </a:solidFill>
                        <a:latin typeface="Calibri"/>
                        <a:ea typeface="Calibri"/>
                        <a:cs typeface="Calibri"/>
                        <a:sym typeface="Calibri"/>
                      </a:endParaRPr>
                    </a:p>
                  </a:txBody>
                  <a:tcPr marL="5850" marR="5850" marT="5850" marB="0" anchor="ctr">
                    <a:solidFill>
                      <a:srgbClr val="D8D8D8"/>
                    </a:solidFill>
                  </a:tcPr>
                </a:tc>
                <a:tc>
                  <a:txBody>
                    <a:bodyPr/>
                    <a:lstStyle/>
                    <a:p>
                      <a:pPr marL="0" marR="0" lvl="0" indent="0" algn="l" rtl="0">
                        <a:lnSpc>
                          <a:spcPct val="100000"/>
                        </a:lnSpc>
                        <a:spcBef>
                          <a:spcPts val="0"/>
                        </a:spcBef>
                        <a:spcAft>
                          <a:spcPts val="0"/>
                        </a:spcAft>
                        <a:buNone/>
                      </a:pPr>
                      <a:r>
                        <a:rPr lang="en-US" sz="1200" b="1" u="none" strike="noStrike" cap="none">
                          <a:solidFill>
                            <a:srgbClr val="434343"/>
                          </a:solidFill>
                        </a:rPr>
                        <a:t>Recommended file formats for sharing, reuse and preservation</a:t>
                      </a:r>
                      <a:endParaRPr sz="1200" b="1" u="none" strike="noStrike" cap="none">
                        <a:solidFill>
                          <a:srgbClr val="434343"/>
                        </a:solidFill>
                        <a:latin typeface="Calibri"/>
                        <a:ea typeface="Calibri"/>
                        <a:cs typeface="Calibri"/>
                        <a:sym typeface="Calibri"/>
                      </a:endParaRPr>
                    </a:p>
                  </a:txBody>
                  <a:tcPr marL="5850" marR="5850" marT="5850" marB="0" anchor="ctr">
                    <a:solidFill>
                      <a:srgbClr val="D8D8D8"/>
                    </a:solidFill>
                  </a:tcPr>
                </a:tc>
                <a:tc>
                  <a:txBody>
                    <a:bodyPr/>
                    <a:lstStyle/>
                    <a:p>
                      <a:pPr marL="0" marR="0" lvl="0" indent="0" algn="l" rtl="0">
                        <a:lnSpc>
                          <a:spcPct val="100000"/>
                        </a:lnSpc>
                        <a:spcBef>
                          <a:spcPts val="0"/>
                        </a:spcBef>
                        <a:spcAft>
                          <a:spcPts val="0"/>
                        </a:spcAft>
                        <a:buNone/>
                      </a:pPr>
                      <a:r>
                        <a:rPr lang="en-US" sz="1200" b="1" u="none" strike="noStrike" cap="none">
                          <a:solidFill>
                            <a:srgbClr val="434343"/>
                          </a:solidFill>
                        </a:rPr>
                        <a:t>Other acceptable formats for data preservation</a:t>
                      </a:r>
                      <a:endParaRPr sz="1200" b="1" u="none" strike="noStrike" cap="none">
                        <a:solidFill>
                          <a:srgbClr val="434343"/>
                        </a:solidFill>
                        <a:latin typeface="Calibri"/>
                        <a:ea typeface="Calibri"/>
                        <a:cs typeface="Calibri"/>
                        <a:sym typeface="Calibri"/>
                      </a:endParaRPr>
                    </a:p>
                  </a:txBody>
                  <a:tcPr marL="5850" marR="5850" marT="5850" marB="0" anchor="ctr">
                    <a:solidFill>
                      <a:srgbClr val="D8D8D8"/>
                    </a:solidFill>
                  </a:tcPr>
                </a:tc>
                <a:extLst>
                  <a:ext uri="{0D108BD9-81ED-4DB2-BD59-A6C34878D82A}">
                    <a16:rowId xmlns:a16="http://schemas.microsoft.com/office/drawing/2014/main" val="10000"/>
                  </a:ext>
                </a:extLst>
              </a:tr>
              <a:tr h="1575775">
                <a:tc>
                  <a:txBody>
                    <a:bodyPr/>
                    <a:lstStyle/>
                    <a:p>
                      <a:pPr marL="60325" marR="0" lvl="0" indent="0" algn="l" rtl="0">
                        <a:lnSpc>
                          <a:spcPct val="100000"/>
                        </a:lnSpc>
                        <a:spcBef>
                          <a:spcPts val="0"/>
                        </a:spcBef>
                        <a:spcAft>
                          <a:spcPts val="0"/>
                        </a:spcAft>
                        <a:buNone/>
                      </a:pPr>
                      <a:r>
                        <a:rPr lang="en-US" sz="1400" b="1" u="none" strike="noStrike" cap="none">
                          <a:solidFill>
                            <a:srgbClr val="0070C0"/>
                          </a:solidFill>
                        </a:rPr>
                        <a:t>Quantitative tabular data with extensive metadata</a:t>
                      </a:r>
                      <a:endParaRPr/>
                    </a:p>
                    <a:p>
                      <a:pPr marL="60325" marR="0" lvl="0" indent="0" algn="l" rtl="0">
                        <a:lnSpc>
                          <a:spcPct val="100000"/>
                        </a:lnSpc>
                        <a:spcBef>
                          <a:spcPts val="800"/>
                        </a:spcBef>
                        <a:spcAft>
                          <a:spcPts val="0"/>
                        </a:spcAft>
                        <a:buNone/>
                      </a:pPr>
                      <a:r>
                        <a:rPr lang="en-US" sz="1200" u="none" strike="noStrike" cap="none">
                          <a:solidFill>
                            <a:srgbClr val="434343"/>
                          </a:solidFill>
                        </a:rPr>
                        <a:t>a dataset with variable labels, code labels, and defined missing values, in addition to the matrix of data</a:t>
                      </a:r>
                      <a:endParaRPr sz="1200" u="none" strike="noStrike" cap="none">
                        <a:solidFill>
                          <a:srgbClr val="434343"/>
                        </a:solidFill>
                        <a:latin typeface="Calibri"/>
                        <a:ea typeface="Calibri"/>
                        <a:cs typeface="Calibri"/>
                        <a:sym typeface="Calibri"/>
                      </a:endParaRPr>
                    </a:p>
                  </a:txBody>
                  <a:tcPr marL="5850" marR="5850" marT="5850" marB="0" anchor="ctr"/>
                </a:tc>
                <a:tc>
                  <a:txBody>
                    <a:bodyPr/>
                    <a:lstStyle/>
                    <a:p>
                      <a:pPr marL="0" marR="0" lvl="0" indent="0" algn="l" rtl="0">
                        <a:lnSpc>
                          <a:spcPct val="100000"/>
                        </a:lnSpc>
                        <a:spcBef>
                          <a:spcPts val="0"/>
                        </a:spcBef>
                        <a:spcAft>
                          <a:spcPts val="0"/>
                        </a:spcAft>
                        <a:buNone/>
                      </a:pPr>
                      <a:r>
                        <a:rPr lang="en-US" sz="1200" u="none" strike="noStrike" cap="none"/>
                        <a:t>SPSS portable format </a:t>
                      </a:r>
                      <a:r>
                        <a:rPr lang="en-US" sz="1200" b="1" u="none" strike="noStrike" cap="none">
                          <a:solidFill>
                            <a:srgbClr val="0070C0"/>
                          </a:solidFill>
                        </a:rPr>
                        <a:t>(.por)</a:t>
                      </a:r>
                      <a:endParaRPr/>
                    </a:p>
                    <a:p>
                      <a:pPr marL="0" marR="0" lvl="0" indent="0" algn="l" rtl="0">
                        <a:lnSpc>
                          <a:spcPct val="100000"/>
                        </a:lnSpc>
                        <a:spcBef>
                          <a:spcPts val="400"/>
                        </a:spcBef>
                        <a:spcAft>
                          <a:spcPts val="0"/>
                        </a:spcAft>
                        <a:buNone/>
                      </a:pPr>
                      <a:r>
                        <a:rPr lang="en-US" sz="1200" b="1" u="none" strike="noStrike" cap="none">
                          <a:solidFill>
                            <a:srgbClr val="0070C0"/>
                          </a:solidFill>
                        </a:rPr>
                        <a:t>delimited text</a:t>
                      </a:r>
                      <a:r>
                        <a:rPr lang="en-US" sz="1200" b="1" u="none" strike="noStrike" cap="none"/>
                        <a:t> </a:t>
                      </a:r>
                      <a:r>
                        <a:rPr lang="en-US" sz="1200" u="none" strike="noStrike" cap="none"/>
                        <a:t>and </a:t>
                      </a:r>
                      <a:r>
                        <a:rPr lang="en-US" sz="1200" b="1" u="none" strike="noStrike" cap="none">
                          <a:solidFill>
                            <a:srgbClr val="0070C0"/>
                          </a:solidFill>
                        </a:rPr>
                        <a:t>command ('setup') file</a:t>
                      </a:r>
                      <a:r>
                        <a:rPr lang="en-US" sz="1200" u="none" strike="noStrike" cap="none"/>
                        <a:t> (</a:t>
                      </a:r>
                      <a:r>
                        <a:rPr lang="en-US" sz="1200" b="1" u="none" strike="noStrike" cap="none">
                          <a:solidFill>
                            <a:srgbClr val="3F3F3F"/>
                          </a:solidFill>
                        </a:rPr>
                        <a:t>SPSS, Stata, SAS</a:t>
                      </a:r>
                      <a:r>
                        <a:rPr lang="en-US" sz="1200" u="none" strike="noStrike" cap="none">
                          <a:solidFill>
                            <a:srgbClr val="3F3F3F"/>
                          </a:solidFill>
                        </a:rPr>
                        <a:t>, </a:t>
                      </a:r>
                      <a:r>
                        <a:rPr lang="en-US" sz="1200" u="none" strike="noStrike" cap="none"/>
                        <a:t>etc.) containing metadata information</a:t>
                      </a:r>
                      <a:endParaRPr/>
                    </a:p>
                    <a:p>
                      <a:pPr marL="0" marR="0" lvl="0" indent="0" algn="l" rtl="0">
                        <a:lnSpc>
                          <a:spcPct val="100000"/>
                        </a:lnSpc>
                        <a:spcBef>
                          <a:spcPts val="400"/>
                        </a:spcBef>
                        <a:spcAft>
                          <a:spcPts val="0"/>
                        </a:spcAft>
                        <a:buNone/>
                      </a:pPr>
                      <a:r>
                        <a:rPr lang="en-US" sz="1200" u="none" strike="noStrike" cap="none"/>
                        <a:t>some structured text or mark-up file containing metadata information, e.g. </a:t>
                      </a:r>
                      <a:r>
                        <a:rPr lang="en-US" sz="1200" b="1" u="none" strike="noStrike" cap="none">
                          <a:solidFill>
                            <a:srgbClr val="0070C0"/>
                          </a:solidFill>
                        </a:rPr>
                        <a:t>DDI XML </a:t>
                      </a:r>
                      <a:r>
                        <a:rPr lang="en-US" sz="1200" u="none" strike="noStrike" cap="none"/>
                        <a:t>file</a:t>
                      </a:r>
                      <a:endParaRPr sz="1200" u="none" strike="noStrike" cap="none">
                        <a:latin typeface="Calibri"/>
                        <a:ea typeface="Calibri"/>
                        <a:cs typeface="Calibri"/>
                        <a:sym typeface="Calibri"/>
                      </a:endParaRPr>
                    </a:p>
                  </a:txBody>
                  <a:tcPr marL="5850" marR="5850" marT="5850" marB="0" anchor="ctr"/>
                </a:tc>
                <a:tc>
                  <a:txBody>
                    <a:bodyPr/>
                    <a:lstStyle/>
                    <a:p>
                      <a:pPr marL="0" marR="0" lvl="0" indent="0" algn="l" rtl="0">
                        <a:lnSpc>
                          <a:spcPct val="100000"/>
                        </a:lnSpc>
                        <a:spcBef>
                          <a:spcPts val="0"/>
                        </a:spcBef>
                        <a:spcAft>
                          <a:spcPts val="0"/>
                        </a:spcAft>
                        <a:buNone/>
                      </a:pPr>
                      <a:r>
                        <a:rPr lang="en-US" sz="1200" u="none" strike="noStrike" cap="none"/>
                        <a:t>proprietary formats of statistical packages e.g. </a:t>
                      </a:r>
                      <a:r>
                        <a:rPr lang="en-US" sz="1200" b="1" u="none" strike="noStrike" cap="none">
                          <a:solidFill>
                            <a:srgbClr val="3F3F3F"/>
                          </a:solidFill>
                        </a:rPr>
                        <a:t>SPSS</a:t>
                      </a:r>
                      <a:r>
                        <a:rPr lang="en-US" sz="1200" b="1" u="none" strike="noStrike" cap="none">
                          <a:solidFill>
                            <a:srgbClr val="0070C0"/>
                          </a:solidFill>
                        </a:rPr>
                        <a:t> (.sav), </a:t>
                      </a:r>
                      <a:r>
                        <a:rPr lang="en-US" sz="1200" b="1" u="none" strike="noStrike" cap="none">
                          <a:solidFill>
                            <a:srgbClr val="3F3F3F"/>
                          </a:solidFill>
                        </a:rPr>
                        <a:t>Stata </a:t>
                      </a:r>
                      <a:r>
                        <a:rPr lang="en-US" sz="1200" b="1" u="none" strike="noStrike" cap="none">
                          <a:solidFill>
                            <a:srgbClr val="0070C0"/>
                          </a:solidFill>
                        </a:rPr>
                        <a:t>(.dta)</a:t>
                      </a:r>
                      <a:br>
                        <a:rPr lang="en-US" sz="1200" b="1" u="none" strike="noStrike" cap="none">
                          <a:solidFill>
                            <a:srgbClr val="0070C0"/>
                          </a:solidFill>
                        </a:rPr>
                      </a:br>
                      <a:r>
                        <a:rPr lang="en-US" sz="1200" b="1" u="none" strike="noStrike" cap="none">
                          <a:solidFill>
                            <a:srgbClr val="3F3F3F"/>
                          </a:solidFill>
                        </a:rPr>
                        <a:t>MS Access </a:t>
                      </a:r>
                      <a:r>
                        <a:rPr lang="en-US" sz="1200" b="1" u="none" strike="noStrike" cap="none">
                          <a:solidFill>
                            <a:srgbClr val="0070C0"/>
                          </a:solidFill>
                        </a:rPr>
                        <a:t>(.mdb/.accdb)</a:t>
                      </a:r>
                      <a:endParaRPr sz="1200" b="1" u="none" strike="noStrike" cap="none">
                        <a:solidFill>
                          <a:srgbClr val="0070C0"/>
                        </a:solidFill>
                        <a:latin typeface="Calibri"/>
                        <a:ea typeface="Calibri"/>
                        <a:cs typeface="Calibri"/>
                        <a:sym typeface="Calibri"/>
                      </a:endParaRPr>
                    </a:p>
                  </a:txBody>
                  <a:tcPr marL="5850" marR="5850" marT="5850" marB="0" anchor="ctr"/>
                </a:tc>
                <a:extLst>
                  <a:ext uri="{0D108BD9-81ED-4DB2-BD59-A6C34878D82A}">
                    <a16:rowId xmlns:a16="http://schemas.microsoft.com/office/drawing/2014/main" val="10001"/>
                  </a:ext>
                </a:extLst>
              </a:tr>
              <a:tr h="1489775">
                <a:tc>
                  <a:txBody>
                    <a:bodyPr/>
                    <a:lstStyle/>
                    <a:p>
                      <a:pPr marL="60325" marR="0" lvl="0" indent="0" algn="l" rtl="0">
                        <a:lnSpc>
                          <a:spcPct val="100000"/>
                        </a:lnSpc>
                        <a:spcBef>
                          <a:spcPts val="0"/>
                        </a:spcBef>
                        <a:spcAft>
                          <a:spcPts val="0"/>
                        </a:spcAft>
                        <a:buNone/>
                      </a:pPr>
                      <a:r>
                        <a:rPr lang="en-US" sz="1400" b="1" u="none" strike="noStrike" cap="none">
                          <a:solidFill>
                            <a:srgbClr val="0070C0"/>
                          </a:solidFill>
                        </a:rPr>
                        <a:t>Quantitative tabular data with minimal metadata</a:t>
                      </a:r>
                      <a:endParaRPr/>
                    </a:p>
                    <a:p>
                      <a:pPr marL="60325" marR="0" lvl="0" indent="0" algn="l" rtl="0">
                        <a:lnSpc>
                          <a:spcPct val="100000"/>
                        </a:lnSpc>
                        <a:spcBef>
                          <a:spcPts val="800"/>
                        </a:spcBef>
                        <a:spcAft>
                          <a:spcPts val="0"/>
                        </a:spcAft>
                        <a:buNone/>
                      </a:pPr>
                      <a:r>
                        <a:rPr lang="en-US" sz="1200" u="none" strike="noStrike" cap="none">
                          <a:solidFill>
                            <a:srgbClr val="434343"/>
                          </a:solidFill>
                        </a:rPr>
                        <a:t>a matrix of data with or without column headings or variable names, but no other metadata or labelling</a:t>
                      </a:r>
                      <a:endParaRPr sz="1200" u="none" strike="noStrike" cap="none">
                        <a:solidFill>
                          <a:srgbClr val="434343"/>
                        </a:solidFill>
                        <a:latin typeface="Calibri"/>
                        <a:ea typeface="Calibri"/>
                        <a:cs typeface="Calibri"/>
                        <a:sym typeface="Calibri"/>
                      </a:endParaRPr>
                    </a:p>
                  </a:txBody>
                  <a:tcPr marL="5850" marR="5850" marT="5850" marB="0" anchor="ctr"/>
                </a:tc>
                <a:tc>
                  <a:txBody>
                    <a:bodyPr/>
                    <a:lstStyle/>
                    <a:p>
                      <a:pPr marL="0" marR="0" lvl="0" indent="0" algn="l" rtl="0">
                        <a:lnSpc>
                          <a:spcPct val="100000"/>
                        </a:lnSpc>
                        <a:spcBef>
                          <a:spcPts val="0"/>
                        </a:spcBef>
                        <a:spcAft>
                          <a:spcPts val="0"/>
                        </a:spcAft>
                        <a:buNone/>
                      </a:pPr>
                      <a:r>
                        <a:rPr lang="en-US" sz="1200" u="none" strike="noStrike" cap="none"/>
                        <a:t>comma-separated values </a:t>
                      </a:r>
                      <a:r>
                        <a:rPr lang="en-US" sz="1200" b="0" u="none" strike="noStrike" cap="none">
                          <a:solidFill>
                            <a:srgbClr val="3F3F3F"/>
                          </a:solidFill>
                        </a:rPr>
                        <a:t>(CSV) </a:t>
                      </a:r>
                      <a:r>
                        <a:rPr lang="en-US" sz="1200" u="none" strike="noStrike" cap="none"/>
                        <a:t>file </a:t>
                      </a:r>
                      <a:r>
                        <a:rPr lang="en-US" sz="1200" b="1" u="none" strike="noStrike" cap="none">
                          <a:solidFill>
                            <a:srgbClr val="0070C0"/>
                          </a:solidFill>
                        </a:rPr>
                        <a:t>(.csv)</a:t>
                      </a:r>
                      <a:endParaRPr/>
                    </a:p>
                    <a:p>
                      <a:pPr marL="0" marR="0" lvl="0" indent="0" algn="l" rtl="0">
                        <a:lnSpc>
                          <a:spcPct val="100000"/>
                        </a:lnSpc>
                        <a:spcBef>
                          <a:spcPts val="400"/>
                        </a:spcBef>
                        <a:spcAft>
                          <a:spcPts val="0"/>
                        </a:spcAft>
                        <a:buNone/>
                      </a:pPr>
                      <a:r>
                        <a:rPr lang="en-US" sz="1200" u="none" strike="noStrike" cap="none"/>
                        <a:t>tab-delimited file </a:t>
                      </a:r>
                      <a:r>
                        <a:rPr lang="en-US" sz="1200" b="1" u="none" strike="noStrike" cap="none">
                          <a:solidFill>
                            <a:srgbClr val="0070C0"/>
                          </a:solidFill>
                        </a:rPr>
                        <a:t>(.tab)</a:t>
                      </a:r>
                      <a:endParaRPr/>
                    </a:p>
                    <a:p>
                      <a:pPr marL="0" marR="0" lvl="0" indent="0" algn="l" rtl="0">
                        <a:lnSpc>
                          <a:spcPct val="100000"/>
                        </a:lnSpc>
                        <a:spcBef>
                          <a:spcPts val="400"/>
                        </a:spcBef>
                        <a:spcAft>
                          <a:spcPts val="0"/>
                        </a:spcAft>
                        <a:buNone/>
                      </a:pPr>
                      <a:r>
                        <a:rPr lang="en-US" sz="1200" u="none" strike="noStrike" cap="none"/>
                        <a:t>including delimited text of given character set with </a:t>
                      </a:r>
                      <a:r>
                        <a:rPr lang="en-US" sz="1200" b="1" u="none" strike="noStrike" cap="none">
                          <a:solidFill>
                            <a:srgbClr val="0070C0"/>
                          </a:solidFill>
                        </a:rPr>
                        <a:t>SQL</a:t>
                      </a:r>
                      <a:r>
                        <a:rPr lang="en-US" sz="1200" u="none" strike="noStrike" cap="none"/>
                        <a:t> data definition statements where appropriate</a:t>
                      </a:r>
                      <a:endParaRPr/>
                    </a:p>
                    <a:p>
                      <a:pPr marL="0" marR="0" lvl="0" indent="0" algn="l" rtl="0">
                        <a:lnSpc>
                          <a:spcPct val="100000"/>
                        </a:lnSpc>
                        <a:spcBef>
                          <a:spcPts val="400"/>
                        </a:spcBef>
                        <a:spcAft>
                          <a:spcPts val="0"/>
                        </a:spcAft>
                        <a:buNone/>
                      </a:pPr>
                      <a:r>
                        <a:rPr lang="en-US" sz="1200" u="none" strike="noStrike" cap="none"/>
                        <a:t> </a:t>
                      </a:r>
                      <a:endParaRPr sz="1200" u="none" strike="noStrike" cap="none">
                        <a:latin typeface="Calibri"/>
                        <a:ea typeface="Calibri"/>
                        <a:cs typeface="Calibri"/>
                        <a:sym typeface="Calibri"/>
                      </a:endParaRPr>
                    </a:p>
                  </a:txBody>
                  <a:tcPr marL="5850" marR="5850" marT="5850" marB="0" anchor="ctr"/>
                </a:tc>
                <a:tc>
                  <a:txBody>
                    <a:bodyPr/>
                    <a:lstStyle/>
                    <a:p>
                      <a:pPr marL="0" marR="0" lvl="0" indent="0" algn="l" rtl="0">
                        <a:lnSpc>
                          <a:spcPct val="100000"/>
                        </a:lnSpc>
                        <a:spcBef>
                          <a:spcPts val="0"/>
                        </a:spcBef>
                        <a:spcAft>
                          <a:spcPts val="0"/>
                        </a:spcAft>
                        <a:buNone/>
                      </a:pPr>
                      <a:r>
                        <a:rPr lang="en-US" sz="1200" u="none" strike="noStrike" cap="none"/>
                        <a:t>delimited text of given character set - only characters not present in the data should be used as delimiters </a:t>
                      </a:r>
                      <a:r>
                        <a:rPr lang="en-US" sz="1200" b="1" u="none" strike="noStrike" cap="none">
                          <a:solidFill>
                            <a:srgbClr val="0070C0"/>
                          </a:solidFill>
                        </a:rPr>
                        <a:t>(.txt)</a:t>
                      </a:r>
                      <a:endParaRPr/>
                    </a:p>
                    <a:p>
                      <a:pPr marL="0" marR="0" lvl="0" indent="0" algn="l" rtl="0">
                        <a:lnSpc>
                          <a:spcPct val="100000"/>
                        </a:lnSpc>
                        <a:spcBef>
                          <a:spcPts val="400"/>
                        </a:spcBef>
                        <a:spcAft>
                          <a:spcPts val="0"/>
                        </a:spcAft>
                        <a:buNone/>
                      </a:pPr>
                      <a:r>
                        <a:rPr lang="en-US" sz="1200" u="none" strike="noStrike" cap="none"/>
                        <a:t>widely-used formats, e.g. </a:t>
                      </a:r>
                      <a:r>
                        <a:rPr lang="en-US" sz="1200" b="1" u="none" strike="noStrike" cap="none">
                          <a:solidFill>
                            <a:srgbClr val="3F3F3F"/>
                          </a:solidFill>
                        </a:rPr>
                        <a:t>MS Excel </a:t>
                      </a:r>
                      <a:r>
                        <a:rPr lang="en-US" sz="1200" b="1" u="none" strike="noStrike" cap="none">
                          <a:solidFill>
                            <a:srgbClr val="0070C0"/>
                          </a:solidFill>
                        </a:rPr>
                        <a:t>(.xls/.xlsx), </a:t>
                      </a:r>
                      <a:r>
                        <a:rPr lang="en-US" sz="1200" b="1" u="none" strike="noStrike" cap="none">
                          <a:solidFill>
                            <a:srgbClr val="3F3F3F"/>
                          </a:solidFill>
                        </a:rPr>
                        <a:t>MS Access </a:t>
                      </a:r>
                      <a:r>
                        <a:rPr lang="en-US" sz="1200" b="1" u="none" strike="noStrike" cap="none">
                          <a:solidFill>
                            <a:srgbClr val="0070C0"/>
                          </a:solidFill>
                        </a:rPr>
                        <a:t>(.mdb/.accdb), </a:t>
                      </a:r>
                      <a:r>
                        <a:rPr lang="en-US" sz="1200" b="1" u="none" strike="noStrike" cap="none">
                          <a:solidFill>
                            <a:srgbClr val="3F3F3F"/>
                          </a:solidFill>
                        </a:rPr>
                        <a:t>dBase</a:t>
                      </a:r>
                      <a:r>
                        <a:rPr lang="en-US" sz="1200" b="1" u="none" strike="noStrike" cap="none">
                          <a:solidFill>
                            <a:srgbClr val="0070C0"/>
                          </a:solidFill>
                        </a:rPr>
                        <a:t> (.dbf) and </a:t>
                      </a:r>
                      <a:r>
                        <a:rPr lang="en-US" sz="1200" b="1" u="none" strike="noStrike" cap="none">
                          <a:solidFill>
                            <a:srgbClr val="3F3F3F"/>
                          </a:solidFill>
                        </a:rPr>
                        <a:t>OpenDocument Spreadsheet </a:t>
                      </a:r>
                      <a:r>
                        <a:rPr lang="en-US" sz="1200" b="1" u="none" strike="noStrike" cap="none">
                          <a:solidFill>
                            <a:srgbClr val="0070C0"/>
                          </a:solidFill>
                        </a:rPr>
                        <a:t>(.ods)</a:t>
                      </a:r>
                      <a:endParaRPr sz="1200" b="1" u="none" strike="noStrike" cap="none">
                        <a:solidFill>
                          <a:srgbClr val="0070C0"/>
                        </a:solidFill>
                        <a:latin typeface="Calibri"/>
                        <a:ea typeface="Calibri"/>
                        <a:cs typeface="Calibri"/>
                        <a:sym typeface="Calibri"/>
                      </a:endParaRPr>
                    </a:p>
                  </a:txBody>
                  <a:tcPr marL="5850" marR="5850" marT="5850" marB="0" anchor="ctr"/>
                </a:tc>
                <a:extLst>
                  <a:ext uri="{0D108BD9-81ED-4DB2-BD59-A6C34878D82A}">
                    <a16:rowId xmlns:a16="http://schemas.microsoft.com/office/drawing/2014/main" val="10002"/>
                  </a:ext>
                </a:extLst>
              </a:tr>
              <a:tr h="1597275">
                <a:tc>
                  <a:txBody>
                    <a:bodyPr/>
                    <a:lstStyle/>
                    <a:p>
                      <a:pPr marL="0" marR="0" lvl="0" indent="60325" algn="l" rtl="0">
                        <a:lnSpc>
                          <a:spcPct val="100000"/>
                        </a:lnSpc>
                        <a:spcBef>
                          <a:spcPts val="0"/>
                        </a:spcBef>
                        <a:spcAft>
                          <a:spcPts val="0"/>
                        </a:spcAft>
                        <a:buNone/>
                      </a:pPr>
                      <a:r>
                        <a:rPr lang="en-US" sz="1600" b="1" u="none" strike="noStrike" cap="none">
                          <a:solidFill>
                            <a:srgbClr val="0070C0"/>
                          </a:solidFill>
                        </a:rPr>
                        <a:t>Geospatial data</a:t>
                      </a:r>
                      <a:endParaRPr/>
                    </a:p>
                    <a:p>
                      <a:pPr marL="60325" marR="0" lvl="0" indent="0" algn="l" rtl="0">
                        <a:lnSpc>
                          <a:spcPct val="100000"/>
                        </a:lnSpc>
                        <a:spcBef>
                          <a:spcPts val="800"/>
                        </a:spcBef>
                        <a:spcAft>
                          <a:spcPts val="0"/>
                        </a:spcAft>
                        <a:buNone/>
                      </a:pPr>
                      <a:r>
                        <a:rPr lang="en-US" sz="1200" u="none" strike="noStrike" cap="none">
                          <a:solidFill>
                            <a:srgbClr val="434343"/>
                          </a:solidFill>
                        </a:rPr>
                        <a:t>vector and raster data</a:t>
                      </a:r>
                      <a:endParaRPr sz="1200" u="none" strike="noStrike" cap="none">
                        <a:solidFill>
                          <a:srgbClr val="434343"/>
                        </a:solidFill>
                        <a:latin typeface="Calibri"/>
                        <a:ea typeface="Calibri"/>
                        <a:cs typeface="Calibri"/>
                        <a:sym typeface="Calibri"/>
                      </a:endParaRPr>
                    </a:p>
                  </a:txBody>
                  <a:tcPr marL="5850" marR="5850" marT="5850" marB="0" anchor="ctr"/>
                </a:tc>
                <a:tc>
                  <a:txBody>
                    <a:bodyPr/>
                    <a:lstStyle/>
                    <a:p>
                      <a:pPr marL="0" marR="0" lvl="0" indent="0" algn="l" rtl="0">
                        <a:lnSpc>
                          <a:spcPct val="100000"/>
                        </a:lnSpc>
                        <a:spcBef>
                          <a:spcPts val="0"/>
                        </a:spcBef>
                        <a:spcAft>
                          <a:spcPts val="0"/>
                        </a:spcAft>
                        <a:buNone/>
                      </a:pPr>
                      <a:r>
                        <a:rPr lang="en-US" sz="1200" b="1" u="none" strike="noStrike" cap="none">
                          <a:solidFill>
                            <a:srgbClr val="3F3F3F"/>
                          </a:solidFill>
                        </a:rPr>
                        <a:t>ESRI Shapefile </a:t>
                      </a:r>
                      <a:r>
                        <a:rPr lang="en-US" sz="1200" u="none" strike="noStrike" cap="none"/>
                        <a:t>(essential - </a:t>
                      </a:r>
                      <a:r>
                        <a:rPr lang="en-US" sz="1200" b="1" u="none" strike="noStrike" cap="none">
                          <a:solidFill>
                            <a:srgbClr val="0070C0"/>
                          </a:solidFill>
                        </a:rPr>
                        <a:t>.shp, .shx, .dbf</a:t>
                      </a:r>
                      <a:r>
                        <a:rPr lang="en-US" sz="1200" u="none" strike="noStrike" cap="none"/>
                        <a:t>, optional - .prj, .sbx, .sbn)</a:t>
                      </a:r>
                      <a:endParaRPr/>
                    </a:p>
                    <a:p>
                      <a:pPr marL="0" marR="0" lvl="0" indent="0" algn="l" rtl="0">
                        <a:lnSpc>
                          <a:spcPct val="100000"/>
                        </a:lnSpc>
                        <a:spcBef>
                          <a:spcPts val="400"/>
                        </a:spcBef>
                        <a:spcAft>
                          <a:spcPts val="0"/>
                        </a:spcAft>
                        <a:buNone/>
                      </a:pPr>
                      <a:r>
                        <a:rPr lang="en-US" sz="1200" u="none" strike="noStrike" cap="none"/>
                        <a:t>geo-referenced </a:t>
                      </a:r>
                      <a:r>
                        <a:rPr lang="en-US" sz="1200" b="1" u="none" strike="noStrike" cap="none">
                          <a:solidFill>
                            <a:srgbClr val="3F3F3F"/>
                          </a:solidFill>
                        </a:rPr>
                        <a:t>TIFF</a:t>
                      </a:r>
                      <a:r>
                        <a:rPr lang="en-US" sz="1200" b="1" u="none" strike="noStrike" cap="none">
                          <a:solidFill>
                            <a:srgbClr val="0070C0"/>
                          </a:solidFill>
                        </a:rPr>
                        <a:t> (.tif, .tfw)</a:t>
                      </a:r>
                      <a:endParaRPr/>
                    </a:p>
                    <a:p>
                      <a:pPr marL="0" marR="0" lvl="0" indent="0" algn="l" rtl="0">
                        <a:lnSpc>
                          <a:spcPct val="100000"/>
                        </a:lnSpc>
                        <a:spcBef>
                          <a:spcPts val="400"/>
                        </a:spcBef>
                        <a:spcAft>
                          <a:spcPts val="0"/>
                        </a:spcAft>
                        <a:buNone/>
                      </a:pPr>
                      <a:r>
                        <a:rPr lang="en-US" sz="1200" b="1" u="none" strike="noStrike" cap="none">
                          <a:solidFill>
                            <a:srgbClr val="3F3F3F"/>
                          </a:solidFill>
                        </a:rPr>
                        <a:t>CAD</a:t>
                      </a:r>
                      <a:r>
                        <a:rPr lang="en-US" sz="1200" u="none" strike="noStrike" cap="none"/>
                        <a:t> data </a:t>
                      </a:r>
                      <a:r>
                        <a:rPr lang="en-US" sz="1200" b="1" u="none" strike="noStrike" cap="none">
                          <a:solidFill>
                            <a:srgbClr val="0070C0"/>
                          </a:solidFill>
                        </a:rPr>
                        <a:t>(.dwg)</a:t>
                      </a:r>
                      <a:endParaRPr/>
                    </a:p>
                    <a:p>
                      <a:pPr marL="0" marR="0" lvl="0" indent="0" algn="l" rtl="0">
                        <a:lnSpc>
                          <a:spcPct val="100000"/>
                        </a:lnSpc>
                        <a:spcBef>
                          <a:spcPts val="400"/>
                        </a:spcBef>
                        <a:spcAft>
                          <a:spcPts val="0"/>
                        </a:spcAft>
                        <a:buNone/>
                      </a:pPr>
                      <a:r>
                        <a:rPr lang="en-US" sz="1200" u="none" strike="noStrike" cap="none"/>
                        <a:t>tabular GIS attribute data</a:t>
                      </a:r>
                      <a:endParaRPr/>
                    </a:p>
                    <a:p>
                      <a:pPr marL="0" marR="0" lvl="0" indent="0" algn="l" rtl="0">
                        <a:lnSpc>
                          <a:spcPct val="100000"/>
                        </a:lnSpc>
                        <a:spcBef>
                          <a:spcPts val="400"/>
                        </a:spcBef>
                        <a:spcAft>
                          <a:spcPts val="0"/>
                        </a:spcAft>
                        <a:buNone/>
                      </a:pPr>
                      <a:r>
                        <a:rPr lang="en-US" sz="1200" u="none" strike="noStrike" cap="none"/>
                        <a:t> </a:t>
                      </a:r>
                      <a:endParaRPr sz="1200" u="none" strike="noStrike" cap="none">
                        <a:latin typeface="Calibri"/>
                        <a:ea typeface="Calibri"/>
                        <a:cs typeface="Calibri"/>
                        <a:sym typeface="Calibri"/>
                      </a:endParaRPr>
                    </a:p>
                  </a:txBody>
                  <a:tcPr marL="5850" marR="5850" marT="5850" marB="0" anchor="ctr"/>
                </a:tc>
                <a:tc>
                  <a:txBody>
                    <a:bodyPr/>
                    <a:lstStyle/>
                    <a:p>
                      <a:pPr marL="0" marR="0" lvl="0" indent="0" algn="l" rtl="0">
                        <a:lnSpc>
                          <a:spcPct val="100000"/>
                        </a:lnSpc>
                        <a:spcBef>
                          <a:spcPts val="0"/>
                        </a:spcBef>
                        <a:spcAft>
                          <a:spcPts val="0"/>
                        </a:spcAft>
                        <a:buNone/>
                      </a:pPr>
                      <a:r>
                        <a:rPr lang="en-US" sz="1200" u="none" strike="noStrike" cap="none"/>
                        <a:t>ESRI Geodatabase format </a:t>
                      </a:r>
                      <a:r>
                        <a:rPr lang="en-US" sz="1200" b="1" u="none" strike="noStrike" cap="none">
                          <a:solidFill>
                            <a:srgbClr val="0070C0"/>
                          </a:solidFill>
                        </a:rPr>
                        <a:t>(.mdb)</a:t>
                      </a:r>
                      <a:endParaRPr/>
                    </a:p>
                    <a:p>
                      <a:pPr marL="0" marR="0" lvl="0" indent="0" algn="l" rtl="0">
                        <a:lnSpc>
                          <a:spcPct val="100000"/>
                        </a:lnSpc>
                        <a:spcBef>
                          <a:spcPts val="400"/>
                        </a:spcBef>
                        <a:spcAft>
                          <a:spcPts val="0"/>
                        </a:spcAft>
                        <a:buNone/>
                      </a:pPr>
                      <a:r>
                        <a:rPr lang="en-US" sz="1200" u="none" strike="noStrike" cap="none"/>
                        <a:t>MapInfo Interchange Format </a:t>
                      </a:r>
                      <a:r>
                        <a:rPr lang="en-US" sz="1200" b="1" u="none" strike="noStrike" cap="none">
                          <a:solidFill>
                            <a:srgbClr val="0070C0"/>
                          </a:solidFill>
                        </a:rPr>
                        <a:t>(.mif) </a:t>
                      </a:r>
                      <a:r>
                        <a:rPr lang="en-US" sz="1200" u="none" strike="noStrike" cap="none"/>
                        <a:t>for vector data</a:t>
                      </a:r>
                      <a:endParaRPr/>
                    </a:p>
                    <a:p>
                      <a:pPr marL="0" marR="0" lvl="0" indent="0" algn="l" rtl="0">
                        <a:lnSpc>
                          <a:spcPct val="100000"/>
                        </a:lnSpc>
                        <a:spcBef>
                          <a:spcPts val="400"/>
                        </a:spcBef>
                        <a:spcAft>
                          <a:spcPts val="0"/>
                        </a:spcAft>
                        <a:buNone/>
                      </a:pPr>
                      <a:r>
                        <a:rPr lang="en-US" sz="1200" u="none" strike="noStrike" cap="none"/>
                        <a:t>Keyhole Mark-up Language (KML) </a:t>
                      </a:r>
                      <a:r>
                        <a:rPr lang="en-US" sz="1200" b="1" u="none" strike="noStrike" cap="none">
                          <a:solidFill>
                            <a:srgbClr val="0070C0"/>
                          </a:solidFill>
                        </a:rPr>
                        <a:t>(.kml)</a:t>
                      </a:r>
                      <a:endParaRPr/>
                    </a:p>
                    <a:p>
                      <a:pPr marL="0" marR="0" lvl="0" indent="0" algn="l" rtl="0">
                        <a:lnSpc>
                          <a:spcPct val="100000"/>
                        </a:lnSpc>
                        <a:spcBef>
                          <a:spcPts val="400"/>
                        </a:spcBef>
                        <a:spcAft>
                          <a:spcPts val="0"/>
                        </a:spcAft>
                        <a:buNone/>
                      </a:pPr>
                      <a:r>
                        <a:rPr lang="en-US" sz="1200" u="none" strike="noStrike" cap="none"/>
                        <a:t>Adobe Illustrator </a:t>
                      </a:r>
                      <a:r>
                        <a:rPr lang="en-US" sz="1200" b="1" u="none" strike="noStrike" cap="none">
                          <a:solidFill>
                            <a:srgbClr val="0070C0"/>
                          </a:solidFill>
                        </a:rPr>
                        <a:t>(.ai), </a:t>
                      </a:r>
                      <a:r>
                        <a:rPr lang="en-US" sz="1200" u="none" strike="noStrike" cap="none"/>
                        <a:t>CAD data </a:t>
                      </a:r>
                      <a:r>
                        <a:rPr lang="en-US" sz="1200" b="1" u="none" strike="noStrike" cap="none">
                          <a:solidFill>
                            <a:srgbClr val="0070C0"/>
                          </a:solidFill>
                        </a:rPr>
                        <a:t>(.dxf or .svg)</a:t>
                      </a:r>
                      <a:endParaRPr/>
                    </a:p>
                    <a:p>
                      <a:pPr marL="0" marR="0" lvl="0" indent="0" algn="l" rtl="0">
                        <a:lnSpc>
                          <a:spcPct val="100000"/>
                        </a:lnSpc>
                        <a:spcBef>
                          <a:spcPts val="400"/>
                        </a:spcBef>
                        <a:spcAft>
                          <a:spcPts val="0"/>
                        </a:spcAft>
                        <a:buNone/>
                      </a:pPr>
                      <a:r>
                        <a:rPr lang="en-US" sz="1200" u="none" strike="noStrike" cap="none"/>
                        <a:t>binary formats of GIS and CAD packages</a:t>
                      </a:r>
                      <a:endParaRPr sz="1200" u="none" strike="noStrike" cap="none">
                        <a:latin typeface="Calibri"/>
                        <a:ea typeface="Calibri"/>
                        <a:cs typeface="Calibri"/>
                        <a:sym typeface="Calibri"/>
                      </a:endParaRPr>
                    </a:p>
                  </a:txBody>
                  <a:tcPr marL="5850" marR="5850" marT="5850" marB="0" anchor="ctr"/>
                </a:tc>
                <a:extLst>
                  <a:ext uri="{0D108BD9-81ED-4DB2-BD59-A6C34878D82A}">
                    <a16:rowId xmlns:a16="http://schemas.microsoft.com/office/drawing/2014/main" val="10003"/>
                  </a:ext>
                </a:extLst>
              </a:tr>
              <a:tr h="1188775">
                <a:tc>
                  <a:txBody>
                    <a:bodyPr/>
                    <a:lstStyle/>
                    <a:p>
                      <a:pPr marL="0" marR="0" lvl="0" indent="60325" algn="l" rtl="0">
                        <a:lnSpc>
                          <a:spcPct val="100000"/>
                        </a:lnSpc>
                        <a:spcBef>
                          <a:spcPts val="0"/>
                        </a:spcBef>
                        <a:spcAft>
                          <a:spcPts val="0"/>
                        </a:spcAft>
                        <a:buNone/>
                      </a:pPr>
                      <a:r>
                        <a:rPr lang="en-US" sz="1600" b="1" u="none" strike="noStrike" cap="none">
                          <a:solidFill>
                            <a:srgbClr val="0070C0"/>
                          </a:solidFill>
                        </a:rPr>
                        <a:t>Qualitative data</a:t>
                      </a:r>
                      <a:endParaRPr/>
                    </a:p>
                    <a:p>
                      <a:pPr marL="60325" marR="0" lvl="0" indent="0" algn="l" rtl="0">
                        <a:lnSpc>
                          <a:spcPct val="100000"/>
                        </a:lnSpc>
                        <a:spcBef>
                          <a:spcPts val="800"/>
                        </a:spcBef>
                        <a:spcAft>
                          <a:spcPts val="0"/>
                        </a:spcAft>
                        <a:buNone/>
                      </a:pPr>
                      <a:r>
                        <a:rPr lang="en-US" sz="1200" u="none" strike="noStrike" cap="none">
                          <a:solidFill>
                            <a:srgbClr val="434343"/>
                          </a:solidFill>
                        </a:rPr>
                        <a:t>textual</a:t>
                      </a:r>
                      <a:endParaRPr sz="1200" u="none" strike="noStrike" cap="none">
                        <a:solidFill>
                          <a:srgbClr val="434343"/>
                        </a:solidFill>
                        <a:latin typeface="Calibri"/>
                        <a:ea typeface="Calibri"/>
                        <a:cs typeface="Calibri"/>
                        <a:sym typeface="Calibri"/>
                      </a:endParaRPr>
                    </a:p>
                  </a:txBody>
                  <a:tcPr marL="5850" marR="5850" marT="5850" marB="0" anchor="ctr"/>
                </a:tc>
                <a:tc>
                  <a:txBody>
                    <a:bodyPr/>
                    <a:lstStyle/>
                    <a:p>
                      <a:pPr marL="0" marR="0" lvl="0" indent="0" algn="l" rtl="0">
                        <a:lnSpc>
                          <a:spcPct val="100000"/>
                        </a:lnSpc>
                        <a:spcBef>
                          <a:spcPts val="0"/>
                        </a:spcBef>
                        <a:spcAft>
                          <a:spcPts val="0"/>
                        </a:spcAft>
                        <a:buNone/>
                      </a:pPr>
                      <a:r>
                        <a:rPr lang="en-US" sz="1200" u="none" strike="noStrike" cap="none"/>
                        <a:t>eXtensible Mark-up Language </a:t>
                      </a:r>
                      <a:r>
                        <a:rPr lang="en-US" sz="1200" b="1" u="none" strike="noStrike" cap="none">
                          <a:solidFill>
                            <a:srgbClr val="002060"/>
                          </a:solidFill>
                        </a:rPr>
                        <a:t>(XML) </a:t>
                      </a:r>
                      <a:r>
                        <a:rPr lang="en-US" sz="1200" u="none" strike="noStrike" cap="none"/>
                        <a:t>text according to an appropriate Document Type Definition (DTD) or schema </a:t>
                      </a:r>
                      <a:r>
                        <a:rPr lang="en-US" sz="1200" b="1" u="none" strike="noStrike" cap="none">
                          <a:solidFill>
                            <a:srgbClr val="0070C0"/>
                          </a:solidFill>
                        </a:rPr>
                        <a:t>(.xml)</a:t>
                      </a:r>
                      <a:endParaRPr/>
                    </a:p>
                    <a:p>
                      <a:pPr marL="0" marR="0" lvl="0" indent="0" algn="l" rtl="0">
                        <a:lnSpc>
                          <a:spcPct val="100000"/>
                        </a:lnSpc>
                        <a:spcBef>
                          <a:spcPts val="400"/>
                        </a:spcBef>
                        <a:spcAft>
                          <a:spcPts val="0"/>
                        </a:spcAft>
                        <a:buNone/>
                      </a:pPr>
                      <a:r>
                        <a:rPr lang="en-US" sz="1200" u="none" strike="noStrike" cap="none"/>
                        <a:t>Rich Text Format </a:t>
                      </a:r>
                      <a:r>
                        <a:rPr lang="en-US" sz="1200" b="1" u="none" strike="noStrike" cap="none">
                          <a:solidFill>
                            <a:srgbClr val="0070C0"/>
                          </a:solidFill>
                        </a:rPr>
                        <a:t>(.rtf)</a:t>
                      </a:r>
                      <a:endParaRPr/>
                    </a:p>
                    <a:p>
                      <a:pPr marL="0" marR="0" lvl="0" indent="0" algn="l" rtl="0">
                        <a:lnSpc>
                          <a:spcPct val="100000"/>
                        </a:lnSpc>
                        <a:spcBef>
                          <a:spcPts val="400"/>
                        </a:spcBef>
                        <a:spcAft>
                          <a:spcPts val="0"/>
                        </a:spcAft>
                        <a:buNone/>
                      </a:pPr>
                      <a:r>
                        <a:rPr lang="en-US" sz="1200" u="none" strike="noStrike" cap="none"/>
                        <a:t>plain text data, ASCII </a:t>
                      </a:r>
                      <a:r>
                        <a:rPr lang="en-US" sz="1200" b="1" u="none" strike="noStrike" cap="none">
                          <a:solidFill>
                            <a:srgbClr val="0070C0"/>
                          </a:solidFill>
                        </a:rPr>
                        <a:t>(.txt)</a:t>
                      </a:r>
                      <a:endParaRPr sz="1200" b="1" u="none" strike="noStrike" cap="none">
                        <a:solidFill>
                          <a:srgbClr val="0070C0"/>
                        </a:solidFill>
                        <a:latin typeface="Calibri"/>
                        <a:ea typeface="Calibri"/>
                        <a:cs typeface="Calibri"/>
                        <a:sym typeface="Calibri"/>
                      </a:endParaRPr>
                    </a:p>
                  </a:txBody>
                  <a:tcPr marL="5850" marR="5850" marT="5850" marB="0" anchor="ctr"/>
                </a:tc>
                <a:tc>
                  <a:txBody>
                    <a:bodyPr/>
                    <a:lstStyle/>
                    <a:p>
                      <a:pPr marL="0" marR="0" lvl="0" indent="0" algn="l" rtl="0">
                        <a:lnSpc>
                          <a:spcPct val="100000"/>
                        </a:lnSpc>
                        <a:spcBef>
                          <a:spcPts val="0"/>
                        </a:spcBef>
                        <a:spcAft>
                          <a:spcPts val="0"/>
                        </a:spcAft>
                        <a:buNone/>
                      </a:pPr>
                      <a:r>
                        <a:rPr lang="en-US" sz="1200" u="none" strike="noStrike" cap="none"/>
                        <a:t>Hypertext Mark-up Language (HTML) </a:t>
                      </a:r>
                      <a:r>
                        <a:rPr lang="en-US" sz="1200" b="1" u="none" strike="noStrike" cap="none">
                          <a:solidFill>
                            <a:srgbClr val="0070C0"/>
                          </a:solidFill>
                        </a:rPr>
                        <a:t>(.html)</a:t>
                      </a:r>
                      <a:endParaRPr/>
                    </a:p>
                    <a:p>
                      <a:pPr marL="0" marR="0" lvl="0" indent="0" algn="l" rtl="0">
                        <a:lnSpc>
                          <a:spcPct val="100000"/>
                        </a:lnSpc>
                        <a:spcBef>
                          <a:spcPts val="400"/>
                        </a:spcBef>
                        <a:spcAft>
                          <a:spcPts val="0"/>
                        </a:spcAft>
                        <a:buNone/>
                      </a:pPr>
                      <a:r>
                        <a:rPr lang="en-US" sz="1200" u="none" strike="noStrike" cap="none"/>
                        <a:t>widely-used proprietary formats, e.g. MS Word </a:t>
                      </a:r>
                      <a:r>
                        <a:rPr lang="en-US" sz="1200" b="1" u="none" strike="noStrike" cap="none">
                          <a:solidFill>
                            <a:srgbClr val="0070C0"/>
                          </a:solidFill>
                        </a:rPr>
                        <a:t>(.doc/.docx)</a:t>
                      </a:r>
                      <a:endParaRPr/>
                    </a:p>
                    <a:p>
                      <a:pPr marL="0" marR="0" lvl="0" indent="0" algn="l" rtl="0">
                        <a:lnSpc>
                          <a:spcPct val="100000"/>
                        </a:lnSpc>
                        <a:spcBef>
                          <a:spcPts val="400"/>
                        </a:spcBef>
                        <a:spcAft>
                          <a:spcPts val="0"/>
                        </a:spcAft>
                        <a:buNone/>
                      </a:pPr>
                      <a:r>
                        <a:rPr lang="en-US" sz="1200" u="none" strike="noStrike" cap="none"/>
                        <a:t>some proprietary/software-specific formats, e.g. </a:t>
                      </a:r>
                      <a:r>
                        <a:rPr lang="en-US" sz="1200" b="1" u="none" strike="noStrike" cap="none">
                          <a:solidFill>
                            <a:srgbClr val="0070C0"/>
                          </a:solidFill>
                        </a:rPr>
                        <a:t>NUD*IST, NVivo and ATLAS.ti</a:t>
                      </a:r>
                      <a:endParaRPr sz="1200" b="1" u="none" strike="noStrike" cap="none">
                        <a:solidFill>
                          <a:srgbClr val="0070C0"/>
                        </a:solidFill>
                        <a:latin typeface="Calibri"/>
                        <a:ea typeface="Calibri"/>
                        <a:cs typeface="Calibri"/>
                        <a:sym typeface="Calibri"/>
                      </a:endParaRPr>
                    </a:p>
                  </a:txBody>
                  <a:tcPr marL="5850" marR="5850" marT="5850" marB="0" anchor="ctr"/>
                </a:tc>
                <a:extLst>
                  <a:ext uri="{0D108BD9-81ED-4DB2-BD59-A6C34878D82A}">
                    <a16:rowId xmlns:a16="http://schemas.microsoft.com/office/drawing/2014/main" val="10004"/>
                  </a:ext>
                </a:extLst>
              </a:tr>
            </a:tbl>
          </a:graphicData>
        </a:graphic>
      </p:graphicFrame>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7"/>
        <p:cNvGrpSpPr/>
        <p:nvPr/>
      </p:nvGrpSpPr>
      <p:grpSpPr>
        <a:xfrm>
          <a:off x="0" y="0"/>
          <a:ext cx="0" cy="0"/>
          <a:chOff x="0" y="0"/>
          <a:chExt cx="0" cy="0"/>
        </a:xfrm>
      </p:grpSpPr>
      <p:graphicFrame>
        <p:nvGraphicFramePr>
          <p:cNvPr id="188" name="Google Shape;188;p26"/>
          <p:cNvGraphicFramePr/>
          <p:nvPr/>
        </p:nvGraphicFramePr>
        <p:xfrm>
          <a:off x="32388" y="674325"/>
          <a:ext cx="9079225" cy="5163400"/>
        </p:xfrm>
        <a:graphic>
          <a:graphicData uri="http://schemas.openxmlformats.org/drawingml/2006/table">
            <a:tbl>
              <a:tblPr>
                <a:noFill/>
                <a:tableStyleId>{3CADBB8D-2474-40EA-927D-23D88027A6D3}</a:tableStyleId>
              </a:tblPr>
              <a:tblGrid>
                <a:gridCol w="2309625">
                  <a:extLst>
                    <a:ext uri="{9D8B030D-6E8A-4147-A177-3AD203B41FA5}">
                      <a16:colId xmlns:a16="http://schemas.microsoft.com/office/drawing/2014/main" val="20000"/>
                    </a:ext>
                  </a:extLst>
                </a:gridCol>
                <a:gridCol w="2867125">
                  <a:extLst>
                    <a:ext uri="{9D8B030D-6E8A-4147-A177-3AD203B41FA5}">
                      <a16:colId xmlns:a16="http://schemas.microsoft.com/office/drawing/2014/main" val="20001"/>
                    </a:ext>
                  </a:extLst>
                </a:gridCol>
                <a:gridCol w="3902475">
                  <a:extLst>
                    <a:ext uri="{9D8B030D-6E8A-4147-A177-3AD203B41FA5}">
                      <a16:colId xmlns:a16="http://schemas.microsoft.com/office/drawing/2014/main" val="20002"/>
                    </a:ext>
                  </a:extLst>
                </a:gridCol>
              </a:tblGrid>
              <a:tr h="456025">
                <a:tc>
                  <a:txBody>
                    <a:bodyPr/>
                    <a:lstStyle/>
                    <a:p>
                      <a:pPr marL="0" marR="0" lvl="0" indent="0" algn="l" rtl="0">
                        <a:lnSpc>
                          <a:spcPct val="100000"/>
                        </a:lnSpc>
                        <a:spcBef>
                          <a:spcPts val="0"/>
                        </a:spcBef>
                        <a:spcAft>
                          <a:spcPts val="0"/>
                        </a:spcAft>
                        <a:buNone/>
                      </a:pPr>
                      <a:r>
                        <a:rPr lang="en-US" sz="1300" b="1" u="none" strike="noStrike" cap="none">
                          <a:solidFill>
                            <a:srgbClr val="434343"/>
                          </a:solidFill>
                        </a:rPr>
                        <a:t> Type of data</a:t>
                      </a:r>
                      <a:endParaRPr sz="1300" b="1" u="none" strike="noStrike" cap="none">
                        <a:solidFill>
                          <a:srgbClr val="434343"/>
                        </a:solidFill>
                        <a:latin typeface="Calibri"/>
                        <a:ea typeface="Calibri"/>
                        <a:cs typeface="Calibri"/>
                        <a:sym typeface="Calibri"/>
                      </a:endParaRPr>
                    </a:p>
                  </a:txBody>
                  <a:tcPr marL="5850" marR="5850" marT="5850" marB="0" anchor="ctr">
                    <a:solidFill>
                      <a:srgbClr val="D8D8D8"/>
                    </a:solidFill>
                  </a:tcPr>
                </a:tc>
                <a:tc>
                  <a:txBody>
                    <a:bodyPr/>
                    <a:lstStyle/>
                    <a:p>
                      <a:pPr marL="0" marR="0" lvl="0" indent="0" algn="l" rtl="0">
                        <a:lnSpc>
                          <a:spcPct val="100000"/>
                        </a:lnSpc>
                        <a:spcBef>
                          <a:spcPts val="0"/>
                        </a:spcBef>
                        <a:spcAft>
                          <a:spcPts val="0"/>
                        </a:spcAft>
                        <a:buNone/>
                      </a:pPr>
                      <a:r>
                        <a:rPr lang="en-US" sz="1300" b="1" u="none" strike="noStrike" cap="none">
                          <a:solidFill>
                            <a:srgbClr val="434343"/>
                          </a:solidFill>
                        </a:rPr>
                        <a:t>Recommended file formats for sharing, reuse and preservation</a:t>
                      </a:r>
                      <a:endParaRPr sz="1300" b="1" u="none" strike="noStrike" cap="none">
                        <a:solidFill>
                          <a:srgbClr val="434343"/>
                        </a:solidFill>
                        <a:latin typeface="Calibri"/>
                        <a:ea typeface="Calibri"/>
                        <a:cs typeface="Calibri"/>
                        <a:sym typeface="Calibri"/>
                      </a:endParaRPr>
                    </a:p>
                  </a:txBody>
                  <a:tcPr marL="5850" marR="5850" marT="5850" marB="0" anchor="ctr">
                    <a:solidFill>
                      <a:srgbClr val="D8D8D8"/>
                    </a:solidFill>
                  </a:tcPr>
                </a:tc>
                <a:tc>
                  <a:txBody>
                    <a:bodyPr/>
                    <a:lstStyle/>
                    <a:p>
                      <a:pPr marL="0" marR="0" lvl="0" indent="0" algn="l" rtl="0">
                        <a:lnSpc>
                          <a:spcPct val="100000"/>
                        </a:lnSpc>
                        <a:spcBef>
                          <a:spcPts val="0"/>
                        </a:spcBef>
                        <a:spcAft>
                          <a:spcPts val="0"/>
                        </a:spcAft>
                        <a:buNone/>
                      </a:pPr>
                      <a:r>
                        <a:rPr lang="en-US" sz="1300" b="1" u="none" strike="noStrike" cap="none">
                          <a:solidFill>
                            <a:srgbClr val="434343"/>
                          </a:solidFill>
                        </a:rPr>
                        <a:t>Other acceptable formats for data preservation</a:t>
                      </a:r>
                      <a:endParaRPr sz="1300" b="1" u="none" strike="noStrike" cap="none">
                        <a:solidFill>
                          <a:srgbClr val="434343"/>
                        </a:solidFill>
                        <a:latin typeface="Calibri"/>
                        <a:ea typeface="Calibri"/>
                        <a:cs typeface="Calibri"/>
                        <a:sym typeface="Calibri"/>
                      </a:endParaRPr>
                    </a:p>
                  </a:txBody>
                  <a:tcPr marL="5850" marR="5850" marT="5850" marB="0" anchor="ctr">
                    <a:solidFill>
                      <a:srgbClr val="D8D8D8"/>
                    </a:solidFill>
                  </a:tcPr>
                </a:tc>
                <a:extLst>
                  <a:ext uri="{0D108BD9-81ED-4DB2-BD59-A6C34878D82A}">
                    <a16:rowId xmlns:a16="http://schemas.microsoft.com/office/drawing/2014/main" val="10000"/>
                  </a:ext>
                </a:extLst>
              </a:tr>
              <a:tr h="1572875">
                <a:tc>
                  <a:txBody>
                    <a:bodyPr/>
                    <a:lstStyle/>
                    <a:p>
                      <a:pPr marL="0" marR="0" lvl="0" indent="0" algn="l" rtl="0">
                        <a:spcBef>
                          <a:spcPts val="0"/>
                        </a:spcBef>
                        <a:spcAft>
                          <a:spcPts val="0"/>
                        </a:spcAft>
                        <a:buNone/>
                      </a:pPr>
                      <a:r>
                        <a:rPr lang="en-US" sz="1600" b="1" u="none" strike="noStrike" cap="none">
                          <a:solidFill>
                            <a:srgbClr val="0070C0"/>
                          </a:solidFill>
                        </a:rPr>
                        <a:t> Digital image data</a:t>
                      </a:r>
                      <a:endParaRPr/>
                    </a:p>
                  </a:txBody>
                  <a:tcPr marL="0" marR="0" marT="0" marB="0" anchor="ctr"/>
                </a:tc>
                <a:tc>
                  <a:txBody>
                    <a:bodyPr/>
                    <a:lstStyle/>
                    <a:p>
                      <a:pPr marL="0" marR="0" lvl="0" indent="0" algn="l" rtl="0">
                        <a:spcBef>
                          <a:spcPts val="0"/>
                        </a:spcBef>
                        <a:spcAft>
                          <a:spcPts val="0"/>
                        </a:spcAft>
                        <a:buNone/>
                      </a:pPr>
                      <a:r>
                        <a:rPr lang="en-US" sz="1300"/>
                        <a:t>TIFF version 6 uncompressed </a:t>
                      </a:r>
                      <a:r>
                        <a:rPr lang="en-US" sz="1300" b="1">
                          <a:solidFill>
                            <a:srgbClr val="0070C0"/>
                          </a:solidFill>
                        </a:rPr>
                        <a:t>(.tif)</a:t>
                      </a:r>
                      <a:endParaRPr/>
                    </a:p>
                  </a:txBody>
                  <a:tcPr marL="0" marR="0" marT="0" marB="0" anchor="ctr"/>
                </a:tc>
                <a:tc>
                  <a:txBody>
                    <a:bodyPr/>
                    <a:lstStyle/>
                    <a:p>
                      <a:pPr marL="0" marR="0" lvl="0" indent="0" algn="l" rtl="0">
                        <a:spcBef>
                          <a:spcPts val="0"/>
                        </a:spcBef>
                        <a:spcAft>
                          <a:spcPts val="0"/>
                        </a:spcAft>
                        <a:buNone/>
                      </a:pPr>
                      <a:r>
                        <a:rPr lang="en-US" sz="1300"/>
                        <a:t>JPEG (.jpeg, .jpg) but only if created in this format</a:t>
                      </a:r>
                      <a:endParaRPr/>
                    </a:p>
                    <a:p>
                      <a:pPr marL="0" marR="0" lvl="0" indent="0" algn="l" rtl="0">
                        <a:spcBef>
                          <a:spcPts val="0"/>
                        </a:spcBef>
                        <a:spcAft>
                          <a:spcPts val="0"/>
                        </a:spcAft>
                        <a:buNone/>
                      </a:pPr>
                      <a:r>
                        <a:rPr lang="en-US" sz="1300"/>
                        <a:t>TIFF (other versions) </a:t>
                      </a:r>
                      <a:r>
                        <a:rPr lang="en-US" sz="1300" b="1">
                          <a:solidFill>
                            <a:srgbClr val="0070C0"/>
                          </a:solidFill>
                        </a:rPr>
                        <a:t>(.tif, .tiff)</a:t>
                      </a:r>
                      <a:endParaRPr/>
                    </a:p>
                    <a:p>
                      <a:pPr marL="0" marR="0" lvl="0" indent="0" algn="l" rtl="0">
                        <a:spcBef>
                          <a:spcPts val="0"/>
                        </a:spcBef>
                        <a:spcAft>
                          <a:spcPts val="0"/>
                        </a:spcAft>
                        <a:buNone/>
                      </a:pPr>
                      <a:r>
                        <a:rPr lang="en-US" sz="1300"/>
                        <a:t>Adobe Portable Document Format </a:t>
                      </a:r>
                      <a:r>
                        <a:rPr lang="en-US" sz="1300" b="1">
                          <a:solidFill>
                            <a:srgbClr val="0070C0"/>
                          </a:solidFill>
                        </a:rPr>
                        <a:t>(PDF/A, PDF) (.pdf)</a:t>
                      </a:r>
                      <a:endParaRPr/>
                    </a:p>
                    <a:p>
                      <a:pPr marL="0" marR="0" lvl="0" indent="0" algn="l" rtl="0">
                        <a:spcBef>
                          <a:spcPts val="0"/>
                        </a:spcBef>
                        <a:spcAft>
                          <a:spcPts val="0"/>
                        </a:spcAft>
                        <a:buNone/>
                      </a:pPr>
                      <a:r>
                        <a:rPr lang="en-US" sz="1300"/>
                        <a:t>standard applicable RAW image format </a:t>
                      </a:r>
                      <a:r>
                        <a:rPr lang="en-US" sz="1300" b="1">
                          <a:solidFill>
                            <a:srgbClr val="0070C0"/>
                          </a:solidFill>
                        </a:rPr>
                        <a:t>(.raw)</a:t>
                      </a:r>
                      <a:endParaRPr/>
                    </a:p>
                    <a:p>
                      <a:pPr marL="0" marR="0" lvl="0" indent="0" algn="l" rtl="0">
                        <a:spcBef>
                          <a:spcPts val="0"/>
                        </a:spcBef>
                        <a:spcAft>
                          <a:spcPts val="0"/>
                        </a:spcAft>
                        <a:buNone/>
                      </a:pPr>
                      <a:r>
                        <a:rPr lang="en-US" sz="1300"/>
                        <a:t>Photoshop files </a:t>
                      </a:r>
                      <a:r>
                        <a:rPr lang="en-US" sz="1300" b="1">
                          <a:solidFill>
                            <a:srgbClr val="0070C0"/>
                          </a:solidFill>
                        </a:rPr>
                        <a:t>(.psd)</a:t>
                      </a:r>
                      <a:endParaRPr/>
                    </a:p>
                  </a:txBody>
                  <a:tcPr marL="0" marR="0" marT="0" marB="0" anchor="ctr"/>
                </a:tc>
                <a:extLst>
                  <a:ext uri="{0D108BD9-81ED-4DB2-BD59-A6C34878D82A}">
                    <a16:rowId xmlns:a16="http://schemas.microsoft.com/office/drawing/2014/main" val="10001"/>
                  </a:ext>
                </a:extLst>
              </a:tr>
              <a:tr h="970075">
                <a:tc>
                  <a:txBody>
                    <a:bodyPr/>
                    <a:lstStyle/>
                    <a:p>
                      <a:pPr marL="0" marR="0" lvl="0" indent="0" algn="l" rtl="0">
                        <a:spcBef>
                          <a:spcPts val="0"/>
                        </a:spcBef>
                        <a:spcAft>
                          <a:spcPts val="0"/>
                        </a:spcAft>
                        <a:buNone/>
                      </a:pPr>
                      <a:r>
                        <a:rPr lang="en-US" sz="1600" b="1">
                          <a:solidFill>
                            <a:srgbClr val="0070C0"/>
                          </a:solidFill>
                        </a:rPr>
                        <a:t> Digital audio data</a:t>
                      </a:r>
                      <a:endParaRPr/>
                    </a:p>
                  </a:txBody>
                  <a:tcPr marL="0" marR="0" marT="0" marB="0" anchor="ctr"/>
                </a:tc>
                <a:tc>
                  <a:txBody>
                    <a:bodyPr/>
                    <a:lstStyle/>
                    <a:p>
                      <a:pPr marL="0" marR="0" lvl="0" indent="0" algn="l" rtl="0">
                        <a:spcBef>
                          <a:spcPts val="0"/>
                        </a:spcBef>
                        <a:spcAft>
                          <a:spcPts val="0"/>
                        </a:spcAft>
                        <a:buNone/>
                      </a:pPr>
                      <a:r>
                        <a:rPr lang="en-US" sz="1300"/>
                        <a:t>Free Lossless Audio Codec (FLAC) </a:t>
                      </a:r>
                      <a:r>
                        <a:rPr lang="en-US" sz="1300" b="1">
                          <a:solidFill>
                            <a:srgbClr val="0070C0"/>
                          </a:solidFill>
                        </a:rPr>
                        <a:t>(.flac)</a:t>
                      </a:r>
                      <a:endParaRPr/>
                    </a:p>
                  </a:txBody>
                  <a:tcPr marL="0" marR="0" marT="0" marB="0" anchor="ctr"/>
                </a:tc>
                <a:tc>
                  <a:txBody>
                    <a:bodyPr/>
                    <a:lstStyle/>
                    <a:p>
                      <a:pPr marL="0" marR="0" lvl="0" indent="0" algn="l" rtl="0">
                        <a:spcBef>
                          <a:spcPts val="0"/>
                        </a:spcBef>
                        <a:spcAft>
                          <a:spcPts val="0"/>
                        </a:spcAft>
                        <a:buNone/>
                      </a:pPr>
                      <a:r>
                        <a:rPr lang="en-US" sz="1300"/>
                        <a:t>MPEG-1 Audio Layer 3 (.mp3) but only if created in this format</a:t>
                      </a:r>
                      <a:endParaRPr/>
                    </a:p>
                    <a:p>
                      <a:pPr marL="0" marR="0" lvl="0" indent="0" algn="l" rtl="0">
                        <a:spcBef>
                          <a:spcPts val="0"/>
                        </a:spcBef>
                        <a:spcAft>
                          <a:spcPts val="0"/>
                        </a:spcAft>
                        <a:buNone/>
                      </a:pPr>
                      <a:r>
                        <a:rPr lang="en-US" sz="1300"/>
                        <a:t>Audio Interchange File Format (AIFF) </a:t>
                      </a:r>
                      <a:r>
                        <a:rPr lang="en-US" sz="1300" b="1">
                          <a:solidFill>
                            <a:srgbClr val="0070C0"/>
                          </a:solidFill>
                        </a:rPr>
                        <a:t>(.aif)</a:t>
                      </a:r>
                      <a:endParaRPr/>
                    </a:p>
                    <a:p>
                      <a:pPr marL="0" marR="0" lvl="0" indent="0" algn="l" rtl="0">
                        <a:spcBef>
                          <a:spcPts val="0"/>
                        </a:spcBef>
                        <a:spcAft>
                          <a:spcPts val="0"/>
                        </a:spcAft>
                        <a:buNone/>
                      </a:pPr>
                      <a:r>
                        <a:rPr lang="en-US" sz="1300"/>
                        <a:t>Waveform Audio Format (WAV) </a:t>
                      </a:r>
                      <a:r>
                        <a:rPr lang="en-US" sz="1300" b="1">
                          <a:solidFill>
                            <a:srgbClr val="0070C0"/>
                          </a:solidFill>
                        </a:rPr>
                        <a:t>(.wav)</a:t>
                      </a:r>
                      <a:endParaRPr/>
                    </a:p>
                  </a:txBody>
                  <a:tcPr marL="0" marR="0" marT="0" marB="0" anchor="ctr"/>
                </a:tc>
                <a:extLst>
                  <a:ext uri="{0D108BD9-81ED-4DB2-BD59-A6C34878D82A}">
                    <a16:rowId xmlns:a16="http://schemas.microsoft.com/office/drawing/2014/main" val="10002"/>
                  </a:ext>
                </a:extLst>
              </a:tr>
              <a:tr h="1040950">
                <a:tc>
                  <a:txBody>
                    <a:bodyPr/>
                    <a:lstStyle/>
                    <a:p>
                      <a:pPr marL="0" marR="0" lvl="0" indent="0" algn="l" rtl="0">
                        <a:spcBef>
                          <a:spcPts val="0"/>
                        </a:spcBef>
                        <a:spcAft>
                          <a:spcPts val="0"/>
                        </a:spcAft>
                        <a:buNone/>
                      </a:pPr>
                      <a:r>
                        <a:rPr lang="en-US" sz="1600" b="1">
                          <a:solidFill>
                            <a:srgbClr val="0070C0"/>
                          </a:solidFill>
                        </a:rPr>
                        <a:t> Digital video data</a:t>
                      </a:r>
                      <a:endParaRPr/>
                    </a:p>
                  </a:txBody>
                  <a:tcPr marL="0" marR="0" marT="0" marB="0" anchor="ctr"/>
                </a:tc>
                <a:tc>
                  <a:txBody>
                    <a:bodyPr/>
                    <a:lstStyle/>
                    <a:p>
                      <a:pPr marL="0" marR="0" lvl="0" indent="0" algn="l" rtl="0">
                        <a:spcBef>
                          <a:spcPts val="0"/>
                        </a:spcBef>
                        <a:spcAft>
                          <a:spcPts val="0"/>
                        </a:spcAft>
                        <a:buNone/>
                      </a:pPr>
                      <a:r>
                        <a:rPr lang="en-US" sz="1300"/>
                        <a:t>MPEG-4 </a:t>
                      </a:r>
                      <a:r>
                        <a:rPr lang="en-US" sz="1300" b="1">
                          <a:solidFill>
                            <a:srgbClr val="0070C0"/>
                          </a:solidFill>
                        </a:rPr>
                        <a:t>(.mp4)</a:t>
                      </a:r>
                      <a:endParaRPr/>
                    </a:p>
                    <a:p>
                      <a:pPr marL="0" marR="0" lvl="0" indent="0" algn="l" rtl="0">
                        <a:spcBef>
                          <a:spcPts val="0"/>
                        </a:spcBef>
                        <a:spcAft>
                          <a:spcPts val="0"/>
                        </a:spcAft>
                        <a:buNone/>
                      </a:pPr>
                      <a:r>
                        <a:rPr lang="en-US" sz="1300"/>
                        <a:t>motion JPEG 2000 </a:t>
                      </a:r>
                      <a:r>
                        <a:rPr lang="en-US" sz="1300" b="1">
                          <a:solidFill>
                            <a:srgbClr val="0070C0"/>
                          </a:solidFill>
                        </a:rPr>
                        <a:t>(.mj2)</a:t>
                      </a:r>
                      <a:endParaRPr/>
                    </a:p>
                  </a:txBody>
                  <a:tcPr marL="0" marR="0" marT="0" marB="0" anchor="ctr"/>
                </a:tc>
                <a:tc>
                  <a:txBody>
                    <a:bodyPr/>
                    <a:lstStyle/>
                    <a:p>
                      <a:pPr marL="0" marR="0" lvl="0" indent="0" algn="l" rtl="0">
                        <a:spcBef>
                          <a:spcPts val="0"/>
                        </a:spcBef>
                        <a:spcAft>
                          <a:spcPts val="0"/>
                        </a:spcAft>
                        <a:buNone/>
                      </a:pPr>
                      <a:r>
                        <a:rPr lang="en-US" sz="1300"/>
                        <a:t> </a:t>
                      </a:r>
                      <a:endParaRPr/>
                    </a:p>
                    <a:p>
                      <a:pPr marL="0" marR="0" lvl="0" indent="0" algn="l" rtl="0">
                        <a:spcBef>
                          <a:spcPts val="0"/>
                        </a:spcBef>
                        <a:spcAft>
                          <a:spcPts val="0"/>
                        </a:spcAft>
                        <a:buNone/>
                      </a:pPr>
                      <a:r>
                        <a:rPr lang="en-US" sz="1300"/>
                        <a:t> </a:t>
                      </a:r>
                      <a:endParaRPr/>
                    </a:p>
                  </a:txBody>
                  <a:tcPr marL="0" marR="0" marT="0" marB="0" anchor="ctr"/>
                </a:tc>
                <a:extLst>
                  <a:ext uri="{0D108BD9-81ED-4DB2-BD59-A6C34878D82A}">
                    <a16:rowId xmlns:a16="http://schemas.microsoft.com/office/drawing/2014/main" val="10003"/>
                  </a:ext>
                </a:extLst>
              </a:tr>
              <a:tr h="1123475">
                <a:tc>
                  <a:txBody>
                    <a:bodyPr/>
                    <a:lstStyle/>
                    <a:p>
                      <a:pPr marL="55563" marR="0" lvl="0" indent="-55563" algn="l" rtl="0">
                        <a:spcBef>
                          <a:spcPts val="0"/>
                        </a:spcBef>
                        <a:spcAft>
                          <a:spcPts val="0"/>
                        </a:spcAft>
                        <a:buNone/>
                      </a:pPr>
                      <a:r>
                        <a:rPr lang="en-US" sz="1600" b="1">
                          <a:solidFill>
                            <a:srgbClr val="0070C0"/>
                          </a:solidFill>
                        </a:rPr>
                        <a:t> Documentation</a:t>
                      </a:r>
                      <a:endParaRPr/>
                    </a:p>
                  </a:txBody>
                  <a:tcPr marL="0" marR="0" marT="0" marB="0" anchor="ctr"/>
                </a:tc>
                <a:tc>
                  <a:txBody>
                    <a:bodyPr/>
                    <a:lstStyle/>
                    <a:p>
                      <a:pPr marL="0" marR="0" lvl="0" indent="0" algn="l" rtl="0">
                        <a:spcBef>
                          <a:spcPts val="0"/>
                        </a:spcBef>
                        <a:spcAft>
                          <a:spcPts val="0"/>
                        </a:spcAft>
                        <a:buNone/>
                      </a:pPr>
                      <a:r>
                        <a:rPr lang="en-US" sz="1300"/>
                        <a:t>Rich Text Format </a:t>
                      </a:r>
                      <a:r>
                        <a:rPr lang="en-US" sz="1300" b="1">
                          <a:solidFill>
                            <a:srgbClr val="0070C0"/>
                          </a:solidFill>
                        </a:rPr>
                        <a:t>(.rtf)</a:t>
                      </a:r>
                      <a:br>
                        <a:rPr lang="en-US" sz="1300" b="1">
                          <a:solidFill>
                            <a:srgbClr val="0070C0"/>
                          </a:solidFill>
                        </a:rPr>
                      </a:br>
                      <a:r>
                        <a:rPr lang="en-US" sz="1300"/>
                        <a:t>PDF/A or PDF </a:t>
                      </a:r>
                      <a:r>
                        <a:rPr lang="en-US" sz="1300" b="1">
                          <a:solidFill>
                            <a:srgbClr val="0070C0"/>
                          </a:solidFill>
                        </a:rPr>
                        <a:t>(.pdf)</a:t>
                      </a:r>
                      <a:br>
                        <a:rPr lang="en-US" sz="1300" b="1">
                          <a:solidFill>
                            <a:srgbClr val="0070C0"/>
                          </a:solidFill>
                        </a:rPr>
                      </a:br>
                      <a:r>
                        <a:rPr lang="en-US" sz="1300"/>
                        <a:t>HTML </a:t>
                      </a:r>
                      <a:r>
                        <a:rPr lang="en-US" sz="1300" b="1">
                          <a:solidFill>
                            <a:srgbClr val="0070C0"/>
                          </a:solidFill>
                        </a:rPr>
                        <a:t>(.htm)</a:t>
                      </a:r>
                      <a:br>
                        <a:rPr lang="en-US" sz="1300" b="1">
                          <a:solidFill>
                            <a:srgbClr val="0070C0"/>
                          </a:solidFill>
                        </a:rPr>
                      </a:br>
                      <a:r>
                        <a:rPr lang="en-US" sz="1300"/>
                        <a:t>OpenDocument Text </a:t>
                      </a:r>
                      <a:r>
                        <a:rPr lang="en-US" sz="1300" b="1">
                          <a:solidFill>
                            <a:srgbClr val="0070C0"/>
                          </a:solidFill>
                        </a:rPr>
                        <a:t>(.odt)</a:t>
                      </a:r>
                      <a:endParaRPr/>
                    </a:p>
                  </a:txBody>
                  <a:tcPr marL="0" marR="0" marT="0" marB="0" anchor="ctr"/>
                </a:tc>
                <a:tc>
                  <a:txBody>
                    <a:bodyPr/>
                    <a:lstStyle/>
                    <a:p>
                      <a:pPr marL="0" marR="0" lvl="0" indent="0" algn="l" rtl="0">
                        <a:spcBef>
                          <a:spcPts val="0"/>
                        </a:spcBef>
                        <a:spcAft>
                          <a:spcPts val="0"/>
                        </a:spcAft>
                        <a:buNone/>
                      </a:pPr>
                      <a:r>
                        <a:rPr lang="en-US" sz="1300"/>
                        <a:t>plain text</a:t>
                      </a:r>
                      <a:r>
                        <a:rPr lang="en-US" sz="1300" b="1">
                          <a:solidFill>
                            <a:srgbClr val="0070C0"/>
                          </a:solidFill>
                        </a:rPr>
                        <a:t> (.txt)</a:t>
                      </a:r>
                      <a:endParaRPr/>
                    </a:p>
                    <a:p>
                      <a:pPr marL="0" marR="0" lvl="0" indent="0" algn="l" rtl="0">
                        <a:spcBef>
                          <a:spcPts val="0"/>
                        </a:spcBef>
                        <a:spcAft>
                          <a:spcPts val="0"/>
                        </a:spcAft>
                        <a:buNone/>
                      </a:pPr>
                      <a:r>
                        <a:rPr lang="en-US" sz="1300"/>
                        <a:t>some widely-used proprietary formats, e.g. MS Word </a:t>
                      </a:r>
                      <a:r>
                        <a:rPr lang="en-US" sz="1300" b="1">
                          <a:solidFill>
                            <a:srgbClr val="0070C0"/>
                          </a:solidFill>
                        </a:rPr>
                        <a:t>(.doc/.docx) </a:t>
                      </a:r>
                      <a:r>
                        <a:rPr lang="en-US" sz="1300"/>
                        <a:t>or MS Excel </a:t>
                      </a:r>
                      <a:r>
                        <a:rPr lang="en-US" sz="1300" b="1">
                          <a:solidFill>
                            <a:srgbClr val="0070C0"/>
                          </a:solidFill>
                        </a:rPr>
                        <a:t>(.xls/.xlsx)</a:t>
                      </a:r>
                      <a:endParaRPr/>
                    </a:p>
                    <a:p>
                      <a:pPr marL="0" marR="0" lvl="0" indent="0" algn="l" rtl="0">
                        <a:spcBef>
                          <a:spcPts val="0"/>
                        </a:spcBef>
                        <a:spcAft>
                          <a:spcPts val="0"/>
                        </a:spcAft>
                        <a:buNone/>
                      </a:pPr>
                      <a:r>
                        <a:rPr lang="en-US" sz="1300"/>
                        <a:t>XML marked-up text </a:t>
                      </a:r>
                      <a:r>
                        <a:rPr lang="en-US" sz="1300" b="1">
                          <a:solidFill>
                            <a:srgbClr val="0070C0"/>
                          </a:solidFill>
                        </a:rPr>
                        <a:t>(.xml) </a:t>
                      </a:r>
                      <a:r>
                        <a:rPr lang="en-US" sz="1300"/>
                        <a:t>according to an appropriate DTD or schema, e.g. XHMTL 1.0</a:t>
                      </a:r>
                      <a:endParaRPr/>
                    </a:p>
                  </a:txBody>
                  <a:tcPr marL="0" marR="0" marT="0" marB="0" anchor="ctr"/>
                </a:tc>
                <a:extLst>
                  <a:ext uri="{0D108BD9-81ED-4DB2-BD59-A6C34878D82A}">
                    <a16:rowId xmlns:a16="http://schemas.microsoft.com/office/drawing/2014/main" val="10004"/>
                  </a:ext>
                </a:extLst>
              </a:tr>
            </a:tbl>
          </a:graphicData>
        </a:graphic>
      </p:graphicFrame>
      <p:sp>
        <p:nvSpPr>
          <p:cNvPr id="189" name="Google Shape;189;p26"/>
          <p:cNvSpPr txBox="1"/>
          <p:nvPr/>
        </p:nvSpPr>
        <p:spPr>
          <a:xfrm>
            <a:off x="1110450" y="6167075"/>
            <a:ext cx="6720900" cy="307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a:solidFill>
                  <a:srgbClr val="434343"/>
                </a:solidFill>
                <a:latin typeface="Trebuchet MS"/>
                <a:ea typeface="Trebuchet MS"/>
                <a:cs typeface="Trebuchet MS"/>
                <a:sym typeface="Trebuchet MS"/>
              </a:rPr>
              <a:t>Source: </a:t>
            </a:r>
            <a:r>
              <a:rPr lang="en-US" sz="1400" u="sng">
                <a:solidFill>
                  <a:schemeClr val="hlink"/>
                </a:solidFill>
                <a:latin typeface="Trebuchet MS"/>
                <a:ea typeface="Trebuchet MS"/>
                <a:cs typeface="Trebuchet MS"/>
                <a:sym typeface="Trebuchet MS"/>
                <a:hlinkClick r:id="rId3"/>
              </a:rPr>
              <a:t>https://ukdataservice.ac.uk/media/622417/managingsharing.pdf</a:t>
            </a:r>
            <a:endParaRPr sz="1400">
              <a:solidFill>
                <a:schemeClr val="dk1"/>
              </a:solidFill>
              <a:latin typeface="Trebuchet MS"/>
              <a:ea typeface="Trebuchet MS"/>
              <a:cs typeface="Trebuchet MS"/>
              <a:sym typeface="Trebuchet MS"/>
            </a:endParaRPr>
          </a:p>
        </p:txBody>
      </p:sp>
      <p:sp>
        <p:nvSpPr>
          <p:cNvPr id="190" name="Google Shape;190;p26"/>
          <p:cNvSpPr txBox="1">
            <a:spLocks noGrp="1"/>
          </p:cNvSpPr>
          <p:nvPr>
            <p:ph type="title"/>
          </p:nvPr>
        </p:nvSpPr>
        <p:spPr>
          <a:xfrm>
            <a:off x="680500" y="106600"/>
            <a:ext cx="7688700" cy="6072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4096"/>
              <a:buNone/>
            </a:pPr>
            <a:r>
              <a:rPr lang="en-US" sz="2400">
                <a:solidFill>
                  <a:srgbClr val="7F6000"/>
                </a:solidFill>
              </a:rPr>
              <a:t>Research Data Types and Formats for Preservation</a:t>
            </a:r>
            <a:br>
              <a:rPr lang="en-US" sz="2000"/>
            </a:br>
            <a:endParaRPr sz="20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p27"/>
          <p:cNvSpPr txBox="1">
            <a:spLocks noGrp="1"/>
          </p:cNvSpPr>
          <p:nvPr>
            <p:ph type="title"/>
          </p:nvPr>
        </p:nvSpPr>
        <p:spPr>
          <a:xfrm>
            <a:off x="729450" y="1758200"/>
            <a:ext cx="7688700" cy="527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096"/>
              <a:buNone/>
            </a:pPr>
            <a:r>
              <a:rPr lang="en-US" sz="3000">
                <a:solidFill>
                  <a:srgbClr val="7F6000"/>
                </a:solidFill>
              </a:rPr>
              <a:t>Data Documentation: Recommendations</a:t>
            </a:r>
            <a:endParaRPr sz="3000">
              <a:solidFill>
                <a:srgbClr val="7F6000"/>
              </a:solidFill>
            </a:endParaRPr>
          </a:p>
        </p:txBody>
      </p:sp>
      <p:sp>
        <p:nvSpPr>
          <p:cNvPr id="196" name="Google Shape;196;p27"/>
          <p:cNvSpPr txBox="1">
            <a:spLocks noGrp="1"/>
          </p:cNvSpPr>
          <p:nvPr>
            <p:ph type="body" idx="1"/>
          </p:nvPr>
        </p:nvSpPr>
        <p:spPr>
          <a:xfrm>
            <a:off x="729450" y="2434850"/>
            <a:ext cx="7688700" cy="4347000"/>
          </a:xfrm>
          <a:prstGeom prst="rect">
            <a:avLst/>
          </a:prstGeom>
          <a:noFill/>
          <a:ln>
            <a:noFill/>
          </a:ln>
        </p:spPr>
        <p:txBody>
          <a:bodyPr spcFirstLastPara="1" wrap="square" lIns="91425" tIns="45700" rIns="91425" bIns="45700" anchor="t" anchorCtr="0">
            <a:noAutofit/>
          </a:bodyPr>
          <a:lstStyle/>
          <a:p>
            <a:pPr marL="228600" lvl="0" indent="-132080" algn="l" rtl="0">
              <a:lnSpc>
                <a:spcPct val="100000"/>
              </a:lnSpc>
              <a:spcBef>
                <a:spcPts val="0"/>
              </a:spcBef>
              <a:spcAft>
                <a:spcPts val="0"/>
              </a:spcAft>
              <a:buSzPts val="1800"/>
              <a:buFont typeface="Courier New"/>
              <a:buChar char="o"/>
            </a:pPr>
            <a:r>
              <a:rPr lang="en-US" sz="1800" b="1"/>
              <a:t>Document research data at different levels:</a:t>
            </a:r>
            <a:endParaRPr sz="1800"/>
          </a:p>
          <a:p>
            <a:pPr marL="548640" lvl="1" indent="-132080" algn="l" rtl="0">
              <a:lnSpc>
                <a:spcPct val="100000"/>
              </a:lnSpc>
              <a:spcBef>
                <a:spcPts val="0"/>
              </a:spcBef>
              <a:spcAft>
                <a:spcPts val="0"/>
              </a:spcAft>
              <a:buSzPts val="1800"/>
              <a:buFont typeface="Courier New"/>
              <a:buChar char="o"/>
            </a:pPr>
            <a:r>
              <a:rPr lang="en-US" sz="1800" b="1">
                <a:solidFill>
                  <a:srgbClr val="0070C0"/>
                </a:solidFill>
              </a:rPr>
              <a:t>Study-level: </a:t>
            </a:r>
            <a:r>
              <a:rPr lang="en-US" sz="1800"/>
              <a:t>Study/project information</a:t>
            </a:r>
            <a:endParaRPr sz="1800"/>
          </a:p>
          <a:p>
            <a:pPr marL="548640" lvl="1" indent="-132080" algn="l" rtl="0">
              <a:lnSpc>
                <a:spcPct val="100000"/>
              </a:lnSpc>
              <a:spcBef>
                <a:spcPts val="0"/>
              </a:spcBef>
              <a:spcAft>
                <a:spcPts val="0"/>
              </a:spcAft>
              <a:buSzPts val="1800"/>
              <a:buFont typeface="Courier New"/>
              <a:buChar char="o"/>
            </a:pPr>
            <a:r>
              <a:rPr lang="en-US" sz="1800" b="1">
                <a:solidFill>
                  <a:srgbClr val="0070C0"/>
                </a:solidFill>
              </a:rPr>
              <a:t>Data-level:</a:t>
            </a:r>
            <a:r>
              <a:rPr lang="en-US" sz="1800"/>
              <a:t> Qualitative data, Quantitative data</a:t>
            </a:r>
            <a:endParaRPr sz="1800"/>
          </a:p>
          <a:p>
            <a:pPr marL="822960" lvl="2" indent="-100330" algn="l" rtl="0">
              <a:lnSpc>
                <a:spcPct val="100000"/>
              </a:lnSpc>
              <a:spcBef>
                <a:spcPts val="0"/>
              </a:spcBef>
              <a:spcAft>
                <a:spcPts val="0"/>
              </a:spcAft>
              <a:buSzPts val="1300"/>
              <a:buFont typeface="Courier New"/>
              <a:buNone/>
            </a:pPr>
            <a:endParaRPr sz="1000"/>
          </a:p>
          <a:p>
            <a:pPr marL="228600" lvl="0" indent="-132080" algn="l" rtl="0">
              <a:lnSpc>
                <a:spcPct val="100000"/>
              </a:lnSpc>
              <a:spcBef>
                <a:spcPts val="0"/>
              </a:spcBef>
              <a:spcAft>
                <a:spcPts val="0"/>
              </a:spcAft>
              <a:buSzPts val="1800"/>
              <a:buFont typeface="Courier New"/>
              <a:buChar char="o"/>
            </a:pPr>
            <a:r>
              <a:rPr lang="en-US" sz="1800"/>
              <a:t>Utilize software to create </a:t>
            </a:r>
            <a:r>
              <a:rPr lang="en-US" sz="1800">
                <a:solidFill>
                  <a:srgbClr val="0070C0"/>
                </a:solidFill>
              </a:rPr>
              <a:t>embedded documentation </a:t>
            </a:r>
            <a:r>
              <a:rPr lang="en-US" sz="1800"/>
              <a:t>for the data (if applicable), and make separate </a:t>
            </a:r>
            <a:r>
              <a:rPr lang="en-US" sz="1800">
                <a:solidFill>
                  <a:srgbClr val="0070C0"/>
                </a:solidFill>
              </a:rPr>
              <a:t>supporting documentation </a:t>
            </a:r>
            <a:r>
              <a:rPr lang="en-US" sz="1800"/>
              <a:t>(e.g. readme text files) to describe the list of files and documentations in a folder;</a:t>
            </a:r>
            <a:endParaRPr sz="1800"/>
          </a:p>
          <a:p>
            <a:pPr marL="228600" lvl="0" indent="-100329" algn="l" rtl="0">
              <a:lnSpc>
                <a:spcPct val="100000"/>
              </a:lnSpc>
              <a:spcBef>
                <a:spcPts val="0"/>
              </a:spcBef>
              <a:spcAft>
                <a:spcPts val="0"/>
              </a:spcAft>
              <a:buSzPts val="1300"/>
              <a:buFont typeface="Courier New"/>
              <a:buNone/>
            </a:pPr>
            <a:endParaRPr sz="1000"/>
          </a:p>
          <a:p>
            <a:pPr marL="228600" lvl="0" indent="-132080" algn="l" rtl="0">
              <a:lnSpc>
                <a:spcPct val="100000"/>
              </a:lnSpc>
              <a:spcBef>
                <a:spcPts val="0"/>
              </a:spcBef>
              <a:spcAft>
                <a:spcPts val="0"/>
              </a:spcAft>
              <a:buSzPts val="1800"/>
              <a:buFont typeface="Courier New"/>
              <a:buChar char="o"/>
            </a:pPr>
            <a:r>
              <a:rPr lang="en-US" sz="1800"/>
              <a:t>Provide </a:t>
            </a:r>
            <a:r>
              <a:rPr lang="en-US" sz="1800">
                <a:solidFill>
                  <a:srgbClr val="0070C0"/>
                </a:solidFill>
              </a:rPr>
              <a:t>unique identifier </a:t>
            </a:r>
            <a:r>
              <a:rPr lang="en-US" sz="1800"/>
              <a:t>for the dataset (e.g. doi, purl, handle…); </a:t>
            </a:r>
            <a:endParaRPr sz="1800"/>
          </a:p>
          <a:p>
            <a:pPr marL="228600" lvl="0" indent="-100329" algn="l" rtl="0">
              <a:lnSpc>
                <a:spcPct val="100000"/>
              </a:lnSpc>
              <a:spcBef>
                <a:spcPts val="0"/>
              </a:spcBef>
              <a:spcAft>
                <a:spcPts val="0"/>
              </a:spcAft>
              <a:buSzPts val="1300"/>
              <a:buFont typeface="Courier New"/>
              <a:buNone/>
            </a:pPr>
            <a:endParaRPr sz="1000"/>
          </a:p>
          <a:p>
            <a:pPr marL="228600" lvl="0" indent="-132080" algn="l" rtl="0">
              <a:lnSpc>
                <a:spcPct val="100000"/>
              </a:lnSpc>
              <a:spcBef>
                <a:spcPts val="0"/>
              </a:spcBef>
              <a:spcAft>
                <a:spcPts val="0"/>
              </a:spcAft>
              <a:buSzPts val="1800"/>
              <a:buFont typeface="Courier New"/>
              <a:buChar char="o"/>
            </a:pPr>
            <a:r>
              <a:rPr lang="en-US" sz="1800"/>
              <a:t>Make sure that your data meets </a:t>
            </a:r>
            <a:r>
              <a:rPr lang="en-US" sz="1800">
                <a:solidFill>
                  <a:srgbClr val="0070C0"/>
                </a:solidFill>
              </a:rPr>
              <a:t>citation requirement </a:t>
            </a:r>
            <a:r>
              <a:rPr lang="en-US" sz="1800"/>
              <a:t>(if applicable), and discuss with relevant personnel on how data can be </a:t>
            </a:r>
            <a:r>
              <a:rPr lang="en-US" sz="1800">
                <a:solidFill>
                  <a:srgbClr val="0070C0"/>
                </a:solidFill>
              </a:rPr>
              <a:t>archived and shared </a:t>
            </a:r>
            <a:r>
              <a:rPr lang="en-US" sz="1800"/>
              <a:t>in a data center, or a library digital repository for others to search, locate and reuse.</a:t>
            </a:r>
            <a:endParaRPr sz="1800"/>
          </a:p>
          <a:p>
            <a:pPr marL="228600" lvl="0" indent="-116840" algn="l" rtl="0">
              <a:lnSpc>
                <a:spcPct val="100000"/>
              </a:lnSpc>
              <a:spcBef>
                <a:spcPts val="0"/>
              </a:spcBef>
              <a:spcAft>
                <a:spcPts val="0"/>
              </a:spcAft>
              <a:buSzPts val="1040"/>
              <a:buFont typeface="Courier New"/>
              <a:buNone/>
            </a:pPr>
            <a:endParaRPr sz="1000"/>
          </a:p>
          <a:p>
            <a:pPr marL="228600" lvl="0" indent="-132080" algn="l" rtl="0">
              <a:lnSpc>
                <a:spcPct val="100000"/>
              </a:lnSpc>
              <a:spcBef>
                <a:spcPts val="0"/>
              </a:spcBef>
              <a:spcAft>
                <a:spcPts val="0"/>
              </a:spcAft>
              <a:buClr>
                <a:srgbClr val="434343"/>
              </a:buClr>
              <a:buSzPts val="1800"/>
              <a:buFont typeface="Courier New"/>
              <a:buChar char="o"/>
            </a:pPr>
            <a:r>
              <a:rPr lang="en-US" sz="1800">
                <a:solidFill>
                  <a:srgbClr val="434343"/>
                </a:solidFill>
              </a:rPr>
              <a:t>Recommendations on standards, tools will be covered in “Dataset Metadata” and “Statistical Software” section.</a:t>
            </a:r>
            <a:endParaRPr sz="1800">
              <a:solidFill>
                <a:srgbClr val="434343"/>
              </a:solidFill>
            </a:endParaRPr>
          </a:p>
          <a:p>
            <a:pPr marL="228600" lvl="0" indent="0" algn="l" rtl="0">
              <a:lnSpc>
                <a:spcPct val="120000"/>
              </a:lnSpc>
              <a:spcBef>
                <a:spcPts val="740"/>
              </a:spcBef>
              <a:spcAft>
                <a:spcPts val="0"/>
              </a:spcAft>
              <a:buSzPts val="2860"/>
              <a:buFont typeface="Courier New"/>
              <a:buNone/>
            </a:pPr>
            <a:endParaRPr/>
          </a:p>
          <a:p>
            <a:pPr marL="228600" lvl="0" indent="0" algn="l" rtl="0">
              <a:spcBef>
                <a:spcPts val="740"/>
              </a:spcBef>
              <a:spcAft>
                <a:spcPts val="0"/>
              </a:spcAft>
              <a:buSzPts val="2860"/>
              <a:buFont typeface="Courier New"/>
              <a:buNone/>
            </a:pPr>
            <a:endParaRPr b="1"/>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0"/>
        <p:cNvGrpSpPr/>
        <p:nvPr/>
      </p:nvGrpSpPr>
      <p:grpSpPr>
        <a:xfrm>
          <a:off x="0" y="0"/>
          <a:ext cx="0" cy="0"/>
          <a:chOff x="0" y="0"/>
          <a:chExt cx="0" cy="0"/>
        </a:xfrm>
      </p:grpSpPr>
      <p:sp>
        <p:nvSpPr>
          <p:cNvPr id="201" name="Google Shape;201;p28"/>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096"/>
              <a:buNone/>
            </a:pPr>
            <a:r>
              <a:rPr lang="en-US" sz="3200">
                <a:solidFill>
                  <a:srgbClr val="7F6000"/>
                </a:solidFill>
              </a:rPr>
              <a:t>Data Documentation: Study-level</a:t>
            </a:r>
            <a:endParaRPr sz="3200">
              <a:solidFill>
                <a:srgbClr val="7F6000"/>
              </a:solidFill>
            </a:endParaRPr>
          </a:p>
        </p:txBody>
      </p:sp>
      <p:sp>
        <p:nvSpPr>
          <p:cNvPr id="202" name="Google Shape;202;p28"/>
          <p:cNvSpPr txBox="1">
            <a:spLocks noGrp="1"/>
          </p:cNvSpPr>
          <p:nvPr>
            <p:ph type="body" idx="1"/>
          </p:nvPr>
        </p:nvSpPr>
        <p:spPr>
          <a:xfrm>
            <a:off x="729450" y="2319500"/>
            <a:ext cx="7688700" cy="4538400"/>
          </a:xfrm>
          <a:prstGeom prst="rect">
            <a:avLst/>
          </a:prstGeom>
          <a:noFill/>
          <a:ln>
            <a:noFill/>
          </a:ln>
        </p:spPr>
        <p:txBody>
          <a:bodyPr spcFirstLastPara="1" wrap="square" lIns="91425" tIns="45700" rIns="91425" bIns="45700" anchor="t" anchorCtr="0">
            <a:noAutofit/>
          </a:bodyPr>
          <a:lstStyle/>
          <a:p>
            <a:pPr marL="228600" lvl="0" indent="-170180" algn="l" rtl="0">
              <a:lnSpc>
                <a:spcPct val="100000"/>
              </a:lnSpc>
              <a:spcBef>
                <a:spcPts val="0"/>
              </a:spcBef>
              <a:spcAft>
                <a:spcPts val="0"/>
              </a:spcAft>
              <a:buSzPts val="2400"/>
              <a:buFont typeface="Courier New"/>
              <a:buChar char="o"/>
            </a:pPr>
            <a:r>
              <a:rPr lang="en-US" sz="1800" b="1" dirty="0">
                <a:solidFill>
                  <a:srgbClr val="0070C0"/>
                </a:solidFill>
              </a:rPr>
              <a:t>Study-level information</a:t>
            </a:r>
            <a:r>
              <a:rPr lang="en-US" sz="1800" dirty="0">
                <a:solidFill>
                  <a:srgbClr val="0070C0"/>
                </a:solidFill>
              </a:rPr>
              <a:t>: </a:t>
            </a:r>
            <a:endParaRPr sz="1100" dirty="0"/>
          </a:p>
          <a:p>
            <a:pPr marL="548640" lvl="1" indent="-170180" algn="l" rtl="0">
              <a:lnSpc>
                <a:spcPct val="100000"/>
              </a:lnSpc>
              <a:spcBef>
                <a:spcPts val="0"/>
              </a:spcBef>
              <a:spcAft>
                <a:spcPts val="0"/>
              </a:spcAft>
              <a:buSzPts val="2140"/>
              <a:buFont typeface="Courier New"/>
              <a:buChar char="o"/>
            </a:pPr>
            <a:r>
              <a:rPr lang="en-US" sz="1600" dirty="0"/>
              <a:t>Research context and design</a:t>
            </a:r>
            <a:endParaRPr sz="1600" dirty="0"/>
          </a:p>
          <a:p>
            <a:pPr marL="548640" lvl="1" indent="-170180" algn="l" rtl="0">
              <a:lnSpc>
                <a:spcPct val="100000"/>
              </a:lnSpc>
              <a:spcBef>
                <a:spcPts val="0"/>
              </a:spcBef>
              <a:spcAft>
                <a:spcPts val="0"/>
              </a:spcAft>
              <a:buSzPts val="2140"/>
              <a:buFont typeface="Courier New"/>
              <a:buChar char="o"/>
            </a:pPr>
            <a:r>
              <a:rPr lang="en-US" sz="1600" dirty="0"/>
              <a:t>data collection methods</a:t>
            </a:r>
            <a:endParaRPr sz="1600" dirty="0"/>
          </a:p>
          <a:p>
            <a:pPr marL="548640" lvl="1" indent="-170180" algn="l" rtl="0">
              <a:lnSpc>
                <a:spcPct val="100000"/>
              </a:lnSpc>
              <a:spcBef>
                <a:spcPts val="0"/>
              </a:spcBef>
              <a:spcAft>
                <a:spcPts val="0"/>
              </a:spcAft>
              <a:buSzPts val="2140"/>
              <a:buFont typeface="Courier New"/>
              <a:buChar char="o"/>
            </a:pPr>
            <a:r>
              <a:rPr lang="en-US" sz="1600" dirty="0"/>
              <a:t>structure of data files</a:t>
            </a:r>
            <a:endParaRPr sz="1600" dirty="0"/>
          </a:p>
          <a:p>
            <a:pPr marL="548640" lvl="1" indent="-170180" algn="l" rtl="0">
              <a:lnSpc>
                <a:spcPct val="100000"/>
              </a:lnSpc>
              <a:spcBef>
                <a:spcPts val="0"/>
              </a:spcBef>
              <a:spcAft>
                <a:spcPts val="0"/>
              </a:spcAft>
              <a:buSzPts val="2140"/>
              <a:buFont typeface="Courier New"/>
              <a:buChar char="o"/>
            </a:pPr>
            <a:r>
              <a:rPr lang="en-US" sz="1600" dirty="0"/>
              <a:t>secondary data sources used and provenance</a:t>
            </a:r>
            <a:endParaRPr sz="1600" dirty="0"/>
          </a:p>
          <a:p>
            <a:pPr marL="548640" lvl="1" indent="-170180" algn="l" rtl="0">
              <a:lnSpc>
                <a:spcPct val="100000"/>
              </a:lnSpc>
              <a:spcBef>
                <a:spcPts val="0"/>
              </a:spcBef>
              <a:spcAft>
                <a:spcPts val="0"/>
              </a:spcAft>
              <a:buSzPts val="2140"/>
              <a:buFont typeface="Courier New"/>
              <a:buChar char="o"/>
            </a:pPr>
            <a:r>
              <a:rPr lang="en-US" sz="1600" dirty="0"/>
              <a:t>data validation, modifications made</a:t>
            </a:r>
            <a:endParaRPr sz="1600" dirty="0"/>
          </a:p>
          <a:p>
            <a:pPr marL="548640" lvl="1" indent="-170180" algn="l" rtl="0">
              <a:lnSpc>
                <a:spcPct val="100000"/>
              </a:lnSpc>
              <a:spcBef>
                <a:spcPts val="0"/>
              </a:spcBef>
              <a:spcAft>
                <a:spcPts val="0"/>
              </a:spcAft>
              <a:buSzPts val="2140"/>
              <a:buFont typeface="Courier New"/>
              <a:buChar char="o"/>
            </a:pPr>
            <a:r>
              <a:rPr lang="en-US" sz="1600" dirty="0"/>
              <a:t>data confidentiality, access &amp; use</a:t>
            </a:r>
            <a:endParaRPr sz="1600" dirty="0"/>
          </a:p>
          <a:p>
            <a:pPr marL="548640" lvl="1" indent="-170180" algn="l" rtl="0">
              <a:lnSpc>
                <a:spcPct val="100000"/>
              </a:lnSpc>
              <a:spcBef>
                <a:spcPts val="0"/>
              </a:spcBef>
              <a:spcAft>
                <a:spcPts val="0"/>
              </a:spcAft>
              <a:buSzPts val="2140"/>
              <a:buFont typeface="Courier New"/>
              <a:buChar char="o"/>
            </a:pPr>
            <a:r>
              <a:rPr lang="en-US" sz="1600" dirty="0"/>
              <a:t>publications and other research output</a:t>
            </a:r>
            <a:endParaRPr sz="1600" dirty="0"/>
          </a:p>
          <a:p>
            <a:pPr marL="548640" lvl="1" indent="-170180" algn="l" rtl="0">
              <a:lnSpc>
                <a:spcPct val="100000"/>
              </a:lnSpc>
              <a:spcBef>
                <a:spcPts val="0"/>
              </a:spcBef>
              <a:spcAft>
                <a:spcPts val="0"/>
              </a:spcAft>
              <a:buSzPts val="1490"/>
              <a:buFont typeface="Courier New"/>
              <a:buChar char="o"/>
            </a:pPr>
            <a:r>
              <a:rPr lang="en-US" sz="1600" dirty="0"/>
              <a:t>More information: </a:t>
            </a:r>
            <a:r>
              <a:rPr lang="en-US" sz="1600" u="sng" dirty="0">
                <a:solidFill>
                  <a:schemeClr val="hlink"/>
                </a:solidFill>
                <a:hlinkClick r:id="rId3"/>
              </a:rPr>
              <a:t>https://www.ukdataservice.ac.uk/manage-data/document/study-level.aspx</a:t>
            </a:r>
            <a:endParaRPr sz="1600" dirty="0"/>
          </a:p>
          <a:p>
            <a:pPr marL="548640" lvl="1" indent="-83820" algn="l" rtl="0">
              <a:lnSpc>
                <a:spcPct val="100000"/>
              </a:lnSpc>
              <a:spcBef>
                <a:spcPts val="0"/>
              </a:spcBef>
              <a:spcAft>
                <a:spcPts val="0"/>
              </a:spcAft>
              <a:buSzPts val="1560"/>
              <a:buFont typeface="Courier New"/>
              <a:buNone/>
            </a:pPr>
            <a:endParaRPr sz="1600" dirty="0"/>
          </a:p>
          <a:p>
            <a:pPr marL="228600" lvl="0" indent="-176530" algn="l" rtl="0">
              <a:lnSpc>
                <a:spcPct val="100000"/>
              </a:lnSpc>
              <a:spcBef>
                <a:spcPts val="0"/>
              </a:spcBef>
              <a:spcAft>
                <a:spcPts val="0"/>
              </a:spcAft>
              <a:buSzPts val="1980"/>
              <a:buFont typeface="Courier New"/>
              <a:buChar char="o"/>
            </a:pPr>
            <a:r>
              <a:rPr lang="en-US" sz="1600" dirty="0"/>
              <a:t>Can be presented as </a:t>
            </a:r>
            <a:r>
              <a:rPr lang="en-US" sz="1600" dirty="0">
                <a:solidFill>
                  <a:srgbClr val="0070C0"/>
                </a:solidFill>
              </a:rPr>
              <a:t>“Readme” </a:t>
            </a:r>
            <a:r>
              <a:rPr lang="en-US" sz="1600" dirty="0"/>
              <a:t>or </a:t>
            </a:r>
            <a:r>
              <a:rPr lang="en-US" sz="1600" dirty="0">
                <a:solidFill>
                  <a:srgbClr val="0070C0"/>
                </a:solidFill>
              </a:rPr>
              <a:t>“User Guide.” </a:t>
            </a:r>
            <a:r>
              <a:rPr lang="en-US" sz="1600" dirty="0"/>
              <a:t>Project reports, lab books, questionnaires or interview guides, as well as publications can serve as sources for this information. In other words, these files can be described in “Readme.”</a:t>
            </a:r>
            <a:endParaRPr sz="1600" dirty="0"/>
          </a:p>
          <a:p>
            <a:pPr marL="228600" lvl="0" indent="-116840" algn="l" rtl="0">
              <a:lnSpc>
                <a:spcPct val="100000"/>
              </a:lnSpc>
              <a:spcBef>
                <a:spcPts val="0"/>
              </a:spcBef>
              <a:spcAft>
                <a:spcPts val="0"/>
              </a:spcAft>
              <a:buSzPts val="1040"/>
              <a:buFont typeface="Courier New"/>
              <a:buNone/>
            </a:pPr>
            <a:endParaRPr sz="1600" dirty="0"/>
          </a:p>
          <a:p>
            <a:pPr marL="228600" lvl="0" indent="-176530" algn="l" rtl="0">
              <a:lnSpc>
                <a:spcPct val="100000"/>
              </a:lnSpc>
              <a:spcBef>
                <a:spcPts val="0"/>
              </a:spcBef>
              <a:spcAft>
                <a:spcPts val="0"/>
              </a:spcAft>
              <a:buClr>
                <a:srgbClr val="434343"/>
              </a:buClr>
              <a:buSzPts val="1980"/>
              <a:buFont typeface="Courier New"/>
              <a:buChar char="o"/>
            </a:pPr>
            <a:r>
              <a:rPr lang="en-US" sz="1600" dirty="0">
                <a:solidFill>
                  <a:srgbClr val="434343"/>
                </a:solidFill>
              </a:rPr>
              <a:t>See a list of recommended elements (for “Readme” as well as the repository record): Appendix 2: Project/ Study Level Metadata</a:t>
            </a:r>
            <a:endParaRPr sz="1600" dirty="0">
              <a:solidFill>
                <a:srgbClr val="434343"/>
              </a:solidFill>
            </a:endParaRPr>
          </a:p>
          <a:p>
            <a:pPr marL="228600" lvl="0" indent="-17779" algn="l" rtl="0">
              <a:lnSpc>
                <a:spcPct val="100000"/>
              </a:lnSpc>
              <a:spcBef>
                <a:spcPts val="0"/>
              </a:spcBef>
              <a:spcAft>
                <a:spcPts val="0"/>
              </a:spcAft>
              <a:buSzPts val="2600"/>
              <a:buFont typeface="Courier New"/>
              <a:buNone/>
            </a:pPr>
            <a:endParaRPr sz="20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07"/>
        <p:cNvGrpSpPr/>
        <p:nvPr/>
      </p:nvGrpSpPr>
      <p:grpSpPr>
        <a:xfrm>
          <a:off x="0" y="0"/>
          <a:ext cx="0" cy="0"/>
          <a:chOff x="0" y="0"/>
          <a:chExt cx="0" cy="0"/>
        </a:xfrm>
      </p:grpSpPr>
      <p:sp>
        <p:nvSpPr>
          <p:cNvPr id="208" name="Google Shape;208;p29"/>
          <p:cNvSpPr txBox="1">
            <a:spLocks noGrp="1"/>
          </p:cNvSpPr>
          <p:nvPr>
            <p:ph type="title"/>
          </p:nvPr>
        </p:nvSpPr>
        <p:spPr>
          <a:xfrm>
            <a:off x="730000" y="1758200"/>
            <a:ext cx="3300900" cy="22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096"/>
              <a:buNone/>
            </a:pPr>
            <a:r>
              <a:rPr lang="en-US" sz="2600">
                <a:solidFill>
                  <a:srgbClr val="7F6000"/>
                </a:solidFill>
              </a:rPr>
              <a:t>Data Documentation: Study-level </a:t>
            </a:r>
            <a:endParaRPr sz="2600">
              <a:solidFill>
                <a:srgbClr val="7F6000"/>
              </a:solidFill>
            </a:endParaRPr>
          </a:p>
          <a:p>
            <a:pPr marL="0" lvl="0" indent="0" algn="l" rtl="0">
              <a:spcBef>
                <a:spcPts val="0"/>
              </a:spcBef>
              <a:spcAft>
                <a:spcPts val="0"/>
              </a:spcAft>
              <a:buSzPts val="4096"/>
              <a:buNone/>
            </a:pPr>
            <a:endParaRPr sz="1000">
              <a:solidFill>
                <a:srgbClr val="7F6000"/>
              </a:solidFill>
            </a:endParaRPr>
          </a:p>
          <a:p>
            <a:pPr marL="0" lvl="0" indent="0" algn="l" rtl="0">
              <a:spcBef>
                <a:spcPts val="0"/>
              </a:spcBef>
              <a:spcAft>
                <a:spcPts val="0"/>
              </a:spcAft>
              <a:buSzPts val="4096"/>
              <a:buNone/>
            </a:pPr>
            <a:r>
              <a:rPr lang="en-US" sz="2400">
                <a:solidFill>
                  <a:srgbClr val="7F6000"/>
                </a:solidFill>
              </a:rPr>
              <a:t>Qualitative Data</a:t>
            </a:r>
            <a:br>
              <a:rPr lang="en-US"/>
            </a:br>
            <a:endParaRPr/>
          </a:p>
        </p:txBody>
      </p:sp>
      <p:sp>
        <p:nvSpPr>
          <p:cNvPr id="209" name="Google Shape;209;p29"/>
          <p:cNvSpPr txBox="1">
            <a:spLocks noGrp="1"/>
          </p:cNvSpPr>
          <p:nvPr>
            <p:ph type="body" idx="2"/>
          </p:nvPr>
        </p:nvSpPr>
        <p:spPr>
          <a:xfrm>
            <a:off x="4773350" y="101475"/>
            <a:ext cx="4181100" cy="66804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Clr>
                <a:schemeClr val="dk1"/>
              </a:buClr>
              <a:buSzPts val="1100"/>
              <a:buFont typeface="Arial"/>
              <a:buNone/>
            </a:pPr>
            <a:r>
              <a:rPr lang="en-US" sz="1750" b="1">
                <a:solidFill>
                  <a:srgbClr val="434343"/>
                </a:solidFill>
              </a:rPr>
              <a:t>Being a Doctor: a Sociological Analysis, 2005-2006</a:t>
            </a:r>
            <a:endParaRPr sz="1750" b="1">
              <a:solidFill>
                <a:srgbClr val="434343"/>
              </a:solidFill>
            </a:endParaRPr>
          </a:p>
          <a:p>
            <a:pPr marL="0" lvl="0" indent="0" algn="ctr" rtl="0">
              <a:lnSpc>
                <a:spcPct val="115000"/>
              </a:lnSpc>
              <a:spcBef>
                <a:spcPts val="0"/>
              </a:spcBef>
              <a:spcAft>
                <a:spcPts val="0"/>
              </a:spcAft>
              <a:buClr>
                <a:schemeClr val="dk1"/>
              </a:buClr>
              <a:buSzPts val="1100"/>
              <a:buFont typeface="Arial"/>
              <a:buNone/>
            </a:pPr>
            <a:r>
              <a:rPr lang="en-US" sz="1350" b="1">
                <a:solidFill>
                  <a:srgbClr val="434343"/>
                </a:solidFill>
              </a:rPr>
              <a:t>UKDA study number:6124</a:t>
            </a:r>
            <a:endParaRPr sz="1350" b="1">
              <a:solidFill>
                <a:srgbClr val="434343"/>
              </a:solidFill>
            </a:endParaRPr>
          </a:p>
          <a:p>
            <a:pPr marL="0" lvl="0" indent="0" algn="ctr" rtl="0">
              <a:lnSpc>
                <a:spcPct val="115000"/>
              </a:lnSpc>
              <a:spcBef>
                <a:spcPts val="0"/>
              </a:spcBef>
              <a:spcAft>
                <a:spcPts val="0"/>
              </a:spcAft>
              <a:buClr>
                <a:schemeClr val="dk1"/>
              </a:buClr>
              <a:buSzPts val="1100"/>
              <a:buFont typeface="Arial"/>
              <a:buNone/>
            </a:pPr>
            <a:r>
              <a:rPr lang="en-US" sz="1350">
                <a:solidFill>
                  <a:srgbClr val="434343"/>
                </a:solidFill>
              </a:rPr>
              <a:t>Principal Investigator, Sponsor, Distributed by information</a:t>
            </a:r>
            <a:endParaRPr sz="1350">
              <a:solidFill>
                <a:srgbClr val="434343"/>
              </a:solidFill>
            </a:endParaRPr>
          </a:p>
          <a:p>
            <a:pPr marL="0" lvl="0" indent="0" algn="ctr" rtl="0">
              <a:lnSpc>
                <a:spcPct val="115000"/>
              </a:lnSpc>
              <a:spcBef>
                <a:spcPts val="0"/>
              </a:spcBef>
              <a:spcAft>
                <a:spcPts val="0"/>
              </a:spcAft>
              <a:buClr>
                <a:schemeClr val="dk1"/>
              </a:buClr>
              <a:buSzPts val="1100"/>
              <a:buFont typeface="Arial"/>
              <a:buNone/>
            </a:pPr>
            <a:r>
              <a:rPr lang="en-US" sz="1350">
                <a:solidFill>
                  <a:srgbClr val="434343"/>
                </a:solidFill>
              </a:rPr>
              <a:t> Bibliographic Citation,  Acknowledgement, Disclaimer</a:t>
            </a:r>
            <a:endParaRPr sz="1350">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US" sz="1300" b="1">
                <a:solidFill>
                  <a:srgbClr val="434343"/>
                </a:solidFill>
              </a:rPr>
              <a:t>6124. Being a Doctor: a Sociological Analysis, 2005-2006</a:t>
            </a:r>
            <a:endParaRPr sz="1300" b="1">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US" sz="1300" b="1">
                <a:solidFill>
                  <a:srgbClr val="434343"/>
                </a:solidFill>
              </a:rPr>
              <a:t>Depositor: </a:t>
            </a:r>
            <a:r>
              <a:rPr lang="en-US" sz="1300">
                <a:solidFill>
                  <a:srgbClr val="434343"/>
                </a:solidFill>
              </a:rPr>
              <a:t>Nettleton, S. , University of York. Department of Sociology</a:t>
            </a:r>
            <a:endParaRPr sz="1300">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US" sz="1300" b="1">
                <a:solidFill>
                  <a:srgbClr val="434343"/>
                </a:solidFill>
              </a:rPr>
              <a:t>Principal Investigator: </a:t>
            </a:r>
            <a:r>
              <a:rPr lang="en-US" sz="1200">
                <a:solidFill>
                  <a:srgbClr val="434343"/>
                </a:solidFill>
              </a:rPr>
              <a:t>Nettleton, S. , University of York. Department of Sociology</a:t>
            </a:r>
            <a:endParaRPr sz="1200">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US" sz="1300" b="1">
                <a:solidFill>
                  <a:srgbClr val="434343"/>
                </a:solidFill>
              </a:rPr>
              <a:t>Sponsor: </a:t>
            </a:r>
            <a:r>
              <a:rPr lang="en-US" sz="1300">
                <a:solidFill>
                  <a:srgbClr val="434343"/>
                </a:solidFill>
              </a:rPr>
              <a:t>Economic and Social Research Council</a:t>
            </a:r>
            <a:endParaRPr sz="1300">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US" sz="1300" b="1">
                <a:solidFill>
                  <a:srgbClr val="434343"/>
                </a:solidFill>
              </a:rPr>
              <a:t>Grant Number: </a:t>
            </a:r>
            <a:r>
              <a:rPr lang="en-US" sz="1300">
                <a:solidFill>
                  <a:srgbClr val="434343"/>
                </a:solidFill>
              </a:rPr>
              <a:t>RES-000-22-1158</a:t>
            </a:r>
            <a:endParaRPr sz="1300">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US" sz="1300" b="1">
                <a:solidFill>
                  <a:srgbClr val="434343"/>
                </a:solidFill>
              </a:rPr>
              <a:t>Abstract:...</a:t>
            </a:r>
            <a:endParaRPr sz="1300" b="1">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US" sz="1300" b="1">
                <a:solidFill>
                  <a:srgbClr val="434343"/>
                </a:solidFill>
              </a:rPr>
              <a:t>Main Topics: </a:t>
            </a:r>
            <a:r>
              <a:rPr lang="en-US" sz="1300">
                <a:solidFill>
                  <a:srgbClr val="434343"/>
                </a:solidFill>
              </a:rPr>
              <a:t>education and career, current work...</a:t>
            </a:r>
            <a:endParaRPr sz="1300">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US" sz="1300" b="1">
                <a:solidFill>
                  <a:srgbClr val="434343"/>
                </a:solidFill>
              </a:rPr>
              <a:t>Coverage: ...</a:t>
            </a:r>
            <a:endParaRPr sz="1300" b="1">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US" sz="1300" b="1">
                <a:solidFill>
                  <a:srgbClr val="434343"/>
                </a:solidFill>
              </a:rPr>
              <a:t>Universe Sampled: ...</a:t>
            </a:r>
            <a:endParaRPr sz="1300" b="1">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US" sz="1300" b="1">
                <a:solidFill>
                  <a:srgbClr val="434343"/>
                </a:solidFill>
              </a:rPr>
              <a:t>Methodology:</a:t>
            </a:r>
            <a:endParaRPr sz="1300" b="1">
              <a:solidFill>
                <a:srgbClr val="434343"/>
              </a:solidFill>
            </a:endParaRPr>
          </a:p>
          <a:p>
            <a:pPr marL="457200" lvl="0" indent="0" algn="l" rtl="0">
              <a:lnSpc>
                <a:spcPct val="115000"/>
              </a:lnSpc>
              <a:spcBef>
                <a:spcPts val="0"/>
              </a:spcBef>
              <a:spcAft>
                <a:spcPts val="0"/>
              </a:spcAft>
              <a:buClr>
                <a:schemeClr val="dk1"/>
              </a:buClr>
              <a:buSzPts val="1100"/>
              <a:buFont typeface="Arial"/>
              <a:buNone/>
            </a:pPr>
            <a:r>
              <a:rPr lang="en-US" sz="1100">
                <a:solidFill>
                  <a:srgbClr val="434343"/>
                </a:solidFill>
              </a:rPr>
              <a:t>Time Dimensions: Cross-sectional (one-time) study</a:t>
            </a:r>
            <a:endParaRPr sz="1100">
              <a:solidFill>
                <a:srgbClr val="434343"/>
              </a:solidFill>
            </a:endParaRPr>
          </a:p>
          <a:p>
            <a:pPr marL="457200" lvl="0" indent="0" algn="l" rtl="0">
              <a:lnSpc>
                <a:spcPct val="115000"/>
              </a:lnSpc>
              <a:spcBef>
                <a:spcPts val="0"/>
              </a:spcBef>
              <a:spcAft>
                <a:spcPts val="0"/>
              </a:spcAft>
              <a:buClr>
                <a:schemeClr val="dk1"/>
              </a:buClr>
              <a:buSzPts val="1100"/>
              <a:buFont typeface="Arial"/>
              <a:buNone/>
            </a:pPr>
            <a:r>
              <a:rPr lang="en-US" sz="1100">
                <a:solidFill>
                  <a:srgbClr val="434343"/>
                </a:solidFill>
              </a:rPr>
              <a:t>Sampling Procedures: Purposive selection/case studies</a:t>
            </a:r>
            <a:endParaRPr sz="1100">
              <a:solidFill>
                <a:srgbClr val="434343"/>
              </a:solidFill>
            </a:endParaRPr>
          </a:p>
          <a:p>
            <a:pPr marL="457200" lvl="0" indent="0" algn="l" rtl="0">
              <a:lnSpc>
                <a:spcPct val="115000"/>
              </a:lnSpc>
              <a:spcBef>
                <a:spcPts val="0"/>
              </a:spcBef>
              <a:spcAft>
                <a:spcPts val="0"/>
              </a:spcAft>
              <a:buClr>
                <a:schemeClr val="dk1"/>
              </a:buClr>
              <a:buSzPts val="1100"/>
              <a:buFont typeface="Arial"/>
              <a:buNone/>
            </a:pPr>
            <a:r>
              <a:rPr lang="en-US" sz="1100">
                <a:solidFill>
                  <a:srgbClr val="434343"/>
                </a:solidFill>
              </a:rPr>
              <a:t>Number of Units: 50 interviews</a:t>
            </a:r>
            <a:endParaRPr sz="1100">
              <a:solidFill>
                <a:srgbClr val="434343"/>
              </a:solidFill>
            </a:endParaRPr>
          </a:p>
          <a:p>
            <a:pPr marL="457200" lvl="0" indent="0" algn="l" rtl="0">
              <a:lnSpc>
                <a:spcPct val="115000"/>
              </a:lnSpc>
              <a:spcBef>
                <a:spcPts val="0"/>
              </a:spcBef>
              <a:spcAft>
                <a:spcPts val="0"/>
              </a:spcAft>
              <a:buClr>
                <a:schemeClr val="dk1"/>
              </a:buClr>
              <a:buSzPts val="1100"/>
              <a:buFont typeface="Arial"/>
              <a:buNone/>
            </a:pPr>
            <a:r>
              <a:rPr lang="en-US" sz="1100">
                <a:solidFill>
                  <a:srgbClr val="434343"/>
                </a:solidFill>
              </a:rPr>
              <a:t>Method of Data Collection: Face-to-face interview</a:t>
            </a:r>
            <a:endParaRPr sz="1100">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US" sz="1300" b="1">
                <a:solidFill>
                  <a:srgbClr val="434343"/>
                </a:solidFill>
              </a:rPr>
              <a:t>Weighting: </a:t>
            </a:r>
            <a:r>
              <a:rPr lang="en-US" sz="1300">
                <a:solidFill>
                  <a:srgbClr val="434343"/>
                </a:solidFill>
              </a:rPr>
              <a:t>Not applicable</a:t>
            </a:r>
            <a:endParaRPr sz="1300">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US" sz="1300" b="1">
                <a:solidFill>
                  <a:srgbClr val="434343"/>
                </a:solidFill>
              </a:rPr>
              <a:t>Language(s) of Written Materials: ...</a:t>
            </a:r>
            <a:endParaRPr sz="1300" b="1">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US" sz="1300" b="1">
                <a:solidFill>
                  <a:srgbClr val="434343"/>
                </a:solidFill>
              </a:rPr>
              <a:t>Access: ...</a:t>
            </a:r>
            <a:endParaRPr sz="1300" b="1">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US" sz="1300" b="1">
                <a:solidFill>
                  <a:srgbClr val="434343"/>
                </a:solidFill>
              </a:rPr>
              <a:t>Date of First Release: </a:t>
            </a:r>
            <a:r>
              <a:rPr lang="en-US" sz="1300">
                <a:solidFill>
                  <a:srgbClr val="434343"/>
                </a:solidFill>
              </a:rPr>
              <a:t>17 March 2009</a:t>
            </a:r>
            <a:endParaRPr sz="1300">
              <a:solidFill>
                <a:srgbClr val="434343"/>
              </a:solidFill>
            </a:endParaRPr>
          </a:p>
          <a:p>
            <a:pPr marL="0" lvl="0" indent="0" algn="l" rtl="0">
              <a:lnSpc>
                <a:spcPct val="115000"/>
              </a:lnSpc>
              <a:spcBef>
                <a:spcPts val="0"/>
              </a:spcBef>
              <a:spcAft>
                <a:spcPts val="0"/>
              </a:spcAft>
              <a:buClr>
                <a:schemeClr val="dk1"/>
              </a:buClr>
              <a:buSzPts val="1100"/>
              <a:buFont typeface="Arial"/>
              <a:buNone/>
            </a:pPr>
            <a:r>
              <a:rPr lang="en-US" sz="1300" b="1">
                <a:solidFill>
                  <a:srgbClr val="434343"/>
                </a:solidFill>
              </a:rPr>
              <a:t>Copyright: </a:t>
            </a:r>
            <a:r>
              <a:rPr lang="en-US" sz="1300">
                <a:solidFill>
                  <a:srgbClr val="434343"/>
                </a:solidFill>
              </a:rPr>
              <a:t>S. Nettleton</a:t>
            </a:r>
            <a:endParaRPr sz="1300">
              <a:solidFill>
                <a:srgbClr val="434343"/>
              </a:solidFill>
            </a:endParaRPr>
          </a:p>
          <a:p>
            <a:pPr marL="228600" lvl="0" indent="0" algn="l" rtl="0">
              <a:lnSpc>
                <a:spcPct val="100000"/>
              </a:lnSpc>
              <a:spcBef>
                <a:spcPts val="0"/>
              </a:spcBef>
              <a:spcAft>
                <a:spcPts val="0"/>
              </a:spcAft>
              <a:buNone/>
            </a:pPr>
            <a:endParaRPr sz="1900" b="1">
              <a:solidFill>
                <a:srgbClr val="0070C0"/>
              </a:solidFill>
            </a:endParaRPr>
          </a:p>
          <a:p>
            <a:pPr marL="228600" lvl="0" indent="-17779" algn="l" rtl="0">
              <a:lnSpc>
                <a:spcPct val="100000"/>
              </a:lnSpc>
              <a:spcBef>
                <a:spcPts val="0"/>
              </a:spcBef>
              <a:spcAft>
                <a:spcPts val="0"/>
              </a:spcAft>
              <a:buSzPts val="2600"/>
              <a:buFont typeface="Courier New"/>
              <a:buNone/>
            </a:pPr>
            <a:endParaRPr sz="1900"/>
          </a:p>
        </p:txBody>
      </p:sp>
      <p:sp>
        <p:nvSpPr>
          <p:cNvPr id="210" name="Google Shape;210;p29"/>
          <p:cNvSpPr txBox="1"/>
          <p:nvPr/>
        </p:nvSpPr>
        <p:spPr>
          <a:xfrm>
            <a:off x="654929" y="5680375"/>
            <a:ext cx="29340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rgbClr val="434343"/>
                </a:solidFill>
                <a:latin typeface="Trebuchet MS"/>
                <a:ea typeface="Trebuchet MS"/>
                <a:cs typeface="Trebuchet MS"/>
                <a:sym typeface="Trebuchet MS"/>
              </a:rPr>
              <a:t>Source: </a:t>
            </a:r>
            <a:r>
              <a:rPr lang="en-US" sz="1200" u="sng">
                <a:solidFill>
                  <a:srgbClr val="434343"/>
                </a:solidFill>
                <a:latin typeface="Trebuchet MS"/>
                <a:ea typeface="Trebuchet MS"/>
                <a:cs typeface="Trebuchet MS"/>
                <a:sym typeface="Trebuchet MS"/>
                <a:hlinkClick r:id="rId3"/>
              </a:rPr>
              <a:t>How to manage research data</a:t>
            </a:r>
            <a:r>
              <a:rPr lang="en-US" sz="1200">
                <a:solidFill>
                  <a:srgbClr val="434343"/>
                </a:solidFill>
                <a:latin typeface="Trebuchet MS"/>
                <a:ea typeface="Trebuchet MS"/>
                <a:cs typeface="Trebuchet MS"/>
                <a:sym typeface="Trebuchet MS"/>
              </a:rPr>
              <a:t>, Research Support Services, University of Edinburgh Information Services</a:t>
            </a:r>
            <a:endParaRPr sz="1600">
              <a:solidFill>
                <a:srgbClr val="434343"/>
              </a:solidFill>
            </a:endParaRPr>
          </a:p>
        </p:txBody>
      </p:sp>
      <p:sp>
        <p:nvSpPr>
          <p:cNvPr id="211" name="Google Shape;211;p29"/>
          <p:cNvSpPr txBox="1">
            <a:spLocks noGrp="1"/>
          </p:cNvSpPr>
          <p:nvPr>
            <p:ph type="subTitle" idx="1"/>
          </p:nvPr>
        </p:nvSpPr>
        <p:spPr>
          <a:xfrm>
            <a:off x="724950" y="4215367"/>
            <a:ext cx="3300900" cy="1011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1900">
                <a:solidFill>
                  <a:srgbClr val="434343"/>
                </a:solidFill>
                <a:latin typeface="Trebuchet MS"/>
                <a:ea typeface="Trebuchet MS"/>
                <a:cs typeface="Trebuchet MS"/>
                <a:sym typeface="Trebuchet MS"/>
              </a:rPr>
              <a:t>Study Information &amp; Citation</a:t>
            </a:r>
            <a:endParaRPr sz="1900">
              <a:solidFill>
                <a:srgbClr val="434343"/>
              </a:solidFill>
              <a:latin typeface="Trebuchet MS"/>
              <a:ea typeface="Trebuchet MS"/>
              <a:cs typeface="Trebuchet MS"/>
              <a:sym typeface="Trebuchet MS"/>
            </a:endParaRPr>
          </a:p>
          <a:p>
            <a:pPr marL="0" lvl="0" indent="0" algn="l" rtl="0">
              <a:lnSpc>
                <a:spcPct val="115000"/>
              </a:lnSpc>
              <a:spcBef>
                <a:spcPts val="0"/>
              </a:spcBef>
              <a:spcAft>
                <a:spcPts val="0"/>
              </a:spcAft>
              <a:buClr>
                <a:schemeClr val="dk1"/>
              </a:buClr>
              <a:buSzPts val="1100"/>
              <a:buFont typeface="Arial"/>
              <a:buNone/>
            </a:pPr>
            <a:r>
              <a:rPr lang="en-US" sz="1900">
                <a:solidFill>
                  <a:srgbClr val="434343"/>
                </a:solidFill>
                <a:latin typeface="Trebuchet MS"/>
                <a:ea typeface="Trebuchet MS"/>
                <a:cs typeface="Trebuchet MS"/>
                <a:sym typeface="Trebuchet MS"/>
              </a:rPr>
              <a:t>Example</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16"/>
        <p:cNvGrpSpPr/>
        <p:nvPr/>
      </p:nvGrpSpPr>
      <p:grpSpPr>
        <a:xfrm>
          <a:off x="0" y="0"/>
          <a:ext cx="0" cy="0"/>
          <a:chOff x="0" y="0"/>
          <a:chExt cx="0" cy="0"/>
        </a:xfrm>
      </p:grpSpPr>
      <p:sp>
        <p:nvSpPr>
          <p:cNvPr id="217" name="Google Shape;217;p30"/>
          <p:cNvSpPr txBox="1">
            <a:spLocks noGrp="1"/>
          </p:cNvSpPr>
          <p:nvPr>
            <p:ph type="body" idx="2"/>
          </p:nvPr>
        </p:nvSpPr>
        <p:spPr>
          <a:xfrm>
            <a:off x="4749675" y="130300"/>
            <a:ext cx="4086300" cy="6455400"/>
          </a:xfrm>
          <a:prstGeom prst="rect">
            <a:avLst/>
          </a:prstGeom>
          <a:noFill/>
          <a:ln>
            <a:noFill/>
          </a:ln>
        </p:spPr>
        <p:txBody>
          <a:bodyPr spcFirstLastPara="1" wrap="square" lIns="91425" tIns="45700" rIns="91425" bIns="45700" anchor="t" anchorCtr="0">
            <a:noAutofit/>
          </a:bodyPr>
          <a:lstStyle/>
          <a:p>
            <a:pPr marL="0" lvl="0" indent="0" algn="ctr" rtl="0">
              <a:lnSpc>
                <a:spcPct val="115000"/>
              </a:lnSpc>
              <a:spcBef>
                <a:spcPts val="0"/>
              </a:spcBef>
              <a:spcAft>
                <a:spcPts val="0"/>
              </a:spcAft>
              <a:buNone/>
            </a:pPr>
            <a:r>
              <a:rPr lang="en-US" sz="2000" b="1">
                <a:solidFill>
                  <a:srgbClr val="434343"/>
                </a:solidFill>
              </a:rPr>
              <a:t>Being a Doctor: a Sociological Analysis, 2005-2006</a:t>
            </a:r>
            <a:endParaRPr sz="2000" b="1">
              <a:solidFill>
                <a:srgbClr val="434343"/>
              </a:solidFill>
            </a:endParaRPr>
          </a:p>
          <a:p>
            <a:pPr marL="0" lvl="0" indent="0" algn="ctr" rtl="0">
              <a:lnSpc>
                <a:spcPct val="115000"/>
              </a:lnSpc>
              <a:spcBef>
                <a:spcPts val="0"/>
              </a:spcBef>
              <a:spcAft>
                <a:spcPts val="0"/>
              </a:spcAft>
              <a:buNone/>
            </a:pPr>
            <a:r>
              <a:rPr lang="en-US" sz="1500" b="1">
                <a:solidFill>
                  <a:srgbClr val="434343"/>
                </a:solidFill>
              </a:rPr>
              <a:t>UKDA study number:6124</a:t>
            </a:r>
            <a:endParaRPr sz="1500" b="1">
              <a:solidFill>
                <a:srgbClr val="434343"/>
              </a:solidFill>
            </a:endParaRPr>
          </a:p>
          <a:p>
            <a:pPr marL="0" lvl="0" indent="0" algn="l" rtl="0">
              <a:lnSpc>
                <a:spcPct val="115000"/>
              </a:lnSpc>
              <a:spcBef>
                <a:spcPts val="0"/>
              </a:spcBef>
              <a:spcAft>
                <a:spcPts val="0"/>
              </a:spcAft>
              <a:buNone/>
            </a:pPr>
            <a:endParaRPr sz="1000">
              <a:solidFill>
                <a:srgbClr val="434343"/>
              </a:solidFill>
            </a:endParaRPr>
          </a:p>
          <a:p>
            <a:pPr marL="0" lvl="0" indent="0" algn="l" rtl="0">
              <a:lnSpc>
                <a:spcPct val="115000"/>
              </a:lnSpc>
              <a:spcBef>
                <a:spcPts val="0"/>
              </a:spcBef>
              <a:spcAft>
                <a:spcPts val="0"/>
              </a:spcAft>
              <a:buNone/>
            </a:pPr>
            <a:r>
              <a:rPr lang="en-US" sz="2000">
                <a:solidFill>
                  <a:srgbClr val="434343"/>
                </a:solidFill>
              </a:rPr>
              <a:t>Background</a:t>
            </a:r>
            <a:endParaRPr sz="2000">
              <a:solidFill>
                <a:srgbClr val="434343"/>
              </a:solidFill>
            </a:endParaRPr>
          </a:p>
          <a:p>
            <a:pPr marL="0" lvl="0" indent="0" algn="l" rtl="0">
              <a:lnSpc>
                <a:spcPct val="115000"/>
              </a:lnSpc>
              <a:spcBef>
                <a:spcPts val="0"/>
              </a:spcBef>
              <a:spcAft>
                <a:spcPts val="0"/>
              </a:spcAft>
              <a:buNone/>
            </a:pPr>
            <a:r>
              <a:rPr lang="en-US" sz="2000">
                <a:solidFill>
                  <a:srgbClr val="434343"/>
                </a:solidFill>
              </a:rPr>
              <a:t>Theoretical Context</a:t>
            </a:r>
            <a:endParaRPr sz="2000">
              <a:solidFill>
                <a:srgbClr val="434343"/>
              </a:solidFill>
            </a:endParaRPr>
          </a:p>
          <a:p>
            <a:pPr marL="0" lvl="0" indent="0" algn="l" rtl="0">
              <a:lnSpc>
                <a:spcPct val="115000"/>
              </a:lnSpc>
              <a:spcBef>
                <a:spcPts val="0"/>
              </a:spcBef>
              <a:spcAft>
                <a:spcPts val="0"/>
              </a:spcAft>
              <a:buNone/>
            </a:pPr>
            <a:r>
              <a:rPr lang="en-US" sz="2000">
                <a:solidFill>
                  <a:srgbClr val="434343"/>
                </a:solidFill>
              </a:rPr>
              <a:t>Research Design</a:t>
            </a:r>
            <a:endParaRPr sz="2000">
              <a:solidFill>
                <a:srgbClr val="434343"/>
              </a:solidFill>
            </a:endParaRPr>
          </a:p>
          <a:p>
            <a:pPr marL="0" lvl="0" indent="0" algn="l" rtl="0">
              <a:lnSpc>
                <a:spcPct val="115000"/>
              </a:lnSpc>
              <a:spcBef>
                <a:spcPts val="0"/>
              </a:spcBef>
              <a:spcAft>
                <a:spcPts val="0"/>
              </a:spcAft>
              <a:buNone/>
            </a:pPr>
            <a:r>
              <a:rPr lang="en-US" sz="2000">
                <a:solidFill>
                  <a:srgbClr val="434343"/>
                </a:solidFill>
              </a:rPr>
              <a:t>Dissemination</a:t>
            </a:r>
            <a:endParaRPr sz="2000">
              <a:solidFill>
                <a:srgbClr val="434343"/>
              </a:solidFill>
            </a:endParaRPr>
          </a:p>
          <a:p>
            <a:pPr marL="0" lvl="0" indent="0" algn="l" rtl="0">
              <a:lnSpc>
                <a:spcPct val="115000"/>
              </a:lnSpc>
              <a:spcBef>
                <a:spcPts val="0"/>
              </a:spcBef>
              <a:spcAft>
                <a:spcPts val="0"/>
              </a:spcAft>
              <a:buNone/>
            </a:pPr>
            <a:r>
              <a:rPr lang="en-US" sz="2000">
                <a:solidFill>
                  <a:srgbClr val="434343"/>
                </a:solidFill>
              </a:rPr>
              <a:t>Reference</a:t>
            </a:r>
            <a:endParaRPr sz="2000">
              <a:solidFill>
                <a:srgbClr val="434343"/>
              </a:solidFill>
            </a:endParaRPr>
          </a:p>
          <a:p>
            <a:pPr marL="0" lvl="0" indent="0" algn="l" rtl="0">
              <a:lnSpc>
                <a:spcPct val="115000"/>
              </a:lnSpc>
              <a:spcBef>
                <a:spcPts val="0"/>
              </a:spcBef>
              <a:spcAft>
                <a:spcPts val="0"/>
              </a:spcAft>
              <a:buNone/>
            </a:pPr>
            <a:r>
              <a:rPr lang="en-US" sz="2000">
                <a:solidFill>
                  <a:srgbClr val="434343"/>
                </a:solidFill>
              </a:rPr>
              <a:t>RESEARCH </a:t>
            </a:r>
            <a:r>
              <a:rPr lang="en-US" sz="2000" b="1">
                <a:solidFill>
                  <a:srgbClr val="434343"/>
                </a:solidFill>
              </a:rPr>
              <a:t>PARTICIPANT INFORMATION SHEET</a:t>
            </a:r>
            <a:endParaRPr sz="2000" b="1">
              <a:solidFill>
                <a:srgbClr val="434343"/>
              </a:solidFill>
            </a:endParaRPr>
          </a:p>
          <a:p>
            <a:pPr marL="0" lvl="0" indent="0" algn="l" rtl="0">
              <a:lnSpc>
                <a:spcPct val="115000"/>
              </a:lnSpc>
              <a:spcBef>
                <a:spcPts val="0"/>
              </a:spcBef>
              <a:spcAft>
                <a:spcPts val="0"/>
              </a:spcAft>
              <a:buNone/>
            </a:pPr>
            <a:r>
              <a:rPr lang="en-US" sz="2000">
                <a:solidFill>
                  <a:srgbClr val="434343"/>
                </a:solidFill>
              </a:rPr>
              <a:t>DOCTORS </a:t>
            </a:r>
            <a:r>
              <a:rPr lang="en-US" sz="2000" b="1">
                <a:solidFill>
                  <a:srgbClr val="434343"/>
                </a:solidFill>
              </a:rPr>
              <a:t>CONSENT FORM</a:t>
            </a:r>
            <a:r>
              <a:rPr lang="en-US" sz="2000">
                <a:solidFill>
                  <a:srgbClr val="434343"/>
                </a:solidFill>
              </a:rPr>
              <a:t> TO BE INTERVIEWED</a:t>
            </a:r>
            <a:endParaRPr sz="2000">
              <a:solidFill>
                <a:srgbClr val="434343"/>
              </a:solidFill>
            </a:endParaRPr>
          </a:p>
          <a:p>
            <a:pPr marL="0" lvl="0" indent="0" algn="l" rtl="0">
              <a:lnSpc>
                <a:spcPct val="115000"/>
              </a:lnSpc>
              <a:spcBef>
                <a:spcPts val="0"/>
              </a:spcBef>
              <a:spcAft>
                <a:spcPts val="0"/>
              </a:spcAft>
              <a:buNone/>
            </a:pPr>
            <a:r>
              <a:rPr lang="en-US" sz="2000">
                <a:solidFill>
                  <a:srgbClr val="434343"/>
                </a:solidFill>
              </a:rPr>
              <a:t>Semi structured, qualitative </a:t>
            </a:r>
            <a:r>
              <a:rPr lang="en-US" sz="2000" b="1">
                <a:solidFill>
                  <a:srgbClr val="434343"/>
                </a:solidFill>
              </a:rPr>
              <a:t>Interview</a:t>
            </a:r>
            <a:r>
              <a:rPr lang="en-US" sz="2000">
                <a:solidFill>
                  <a:srgbClr val="434343"/>
                </a:solidFill>
              </a:rPr>
              <a:t> Schedule</a:t>
            </a:r>
            <a:endParaRPr sz="2000">
              <a:solidFill>
                <a:srgbClr val="434343"/>
              </a:solidFill>
            </a:endParaRPr>
          </a:p>
          <a:p>
            <a:pPr marL="0" lvl="0" indent="0" algn="l" rtl="0">
              <a:lnSpc>
                <a:spcPct val="115000"/>
              </a:lnSpc>
              <a:spcBef>
                <a:spcPts val="0"/>
              </a:spcBef>
              <a:spcAft>
                <a:spcPts val="0"/>
              </a:spcAft>
              <a:buNone/>
            </a:pPr>
            <a:r>
              <a:rPr lang="en-US" sz="2000">
                <a:solidFill>
                  <a:srgbClr val="434343"/>
                </a:solidFill>
              </a:rPr>
              <a:t>ACTIVITIES AND ACHIEVEMENTS </a:t>
            </a:r>
            <a:r>
              <a:rPr lang="en-US" sz="2000" b="1">
                <a:solidFill>
                  <a:srgbClr val="434343"/>
                </a:solidFill>
              </a:rPr>
              <a:t>QUESTIONNAIRE</a:t>
            </a:r>
            <a:endParaRPr sz="2000" b="1">
              <a:solidFill>
                <a:srgbClr val="434343"/>
              </a:solidFill>
            </a:endParaRPr>
          </a:p>
          <a:p>
            <a:pPr marL="0" lvl="0" indent="0" algn="l" rtl="0">
              <a:lnSpc>
                <a:spcPct val="115000"/>
              </a:lnSpc>
              <a:spcBef>
                <a:spcPts val="0"/>
              </a:spcBef>
              <a:spcAft>
                <a:spcPts val="0"/>
              </a:spcAft>
              <a:buNone/>
            </a:pPr>
            <a:r>
              <a:rPr lang="en-US" sz="2000">
                <a:solidFill>
                  <a:srgbClr val="434343"/>
                </a:solidFill>
              </a:rPr>
              <a:t>ESRC End of Award </a:t>
            </a:r>
            <a:r>
              <a:rPr lang="en-US" sz="2000" b="1">
                <a:solidFill>
                  <a:srgbClr val="434343"/>
                </a:solidFill>
              </a:rPr>
              <a:t>Report</a:t>
            </a:r>
            <a:endParaRPr sz="2000" b="1">
              <a:solidFill>
                <a:srgbClr val="434343"/>
              </a:solidFill>
            </a:endParaRPr>
          </a:p>
          <a:p>
            <a:pPr marL="0" lvl="0" indent="0" algn="l" rtl="0">
              <a:lnSpc>
                <a:spcPct val="115000"/>
              </a:lnSpc>
              <a:spcBef>
                <a:spcPts val="0"/>
              </a:spcBef>
              <a:spcAft>
                <a:spcPts val="0"/>
              </a:spcAft>
              <a:buNone/>
            </a:pPr>
            <a:endParaRPr sz="1350" b="1">
              <a:solidFill>
                <a:srgbClr val="434343"/>
              </a:solidFill>
            </a:endParaRPr>
          </a:p>
          <a:p>
            <a:pPr marL="228600" lvl="0" indent="0" algn="l" rtl="0">
              <a:lnSpc>
                <a:spcPct val="100000"/>
              </a:lnSpc>
              <a:spcBef>
                <a:spcPts val="0"/>
              </a:spcBef>
              <a:spcAft>
                <a:spcPts val="0"/>
              </a:spcAft>
              <a:buNone/>
            </a:pPr>
            <a:endParaRPr sz="1900" b="1">
              <a:solidFill>
                <a:srgbClr val="0070C0"/>
              </a:solidFill>
            </a:endParaRPr>
          </a:p>
          <a:p>
            <a:pPr marL="228600" lvl="0" indent="-17779" algn="l" rtl="0">
              <a:lnSpc>
                <a:spcPct val="100000"/>
              </a:lnSpc>
              <a:spcBef>
                <a:spcPts val="0"/>
              </a:spcBef>
              <a:spcAft>
                <a:spcPts val="0"/>
              </a:spcAft>
              <a:buSzPts val="2600"/>
              <a:buFont typeface="Courier New"/>
              <a:buNone/>
            </a:pPr>
            <a:endParaRPr sz="1900"/>
          </a:p>
        </p:txBody>
      </p:sp>
      <p:sp>
        <p:nvSpPr>
          <p:cNvPr id="218" name="Google Shape;218;p30"/>
          <p:cNvSpPr txBox="1">
            <a:spLocks noGrp="1"/>
          </p:cNvSpPr>
          <p:nvPr>
            <p:ph type="title"/>
          </p:nvPr>
        </p:nvSpPr>
        <p:spPr>
          <a:xfrm>
            <a:off x="730000" y="1758200"/>
            <a:ext cx="3300900" cy="22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096"/>
              <a:buNone/>
            </a:pPr>
            <a:r>
              <a:rPr lang="en-US" sz="2600">
                <a:solidFill>
                  <a:srgbClr val="7F6000"/>
                </a:solidFill>
              </a:rPr>
              <a:t>Data Documentation: Study-level </a:t>
            </a:r>
            <a:endParaRPr>
              <a:solidFill>
                <a:srgbClr val="7F6000"/>
              </a:solidFill>
            </a:endParaRPr>
          </a:p>
          <a:p>
            <a:pPr marL="0" lvl="0" indent="0" algn="l" rtl="0">
              <a:spcBef>
                <a:spcPts val="0"/>
              </a:spcBef>
              <a:spcAft>
                <a:spcPts val="0"/>
              </a:spcAft>
              <a:buSzPts val="4096"/>
              <a:buNone/>
            </a:pPr>
            <a:endParaRPr sz="1000">
              <a:solidFill>
                <a:srgbClr val="7F6000"/>
              </a:solidFill>
            </a:endParaRPr>
          </a:p>
          <a:p>
            <a:pPr marL="0" lvl="0" indent="0" algn="l" rtl="0">
              <a:spcBef>
                <a:spcPts val="0"/>
              </a:spcBef>
              <a:spcAft>
                <a:spcPts val="0"/>
              </a:spcAft>
              <a:buSzPts val="4096"/>
              <a:buNone/>
            </a:pPr>
            <a:r>
              <a:rPr lang="en-US" sz="2400">
                <a:solidFill>
                  <a:srgbClr val="7F6000"/>
                </a:solidFill>
              </a:rPr>
              <a:t>Qualitative Data</a:t>
            </a:r>
            <a:br>
              <a:rPr lang="en-US">
                <a:solidFill>
                  <a:srgbClr val="7F6000"/>
                </a:solidFill>
              </a:rPr>
            </a:br>
            <a:endParaRPr>
              <a:solidFill>
                <a:srgbClr val="7F6000"/>
              </a:solidFill>
            </a:endParaRPr>
          </a:p>
        </p:txBody>
      </p:sp>
      <p:sp>
        <p:nvSpPr>
          <p:cNvPr id="219" name="Google Shape;219;p30"/>
          <p:cNvSpPr txBox="1">
            <a:spLocks noGrp="1"/>
          </p:cNvSpPr>
          <p:nvPr>
            <p:ph type="subTitle" idx="1"/>
          </p:nvPr>
        </p:nvSpPr>
        <p:spPr>
          <a:xfrm>
            <a:off x="724950" y="4215367"/>
            <a:ext cx="3300900" cy="1011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sz="2000">
                <a:solidFill>
                  <a:srgbClr val="434343"/>
                </a:solidFill>
                <a:latin typeface="Trebuchet MS"/>
                <a:ea typeface="Trebuchet MS"/>
                <a:cs typeface="Trebuchet MS"/>
                <a:sym typeface="Trebuchet MS"/>
              </a:rPr>
              <a:t>User Guide</a:t>
            </a:r>
            <a:endParaRPr sz="2000">
              <a:solidFill>
                <a:srgbClr val="434343"/>
              </a:solidFill>
              <a:latin typeface="Trebuchet MS"/>
              <a:ea typeface="Trebuchet MS"/>
              <a:cs typeface="Trebuchet MS"/>
              <a:sym typeface="Trebuchet MS"/>
            </a:endParaRPr>
          </a:p>
          <a:p>
            <a:pPr marL="0" lvl="0" indent="0" algn="l" rtl="0">
              <a:lnSpc>
                <a:spcPct val="115000"/>
              </a:lnSpc>
              <a:spcBef>
                <a:spcPts val="0"/>
              </a:spcBef>
              <a:spcAft>
                <a:spcPts val="0"/>
              </a:spcAft>
              <a:buNone/>
            </a:pPr>
            <a:r>
              <a:rPr lang="en-US" sz="2000">
                <a:solidFill>
                  <a:srgbClr val="434343"/>
                </a:solidFill>
                <a:latin typeface="Trebuchet MS"/>
                <a:ea typeface="Trebuchet MS"/>
                <a:cs typeface="Trebuchet MS"/>
                <a:sym typeface="Trebuchet MS"/>
              </a:rPr>
              <a:t>Example</a:t>
            </a:r>
            <a:endParaRPr sz="2000">
              <a:solidFill>
                <a:srgbClr val="434343"/>
              </a:solidFill>
              <a:latin typeface="Trebuchet MS"/>
              <a:ea typeface="Trebuchet MS"/>
              <a:cs typeface="Trebuchet MS"/>
              <a:sym typeface="Trebuchet MS"/>
            </a:endParaRPr>
          </a:p>
          <a:p>
            <a:pPr marL="0" lvl="0" indent="0" algn="l" rtl="0">
              <a:spcBef>
                <a:spcPts val="0"/>
              </a:spcBef>
              <a:spcAft>
                <a:spcPts val="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p31"/>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328"/>
              <a:buNone/>
            </a:pPr>
            <a:r>
              <a:rPr lang="en-US" sz="3200">
                <a:solidFill>
                  <a:srgbClr val="7F6000"/>
                </a:solidFill>
              </a:rPr>
              <a:t>Data Documentation: Data Level</a:t>
            </a:r>
            <a:br>
              <a:rPr lang="en-US" sz="4000"/>
            </a:br>
            <a:br>
              <a:rPr lang="en-US"/>
            </a:br>
            <a:br>
              <a:rPr lang="en-US"/>
            </a:br>
            <a:endParaRPr/>
          </a:p>
        </p:txBody>
      </p:sp>
      <p:sp>
        <p:nvSpPr>
          <p:cNvPr id="226" name="Google Shape;226;p31"/>
          <p:cNvSpPr txBox="1">
            <a:spLocks noGrp="1"/>
          </p:cNvSpPr>
          <p:nvPr>
            <p:ph type="body" idx="1"/>
          </p:nvPr>
        </p:nvSpPr>
        <p:spPr>
          <a:xfrm>
            <a:off x="729450" y="2582125"/>
            <a:ext cx="7688700" cy="4050900"/>
          </a:xfrm>
          <a:prstGeom prst="rect">
            <a:avLst/>
          </a:prstGeom>
          <a:noFill/>
          <a:ln>
            <a:noFill/>
          </a:ln>
        </p:spPr>
        <p:txBody>
          <a:bodyPr spcFirstLastPara="1" wrap="square" lIns="91425" tIns="45700" rIns="91425" bIns="45700" anchor="t" anchorCtr="0">
            <a:noAutofit/>
          </a:bodyPr>
          <a:lstStyle/>
          <a:p>
            <a:pPr marL="228600" lvl="0" indent="-173990" algn="l" rtl="0">
              <a:lnSpc>
                <a:spcPct val="100000"/>
              </a:lnSpc>
              <a:spcBef>
                <a:spcPts val="0"/>
              </a:spcBef>
              <a:spcAft>
                <a:spcPts val="0"/>
              </a:spcAft>
              <a:buSzPts val="2200"/>
              <a:buFont typeface="Courier New"/>
              <a:buChar char="o"/>
            </a:pPr>
            <a:r>
              <a:rPr lang="en-US" sz="2200" b="1">
                <a:solidFill>
                  <a:srgbClr val="434343"/>
                </a:solidFill>
              </a:rPr>
              <a:t>For qualitative textual data,</a:t>
            </a:r>
            <a:endParaRPr sz="2200" b="1">
              <a:solidFill>
                <a:srgbClr val="434343"/>
              </a:solidFill>
            </a:endParaRPr>
          </a:p>
          <a:p>
            <a:pPr marL="548640" lvl="1" indent="-173990" algn="l" rtl="0">
              <a:lnSpc>
                <a:spcPct val="100000"/>
              </a:lnSpc>
              <a:spcBef>
                <a:spcPts val="0"/>
              </a:spcBef>
              <a:spcAft>
                <a:spcPts val="0"/>
              </a:spcAft>
              <a:buSzPts val="2200"/>
              <a:buFont typeface="Courier New"/>
              <a:buChar char="o"/>
            </a:pPr>
            <a:r>
              <a:rPr lang="en-US" sz="2200">
                <a:solidFill>
                  <a:srgbClr val="434343"/>
                </a:solidFill>
              </a:rPr>
              <a:t>Interview context, participant details, observations can be embedded as a </a:t>
            </a:r>
            <a:r>
              <a:rPr lang="en-US" sz="2200">
                <a:solidFill>
                  <a:srgbClr val="0070C0"/>
                </a:solidFill>
              </a:rPr>
              <a:t>header or summary page</a:t>
            </a:r>
            <a:r>
              <a:rPr lang="en-US" sz="2200">
                <a:solidFill>
                  <a:srgbClr val="434343"/>
                </a:solidFill>
              </a:rPr>
              <a:t> in data files.</a:t>
            </a:r>
            <a:endParaRPr sz="2200">
              <a:solidFill>
                <a:srgbClr val="434343"/>
              </a:solidFill>
            </a:endParaRPr>
          </a:p>
          <a:p>
            <a:pPr marL="548640" lvl="1" indent="-173990" algn="l" rtl="0">
              <a:lnSpc>
                <a:spcPct val="100000"/>
              </a:lnSpc>
              <a:spcBef>
                <a:spcPts val="0"/>
              </a:spcBef>
              <a:spcAft>
                <a:spcPts val="0"/>
              </a:spcAft>
              <a:buSzPts val="2200"/>
              <a:buFont typeface="Courier New"/>
              <a:buChar char="o"/>
            </a:pPr>
            <a:r>
              <a:rPr lang="en-US" sz="2200">
                <a:solidFill>
                  <a:srgbClr val="0070C0"/>
                </a:solidFill>
              </a:rPr>
              <a:t>Data lists</a:t>
            </a:r>
            <a:r>
              <a:rPr lang="en-US" sz="2200">
                <a:solidFill>
                  <a:srgbClr val="434343"/>
                </a:solidFill>
              </a:rPr>
              <a:t> accompanying the interview or image collection.</a:t>
            </a:r>
            <a:endParaRPr sz="2200">
              <a:solidFill>
                <a:srgbClr val="434343"/>
              </a:solidFill>
            </a:endParaRPr>
          </a:p>
          <a:p>
            <a:pPr marL="0" lvl="0" indent="0" algn="l" rtl="0">
              <a:lnSpc>
                <a:spcPct val="100000"/>
              </a:lnSpc>
              <a:spcBef>
                <a:spcPts val="0"/>
              </a:spcBef>
              <a:spcAft>
                <a:spcPts val="0"/>
              </a:spcAft>
              <a:buNone/>
            </a:pPr>
            <a:endParaRPr sz="2200">
              <a:solidFill>
                <a:srgbClr val="434343"/>
              </a:solidFill>
            </a:endParaRPr>
          </a:p>
          <a:p>
            <a:pPr marL="228600" lvl="0" indent="-173990" algn="l" rtl="0">
              <a:lnSpc>
                <a:spcPct val="100000"/>
              </a:lnSpc>
              <a:spcBef>
                <a:spcPts val="0"/>
              </a:spcBef>
              <a:spcAft>
                <a:spcPts val="0"/>
              </a:spcAft>
              <a:buSzPts val="2200"/>
              <a:buChar char="o"/>
            </a:pPr>
            <a:r>
              <a:rPr lang="en-US" sz="2200" b="1">
                <a:solidFill>
                  <a:srgbClr val="434343"/>
                </a:solidFill>
              </a:rPr>
              <a:t>For quantitative data,</a:t>
            </a:r>
            <a:endParaRPr sz="2200" b="1">
              <a:solidFill>
                <a:srgbClr val="434343"/>
              </a:solidFill>
            </a:endParaRPr>
          </a:p>
          <a:p>
            <a:pPr marL="548640" lvl="1" indent="-173990" algn="l" rtl="0">
              <a:lnSpc>
                <a:spcPct val="100000"/>
              </a:lnSpc>
              <a:spcBef>
                <a:spcPts val="0"/>
              </a:spcBef>
              <a:spcAft>
                <a:spcPts val="0"/>
              </a:spcAft>
              <a:buSzPts val="2200"/>
              <a:buFont typeface="Courier New"/>
              <a:buChar char="o"/>
            </a:pPr>
            <a:r>
              <a:rPr lang="en-US" sz="2000">
                <a:solidFill>
                  <a:srgbClr val="0070C0"/>
                </a:solidFill>
              </a:rPr>
              <a:t>Variable </a:t>
            </a:r>
            <a:r>
              <a:rPr lang="en-US" sz="2000">
                <a:solidFill>
                  <a:srgbClr val="434343"/>
                </a:solidFill>
              </a:rPr>
              <a:t>name, variable label, variable type, value label, missing value, measure etc.;</a:t>
            </a:r>
            <a:endParaRPr sz="2000" b="1">
              <a:solidFill>
                <a:srgbClr val="434343"/>
              </a:solidFill>
            </a:endParaRPr>
          </a:p>
          <a:p>
            <a:pPr marL="548640" lvl="1" indent="-173990" algn="l" rtl="0">
              <a:lnSpc>
                <a:spcPct val="100000"/>
              </a:lnSpc>
              <a:spcBef>
                <a:spcPts val="0"/>
              </a:spcBef>
              <a:spcAft>
                <a:spcPts val="0"/>
              </a:spcAft>
              <a:buSzPts val="2200"/>
              <a:buFont typeface="Courier New"/>
              <a:buChar char="o"/>
            </a:pPr>
            <a:r>
              <a:rPr lang="en-US" sz="2000">
                <a:solidFill>
                  <a:srgbClr val="434343"/>
                </a:solidFill>
              </a:rPr>
              <a:t>Can be </a:t>
            </a:r>
            <a:r>
              <a:rPr lang="en-US" sz="2000">
                <a:solidFill>
                  <a:srgbClr val="0070C0"/>
                </a:solidFill>
              </a:rPr>
              <a:t>embedded in data files</a:t>
            </a:r>
            <a:r>
              <a:rPr lang="en-US" sz="2000">
                <a:solidFill>
                  <a:srgbClr val="434343"/>
                </a:solidFill>
              </a:rPr>
              <a:t>, e.g., in an SPSS file.</a:t>
            </a:r>
            <a:endParaRPr sz="2000">
              <a:solidFill>
                <a:srgbClr val="434343"/>
              </a:solidFill>
            </a:endParaRPr>
          </a:p>
          <a:p>
            <a:pPr marL="0" lvl="0" indent="0" algn="l" rtl="0">
              <a:lnSpc>
                <a:spcPct val="100000"/>
              </a:lnSpc>
              <a:spcBef>
                <a:spcPts val="0"/>
              </a:spcBef>
              <a:spcAft>
                <a:spcPts val="0"/>
              </a:spcAft>
              <a:buNone/>
            </a:pPr>
            <a:endParaRPr sz="1200">
              <a:solidFill>
                <a:srgbClr val="434343"/>
              </a:solidFill>
            </a:endParaRPr>
          </a:p>
          <a:p>
            <a:pPr marL="0" lvl="0" indent="0" algn="l" rtl="0">
              <a:lnSpc>
                <a:spcPct val="100000"/>
              </a:lnSpc>
              <a:spcBef>
                <a:spcPts val="0"/>
              </a:spcBef>
              <a:spcAft>
                <a:spcPts val="0"/>
              </a:spcAft>
              <a:buNone/>
            </a:pPr>
            <a:endParaRPr sz="1200">
              <a:solidFill>
                <a:srgbClr val="434343"/>
              </a:solidFill>
            </a:endParaRPr>
          </a:p>
          <a:p>
            <a:pPr marL="0" lvl="0" indent="0" algn="l" rtl="0">
              <a:lnSpc>
                <a:spcPct val="100000"/>
              </a:lnSpc>
              <a:spcBef>
                <a:spcPts val="0"/>
              </a:spcBef>
              <a:spcAft>
                <a:spcPts val="0"/>
              </a:spcAft>
              <a:buNone/>
            </a:pPr>
            <a:r>
              <a:rPr lang="en-US" sz="1200">
                <a:solidFill>
                  <a:srgbClr val="434343"/>
                </a:solidFill>
              </a:rPr>
              <a:t>           </a:t>
            </a:r>
            <a:r>
              <a:rPr lang="en-US" b="1">
                <a:solidFill>
                  <a:srgbClr val="434343"/>
                </a:solidFill>
              </a:rPr>
              <a:t>Source: UK Data Archive </a:t>
            </a:r>
            <a:r>
              <a:rPr lang="en-US" sz="1100" b="1">
                <a:solidFill>
                  <a:srgbClr val="434343"/>
                </a:solidFill>
              </a:rPr>
              <a:t>(</a:t>
            </a:r>
            <a:r>
              <a:rPr lang="en-US" sz="1100" b="1" u="sng">
                <a:solidFill>
                  <a:schemeClr val="hlink"/>
                </a:solidFill>
                <a:hlinkClick r:id="rId3"/>
              </a:rPr>
              <a:t>https://www.ukdataservice.ac.uk/manage-data/document/data-level.aspx</a:t>
            </a:r>
            <a:r>
              <a:rPr lang="en-US" sz="1100" b="1">
                <a:solidFill>
                  <a:srgbClr val="434343"/>
                </a:solidFill>
              </a:rPr>
              <a:t>)</a:t>
            </a:r>
            <a:endParaRPr sz="1100" b="1">
              <a:solidFill>
                <a:srgbClr val="434343"/>
              </a:solidFill>
            </a:endParaRPr>
          </a:p>
          <a:p>
            <a:pPr marL="1005839" lvl="1" indent="-50800" algn="l" rtl="0">
              <a:spcBef>
                <a:spcPts val="620"/>
              </a:spcBef>
              <a:spcAft>
                <a:spcPts val="0"/>
              </a:spcAft>
              <a:buSzPts val="2080"/>
              <a:buFont typeface="Courier New"/>
              <a:buNone/>
            </a:pPr>
            <a:endParaRPr sz="1800" b="1">
              <a:solidFill>
                <a:schemeClr val="dk1"/>
              </a:solidFill>
            </a:endParaRPr>
          </a:p>
          <a:p>
            <a:pPr marL="548640" lvl="1" indent="-116840" algn="l" rtl="0">
              <a:spcBef>
                <a:spcPts val="460"/>
              </a:spcBef>
              <a:spcAft>
                <a:spcPts val="0"/>
              </a:spcAft>
              <a:buSzPts val="1040"/>
              <a:buFont typeface="Courier New"/>
              <a:buNone/>
            </a:pPr>
            <a:endParaRPr sz="800" b="1">
              <a:solidFill>
                <a:srgbClr val="0070C0"/>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31"/>
        <p:cNvGrpSpPr/>
        <p:nvPr/>
      </p:nvGrpSpPr>
      <p:grpSpPr>
        <a:xfrm>
          <a:off x="0" y="0"/>
          <a:ext cx="0" cy="0"/>
          <a:chOff x="0" y="0"/>
          <a:chExt cx="0" cy="0"/>
        </a:xfrm>
      </p:grpSpPr>
      <p:sp>
        <p:nvSpPr>
          <p:cNvPr id="232" name="Google Shape;232;p32"/>
          <p:cNvSpPr txBox="1">
            <a:spLocks noGrp="1"/>
          </p:cNvSpPr>
          <p:nvPr>
            <p:ph type="body" idx="1"/>
          </p:nvPr>
        </p:nvSpPr>
        <p:spPr>
          <a:xfrm>
            <a:off x="729450" y="2340100"/>
            <a:ext cx="7688700" cy="4441800"/>
          </a:xfrm>
          <a:prstGeom prst="rect">
            <a:avLst/>
          </a:prstGeom>
          <a:noFill/>
          <a:ln>
            <a:noFill/>
          </a:ln>
        </p:spPr>
        <p:txBody>
          <a:bodyPr spcFirstLastPara="1" wrap="square" lIns="91425" tIns="45700" rIns="91425" bIns="45700" anchor="t" anchorCtr="0">
            <a:noAutofit/>
          </a:bodyPr>
          <a:lstStyle/>
          <a:p>
            <a:pPr marL="228600" lvl="0" indent="-132080" algn="l" rtl="0">
              <a:lnSpc>
                <a:spcPct val="100000"/>
              </a:lnSpc>
              <a:spcBef>
                <a:spcPts val="0"/>
              </a:spcBef>
              <a:spcAft>
                <a:spcPts val="0"/>
              </a:spcAft>
              <a:buSzPts val="1800"/>
              <a:buFont typeface="Courier New"/>
              <a:buChar char="o"/>
            </a:pPr>
            <a:r>
              <a:rPr lang="en-US" sz="1800" b="1">
                <a:solidFill>
                  <a:srgbClr val="0070C0"/>
                </a:solidFill>
              </a:rPr>
              <a:t>Recording data</a:t>
            </a:r>
            <a:endParaRPr sz="1800"/>
          </a:p>
          <a:p>
            <a:pPr marL="548640" lvl="1" indent="-132080" algn="l" rtl="0">
              <a:lnSpc>
                <a:spcPct val="100000"/>
              </a:lnSpc>
              <a:spcBef>
                <a:spcPts val="0"/>
              </a:spcBef>
              <a:spcAft>
                <a:spcPts val="0"/>
              </a:spcAft>
              <a:buSzPts val="1800"/>
              <a:buFont typeface="Courier New"/>
              <a:buChar char="o"/>
            </a:pPr>
            <a:r>
              <a:rPr lang="en-US" sz="1800" b="1">
                <a:solidFill>
                  <a:srgbClr val="0070C0"/>
                </a:solidFill>
              </a:rPr>
              <a:t>Anonymization of textual data</a:t>
            </a:r>
            <a:r>
              <a:rPr lang="en-US" sz="1800">
                <a:solidFill>
                  <a:srgbClr val="0070C0"/>
                </a:solidFill>
              </a:rPr>
              <a:t> </a:t>
            </a:r>
            <a:endParaRPr sz="1800"/>
          </a:p>
          <a:p>
            <a:pPr marL="822960" lvl="2" indent="-152400" algn="l" rtl="0">
              <a:lnSpc>
                <a:spcPct val="100000"/>
              </a:lnSpc>
              <a:spcBef>
                <a:spcPts val="0"/>
              </a:spcBef>
              <a:spcAft>
                <a:spcPts val="0"/>
              </a:spcAft>
              <a:buSzPts val="1600"/>
              <a:buFont typeface="Courier New"/>
              <a:buChar char="o"/>
            </a:pPr>
            <a:r>
              <a:rPr lang="en-US" sz="1600"/>
              <a:t>replacing real names of people, organizations and locations with pseudonyms, e.g., </a:t>
            </a:r>
            <a:r>
              <a:rPr lang="en-US" sz="1600">
                <a:solidFill>
                  <a:srgbClr val="434343"/>
                </a:solidFill>
              </a:rPr>
              <a:t>I (Interviewer), R1 (Respondent 1), R2 (Respondent 2)</a:t>
            </a:r>
            <a:endParaRPr sz="1600"/>
          </a:p>
          <a:p>
            <a:pPr marL="822960" lvl="2" indent="-83820" algn="l" rtl="0">
              <a:lnSpc>
                <a:spcPct val="100000"/>
              </a:lnSpc>
              <a:spcBef>
                <a:spcPts val="0"/>
              </a:spcBef>
              <a:spcAft>
                <a:spcPts val="0"/>
              </a:spcAft>
              <a:buSzPts val="1560"/>
              <a:buFont typeface="Courier New"/>
              <a:buNone/>
            </a:pPr>
            <a:endParaRPr sz="600"/>
          </a:p>
          <a:p>
            <a:pPr marL="548640" lvl="1" indent="-132080" algn="l" rtl="0">
              <a:lnSpc>
                <a:spcPct val="100000"/>
              </a:lnSpc>
              <a:spcBef>
                <a:spcPts val="0"/>
              </a:spcBef>
              <a:spcAft>
                <a:spcPts val="0"/>
              </a:spcAft>
              <a:buSzPts val="1800"/>
              <a:buFont typeface="Courier New"/>
              <a:buChar char="o"/>
            </a:pPr>
            <a:r>
              <a:rPr lang="en-US" sz="1800" b="1">
                <a:solidFill>
                  <a:srgbClr val="0070C0"/>
                </a:solidFill>
              </a:rPr>
              <a:t>File naming</a:t>
            </a:r>
            <a:endParaRPr sz="1800"/>
          </a:p>
          <a:p>
            <a:pPr marL="868680" lvl="6" indent="-152400" algn="l" rtl="0">
              <a:lnSpc>
                <a:spcPct val="100000"/>
              </a:lnSpc>
              <a:spcBef>
                <a:spcPts val="0"/>
              </a:spcBef>
              <a:spcAft>
                <a:spcPts val="0"/>
              </a:spcAft>
              <a:buSzPts val="1600"/>
              <a:buFont typeface="Courier New"/>
              <a:buChar char="o"/>
            </a:pPr>
            <a:r>
              <a:rPr lang="en-US" sz="1600"/>
              <a:t>Meaningful, short names; </a:t>
            </a:r>
            <a:endParaRPr sz="1600"/>
          </a:p>
          <a:p>
            <a:pPr marL="868680" lvl="6" indent="-152400" algn="l" rtl="0">
              <a:lnSpc>
                <a:spcPct val="100000"/>
              </a:lnSpc>
              <a:spcBef>
                <a:spcPts val="0"/>
              </a:spcBef>
              <a:spcAft>
                <a:spcPts val="0"/>
              </a:spcAft>
              <a:buSzPts val="1600"/>
              <a:buFont typeface="Courier New"/>
              <a:buChar char="o"/>
            </a:pPr>
            <a:r>
              <a:rPr lang="en-US" sz="1600"/>
              <a:t>identify file types, e.g.</a:t>
            </a:r>
            <a:endParaRPr sz="1600"/>
          </a:p>
          <a:p>
            <a:pPr marL="1097280" lvl="3" indent="-129540" algn="l" rtl="0">
              <a:lnSpc>
                <a:spcPct val="100000"/>
              </a:lnSpc>
              <a:spcBef>
                <a:spcPts val="0"/>
              </a:spcBef>
              <a:spcAft>
                <a:spcPts val="0"/>
              </a:spcAft>
              <a:buSzPts val="1500"/>
              <a:buFont typeface="Courier New"/>
              <a:buChar char="●"/>
            </a:pPr>
            <a:r>
              <a:rPr lang="en-US" sz="1500">
                <a:solidFill>
                  <a:srgbClr val="404040"/>
                </a:solidFill>
              </a:rPr>
              <a:t>Interviews: 1890int020 (for transcript), 1890int020a (for interview audio 1)</a:t>
            </a:r>
            <a:endParaRPr sz="1500">
              <a:solidFill>
                <a:srgbClr val="404040"/>
              </a:solidFill>
            </a:endParaRPr>
          </a:p>
          <a:p>
            <a:pPr marL="1097280" lvl="3" indent="-129540" algn="l" rtl="0">
              <a:lnSpc>
                <a:spcPct val="100000"/>
              </a:lnSpc>
              <a:spcBef>
                <a:spcPts val="0"/>
              </a:spcBef>
              <a:spcAft>
                <a:spcPts val="0"/>
              </a:spcAft>
              <a:buSzPts val="1500"/>
              <a:buFont typeface="Courier New"/>
              <a:buChar char="●"/>
            </a:pPr>
            <a:r>
              <a:rPr lang="en-US" sz="1500">
                <a:solidFill>
                  <a:srgbClr val="404040"/>
                </a:solidFill>
              </a:rPr>
              <a:t>focus groups: 1890fg001 (for transcript)</a:t>
            </a:r>
            <a:endParaRPr sz="1500">
              <a:solidFill>
                <a:srgbClr val="404040"/>
              </a:solidFill>
            </a:endParaRPr>
          </a:p>
          <a:p>
            <a:pPr marL="1097280" lvl="3" indent="-129540" algn="l" rtl="0">
              <a:lnSpc>
                <a:spcPct val="100000"/>
              </a:lnSpc>
              <a:spcBef>
                <a:spcPts val="0"/>
              </a:spcBef>
              <a:spcAft>
                <a:spcPts val="0"/>
              </a:spcAft>
              <a:buSzPts val="1500"/>
              <a:buFont typeface="Courier New"/>
              <a:buChar char="●"/>
            </a:pPr>
            <a:r>
              <a:rPr lang="en-US" sz="1500">
                <a:solidFill>
                  <a:srgbClr val="404040"/>
                </a:solidFill>
              </a:rPr>
              <a:t>field notes: 1890notes001</a:t>
            </a:r>
            <a:endParaRPr sz="1500">
              <a:solidFill>
                <a:srgbClr val="404040"/>
              </a:solidFill>
            </a:endParaRPr>
          </a:p>
          <a:p>
            <a:pPr marL="1097280" lvl="3" indent="-129540" algn="l" rtl="0">
              <a:lnSpc>
                <a:spcPct val="100000"/>
              </a:lnSpc>
              <a:spcBef>
                <a:spcPts val="0"/>
              </a:spcBef>
              <a:spcAft>
                <a:spcPts val="0"/>
              </a:spcAft>
              <a:buSzPts val="1500"/>
              <a:buFont typeface="Courier New"/>
              <a:buChar char="●"/>
            </a:pPr>
            <a:r>
              <a:rPr lang="en-US" sz="1500">
                <a:solidFill>
                  <a:srgbClr val="404040"/>
                </a:solidFill>
              </a:rPr>
              <a:t>audio recordings: 1890aud001… (for audio of general nature)</a:t>
            </a:r>
            <a:r>
              <a:rPr lang="en-US" sz="1500"/>
              <a:t> </a:t>
            </a:r>
            <a:endParaRPr sz="1500"/>
          </a:p>
          <a:p>
            <a:pPr marL="868680" lvl="6" indent="-152400" algn="l" rtl="0">
              <a:lnSpc>
                <a:spcPct val="100000"/>
              </a:lnSpc>
              <a:spcBef>
                <a:spcPts val="0"/>
              </a:spcBef>
              <a:spcAft>
                <a:spcPts val="0"/>
              </a:spcAft>
              <a:buSzPts val="1600"/>
              <a:buFont typeface="Courier New"/>
              <a:buChar char="o"/>
            </a:pPr>
            <a:r>
              <a:rPr lang="en-US" sz="1600"/>
              <a:t>avoid space, special characters; </a:t>
            </a:r>
            <a:endParaRPr sz="1600"/>
          </a:p>
          <a:p>
            <a:pPr marL="868680" lvl="6" indent="-152400" algn="l" rtl="0">
              <a:lnSpc>
                <a:spcPct val="100000"/>
              </a:lnSpc>
              <a:spcBef>
                <a:spcPts val="0"/>
              </a:spcBef>
              <a:spcAft>
                <a:spcPts val="0"/>
              </a:spcAft>
              <a:buSzPts val="1600"/>
              <a:buFont typeface="Courier New"/>
              <a:buChar char="o"/>
            </a:pPr>
            <a:r>
              <a:rPr lang="en-US" sz="1600"/>
              <a:t>avoid long names</a:t>
            </a:r>
            <a:endParaRPr sz="1600"/>
          </a:p>
          <a:p>
            <a:pPr marL="548640" lvl="1" indent="-83820" algn="l" rtl="0">
              <a:lnSpc>
                <a:spcPct val="100000"/>
              </a:lnSpc>
              <a:spcBef>
                <a:spcPts val="0"/>
              </a:spcBef>
              <a:spcAft>
                <a:spcPts val="0"/>
              </a:spcAft>
              <a:buSzPts val="1560"/>
              <a:buFont typeface="Courier New"/>
              <a:buNone/>
            </a:pPr>
            <a:endParaRPr sz="600" b="1">
              <a:solidFill>
                <a:srgbClr val="0070C0"/>
              </a:solidFill>
            </a:endParaRPr>
          </a:p>
          <a:p>
            <a:pPr marL="548640" lvl="1" indent="-132080" algn="l" rtl="0">
              <a:lnSpc>
                <a:spcPct val="100000"/>
              </a:lnSpc>
              <a:spcBef>
                <a:spcPts val="0"/>
              </a:spcBef>
              <a:spcAft>
                <a:spcPts val="0"/>
              </a:spcAft>
              <a:buSzPts val="1800"/>
              <a:buFont typeface="Courier New"/>
              <a:buChar char="o"/>
            </a:pPr>
            <a:r>
              <a:rPr lang="en-US" sz="1800" b="1">
                <a:solidFill>
                  <a:srgbClr val="0070C0"/>
                </a:solidFill>
              </a:rPr>
              <a:t>XML mark-up of data, </a:t>
            </a:r>
            <a:r>
              <a:rPr lang="en-US" sz="1800">
                <a:solidFill>
                  <a:srgbClr val="595959"/>
                </a:solidFill>
              </a:rPr>
              <a:t>for example,</a:t>
            </a:r>
            <a:endParaRPr sz="1800"/>
          </a:p>
          <a:p>
            <a:pPr marL="822960" lvl="2" indent="-156210" algn="l" rtl="0">
              <a:lnSpc>
                <a:spcPct val="100000"/>
              </a:lnSpc>
              <a:spcBef>
                <a:spcPts val="0"/>
              </a:spcBef>
              <a:spcAft>
                <a:spcPts val="0"/>
              </a:spcAft>
              <a:buSzPts val="1400"/>
              <a:buFont typeface="Courier New"/>
              <a:buChar char="o"/>
            </a:pPr>
            <a:r>
              <a:rPr lang="en-US" sz="1400" b="1">
                <a:solidFill>
                  <a:srgbClr val="0070C0"/>
                </a:solidFill>
              </a:rPr>
              <a:t>Text Encoding Initiative (TEI) </a:t>
            </a:r>
            <a:r>
              <a:rPr lang="en-US" sz="1400"/>
              <a:t>to mark up interview transcript</a:t>
            </a:r>
            <a:endParaRPr sz="1400"/>
          </a:p>
          <a:p>
            <a:pPr marL="822960" lvl="2" indent="-156210" algn="l" rtl="0">
              <a:lnSpc>
                <a:spcPct val="100000"/>
              </a:lnSpc>
              <a:spcBef>
                <a:spcPts val="0"/>
              </a:spcBef>
              <a:spcAft>
                <a:spcPts val="0"/>
              </a:spcAft>
              <a:buSzPts val="1400"/>
              <a:buFont typeface="Courier New"/>
              <a:buChar char="o"/>
            </a:pPr>
            <a:r>
              <a:rPr lang="en-US" sz="1400" b="1">
                <a:solidFill>
                  <a:srgbClr val="0070C0"/>
                </a:solidFill>
              </a:rPr>
              <a:t>Qualitative Data Exchange Format (QuDEx)</a:t>
            </a:r>
            <a:r>
              <a:rPr lang="en-US" sz="1400"/>
              <a:t> for researcher annotations and data linking</a:t>
            </a:r>
            <a:endParaRPr sz="1400"/>
          </a:p>
        </p:txBody>
      </p:sp>
      <p:sp>
        <p:nvSpPr>
          <p:cNvPr id="233" name="Google Shape;233;p32"/>
          <p:cNvSpPr txBox="1"/>
          <p:nvPr/>
        </p:nvSpPr>
        <p:spPr>
          <a:xfrm>
            <a:off x="685799" y="304800"/>
            <a:ext cx="8037627" cy="68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3328"/>
              <a:buFont typeface="Georgia"/>
              <a:buNone/>
            </a:pPr>
            <a:endParaRPr sz="4600" b="1" i="0">
              <a:solidFill>
                <a:schemeClr val="dk1"/>
              </a:solidFill>
              <a:latin typeface="Trebuchet MS"/>
              <a:ea typeface="Trebuchet MS"/>
              <a:cs typeface="Trebuchet MS"/>
              <a:sym typeface="Trebuchet MS"/>
            </a:endParaRPr>
          </a:p>
        </p:txBody>
      </p:sp>
      <p:sp>
        <p:nvSpPr>
          <p:cNvPr id="234" name="Google Shape;234;p32"/>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C3260C"/>
              </a:buClr>
              <a:buSzPts val="3328"/>
              <a:buFont typeface="Georgia"/>
              <a:buNone/>
            </a:pPr>
            <a:r>
              <a:rPr lang="en-US" sz="2400">
                <a:solidFill>
                  <a:srgbClr val="7F6000"/>
                </a:solidFill>
                <a:latin typeface="Trebuchet MS"/>
                <a:ea typeface="Trebuchet MS"/>
                <a:cs typeface="Trebuchet MS"/>
                <a:sym typeface="Trebuchet MS"/>
              </a:rPr>
              <a:t>Data Documentation: Data Level - Qualitative Data</a:t>
            </a:r>
            <a:endParaRPr sz="4400">
              <a:solidFill>
                <a:srgbClr val="7F6000"/>
              </a:solidFill>
              <a:latin typeface="Trebuchet MS"/>
              <a:ea typeface="Trebuchet MS"/>
              <a:cs typeface="Trebuchet MS"/>
              <a:sym typeface="Trebuchet MS"/>
            </a:endParaRPr>
          </a:p>
          <a:p>
            <a:pPr marL="0" lvl="0" indent="0" algn="l" rtl="0">
              <a:spcBef>
                <a:spcPts val="0"/>
              </a:spcBef>
              <a:spcAft>
                <a:spcPts val="0"/>
              </a:spcAft>
              <a:buNone/>
            </a:pPr>
            <a:endParaRPr>
              <a:solidFill>
                <a:schemeClr val="dk1"/>
              </a:solidFill>
              <a:latin typeface="Trebuchet MS"/>
              <a:ea typeface="Trebuchet MS"/>
              <a:cs typeface="Trebuchet MS"/>
              <a:sym typeface="Trebuchet M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sp>
        <p:nvSpPr>
          <p:cNvPr id="105" name="Google Shape;105;p15"/>
          <p:cNvSpPr txBox="1">
            <a:spLocks noGrp="1"/>
          </p:cNvSpPr>
          <p:nvPr>
            <p:ph type="title"/>
          </p:nvPr>
        </p:nvSpPr>
        <p:spPr>
          <a:xfrm>
            <a:off x="590900" y="671950"/>
            <a:ext cx="7688700" cy="471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000">
                <a:solidFill>
                  <a:srgbClr val="7F6000"/>
                </a:solidFill>
              </a:rPr>
              <a:t>What will be covered?</a:t>
            </a:r>
            <a:br>
              <a:rPr lang="en-US" sz="4000"/>
            </a:br>
            <a:br>
              <a:rPr lang="en-US" sz="4000"/>
            </a:br>
            <a:endParaRPr sz="4000"/>
          </a:p>
        </p:txBody>
      </p:sp>
      <p:sp>
        <p:nvSpPr>
          <p:cNvPr id="106" name="Google Shape;106;p15"/>
          <p:cNvSpPr txBox="1">
            <a:spLocks noGrp="1"/>
          </p:cNvSpPr>
          <p:nvPr>
            <p:ph type="body" idx="1"/>
          </p:nvPr>
        </p:nvSpPr>
        <p:spPr>
          <a:xfrm>
            <a:off x="729450" y="2771833"/>
            <a:ext cx="7688700" cy="3014700"/>
          </a:xfrm>
          <a:prstGeom prst="rect">
            <a:avLst/>
          </a:prstGeom>
          <a:noFill/>
          <a:ln>
            <a:noFill/>
          </a:ln>
        </p:spPr>
        <p:txBody>
          <a:bodyPr spcFirstLastPara="1" wrap="square" lIns="91425" tIns="45700" rIns="91425" bIns="45700" anchor="t" anchorCtr="0">
            <a:noAutofit/>
          </a:bodyPr>
          <a:lstStyle/>
          <a:p>
            <a:pPr marL="228600" lvl="0" indent="-50800" algn="l" rtl="0">
              <a:spcBef>
                <a:spcPts val="0"/>
              </a:spcBef>
              <a:spcAft>
                <a:spcPts val="0"/>
              </a:spcAft>
              <a:buSzPts val="2080"/>
              <a:buFont typeface="Courier New"/>
              <a:buNone/>
            </a:pPr>
            <a:endParaRPr sz="1600"/>
          </a:p>
          <a:p>
            <a:pPr marL="228600" lvl="0" indent="-50800" algn="l" rtl="0">
              <a:spcBef>
                <a:spcPts val="620"/>
              </a:spcBef>
              <a:spcAft>
                <a:spcPts val="0"/>
              </a:spcAft>
              <a:buSzPts val="2080"/>
              <a:buFont typeface="Courier New"/>
              <a:buNone/>
            </a:pPr>
            <a:endParaRPr sz="1600"/>
          </a:p>
        </p:txBody>
      </p:sp>
      <p:sp>
        <p:nvSpPr>
          <p:cNvPr id="107" name="Google Shape;107;p15"/>
          <p:cNvSpPr/>
          <p:nvPr/>
        </p:nvSpPr>
        <p:spPr>
          <a:xfrm>
            <a:off x="762000" y="1371600"/>
            <a:ext cx="3745200" cy="2362200"/>
          </a:xfrm>
          <a:prstGeom prst="roundRect">
            <a:avLst>
              <a:gd name="adj" fmla="val 16667"/>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08" name="Google Shape;108;p15"/>
          <p:cNvSpPr txBox="1"/>
          <p:nvPr/>
        </p:nvSpPr>
        <p:spPr>
          <a:xfrm>
            <a:off x="952500" y="1500675"/>
            <a:ext cx="3455400" cy="20586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rgbClr val="7F6000"/>
                </a:solidFill>
                <a:latin typeface="Trebuchet MS"/>
                <a:ea typeface="Trebuchet MS"/>
                <a:cs typeface="Trebuchet MS"/>
                <a:sym typeface="Trebuchet MS"/>
              </a:rPr>
              <a:t>Part I: The Data Basics</a:t>
            </a:r>
            <a:endParaRPr b="1">
              <a:solidFill>
                <a:srgbClr val="7F6000"/>
              </a:solidFill>
            </a:endParaRPr>
          </a:p>
          <a:p>
            <a:pPr marL="0" marR="0" lvl="0" indent="0" algn="l" rtl="0">
              <a:spcBef>
                <a:spcPts val="0"/>
              </a:spcBef>
              <a:spcAft>
                <a:spcPts val="0"/>
              </a:spcAft>
              <a:buNone/>
            </a:pPr>
            <a:endParaRPr sz="1800">
              <a:latin typeface="Trebuchet MS"/>
              <a:ea typeface="Trebuchet MS"/>
              <a:cs typeface="Trebuchet MS"/>
              <a:sym typeface="Trebuchet MS"/>
            </a:endParaRPr>
          </a:p>
          <a:p>
            <a:pPr marL="285750" marR="0" lvl="0" indent="-285750" algn="l" rtl="0">
              <a:spcBef>
                <a:spcPts val="0"/>
              </a:spcBef>
              <a:spcAft>
                <a:spcPts val="0"/>
              </a:spcAft>
              <a:buSzPts val="1800"/>
              <a:buFont typeface="Courier New"/>
              <a:buChar char="o"/>
            </a:pPr>
            <a:r>
              <a:rPr lang="en-US" sz="1800">
                <a:latin typeface="Trebuchet MS"/>
                <a:ea typeface="Trebuchet MS"/>
                <a:cs typeface="Trebuchet MS"/>
                <a:sym typeface="Trebuchet MS"/>
              </a:rPr>
              <a:t>Why data documentation </a:t>
            </a:r>
            <a:endParaRPr sz="1800">
              <a:latin typeface="Trebuchet MS"/>
              <a:ea typeface="Trebuchet MS"/>
              <a:cs typeface="Trebuchet MS"/>
              <a:sym typeface="Trebuchet MS"/>
            </a:endParaRPr>
          </a:p>
          <a:p>
            <a:pPr marL="285750" lvl="0" indent="-285750" algn="l" rtl="0">
              <a:spcBef>
                <a:spcPts val="0"/>
              </a:spcBef>
              <a:spcAft>
                <a:spcPts val="0"/>
              </a:spcAft>
              <a:buSzPts val="1800"/>
              <a:buFont typeface="Courier New"/>
              <a:buChar char="o"/>
            </a:pPr>
            <a:r>
              <a:rPr lang="en-US" sz="1800">
                <a:latin typeface="Trebuchet MS"/>
                <a:ea typeface="Trebuchet MS"/>
                <a:cs typeface="Trebuchet MS"/>
                <a:sym typeface="Trebuchet MS"/>
              </a:rPr>
              <a:t>Understanding Data, Research Data and Datasets</a:t>
            </a:r>
            <a:endParaRPr sz="1800">
              <a:latin typeface="Trebuchet MS"/>
              <a:ea typeface="Trebuchet MS"/>
              <a:cs typeface="Trebuchet MS"/>
              <a:sym typeface="Trebuchet MS"/>
            </a:endParaRPr>
          </a:p>
          <a:p>
            <a:pPr marL="285750" marR="0" lvl="0" indent="-285750" algn="l" rtl="0">
              <a:spcBef>
                <a:spcPts val="0"/>
              </a:spcBef>
              <a:spcAft>
                <a:spcPts val="0"/>
              </a:spcAft>
              <a:buSzPts val="1800"/>
              <a:buFont typeface="Courier New"/>
              <a:buChar char="o"/>
            </a:pPr>
            <a:r>
              <a:rPr lang="en-US" sz="1800">
                <a:latin typeface="Trebuchet MS"/>
                <a:ea typeface="Trebuchet MS"/>
                <a:cs typeface="Trebuchet MS"/>
                <a:sym typeface="Trebuchet MS"/>
              </a:rPr>
              <a:t>Data documentation &amp; Metadata</a:t>
            </a:r>
            <a:endParaRPr/>
          </a:p>
        </p:txBody>
      </p:sp>
      <p:sp>
        <p:nvSpPr>
          <p:cNvPr id="109" name="Google Shape;109;p15"/>
          <p:cNvSpPr/>
          <p:nvPr/>
        </p:nvSpPr>
        <p:spPr>
          <a:xfrm>
            <a:off x="4811904" y="1371600"/>
            <a:ext cx="3745200" cy="2362200"/>
          </a:xfrm>
          <a:prstGeom prst="roundRect">
            <a:avLst>
              <a:gd name="adj" fmla="val 16667"/>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10" name="Google Shape;110;p15"/>
          <p:cNvSpPr txBox="1"/>
          <p:nvPr/>
        </p:nvSpPr>
        <p:spPr>
          <a:xfrm>
            <a:off x="4832838" y="1500679"/>
            <a:ext cx="3733800" cy="215430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rgbClr val="7F6000"/>
                </a:solidFill>
                <a:latin typeface="Trebuchet MS"/>
                <a:ea typeface="Trebuchet MS"/>
                <a:cs typeface="Trebuchet MS"/>
                <a:sym typeface="Trebuchet MS"/>
              </a:rPr>
              <a:t>Part II: Data Documentation</a:t>
            </a:r>
            <a:endParaRPr sz="2000" b="1">
              <a:solidFill>
                <a:srgbClr val="7F6000"/>
              </a:solidFill>
            </a:endParaRPr>
          </a:p>
          <a:p>
            <a:pPr marL="0" marR="0" lvl="0" indent="0" algn="ctr" rtl="0">
              <a:spcBef>
                <a:spcPts val="0"/>
              </a:spcBef>
              <a:spcAft>
                <a:spcPts val="0"/>
              </a:spcAft>
              <a:buNone/>
            </a:pPr>
            <a:endParaRPr sz="800">
              <a:latin typeface="Trebuchet MS"/>
              <a:ea typeface="Trebuchet MS"/>
              <a:cs typeface="Trebuchet MS"/>
              <a:sym typeface="Trebuchet MS"/>
            </a:endParaRPr>
          </a:p>
          <a:p>
            <a:pPr marL="285750" marR="0" lvl="0" indent="-285750" algn="l" rtl="0">
              <a:spcBef>
                <a:spcPts val="0"/>
              </a:spcBef>
              <a:spcAft>
                <a:spcPts val="0"/>
              </a:spcAft>
              <a:buSzPts val="1800"/>
              <a:buFont typeface="Courier New"/>
              <a:buChar char="o"/>
            </a:pPr>
            <a:r>
              <a:rPr lang="en-US" sz="1800">
                <a:latin typeface="Trebuchet MS"/>
                <a:ea typeface="Trebuchet MS"/>
                <a:cs typeface="Trebuchet MS"/>
                <a:sym typeface="Trebuchet MS"/>
              </a:rPr>
              <a:t>Practices &amp; Recommendations</a:t>
            </a:r>
            <a:endParaRPr sz="1800" b="1">
              <a:latin typeface="Trebuchet MS"/>
              <a:ea typeface="Trebuchet MS"/>
              <a:cs typeface="Trebuchet MS"/>
              <a:sym typeface="Trebuchet MS"/>
            </a:endParaRPr>
          </a:p>
          <a:p>
            <a:pPr marL="285750" marR="0" lvl="0" indent="-285750" algn="l" rtl="0">
              <a:spcBef>
                <a:spcPts val="0"/>
              </a:spcBef>
              <a:spcAft>
                <a:spcPts val="0"/>
              </a:spcAft>
              <a:buSzPts val="1800"/>
              <a:buFont typeface="Courier New"/>
              <a:buChar char="o"/>
            </a:pPr>
            <a:r>
              <a:rPr lang="en-US" sz="1800">
                <a:latin typeface="Trebuchet MS"/>
                <a:ea typeface="Trebuchet MS"/>
                <a:cs typeface="Trebuchet MS"/>
                <a:sym typeface="Trebuchet MS"/>
              </a:rPr>
              <a:t>Data Documentation: Study-level, Data-level </a:t>
            </a:r>
            <a:r>
              <a:rPr lang="en-US" sz="1600">
                <a:latin typeface="Trebuchet MS"/>
                <a:ea typeface="Trebuchet MS"/>
                <a:cs typeface="Trebuchet MS"/>
                <a:sym typeface="Trebuchet MS"/>
              </a:rPr>
              <a:t>(w/Examples)</a:t>
            </a:r>
            <a:endParaRPr sz="1600"/>
          </a:p>
          <a:p>
            <a:pPr marL="285750" marR="0" lvl="0" indent="-273050" algn="l" rtl="0">
              <a:spcBef>
                <a:spcPts val="0"/>
              </a:spcBef>
              <a:spcAft>
                <a:spcPts val="0"/>
              </a:spcAft>
              <a:buSzPts val="1600"/>
              <a:buFont typeface="Courier New"/>
              <a:buChar char="o"/>
            </a:pPr>
            <a:r>
              <a:rPr lang="en-US" sz="1800">
                <a:latin typeface="Trebuchet MS"/>
                <a:ea typeface="Trebuchet MS"/>
                <a:cs typeface="Trebuchet MS"/>
                <a:sym typeface="Trebuchet MS"/>
              </a:rPr>
              <a:t>Data Curation Primers </a:t>
            </a:r>
            <a:r>
              <a:rPr lang="en-US" sz="1600">
                <a:latin typeface="Trebuchet MS"/>
                <a:ea typeface="Trebuchet MS"/>
                <a:cs typeface="Trebuchet MS"/>
                <a:sym typeface="Trebuchet MS"/>
              </a:rPr>
              <a:t>(NVivo, SPSS)</a:t>
            </a:r>
            <a:br>
              <a:rPr lang="en-US" sz="1000">
                <a:latin typeface="Trebuchet MS"/>
                <a:ea typeface="Trebuchet MS"/>
                <a:cs typeface="Trebuchet MS"/>
                <a:sym typeface="Trebuchet MS"/>
              </a:rPr>
            </a:br>
            <a:endParaRPr sz="800">
              <a:latin typeface="Trebuchet MS"/>
              <a:ea typeface="Trebuchet MS"/>
              <a:cs typeface="Trebuchet MS"/>
              <a:sym typeface="Trebuchet MS"/>
            </a:endParaRPr>
          </a:p>
          <a:p>
            <a:pPr marL="0" marR="0" lvl="0" indent="0" algn="l" rtl="0">
              <a:spcBef>
                <a:spcPts val="0"/>
              </a:spcBef>
              <a:spcAft>
                <a:spcPts val="0"/>
              </a:spcAft>
              <a:buClr>
                <a:schemeClr val="dk1"/>
              </a:buClr>
              <a:buSzPts val="1600"/>
              <a:buFont typeface="Courier New"/>
              <a:buNone/>
            </a:pPr>
            <a:endParaRPr sz="1600">
              <a:solidFill>
                <a:schemeClr val="lt1"/>
              </a:solidFill>
              <a:latin typeface="Trebuchet MS"/>
              <a:ea typeface="Trebuchet MS"/>
              <a:cs typeface="Trebuchet MS"/>
              <a:sym typeface="Trebuchet MS"/>
            </a:endParaRPr>
          </a:p>
        </p:txBody>
      </p:sp>
      <p:sp>
        <p:nvSpPr>
          <p:cNvPr id="111" name="Google Shape;111;p15"/>
          <p:cNvSpPr/>
          <p:nvPr/>
        </p:nvSpPr>
        <p:spPr>
          <a:xfrm>
            <a:off x="794238" y="3898970"/>
            <a:ext cx="3712800" cy="2577900"/>
          </a:xfrm>
          <a:prstGeom prst="roundRect">
            <a:avLst>
              <a:gd name="adj" fmla="val 16667"/>
            </a:avLst>
          </a:prstGeom>
          <a:solidFill>
            <a:srgbClr val="F3F3F3"/>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r>
              <a:rPr lang="en-US" sz="2200" b="1">
                <a:solidFill>
                  <a:srgbClr val="7F6000"/>
                </a:solidFill>
                <a:latin typeface="Trebuchet MS"/>
                <a:ea typeface="Trebuchet MS"/>
                <a:cs typeface="Trebuchet MS"/>
                <a:sym typeface="Trebuchet MS"/>
              </a:rPr>
              <a:t>Part III: </a:t>
            </a:r>
            <a:r>
              <a:rPr lang="en-US" sz="2000" b="1">
                <a:solidFill>
                  <a:srgbClr val="7F6000"/>
                </a:solidFill>
                <a:latin typeface="Trebuchet MS"/>
                <a:ea typeface="Trebuchet MS"/>
                <a:cs typeface="Trebuchet MS"/>
                <a:sym typeface="Trebuchet MS"/>
              </a:rPr>
              <a:t>Dataset Metadata </a:t>
            </a:r>
            <a:endParaRPr sz="2000" b="1">
              <a:solidFill>
                <a:srgbClr val="7F6000"/>
              </a:solidFill>
              <a:latin typeface="Trebuchet MS"/>
              <a:ea typeface="Trebuchet MS"/>
              <a:cs typeface="Trebuchet MS"/>
              <a:sym typeface="Trebuchet MS"/>
            </a:endParaRPr>
          </a:p>
          <a:p>
            <a:pPr marL="0" marR="0" lvl="0" indent="0" algn="l" rtl="0">
              <a:spcBef>
                <a:spcPts val="0"/>
              </a:spcBef>
              <a:spcAft>
                <a:spcPts val="0"/>
              </a:spcAft>
              <a:buNone/>
            </a:pPr>
            <a:endParaRPr sz="2000" b="1">
              <a:solidFill>
                <a:srgbClr val="7F6000"/>
              </a:solidFill>
              <a:latin typeface="Trebuchet MS"/>
              <a:ea typeface="Trebuchet MS"/>
              <a:cs typeface="Trebuchet MS"/>
              <a:sym typeface="Trebuchet MS"/>
            </a:endParaRPr>
          </a:p>
          <a:p>
            <a:pPr marL="0" marR="0" lvl="0" indent="0" algn="l" rtl="0">
              <a:spcBef>
                <a:spcPts val="0"/>
              </a:spcBef>
              <a:spcAft>
                <a:spcPts val="0"/>
              </a:spcAft>
              <a:buNone/>
            </a:pPr>
            <a:r>
              <a:rPr lang="en-US" sz="2200" b="1">
                <a:solidFill>
                  <a:srgbClr val="7F6000"/>
                </a:solidFill>
                <a:latin typeface="Trebuchet MS"/>
                <a:ea typeface="Trebuchet MS"/>
                <a:cs typeface="Trebuchet MS"/>
                <a:sym typeface="Trebuchet MS"/>
              </a:rPr>
              <a:t>Part IV: Data Analysis</a:t>
            </a:r>
            <a:endParaRPr sz="1800" b="1">
              <a:solidFill>
                <a:srgbClr val="7F6000"/>
              </a:solidFill>
            </a:endParaRPr>
          </a:p>
          <a:p>
            <a:pPr marL="0" marR="0" lvl="0" indent="0" algn="l" rtl="0">
              <a:spcBef>
                <a:spcPts val="0"/>
              </a:spcBef>
              <a:spcAft>
                <a:spcPts val="0"/>
              </a:spcAft>
              <a:buClr>
                <a:schemeClr val="dk1"/>
              </a:buClr>
              <a:buSzPts val="1000"/>
              <a:buFont typeface="Courier New"/>
              <a:buNone/>
            </a:pPr>
            <a:endParaRPr sz="1000">
              <a:latin typeface="Trebuchet MS"/>
              <a:ea typeface="Trebuchet MS"/>
              <a:cs typeface="Trebuchet MS"/>
              <a:sym typeface="Trebuchet MS"/>
            </a:endParaRPr>
          </a:p>
          <a:p>
            <a:pPr marL="285750" marR="0" lvl="0" indent="-298450" algn="l" rtl="0">
              <a:spcBef>
                <a:spcPts val="0"/>
              </a:spcBef>
              <a:spcAft>
                <a:spcPts val="0"/>
              </a:spcAft>
              <a:buSzPts val="2000"/>
              <a:buFont typeface="Courier New"/>
              <a:buChar char="o"/>
            </a:pPr>
            <a:r>
              <a:rPr lang="en-US" sz="2000">
                <a:latin typeface="Trebuchet MS"/>
                <a:ea typeface="Trebuchet MS"/>
                <a:cs typeface="Trebuchet MS"/>
                <a:sym typeface="Trebuchet MS"/>
              </a:rPr>
              <a:t>Biostatistician Services</a:t>
            </a:r>
            <a:endParaRPr sz="2000">
              <a:latin typeface="Trebuchet MS"/>
              <a:ea typeface="Trebuchet MS"/>
              <a:cs typeface="Trebuchet MS"/>
              <a:sym typeface="Trebuchet MS"/>
            </a:endParaRPr>
          </a:p>
          <a:p>
            <a:pPr marL="285750" marR="0" lvl="0" indent="-285750" algn="l" rtl="0">
              <a:spcBef>
                <a:spcPts val="0"/>
              </a:spcBef>
              <a:spcAft>
                <a:spcPts val="0"/>
              </a:spcAft>
              <a:buSzPts val="1800"/>
              <a:buFont typeface="Courier New"/>
              <a:buChar char="o"/>
            </a:pPr>
            <a:r>
              <a:rPr lang="en-US" sz="2000">
                <a:latin typeface="Trebuchet MS"/>
                <a:ea typeface="Trebuchet MS"/>
                <a:cs typeface="Trebuchet MS"/>
                <a:sym typeface="Trebuchet MS"/>
              </a:rPr>
              <a:t>Data Analysis</a:t>
            </a:r>
            <a:r>
              <a:rPr lang="en-US" sz="1800">
                <a:latin typeface="Trebuchet MS"/>
                <a:ea typeface="Trebuchet MS"/>
                <a:cs typeface="Trebuchet MS"/>
                <a:sym typeface="Trebuchet MS"/>
              </a:rPr>
              <a:t> </a:t>
            </a:r>
            <a:endParaRPr sz="1800">
              <a:latin typeface="Trebuchet MS"/>
              <a:ea typeface="Trebuchet MS"/>
              <a:cs typeface="Trebuchet MS"/>
              <a:sym typeface="Trebuchet MS"/>
            </a:endParaRPr>
          </a:p>
        </p:txBody>
      </p:sp>
      <p:sp>
        <p:nvSpPr>
          <p:cNvPr id="112" name="Google Shape;112;p15"/>
          <p:cNvSpPr/>
          <p:nvPr/>
        </p:nvSpPr>
        <p:spPr>
          <a:xfrm>
            <a:off x="4837024" y="3898970"/>
            <a:ext cx="3719984" cy="2578029"/>
          </a:xfrm>
          <a:prstGeom prst="roundRect">
            <a:avLst>
              <a:gd name="adj" fmla="val 16667"/>
            </a:avLst>
          </a:prstGeom>
          <a:solidFill>
            <a:srgbClr val="F3F3F3"/>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113" name="Google Shape;113;p15"/>
          <p:cNvSpPr txBox="1"/>
          <p:nvPr/>
        </p:nvSpPr>
        <p:spPr>
          <a:xfrm>
            <a:off x="5054321" y="4017020"/>
            <a:ext cx="3436117" cy="233910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a:solidFill>
                  <a:srgbClr val="7F6000"/>
                </a:solidFill>
                <a:latin typeface="Trebuchet MS"/>
                <a:ea typeface="Trebuchet MS"/>
                <a:cs typeface="Trebuchet MS"/>
                <a:sym typeface="Trebuchet MS"/>
              </a:rPr>
              <a:t>Part V: Statistical Software</a:t>
            </a:r>
            <a:r>
              <a:rPr lang="en-US" sz="2000" b="1">
                <a:latin typeface="Trebuchet MS"/>
                <a:ea typeface="Trebuchet MS"/>
                <a:cs typeface="Trebuchet MS"/>
                <a:sym typeface="Trebuchet MS"/>
              </a:rPr>
              <a:t> </a:t>
            </a:r>
            <a:endParaRPr b="1"/>
          </a:p>
          <a:p>
            <a:pPr marL="0" marR="0" lvl="0" indent="0" algn="ctr" rtl="0">
              <a:spcBef>
                <a:spcPts val="0"/>
              </a:spcBef>
              <a:spcAft>
                <a:spcPts val="0"/>
              </a:spcAft>
              <a:buNone/>
            </a:pPr>
            <a:endParaRPr sz="1400">
              <a:latin typeface="Trebuchet MS"/>
              <a:ea typeface="Trebuchet MS"/>
              <a:cs typeface="Trebuchet MS"/>
              <a:sym typeface="Trebuchet MS"/>
            </a:endParaRPr>
          </a:p>
          <a:p>
            <a:pPr marL="285750" marR="0" lvl="0" indent="-285750" algn="l" rtl="0">
              <a:spcBef>
                <a:spcPts val="0"/>
              </a:spcBef>
              <a:spcAft>
                <a:spcPts val="0"/>
              </a:spcAft>
              <a:buSzPts val="1800"/>
              <a:buFont typeface="Courier New"/>
              <a:buChar char="o"/>
            </a:pPr>
            <a:r>
              <a:rPr lang="en-US" sz="1800">
                <a:latin typeface="Trebuchet MS"/>
                <a:ea typeface="Trebuchet MS"/>
                <a:cs typeface="Trebuchet MS"/>
                <a:sym typeface="Trebuchet MS"/>
              </a:rPr>
              <a:t>R/Stata/SAS/SPSS</a:t>
            </a:r>
            <a:endParaRPr/>
          </a:p>
          <a:p>
            <a:pPr marL="285750" marR="0" lvl="0" indent="-285750" algn="l" rtl="0">
              <a:spcBef>
                <a:spcPts val="0"/>
              </a:spcBef>
              <a:spcAft>
                <a:spcPts val="0"/>
              </a:spcAft>
              <a:buSzPts val="1800"/>
              <a:buFont typeface="Courier New"/>
              <a:buChar char="o"/>
            </a:pPr>
            <a:r>
              <a:rPr lang="en-US" sz="1800">
                <a:latin typeface="Trebuchet MS"/>
                <a:ea typeface="Trebuchet MS"/>
                <a:cs typeface="Trebuchet MS"/>
                <a:sym typeface="Trebuchet MS"/>
              </a:rPr>
              <a:t>Introductions &amp; Examples</a:t>
            </a:r>
            <a:endParaRPr/>
          </a:p>
          <a:p>
            <a:pPr marL="285750" marR="0" lvl="0" indent="-285750" algn="l" rtl="0">
              <a:spcBef>
                <a:spcPts val="0"/>
              </a:spcBef>
              <a:spcAft>
                <a:spcPts val="0"/>
              </a:spcAft>
              <a:buSzPts val="1800"/>
              <a:buFont typeface="Courier New"/>
              <a:buChar char="o"/>
            </a:pPr>
            <a:r>
              <a:rPr lang="en-US" sz="1800">
                <a:latin typeface="Trebuchet MS"/>
                <a:ea typeface="Trebuchet MS"/>
                <a:cs typeface="Trebuchet MS"/>
                <a:sym typeface="Trebuchet MS"/>
              </a:rPr>
              <a:t>Discussion</a:t>
            </a:r>
            <a:endParaRPr/>
          </a:p>
          <a:p>
            <a:pPr marL="285750" marR="0" lvl="0" indent="-171450" algn="l" rtl="0">
              <a:spcBef>
                <a:spcPts val="0"/>
              </a:spcBef>
              <a:spcAft>
                <a:spcPts val="0"/>
              </a:spcAft>
              <a:buClr>
                <a:schemeClr val="dk1"/>
              </a:buClr>
              <a:buSzPts val="1800"/>
              <a:buFont typeface="Courier New"/>
              <a:buNone/>
            </a:pPr>
            <a:endParaRPr sz="1800">
              <a:solidFill>
                <a:srgbClr val="7F6000"/>
              </a:solidFill>
              <a:latin typeface="Trebuchet MS"/>
              <a:ea typeface="Trebuchet MS"/>
              <a:cs typeface="Trebuchet MS"/>
              <a:sym typeface="Trebuchet MS"/>
            </a:endParaRPr>
          </a:p>
          <a:p>
            <a:pPr marL="0" marR="0" lvl="0" indent="0" algn="l" rtl="0">
              <a:spcBef>
                <a:spcPts val="0"/>
              </a:spcBef>
              <a:spcAft>
                <a:spcPts val="0"/>
              </a:spcAft>
              <a:buNone/>
            </a:pPr>
            <a:r>
              <a:rPr lang="en-US" sz="2000" b="1">
                <a:solidFill>
                  <a:srgbClr val="7F6000"/>
                </a:solidFill>
                <a:latin typeface="Trebuchet MS"/>
                <a:ea typeface="Trebuchet MS"/>
                <a:cs typeface="Trebuchet MS"/>
                <a:sym typeface="Trebuchet MS"/>
              </a:rPr>
              <a:t>Part VI: Related Resources and Services</a:t>
            </a:r>
            <a:endParaRPr b="1">
              <a:solidFill>
                <a:srgbClr val="7F6000"/>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33"/>
          <p:cNvSpPr txBox="1">
            <a:spLocks noGrp="1"/>
          </p:cNvSpPr>
          <p:nvPr>
            <p:ph type="body" idx="2"/>
          </p:nvPr>
        </p:nvSpPr>
        <p:spPr>
          <a:xfrm>
            <a:off x="5174225" y="1803500"/>
            <a:ext cx="3374400" cy="4034100"/>
          </a:xfrm>
          <a:prstGeom prst="rect">
            <a:avLst/>
          </a:prstGeom>
          <a:noFill/>
          <a:ln>
            <a:noFill/>
          </a:ln>
        </p:spPr>
        <p:txBody>
          <a:bodyPr spcFirstLastPara="1" wrap="square" lIns="91425" tIns="45700" rIns="91425" bIns="45700" anchor="t" anchorCtr="0">
            <a:noAutofit/>
          </a:bodyPr>
          <a:lstStyle/>
          <a:p>
            <a:pPr marL="228600" lvl="0" indent="-181610" algn="l" rtl="0">
              <a:spcBef>
                <a:spcPts val="0"/>
              </a:spcBef>
              <a:spcAft>
                <a:spcPts val="0"/>
              </a:spcAft>
              <a:buSzPts val="2860"/>
              <a:buFont typeface="Courier New"/>
              <a:buChar char="o"/>
            </a:pPr>
            <a:r>
              <a:rPr lang="en-US" b="1"/>
              <a:t>Example: Data List</a:t>
            </a:r>
            <a:endParaRPr/>
          </a:p>
        </p:txBody>
      </p:sp>
      <p:pic>
        <p:nvPicPr>
          <p:cNvPr id="240" name="Google Shape;240;p33"/>
          <p:cNvPicPr preferRelativeResize="0"/>
          <p:nvPr/>
        </p:nvPicPr>
        <p:blipFill rotWithShape="1">
          <a:blip r:embed="rId3">
            <a:alphaModFix/>
          </a:blip>
          <a:srcRect l="1179" r="2125" b="1955"/>
          <a:stretch/>
        </p:blipFill>
        <p:spPr>
          <a:xfrm>
            <a:off x="2209800" y="1524000"/>
            <a:ext cx="6934200" cy="5181601"/>
          </a:xfrm>
          <a:prstGeom prst="rect">
            <a:avLst/>
          </a:prstGeom>
          <a:noFill/>
          <a:ln>
            <a:noFill/>
          </a:ln>
        </p:spPr>
      </p:pic>
      <p:sp>
        <p:nvSpPr>
          <p:cNvPr id="241" name="Google Shape;241;p33"/>
          <p:cNvSpPr/>
          <p:nvPr/>
        </p:nvSpPr>
        <p:spPr>
          <a:xfrm>
            <a:off x="8190245" y="2154534"/>
            <a:ext cx="820500" cy="347400"/>
          </a:xfrm>
          <a:prstGeom prst="ellipse">
            <a:avLst/>
          </a:prstGeom>
          <a:solidFill>
            <a:schemeClr val="accent1">
              <a:alpha val="5882"/>
            </a:schemeClr>
          </a:solidFill>
          <a:ln w="158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42" name="Google Shape;242;p33"/>
          <p:cNvSpPr/>
          <p:nvPr/>
        </p:nvSpPr>
        <p:spPr>
          <a:xfrm>
            <a:off x="8208248" y="2428659"/>
            <a:ext cx="802500" cy="390600"/>
          </a:xfrm>
          <a:prstGeom prst="ellipse">
            <a:avLst/>
          </a:prstGeom>
          <a:solidFill>
            <a:schemeClr val="accent1">
              <a:alpha val="5882"/>
            </a:schemeClr>
          </a:solidFill>
          <a:ln w="158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43" name="Google Shape;243;p33"/>
          <p:cNvSpPr/>
          <p:nvPr/>
        </p:nvSpPr>
        <p:spPr>
          <a:xfrm>
            <a:off x="2209800" y="2057400"/>
            <a:ext cx="1113300" cy="851100"/>
          </a:xfrm>
          <a:prstGeom prst="ellipse">
            <a:avLst/>
          </a:prstGeom>
          <a:solidFill>
            <a:schemeClr val="accent1">
              <a:alpha val="5882"/>
            </a:schemeClr>
          </a:solidFill>
          <a:ln w="158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44" name="Google Shape;244;p33"/>
          <p:cNvSpPr txBox="1"/>
          <p:nvPr/>
        </p:nvSpPr>
        <p:spPr>
          <a:xfrm>
            <a:off x="2362207" y="4218150"/>
            <a:ext cx="1734300" cy="1477200"/>
          </a:xfrm>
          <a:prstGeom prst="rect">
            <a:avLst/>
          </a:prstGeom>
          <a:solidFill>
            <a:srgbClr val="C9DA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262626"/>
                </a:solidFill>
                <a:latin typeface="Trebuchet MS"/>
                <a:ea typeface="Trebuchet MS"/>
                <a:cs typeface="Trebuchet MS"/>
                <a:sym typeface="Trebuchet MS"/>
              </a:rPr>
              <a:t>Interview ID:</a:t>
            </a:r>
            <a:endParaRPr/>
          </a:p>
          <a:p>
            <a:pPr marL="0" marR="0" lvl="0" indent="0" algn="l" rtl="0">
              <a:spcBef>
                <a:spcPts val="0"/>
              </a:spcBef>
              <a:spcAft>
                <a:spcPts val="0"/>
              </a:spcAft>
              <a:buNone/>
            </a:pPr>
            <a:r>
              <a:rPr lang="en-US" sz="1800" b="1">
                <a:solidFill>
                  <a:srgbClr val="262626"/>
                </a:solidFill>
                <a:latin typeface="Trebuchet MS"/>
                <a:ea typeface="Trebuchet MS"/>
                <a:cs typeface="Trebuchet MS"/>
                <a:sym typeface="Trebuchet MS"/>
              </a:rPr>
              <a:t>x001</a:t>
            </a:r>
            <a:endParaRPr/>
          </a:p>
          <a:p>
            <a:pPr marL="0" marR="0" lvl="0" indent="0" algn="l" rtl="0">
              <a:spcBef>
                <a:spcPts val="0"/>
              </a:spcBef>
              <a:spcAft>
                <a:spcPts val="0"/>
              </a:spcAft>
              <a:buNone/>
            </a:pPr>
            <a:r>
              <a:rPr lang="en-US" sz="1800" b="1">
                <a:solidFill>
                  <a:srgbClr val="262626"/>
                </a:solidFill>
                <a:latin typeface="Trebuchet MS"/>
                <a:ea typeface="Trebuchet MS"/>
                <a:cs typeface="Trebuchet MS"/>
                <a:sym typeface="Trebuchet MS"/>
              </a:rPr>
              <a:t>x002</a:t>
            </a:r>
            <a:endParaRPr/>
          </a:p>
          <a:p>
            <a:pPr marL="0" marR="0" lvl="0" indent="0" algn="l" rtl="0">
              <a:spcBef>
                <a:spcPts val="0"/>
              </a:spcBef>
              <a:spcAft>
                <a:spcPts val="0"/>
              </a:spcAft>
              <a:buNone/>
            </a:pPr>
            <a:r>
              <a:rPr lang="en-US" sz="1800" b="1">
                <a:solidFill>
                  <a:srgbClr val="262626"/>
                </a:solidFill>
                <a:latin typeface="Trebuchet MS"/>
                <a:ea typeface="Trebuchet MS"/>
                <a:cs typeface="Trebuchet MS"/>
                <a:sym typeface="Trebuchet MS"/>
              </a:rPr>
              <a:t>…</a:t>
            </a:r>
            <a:endParaRPr sz="18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b="1">
              <a:solidFill>
                <a:schemeClr val="dk1"/>
              </a:solidFill>
              <a:latin typeface="Trebuchet MS"/>
              <a:ea typeface="Trebuchet MS"/>
              <a:cs typeface="Trebuchet MS"/>
              <a:sym typeface="Trebuchet MS"/>
            </a:endParaRPr>
          </a:p>
        </p:txBody>
      </p:sp>
      <p:sp>
        <p:nvSpPr>
          <p:cNvPr id="245" name="Google Shape;245;p33"/>
          <p:cNvSpPr txBox="1"/>
          <p:nvPr/>
        </p:nvSpPr>
        <p:spPr>
          <a:xfrm>
            <a:off x="7141447" y="4007889"/>
            <a:ext cx="1900500" cy="1477200"/>
          </a:xfrm>
          <a:prstGeom prst="rect">
            <a:avLst/>
          </a:prstGeom>
          <a:solidFill>
            <a:srgbClr val="C9DA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a:solidFill>
                  <a:srgbClr val="262626"/>
                </a:solidFill>
                <a:latin typeface="Trebuchet MS"/>
                <a:ea typeface="Trebuchet MS"/>
                <a:cs typeface="Trebuchet MS"/>
                <a:sym typeface="Trebuchet MS"/>
              </a:rPr>
              <a:t>Text File Name:</a:t>
            </a:r>
            <a:endParaRPr/>
          </a:p>
          <a:p>
            <a:pPr marL="0" marR="0" lvl="0" indent="0" algn="l" rtl="0">
              <a:spcBef>
                <a:spcPts val="0"/>
              </a:spcBef>
              <a:spcAft>
                <a:spcPts val="0"/>
              </a:spcAft>
              <a:buNone/>
            </a:pPr>
            <a:r>
              <a:rPr lang="en-US" sz="1800" b="1">
                <a:solidFill>
                  <a:srgbClr val="0070C0"/>
                </a:solidFill>
                <a:latin typeface="Trebuchet MS"/>
                <a:ea typeface="Trebuchet MS"/>
                <a:cs typeface="Trebuchet MS"/>
                <a:sym typeface="Trebuchet MS"/>
              </a:rPr>
              <a:t>6124</a:t>
            </a:r>
            <a:r>
              <a:rPr lang="en-US" sz="1800" b="1">
                <a:solidFill>
                  <a:srgbClr val="C00000"/>
                </a:solidFill>
                <a:latin typeface="Trebuchet MS"/>
                <a:ea typeface="Trebuchet MS"/>
                <a:cs typeface="Trebuchet MS"/>
                <a:sym typeface="Trebuchet MS"/>
              </a:rPr>
              <a:t>int</a:t>
            </a:r>
            <a:r>
              <a:rPr lang="en-US" sz="1800" b="1">
                <a:solidFill>
                  <a:srgbClr val="002060"/>
                </a:solidFill>
                <a:latin typeface="Trebuchet MS"/>
                <a:ea typeface="Trebuchet MS"/>
                <a:cs typeface="Trebuchet MS"/>
                <a:sym typeface="Trebuchet MS"/>
              </a:rPr>
              <a:t>001</a:t>
            </a:r>
            <a:endParaRPr/>
          </a:p>
          <a:p>
            <a:pPr marL="0" marR="0" lvl="0" indent="0" algn="l" rtl="0">
              <a:spcBef>
                <a:spcPts val="0"/>
              </a:spcBef>
              <a:spcAft>
                <a:spcPts val="0"/>
              </a:spcAft>
              <a:buNone/>
            </a:pPr>
            <a:r>
              <a:rPr lang="en-US" sz="1800" b="1">
                <a:solidFill>
                  <a:srgbClr val="262626"/>
                </a:solidFill>
                <a:latin typeface="Trebuchet MS"/>
                <a:ea typeface="Trebuchet MS"/>
                <a:cs typeface="Trebuchet MS"/>
                <a:sym typeface="Trebuchet MS"/>
              </a:rPr>
              <a:t>6124int002</a:t>
            </a:r>
            <a:endParaRPr/>
          </a:p>
          <a:p>
            <a:pPr marL="0" marR="0" lvl="0" indent="0" algn="l" rtl="0">
              <a:spcBef>
                <a:spcPts val="0"/>
              </a:spcBef>
              <a:spcAft>
                <a:spcPts val="0"/>
              </a:spcAft>
              <a:buNone/>
            </a:pPr>
            <a:r>
              <a:rPr lang="en-US" sz="1800" b="1">
                <a:solidFill>
                  <a:srgbClr val="262626"/>
                </a:solidFill>
                <a:latin typeface="Trebuchet MS"/>
                <a:ea typeface="Trebuchet MS"/>
                <a:cs typeface="Trebuchet MS"/>
                <a:sym typeface="Trebuchet MS"/>
              </a:rPr>
              <a:t>…</a:t>
            </a:r>
            <a:endParaRPr sz="18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b="1">
              <a:solidFill>
                <a:schemeClr val="dk1"/>
              </a:solidFill>
              <a:latin typeface="Trebuchet MS"/>
              <a:ea typeface="Trebuchet MS"/>
              <a:cs typeface="Trebuchet MS"/>
              <a:sym typeface="Trebuchet MS"/>
            </a:endParaRPr>
          </a:p>
        </p:txBody>
      </p:sp>
      <p:sp>
        <p:nvSpPr>
          <p:cNvPr id="246" name="Google Shape;246;p33"/>
          <p:cNvSpPr txBox="1">
            <a:spLocks noGrp="1"/>
          </p:cNvSpPr>
          <p:nvPr>
            <p:ph type="title"/>
          </p:nvPr>
        </p:nvSpPr>
        <p:spPr>
          <a:xfrm>
            <a:off x="142125" y="1705625"/>
            <a:ext cx="2100000" cy="2402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rgbClr val="7F6000"/>
                </a:solidFill>
                <a:latin typeface="Trebuchet MS"/>
                <a:ea typeface="Trebuchet MS"/>
                <a:cs typeface="Trebuchet MS"/>
                <a:sym typeface="Trebuchet MS"/>
              </a:rPr>
              <a:t>Data Documentation: Data Level </a:t>
            </a:r>
            <a:endParaRPr sz="2000">
              <a:solidFill>
                <a:srgbClr val="7F6000"/>
              </a:solidFill>
              <a:latin typeface="Trebuchet MS"/>
              <a:ea typeface="Trebuchet MS"/>
              <a:cs typeface="Trebuchet MS"/>
              <a:sym typeface="Trebuchet MS"/>
            </a:endParaRPr>
          </a:p>
          <a:p>
            <a:pPr marL="0" lvl="0" indent="0" algn="l" rtl="0">
              <a:spcBef>
                <a:spcPts val="0"/>
              </a:spcBef>
              <a:spcAft>
                <a:spcPts val="0"/>
              </a:spcAft>
              <a:buNone/>
            </a:pPr>
            <a:endParaRPr sz="1000">
              <a:solidFill>
                <a:srgbClr val="7F6000"/>
              </a:solidFill>
              <a:latin typeface="Trebuchet MS"/>
              <a:ea typeface="Trebuchet MS"/>
              <a:cs typeface="Trebuchet MS"/>
              <a:sym typeface="Trebuchet MS"/>
            </a:endParaRPr>
          </a:p>
          <a:p>
            <a:pPr marL="0" lvl="0" indent="0" algn="l" rtl="0">
              <a:spcBef>
                <a:spcPts val="0"/>
              </a:spcBef>
              <a:spcAft>
                <a:spcPts val="0"/>
              </a:spcAft>
              <a:buClr>
                <a:srgbClr val="C3260C"/>
              </a:buClr>
              <a:buSzPts val="3328"/>
              <a:buFont typeface="Georgia"/>
              <a:buNone/>
            </a:pPr>
            <a:r>
              <a:rPr lang="en-US" sz="2000">
                <a:solidFill>
                  <a:srgbClr val="7F6000"/>
                </a:solidFill>
                <a:latin typeface="Trebuchet MS"/>
                <a:ea typeface="Trebuchet MS"/>
                <a:cs typeface="Trebuchet MS"/>
                <a:sym typeface="Trebuchet MS"/>
              </a:rPr>
              <a:t>Qualitative Data</a:t>
            </a:r>
            <a:endParaRPr sz="4000">
              <a:solidFill>
                <a:srgbClr val="7F6000"/>
              </a:solidFill>
              <a:latin typeface="Trebuchet MS"/>
              <a:ea typeface="Trebuchet MS"/>
              <a:cs typeface="Trebuchet MS"/>
              <a:sym typeface="Trebuchet MS"/>
            </a:endParaRPr>
          </a:p>
          <a:p>
            <a:pPr marL="0" lvl="0" indent="0" algn="l" rtl="0">
              <a:spcBef>
                <a:spcPts val="0"/>
              </a:spcBef>
              <a:spcAft>
                <a:spcPts val="0"/>
              </a:spcAft>
              <a:buNone/>
            </a:pPr>
            <a:endParaRPr>
              <a:solidFill>
                <a:schemeClr val="dk1"/>
              </a:solidFill>
              <a:latin typeface="Trebuchet MS"/>
              <a:ea typeface="Trebuchet MS"/>
              <a:cs typeface="Trebuchet MS"/>
              <a:sym typeface="Trebuchet M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252" name="Google Shape;252;p34"/>
          <p:cNvSpPr txBox="1">
            <a:spLocks noGrp="1"/>
          </p:cNvSpPr>
          <p:nvPr>
            <p:ph type="body" idx="2"/>
          </p:nvPr>
        </p:nvSpPr>
        <p:spPr>
          <a:xfrm>
            <a:off x="5174225" y="1803500"/>
            <a:ext cx="3374400" cy="4034100"/>
          </a:xfrm>
          <a:prstGeom prst="rect">
            <a:avLst/>
          </a:prstGeom>
          <a:noFill/>
          <a:ln>
            <a:noFill/>
          </a:ln>
        </p:spPr>
        <p:txBody>
          <a:bodyPr spcFirstLastPara="1" wrap="square" lIns="91425" tIns="45700" rIns="91425" bIns="45700" anchor="t" anchorCtr="0">
            <a:noAutofit/>
          </a:bodyPr>
          <a:lstStyle/>
          <a:p>
            <a:pPr marL="228600" lvl="0" indent="-181610" algn="l" rtl="0">
              <a:spcBef>
                <a:spcPts val="0"/>
              </a:spcBef>
              <a:spcAft>
                <a:spcPts val="0"/>
              </a:spcAft>
              <a:buSzPts val="2860"/>
              <a:buFont typeface="Courier New"/>
              <a:buChar char="o"/>
            </a:pPr>
            <a:r>
              <a:rPr lang="en-US" b="1"/>
              <a:t>Example:</a:t>
            </a:r>
            <a:endParaRPr b="1"/>
          </a:p>
          <a:p>
            <a:pPr marL="228600" lvl="0" indent="0" algn="l" rtl="0">
              <a:spcBef>
                <a:spcPts val="0"/>
              </a:spcBef>
              <a:spcAft>
                <a:spcPts val="0"/>
              </a:spcAft>
              <a:buNone/>
            </a:pPr>
            <a:r>
              <a:rPr lang="en-US" b="1"/>
              <a:t>Transcript</a:t>
            </a:r>
            <a:endParaRPr/>
          </a:p>
        </p:txBody>
      </p:sp>
      <p:pic>
        <p:nvPicPr>
          <p:cNvPr id="253" name="Google Shape;253;p34"/>
          <p:cNvPicPr preferRelativeResize="0"/>
          <p:nvPr/>
        </p:nvPicPr>
        <p:blipFill rotWithShape="1">
          <a:blip r:embed="rId3">
            <a:alphaModFix/>
          </a:blip>
          <a:srcRect/>
          <a:stretch/>
        </p:blipFill>
        <p:spPr>
          <a:xfrm>
            <a:off x="3581400" y="1098238"/>
            <a:ext cx="5562600" cy="5607362"/>
          </a:xfrm>
          <a:prstGeom prst="rect">
            <a:avLst/>
          </a:prstGeom>
          <a:noFill/>
          <a:ln>
            <a:noFill/>
          </a:ln>
        </p:spPr>
      </p:pic>
      <p:sp>
        <p:nvSpPr>
          <p:cNvPr id="254" name="Google Shape;254;p34"/>
          <p:cNvSpPr txBox="1"/>
          <p:nvPr/>
        </p:nvSpPr>
        <p:spPr>
          <a:xfrm>
            <a:off x="685800" y="3020375"/>
            <a:ext cx="2362200" cy="3685200"/>
          </a:xfrm>
          <a:prstGeom prst="rect">
            <a:avLst/>
          </a:prstGeom>
          <a:gradFill>
            <a:gsLst>
              <a:gs pos="0">
                <a:srgbClr val="FFFFFF"/>
              </a:gs>
              <a:gs pos="100000">
                <a:srgbClr val="B3B3B3"/>
              </a:gs>
            </a:gsLst>
            <a:lin ang="5400012" scaled="0"/>
          </a:gra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700">
                <a:solidFill>
                  <a:srgbClr val="262626"/>
                </a:solidFill>
                <a:latin typeface="Trebuchet MS"/>
                <a:ea typeface="Trebuchet MS"/>
                <a:cs typeface="Trebuchet MS"/>
                <a:sym typeface="Trebuchet MS"/>
              </a:rPr>
              <a:t>Study Name</a:t>
            </a:r>
            <a:endParaRPr sz="1300"/>
          </a:p>
          <a:p>
            <a:pPr marL="0" marR="0" lvl="0" indent="0" algn="l" rtl="0">
              <a:spcBef>
                <a:spcPts val="0"/>
              </a:spcBef>
              <a:spcAft>
                <a:spcPts val="0"/>
              </a:spcAft>
              <a:buNone/>
            </a:pPr>
            <a:r>
              <a:rPr lang="en-US" sz="1700">
                <a:solidFill>
                  <a:srgbClr val="262626"/>
                </a:solidFill>
                <a:latin typeface="Trebuchet MS"/>
                <a:ea typeface="Trebuchet MS"/>
                <a:cs typeface="Trebuchet MS"/>
                <a:sym typeface="Trebuchet MS"/>
              </a:rPr>
              <a:t>Depositor</a:t>
            </a:r>
            <a:endParaRPr sz="1300"/>
          </a:p>
          <a:p>
            <a:pPr marL="0" marR="0" lvl="0" indent="0" algn="l" rtl="0">
              <a:spcBef>
                <a:spcPts val="0"/>
              </a:spcBef>
              <a:spcAft>
                <a:spcPts val="0"/>
              </a:spcAft>
              <a:buNone/>
            </a:pPr>
            <a:r>
              <a:rPr lang="en-US" sz="1700">
                <a:solidFill>
                  <a:srgbClr val="262626"/>
                </a:solidFill>
                <a:latin typeface="Trebuchet MS"/>
                <a:ea typeface="Trebuchet MS"/>
                <a:cs typeface="Trebuchet MS"/>
                <a:sym typeface="Trebuchet MS"/>
              </a:rPr>
              <a:t>Interviewer</a:t>
            </a:r>
            <a:endParaRPr sz="1300"/>
          </a:p>
          <a:p>
            <a:pPr marL="0" marR="0" lvl="0" indent="0" algn="l" rtl="0">
              <a:spcBef>
                <a:spcPts val="0"/>
              </a:spcBef>
              <a:spcAft>
                <a:spcPts val="0"/>
              </a:spcAft>
              <a:buNone/>
            </a:pPr>
            <a:r>
              <a:rPr lang="en-US" sz="1700">
                <a:solidFill>
                  <a:srgbClr val="262626"/>
                </a:solidFill>
                <a:latin typeface="Trebuchet MS"/>
                <a:ea typeface="Trebuchet MS"/>
                <a:cs typeface="Trebuchet MS"/>
                <a:sym typeface="Trebuchet MS"/>
              </a:rPr>
              <a:t>Interview number</a:t>
            </a:r>
            <a:endParaRPr sz="1300"/>
          </a:p>
          <a:p>
            <a:pPr marL="0" marR="0" lvl="0" indent="0" algn="l" rtl="0">
              <a:spcBef>
                <a:spcPts val="0"/>
              </a:spcBef>
              <a:spcAft>
                <a:spcPts val="0"/>
              </a:spcAft>
              <a:buNone/>
            </a:pPr>
            <a:r>
              <a:rPr lang="en-US" sz="1700">
                <a:solidFill>
                  <a:srgbClr val="262626"/>
                </a:solidFill>
                <a:latin typeface="Trebuchet MS"/>
                <a:ea typeface="Trebuchet MS"/>
                <a:cs typeface="Trebuchet MS"/>
                <a:sym typeface="Trebuchet MS"/>
              </a:rPr>
              <a:t>Interviewer ID</a:t>
            </a:r>
            <a:endParaRPr sz="1300"/>
          </a:p>
          <a:p>
            <a:pPr marL="0" marR="0" lvl="0" indent="0" algn="l" rtl="0">
              <a:spcBef>
                <a:spcPts val="0"/>
              </a:spcBef>
              <a:spcAft>
                <a:spcPts val="0"/>
              </a:spcAft>
              <a:buNone/>
            </a:pPr>
            <a:r>
              <a:rPr lang="en-US" sz="1700">
                <a:solidFill>
                  <a:srgbClr val="262626"/>
                </a:solidFill>
                <a:latin typeface="Trebuchet MS"/>
                <a:ea typeface="Trebuchet MS"/>
                <a:cs typeface="Trebuchet MS"/>
                <a:sym typeface="Trebuchet MS"/>
              </a:rPr>
              <a:t>Date of interview</a:t>
            </a:r>
            <a:endParaRPr sz="1300"/>
          </a:p>
          <a:p>
            <a:pPr marL="0" marR="0" lvl="0" indent="0" algn="l" rtl="0">
              <a:spcBef>
                <a:spcPts val="0"/>
              </a:spcBef>
              <a:spcAft>
                <a:spcPts val="0"/>
              </a:spcAft>
              <a:buNone/>
            </a:pPr>
            <a:r>
              <a:rPr lang="en-US" sz="1700">
                <a:solidFill>
                  <a:srgbClr val="262626"/>
                </a:solidFill>
                <a:latin typeface="Trebuchet MS"/>
                <a:ea typeface="Trebuchet MS"/>
                <a:cs typeface="Trebuchet MS"/>
                <a:sym typeface="Trebuchet MS"/>
              </a:rPr>
              <a:t>Information about interviewee</a:t>
            </a:r>
            <a:endParaRPr sz="1300"/>
          </a:p>
          <a:p>
            <a:pPr marL="457200" marR="0" lvl="1" indent="0" algn="l" rtl="0">
              <a:spcBef>
                <a:spcPts val="0"/>
              </a:spcBef>
              <a:spcAft>
                <a:spcPts val="0"/>
              </a:spcAft>
              <a:buNone/>
            </a:pPr>
            <a:r>
              <a:rPr lang="en-US" sz="1700" b="0" i="0" u="none" strike="noStrike" cap="none">
                <a:solidFill>
                  <a:srgbClr val="262626"/>
                </a:solidFill>
                <a:latin typeface="Trebuchet MS"/>
                <a:ea typeface="Trebuchet MS"/>
                <a:cs typeface="Trebuchet MS"/>
                <a:sym typeface="Trebuchet MS"/>
              </a:rPr>
              <a:t>Date of birth</a:t>
            </a:r>
            <a:endParaRPr sz="1300"/>
          </a:p>
          <a:p>
            <a:pPr marL="457200" marR="0" lvl="1" indent="0" algn="l" rtl="0">
              <a:spcBef>
                <a:spcPts val="0"/>
              </a:spcBef>
              <a:spcAft>
                <a:spcPts val="0"/>
              </a:spcAft>
              <a:buNone/>
            </a:pPr>
            <a:r>
              <a:rPr lang="en-US" sz="1700" b="0" i="0" u="none" strike="noStrike" cap="none">
                <a:solidFill>
                  <a:srgbClr val="262626"/>
                </a:solidFill>
                <a:latin typeface="Trebuchet MS"/>
                <a:ea typeface="Trebuchet MS"/>
                <a:cs typeface="Trebuchet MS"/>
                <a:sym typeface="Trebuchet MS"/>
              </a:rPr>
              <a:t>Gender</a:t>
            </a:r>
            <a:endParaRPr sz="1300"/>
          </a:p>
          <a:p>
            <a:pPr marL="457200" marR="0" lvl="1" indent="0" algn="l" rtl="0">
              <a:spcBef>
                <a:spcPts val="0"/>
              </a:spcBef>
              <a:spcAft>
                <a:spcPts val="0"/>
              </a:spcAft>
              <a:buNone/>
            </a:pPr>
            <a:r>
              <a:rPr lang="en-US" sz="1700" b="0" i="0" u="none" strike="noStrike" cap="none">
                <a:solidFill>
                  <a:srgbClr val="262626"/>
                </a:solidFill>
                <a:latin typeface="Trebuchet MS"/>
                <a:ea typeface="Trebuchet MS"/>
                <a:cs typeface="Trebuchet MS"/>
                <a:sym typeface="Trebuchet MS"/>
              </a:rPr>
              <a:t>Marital status</a:t>
            </a:r>
            <a:endParaRPr sz="1300"/>
          </a:p>
          <a:p>
            <a:pPr marL="457200" marR="0" lvl="1" indent="0" algn="l" rtl="0">
              <a:spcBef>
                <a:spcPts val="0"/>
              </a:spcBef>
              <a:spcAft>
                <a:spcPts val="0"/>
              </a:spcAft>
              <a:buNone/>
            </a:pPr>
            <a:r>
              <a:rPr lang="en-US" sz="1700" b="0" i="0" u="none" strike="noStrike" cap="none">
                <a:solidFill>
                  <a:srgbClr val="262626"/>
                </a:solidFill>
                <a:latin typeface="Trebuchet MS"/>
                <a:ea typeface="Trebuchet MS"/>
                <a:cs typeface="Trebuchet MS"/>
                <a:sym typeface="Trebuchet MS"/>
              </a:rPr>
              <a:t>Occupation</a:t>
            </a:r>
            <a:endParaRPr sz="1300"/>
          </a:p>
          <a:p>
            <a:pPr marL="457200" marR="0" lvl="1" indent="0" algn="l" rtl="0">
              <a:spcBef>
                <a:spcPts val="0"/>
              </a:spcBef>
              <a:spcAft>
                <a:spcPts val="0"/>
              </a:spcAft>
              <a:buNone/>
            </a:pPr>
            <a:r>
              <a:rPr lang="en-US" sz="1700" b="0" i="0" u="none" strike="noStrike" cap="none">
                <a:solidFill>
                  <a:srgbClr val="262626"/>
                </a:solidFill>
                <a:latin typeface="Trebuchet MS"/>
                <a:ea typeface="Trebuchet MS"/>
                <a:cs typeface="Trebuchet MS"/>
                <a:sym typeface="Trebuchet MS"/>
              </a:rPr>
              <a:t>Geographic region</a:t>
            </a:r>
            <a:endParaRPr sz="1700" b="0" i="0" u="none" strike="noStrike" cap="none">
              <a:solidFill>
                <a:schemeClr val="dk1"/>
              </a:solidFill>
              <a:latin typeface="Trebuchet MS"/>
              <a:ea typeface="Trebuchet MS"/>
              <a:cs typeface="Trebuchet MS"/>
              <a:sym typeface="Trebuchet MS"/>
            </a:endParaRPr>
          </a:p>
        </p:txBody>
      </p:sp>
      <p:sp>
        <p:nvSpPr>
          <p:cNvPr id="255" name="Google Shape;255;p34"/>
          <p:cNvSpPr/>
          <p:nvPr/>
        </p:nvSpPr>
        <p:spPr>
          <a:xfrm>
            <a:off x="3733800" y="1015339"/>
            <a:ext cx="990600" cy="515400"/>
          </a:xfrm>
          <a:prstGeom prst="ellipse">
            <a:avLst/>
          </a:prstGeom>
          <a:solidFill>
            <a:schemeClr val="accent1">
              <a:alpha val="5882"/>
            </a:schemeClr>
          </a:solidFill>
          <a:ln w="158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56" name="Google Shape;256;p34"/>
          <p:cNvSpPr/>
          <p:nvPr/>
        </p:nvSpPr>
        <p:spPr>
          <a:xfrm>
            <a:off x="6705600" y="1046813"/>
            <a:ext cx="990600" cy="515400"/>
          </a:xfrm>
          <a:prstGeom prst="ellipse">
            <a:avLst/>
          </a:prstGeom>
          <a:solidFill>
            <a:schemeClr val="accent1">
              <a:alpha val="5882"/>
            </a:schemeClr>
          </a:solidFill>
          <a:ln w="158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57" name="Google Shape;257;p34"/>
          <p:cNvSpPr/>
          <p:nvPr/>
        </p:nvSpPr>
        <p:spPr>
          <a:xfrm>
            <a:off x="3657600" y="1524000"/>
            <a:ext cx="2209800" cy="984000"/>
          </a:xfrm>
          <a:prstGeom prst="ellipse">
            <a:avLst/>
          </a:prstGeom>
          <a:solidFill>
            <a:schemeClr val="accent1">
              <a:alpha val="5882"/>
            </a:schemeClr>
          </a:solidFill>
          <a:ln w="158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58" name="Google Shape;258;p34"/>
          <p:cNvSpPr txBox="1">
            <a:spLocks noGrp="1"/>
          </p:cNvSpPr>
          <p:nvPr>
            <p:ph type="title"/>
          </p:nvPr>
        </p:nvSpPr>
        <p:spPr>
          <a:xfrm>
            <a:off x="580375" y="1672025"/>
            <a:ext cx="3000900" cy="101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2200">
                <a:solidFill>
                  <a:srgbClr val="7F6000"/>
                </a:solidFill>
                <a:latin typeface="Trebuchet MS"/>
                <a:ea typeface="Trebuchet MS"/>
                <a:cs typeface="Trebuchet MS"/>
                <a:sym typeface="Trebuchet MS"/>
              </a:rPr>
              <a:t>Data Documentation: Data Level </a:t>
            </a:r>
            <a:endParaRPr sz="2200">
              <a:solidFill>
                <a:srgbClr val="7F6000"/>
              </a:solidFill>
              <a:latin typeface="Trebuchet MS"/>
              <a:ea typeface="Trebuchet MS"/>
              <a:cs typeface="Trebuchet MS"/>
              <a:sym typeface="Trebuchet MS"/>
            </a:endParaRPr>
          </a:p>
          <a:p>
            <a:pPr marL="0" lvl="0" indent="0" algn="l" rtl="0">
              <a:spcBef>
                <a:spcPts val="0"/>
              </a:spcBef>
              <a:spcAft>
                <a:spcPts val="0"/>
              </a:spcAft>
              <a:buClr>
                <a:srgbClr val="C3260C"/>
              </a:buClr>
              <a:buSzPts val="3328"/>
              <a:buFont typeface="Georgia"/>
              <a:buNone/>
            </a:pPr>
            <a:r>
              <a:rPr lang="en-US" sz="2200">
                <a:solidFill>
                  <a:srgbClr val="7F6000"/>
                </a:solidFill>
                <a:latin typeface="Trebuchet MS"/>
                <a:ea typeface="Trebuchet MS"/>
                <a:cs typeface="Trebuchet MS"/>
                <a:sym typeface="Trebuchet MS"/>
              </a:rPr>
              <a:t>Qualitative Data</a:t>
            </a:r>
            <a:endParaRPr sz="4200">
              <a:solidFill>
                <a:srgbClr val="7F6000"/>
              </a:solidFill>
              <a:latin typeface="Trebuchet MS"/>
              <a:ea typeface="Trebuchet MS"/>
              <a:cs typeface="Trebuchet MS"/>
              <a:sym typeface="Trebuchet MS"/>
            </a:endParaRPr>
          </a:p>
          <a:p>
            <a:pPr marL="0" lvl="0" indent="0" algn="l" rtl="0">
              <a:spcBef>
                <a:spcPts val="0"/>
              </a:spcBef>
              <a:spcAft>
                <a:spcPts val="0"/>
              </a:spcAft>
              <a:buNone/>
            </a:pPr>
            <a:endParaRPr/>
          </a:p>
        </p:txBody>
      </p:sp>
      <p:sp>
        <p:nvSpPr>
          <p:cNvPr id="259" name="Google Shape;259;p34"/>
          <p:cNvSpPr txBox="1"/>
          <p:nvPr/>
        </p:nvSpPr>
        <p:spPr>
          <a:xfrm>
            <a:off x="7331775" y="3766575"/>
            <a:ext cx="1599000" cy="2855100"/>
          </a:xfrm>
          <a:prstGeom prst="rect">
            <a:avLst/>
          </a:prstGeom>
          <a:solidFill>
            <a:srgbClr val="F3F3F3"/>
          </a:solidFill>
          <a:ln>
            <a:noFill/>
          </a:ln>
        </p:spPr>
        <p:txBody>
          <a:bodyPr spcFirstLastPara="1" wrap="square" lIns="91425" tIns="91425" rIns="91425" bIns="91425" anchor="t" anchorCtr="0">
            <a:noAutofit/>
          </a:bodyPr>
          <a:lstStyle/>
          <a:p>
            <a:pPr marL="0" lvl="0" indent="0" algn="l" rtl="0">
              <a:lnSpc>
                <a:spcPct val="120000"/>
              </a:lnSpc>
              <a:spcBef>
                <a:spcPts val="0"/>
              </a:spcBef>
              <a:spcAft>
                <a:spcPts val="0"/>
              </a:spcAft>
              <a:buNone/>
            </a:pPr>
            <a:r>
              <a:rPr lang="en-US" sz="1200" b="1">
                <a:latin typeface="Trebuchet MS"/>
                <a:ea typeface="Trebuchet MS"/>
                <a:cs typeface="Trebuchet MS"/>
                <a:sym typeface="Trebuchet MS"/>
              </a:rPr>
              <a:t>Interviewer/</a:t>
            </a:r>
            <a:endParaRPr sz="1200" b="1">
              <a:latin typeface="Trebuchet MS"/>
              <a:ea typeface="Trebuchet MS"/>
              <a:cs typeface="Trebuchet MS"/>
              <a:sym typeface="Trebuchet MS"/>
            </a:endParaRPr>
          </a:p>
          <a:p>
            <a:pPr marL="0" lvl="0" indent="0" algn="l" rtl="0">
              <a:lnSpc>
                <a:spcPct val="120000"/>
              </a:lnSpc>
              <a:spcBef>
                <a:spcPts val="0"/>
              </a:spcBef>
              <a:spcAft>
                <a:spcPts val="0"/>
              </a:spcAft>
              <a:buNone/>
            </a:pPr>
            <a:r>
              <a:rPr lang="en-US" sz="1200" b="1">
                <a:latin typeface="Trebuchet MS"/>
                <a:ea typeface="Trebuchet MS"/>
                <a:cs typeface="Trebuchet MS"/>
                <a:sym typeface="Trebuchet MS"/>
              </a:rPr>
              <a:t>Respondent tags</a:t>
            </a:r>
            <a:endParaRPr sz="1200" b="1">
              <a:latin typeface="Trebuchet MS"/>
              <a:ea typeface="Trebuchet MS"/>
              <a:cs typeface="Trebuchet MS"/>
              <a:sym typeface="Trebuchet MS"/>
            </a:endParaRPr>
          </a:p>
          <a:p>
            <a:pPr marL="0" lvl="0" indent="0" algn="l" rtl="0">
              <a:lnSpc>
                <a:spcPct val="115000"/>
              </a:lnSpc>
              <a:spcBef>
                <a:spcPts val="0"/>
              </a:spcBef>
              <a:spcAft>
                <a:spcPts val="0"/>
              </a:spcAft>
              <a:buNone/>
            </a:pPr>
            <a:r>
              <a:rPr lang="en-US">
                <a:latin typeface="Trebuchet MS"/>
                <a:ea typeface="Trebuchet MS"/>
                <a:cs typeface="Trebuchet MS"/>
                <a:sym typeface="Trebuchet MS"/>
              </a:rPr>
              <a:t>Interviewer:</a:t>
            </a:r>
            <a:endParaRPr>
              <a:latin typeface="Trebuchet MS"/>
              <a:ea typeface="Trebuchet MS"/>
              <a:cs typeface="Trebuchet MS"/>
              <a:sym typeface="Trebuchet MS"/>
            </a:endParaRPr>
          </a:p>
          <a:p>
            <a:pPr marL="0" lvl="0" indent="0" algn="l" rtl="0">
              <a:lnSpc>
                <a:spcPct val="115000"/>
              </a:lnSpc>
              <a:spcBef>
                <a:spcPts val="0"/>
              </a:spcBef>
              <a:spcAft>
                <a:spcPts val="0"/>
              </a:spcAft>
              <a:buNone/>
            </a:pPr>
            <a:r>
              <a:rPr lang="en-US">
                <a:latin typeface="Trebuchet MS"/>
                <a:ea typeface="Trebuchet MS"/>
                <a:cs typeface="Trebuchet MS"/>
                <a:sym typeface="Trebuchet MS"/>
              </a:rPr>
              <a:t>FL: Text</a:t>
            </a:r>
            <a:endParaRPr>
              <a:latin typeface="Trebuchet MS"/>
              <a:ea typeface="Trebuchet MS"/>
              <a:cs typeface="Trebuchet MS"/>
              <a:sym typeface="Trebuchet MS"/>
            </a:endParaRPr>
          </a:p>
          <a:p>
            <a:pPr marL="0" lvl="0" indent="0" algn="l" rtl="0">
              <a:lnSpc>
                <a:spcPct val="115000"/>
              </a:lnSpc>
              <a:spcBef>
                <a:spcPts val="0"/>
              </a:spcBef>
              <a:spcAft>
                <a:spcPts val="0"/>
              </a:spcAft>
              <a:buNone/>
            </a:pPr>
            <a:r>
              <a:rPr lang="en-US">
                <a:latin typeface="Trebuchet MS"/>
                <a:ea typeface="Trebuchet MS"/>
                <a:cs typeface="Trebuchet MS"/>
                <a:sym typeface="Trebuchet MS"/>
              </a:rPr>
              <a:t>I: Text</a:t>
            </a:r>
            <a:endParaRPr>
              <a:latin typeface="Trebuchet MS"/>
              <a:ea typeface="Trebuchet MS"/>
              <a:cs typeface="Trebuchet MS"/>
              <a:sym typeface="Trebuchet MS"/>
            </a:endParaRPr>
          </a:p>
          <a:p>
            <a:pPr marL="0" lvl="0" indent="0" algn="l" rtl="0">
              <a:lnSpc>
                <a:spcPct val="115000"/>
              </a:lnSpc>
              <a:spcBef>
                <a:spcPts val="0"/>
              </a:spcBef>
              <a:spcAft>
                <a:spcPts val="0"/>
              </a:spcAft>
              <a:buNone/>
            </a:pPr>
            <a:r>
              <a:rPr lang="en-US">
                <a:latin typeface="Trebuchet MS"/>
                <a:ea typeface="Trebuchet MS"/>
                <a:cs typeface="Trebuchet MS"/>
                <a:sym typeface="Trebuchet MS"/>
              </a:rPr>
              <a:t>FL: Text</a:t>
            </a:r>
            <a:endParaRPr>
              <a:latin typeface="Trebuchet MS"/>
              <a:ea typeface="Trebuchet MS"/>
              <a:cs typeface="Trebuchet MS"/>
              <a:sym typeface="Trebuchet MS"/>
            </a:endParaRPr>
          </a:p>
          <a:p>
            <a:pPr marL="0" lvl="0" indent="0" algn="l" rtl="0">
              <a:lnSpc>
                <a:spcPct val="115000"/>
              </a:lnSpc>
              <a:spcBef>
                <a:spcPts val="0"/>
              </a:spcBef>
              <a:spcAft>
                <a:spcPts val="0"/>
              </a:spcAft>
              <a:buNone/>
            </a:pPr>
            <a:r>
              <a:rPr lang="en-US">
                <a:latin typeface="Trebuchet MS"/>
                <a:ea typeface="Trebuchet MS"/>
                <a:cs typeface="Trebuchet MS"/>
                <a:sym typeface="Trebuchet MS"/>
              </a:rPr>
              <a:t>I: Text</a:t>
            </a:r>
            <a:endParaRPr>
              <a:latin typeface="Trebuchet MS"/>
              <a:ea typeface="Trebuchet MS"/>
              <a:cs typeface="Trebuchet MS"/>
              <a:sym typeface="Trebuchet MS"/>
            </a:endParaRPr>
          </a:p>
          <a:p>
            <a:pPr marL="0" lvl="0" indent="0" algn="l" rtl="0">
              <a:lnSpc>
                <a:spcPct val="115000"/>
              </a:lnSpc>
              <a:spcBef>
                <a:spcPts val="0"/>
              </a:spcBef>
              <a:spcAft>
                <a:spcPts val="0"/>
              </a:spcAft>
              <a:buNone/>
            </a:pPr>
            <a:r>
              <a:rPr lang="en-US">
                <a:latin typeface="Trebuchet MS"/>
                <a:ea typeface="Trebuchet MS"/>
                <a:cs typeface="Trebuchet MS"/>
                <a:sym typeface="Trebuchet MS"/>
              </a:rPr>
              <a:t>R: Text</a:t>
            </a:r>
            <a:endParaRPr>
              <a:latin typeface="Trebuchet MS"/>
              <a:ea typeface="Trebuchet MS"/>
              <a:cs typeface="Trebuchet MS"/>
              <a:sym typeface="Trebuchet MS"/>
            </a:endParaRPr>
          </a:p>
          <a:p>
            <a:pPr marL="0" lvl="0" indent="0" algn="l" rtl="0">
              <a:lnSpc>
                <a:spcPct val="115000"/>
              </a:lnSpc>
              <a:spcBef>
                <a:spcPts val="0"/>
              </a:spcBef>
              <a:spcAft>
                <a:spcPts val="0"/>
              </a:spcAft>
              <a:buNone/>
            </a:pPr>
            <a:r>
              <a:rPr lang="en-US">
                <a:latin typeface="Trebuchet MS"/>
                <a:ea typeface="Trebuchet MS"/>
                <a:cs typeface="Trebuchet MS"/>
                <a:sym typeface="Trebuchet MS"/>
              </a:rPr>
              <a:t>I: Text</a:t>
            </a:r>
            <a:endParaRPr>
              <a:latin typeface="Trebuchet MS"/>
              <a:ea typeface="Trebuchet MS"/>
              <a:cs typeface="Trebuchet MS"/>
              <a:sym typeface="Trebuchet MS"/>
            </a:endParaRPr>
          </a:p>
          <a:p>
            <a:pPr marL="0" lvl="0" indent="0" algn="l" rtl="0">
              <a:lnSpc>
                <a:spcPct val="115000"/>
              </a:lnSpc>
              <a:spcBef>
                <a:spcPts val="0"/>
              </a:spcBef>
              <a:spcAft>
                <a:spcPts val="0"/>
              </a:spcAft>
              <a:buNone/>
            </a:pPr>
            <a:r>
              <a:rPr lang="en-US">
                <a:latin typeface="Trebuchet MS"/>
                <a:ea typeface="Trebuchet MS"/>
                <a:cs typeface="Trebuchet MS"/>
                <a:sym typeface="Trebuchet MS"/>
              </a:rPr>
              <a:t>R1: Text</a:t>
            </a:r>
            <a:endParaRPr>
              <a:latin typeface="Trebuchet MS"/>
              <a:ea typeface="Trebuchet MS"/>
              <a:cs typeface="Trebuchet MS"/>
              <a:sym typeface="Trebuchet MS"/>
            </a:endParaRPr>
          </a:p>
          <a:p>
            <a:pPr marL="0" lvl="0" indent="0" algn="l" rtl="0">
              <a:lnSpc>
                <a:spcPct val="115000"/>
              </a:lnSpc>
              <a:spcBef>
                <a:spcPts val="0"/>
              </a:spcBef>
              <a:spcAft>
                <a:spcPts val="0"/>
              </a:spcAft>
              <a:buNone/>
            </a:pPr>
            <a:r>
              <a:rPr lang="en-US">
                <a:latin typeface="Trebuchet MS"/>
                <a:ea typeface="Trebuchet MS"/>
                <a:cs typeface="Trebuchet MS"/>
                <a:sym typeface="Trebuchet MS"/>
              </a:rPr>
              <a:t>R2: Text</a:t>
            </a:r>
            <a:endParaRPr>
              <a:latin typeface="Trebuchet MS"/>
              <a:ea typeface="Trebuchet MS"/>
              <a:cs typeface="Trebuchet MS"/>
              <a:sym typeface="Trebuchet MS"/>
            </a:endParaRPr>
          </a:p>
          <a:p>
            <a:pPr marL="0" lvl="0" indent="0" algn="l" rtl="0">
              <a:spcBef>
                <a:spcPts val="0"/>
              </a:spcBef>
              <a:spcAft>
                <a:spcPts val="0"/>
              </a:spcAft>
              <a:buNone/>
            </a:pPr>
            <a:endParaRPr>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63"/>
        <p:cNvGrpSpPr/>
        <p:nvPr/>
      </p:nvGrpSpPr>
      <p:grpSpPr>
        <a:xfrm>
          <a:off x="0" y="0"/>
          <a:ext cx="0" cy="0"/>
          <a:chOff x="0" y="0"/>
          <a:chExt cx="0" cy="0"/>
        </a:xfrm>
      </p:grpSpPr>
      <p:sp>
        <p:nvSpPr>
          <p:cNvPr id="264" name="Google Shape;264;p35"/>
          <p:cNvSpPr txBox="1">
            <a:spLocks noGrp="1"/>
          </p:cNvSpPr>
          <p:nvPr>
            <p:ph type="title"/>
          </p:nvPr>
        </p:nvSpPr>
        <p:spPr>
          <a:xfrm>
            <a:off x="729450" y="1758200"/>
            <a:ext cx="7688700" cy="50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840"/>
              <a:buNone/>
            </a:pPr>
            <a:r>
              <a:rPr lang="en-US" sz="2200" dirty="0">
                <a:solidFill>
                  <a:srgbClr val="7F6000"/>
                </a:solidFill>
              </a:rPr>
              <a:t>Data Documentation: Qualitative Data (w/NVivo 12)</a:t>
            </a:r>
            <a:br>
              <a:rPr lang="en-US" sz="1800" dirty="0">
                <a:solidFill>
                  <a:srgbClr val="7F6000"/>
                </a:solidFill>
              </a:rPr>
            </a:br>
            <a:br>
              <a:rPr lang="en-US" sz="2000" dirty="0">
                <a:solidFill>
                  <a:srgbClr val="7F6000"/>
                </a:solidFill>
              </a:rPr>
            </a:br>
            <a:br>
              <a:rPr lang="en-US" dirty="0"/>
            </a:br>
            <a:endParaRPr dirty="0"/>
          </a:p>
        </p:txBody>
      </p:sp>
      <p:sp>
        <p:nvSpPr>
          <p:cNvPr id="265" name="Google Shape;265;p35"/>
          <p:cNvSpPr txBox="1">
            <a:spLocks noGrp="1"/>
          </p:cNvSpPr>
          <p:nvPr>
            <p:ph type="body" idx="1"/>
          </p:nvPr>
        </p:nvSpPr>
        <p:spPr>
          <a:xfrm>
            <a:off x="729450" y="2333375"/>
            <a:ext cx="7688700" cy="4448400"/>
          </a:xfrm>
          <a:prstGeom prst="rect">
            <a:avLst/>
          </a:prstGeom>
          <a:noFill/>
          <a:ln>
            <a:noFill/>
          </a:ln>
        </p:spPr>
        <p:txBody>
          <a:bodyPr spcFirstLastPara="1" wrap="square" lIns="91425" tIns="45700" rIns="91425" bIns="45700" anchor="t" anchorCtr="0">
            <a:noAutofit/>
          </a:bodyPr>
          <a:lstStyle/>
          <a:p>
            <a:pPr marL="228600" lvl="0" indent="-148590" algn="l" rtl="0">
              <a:lnSpc>
                <a:spcPct val="100000"/>
              </a:lnSpc>
              <a:spcBef>
                <a:spcPts val="0"/>
              </a:spcBef>
              <a:spcAft>
                <a:spcPts val="0"/>
              </a:spcAft>
              <a:buSzPts val="1800"/>
              <a:buFont typeface="Courier New"/>
              <a:buChar char="o"/>
            </a:pPr>
            <a:r>
              <a:rPr lang="en-US" sz="1800" b="1"/>
              <a:t>Data Preparation before importing into NVivo</a:t>
            </a:r>
            <a:endParaRPr sz="1800"/>
          </a:p>
          <a:p>
            <a:pPr marL="548640" lvl="1" indent="-165100" algn="l" rtl="0">
              <a:lnSpc>
                <a:spcPct val="100000"/>
              </a:lnSpc>
              <a:spcBef>
                <a:spcPts val="0"/>
              </a:spcBef>
              <a:spcAft>
                <a:spcPts val="0"/>
              </a:spcAft>
              <a:buSzPts val="1800"/>
              <a:buFont typeface="Courier New"/>
              <a:buChar char="o"/>
            </a:pPr>
            <a:r>
              <a:rPr lang="en-US" sz="1800" b="1"/>
              <a:t>Digitization, audio/video </a:t>
            </a:r>
            <a:r>
              <a:rPr lang="en-US" sz="1800" b="1">
                <a:solidFill>
                  <a:srgbClr val="0070C0"/>
                </a:solidFill>
              </a:rPr>
              <a:t>transcription</a:t>
            </a:r>
            <a:r>
              <a:rPr lang="en-US" sz="1800" b="1"/>
              <a:t> (can be done in NVivo w/ a fee)</a:t>
            </a:r>
            <a:endParaRPr sz="1800"/>
          </a:p>
          <a:p>
            <a:pPr marL="548640" lvl="1" indent="-165100" algn="l" rtl="0">
              <a:lnSpc>
                <a:spcPct val="100000"/>
              </a:lnSpc>
              <a:spcBef>
                <a:spcPts val="0"/>
              </a:spcBef>
              <a:spcAft>
                <a:spcPts val="0"/>
              </a:spcAft>
              <a:buSzPts val="1800"/>
              <a:buFont typeface="Courier New"/>
              <a:buChar char="o"/>
            </a:pPr>
            <a:r>
              <a:rPr lang="en-US" sz="1800" b="1">
                <a:solidFill>
                  <a:srgbClr val="0070C0"/>
                </a:solidFill>
              </a:rPr>
              <a:t>Anonymization</a:t>
            </a:r>
            <a:r>
              <a:rPr lang="en-US" sz="1800" b="1"/>
              <a:t> of names, locations etc.</a:t>
            </a:r>
            <a:endParaRPr sz="1800"/>
          </a:p>
          <a:p>
            <a:pPr marL="548640" lvl="1" indent="-165100" algn="l" rtl="0">
              <a:lnSpc>
                <a:spcPct val="100000"/>
              </a:lnSpc>
              <a:spcBef>
                <a:spcPts val="0"/>
              </a:spcBef>
              <a:spcAft>
                <a:spcPts val="0"/>
              </a:spcAft>
              <a:buSzPts val="1800"/>
              <a:buFont typeface="Courier New"/>
              <a:buChar char="o"/>
            </a:pPr>
            <a:r>
              <a:rPr lang="en-US" sz="1800" b="1">
                <a:solidFill>
                  <a:srgbClr val="0070C0"/>
                </a:solidFill>
              </a:rPr>
              <a:t>File naming</a:t>
            </a:r>
            <a:r>
              <a:rPr lang="en-US" sz="1800" b="1"/>
              <a:t>: use standardized names for each group of files (numerical-based, e.g., Int001; name-based, e.g., Int_Marc)</a:t>
            </a:r>
            <a:endParaRPr sz="1800"/>
          </a:p>
          <a:p>
            <a:pPr marL="548640" lvl="1" indent="-100330" algn="l" rtl="0">
              <a:lnSpc>
                <a:spcPct val="100000"/>
              </a:lnSpc>
              <a:spcBef>
                <a:spcPts val="0"/>
              </a:spcBef>
              <a:spcAft>
                <a:spcPts val="0"/>
              </a:spcAft>
              <a:buSzPts val="1300"/>
              <a:buFont typeface="Courier New"/>
              <a:buNone/>
            </a:pPr>
            <a:endParaRPr sz="1000" b="1"/>
          </a:p>
          <a:p>
            <a:pPr marL="228600" lvl="0" indent="-148590" algn="l" rtl="0">
              <a:lnSpc>
                <a:spcPct val="100000"/>
              </a:lnSpc>
              <a:spcBef>
                <a:spcPts val="0"/>
              </a:spcBef>
              <a:spcAft>
                <a:spcPts val="0"/>
              </a:spcAft>
              <a:buSzPts val="1800"/>
              <a:buFont typeface="Courier New"/>
              <a:buChar char="o"/>
            </a:pPr>
            <a:r>
              <a:rPr lang="en-US" sz="1800" b="1"/>
              <a:t>Importing and Organizing data in NVivo</a:t>
            </a:r>
            <a:endParaRPr sz="1800"/>
          </a:p>
          <a:p>
            <a:pPr marL="548640" lvl="1" indent="-148590" algn="l" rtl="0">
              <a:lnSpc>
                <a:spcPct val="100000"/>
              </a:lnSpc>
              <a:spcBef>
                <a:spcPts val="0"/>
              </a:spcBef>
              <a:spcAft>
                <a:spcPts val="0"/>
              </a:spcAft>
              <a:buSzPts val="1800"/>
              <a:buFont typeface="Courier New"/>
              <a:buChar char="o"/>
            </a:pPr>
            <a:r>
              <a:rPr lang="en-US" sz="1800" b="1"/>
              <a:t>Organizing files in folders </a:t>
            </a:r>
            <a:endParaRPr sz="1800"/>
          </a:p>
          <a:p>
            <a:pPr marL="822960" lvl="2" indent="-165100" algn="l" rtl="0">
              <a:lnSpc>
                <a:spcPct val="100000"/>
              </a:lnSpc>
              <a:spcBef>
                <a:spcPts val="0"/>
              </a:spcBef>
              <a:spcAft>
                <a:spcPts val="0"/>
              </a:spcAft>
              <a:buSzPts val="1800"/>
              <a:buFont typeface="Courier New"/>
              <a:buChar char="o"/>
            </a:pPr>
            <a:r>
              <a:rPr lang="en-US" sz="1800">
                <a:solidFill>
                  <a:srgbClr val="0070C0"/>
                </a:solidFill>
              </a:rPr>
              <a:t>Create</a:t>
            </a:r>
            <a:r>
              <a:rPr lang="en-US" sz="1800"/>
              <a:t> uniform and structured </a:t>
            </a:r>
            <a:r>
              <a:rPr lang="en-US" sz="1800">
                <a:solidFill>
                  <a:srgbClr val="0070C0"/>
                </a:solidFill>
              </a:rPr>
              <a:t>folder names</a:t>
            </a:r>
            <a:r>
              <a:rPr lang="en-US" sz="1800"/>
              <a:t> based on cases, studies, locations, data types etc.;</a:t>
            </a:r>
            <a:endParaRPr sz="1800"/>
          </a:p>
          <a:p>
            <a:pPr marL="1097280" lvl="3" indent="-165100" algn="l" rtl="0">
              <a:lnSpc>
                <a:spcPct val="100000"/>
              </a:lnSpc>
              <a:spcBef>
                <a:spcPts val="0"/>
              </a:spcBef>
              <a:spcAft>
                <a:spcPts val="0"/>
              </a:spcAft>
              <a:buSzPts val="1800"/>
              <a:buFont typeface="Courier New"/>
              <a:buChar char="o"/>
            </a:pPr>
            <a:r>
              <a:rPr lang="en-US" sz="1800"/>
              <a:t>Internal folders for interviews, focus groups, field notes, audio recordings…</a:t>
            </a:r>
            <a:endParaRPr sz="1800"/>
          </a:p>
          <a:p>
            <a:pPr marL="1097280" lvl="3" indent="-165100" algn="l" rtl="0">
              <a:lnSpc>
                <a:spcPct val="100000"/>
              </a:lnSpc>
              <a:spcBef>
                <a:spcPts val="0"/>
              </a:spcBef>
              <a:spcAft>
                <a:spcPts val="0"/>
              </a:spcAft>
              <a:buSzPts val="1800"/>
              <a:buFont typeface="Courier New"/>
              <a:buChar char="o"/>
            </a:pPr>
            <a:r>
              <a:rPr lang="en-US" sz="1800"/>
              <a:t>Consider different folders for: original, anonymized, coded or annotated versions of data</a:t>
            </a:r>
            <a:endParaRPr sz="1800"/>
          </a:p>
          <a:p>
            <a:pPr marL="548640" lvl="1" indent="-148590" algn="l" rtl="0">
              <a:lnSpc>
                <a:spcPct val="100000"/>
              </a:lnSpc>
              <a:spcBef>
                <a:spcPts val="0"/>
              </a:spcBef>
              <a:spcAft>
                <a:spcPts val="0"/>
              </a:spcAft>
              <a:buSzPts val="1800"/>
              <a:buFont typeface="Courier New"/>
              <a:buChar char="o"/>
            </a:pPr>
            <a:r>
              <a:rPr lang="en-US" sz="1800">
                <a:solidFill>
                  <a:srgbClr val="0070C0"/>
                </a:solidFill>
              </a:rPr>
              <a:t>Data import</a:t>
            </a:r>
            <a:r>
              <a:rPr lang="en-US" sz="1800"/>
              <a:t>: textual data (.docx, .pdf, .txt), tabular data (.xls, .xlsx)</a:t>
            </a:r>
            <a:endParaRPr sz="18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Google Shape;270;p36"/>
          <p:cNvSpPr txBox="1">
            <a:spLocks noGrp="1"/>
          </p:cNvSpPr>
          <p:nvPr>
            <p:ph type="title"/>
          </p:nvPr>
        </p:nvSpPr>
        <p:spPr>
          <a:xfrm>
            <a:off x="729450" y="1758200"/>
            <a:ext cx="7688700" cy="53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840"/>
              <a:buNone/>
            </a:pPr>
            <a:r>
              <a:rPr lang="en-US" sz="2200" dirty="0">
                <a:solidFill>
                  <a:srgbClr val="7F6000"/>
                </a:solidFill>
              </a:rPr>
              <a:t>Data Documentation: Qualitative Data (w/NVivo 12)</a:t>
            </a:r>
            <a:br>
              <a:rPr lang="en-US" sz="2400" dirty="0"/>
            </a:br>
            <a:br>
              <a:rPr lang="en-US" dirty="0"/>
            </a:br>
            <a:br>
              <a:rPr lang="en-US" dirty="0"/>
            </a:br>
            <a:endParaRPr dirty="0"/>
          </a:p>
        </p:txBody>
      </p:sp>
      <p:sp>
        <p:nvSpPr>
          <p:cNvPr id="271" name="Google Shape;271;p36"/>
          <p:cNvSpPr txBox="1">
            <a:spLocks noGrp="1"/>
          </p:cNvSpPr>
          <p:nvPr>
            <p:ph type="body" idx="1"/>
          </p:nvPr>
        </p:nvSpPr>
        <p:spPr>
          <a:xfrm>
            <a:off x="729450" y="2392600"/>
            <a:ext cx="7688700" cy="4465500"/>
          </a:xfrm>
          <a:prstGeom prst="rect">
            <a:avLst/>
          </a:prstGeom>
          <a:noFill/>
          <a:ln>
            <a:noFill/>
          </a:ln>
        </p:spPr>
        <p:txBody>
          <a:bodyPr spcFirstLastPara="1" wrap="square" lIns="91425" tIns="45700" rIns="91425" bIns="45700" anchor="t" anchorCtr="0">
            <a:noAutofit/>
          </a:bodyPr>
          <a:lstStyle/>
          <a:p>
            <a:pPr marL="228600" lvl="0" indent="-148590" algn="l" rtl="0">
              <a:lnSpc>
                <a:spcPct val="100000"/>
              </a:lnSpc>
              <a:spcBef>
                <a:spcPts val="0"/>
              </a:spcBef>
              <a:spcAft>
                <a:spcPts val="0"/>
              </a:spcAft>
              <a:buSzPts val="1800"/>
              <a:buFont typeface="Courier New"/>
              <a:buChar char="o"/>
            </a:pPr>
            <a:r>
              <a:rPr lang="en-US" sz="1800" b="1"/>
              <a:t>Editing data after import</a:t>
            </a:r>
            <a:endParaRPr sz="1800"/>
          </a:p>
          <a:p>
            <a:pPr marL="548640" lvl="1" indent="-165100" algn="l" rtl="0">
              <a:lnSpc>
                <a:spcPct val="100000"/>
              </a:lnSpc>
              <a:spcBef>
                <a:spcPts val="0"/>
              </a:spcBef>
              <a:spcAft>
                <a:spcPts val="0"/>
              </a:spcAft>
              <a:buSzPts val="1800"/>
              <a:buFont typeface="Courier New"/>
              <a:buChar char="o"/>
            </a:pPr>
            <a:r>
              <a:rPr lang="en-US" sz="1800" b="1">
                <a:solidFill>
                  <a:srgbClr val="0070C0"/>
                </a:solidFill>
              </a:rPr>
              <a:t>Anonymization</a:t>
            </a:r>
            <a:r>
              <a:rPr lang="en-US" sz="1800" b="1"/>
              <a:t> and editing </a:t>
            </a:r>
            <a:endParaRPr sz="1800"/>
          </a:p>
          <a:p>
            <a:pPr marL="548640" lvl="1" indent="-165100" algn="l" rtl="0">
              <a:lnSpc>
                <a:spcPct val="100000"/>
              </a:lnSpc>
              <a:spcBef>
                <a:spcPts val="0"/>
              </a:spcBef>
              <a:spcAft>
                <a:spcPts val="0"/>
              </a:spcAft>
              <a:buSzPts val="1800"/>
              <a:buFont typeface="Courier New"/>
              <a:buChar char="o"/>
            </a:pPr>
            <a:r>
              <a:rPr lang="en-US" sz="1800" b="1">
                <a:solidFill>
                  <a:srgbClr val="0070C0"/>
                </a:solidFill>
              </a:rPr>
              <a:t>Version control:</a:t>
            </a:r>
            <a:r>
              <a:rPr lang="en-US" sz="1800" b="1"/>
              <a:t> </a:t>
            </a:r>
            <a:r>
              <a:rPr lang="en-US" sz="1800"/>
              <a:t>edit mode</a:t>
            </a:r>
            <a:endParaRPr sz="1800"/>
          </a:p>
          <a:p>
            <a:pPr marL="228600" lvl="0" indent="-100329" algn="l" rtl="0">
              <a:lnSpc>
                <a:spcPct val="100000"/>
              </a:lnSpc>
              <a:spcBef>
                <a:spcPts val="0"/>
              </a:spcBef>
              <a:spcAft>
                <a:spcPts val="0"/>
              </a:spcAft>
              <a:buSzPts val="1300"/>
              <a:buFont typeface="Courier New"/>
              <a:buNone/>
            </a:pPr>
            <a:endParaRPr sz="1000"/>
          </a:p>
          <a:p>
            <a:pPr marL="228600" lvl="0" indent="-148590" algn="l" rtl="0">
              <a:lnSpc>
                <a:spcPct val="100000"/>
              </a:lnSpc>
              <a:spcBef>
                <a:spcPts val="0"/>
              </a:spcBef>
              <a:spcAft>
                <a:spcPts val="0"/>
              </a:spcAft>
              <a:buSzPts val="1800"/>
              <a:buFont typeface="Courier New"/>
              <a:buChar char="o"/>
            </a:pPr>
            <a:r>
              <a:rPr lang="en-US" sz="1800" b="1"/>
              <a:t>Documentation</a:t>
            </a:r>
            <a:endParaRPr sz="1800"/>
          </a:p>
          <a:p>
            <a:pPr marL="548640" lvl="1" indent="-148590" algn="l" rtl="0">
              <a:lnSpc>
                <a:spcPct val="100000"/>
              </a:lnSpc>
              <a:spcBef>
                <a:spcPts val="0"/>
              </a:spcBef>
              <a:spcAft>
                <a:spcPts val="0"/>
              </a:spcAft>
              <a:buSzPts val="1800"/>
              <a:buFont typeface="Courier New"/>
              <a:buChar char="o"/>
            </a:pPr>
            <a:r>
              <a:rPr lang="en-US" sz="1800">
                <a:solidFill>
                  <a:srgbClr val="0070C0"/>
                </a:solidFill>
              </a:rPr>
              <a:t>Methodology description, Project plan, Interview guidelines, Consent form templates: </a:t>
            </a:r>
            <a:r>
              <a:rPr lang="en-US" sz="1800"/>
              <a:t>can be </a:t>
            </a:r>
            <a:r>
              <a:rPr lang="en-US" sz="1800">
                <a:solidFill>
                  <a:srgbClr val="0070C0"/>
                </a:solidFill>
              </a:rPr>
              <a:t>imported as Notes--memos</a:t>
            </a:r>
            <a:r>
              <a:rPr lang="en-US" sz="1800"/>
              <a:t>, or, </a:t>
            </a:r>
            <a:r>
              <a:rPr lang="en-US" sz="1800">
                <a:solidFill>
                  <a:srgbClr val="0070C0"/>
                </a:solidFill>
              </a:rPr>
              <a:t>linked externally</a:t>
            </a:r>
            <a:endParaRPr sz="1800"/>
          </a:p>
          <a:p>
            <a:pPr marL="548640" lvl="1" indent="-148590" algn="l" rtl="0">
              <a:lnSpc>
                <a:spcPct val="100000"/>
              </a:lnSpc>
              <a:spcBef>
                <a:spcPts val="0"/>
              </a:spcBef>
              <a:spcAft>
                <a:spcPts val="0"/>
              </a:spcAft>
              <a:buSzPts val="1800"/>
              <a:buFont typeface="Courier New"/>
              <a:buChar char="o"/>
            </a:pPr>
            <a:r>
              <a:rPr lang="en-US" sz="1800">
                <a:solidFill>
                  <a:srgbClr val="0070C0"/>
                </a:solidFill>
              </a:rPr>
              <a:t>Data analysis and manipulation: </a:t>
            </a:r>
            <a:r>
              <a:rPr lang="en-US" sz="1800"/>
              <a:t>can be created as </a:t>
            </a:r>
            <a:r>
              <a:rPr lang="en-US" sz="1800">
                <a:solidFill>
                  <a:srgbClr val="0070C0"/>
                </a:solidFill>
              </a:rPr>
              <a:t>memos</a:t>
            </a:r>
            <a:r>
              <a:rPr lang="en-US" sz="1800"/>
              <a:t>, </a:t>
            </a:r>
            <a:r>
              <a:rPr lang="en-US" sz="1800">
                <a:solidFill>
                  <a:srgbClr val="0070C0"/>
                </a:solidFill>
              </a:rPr>
              <a:t>annotations</a:t>
            </a:r>
            <a:endParaRPr sz="1800"/>
          </a:p>
          <a:p>
            <a:pPr marL="548640" lvl="1" indent="-148590" algn="l" rtl="0">
              <a:lnSpc>
                <a:spcPct val="100000"/>
              </a:lnSpc>
              <a:spcBef>
                <a:spcPts val="0"/>
              </a:spcBef>
              <a:spcAft>
                <a:spcPts val="0"/>
              </a:spcAft>
              <a:buSzPts val="1800"/>
              <a:buFont typeface="Courier New"/>
              <a:buChar char="o"/>
            </a:pPr>
            <a:r>
              <a:rPr lang="en-US" sz="1800">
                <a:solidFill>
                  <a:srgbClr val="0070C0"/>
                </a:solidFill>
              </a:rPr>
              <a:t>Classifications, logs </a:t>
            </a:r>
            <a:r>
              <a:rPr lang="en-US" sz="1800"/>
              <a:t>and other project information can be </a:t>
            </a:r>
            <a:r>
              <a:rPr lang="en-US" sz="1800">
                <a:solidFill>
                  <a:srgbClr val="0070C0"/>
                </a:solidFill>
              </a:rPr>
              <a:t>exported</a:t>
            </a:r>
            <a:endParaRPr sz="1800"/>
          </a:p>
          <a:p>
            <a:pPr marL="548640" lvl="1" indent="-100330" algn="l" rtl="0">
              <a:lnSpc>
                <a:spcPct val="100000"/>
              </a:lnSpc>
              <a:spcBef>
                <a:spcPts val="0"/>
              </a:spcBef>
              <a:spcAft>
                <a:spcPts val="0"/>
              </a:spcAft>
              <a:buSzPts val="1300"/>
              <a:buFont typeface="Courier New"/>
              <a:buNone/>
            </a:pPr>
            <a:endParaRPr sz="1000"/>
          </a:p>
          <a:p>
            <a:pPr marL="228600" lvl="0" indent="-132080" algn="l" rtl="0">
              <a:lnSpc>
                <a:spcPct val="100000"/>
              </a:lnSpc>
              <a:spcBef>
                <a:spcPts val="0"/>
              </a:spcBef>
              <a:spcAft>
                <a:spcPts val="0"/>
              </a:spcAft>
              <a:buSzPts val="1800"/>
              <a:buFont typeface="Courier New"/>
              <a:buChar char="o"/>
            </a:pPr>
            <a:r>
              <a:rPr lang="en-US" sz="1800"/>
              <a:t>Exporting data &amp; Documentation</a:t>
            </a:r>
            <a:endParaRPr sz="1800"/>
          </a:p>
          <a:p>
            <a:pPr marL="548640" lvl="1" indent="-148590" algn="l" rtl="0">
              <a:lnSpc>
                <a:spcPct val="100000"/>
              </a:lnSpc>
              <a:spcBef>
                <a:spcPts val="0"/>
              </a:spcBef>
              <a:spcAft>
                <a:spcPts val="0"/>
              </a:spcAft>
              <a:buSzPts val="1800"/>
              <a:buFont typeface="Courier New"/>
              <a:buChar char="o"/>
            </a:pPr>
            <a:r>
              <a:rPr lang="en-US" sz="1800"/>
              <a:t>Keep the proprietary format; export components (files, memos)</a:t>
            </a:r>
            <a:endParaRPr sz="1800"/>
          </a:p>
          <a:p>
            <a:pPr marL="548640" lvl="1" indent="-148590" algn="l" rtl="0">
              <a:lnSpc>
                <a:spcPct val="100000"/>
              </a:lnSpc>
              <a:spcBef>
                <a:spcPts val="0"/>
              </a:spcBef>
              <a:spcAft>
                <a:spcPts val="0"/>
              </a:spcAft>
              <a:buSzPts val="1800"/>
              <a:buFont typeface="Courier New"/>
              <a:buChar char="o"/>
            </a:pPr>
            <a:r>
              <a:rPr lang="en-US" sz="1800"/>
              <a:t>Nodes can be exported as </a:t>
            </a:r>
            <a:r>
              <a:rPr lang="en-US" sz="1800">
                <a:solidFill>
                  <a:srgbClr val="0070C0"/>
                </a:solidFill>
              </a:rPr>
              <a:t>codebook</a:t>
            </a:r>
            <a:r>
              <a:rPr lang="en-US" sz="1800"/>
              <a:t> (.docx or .xslx)</a:t>
            </a:r>
            <a:endParaRPr sz="1800"/>
          </a:p>
          <a:p>
            <a:pPr marL="548640" lvl="1" indent="-148590" algn="l" rtl="0">
              <a:lnSpc>
                <a:spcPct val="100000"/>
              </a:lnSpc>
              <a:spcBef>
                <a:spcPts val="0"/>
              </a:spcBef>
              <a:spcAft>
                <a:spcPts val="0"/>
              </a:spcAft>
              <a:buSzPts val="1800"/>
              <a:buFont typeface="Courier New"/>
              <a:buChar char="o"/>
            </a:pPr>
            <a:r>
              <a:rPr lang="en-US" sz="1800">
                <a:solidFill>
                  <a:srgbClr val="0070C0"/>
                </a:solidFill>
              </a:rPr>
              <a:t>Readme</a:t>
            </a:r>
            <a:r>
              <a:rPr lang="en-US" sz="1800"/>
              <a:t> (explain project info, components, access etc.)</a:t>
            </a:r>
            <a:endParaRPr sz="1800"/>
          </a:p>
          <a:p>
            <a:pPr marL="548640" lvl="1" indent="-34290" algn="l" rtl="0">
              <a:lnSpc>
                <a:spcPct val="120000"/>
              </a:lnSpc>
              <a:spcBef>
                <a:spcPts val="660"/>
              </a:spcBef>
              <a:spcAft>
                <a:spcPts val="0"/>
              </a:spcAft>
              <a:buSzPts val="2340"/>
              <a:buFont typeface="Courier New"/>
              <a:buNone/>
            </a:pPr>
            <a:endParaRPr sz="18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37"/>
          <p:cNvSpPr txBox="1">
            <a:spLocks noGrp="1"/>
          </p:cNvSpPr>
          <p:nvPr>
            <p:ph type="title"/>
          </p:nvPr>
        </p:nvSpPr>
        <p:spPr>
          <a:xfrm>
            <a:off x="729450" y="82395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584"/>
              <a:buNone/>
            </a:pPr>
            <a:r>
              <a:rPr lang="en-US" sz="2200" dirty="0">
                <a:solidFill>
                  <a:srgbClr val="7F6000"/>
                </a:solidFill>
              </a:rPr>
              <a:t>Data Documentation: Qualitative Data (w/ NVivo)</a:t>
            </a:r>
            <a:endParaRPr sz="2200" dirty="0">
              <a:solidFill>
                <a:srgbClr val="7F6000"/>
              </a:solidFill>
            </a:endParaRPr>
          </a:p>
        </p:txBody>
      </p:sp>
      <p:pic>
        <p:nvPicPr>
          <p:cNvPr id="278" name="Google Shape;278;p37"/>
          <p:cNvPicPr preferRelativeResize="0"/>
          <p:nvPr/>
        </p:nvPicPr>
        <p:blipFill rotWithShape="1">
          <a:blip r:embed="rId3">
            <a:alphaModFix/>
          </a:blip>
          <a:srcRect/>
          <a:stretch/>
        </p:blipFill>
        <p:spPr>
          <a:xfrm>
            <a:off x="533408" y="1563606"/>
            <a:ext cx="8526967" cy="5126335"/>
          </a:xfrm>
          <a:prstGeom prst="rect">
            <a:avLst/>
          </a:prstGeom>
          <a:noFill/>
          <a:ln>
            <a:noFill/>
          </a:ln>
        </p:spPr>
      </p:pic>
      <p:sp>
        <p:nvSpPr>
          <p:cNvPr id="279" name="Google Shape;279;p37"/>
          <p:cNvSpPr/>
          <p:nvPr/>
        </p:nvSpPr>
        <p:spPr>
          <a:xfrm>
            <a:off x="547636" y="4648201"/>
            <a:ext cx="1371600" cy="457200"/>
          </a:xfrm>
          <a:prstGeom prst="ellipse">
            <a:avLst/>
          </a:prstGeom>
          <a:solidFill>
            <a:schemeClr val="accent1">
              <a:alpha val="5882"/>
            </a:schemeClr>
          </a:solidFill>
          <a:ln w="158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80" name="Google Shape;280;p37"/>
          <p:cNvSpPr/>
          <p:nvPr/>
        </p:nvSpPr>
        <p:spPr>
          <a:xfrm>
            <a:off x="1904999" y="2590800"/>
            <a:ext cx="1235700" cy="394800"/>
          </a:xfrm>
          <a:prstGeom prst="ellipse">
            <a:avLst/>
          </a:prstGeom>
          <a:solidFill>
            <a:schemeClr val="accent1">
              <a:alpha val="5882"/>
            </a:schemeClr>
          </a:solidFill>
          <a:ln w="158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81" name="Google Shape;281;p37"/>
          <p:cNvSpPr/>
          <p:nvPr/>
        </p:nvSpPr>
        <p:spPr>
          <a:xfrm>
            <a:off x="533400" y="2945841"/>
            <a:ext cx="1371600" cy="1473900"/>
          </a:xfrm>
          <a:prstGeom prst="ellipse">
            <a:avLst/>
          </a:prstGeom>
          <a:solidFill>
            <a:schemeClr val="accent1">
              <a:alpha val="5882"/>
            </a:schemeClr>
          </a:solidFill>
          <a:ln w="158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82" name="Google Shape;282;p37"/>
          <p:cNvSpPr txBox="1"/>
          <p:nvPr/>
        </p:nvSpPr>
        <p:spPr>
          <a:xfrm>
            <a:off x="5901997" y="1600200"/>
            <a:ext cx="3089700" cy="394800"/>
          </a:xfrm>
          <a:prstGeom prst="rect">
            <a:avLst/>
          </a:prstGeom>
          <a:solidFill>
            <a:srgbClr val="C9DAF8"/>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800" b="1">
                <a:solidFill>
                  <a:srgbClr val="434343"/>
                </a:solidFill>
                <a:latin typeface="Trebuchet MS"/>
                <a:ea typeface="Trebuchet MS"/>
                <a:cs typeface="Trebuchet MS"/>
                <a:sym typeface="Trebuchet MS"/>
              </a:rPr>
              <a:t>Organizing files in folders </a:t>
            </a:r>
            <a:endParaRPr>
              <a:solidFill>
                <a:srgbClr val="434343"/>
              </a:solidFill>
            </a:endParaRPr>
          </a:p>
        </p:txBody>
      </p:sp>
      <p:sp>
        <p:nvSpPr>
          <p:cNvPr id="283" name="Google Shape;283;p37"/>
          <p:cNvSpPr txBox="1"/>
          <p:nvPr/>
        </p:nvSpPr>
        <p:spPr>
          <a:xfrm>
            <a:off x="609600" y="6291943"/>
            <a:ext cx="3855000" cy="394800"/>
          </a:xfrm>
          <a:prstGeom prst="rect">
            <a:avLst/>
          </a:prstGeom>
          <a:solidFill>
            <a:srgbClr val="C9DAF8"/>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800" b="1">
                <a:solidFill>
                  <a:srgbClr val="434343"/>
                </a:solidFill>
                <a:latin typeface="Trebuchet MS"/>
                <a:ea typeface="Trebuchet MS"/>
                <a:cs typeface="Trebuchet MS"/>
                <a:sym typeface="Trebuchet MS"/>
              </a:rPr>
              <a:t>Creating nodes for themes/topics</a:t>
            </a:r>
            <a:endParaRPr>
              <a:solidFill>
                <a:srgbClr val="434343"/>
              </a:solidFill>
            </a:endParaRPr>
          </a:p>
        </p:txBody>
      </p:sp>
      <p:sp>
        <p:nvSpPr>
          <p:cNvPr id="284" name="Google Shape;284;p37"/>
          <p:cNvSpPr/>
          <p:nvPr/>
        </p:nvSpPr>
        <p:spPr>
          <a:xfrm>
            <a:off x="1955242" y="3628871"/>
            <a:ext cx="1371600" cy="1019400"/>
          </a:xfrm>
          <a:prstGeom prst="ellipse">
            <a:avLst/>
          </a:prstGeom>
          <a:solidFill>
            <a:schemeClr val="accent1">
              <a:alpha val="5882"/>
            </a:schemeClr>
          </a:solidFill>
          <a:ln w="158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85" name="Google Shape;285;p37"/>
          <p:cNvSpPr txBox="1">
            <a:spLocks noGrp="1"/>
          </p:cNvSpPr>
          <p:nvPr>
            <p:ph type="body" idx="1"/>
          </p:nvPr>
        </p:nvSpPr>
        <p:spPr>
          <a:xfrm>
            <a:off x="6597425" y="6116349"/>
            <a:ext cx="2306400" cy="457200"/>
          </a:xfrm>
          <a:prstGeom prst="rect">
            <a:avLst/>
          </a:prstGeom>
          <a:noFill/>
          <a:ln>
            <a:noFill/>
          </a:ln>
        </p:spPr>
        <p:txBody>
          <a:bodyPr spcFirstLastPara="1" wrap="square" lIns="91425" tIns="45700" rIns="91425" bIns="45700" anchor="t" anchorCtr="0">
            <a:noAutofit/>
          </a:bodyPr>
          <a:lstStyle/>
          <a:p>
            <a:pPr marL="45720" lvl="0" indent="0" algn="l" rtl="0">
              <a:spcBef>
                <a:spcPts val="0"/>
              </a:spcBef>
              <a:spcAft>
                <a:spcPts val="0"/>
              </a:spcAft>
              <a:buSzPts val="2860"/>
              <a:buNone/>
            </a:pPr>
            <a:r>
              <a:rPr lang="en-US" b="1"/>
              <a:t>NVivo 12 Sample Project</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90"/>
        <p:cNvGrpSpPr/>
        <p:nvPr/>
      </p:nvGrpSpPr>
      <p:grpSpPr>
        <a:xfrm>
          <a:off x="0" y="0"/>
          <a:ext cx="0" cy="0"/>
          <a:chOff x="0" y="0"/>
          <a:chExt cx="0" cy="0"/>
        </a:xfrm>
      </p:grpSpPr>
      <p:pic>
        <p:nvPicPr>
          <p:cNvPr id="291" name="Google Shape;291;p38"/>
          <p:cNvPicPr preferRelativeResize="0"/>
          <p:nvPr/>
        </p:nvPicPr>
        <p:blipFill rotWithShape="1">
          <a:blip r:embed="rId3">
            <a:alphaModFix/>
          </a:blip>
          <a:srcRect/>
          <a:stretch/>
        </p:blipFill>
        <p:spPr>
          <a:xfrm>
            <a:off x="593006" y="1523948"/>
            <a:ext cx="8474794" cy="5159043"/>
          </a:xfrm>
          <a:prstGeom prst="rect">
            <a:avLst/>
          </a:prstGeom>
          <a:noFill/>
          <a:ln>
            <a:noFill/>
          </a:ln>
        </p:spPr>
      </p:pic>
      <p:sp>
        <p:nvSpPr>
          <p:cNvPr id="292" name="Google Shape;292;p38"/>
          <p:cNvSpPr/>
          <p:nvPr/>
        </p:nvSpPr>
        <p:spPr>
          <a:xfrm>
            <a:off x="685800" y="3684395"/>
            <a:ext cx="1186802" cy="747680"/>
          </a:xfrm>
          <a:prstGeom prst="ellipse">
            <a:avLst/>
          </a:prstGeom>
          <a:solidFill>
            <a:schemeClr val="accent1">
              <a:alpha val="5882"/>
            </a:schemeClr>
          </a:solidFill>
          <a:ln w="158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93" name="Google Shape;293;p38"/>
          <p:cNvSpPr/>
          <p:nvPr/>
        </p:nvSpPr>
        <p:spPr>
          <a:xfrm>
            <a:off x="1982905" y="2644390"/>
            <a:ext cx="1228104" cy="2040921"/>
          </a:xfrm>
          <a:prstGeom prst="ellipse">
            <a:avLst/>
          </a:prstGeom>
          <a:solidFill>
            <a:schemeClr val="accent1">
              <a:alpha val="5882"/>
            </a:schemeClr>
          </a:solidFill>
          <a:ln w="158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294" name="Google Shape;294;p38"/>
          <p:cNvSpPr txBox="1"/>
          <p:nvPr/>
        </p:nvSpPr>
        <p:spPr>
          <a:xfrm>
            <a:off x="4572000" y="1466797"/>
            <a:ext cx="4495800" cy="394500"/>
          </a:xfrm>
          <a:prstGeom prst="rect">
            <a:avLst/>
          </a:prstGeom>
          <a:solidFill>
            <a:srgbClr val="C9DAF8"/>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800" b="1">
                <a:solidFill>
                  <a:srgbClr val="434343"/>
                </a:solidFill>
                <a:latin typeface="Trebuchet MS"/>
                <a:ea typeface="Trebuchet MS"/>
                <a:cs typeface="Trebuchet MS"/>
                <a:sym typeface="Trebuchet MS"/>
              </a:rPr>
              <a:t>Creating Cases and Assigning Attributes</a:t>
            </a:r>
            <a:endParaRPr>
              <a:solidFill>
                <a:srgbClr val="434343"/>
              </a:solidFill>
            </a:endParaRPr>
          </a:p>
        </p:txBody>
      </p:sp>
      <p:sp>
        <p:nvSpPr>
          <p:cNvPr id="295" name="Google Shape;295;p38"/>
          <p:cNvSpPr txBox="1"/>
          <p:nvPr/>
        </p:nvSpPr>
        <p:spPr>
          <a:xfrm>
            <a:off x="593006" y="6075624"/>
            <a:ext cx="3855066" cy="727059"/>
          </a:xfrm>
          <a:prstGeom prst="rect">
            <a:avLst/>
          </a:prstGeom>
          <a:solidFill>
            <a:srgbClr val="C9DAF8"/>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800" b="1">
                <a:solidFill>
                  <a:srgbClr val="434343"/>
                </a:solidFill>
                <a:latin typeface="Trebuchet MS"/>
                <a:ea typeface="Trebuchet MS"/>
                <a:cs typeface="Trebuchet MS"/>
                <a:sym typeface="Trebuchet MS"/>
              </a:rPr>
              <a:t>Creating cases (case nodes) for people, places, organizations…</a:t>
            </a:r>
            <a:endParaRPr>
              <a:solidFill>
                <a:srgbClr val="434343"/>
              </a:solidFill>
            </a:endParaRPr>
          </a:p>
        </p:txBody>
      </p:sp>
      <p:sp>
        <p:nvSpPr>
          <p:cNvPr id="296" name="Google Shape;296;p38"/>
          <p:cNvSpPr txBox="1">
            <a:spLocks noGrp="1"/>
          </p:cNvSpPr>
          <p:nvPr>
            <p:ph type="title"/>
          </p:nvPr>
        </p:nvSpPr>
        <p:spPr>
          <a:xfrm>
            <a:off x="729450" y="900150"/>
            <a:ext cx="7688700" cy="566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584"/>
              <a:buNone/>
            </a:pPr>
            <a:r>
              <a:rPr lang="en-US" sz="2200" dirty="0">
                <a:solidFill>
                  <a:srgbClr val="7F6000"/>
                </a:solidFill>
              </a:rPr>
              <a:t>Data Documentation: Qualitative Data (w/ NVivo)</a:t>
            </a:r>
            <a:endParaRPr sz="2200" dirty="0">
              <a:solidFill>
                <a:srgbClr val="7F6000"/>
              </a:solidFil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pic>
        <p:nvPicPr>
          <p:cNvPr id="302" name="Google Shape;302;p39"/>
          <p:cNvPicPr preferRelativeResize="0"/>
          <p:nvPr/>
        </p:nvPicPr>
        <p:blipFill rotWithShape="1">
          <a:blip r:embed="rId3">
            <a:alphaModFix/>
          </a:blip>
          <a:srcRect r="477"/>
          <a:stretch/>
        </p:blipFill>
        <p:spPr>
          <a:xfrm>
            <a:off x="593006" y="1503066"/>
            <a:ext cx="8474793" cy="5126334"/>
          </a:xfrm>
          <a:prstGeom prst="rect">
            <a:avLst/>
          </a:prstGeom>
          <a:noFill/>
          <a:ln>
            <a:noFill/>
          </a:ln>
        </p:spPr>
      </p:pic>
      <p:sp>
        <p:nvSpPr>
          <p:cNvPr id="303" name="Google Shape;303;p39"/>
          <p:cNvSpPr/>
          <p:nvPr/>
        </p:nvSpPr>
        <p:spPr>
          <a:xfrm>
            <a:off x="523086" y="4267200"/>
            <a:ext cx="1547400" cy="1600200"/>
          </a:xfrm>
          <a:prstGeom prst="ellipse">
            <a:avLst/>
          </a:prstGeom>
          <a:solidFill>
            <a:schemeClr val="accent1">
              <a:alpha val="5882"/>
            </a:schemeClr>
          </a:solidFill>
          <a:ln w="158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04" name="Google Shape;304;p39"/>
          <p:cNvSpPr/>
          <p:nvPr/>
        </p:nvSpPr>
        <p:spPr>
          <a:xfrm>
            <a:off x="1994333" y="2819400"/>
            <a:ext cx="1235700" cy="228600"/>
          </a:xfrm>
          <a:prstGeom prst="ellipse">
            <a:avLst/>
          </a:prstGeom>
          <a:solidFill>
            <a:schemeClr val="accent1">
              <a:alpha val="5882"/>
            </a:schemeClr>
          </a:solidFill>
          <a:ln w="158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05" name="Google Shape;305;p39"/>
          <p:cNvSpPr txBox="1"/>
          <p:nvPr/>
        </p:nvSpPr>
        <p:spPr>
          <a:xfrm>
            <a:off x="5867400" y="1543000"/>
            <a:ext cx="3110700" cy="727200"/>
          </a:xfrm>
          <a:prstGeom prst="rect">
            <a:avLst/>
          </a:prstGeom>
          <a:solidFill>
            <a:srgbClr val="C9DAF8"/>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700" b="1">
                <a:solidFill>
                  <a:srgbClr val="434343"/>
                </a:solidFill>
                <a:latin typeface="Trebuchet MS"/>
                <a:ea typeface="Trebuchet MS"/>
                <a:cs typeface="Trebuchet MS"/>
                <a:sym typeface="Trebuchet MS"/>
              </a:rPr>
              <a:t>Documentation: Notes-Memos &amp; Annotations</a:t>
            </a:r>
            <a:endParaRPr sz="1300">
              <a:solidFill>
                <a:srgbClr val="434343"/>
              </a:solidFill>
            </a:endParaRPr>
          </a:p>
        </p:txBody>
      </p:sp>
      <p:sp>
        <p:nvSpPr>
          <p:cNvPr id="306" name="Google Shape;306;p39"/>
          <p:cNvSpPr txBox="1"/>
          <p:nvPr/>
        </p:nvSpPr>
        <p:spPr>
          <a:xfrm>
            <a:off x="609600" y="6057253"/>
            <a:ext cx="3855066" cy="727059"/>
          </a:xfrm>
          <a:prstGeom prst="rect">
            <a:avLst/>
          </a:prstGeom>
          <a:solidFill>
            <a:srgbClr val="C9DAF8"/>
          </a:solid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800" b="1">
                <a:solidFill>
                  <a:srgbClr val="434343"/>
                </a:solidFill>
                <a:latin typeface="Trebuchet MS"/>
                <a:ea typeface="Trebuchet MS"/>
                <a:cs typeface="Trebuchet MS"/>
                <a:sym typeface="Trebuchet MS"/>
              </a:rPr>
              <a:t>Creating memos for sources, nodes, or project information</a:t>
            </a:r>
            <a:endParaRPr>
              <a:solidFill>
                <a:srgbClr val="434343"/>
              </a:solidFill>
            </a:endParaRPr>
          </a:p>
        </p:txBody>
      </p:sp>
      <p:sp>
        <p:nvSpPr>
          <p:cNvPr id="307" name="Google Shape;307;p39"/>
          <p:cNvSpPr/>
          <p:nvPr/>
        </p:nvSpPr>
        <p:spPr>
          <a:xfrm>
            <a:off x="4250603" y="2667000"/>
            <a:ext cx="1235700" cy="228600"/>
          </a:xfrm>
          <a:prstGeom prst="ellipse">
            <a:avLst/>
          </a:prstGeom>
          <a:solidFill>
            <a:schemeClr val="accent1">
              <a:alpha val="5882"/>
            </a:schemeClr>
          </a:solidFill>
          <a:ln w="158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308" name="Google Shape;308;p39"/>
          <p:cNvSpPr txBox="1">
            <a:spLocks noGrp="1"/>
          </p:cNvSpPr>
          <p:nvPr>
            <p:ph type="title"/>
          </p:nvPr>
        </p:nvSpPr>
        <p:spPr>
          <a:xfrm>
            <a:off x="729450" y="82395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584"/>
              <a:buNone/>
            </a:pPr>
            <a:r>
              <a:rPr lang="en-US" sz="2200" dirty="0">
                <a:solidFill>
                  <a:srgbClr val="7F6000"/>
                </a:solidFill>
              </a:rPr>
              <a:t>Data Documentation: Qualitative Data (w/ NVivo)</a:t>
            </a:r>
            <a:endParaRPr sz="2200" dirty="0">
              <a:solidFill>
                <a:srgbClr val="7F6000"/>
              </a:solidFil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0"/>
          <p:cNvSpPr txBox="1">
            <a:spLocks noGrp="1"/>
          </p:cNvSpPr>
          <p:nvPr>
            <p:ph type="title"/>
          </p:nvPr>
        </p:nvSpPr>
        <p:spPr>
          <a:xfrm>
            <a:off x="729450" y="1758200"/>
            <a:ext cx="7688700" cy="504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000">
                <a:solidFill>
                  <a:srgbClr val="7F6000"/>
                </a:solidFill>
              </a:rPr>
              <a:t>Data Curation Network</a:t>
            </a:r>
            <a:endParaRPr sz="3000">
              <a:solidFill>
                <a:srgbClr val="7F6000"/>
              </a:solidFill>
            </a:endParaRPr>
          </a:p>
        </p:txBody>
      </p:sp>
      <p:sp>
        <p:nvSpPr>
          <p:cNvPr id="314" name="Google Shape;314;p40"/>
          <p:cNvSpPr txBox="1">
            <a:spLocks noGrp="1"/>
          </p:cNvSpPr>
          <p:nvPr>
            <p:ph type="body" idx="1"/>
          </p:nvPr>
        </p:nvSpPr>
        <p:spPr>
          <a:xfrm>
            <a:off x="729450" y="2497015"/>
            <a:ext cx="7688700" cy="2098786"/>
          </a:xfrm>
          <a:prstGeom prst="rect">
            <a:avLst/>
          </a:prstGeom>
          <a:noFill/>
          <a:ln>
            <a:noFill/>
          </a:ln>
        </p:spPr>
        <p:txBody>
          <a:bodyPr spcFirstLastPara="1" wrap="square" lIns="91425" tIns="45700" rIns="91425" bIns="45700" anchor="t" anchorCtr="0">
            <a:noAutofit/>
          </a:bodyPr>
          <a:lstStyle/>
          <a:p>
            <a:pPr marL="228600" lvl="0" indent="-182880" algn="l" rtl="0">
              <a:lnSpc>
                <a:spcPct val="100000"/>
              </a:lnSpc>
              <a:spcBef>
                <a:spcPts val="0"/>
              </a:spcBef>
              <a:spcAft>
                <a:spcPts val="0"/>
              </a:spcAft>
              <a:buSzPts val="2340"/>
              <a:buFont typeface="Courier New"/>
              <a:buChar char="o"/>
            </a:pPr>
            <a:r>
              <a:rPr lang="en-US" sz="1500" b="1" dirty="0"/>
              <a:t>Data Curation Network (DCN) </a:t>
            </a:r>
            <a:r>
              <a:rPr lang="en-US" dirty="0"/>
              <a:t>(</a:t>
            </a:r>
            <a:r>
              <a:rPr lang="en-US" u="sng" dirty="0">
                <a:solidFill>
                  <a:schemeClr val="hlink"/>
                </a:solidFill>
                <a:hlinkClick r:id="rId3"/>
              </a:rPr>
              <a:t>https://datacurationnetwork.org/</a:t>
            </a:r>
            <a:r>
              <a:rPr lang="en-US" dirty="0"/>
              <a:t>)</a:t>
            </a:r>
            <a:endParaRPr sz="1000" dirty="0"/>
          </a:p>
          <a:p>
            <a:pPr marL="548640" lvl="1" indent="-163830" algn="l" rtl="0">
              <a:lnSpc>
                <a:spcPct val="100000"/>
              </a:lnSpc>
              <a:spcBef>
                <a:spcPts val="0"/>
              </a:spcBef>
              <a:spcAft>
                <a:spcPts val="0"/>
              </a:spcAft>
              <a:buSzPts val="1780"/>
              <a:buFont typeface="Courier New"/>
              <a:buChar char="o"/>
            </a:pPr>
            <a:r>
              <a:rPr lang="en-US" sz="1400" dirty="0"/>
              <a:t>Collaborative model for curating research data across academic and general data repositories.</a:t>
            </a:r>
            <a:endParaRPr sz="1400" dirty="0"/>
          </a:p>
          <a:p>
            <a:pPr marL="228600" lvl="0" indent="-116840" algn="l" rtl="0">
              <a:lnSpc>
                <a:spcPct val="100000"/>
              </a:lnSpc>
              <a:spcBef>
                <a:spcPts val="0"/>
              </a:spcBef>
              <a:spcAft>
                <a:spcPts val="0"/>
              </a:spcAft>
              <a:buSzPts val="1040"/>
              <a:buFont typeface="Courier New"/>
              <a:buNone/>
            </a:pPr>
            <a:endParaRPr sz="500" dirty="0"/>
          </a:p>
          <a:p>
            <a:pPr marL="228600" lvl="0" indent="-182880" algn="l" rtl="0">
              <a:lnSpc>
                <a:spcPct val="100000"/>
              </a:lnSpc>
              <a:spcBef>
                <a:spcPts val="0"/>
              </a:spcBef>
              <a:spcAft>
                <a:spcPts val="0"/>
              </a:spcAft>
              <a:buSzPts val="2340"/>
              <a:buFont typeface="Courier New"/>
              <a:buChar char="o"/>
            </a:pPr>
            <a:r>
              <a:rPr lang="en-US" sz="1500" b="1" dirty="0"/>
              <a:t>CURATE Model </a:t>
            </a:r>
            <a:r>
              <a:rPr lang="en-US" dirty="0"/>
              <a:t>(</a:t>
            </a:r>
            <a:r>
              <a:rPr lang="en-US" u="sng" dirty="0">
                <a:solidFill>
                  <a:schemeClr val="hlink"/>
                </a:solidFill>
                <a:hlinkClick r:id="rId4"/>
              </a:rPr>
              <a:t>https://datacurationnetwork.org/home/resources/</a:t>
            </a:r>
            <a:r>
              <a:rPr lang="en-US" dirty="0"/>
              <a:t>)</a:t>
            </a:r>
            <a:endParaRPr sz="1000" dirty="0"/>
          </a:p>
          <a:p>
            <a:pPr marL="548640" lvl="1" indent="-163830" algn="l" rtl="0">
              <a:lnSpc>
                <a:spcPct val="100000"/>
              </a:lnSpc>
              <a:spcBef>
                <a:spcPts val="0"/>
              </a:spcBef>
              <a:spcAft>
                <a:spcPts val="0"/>
              </a:spcAft>
              <a:buSzPts val="1780"/>
              <a:buFont typeface="Courier New"/>
              <a:buChar char="o"/>
            </a:pPr>
            <a:r>
              <a:rPr lang="en-US" sz="1400" dirty="0"/>
              <a:t>The DCN has developed a CURATE model, including a series of steps to curate research data: Check, Understand, Request, Augment, Transform and Evaluate.</a:t>
            </a:r>
            <a:endParaRPr sz="1400" dirty="0"/>
          </a:p>
          <a:p>
            <a:pPr marL="45720" lvl="0" indent="0" algn="l" rtl="0">
              <a:lnSpc>
                <a:spcPct val="100000"/>
              </a:lnSpc>
              <a:spcBef>
                <a:spcPts val="0"/>
              </a:spcBef>
              <a:spcAft>
                <a:spcPts val="0"/>
              </a:spcAft>
              <a:buSzPts val="1040"/>
              <a:buNone/>
            </a:pPr>
            <a:endParaRPr sz="500" dirty="0"/>
          </a:p>
          <a:p>
            <a:pPr marL="228600" lvl="0" indent="-182880" algn="l" rtl="0">
              <a:lnSpc>
                <a:spcPct val="100000"/>
              </a:lnSpc>
              <a:spcBef>
                <a:spcPts val="0"/>
              </a:spcBef>
              <a:spcAft>
                <a:spcPts val="0"/>
              </a:spcAft>
              <a:buSzPts val="2340"/>
              <a:buFont typeface="Courier New"/>
              <a:buChar char="o"/>
            </a:pPr>
            <a:r>
              <a:rPr lang="en-US" sz="1500" b="1" u="sng" dirty="0">
                <a:solidFill>
                  <a:schemeClr val="hlink"/>
                </a:solidFill>
                <a:hlinkClick r:id="rId5"/>
              </a:rPr>
              <a:t>Data curation primers</a:t>
            </a:r>
            <a:r>
              <a:rPr lang="en-US" sz="1500" b="1" dirty="0"/>
              <a:t> </a:t>
            </a:r>
            <a:r>
              <a:rPr lang="en-US" sz="1400" dirty="0"/>
              <a:t>are interactive, living documents that detail a specific subject, disciplinary area or curation task and that can be used as a reference to curate research data.</a:t>
            </a:r>
            <a:endParaRPr sz="1400" dirty="0"/>
          </a:p>
          <a:p>
            <a:pPr marL="45720" lvl="0" indent="0" algn="l" rtl="0">
              <a:spcBef>
                <a:spcPts val="660"/>
              </a:spcBef>
              <a:spcAft>
                <a:spcPts val="0"/>
              </a:spcAft>
              <a:buSzPts val="2340"/>
              <a:buNone/>
            </a:pPr>
            <a:endParaRPr sz="1700" dirty="0">
              <a:solidFill>
                <a:srgbClr val="0070C0"/>
              </a:solidFill>
            </a:endParaRPr>
          </a:p>
        </p:txBody>
      </p:sp>
      <p:sp>
        <p:nvSpPr>
          <p:cNvPr id="315" name="Google Shape;315;p40"/>
          <p:cNvSpPr txBox="1"/>
          <p:nvPr/>
        </p:nvSpPr>
        <p:spPr>
          <a:xfrm>
            <a:off x="685800" y="4495800"/>
            <a:ext cx="3886200" cy="2362200"/>
          </a:xfrm>
          <a:prstGeom prst="rect">
            <a:avLst/>
          </a:prstGeom>
          <a:noFill/>
          <a:ln>
            <a:noFill/>
          </a:ln>
        </p:spPr>
        <p:txBody>
          <a:bodyPr spcFirstLastPara="1" wrap="square" lIns="91425" tIns="91425" rIns="91425" bIns="91425" anchor="t" anchorCtr="0">
            <a:noAutofit/>
          </a:bodyPr>
          <a:lstStyle/>
          <a:p>
            <a:pPr marL="635000" marR="0" lvl="0" indent="-292100" algn="l" rtl="0">
              <a:spcBef>
                <a:spcPts val="0"/>
              </a:spcBef>
              <a:spcAft>
                <a:spcPts val="0"/>
              </a:spcAft>
              <a:buClr>
                <a:srgbClr val="434343"/>
              </a:buClr>
              <a:buSzPts val="1000"/>
              <a:buFont typeface="Raleway"/>
              <a:buChar char="●"/>
            </a:pPr>
            <a:r>
              <a:rPr lang="en-US" sz="1500" dirty="0">
                <a:solidFill>
                  <a:schemeClr val="hlink"/>
                </a:solidFill>
                <a:uFill>
                  <a:noFill/>
                </a:uFill>
                <a:latin typeface="Raleway"/>
                <a:ea typeface="Raleway"/>
                <a:cs typeface="Raleway"/>
                <a:sym typeface="Raleway"/>
                <a:hlinkClick r:id="rId6"/>
              </a:rPr>
              <a:t>Acrobat PDF</a:t>
            </a:r>
            <a:r>
              <a:rPr lang="en-US" sz="1500" dirty="0">
                <a:solidFill>
                  <a:schemeClr val="dk2"/>
                </a:solidFill>
                <a:latin typeface="Raleway"/>
                <a:ea typeface="Raleway"/>
                <a:cs typeface="Raleway"/>
                <a:sym typeface="Raleway"/>
              </a:rPr>
              <a:t> Primer</a:t>
            </a:r>
            <a:endParaRPr sz="1300" dirty="0"/>
          </a:p>
          <a:p>
            <a:pPr marL="635000" marR="0" lvl="0" indent="-292100" algn="l" rtl="0">
              <a:spcBef>
                <a:spcPts val="0"/>
              </a:spcBef>
              <a:spcAft>
                <a:spcPts val="0"/>
              </a:spcAft>
              <a:buClr>
                <a:srgbClr val="434343"/>
              </a:buClr>
              <a:buSzPts val="1000"/>
              <a:buFont typeface="Raleway"/>
              <a:buChar char="●"/>
            </a:pPr>
            <a:r>
              <a:rPr lang="en-US" sz="1500" dirty="0">
                <a:solidFill>
                  <a:schemeClr val="hlink"/>
                </a:solidFill>
                <a:uFill>
                  <a:noFill/>
                </a:uFill>
                <a:latin typeface="Raleway"/>
                <a:ea typeface="Raleway"/>
                <a:cs typeface="Raleway"/>
                <a:sym typeface="Raleway"/>
                <a:hlinkClick r:id="rId7"/>
              </a:rPr>
              <a:t>ATLAS.ti</a:t>
            </a:r>
            <a:r>
              <a:rPr lang="en-US" sz="1500" dirty="0">
                <a:solidFill>
                  <a:schemeClr val="dk2"/>
                </a:solidFill>
                <a:latin typeface="Raleway"/>
                <a:ea typeface="Raleway"/>
                <a:cs typeface="Raleway"/>
                <a:sym typeface="Raleway"/>
              </a:rPr>
              <a:t> Primer</a:t>
            </a:r>
            <a:endParaRPr sz="1300" dirty="0"/>
          </a:p>
          <a:p>
            <a:pPr marL="635000" marR="0" lvl="0" indent="-292100" algn="l" rtl="0">
              <a:spcBef>
                <a:spcPts val="0"/>
              </a:spcBef>
              <a:spcAft>
                <a:spcPts val="0"/>
              </a:spcAft>
              <a:buClr>
                <a:srgbClr val="434343"/>
              </a:buClr>
              <a:buSzPts val="1000"/>
              <a:buFont typeface="Raleway"/>
              <a:buChar char="●"/>
            </a:pPr>
            <a:r>
              <a:rPr lang="en-US" sz="1500" dirty="0">
                <a:solidFill>
                  <a:schemeClr val="hlink"/>
                </a:solidFill>
                <a:uFill>
                  <a:noFill/>
                </a:uFill>
                <a:latin typeface="Raleway"/>
                <a:ea typeface="Raleway"/>
                <a:cs typeface="Raleway"/>
                <a:sym typeface="Raleway"/>
                <a:hlinkClick r:id="rId8"/>
              </a:rPr>
              <a:t>Confocal Microscopy Image </a:t>
            </a:r>
            <a:r>
              <a:rPr lang="en-US" sz="1500" dirty="0">
                <a:solidFill>
                  <a:schemeClr val="dk2"/>
                </a:solidFill>
                <a:latin typeface="Raleway"/>
                <a:ea typeface="Raleway"/>
                <a:cs typeface="Raleway"/>
                <a:sym typeface="Raleway"/>
              </a:rPr>
              <a:t>Primer </a:t>
            </a:r>
            <a:endParaRPr sz="1300" dirty="0"/>
          </a:p>
          <a:p>
            <a:pPr marL="635000" marR="0" lvl="0" indent="-292100" algn="l" rtl="0">
              <a:spcBef>
                <a:spcPts val="0"/>
              </a:spcBef>
              <a:spcAft>
                <a:spcPts val="0"/>
              </a:spcAft>
              <a:buClr>
                <a:srgbClr val="434343"/>
              </a:buClr>
              <a:buSzPts val="1000"/>
              <a:buFont typeface="Raleway"/>
              <a:buChar char="●"/>
            </a:pPr>
            <a:r>
              <a:rPr lang="en-US" sz="1500" dirty="0">
                <a:solidFill>
                  <a:schemeClr val="hlink"/>
                </a:solidFill>
                <a:uFill>
                  <a:noFill/>
                </a:uFill>
                <a:latin typeface="Raleway"/>
                <a:ea typeface="Raleway"/>
                <a:cs typeface="Raleway"/>
                <a:sym typeface="Raleway"/>
                <a:hlinkClick r:id="rId9"/>
              </a:rPr>
              <a:t>Geodatabase</a:t>
            </a:r>
            <a:r>
              <a:rPr lang="en-US" sz="1500" dirty="0">
                <a:solidFill>
                  <a:schemeClr val="dk2"/>
                </a:solidFill>
                <a:latin typeface="Raleway"/>
                <a:ea typeface="Raleway"/>
                <a:cs typeface="Raleway"/>
                <a:sym typeface="Raleway"/>
              </a:rPr>
              <a:t> Primer</a:t>
            </a:r>
            <a:endParaRPr sz="1300" dirty="0"/>
          </a:p>
          <a:p>
            <a:pPr marL="635000" marR="0" lvl="0" indent="-292100" algn="l" rtl="0">
              <a:spcBef>
                <a:spcPts val="0"/>
              </a:spcBef>
              <a:spcAft>
                <a:spcPts val="0"/>
              </a:spcAft>
              <a:buClr>
                <a:srgbClr val="434343"/>
              </a:buClr>
              <a:buSzPts val="1000"/>
              <a:buFont typeface="Raleway"/>
              <a:buChar char="●"/>
            </a:pPr>
            <a:r>
              <a:rPr lang="en-US" sz="1500" dirty="0">
                <a:solidFill>
                  <a:schemeClr val="hlink"/>
                </a:solidFill>
                <a:uFill>
                  <a:noFill/>
                </a:uFill>
                <a:latin typeface="Raleway"/>
                <a:ea typeface="Raleway"/>
                <a:cs typeface="Raleway"/>
                <a:sym typeface="Raleway"/>
                <a:hlinkClick r:id="rId10"/>
              </a:rPr>
              <a:t>GeoJSON</a:t>
            </a:r>
            <a:r>
              <a:rPr lang="en-US" sz="1500" dirty="0">
                <a:solidFill>
                  <a:schemeClr val="dk2"/>
                </a:solidFill>
                <a:latin typeface="Raleway"/>
                <a:ea typeface="Raleway"/>
                <a:cs typeface="Raleway"/>
                <a:sym typeface="Raleway"/>
              </a:rPr>
              <a:t> Primer</a:t>
            </a:r>
            <a:endParaRPr sz="1300" dirty="0"/>
          </a:p>
          <a:p>
            <a:pPr marL="635000" marR="0" lvl="0" indent="-292100" algn="l" rtl="0">
              <a:spcBef>
                <a:spcPts val="0"/>
              </a:spcBef>
              <a:spcAft>
                <a:spcPts val="0"/>
              </a:spcAft>
              <a:buClr>
                <a:srgbClr val="434343"/>
              </a:buClr>
              <a:buSzPts val="1000"/>
              <a:buFont typeface="Raleway"/>
              <a:buChar char="●"/>
            </a:pPr>
            <a:r>
              <a:rPr lang="en-US" sz="1500" dirty="0">
                <a:solidFill>
                  <a:schemeClr val="hlink"/>
                </a:solidFill>
                <a:uFill>
                  <a:noFill/>
                </a:uFill>
                <a:latin typeface="Raleway"/>
                <a:ea typeface="Raleway"/>
                <a:cs typeface="Raleway"/>
                <a:sym typeface="Raleway"/>
                <a:hlinkClick r:id="rId11"/>
              </a:rPr>
              <a:t>Jupyter Notebooks</a:t>
            </a:r>
            <a:r>
              <a:rPr lang="en-US" sz="1500" dirty="0">
                <a:solidFill>
                  <a:schemeClr val="dk2"/>
                </a:solidFill>
                <a:latin typeface="Raleway"/>
                <a:ea typeface="Raleway"/>
                <a:cs typeface="Raleway"/>
                <a:sym typeface="Raleway"/>
              </a:rPr>
              <a:t> Primer</a:t>
            </a:r>
            <a:endParaRPr sz="1300" dirty="0"/>
          </a:p>
          <a:p>
            <a:pPr marL="635000" marR="0" lvl="0" indent="-292100" algn="l" rtl="0">
              <a:spcBef>
                <a:spcPts val="0"/>
              </a:spcBef>
              <a:spcAft>
                <a:spcPts val="0"/>
              </a:spcAft>
              <a:buClr>
                <a:srgbClr val="434343"/>
              </a:buClr>
              <a:buSzPts val="1000"/>
              <a:buFont typeface="Raleway"/>
              <a:buChar char="●"/>
            </a:pPr>
            <a:r>
              <a:rPr lang="en-US" sz="1500" dirty="0">
                <a:solidFill>
                  <a:schemeClr val="hlink"/>
                </a:solidFill>
                <a:uFill>
                  <a:noFill/>
                </a:uFill>
                <a:latin typeface="Raleway"/>
                <a:ea typeface="Raleway"/>
                <a:cs typeface="Raleway"/>
                <a:sym typeface="Raleway"/>
                <a:hlinkClick r:id="rId12"/>
              </a:rPr>
              <a:t>Matlab</a:t>
            </a:r>
            <a:r>
              <a:rPr lang="en-US" sz="1500" dirty="0">
                <a:solidFill>
                  <a:schemeClr val="dk2"/>
                </a:solidFill>
                <a:latin typeface="Raleway"/>
                <a:ea typeface="Raleway"/>
                <a:cs typeface="Raleway"/>
                <a:sym typeface="Raleway"/>
              </a:rPr>
              <a:t> Primer</a:t>
            </a:r>
            <a:endParaRPr sz="1300" dirty="0"/>
          </a:p>
          <a:p>
            <a:pPr marL="635000" marR="0" lvl="0" indent="-292100" algn="l" rtl="0">
              <a:spcBef>
                <a:spcPts val="0"/>
              </a:spcBef>
              <a:spcAft>
                <a:spcPts val="0"/>
              </a:spcAft>
              <a:buClr>
                <a:srgbClr val="434343"/>
              </a:buClr>
              <a:buSzPts val="1000"/>
              <a:buFont typeface="Raleway"/>
              <a:buChar char="●"/>
            </a:pPr>
            <a:r>
              <a:rPr lang="en-US" sz="1500" dirty="0">
                <a:solidFill>
                  <a:schemeClr val="hlink"/>
                </a:solidFill>
                <a:uFill>
                  <a:noFill/>
                </a:uFill>
                <a:latin typeface="Raleway"/>
                <a:ea typeface="Raleway"/>
                <a:cs typeface="Raleway"/>
                <a:sym typeface="Raleway"/>
                <a:hlinkClick r:id="rId13"/>
              </a:rPr>
              <a:t>Microsoft Access</a:t>
            </a:r>
            <a:r>
              <a:rPr lang="en-US" sz="1500" dirty="0">
                <a:solidFill>
                  <a:schemeClr val="dk2"/>
                </a:solidFill>
                <a:latin typeface="Raleway"/>
                <a:ea typeface="Raleway"/>
                <a:cs typeface="Raleway"/>
                <a:sym typeface="Raleway"/>
              </a:rPr>
              <a:t> Primer</a:t>
            </a:r>
            <a:endParaRPr sz="1300" dirty="0"/>
          </a:p>
          <a:p>
            <a:pPr marL="457200" marR="0" lvl="0" indent="0" algn="l" rtl="0">
              <a:spcBef>
                <a:spcPts val="4000"/>
              </a:spcBef>
              <a:spcAft>
                <a:spcPts val="0"/>
              </a:spcAft>
              <a:buClr>
                <a:srgbClr val="C3260C"/>
              </a:buClr>
              <a:buSzPts val="1300"/>
              <a:buFont typeface="Georgia"/>
              <a:buNone/>
            </a:pPr>
            <a:endParaRPr sz="1000" dirty="0">
              <a:solidFill>
                <a:srgbClr val="000000"/>
              </a:solidFill>
              <a:latin typeface="Raleway"/>
              <a:ea typeface="Raleway"/>
              <a:cs typeface="Raleway"/>
              <a:sym typeface="Raleway"/>
            </a:endParaRPr>
          </a:p>
          <a:p>
            <a:pPr marL="0" marR="0" lvl="0" indent="0" algn="l" rtl="0">
              <a:spcBef>
                <a:spcPts val="4000"/>
              </a:spcBef>
              <a:spcAft>
                <a:spcPts val="4000"/>
              </a:spcAft>
              <a:buClr>
                <a:srgbClr val="C3260C"/>
              </a:buClr>
              <a:buSzPts val="2860"/>
              <a:buFont typeface="Georgia"/>
              <a:buNone/>
            </a:pPr>
            <a:endParaRPr sz="2200" dirty="0">
              <a:solidFill>
                <a:srgbClr val="3F3F3F"/>
              </a:solidFill>
              <a:latin typeface="Trebuchet MS"/>
              <a:ea typeface="Trebuchet MS"/>
              <a:cs typeface="Trebuchet MS"/>
              <a:sym typeface="Trebuchet MS"/>
            </a:endParaRPr>
          </a:p>
        </p:txBody>
      </p:sp>
      <p:sp>
        <p:nvSpPr>
          <p:cNvPr id="316" name="Google Shape;316;p40"/>
          <p:cNvSpPr txBox="1"/>
          <p:nvPr/>
        </p:nvSpPr>
        <p:spPr>
          <a:xfrm>
            <a:off x="4572000" y="4495800"/>
            <a:ext cx="4191900" cy="2362200"/>
          </a:xfrm>
          <a:prstGeom prst="rect">
            <a:avLst/>
          </a:prstGeom>
          <a:noFill/>
          <a:ln>
            <a:noFill/>
          </a:ln>
        </p:spPr>
        <p:txBody>
          <a:bodyPr spcFirstLastPara="1" wrap="square" lIns="91425" tIns="91425" rIns="91425" bIns="91425" anchor="t" anchorCtr="0">
            <a:noAutofit/>
          </a:bodyPr>
          <a:lstStyle/>
          <a:p>
            <a:pPr marL="457200" marR="0" lvl="0" indent="-292100" algn="l" rtl="0">
              <a:spcBef>
                <a:spcPts val="0"/>
              </a:spcBef>
              <a:spcAft>
                <a:spcPts val="0"/>
              </a:spcAft>
              <a:buClr>
                <a:srgbClr val="434343"/>
              </a:buClr>
              <a:buSzPts val="1000"/>
              <a:buFont typeface="Raleway"/>
              <a:buChar char="●"/>
            </a:pPr>
            <a:r>
              <a:rPr lang="en-US" sz="1500">
                <a:solidFill>
                  <a:schemeClr val="hlink"/>
                </a:solidFill>
                <a:uFill>
                  <a:noFill/>
                </a:uFill>
                <a:latin typeface="Raleway"/>
                <a:ea typeface="Raleway"/>
                <a:cs typeface="Raleway"/>
                <a:sym typeface="Raleway"/>
                <a:hlinkClick r:id="rId14"/>
              </a:rPr>
              <a:t>Microsoft Excel</a:t>
            </a:r>
            <a:r>
              <a:rPr lang="en-US" sz="1500">
                <a:solidFill>
                  <a:schemeClr val="dk2"/>
                </a:solidFill>
                <a:latin typeface="Raleway"/>
                <a:ea typeface="Raleway"/>
                <a:cs typeface="Raleway"/>
                <a:sym typeface="Raleway"/>
              </a:rPr>
              <a:t> Primer</a:t>
            </a:r>
            <a:endParaRPr sz="1500">
              <a:solidFill>
                <a:schemeClr val="dk2"/>
              </a:solidFill>
              <a:latin typeface="Trebuchet MS"/>
              <a:ea typeface="Trebuchet MS"/>
              <a:cs typeface="Trebuchet MS"/>
              <a:sym typeface="Trebuchet MS"/>
            </a:endParaRPr>
          </a:p>
          <a:p>
            <a:pPr marL="457200" marR="0" lvl="0" indent="-292100" algn="l" rtl="0">
              <a:spcBef>
                <a:spcPts val="0"/>
              </a:spcBef>
              <a:spcAft>
                <a:spcPts val="0"/>
              </a:spcAft>
              <a:buClr>
                <a:srgbClr val="434343"/>
              </a:buClr>
              <a:buSzPts val="1000"/>
              <a:buFont typeface="Raleway"/>
              <a:buChar char="●"/>
            </a:pPr>
            <a:r>
              <a:rPr lang="en-US" sz="1500">
                <a:solidFill>
                  <a:schemeClr val="hlink"/>
                </a:solidFill>
                <a:uFill>
                  <a:noFill/>
                </a:uFill>
                <a:latin typeface="Raleway"/>
                <a:ea typeface="Raleway"/>
                <a:cs typeface="Raleway"/>
                <a:sym typeface="Raleway"/>
                <a:hlinkClick r:id="rId15"/>
              </a:rPr>
              <a:t>netCDF</a:t>
            </a:r>
            <a:r>
              <a:rPr lang="en-US" sz="1500">
                <a:solidFill>
                  <a:schemeClr val="dk2"/>
                </a:solidFill>
                <a:latin typeface="Raleway"/>
                <a:ea typeface="Raleway"/>
                <a:cs typeface="Raleway"/>
                <a:sym typeface="Raleway"/>
              </a:rPr>
              <a:t> Primer and </a:t>
            </a:r>
            <a:r>
              <a:rPr lang="en-US" sz="1500">
                <a:solidFill>
                  <a:schemeClr val="hlink"/>
                </a:solidFill>
                <a:uFill>
                  <a:noFill/>
                </a:uFill>
                <a:latin typeface="Raleway"/>
                <a:ea typeface="Raleway"/>
                <a:cs typeface="Raleway"/>
                <a:sym typeface="Raleway"/>
                <a:hlinkClick r:id="rId16"/>
              </a:rPr>
              <a:t>Tutorial using an NCAR dataset</a:t>
            </a:r>
            <a:endParaRPr sz="1500">
              <a:solidFill>
                <a:schemeClr val="dk2"/>
              </a:solidFill>
              <a:latin typeface="Trebuchet MS"/>
              <a:ea typeface="Trebuchet MS"/>
              <a:cs typeface="Trebuchet MS"/>
              <a:sym typeface="Trebuchet MS"/>
            </a:endParaRPr>
          </a:p>
          <a:p>
            <a:pPr marL="457200" marR="0" lvl="0" indent="-292100" algn="l" rtl="0">
              <a:spcBef>
                <a:spcPts val="0"/>
              </a:spcBef>
              <a:spcAft>
                <a:spcPts val="0"/>
              </a:spcAft>
              <a:buClr>
                <a:srgbClr val="434343"/>
              </a:buClr>
              <a:buSzPts val="1000"/>
              <a:buFont typeface="Raleway"/>
              <a:buChar char="●"/>
            </a:pPr>
            <a:r>
              <a:rPr lang="en-US" sz="1500" b="1" u="sng">
                <a:solidFill>
                  <a:schemeClr val="hlink"/>
                </a:solidFill>
                <a:latin typeface="Trebuchet MS"/>
                <a:ea typeface="Trebuchet MS"/>
                <a:cs typeface="Trebuchet MS"/>
                <a:sym typeface="Trebuchet MS"/>
                <a:hlinkClick r:id="rId17"/>
              </a:rPr>
              <a:t>NVivo Primer</a:t>
            </a:r>
            <a:endParaRPr sz="1500" b="1">
              <a:solidFill>
                <a:schemeClr val="dk2"/>
              </a:solidFill>
              <a:latin typeface="Trebuchet MS"/>
              <a:ea typeface="Trebuchet MS"/>
              <a:cs typeface="Trebuchet MS"/>
              <a:sym typeface="Trebuchet MS"/>
            </a:endParaRPr>
          </a:p>
          <a:p>
            <a:pPr marL="457200" marR="0" lvl="0" indent="-292100" algn="l" rtl="0">
              <a:spcBef>
                <a:spcPts val="0"/>
              </a:spcBef>
              <a:spcAft>
                <a:spcPts val="0"/>
              </a:spcAft>
              <a:buClr>
                <a:srgbClr val="434343"/>
              </a:buClr>
              <a:buSzPts val="1000"/>
              <a:buFont typeface="Raleway"/>
              <a:buChar char="●"/>
            </a:pPr>
            <a:r>
              <a:rPr lang="en-US" sz="1500" b="1" u="sng">
                <a:solidFill>
                  <a:schemeClr val="hlink"/>
                </a:solidFill>
                <a:latin typeface="Raleway"/>
                <a:ea typeface="Raleway"/>
                <a:cs typeface="Raleway"/>
                <a:sym typeface="Raleway"/>
                <a:hlinkClick r:id="rId18"/>
              </a:rPr>
              <a:t>SPSS Primer</a:t>
            </a:r>
            <a:endParaRPr sz="1500" b="1">
              <a:solidFill>
                <a:schemeClr val="dk2"/>
              </a:solidFill>
              <a:latin typeface="Raleway"/>
              <a:ea typeface="Raleway"/>
              <a:cs typeface="Raleway"/>
              <a:sym typeface="Raleway"/>
            </a:endParaRPr>
          </a:p>
          <a:p>
            <a:pPr marL="457200" marR="0" lvl="0" indent="-292100" algn="l" rtl="0">
              <a:spcBef>
                <a:spcPts val="0"/>
              </a:spcBef>
              <a:spcAft>
                <a:spcPts val="0"/>
              </a:spcAft>
              <a:buClr>
                <a:srgbClr val="434343"/>
              </a:buClr>
              <a:buSzPts val="1000"/>
              <a:buFont typeface="Raleway"/>
              <a:buChar char="●"/>
            </a:pPr>
            <a:r>
              <a:rPr lang="en-US" sz="1500">
                <a:solidFill>
                  <a:schemeClr val="hlink"/>
                </a:solidFill>
                <a:uFill>
                  <a:noFill/>
                </a:uFill>
                <a:latin typeface="Raleway"/>
                <a:ea typeface="Raleway"/>
                <a:cs typeface="Raleway"/>
                <a:sym typeface="Raleway"/>
                <a:hlinkClick r:id="rId19"/>
              </a:rPr>
              <a:t>STL</a:t>
            </a:r>
            <a:r>
              <a:rPr lang="en-US" sz="1500">
                <a:solidFill>
                  <a:schemeClr val="dk2"/>
                </a:solidFill>
                <a:latin typeface="Raleway"/>
                <a:ea typeface="Raleway"/>
                <a:cs typeface="Raleway"/>
                <a:sym typeface="Raleway"/>
              </a:rPr>
              <a:t> Primer</a:t>
            </a:r>
            <a:endParaRPr sz="1300"/>
          </a:p>
          <a:p>
            <a:pPr marL="457200" marR="0" lvl="0" indent="-292100" algn="l" rtl="0">
              <a:spcBef>
                <a:spcPts val="0"/>
              </a:spcBef>
              <a:spcAft>
                <a:spcPts val="0"/>
              </a:spcAft>
              <a:buClr>
                <a:srgbClr val="434343"/>
              </a:buClr>
              <a:buSzPts val="1000"/>
              <a:buFont typeface="Raleway"/>
              <a:buChar char="●"/>
            </a:pPr>
            <a:r>
              <a:rPr lang="en-US" sz="1500">
                <a:solidFill>
                  <a:schemeClr val="hlink"/>
                </a:solidFill>
                <a:uFill>
                  <a:noFill/>
                </a:uFill>
                <a:latin typeface="Raleway"/>
                <a:ea typeface="Raleway"/>
                <a:cs typeface="Raleway"/>
                <a:sym typeface="Raleway"/>
                <a:hlinkClick r:id="rId20"/>
              </a:rPr>
              <a:t>R</a:t>
            </a:r>
            <a:r>
              <a:rPr lang="en-US" sz="1500">
                <a:solidFill>
                  <a:schemeClr val="dk2"/>
                </a:solidFill>
                <a:latin typeface="Raleway"/>
                <a:ea typeface="Raleway"/>
                <a:cs typeface="Raleway"/>
                <a:sym typeface="Raleway"/>
              </a:rPr>
              <a:t> Primer</a:t>
            </a:r>
            <a:endParaRPr sz="1300"/>
          </a:p>
          <a:p>
            <a:pPr marL="457200" marR="0" lvl="0" indent="-292100" algn="l" rtl="0">
              <a:spcBef>
                <a:spcPts val="0"/>
              </a:spcBef>
              <a:spcAft>
                <a:spcPts val="0"/>
              </a:spcAft>
              <a:buClr>
                <a:srgbClr val="434343"/>
              </a:buClr>
              <a:buSzPts val="1000"/>
              <a:buFont typeface="Raleway"/>
              <a:buChar char="●"/>
            </a:pPr>
            <a:r>
              <a:rPr lang="en-US" sz="1500">
                <a:solidFill>
                  <a:schemeClr val="hlink"/>
                </a:solidFill>
                <a:uFill>
                  <a:noFill/>
                </a:uFill>
                <a:latin typeface="Raleway"/>
                <a:ea typeface="Raleway"/>
                <a:cs typeface="Raleway"/>
                <a:sym typeface="Raleway"/>
                <a:hlinkClick r:id="rId21"/>
              </a:rPr>
              <a:t>Tableau</a:t>
            </a:r>
            <a:r>
              <a:rPr lang="en-US" sz="1500">
                <a:solidFill>
                  <a:schemeClr val="dk2"/>
                </a:solidFill>
                <a:latin typeface="Raleway"/>
                <a:ea typeface="Raleway"/>
                <a:cs typeface="Raleway"/>
                <a:sym typeface="Raleway"/>
              </a:rPr>
              <a:t> Primer</a:t>
            </a:r>
            <a:endParaRPr sz="1300"/>
          </a:p>
          <a:p>
            <a:pPr marL="457200" marR="0" lvl="0" indent="-285750" algn="l" rtl="0">
              <a:spcBef>
                <a:spcPts val="0"/>
              </a:spcBef>
              <a:spcAft>
                <a:spcPts val="0"/>
              </a:spcAft>
              <a:buClr>
                <a:srgbClr val="434343"/>
              </a:buClr>
              <a:buSzPts val="900"/>
              <a:buFont typeface="Raleway"/>
              <a:buChar char="●"/>
            </a:pPr>
            <a:r>
              <a:rPr lang="en-US" sz="1500">
                <a:solidFill>
                  <a:schemeClr val="hlink"/>
                </a:solidFill>
                <a:uFill>
                  <a:noFill/>
                </a:uFill>
                <a:latin typeface="Raleway"/>
                <a:ea typeface="Raleway"/>
                <a:cs typeface="Raleway"/>
                <a:sym typeface="Raleway"/>
                <a:hlinkClick r:id="rId22"/>
              </a:rPr>
              <a:t>WordPress.com</a:t>
            </a:r>
            <a:r>
              <a:rPr lang="en-US" sz="1500">
                <a:solidFill>
                  <a:schemeClr val="dk2"/>
                </a:solidFill>
                <a:latin typeface="Raleway"/>
                <a:ea typeface="Raleway"/>
                <a:cs typeface="Raleway"/>
                <a:sym typeface="Raleway"/>
              </a:rPr>
              <a:t> Primer...</a:t>
            </a:r>
            <a:endParaRPr sz="1300"/>
          </a:p>
          <a:p>
            <a:pPr marL="457200" marR="0" lvl="0" indent="0" algn="l" rtl="0">
              <a:spcBef>
                <a:spcPts val="4000"/>
              </a:spcBef>
              <a:spcAft>
                <a:spcPts val="0"/>
              </a:spcAft>
              <a:buClr>
                <a:srgbClr val="C3260C"/>
              </a:buClr>
              <a:buSzPts val="1300"/>
              <a:buFont typeface="Georgia"/>
              <a:buNone/>
            </a:pPr>
            <a:endParaRPr sz="1000">
              <a:solidFill>
                <a:srgbClr val="000000"/>
              </a:solidFill>
              <a:latin typeface="Raleway"/>
              <a:ea typeface="Raleway"/>
              <a:cs typeface="Raleway"/>
              <a:sym typeface="Raleway"/>
            </a:endParaRPr>
          </a:p>
          <a:p>
            <a:pPr marL="0" marR="0" lvl="0" indent="0" algn="l" rtl="0">
              <a:spcBef>
                <a:spcPts val="4000"/>
              </a:spcBef>
              <a:spcAft>
                <a:spcPts val="1600"/>
              </a:spcAft>
              <a:buClr>
                <a:srgbClr val="C3260C"/>
              </a:buClr>
              <a:buSzPts val="2860"/>
              <a:buFont typeface="Georgia"/>
              <a:buNone/>
            </a:pPr>
            <a:endParaRPr sz="2200">
              <a:solidFill>
                <a:srgbClr val="3F3F3F"/>
              </a:solidFill>
              <a:latin typeface="Trebuchet MS"/>
              <a:ea typeface="Trebuchet MS"/>
              <a:cs typeface="Trebuchet MS"/>
              <a:sym typeface="Trebuchet MS"/>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41"/>
          <p:cNvSpPr txBox="1">
            <a:spLocks noGrp="1"/>
          </p:cNvSpPr>
          <p:nvPr>
            <p:ph type="title"/>
          </p:nvPr>
        </p:nvSpPr>
        <p:spPr>
          <a:xfrm>
            <a:off x="730000" y="1758200"/>
            <a:ext cx="3300900" cy="22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NVivo Data Curation Primer</a:t>
            </a:r>
            <a:endParaRPr sz="3200">
              <a:solidFill>
                <a:srgbClr val="7F6000"/>
              </a:solidFill>
            </a:endParaRPr>
          </a:p>
        </p:txBody>
      </p:sp>
      <p:sp>
        <p:nvSpPr>
          <p:cNvPr id="323" name="Google Shape;323;p41"/>
          <p:cNvSpPr txBox="1">
            <a:spLocks noGrp="1"/>
          </p:cNvSpPr>
          <p:nvPr>
            <p:ph type="body" idx="2"/>
          </p:nvPr>
        </p:nvSpPr>
        <p:spPr>
          <a:xfrm>
            <a:off x="4637925" y="93785"/>
            <a:ext cx="4429800" cy="6681490"/>
          </a:xfrm>
          <a:prstGeom prst="rect">
            <a:avLst/>
          </a:prstGeom>
          <a:noFill/>
          <a:ln>
            <a:noFill/>
          </a:ln>
        </p:spPr>
        <p:txBody>
          <a:bodyPr spcFirstLastPara="1" wrap="square" lIns="91425" tIns="45700" rIns="91425" bIns="45700" anchor="t" anchorCtr="0">
            <a:noAutofit/>
          </a:bodyPr>
          <a:lstStyle/>
          <a:p>
            <a:pPr marL="228600" lvl="0" indent="-170180" algn="l" rtl="0">
              <a:lnSpc>
                <a:spcPct val="100000"/>
              </a:lnSpc>
              <a:spcBef>
                <a:spcPts val="0"/>
              </a:spcBef>
              <a:spcAft>
                <a:spcPts val="0"/>
              </a:spcAft>
              <a:buSzPts val="1880"/>
              <a:buFont typeface="Courier New"/>
              <a:buChar char="o"/>
            </a:pPr>
            <a:r>
              <a:rPr lang="en-US" sz="1500" dirty="0"/>
              <a:t>Description of the format (components, examples)</a:t>
            </a:r>
            <a:endParaRPr sz="1500" dirty="0"/>
          </a:p>
          <a:p>
            <a:pPr marL="228600" lvl="0" indent="-170180" algn="l" rtl="0">
              <a:lnSpc>
                <a:spcPct val="100000"/>
              </a:lnSpc>
              <a:spcBef>
                <a:spcPts val="0"/>
              </a:spcBef>
              <a:spcAft>
                <a:spcPts val="0"/>
              </a:spcAft>
              <a:buSzPts val="1880"/>
              <a:buFont typeface="Courier New"/>
              <a:buChar char="o"/>
            </a:pPr>
            <a:r>
              <a:rPr lang="en-US" sz="1500" b="1" dirty="0">
                <a:solidFill>
                  <a:srgbClr val="0070C0"/>
                </a:solidFill>
              </a:rPr>
              <a:t>Key Questions to ask of the data</a:t>
            </a:r>
            <a:endParaRPr sz="1500" dirty="0"/>
          </a:p>
          <a:p>
            <a:pPr marL="548640" lvl="1" indent="-170180" algn="l" rtl="0">
              <a:lnSpc>
                <a:spcPct val="100000"/>
              </a:lnSpc>
              <a:spcBef>
                <a:spcPts val="0"/>
              </a:spcBef>
              <a:spcAft>
                <a:spcPts val="0"/>
              </a:spcAft>
              <a:buSzPts val="1880"/>
              <a:buFont typeface="Courier New"/>
              <a:buChar char="o"/>
            </a:pPr>
            <a:r>
              <a:rPr lang="en-US" sz="1400" dirty="0"/>
              <a:t>Which format of NVivo 12 (for Mac, PC Pro, PC Plus)</a:t>
            </a:r>
            <a:endParaRPr sz="1400" dirty="0"/>
          </a:p>
          <a:p>
            <a:pPr marL="548640" lvl="1" indent="-170180" algn="l" rtl="0">
              <a:lnSpc>
                <a:spcPct val="100000"/>
              </a:lnSpc>
              <a:spcBef>
                <a:spcPts val="0"/>
              </a:spcBef>
              <a:spcAft>
                <a:spcPts val="0"/>
              </a:spcAft>
              <a:buSzPts val="1880"/>
              <a:buFont typeface="Courier New"/>
              <a:buChar char="o"/>
            </a:pPr>
            <a:r>
              <a:rPr lang="en-US" sz="1400" dirty="0"/>
              <a:t>Problems opening the file (version)</a:t>
            </a:r>
            <a:endParaRPr sz="1400" dirty="0"/>
          </a:p>
          <a:p>
            <a:pPr marL="548640" lvl="1" indent="-170180" algn="l" rtl="0">
              <a:lnSpc>
                <a:spcPct val="100000"/>
              </a:lnSpc>
              <a:spcBef>
                <a:spcPts val="0"/>
              </a:spcBef>
              <a:spcAft>
                <a:spcPts val="0"/>
              </a:spcAft>
              <a:buSzPts val="1880"/>
              <a:buFont typeface="Courier New"/>
              <a:buChar char="o"/>
            </a:pPr>
            <a:r>
              <a:rPr lang="en-US" sz="1400" dirty="0"/>
              <a:t>Content issues (data loss, sensitive data)</a:t>
            </a:r>
            <a:endParaRPr sz="1400" dirty="0"/>
          </a:p>
          <a:p>
            <a:pPr marL="228600" lvl="0" indent="-170180" algn="l" rtl="0">
              <a:lnSpc>
                <a:spcPct val="100000"/>
              </a:lnSpc>
              <a:spcBef>
                <a:spcPts val="0"/>
              </a:spcBef>
              <a:spcAft>
                <a:spcPts val="0"/>
              </a:spcAft>
              <a:buSzPts val="1880"/>
              <a:buFont typeface="Courier New"/>
              <a:buChar char="o"/>
            </a:pPr>
            <a:r>
              <a:rPr lang="en-US" sz="1500" b="1" dirty="0">
                <a:solidFill>
                  <a:srgbClr val="0070C0"/>
                </a:solidFill>
              </a:rPr>
              <a:t>Key Clarifications to ask the researcher</a:t>
            </a:r>
            <a:endParaRPr sz="1500" dirty="0"/>
          </a:p>
          <a:p>
            <a:pPr marL="548640" lvl="1" indent="-170180" algn="l" rtl="0">
              <a:lnSpc>
                <a:spcPct val="100000"/>
              </a:lnSpc>
              <a:spcBef>
                <a:spcPts val="0"/>
              </a:spcBef>
              <a:spcAft>
                <a:spcPts val="0"/>
              </a:spcAft>
              <a:buSzPts val="1880"/>
              <a:buFont typeface="Courier New"/>
              <a:buChar char="o"/>
            </a:pPr>
            <a:r>
              <a:rPr lang="en-US" sz="1400" b="1" dirty="0">
                <a:solidFill>
                  <a:srgbClr val="0070C0"/>
                </a:solidFill>
              </a:rPr>
              <a:t>To enclave or not to enclave </a:t>
            </a:r>
            <a:r>
              <a:rPr lang="en-US" sz="1400" dirty="0"/>
              <a:t>(where to put the data)</a:t>
            </a:r>
            <a:endParaRPr sz="1400" dirty="0"/>
          </a:p>
          <a:p>
            <a:pPr marL="548640" lvl="1" indent="-170180" algn="l" rtl="0">
              <a:lnSpc>
                <a:spcPct val="100000"/>
              </a:lnSpc>
              <a:spcBef>
                <a:spcPts val="0"/>
              </a:spcBef>
              <a:spcAft>
                <a:spcPts val="0"/>
              </a:spcAft>
              <a:buSzPts val="1880"/>
              <a:buFont typeface="Courier New"/>
              <a:buChar char="o"/>
            </a:pPr>
            <a:r>
              <a:rPr lang="en-US" sz="1400" b="1" dirty="0">
                <a:solidFill>
                  <a:srgbClr val="0070C0"/>
                </a:solidFill>
              </a:rPr>
              <a:t>File format preferences for reuse</a:t>
            </a:r>
            <a:endParaRPr sz="1400" dirty="0"/>
          </a:p>
          <a:p>
            <a:pPr marL="822960" lvl="2" indent="-170180" algn="l" rtl="0">
              <a:lnSpc>
                <a:spcPct val="100000"/>
              </a:lnSpc>
              <a:spcBef>
                <a:spcPts val="0"/>
              </a:spcBef>
              <a:spcAft>
                <a:spcPts val="0"/>
              </a:spcAft>
              <a:buSzPts val="1880"/>
              <a:buFont typeface="Courier New"/>
              <a:buChar char="o"/>
            </a:pPr>
            <a:r>
              <a:rPr lang="en-US" sz="1400" dirty="0"/>
              <a:t>Keeping the proprietary format</a:t>
            </a:r>
            <a:endParaRPr sz="1400" dirty="0"/>
          </a:p>
          <a:p>
            <a:pPr marL="822960" lvl="2" indent="-170180" algn="l" rtl="0">
              <a:lnSpc>
                <a:spcPct val="100000"/>
              </a:lnSpc>
              <a:spcBef>
                <a:spcPts val="0"/>
              </a:spcBef>
              <a:spcAft>
                <a:spcPts val="0"/>
              </a:spcAft>
              <a:buSzPts val="1880"/>
              <a:buFont typeface="Courier New"/>
              <a:buChar char="o"/>
            </a:pPr>
            <a:r>
              <a:rPr lang="en-US" sz="1400" dirty="0"/>
              <a:t>Exporting components (files, memos)</a:t>
            </a:r>
            <a:endParaRPr sz="1400" dirty="0"/>
          </a:p>
          <a:p>
            <a:pPr marL="548640" lvl="1" indent="-170180" algn="l" rtl="0">
              <a:lnSpc>
                <a:spcPct val="100000"/>
              </a:lnSpc>
              <a:spcBef>
                <a:spcPts val="0"/>
              </a:spcBef>
              <a:spcAft>
                <a:spcPts val="0"/>
              </a:spcAft>
              <a:buSzPts val="1620"/>
              <a:buFont typeface="Courier New"/>
              <a:buChar char="o"/>
            </a:pPr>
            <a:r>
              <a:rPr lang="en-US" sz="1400" b="1" dirty="0">
                <a:solidFill>
                  <a:srgbClr val="0070C0"/>
                </a:solidFill>
              </a:rPr>
              <a:t>Data content necessary for reuse</a:t>
            </a:r>
            <a:endParaRPr sz="1400" dirty="0"/>
          </a:p>
          <a:p>
            <a:pPr marL="822960" lvl="2" indent="-170180" algn="l" rtl="0">
              <a:lnSpc>
                <a:spcPct val="100000"/>
              </a:lnSpc>
              <a:spcBef>
                <a:spcPts val="0"/>
              </a:spcBef>
              <a:spcAft>
                <a:spcPts val="0"/>
              </a:spcAft>
              <a:buSzPts val="1620"/>
              <a:buFont typeface="Courier New"/>
              <a:buChar char="o"/>
            </a:pPr>
            <a:r>
              <a:rPr lang="en-US" sz="1400" b="1" dirty="0">
                <a:solidFill>
                  <a:srgbClr val="0070C0"/>
                </a:solidFill>
              </a:rPr>
              <a:t>Codebook</a:t>
            </a:r>
            <a:r>
              <a:rPr lang="en-US" sz="1400" dirty="0"/>
              <a:t> (can be exported from nodes; make sure nodes are complete, named, consistent, w/ description)</a:t>
            </a:r>
            <a:endParaRPr sz="1400" dirty="0"/>
          </a:p>
          <a:p>
            <a:pPr marL="822960" lvl="2" indent="-170180" algn="l" rtl="0">
              <a:lnSpc>
                <a:spcPct val="100000"/>
              </a:lnSpc>
              <a:spcBef>
                <a:spcPts val="0"/>
              </a:spcBef>
              <a:spcAft>
                <a:spcPts val="0"/>
              </a:spcAft>
              <a:buSzPts val="1620"/>
              <a:buFont typeface="Courier New"/>
              <a:buChar char="o"/>
            </a:pPr>
            <a:r>
              <a:rPr lang="en-US" sz="1400" dirty="0"/>
              <a:t>Keeping the </a:t>
            </a:r>
            <a:r>
              <a:rPr lang="en-US" sz="1400" dirty="0">
                <a:solidFill>
                  <a:srgbClr val="0070C0"/>
                </a:solidFill>
              </a:rPr>
              <a:t>project contextual </a:t>
            </a:r>
            <a:r>
              <a:rPr lang="en-US" sz="1400" dirty="0"/>
              <a:t>(sets/linkages/memos)</a:t>
            </a:r>
            <a:endParaRPr sz="1400" dirty="0"/>
          </a:p>
          <a:p>
            <a:pPr marL="228600" lvl="0" indent="-170180" algn="l" rtl="0">
              <a:lnSpc>
                <a:spcPct val="100000"/>
              </a:lnSpc>
              <a:spcBef>
                <a:spcPts val="0"/>
              </a:spcBef>
              <a:spcAft>
                <a:spcPts val="0"/>
              </a:spcAft>
              <a:buSzPts val="1880"/>
              <a:buFont typeface="Courier New"/>
              <a:buChar char="o"/>
            </a:pPr>
            <a:r>
              <a:rPr lang="en-US" sz="1500" b="1" dirty="0">
                <a:solidFill>
                  <a:srgbClr val="0070C0"/>
                </a:solidFill>
              </a:rPr>
              <a:t>Description</a:t>
            </a:r>
            <a:endParaRPr sz="1500" dirty="0"/>
          </a:p>
          <a:p>
            <a:pPr marL="548640" lvl="1" indent="-170180" algn="l" rtl="0">
              <a:lnSpc>
                <a:spcPct val="100000"/>
              </a:lnSpc>
              <a:spcBef>
                <a:spcPts val="0"/>
              </a:spcBef>
              <a:spcAft>
                <a:spcPts val="0"/>
              </a:spcAft>
              <a:buSzPts val="1880"/>
              <a:buFont typeface="Courier New"/>
              <a:buChar char="o"/>
            </a:pPr>
            <a:r>
              <a:rPr lang="en-US" sz="1400" b="1" dirty="0">
                <a:solidFill>
                  <a:srgbClr val="0070C0"/>
                </a:solidFill>
              </a:rPr>
              <a:t>Metadata</a:t>
            </a:r>
            <a:r>
              <a:rPr lang="en-US" sz="1400" dirty="0">
                <a:solidFill>
                  <a:srgbClr val="0070C0"/>
                </a:solidFill>
              </a:rPr>
              <a:t> </a:t>
            </a:r>
            <a:r>
              <a:rPr lang="en-US" sz="1400" dirty="0"/>
              <a:t>(DDI, </a:t>
            </a:r>
            <a:r>
              <a:rPr lang="en-US" sz="1400" dirty="0" err="1"/>
              <a:t>QuDEx</a:t>
            </a:r>
            <a:r>
              <a:rPr lang="en-US" sz="1400" dirty="0"/>
              <a:t>)</a:t>
            </a:r>
            <a:endParaRPr sz="1400" dirty="0"/>
          </a:p>
          <a:p>
            <a:pPr marL="548640" lvl="1" indent="-170180" algn="l" rtl="0">
              <a:lnSpc>
                <a:spcPct val="100000"/>
              </a:lnSpc>
              <a:spcBef>
                <a:spcPts val="0"/>
              </a:spcBef>
              <a:spcAft>
                <a:spcPts val="0"/>
              </a:spcAft>
              <a:buSzPts val="1880"/>
              <a:buFont typeface="Courier New"/>
              <a:buChar char="o"/>
            </a:pPr>
            <a:r>
              <a:rPr lang="en-US" sz="1400" b="1" dirty="0">
                <a:solidFill>
                  <a:srgbClr val="0070C0"/>
                </a:solidFill>
              </a:rPr>
              <a:t>ReadMe</a:t>
            </a:r>
            <a:r>
              <a:rPr lang="en-US" sz="1400" b="1" dirty="0"/>
              <a:t> </a:t>
            </a:r>
            <a:r>
              <a:rPr lang="en-US" sz="1400" dirty="0"/>
              <a:t>(Cornell guide to writing a README) </a:t>
            </a:r>
            <a:endParaRPr sz="1400" dirty="0"/>
          </a:p>
          <a:p>
            <a:pPr marL="228600" lvl="0" indent="-170180" algn="l" rtl="0">
              <a:lnSpc>
                <a:spcPct val="100000"/>
              </a:lnSpc>
              <a:spcBef>
                <a:spcPts val="0"/>
              </a:spcBef>
              <a:spcAft>
                <a:spcPts val="0"/>
              </a:spcAft>
              <a:buSzPts val="1880"/>
              <a:buFont typeface="Courier New"/>
              <a:buChar char="o"/>
            </a:pPr>
            <a:r>
              <a:rPr lang="en-US" sz="1500" dirty="0"/>
              <a:t>Preservation actions</a:t>
            </a:r>
            <a:endParaRPr sz="1500" dirty="0"/>
          </a:p>
          <a:p>
            <a:pPr marL="228600" lvl="0" indent="-170180" algn="l" rtl="0">
              <a:lnSpc>
                <a:spcPct val="100000"/>
              </a:lnSpc>
              <a:spcBef>
                <a:spcPts val="0"/>
              </a:spcBef>
              <a:spcAft>
                <a:spcPts val="0"/>
              </a:spcAft>
              <a:buSzPts val="1880"/>
              <a:buFont typeface="Courier New"/>
              <a:buChar char="o"/>
            </a:pPr>
            <a:r>
              <a:rPr lang="en-US" sz="1500" dirty="0"/>
              <a:t>Further considerations</a:t>
            </a:r>
            <a:endParaRPr sz="1500" dirty="0"/>
          </a:p>
          <a:p>
            <a:pPr marL="548640" lvl="1" indent="-170180" algn="l" rtl="0">
              <a:lnSpc>
                <a:spcPct val="100000"/>
              </a:lnSpc>
              <a:spcBef>
                <a:spcPts val="0"/>
              </a:spcBef>
              <a:spcAft>
                <a:spcPts val="0"/>
              </a:spcAft>
              <a:buSzPts val="1880"/>
              <a:buFont typeface="Courier New"/>
              <a:buChar char="o"/>
            </a:pPr>
            <a:r>
              <a:rPr lang="en-US" sz="1500" dirty="0"/>
              <a:t>Reuse across QDAS software</a:t>
            </a:r>
            <a:endParaRPr sz="1500" dirty="0"/>
          </a:p>
          <a:p>
            <a:pPr marL="228600" lvl="0" indent="-170180" algn="l" rtl="0">
              <a:lnSpc>
                <a:spcPct val="100000"/>
              </a:lnSpc>
              <a:spcBef>
                <a:spcPts val="0"/>
              </a:spcBef>
              <a:spcAft>
                <a:spcPts val="0"/>
              </a:spcAft>
              <a:buSzPts val="1880"/>
              <a:buFont typeface="Courier New"/>
              <a:buChar char="o"/>
            </a:pPr>
            <a:r>
              <a:rPr lang="en-US" sz="1500" dirty="0"/>
              <a:t>Workflow based on the Data Curation Network CURATED steps </a:t>
            </a:r>
            <a:endParaRPr sz="1500" dirty="0"/>
          </a:p>
          <a:p>
            <a:pPr marL="45720" lvl="0" indent="0" algn="l" rtl="0">
              <a:lnSpc>
                <a:spcPct val="100000"/>
              </a:lnSpc>
              <a:spcBef>
                <a:spcPts val="200"/>
              </a:spcBef>
              <a:spcAft>
                <a:spcPts val="0"/>
              </a:spcAft>
              <a:buSzPts val="2080"/>
              <a:buNone/>
            </a:pPr>
            <a:r>
              <a:rPr lang="en-US" sz="1500" dirty="0"/>
              <a:t>   URL: </a:t>
            </a:r>
            <a:r>
              <a:rPr lang="en-US" sz="1200" u="sng" dirty="0">
                <a:solidFill>
                  <a:schemeClr val="hlink"/>
                </a:solidFill>
                <a:latin typeface="Arial"/>
                <a:ea typeface="Arial"/>
                <a:cs typeface="Arial"/>
                <a:sym typeface="Arial"/>
                <a:hlinkClick r:id="rId3"/>
              </a:rPr>
              <a:t>https://github.com/DataCurationNetwork/data-primers/blob/master/NVivo%20Data%20Curation%20Primer/NVivo-data-curation-primer.md</a:t>
            </a:r>
            <a:endParaRPr sz="1200" dirty="0"/>
          </a:p>
          <a:p>
            <a:pPr marL="45720" lvl="0" indent="0" algn="l" rtl="0">
              <a:spcBef>
                <a:spcPts val="200"/>
              </a:spcBef>
              <a:spcAft>
                <a:spcPts val="0"/>
              </a:spcAft>
              <a:buSzPts val="2080"/>
              <a:buNone/>
            </a:pPr>
            <a:endParaRPr sz="1600" dirty="0"/>
          </a:p>
          <a:p>
            <a:pPr marL="228600" lvl="0" indent="-34290" algn="l" rtl="0">
              <a:spcBef>
                <a:spcPts val="460"/>
              </a:spcBef>
              <a:spcAft>
                <a:spcPts val="0"/>
              </a:spcAft>
              <a:buSzPts val="2340"/>
              <a:buFont typeface="Courier New"/>
              <a:buNone/>
            </a:pPr>
            <a:endParaRPr sz="1800" dirty="0"/>
          </a:p>
          <a:p>
            <a:pPr marL="548640" lvl="1" indent="-50800" algn="l" rtl="0">
              <a:spcBef>
                <a:spcPts val="620"/>
              </a:spcBef>
              <a:spcAft>
                <a:spcPts val="0"/>
              </a:spcAft>
              <a:buSzPts val="2080"/>
              <a:buFont typeface="Courier New"/>
              <a:buNone/>
            </a:pPr>
            <a:endParaRPr sz="1600" dirty="0"/>
          </a:p>
          <a:p>
            <a:pPr marL="228600" lvl="0" indent="-83820" algn="l" rtl="0">
              <a:spcBef>
                <a:spcPts val="540"/>
              </a:spcBef>
              <a:spcAft>
                <a:spcPts val="0"/>
              </a:spcAft>
              <a:buSzPts val="1560"/>
              <a:buFont typeface="Courier New"/>
              <a:buNone/>
            </a:pPr>
            <a:endParaRPr sz="1200" dirty="0"/>
          </a:p>
          <a:p>
            <a:pPr marL="45720" lvl="0" indent="0" algn="l" rtl="0">
              <a:spcBef>
                <a:spcPts val="660"/>
              </a:spcBef>
              <a:spcAft>
                <a:spcPts val="0"/>
              </a:spcAft>
              <a:buSzPts val="2340"/>
              <a:buNone/>
            </a:pPr>
            <a:endParaRPr sz="1800" dirty="0">
              <a:solidFill>
                <a:srgbClr val="0070C0"/>
              </a:solidFill>
            </a:endParaRPr>
          </a:p>
        </p:txBody>
      </p:sp>
      <p:sp>
        <p:nvSpPr>
          <p:cNvPr id="324" name="Google Shape;324;p41"/>
          <p:cNvSpPr txBox="1">
            <a:spLocks noGrp="1"/>
          </p:cNvSpPr>
          <p:nvPr>
            <p:ph type="subTitle" idx="1"/>
          </p:nvPr>
        </p:nvSpPr>
        <p:spPr>
          <a:xfrm>
            <a:off x="724950" y="4215367"/>
            <a:ext cx="3300900" cy="101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42"/>
          <p:cNvSpPr txBox="1">
            <a:spLocks noGrp="1"/>
          </p:cNvSpPr>
          <p:nvPr>
            <p:ph type="title"/>
          </p:nvPr>
        </p:nvSpPr>
        <p:spPr>
          <a:xfrm>
            <a:off x="730000" y="1758200"/>
            <a:ext cx="3300900" cy="22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SPSS Data Curation Primer</a:t>
            </a:r>
            <a:endParaRPr sz="3200">
              <a:solidFill>
                <a:srgbClr val="7F6000"/>
              </a:solidFill>
            </a:endParaRPr>
          </a:p>
        </p:txBody>
      </p:sp>
      <p:sp>
        <p:nvSpPr>
          <p:cNvPr id="331" name="Google Shape;331;p42"/>
          <p:cNvSpPr txBox="1">
            <a:spLocks noGrp="1"/>
          </p:cNvSpPr>
          <p:nvPr>
            <p:ph type="body" idx="2"/>
          </p:nvPr>
        </p:nvSpPr>
        <p:spPr>
          <a:xfrm>
            <a:off x="4714125" y="211015"/>
            <a:ext cx="4311300" cy="6564110"/>
          </a:xfrm>
          <a:prstGeom prst="rect">
            <a:avLst/>
          </a:prstGeom>
          <a:noFill/>
          <a:ln>
            <a:noFill/>
          </a:ln>
        </p:spPr>
        <p:txBody>
          <a:bodyPr spcFirstLastPara="1" wrap="square" lIns="91425" tIns="45700" rIns="91425" bIns="45700" anchor="t" anchorCtr="0">
            <a:noAutofit/>
          </a:bodyPr>
          <a:lstStyle/>
          <a:p>
            <a:pPr marL="228600" lvl="0" indent="-163830" algn="l" rtl="0">
              <a:lnSpc>
                <a:spcPct val="100000"/>
              </a:lnSpc>
              <a:spcBef>
                <a:spcPts val="100"/>
              </a:spcBef>
              <a:spcAft>
                <a:spcPts val="0"/>
              </a:spcAft>
              <a:buSzPts val="2040"/>
              <a:buFont typeface="Courier New"/>
              <a:buChar char="o"/>
            </a:pPr>
            <a:r>
              <a:rPr lang="en-US" sz="1500" b="1" dirty="0"/>
              <a:t>Format Overview: </a:t>
            </a:r>
            <a:r>
              <a:rPr lang="en-US" sz="1500" dirty="0"/>
              <a:t>for Social sciences, psychology, education, health sciences, and survey data...</a:t>
            </a:r>
            <a:endParaRPr sz="1000" dirty="0"/>
          </a:p>
          <a:p>
            <a:pPr marL="228600" lvl="0" indent="-163830" algn="l" rtl="0">
              <a:lnSpc>
                <a:spcPct val="100000"/>
              </a:lnSpc>
              <a:spcBef>
                <a:spcPts val="100"/>
              </a:spcBef>
              <a:spcAft>
                <a:spcPts val="0"/>
              </a:spcAft>
              <a:buSzPts val="2040"/>
              <a:buFont typeface="Courier New"/>
              <a:buChar char="o"/>
            </a:pPr>
            <a:r>
              <a:rPr lang="en-US" sz="1500" b="1" dirty="0"/>
              <a:t>Description of </a:t>
            </a:r>
            <a:r>
              <a:rPr lang="en-US" sz="1500" b="1" dirty="0">
                <a:solidFill>
                  <a:srgbClr val="0070C0"/>
                </a:solidFill>
              </a:rPr>
              <a:t>Format: </a:t>
            </a:r>
            <a:r>
              <a:rPr lang="en-US" sz="1500" dirty="0"/>
              <a:t>.sav: Proprietary binary format; </a:t>
            </a:r>
            <a:endParaRPr sz="1000" dirty="0"/>
          </a:p>
          <a:p>
            <a:pPr marL="45720" lvl="0" indent="0" algn="l" rtl="0">
              <a:lnSpc>
                <a:spcPct val="100000"/>
              </a:lnSpc>
              <a:spcBef>
                <a:spcPts val="100"/>
              </a:spcBef>
              <a:spcAft>
                <a:spcPts val="0"/>
              </a:spcAft>
              <a:buSzPts val="2340"/>
              <a:buNone/>
            </a:pPr>
            <a:r>
              <a:rPr lang="en-US" sz="1500" dirty="0"/>
              <a:t>   .por: Portable file format...</a:t>
            </a:r>
            <a:endParaRPr sz="1000" dirty="0"/>
          </a:p>
          <a:p>
            <a:pPr marL="228600" lvl="0" indent="-163830" algn="l" rtl="0">
              <a:lnSpc>
                <a:spcPct val="100000"/>
              </a:lnSpc>
              <a:spcBef>
                <a:spcPts val="100"/>
              </a:spcBef>
              <a:spcAft>
                <a:spcPts val="0"/>
              </a:spcAft>
              <a:buSzPts val="2040"/>
              <a:buFont typeface="Courier New"/>
              <a:buChar char="o"/>
            </a:pPr>
            <a:r>
              <a:rPr lang="en-US" sz="1500" dirty="0"/>
              <a:t>Example Data: from ICPSR</a:t>
            </a:r>
            <a:endParaRPr sz="1000" dirty="0"/>
          </a:p>
          <a:p>
            <a:pPr marL="228600" lvl="0" indent="-163830" algn="l" rtl="0">
              <a:lnSpc>
                <a:spcPct val="100000"/>
              </a:lnSpc>
              <a:spcBef>
                <a:spcPts val="100"/>
              </a:spcBef>
              <a:spcAft>
                <a:spcPts val="0"/>
              </a:spcAft>
              <a:buSzPts val="2040"/>
              <a:buFont typeface="Courier New"/>
              <a:buChar char="o"/>
            </a:pPr>
            <a:r>
              <a:rPr lang="en-US" sz="1500" dirty="0"/>
              <a:t>Start the Conversation, Broad Questions and Clarifications on Research Data</a:t>
            </a:r>
            <a:endParaRPr sz="1000" dirty="0"/>
          </a:p>
          <a:p>
            <a:pPr marL="228600" lvl="0" indent="-163830" algn="l" rtl="0">
              <a:lnSpc>
                <a:spcPct val="100000"/>
              </a:lnSpc>
              <a:spcBef>
                <a:spcPts val="100"/>
              </a:spcBef>
              <a:spcAft>
                <a:spcPts val="0"/>
              </a:spcAft>
              <a:buSzPts val="2040"/>
              <a:buFont typeface="Courier New"/>
              <a:buChar char="o"/>
            </a:pPr>
            <a:r>
              <a:rPr lang="en-US" sz="1500" b="1" dirty="0">
                <a:solidFill>
                  <a:srgbClr val="0070C0"/>
                </a:solidFill>
              </a:rPr>
              <a:t>Key Questions:</a:t>
            </a:r>
            <a:r>
              <a:rPr lang="en-US" sz="1500" dirty="0">
                <a:solidFill>
                  <a:srgbClr val="0070C0"/>
                </a:solidFill>
              </a:rPr>
              <a:t> </a:t>
            </a:r>
            <a:r>
              <a:rPr lang="en-US" sz="1500" dirty="0"/>
              <a:t>file format, version, naming, variable, codebook, Readme, data, additional documentation (survey, interview etc.), essential files, potential re-users</a:t>
            </a:r>
            <a:endParaRPr sz="1000" dirty="0"/>
          </a:p>
          <a:p>
            <a:pPr marL="228600" lvl="0" indent="-163830" algn="l" rtl="0">
              <a:lnSpc>
                <a:spcPct val="100000"/>
              </a:lnSpc>
              <a:spcBef>
                <a:spcPts val="100"/>
              </a:spcBef>
              <a:spcAft>
                <a:spcPts val="0"/>
              </a:spcAft>
              <a:buSzPts val="2040"/>
              <a:buFont typeface="Courier New"/>
              <a:buChar char="o"/>
            </a:pPr>
            <a:r>
              <a:rPr lang="en-US" sz="1500" b="1" dirty="0">
                <a:solidFill>
                  <a:srgbClr val="0070C0"/>
                </a:solidFill>
              </a:rPr>
              <a:t>Key Clarifications: </a:t>
            </a:r>
            <a:endParaRPr sz="1000" dirty="0"/>
          </a:p>
          <a:p>
            <a:pPr marL="548640" lvl="1" indent="-163830" algn="l" rtl="0">
              <a:lnSpc>
                <a:spcPct val="100000"/>
              </a:lnSpc>
              <a:spcBef>
                <a:spcPts val="100"/>
              </a:spcBef>
              <a:spcAft>
                <a:spcPts val="0"/>
              </a:spcAft>
              <a:buSzPts val="2040"/>
              <a:buFont typeface="Courier New"/>
              <a:buChar char="o"/>
            </a:pPr>
            <a:r>
              <a:rPr lang="en-US" sz="1500" b="1" dirty="0">
                <a:solidFill>
                  <a:srgbClr val="0070C0"/>
                </a:solidFill>
              </a:rPr>
              <a:t>data analysis and curation</a:t>
            </a:r>
            <a:r>
              <a:rPr lang="en-US" sz="1500" b="1" dirty="0"/>
              <a:t> </a:t>
            </a:r>
            <a:r>
              <a:rPr lang="en-US" sz="1500" dirty="0"/>
              <a:t>(date, missing data, tools used for manipulation); </a:t>
            </a:r>
            <a:endParaRPr sz="800" dirty="0"/>
          </a:p>
          <a:p>
            <a:pPr marL="548640" lvl="1" indent="-163830" algn="l" rtl="0">
              <a:lnSpc>
                <a:spcPct val="100000"/>
              </a:lnSpc>
              <a:spcBef>
                <a:spcPts val="100"/>
              </a:spcBef>
              <a:spcAft>
                <a:spcPts val="0"/>
              </a:spcAft>
              <a:buSzPts val="2040"/>
              <a:buFont typeface="Courier New"/>
              <a:buChar char="o"/>
            </a:pPr>
            <a:r>
              <a:rPr lang="en-US" sz="1500" b="1" dirty="0">
                <a:solidFill>
                  <a:srgbClr val="0070C0"/>
                </a:solidFill>
              </a:rPr>
              <a:t>sensitive data</a:t>
            </a:r>
            <a:r>
              <a:rPr lang="en-US" sz="1500" dirty="0">
                <a:solidFill>
                  <a:srgbClr val="0070C0"/>
                </a:solidFill>
              </a:rPr>
              <a:t> </a:t>
            </a:r>
            <a:r>
              <a:rPr lang="en-US" sz="1500" dirty="0"/>
              <a:t>(human subjects protocol, anonymization)</a:t>
            </a:r>
            <a:endParaRPr sz="800" dirty="0"/>
          </a:p>
          <a:p>
            <a:pPr marL="228600" lvl="0" indent="-163830" algn="l" rtl="0">
              <a:lnSpc>
                <a:spcPct val="100000"/>
              </a:lnSpc>
              <a:spcBef>
                <a:spcPts val="100"/>
              </a:spcBef>
              <a:spcAft>
                <a:spcPts val="0"/>
              </a:spcAft>
              <a:buSzPts val="2040"/>
              <a:buFont typeface="Courier New"/>
              <a:buChar char="o"/>
            </a:pPr>
            <a:r>
              <a:rPr lang="en-US" sz="1500" b="1" dirty="0"/>
              <a:t>Applicable </a:t>
            </a:r>
            <a:r>
              <a:rPr lang="en-US" sz="1500" b="1" dirty="0">
                <a:solidFill>
                  <a:srgbClr val="0070C0"/>
                </a:solidFill>
              </a:rPr>
              <a:t>Metadata Standards</a:t>
            </a:r>
            <a:r>
              <a:rPr lang="en-US" sz="1500" b="1" dirty="0"/>
              <a:t>, Recommended Elements and Readme: </a:t>
            </a:r>
            <a:endParaRPr sz="1000" dirty="0"/>
          </a:p>
          <a:p>
            <a:pPr marL="548640" lvl="1" indent="-163830" algn="l" rtl="0">
              <a:lnSpc>
                <a:spcPct val="100000"/>
              </a:lnSpc>
              <a:spcBef>
                <a:spcPts val="100"/>
              </a:spcBef>
              <a:spcAft>
                <a:spcPts val="0"/>
              </a:spcAft>
              <a:buSzPts val="2040"/>
              <a:buFont typeface="Courier New"/>
              <a:buChar char="o"/>
            </a:pPr>
            <a:r>
              <a:rPr lang="en-US" sz="1500" b="1" dirty="0">
                <a:solidFill>
                  <a:srgbClr val="0070C0"/>
                </a:solidFill>
              </a:rPr>
              <a:t>Project-Level or Study-Level Metadata </a:t>
            </a:r>
            <a:r>
              <a:rPr lang="en-US" sz="1500" dirty="0"/>
              <a:t>(Readme, record, what to collect, refer to standards such as DC, DDI); </a:t>
            </a:r>
            <a:endParaRPr sz="800" dirty="0"/>
          </a:p>
          <a:p>
            <a:pPr marL="548640" lvl="1" indent="-163830" algn="l" rtl="0">
              <a:lnSpc>
                <a:spcPct val="100000"/>
              </a:lnSpc>
              <a:spcBef>
                <a:spcPts val="100"/>
              </a:spcBef>
              <a:spcAft>
                <a:spcPts val="0"/>
              </a:spcAft>
              <a:buSzPts val="2040"/>
              <a:buFont typeface="Courier New"/>
              <a:buChar char="o"/>
            </a:pPr>
            <a:r>
              <a:rPr lang="en-US" sz="1500" b="1" dirty="0">
                <a:solidFill>
                  <a:srgbClr val="0070C0"/>
                </a:solidFill>
              </a:rPr>
              <a:t>Data Level Metadata </a:t>
            </a:r>
            <a:r>
              <a:rPr lang="en-US" sz="1500" dirty="0"/>
              <a:t>(variable name, label, type; value label, missing value…); </a:t>
            </a:r>
            <a:endParaRPr sz="800" dirty="0"/>
          </a:p>
          <a:p>
            <a:pPr marL="548640" lvl="1" indent="-163830" algn="l" rtl="0">
              <a:lnSpc>
                <a:spcPct val="100000"/>
              </a:lnSpc>
              <a:spcBef>
                <a:spcPts val="100"/>
              </a:spcBef>
              <a:spcAft>
                <a:spcPts val="0"/>
              </a:spcAft>
              <a:buSzPts val="2040"/>
              <a:buFont typeface="Courier New"/>
              <a:buChar char="o"/>
            </a:pPr>
            <a:r>
              <a:rPr lang="en-US" sz="1500" b="1" dirty="0">
                <a:solidFill>
                  <a:srgbClr val="0070C0"/>
                </a:solidFill>
              </a:rPr>
              <a:t>Codeboo</a:t>
            </a:r>
            <a:r>
              <a:rPr lang="en-US" sz="1500" dirty="0">
                <a:solidFill>
                  <a:srgbClr val="0070C0"/>
                </a:solidFill>
              </a:rPr>
              <a:t>k </a:t>
            </a:r>
            <a:r>
              <a:rPr lang="en-US" sz="1500" dirty="0"/>
              <a:t>can be created from SPSS data file</a:t>
            </a:r>
            <a:endParaRPr sz="1800" dirty="0"/>
          </a:p>
          <a:p>
            <a:pPr marL="228600" lvl="0" indent="-34290" algn="l" rtl="0">
              <a:spcBef>
                <a:spcPts val="200"/>
              </a:spcBef>
              <a:spcAft>
                <a:spcPts val="0"/>
              </a:spcAft>
              <a:buSzPts val="2340"/>
              <a:buFont typeface="Courier New"/>
              <a:buNone/>
            </a:pPr>
            <a:endParaRPr sz="1800" dirty="0"/>
          </a:p>
          <a:p>
            <a:pPr marL="45720" lvl="0" indent="0" algn="l" rtl="0">
              <a:spcBef>
                <a:spcPts val="200"/>
              </a:spcBef>
              <a:spcAft>
                <a:spcPts val="0"/>
              </a:spcAft>
              <a:buSzPts val="2080"/>
              <a:buNone/>
            </a:pPr>
            <a:endParaRPr sz="1600" dirty="0"/>
          </a:p>
          <a:p>
            <a:pPr marL="228600" lvl="0" indent="-34290" algn="l" rtl="0">
              <a:spcBef>
                <a:spcPts val="460"/>
              </a:spcBef>
              <a:spcAft>
                <a:spcPts val="0"/>
              </a:spcAft>
              <a:buSzPts val="2340"/>
              <a:buFont typeface="Courier New"/>
              <a:buNone/>
            </a:pPr>
            <a:endParaRPr sz="1800" dirty="0"/>
          </a:p>
          <a:p>
            <a:pPr marL="548640" lvl="1" indent="-50800" algn="l" rtl="0">
              <a:spcBef>
                <a:spcPts val="620"/>
              </a:spcBef>
              <a:spcAft>
                <a:spcPts val="0"/>
              </a:spcAft>
              <a:buSzPts val="2080"/>
              <a:buFont typeface="Courier New"/>
              <a:buNone/>
            </a:pPr>
            <a:endParaRPr sz="1600" dirty="0"/>
          </a:p>
          <a:p>
            <a:pPr marL="228600" lvl="0" indent="-83820" algn="l" rtl="0">
              <a:spcBef>
                <a:spcPts val="540"/>
              </a:spcBef>
              <a:spcAft>
                <a:spcPts val="0"/>
              </a:spcAft>
              <a:buSzPts val="1560"/>
              <a:buFont typeface="Courier New"/>
              <a:buNone/>
            </a:pPr>
            <a:endParaRPr sz="1200" dirty="0"/>
          </a:p>
          <a:p>
            <a:pPr marL="45720" lvl="0" indent="0" algn="l" rtl="0">
              <a:spcBef>
                <a:spcPts val="660"/>
              </a:spcBef>
              <a:spcAft>
                <a:spcPts val="0"/>
              </a:spcAft>
              <a:buSzPts val="2340"/>
              <a:buNone/>
            </a:pPr>
            <a:endParaRPr sz="1800" dirty="0">
              <a:solidFill>
                <a:srgbClr val="0070C0"/>
              </a:solidFill>
            </a:endParaRPr>
          </a:p>
        </p:txBody>
      </p:sp>
      <p:sp>
        <p:nvSpPr>
          <p:cNvPr id="332" name="Google Shape;332;p42"/>
          <p:cNvSpPr txBox="1">
            <a:spLocks noGrp="1"/>
          </p:cNvSpPr>
          <p:nvPr>
            <p:ph type="subTitle" idx="1"/>
          </p:nvPr>
        </p:nvSpPr>
        <p:spPr>
          <a:xfrm>
            <a:off x="724950" y="4215367"/>
            <a:ext cx="3300900" cy="101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6"/>
          <p:cNvSpPr txBox="1">
            <a:spLocks noGrp="1"/>
          </p:cNvSpPr>
          <p:nvPr>
            <p:ph type="title"/>
          </p:nvPr>
        </p:nvSpPr>
        <p:spPr>
          <a:xfrm>
            <a:off x="730000" y="1758200"/>
            <a:ext cx="2622000" cy="22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Part I: The Data Basics</a:t>
            </a:r>
            <a:br>
              <a:rPr lang="en-US" sz="3600">
                <a:solidFill>
                  <a:srgbClr val="7F6000"/>
                </a:solidFill>
              </a:rPr>
            </a:br>
            <a:endParaRPr sz="1000">
              <a:solidFill>
                <a:srgbClr val="7F6000"/>
              </a:solidFill>
            </a:endParaRPr>
          </a:p>
          <a:p>
            <a:pPr marL="0" lvl="0" indent="0" algn="l" rtl="0">
              <a:spcBef>
                <a:spcPts val="0"/>
              </a:spcBef>
              <a:spcAft>
                <a:spcPts val="0"/>
              </a:spcAft>
              <a:buSzPts val="4608"/>
              <a:buNone/>
            </a:pPr>
            <a:r>
              <a:rPr lang="en-US" sz="2200">
                <a:solidFill>
                  <a:srgbClr val="7F6000"/>
                </a:solidFill>
              </a:rPr>
              <a:t>When Things are Incomprehensible</a:t>
            </a:r>
            <a:br>
              <a:rPr lang="en-US" sz="2200"/>
            </a:br>
            <a:endParaRPr sz="2200"/>
          </a:p>
        </p:txBody>
      </p:sp>
      <p:sp>
        <p:nvSpPr>
          <p:cNvPr id="119" name="Google Shape;119;p16"/>
          <p:cNvSpPr txBox="1">
            <a:spLocks noGrp="1"/>
          </p:cNvSpPr>
          <p:nvPr>
            <p:ph type="body" idx="2"/>
          </p:nvPr>
        </p:nvSpPr>
        <p:spPr>
          <a:xfrm>
            <a:off x="5174225" y="1803500"/>
            <a:ext cx="3374400" cy="40341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Clr>
                <a:schemeClr val="dk1"/>
              </a:buClr>
              <a:buSzPts val="1100"/>
              <a:buFont typeface="Arial"/>
              <a:buNone/>
            </a:pPr>
            <a:endParaRPr sz="1600">
              <a:solidFill>
                <a:srgbClr val="595959"/>
              </a:solidFill>
              <a:latin typeface="Lato"/>
              <a:ea typeface="Lato"/>
              <a:cs typeface="Lato"/>
              <a:sym typeface="Lato"/>
            </a:endParaRPr>
          </a:p>
          <a:p>
            <a:pPr marL="45720" lvl="0" indent="0" algn="l" rtl="0">
              <a:lnSpc>
                <a:spcPct val="120000"/>
              </a:lnSpc>
              <a:spcBef>
                <a:spcPts val="640"/>
              </a:spcBef>
              <a:spcAft>
                <a:spcPts val="0"/>
              </a:spcAft>
              <a:buSzPts val="2210"/>
              <a:buNone/>
            </a:pPr>
            <a:endParaRPr sz="1700"/>
          </a:p>
        </p:txBody>
      </p:sp>
      <p:pic>
        <p:nvPicPr>
          <p:cNvPr id="120" name="Google Shape;120;p16"/>
          <p:cNvPicPr preferRelativeResize="0"/>
          <p:nvPr/>
        </p:nvPicPr>
        <p:blipFill>
          <a:blip r:embed="rId3">
            <a:alphaModFix/>
          </a:blip>
          <a:stretch>
            <a:fillRect/>
          </a:stretch>
        </p:blipFill>
        <p:spPr>
          <a:xfrm>
            <a:off x="3568725" y="1758200"/>
            <a:ext cx="5262900" cy="4846300"/>
          </a:xfrm>
          <a:prstGeom prst="rect">
            <a:avLst/>
          </a:prstGeom>
          <a:noFill/>
          <a:ln>
            <a:noFill/>
          </a:ln>
        </p:spPr>
      </p:pic>
      <p:sp>
        <p:nvSpPr>
          <p:cNvPr id="121" name="Google Shape;121;p16"/>
          <p:cNvSpPr txBox="1">
            <a:spLocks noGrp="1"/>
          </p:cNvSpPr>
          <p:nvPr>
            <p:ph type="subTitle" idx="1"/>
          </p:nvPr>
        </p:nvSpPr>
        <p:spPr>
          <a:xfrm>
            <a:off x="771400" y="4902350"/>
            <a:ext cx="2539200" cy="16524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Clr>
                <a:schemeClr val="dk1"/>
              </a:buClr>
              <a:buSzPts val="1100"/>
              <a:buFont typeface="Arial"/>
              <a:buNone/>
            </a:pPr>
            <a:r>
              <a:rPr lang="en-US"/>
              <a:t>Clay tablet</a:t>
            </a:r>
            <a:endParaRPr/>
          </a:p>
          <a:p>
            <a:pPr marL="0" lvl="0" indent="0" algn="l" rtl="0">
              <a:lnSpc>
                <a:spcPct val="115000"/>
              </a:lnSpc>
              <a:spcBef>
                <a:spcPts val="0"/>
              </a:spcBef>
              <a:spcAft>
                <a:spcPts val="0"/>
              </a:spcAft>
              <a:buClr>
                <a:schemeClr val="dk1"/>
              </a:buClr>
              <a:buSzPts val="1100"/>
              <a:buFont typeface="Arial"/>
              <a:buNone/>
            </a:pPr>
            <a:r>
              <a:rPr lang="en-US"/>
              <a:t>Prehistorical document?</a:t>
            </a:r>
            <a:endParaRPr/>
          </a:p>
          <a:p>
            <a:pPr marL="0" lvl="0" indent="0" algn="l" rtl="0">
              <a:lnSpc>
                <a:spcPct val="115000"/>
              </a:lnSpc>
              <a:spcBef>
                <a:spcPts val="0"/>
              </a:spcBef>
              <a:spcAft>
                <a:spcPts val="0"/>
              </a:spcAft>
              <a:buClr>
                <a:schemeClr val="dk1"/>
              </a:buClr>
              <a:buSzPts val="1100"/>
              <a:buFont typeface="Arial"/>
              <a:buNone/>
            </a:pPr>
            <a:r>
              <a:rPr lang="en-US"/>
              <a:t>History? Stories?</a:t>
            </a:r>
            <a:endParaRPr/>
          </a:p>
          <a:p>
            <a:pPr marL="0" lvl="0" indent="0" algn="l" rtl="0">
              <a:lnSpc>
                <a:spcPct val="115000"/>
              </a:lnSpc>
              <a:spcBef>
                <a:spcPts val="0"/>
              </a:spcBef>
              <a:spcAft>
                <a:spcPts val="0"/>
              </a:spcAft>
              <a:buClr>
                <a:schemeClr val="dk1"/>
              </a:buClr>
              <a:buSzPts val="1100"/>
              <a:buFont typeface="Arial"/>
              <a:buNone/>
            </a:pPr>
            <a:r>
              <a:rPr lang="en-US"/>
              <a:t>Knowledge?</a:t>
            </a:r>
            <a:endParaRPr/>
          </a:p>
          <a:p>
            <a:pPr marL="0" lvl="0" indent="0" algn="l" rtl="0">
              <a:lnSpc>
                <a:spcPct val="115000"/>
              </a:lnSpc>
              <a:spcBef>
                <a:spcPts val="0"/>
              </a:spcBef>
              <a:spcAft>
                <a:spcPts val="0"/>
              </a:spcAft>
              <a:buClr>
                <a:schemeClr val="dk1"/>
              </a:buClr>
              <a:buSzPts val="1100"/>
              <a:buFont typeface="Arial"/>
              <a:buNone/>
            </a:pPr>
            <a:r>
              <a:rPr lang="en-US"/>
              <a:t>What is it trying to say?</a:t>
            </a:r>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43"/>
          <p:cNvSpPr txBox="1">
            <a:spLocks noGrp="1"/>
          </p:cNvSpPr>
          <p:nvPr>
            <p:ph type="title"/>
          </p:nvPr>
        </p:nvSpPr>
        <p:spPr>
          <a:xfrm>
            <a:off x="730000" y="1758200"/>
            <a:ext cx="3300900" cy="22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SPSS Data Curation Primer</a:t>
            </a:r>
            <a:endParaRPr sz="3200">
              <a:solidFill>
                <a:srgbClr val="7F6000"/>
              </a:solidFill>
            </a:endParaRPr>
          </a:p>
        </p:txBody>
      </p:sp>
      <p:sp>
        <p:nvSpPr>
          <p:cNvPr id="339" name="Google Shape;339;p43"/>
          <p:cNvSpPr txBox="1">
            <a:spLocks noGrp="1"/>
          </p:cNvSpPr>
          <p:nvPr>
            <p:ph type="body" idx="2"/>
          </p:nvPr>
        </p:nvSpPr>
        <p:spPr>
          <a:xfrm>
            <a:off x="4714125" y="211016"/>
            <a:ext cx="4228500" cy="6517092"/>
          </a:xfrm>
          <a:prstGeom prst="rect">
            <a:avLst/>
          </a:prstGeom>
          <a:noFill/>
          <a:ln>
            <a:noFill/>
          </a:ln>
        </p:spPr>
        <p:txBody>
          <a:bodyPr spcFirstLastPara="1" wrap="square" lIns="91425" tIns="45700" rIns="91425" bIns="45700" anchor="t" anchorCtr="0">
            <a:noAutofit/>
          </a:bodyPr>
          <a:lstStyle/>
          <a:p>
            <a:pPr marL="228600" lvl="0" indent="-176530" algn="l" rtl="0">
              <a:lnSpc>
                <a:spcPct val="100000"/>
              </a:lnSpc>
              <a:spcBef>
                <a:spcPts val="100"/>
              </a:spcBef>
              <a:spcAft>
                <a:spcPts val="0"/>
              </a:spcAft>
              <a:buSzPts val="2240"/>
              <a:buFont typeface="Courier New"/>
              <a:buChar char="o"/>
            </a:pPr>
            <a:r>
              <a:rPr lang="en-US" sz="1700" b="1" dirty="0"/>
              <a:t>Tutorials</a:t>
            </a:r>
            <a:endParaRPr sz="1200" dirty="0"/>
          </a:p>
          <a:p>
            <a:pPr marL="228600" lvl="0" indent="-176530" algn="l" rtl="0">
              <a:lnSpc>
                <a:spcPct val="100000"/>
              </a:lnSpc>
              <a:spcBef>
                <a:spcPts val="100"/>
              </a:spcBef>
              <a:spcAft>
                <a:spcPts val="0"/>
              </a:spcAft>
              <a:buSzPts val="2240"/>
              <a:buFont typeface="Courier New"/>
              <a:buChar char="o"/>
            </a:pPr>
            <a:r>
              <a:rPr lang="en-US" sz="1700" b="1" dirty="0"/>
              <a:t>Software</a:t>
            </a:r>
            <a:endParaRPr sz="1200" dirty="0"/>
          </a:p>
          <a:p>
            <a:pPr marL="228600" lvl="0" indent="-176530" algn="l" rtl="0">
              <a:lnSpc>
                <a:spcPct val="100000"/>
              </a:lnSpc>
              <a:spcBef>
                <a:spcPts val="100"/>
              </a:spcBef>
              <a:spcAft>
                <a:spcPts val="0"/>
              </a:spcAft>
              <a:buSzPts val="2240"/>
              <a:buFont typeface="Courier New"/>
              <a:buChar char="o"/>
            </a:pPr>
            <a:r>
              <a:rPr lang="en-US" sz="1700" b="1" dirty="0">
                <a:solidFill>
                  <a:srgbClr val="0070C0"/>
                </a:solidFill>
              </a:rPr>
              <a:t>Preservation Actions: </a:t>
            </a:r>
            <a:endParaRPr sz="1200" dirty="0"/>
          </a:p>
          <a:p>
            <a:pPr marL="548640" lvl="1" indent="-176530" algn="l" rtl="0">
              <a:lnSpc>
                <a:spcPct val="100000"/>
              </a:lnSpc>
              <a:spcBef>
                <a:spcPts val="100"/>
              </a:spcBef>
              <a:spcAft>
                <a:spcPts val="0"/>
              </a:spcAft>
              <a:buSzPts val="2110"/>
              <a:buFont typeface="Courier New"/>
              <a:buChar char="o"/>
            </a:pPr>
            <a:r>
              <a:rPr lang="en-US" sz="1600" dirty="0"/>
              <a:t>Recommendations from CESSDA, LC, ICPSR, </a:t>
            </a:r>
            <a:r>
              <a:rPr lang="en-US" sz="1600" dirty="0" err="1"/>
              <a:t>Dataverse</a:t>
            </a:r>
            <a:r>
              <a:rPr lang="en-US" sz="1600" dirty="0"/>
              <a:t>);</a:t>
            </a:r>
            <a:endParaRPr sz="1000" dirty="0"/>
          </a:p>
          <a:p>
            <a:pPr marL="548640" lvl="1" indent="-176530" algn="l" rtl="0">
              <a:lnSpc>
                <a:spcPct val="100000"/>
              </a:lnSpc>
              <a:spcBef>
                <a:spcPts val="100"/>
              </a:spcBef>
              <a:spcAft>
                <a:spcPts val="0"/>
              </a:spcAft>
              <a:buSzPts val="2110"/>
              <a:buFont typeface="Courier New"/>
              <a:buChar char="o"/>
            </a:pPr>
            <a:r>
              <a:rPr lang="en-US" sz="1600" dirty="0"/>
              <a:t>Reading &amp; converting options (R, SAS import etc.);</a:t>
            </a:r>
            <a:endParaRPr sz="1000" dirty="0"/>
          </a:p>
          <a:p>
            <a:pPr marL="548640" lvl="1" indent="-176530" algn="l" rtl="0">
              <a:lnSpc>
                <a:spcPct val="100000"/>
              </a:lnSpc>
              <a:spcBef>
                <a:spcPts val="100"/>
              </a:spcBef>
              <a:spcAft>
                <a:spcPts val="0"/>
              </a:spcAft>
              <a:buSzPts val="2110"/>
              <a:buFont typeface="Courier New"/>
              <a:buChar char="o"/>
            </a:pPr>
            <a:r>
              <a:rPr lang="en-US" sz="1600" dirty="0"/>
              <a:t>Data archive preferred file formats (ICPSR, UK Data Archive, GESIS, DANS, CESSDA, </a:t>
            </a:r>
            <a:r>
              <a:rPr lang="en-US" sz="1600" dirty="0" err="1"/>
              <a:t>Dataverse</a:t>
            </a:r>
            <a:r>
              <a:rPr lang="en-US" sz="1600" dirty="0"/>
              <a:t>)</a:t>
            </a:r>
            <a:endParaRPr sz="1000" dirty="0"/>
          </a:p>
          <a:p>
            <a:pPr marL="228600" lvl="0" indent="-176530" algn="l" rtl="0">
              <a:lnSpc>
                <a:spcPct val="100000"/>
              </a:lnSpc>
              <a:spcBef>
                <a:spcPts val="100"/>
              </a:spcBef>
              <a:spcAft>
                <a:spcPts val="0"/>
              </a:spcAft>
              <a:buSzPts val="2240"/>
              <a:buFont typeface="Courier New"/>
              <a:buChar char="o"/>
            </a:pPr>
            <a:r>
              <a:rPr lang="en-US" sz="1700" b="1" dirty="0">
                <a:solidFill>
                  <a:srgbClr val="0070C0"/>
                </a:solidFill>
              </a:rPr>
              <a:t>FAIR Principles &amp; SPSS: </a:t>
            </a:r>
            <a:r>
              <a:rPr lang="en-US" sz="1700" b="1" dirty="0"/>
              <a:t>Findable, Accessible, Interoperable, Reusable</a:t>
            </a:r>
            <a:endParaRPr sz="1200" dirty="0"/>
          </a:p>
          <a:p>
            <a:pPr marL="228600" lvl="0" indent="-176530" algn="l" rtl="0">
              <a:lnSpc>
                <a:spcPct val="100000"/>
              </a:lnSpc>
              <a:spcBef>
                <a:spcPts val="100"/>
              </a:spcBef>
              <a:spcAft>
                <a:spcPts val="0"/>
              </a:spcAft>
              <a:buSzPts val="2240"/>
              <a:buFont typeface="Courier New"/>
              <a:buChar char="o"/>
            </a:pPr>
            <a:r>
              <a:rPr lang="en-US" sz="1700" b="1" dirty="0"/>
              <a:t>Format Use</a:t>
            </a:r>
            <a:endParaRPr sz="1700" b="1" dirty="0"/>
          </a:p>
          <a:p>
            <a:pPr marL="228600" lvl="0" indent="-176530" algn="l" rtl="0">
              <a:lnSpc>
                <a:spcPct val="100000"/>
              </a:lnSpc>
              <a:spcBef>
                <a:spcPts val="100"/>
              </a:spcBef>
              <a:spcAft>
                <a:spcPts val="0"/>
              </a:spcAft>
              <a:buSzPts val="2240"/>
              <a:buFont typeface="Courier New"/>
              <a:buChar char="o"/>
            </a:pPr>
            <a:r>
              <a:rPr lang="en-US" sz="1700" b="1" dirty="0"/>
              <a:t>Documentation of Curation Process</a:t>
            </a:r>
            <a:endParaRPr sz="1200" dirty="0"/>
          </a:p>
          <a:p>
            <a:pPr marL="228600" lvl="0" indent="-176530" algn="l" rtl="0">
              <a:lnSpc>
                <a:spcPct val="100000"/>
              </a:lnSpc>
              <a:spcBef>
                <a:spcPts val="100"/>
              </a:spcBef>
              <a:spcAft>
                <a:spcPts val="0"/>
              </a:spcAft>
              <a:buSzPts val="2240"/>
              <a:buFont typeface="Courier New"/>
              <a:buChar char="o"/>
            </a:pPr>
            <a:r>
              <a:rPr lang="en-US" sz="1700" b="1" dirty="0"/>
              <a:t>Appendixes: </a:t>
            </a:r>
            <a:endParaRPr sz="1200" dirty="0"/>
          </a:p>
          <a:p>
            <a:pPr marL="548640" lvl="1" indent="-176530" algn="l" rtl="0">
              <a:lnSpc>
                <a:spcPct val="100000"/>
              </a:lnSpc>
              <a:spcBef>
                <a:spcPts val="100"/>
              </a:spcBef>
              <a:spcAft>
                <a:spcPts val="0"/>
              </a:spcAft>
              <a:buSzPts val="2110"/>
              <a:buFont typeface="Courier New"/>
              <a:buChar char="o"/>
            </a:pPr>
            <a:r>
              <a:rPr lang="en-US" sz="1600" dirty="0"/>
              <a:t>Other SPSS File Formats;</a:t>
            </a:r>
            <a:endParaRPr sz="1000" dirty="0"/>
          </a:p>
          <a:p>
            <a:pPr marL="548640" lvl="1" indent="-176530" algn="l" rtl="0">
              <a:lnSpc>
                <a:spcPct val="100000"/>
              </a:lnSpc>
              <a:spcBef>
                <a:spcPts val="100"/>
              </a:spcBef>
              <a:spcAft>
                <a:spcPts val="0"/>
              </a:spcAft>
              <a:buSzPts val="2110"/>
              <a:buFont typeface="Courier New"/>
              <a:buChar char="o"/>
            </a:pPr>
            <a:r>
              <a:rPr lang="en-US" sz="1600" dirty="0"/>
              <a:t>Project Level or Study Level Metadata; </a:t>
            </a:r>
            <a:endParaRPr sz="1000" dirty="0"/>
          </a:p>
          <a:p>
            <a:pPr marL="548640" lvl="1" indent="-176530" algn="l" rtl="0">
              <a:lnSpc>
                <a:spcPct val="100000"/>
              </a:lnSpc>
              <a:spcBef>
                <a:spcPts val="100"/>
              </a:spcBef>
              <a:spcAft>
                <a:spcPts val="0"/>
              </a:spcAft>
              <a:buSzPts val="2110"/>
              <a:buFont typeface="Courier New"/>
              <a:buChar char="o"/>
            </a:pPr>
            <a:r>
              <a:rPr lang="en-US" sz="1600" b="1" dirty="0">
                <a:solidFill>
                  <a:srgbClr val="0070C0"/>
                </a:solidFill>
              </a:rPr>
              <a:t>DDI Metadata; </a:t>
            </a:r>
            <a:endParaRPr sz="1000" dirty="0"/>
          </a:p>
          <a:p>
            <a:pPr marL="548640" lvl="1" indent="-176530" algn="l" rtl="0">
              <a:lnSpc>
                <a:spcPct val="100000"/>
              </a:lnSpc>
              <a:spcBef>
                <a:spcPts val="100"/>
              </a:spcBef>
              <a:spcAft>
                <a:spcPts val="0"/>
              </a:spcAft>
              <a:buSzPts val="2110"/>
              <a:buFont typeface="Courier New"/>
              <a:buChar char="o"/>
            </a:pPr>
            <a:r>
              <a:rPr lang="en-US" sz="1600" dirty="0"/>
              <a:t>Dictionary Schema</a:t>
            </a:r>
            <a:endParaRPr sz="1000" dirty="0"/>
          </a:p>
          <a:p>
            <a:pPr marL="228600" lvl="0" indent="-176530" algn="l" rtl="0">
              <a:lnSpc>
                <a:spcPct val="100000"/>
              </a:lnSpc>
              <a:spcBef>
                <a:spcPts val="100"/>
              </a:spcBef>
              <a:spcAft>
                <a:spcPts val="0"/>
              </a:spcAft>
              <a:buSzPts val="2240"/>
              <a:buFont typeface="Courier New"/>
              <a:buChar char="o"/>
            </a:pPr>
            <a:r>
              <a:rPr lang="en-US" sz="1700" b="1" dirty="0"/>
              <a:t>Bibliography</a:t>
            </a:r>
            <a:endParaRPr sz="1200" dirty="0"/>
          </a:p>
          <a:p>
            <a:pPr marL="45720" lvl="0" indent="0" algn="l" rtl="0">
              <a:lnSpc>
                <a:spcPct val="100000"/>
              </a:lnSpc>
              <a:spcBef>
                <a:spcPts val="100"/>
              </a:spcBef>
              <a:spcAft>
                <a:spcPts val="0"/>
              </a:spcAft>
              <a:buSzPts val="1300"/>
              <a:buNone/>
            </a:pPr>
            <a:endParaRPr sz="900" b="1" dirty="0"/>
          </a:p>
          <a:p>
            <a:pPr marL="45720" lvl="0" indent="0" algn="l" rtl="0">
              <a:lnSpc>
                <a:spcPct val="100000"/>
              </a:lnSpc>
              <a:spcBef>
                <a:spcPts val="100"/>
              </a:spcBef>
              <a:spcAft>
                <a:spcPts val="0"/>
              </a:spcAft>
              <a:buSzPts val="1300"/>
              <a:buNone/>
            </a:pPr>
            <a:r>
              <a:rPr lang="en-US" sz="1000" b="1" dirty="0"/>
              <a:t>Deng, Sai; Dull, Joshua; Finn, Jeanine; </a:t>
            </a:r>
            <a:r>
              <a:rPr lang="en-US" sz="1000" b="1" dirty="0" err="1"/>
              <a:t>Khair</a:t>
            </a:r>
            <a:r>
              <a:rPr lang="en-US" sz="1000" b="1" dirty="0"/>
              <a:t>, </a:t>
            </a:r>
            <a:r>
              <a:rPr lang="en-US" sz="1000" b="1" dirty="0" err="1"/>
              <a:t>Shahira</a:t>
            </a:r>
            <a:r>
              <a:rPr lang="en-US" sz="1000" b="1" dirty="0"/>
              <a:t>. (2019). SPSS Data Curation Primer. Data Curation Network. Retrieved from the University of Minnesota Digital Conservancy, </a:t>
            </a:r>
            <a:r>
              <a:rPr lang="en-US" sz="1000" b="1" u="sng" dirty="0">
                <a:solidFill>
                  <a:schemeClr val="hlink"/>
                </a:solidFill>
                <a:hlinkClick r:id="rId3"/>
              </a:rPr>
              <a:t>http://hdl.handle.net/11299/202812</a:t>
            </a:r>
            <a:r>
              <a:rPr lang="en-US" sz="1000" b="1" dirty="0"/>
              <a:t>.</a:t>
            </a:r>
            <a:endParaRPr dirty="0"/>
          </a:p>
          <a:p>
            <a:pPr marL="45720" lvl="0" indent="0" algn="l" rtl="0">
              <a:lnSpc>
                <a:spcPct val="100000"/>
              </a:lnSpc>
              <a:spcBef>
                <a:spcPts val="100"/>
              </a:spcBef>
              <a:spcAft>
                <a:spcPts val="0"/>
              </a:spcAft>
              <a:buSzPts val="1300"/>
              <a:buNone/>
            </a:pPr>
            <a:r>
              <a:rPr lang="en-US" sz="1000" b="1" dirty="0"/>
              <a:t>Also in </a:t>
            </a:r>
            <a:r>
              <a:rPr lang="en-US" sz="1000" b="1" dirty="0" err="1"/>
              <a:t>Github</a:t>
            </a:r>
            <a:r>
              <a:rPr lang="en-US" sz="1000" b="1" dirty="0"/>
              <a:t>: </a:t>
            </a:r>
            <a:r>
              <a:rPr lang="en-US" sz="1000" b="1" u="sng" dirty="0">
                <a:solidFill>
                  <a:schemeClr val="hlink"/>
                </a:solidFill>
                <a:hlinkClick r:id="rId4"/>
              </a:rPr>
              <a:t>https://github.com/DataCurationNetwork/data-primers/blob/master/SPSS%20Data%20Curation%20Primer/SPSS-data-curation-primer.md</a:t>
            </a:r>
            <a:endParaRPr sz="1000" b="1" dirty="0"/>
          </a:p>
          <a:p>
            <a:pPr marL="228600" lvl="0" indent="-34290" algn="l" rtl="0">
              <a:lnSpc>
                <a:spcPct val="100000"/>
              </a:lnSpc>
              <a:spcBef>
                <a:spcPts val="100"/>
              </a:spcBef>
              <a:spcAft>
                <a:spcPts val="0"/>
              </a:spcAft>
              <a:buSzPts val="2340"/>
              <a:buFont typeface="Courier New"/>
              <a:buNone/>
            </a:pPr>
            <a:endParaRPr sz="1800" b="1" dirty="0"/>
          </a:p>
          <a:p>
            <a:pPr marL="228600" lvl="0" indent="-34290" algn="l" rtl="0">
              <a:spcBef>
                <a:spcPts val="300"/>
              </a:spcBef>
              <a:spcAft>
                <a:spcPts val="0"/>
              </a:spcAft>
              <a:buSzPts val="2340"/>
              <a:buFont typeface="Courier New"/>
              <a:buNone/>
            </a:pPr>
            <a:endParaRPr sz="1800" dirty="0"/>
          </a:p>
          <a:p>
            <a:pPr marL="548640" lvl="1" indent="-34290" algn="l" rtl="0">
              <a:spcBef>
                <a:spcPts val="300"/>
              </a:spcBef>
              <a:spcAft>
                <a:spcPts val="0"/>
              </a:spcAft>
              <a:buSzPts val="2340"/>
              <a:buFont typeface="Courier New"/>
              <a:buNone/>
            </a:pPr>
            <a:endParaRPr sz="1800" dirty="0"/>
          </a:p>
          <a:p>
            <a:pPr marL="228600" lvl="0" indent="-34290" algn="l" rtl="0">
              <a:spcBef>
                <a:spcPts val="200"/>
              </a:spcBef>
              <a:spcAft>
                <a:spcPts val="0"/>
              </a:spcAft>
              <a:buSzPts val="2340"/>
              <a:buFont typeface="Courier New"/>
              <a:buNone/>
            </a:pPr>
            <a:endParaRPr sz="1800" dirty="0"/>
          </a:p>
          <a:p>
            <a:pPr marL="45720" lvl="0" indent="0" algn="l" rtl="0">
              <a:spcBef>
                <a:spcPts val="200"/>
              </a:spcBef>
              <a:spcAft>
                <a:spcPts val="0"/>
              </a:spcAft>
              <a:buSzPts val="2080"/>
              <a:buNone/>
            </a:pPr>
            <a:endParaRPr sz="1600" dirty="0"/>
          </a:p>
          <a:p>
            <a:pPr marL="228600" lvl="0" indent="-34290" algn="l" rtl="0">
              <a:spcBef>
                <a:spcPts val="460"/>
              </a:spcBef>
              <a:spcAft>
                <a:spcPts val="0"/>
              </a:spcAft>
              <a:buSzPts val="2340"/>
              <a:buFont typeface="Courier New"/>
              <a:buNone/>
            </a:pPr>
            <a:endParaRPr sz="1800" dirty="0"/>
          </a:p>
          <a:p>
            <a:pPr marL="548640" lvl="1" indent="-50800" algn="l" rtl="0">
              <a:spcBef>
                <a:spcPts val="620"/>
              </a:spcBef>
              <a:spcAft>
                <a:spcPts val="0"/>
              </a:spcAft>
              <a:buSzPts val="2080"/>
              <a:buFont typeface="Courier New"/>
              <a:buNone/>
            </a:pPr>
            <a:endParaRPr sz="1600" dirty="0"/>
          </a:p>
          <a:p>
            <a:pPr marL="228600" lvl="0" indent="-83820" algn="l" rtl="0">
              <a:spcBef>
                <a:spcPts val="540"/>
              </a:spcBef>
              <a:spcAft>
                <a:spcPts val="0"/>
              </a:spcAft>
              <a:buSzPts val="1560"/>
              <a:buFont typeface="Courier New"/>
              <a:buNone/>
            </a:pPr>
            <a:endParaRPr sz="1200" dirty="0"/>
          </a:p>
          <a:p>
            <a:pPr marL="45720" lvl="0" indent="0" algn="l" rtl="0">
              <a:spcBef>
                <a:spcPts val="660"/>
              </a:spcBef>
              <a:spcAft>
                <a:spcPts val="0"/>
              </a:spcAft>
              <a:buSzPts val="2340"/>
              <a:buNone/>
            </a:pPr>
            <a:endParaRPr sz="1800" dirty="0">
              <a:solidFill>
                <a:srgbClr val="0070C0"/>
              </a:solidFill>
            </a:endParaRPr>
          </a:p>
        </p:txBody>
      </p:sp>
      <p:sp>
        <p:nvSpPr>
          <p:cNvPr id="340" name="Google Shape;340;p43"/>
          <p:cNvSpPr txBox="1">
            <a:spLocks noGrp="1"/>
          </p:cNvSpPr>
          <p:nvPr>
            <p:ph type="subTitle" idx="1"/>
          </p:nvPr>
        </p:nvSpPr>
        <p:spPr>
          <a:xfrm>
            <a:off x="724950" y="4215367"/>
            <a:ext cx="3300900" cy="1011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45"/>
        <p:cNvGrpSpPr/>
        <p:nvPr/>
      </p:nvGrpSpPr>
      <p:grpSpPr>
        <a:xfrm>
          <a:off x="0" y="0"/>
          <a:ext cx="0" cy="0"/>
          <a:chOff x="0" y="0"/>
          <a:chExt cx="0" cy="0"/>
        </a:xfrm>
      </p:grpSpPr>
      <p:sp>
        <p:nvSpPr>
          <p:cNvPr id="346" name="Google Shape;346;p44"/>
          <p:cNvSpPr txBox="1">
            <a:spLocks noGrp="1"/>
          </p:cNvSpPr>
          <p:nvPr>
            <p:ph type="title"/>
          </p:nvPr>
        </p:nvSpPr>
        <p:spPr>
          <a:xfrm>
            <a:off x="312300" y="692200"/>
            <a:ext cx="81042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096"/>
              <a:buNone/>
            </a:pPr>
            <a:r>
              <a:rPr lang="en-US" sz="3000">
                <a:solidFill>
                  <a:srgbClr val="7F6000"/>
                </a:solidFill>
              </a:rPr>
              <a:t>Data Documentation: Example</a:t>
            </a:r>
            <a:br>
              <a:rPr lang="en-US" sz="3000">
                <a:solidFill>
                  <a:srgbClr val="7F6000"/>
                </a:solidFill>
              </a:rPr>
            </a:br>
            <a:endParaRPr sz="3000">
              <a:solidFill>
                <a:srgbClr val="7F6000"/>
              </a:solidFill>
            </a:endParaRPr>
          </a:p>
        </p:txBody>
      </p:sp>
      <p:pic>
        <p:nvPicPr>
          <p:cNvPr id="347" name="Google Shape;347;p44"/>
          <p:cNvPicPr preferRelativeResize="0"/>
          <p:nvPr/>
        </p:nvPicPr>
        <p:blipFill rotWithShape="1">
          <a:blip r:embed="rId3">
            <a:alphaModFix/>
          </a:blip>
          <a:srcRect/>
          <a:stretch/>
        </p:blipFill>
        <p:spPr>
          <a:xfrm>
            <a:off x="312298" y="1447800"/>
            <a:ext cx="8603104" cy="4876800"/>
          </a:xfrm>
          <a:prstGeom prst="rect">
            <a:avLst/>
          </a:prstGeom>
          <a:noFill/>
          <a:ln>
            <a:noFill/>
          </a:ln>
        </p:spPr>
      </p:pic>
      <p:sp>
        <p:nvSpPr>
          <p:cNvPr id="348" name="Google Shape;348;p44"/>
          <p:cNvSpPr/>
          <p:nvPr/>
        </p:nvSpPr>
        <p:spPr>
          <a:xfrm>
            <a:off x="777910" y="2514600"/>
            <a:ext cx="2286000" cy="762000"/>
          </a:xfrm>
          <a:prstGeom prst="ellipse">
            <a:avLst/>
          </a:prstGeom>
          <a:solidFill>
            <a:schemeClr val="accent1">
              <a:alpha val="5882"/>
            </a:schemeClr>
          </a:solidFill>
          <a:ln w="15875" cap="flat" cmpd="sng">
            <a:solidFill>
              <a:srgbClr val="7030A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pic>
        <p:nvPicPr>
          <p:cNvPr id="349" name="Google Shape;349;p44"/>
          <p:cNvPicPr preferRelativeResize="0"/>
          <p:nvPr/>
        </p:nvPicPr>
        <p:blipFill rotWithShape="1">
          <a:blip r:embed="rId4">
            <a:alphaModFix/>
          </a:blip>
          <a:srcRect/>
          <a:stretch/>
        </p:blipFill>
        <p:spPr>
          <a:xfrm>
            <a:off x="6705600" y="3581400"/>
            <a:ext cx="1295400" cy="345831"/>
          </a:xfrm>
          <a:prstGeom prst="rect">
            <a:avLst/>
          </a:prstGeom>
          <a:noFill/>
          <a:ln>
            <a:noFill/>
          </a:ln>
        </p:spPr>
      </p:pic>
      <p:sp>
        <p:nvSpPr>
          <p:cNvPr id="350" name="Google Shape;350;p44"/>
          <p:cNvSpPr txBox="1">
            <a:spLocks noGrp="1"/>
          </p:cNvSpPr>
          <p:nvPr>
            <p:ph type="body" idx="1"/>
          </p:nvPr>
        </p:nvSpPr>
        <p:spPr>
          <a:xfrm>
            <a:off x="388500" y="6366500"/>
            <a:ext cx="8603100" cy="501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None/>
            </a:pPr>
            <a:r>
              <a:rPr lang="en-US" sz="1600" b="1"/>
              <a:t>Variable view</a:t>
            </a:r>
            <a:r>
              <a:rPr lang="en-US" sz="2400" b="1"/>
              <a:t> </a:t>
            </a:r>
            <a:r>
              <a:rPr lang="en-US" sz="1400" b="1"/>
              <a:t>(</a:t>
            </a:r>
            <a:r>
              <a:rPr lang="en-US" sz="1400"/>
              <a:t>Data downloaded from: </a:t>
            </a:r>
            <a:r>
              <a:rPr lang="en-US" sz="1400" u="sng">
                <a:solidFill>
                  <a:schemeClr val="hlink"/>
                </a:solidFill>
                <a:hlinkClick r:id="rId5"/>
              </a:rPr>
              <a:t>https://www.icpsr.umich.edu/icpsrweb/ICPSR/studies/31581/</a:t>
            </a:r>
            <a:r>
              <a:rPr lang="en-US" sz="1800"/>
              <a:t>)</a:t>
            </a:r>
            <a:endParaRPr sz="1100"/>
          </a:p>
          <a:p>
            <a:pPr marL="548640" lvl="1" indent="-50800" algn="l" rtl="0">
              <a:lnSpc>
                <a:spcPct val="120000"/>
              </a:lnSpc>
              <a:spcBef>
                <a:spcPts val="620"/>
              </a:spcBef>
              <a:spcAft>
                <a:spcPts val="0"/>
              </a:spcAft>
              <a:buSzPts val="2080"/>
              <a:buFont typeface="Courier New"/>
              <a:buNone/>
            </a:pPr>
            <a:endParaRPr sz="16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355"/>
        <p:cNvGrpSpPr/>
        <p:nvPr/>
      </p:nvGrpSpPr>
      <p:grpSpPr>
        <a:xfrm>
          <a:off x="0" y="0"/>
          <a:ext cx="0" cy="0"/>
          <a:chOff x="0" y="0"/>
          <a:chExt cx="0" cy="0"/>
        </a:xfrm>
      </p:grpSpPr>
      <p:sp>
        <p:nvSpPr>
          <p:cNvPr id="356" name="Google Shape;356;p45"/>
          <p:cNvSpPr txBox="1">
            <a:spLocks noGrp="1"/>
          </p:cNvSpPr>
          <p:nvPr>
            <p:ph type="title"/>
          </p:nvPr>
        </p:nvSpPr>
        <p:spPr>
          <a:xfrm>
            <a:off x="272800" y="1682000"/>
            <a:ext cx="2699100" cy="1345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096"/>
              <a:buNone/>
            </a:pPr>
            <a:r>
              <a:rPr lang="en-US" sz="2500">
                <a:solidFill>
                  <a:srgbClr val="7F6000"/>
                </a:solidFill>
              </a:rPr>
              <a:t>Data Documentation: </a:t>
            </a:r>
            <a:r>
              <a:rPr lang="en-US" sz="2300">
                <a:solidFill>
                  <a:srgbClr val="7F6000"/>
                </a:solidFill>
              </a:rPr>
              <a:t>Example</a:t>
            </a:r>
            <a:br>
              <a:rPr lang="en-US" sz="2500"/>
            </a:br>
            <a:endParaRPr sz="2500"/>
          </a:p>
        </p:txBody>
      </p:sp>
      <p:sp>
        <p:nvSpPr>
          <p:cNvPr id="357" name="Google Shape;357;p45"/>
          <p:cNvSpPr txBox="1">
            <a:spLocks noGrp="1"/>
          </p:cNvSpPr>
          <p:nvPr>
            <p:ph type="body" idx="2"/>
          </p:nvPr>
        </p:nvSpPr>
        <p:spPr>
          <a:xfrm>
            <a:off x="5174225" y="1803500"/>
            <a:ext cx="3374400" cy="4034100"/>
          </a:xfrm>
          <a:prstGeom prst="rect">
            <a:avLst/>
          </a:prstGeom>
          <a:noFill/>
          <a:ln>
            <a:noFill/>
          </a:ln>
        </p:spPr>
        <p:txBody>
          <a:bodyPr spcFirstLastPara="1" wrap="square" lIns="91425" tIns="45700" rIns="91425" bIns="45700" anchor="t" anchorCtr="0">
            <a:noAutofit/>
          </a:bodyPr>
          <a:lstStyle/>
          <a:p>
            <a:pPr marL="548640" lvl="1" indent="-50800" algn="l" rtl="0">
              <a:lnSpc>
                <a:spcPct val="120000"/>
              </a:lnSpc>
              <a:spcBef>
                <a:spcPts val="620"/>
              </a:spcBef>
              <a:spcAft>
                <a:spcPts val="0"/>
              </a:spcAft>
              <a:buSzPts val="2080"/>
              <a:buFont typeface="Courier New"/>
              <a:buNone/>
            </a:pPr>
            <a:endParaRPr sz="1600"/>
          </a:p>
        </p:txBody>
      </p:sp>
      <p:sp>
        <p:nvSpPr>
          <p:cNvPr id="358" name="Google Shape;358;p45"/>
          <p:cNvSpPr txBox="1"/>
          <p:nvPr/>
        </p:nvSpPr>
        <p:spPr>
          <a:xfrm>
            <a:off x="397300" y="5657345"/>
            <a:ext cx="2297700" cy="1169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434343"/>
                </a:solidFill>
                <a:latin typeface="Trebuchet MS"/>
                <a:ea typeface="Trebuchet MS"/>
                <a:cs typeface="Trebuchet MS"/>
                <a:sym typeface="Trebuchet MS"/>
              </a:rPr>
              <a:t>Evaluation of Child Care Subsidy Strategies. </a:t>
            </a:r>
            <a:endParaRPr>
              <a:solidFill>
                <a:srgbClr val="434343"/>
              </a:solidFill>
            </a:endParaRPr>
          </a:p>
          <a:p>
            <a:pPr marL="0" marR="0" lvl="0" indent="0" algn="l" rtl="0">
              <a:spcBef>
                <a:spcPts val="0"/>
              </a:spcBef>
              <a:spcAft>
                <a:spcPts val="0"/>
              </a:spcAft>
              <a:buNone/>
            </a:pPr>
            <a:r>
              <a:rPr lang="en-US" sz="1000">
                <a:solidFill>
                  <a:srgbClr val="434343"/>
                </a:solidFill>
                <a:latin typeface="Trebuchet MS"/>
                <a:ea typeface="Trebuchet MS"/>
                <a:cs typeface="Trebuchet MS"/>
                <a:sym typeface="Trebuchet MS"/>
              </a:rPr>
              <a:t>DS2 2005 Baseline Observation Data [codebook].</a:t>
            </a:r>
            <a:endParaRPr>
              <a:solidFill>
                <a:srgbClr val="434343"/>
              </a:solidFill>
            </a:endParaRPr>
          </a:p>
          <a:p>
            <a:pPr marL="0" marR="0" lvl="0" indent="0" algn="l" rtl="0">
              <a:spcBef>
                <a:spcPts val="0"/>
              </a:spcBef>
              <a:spcAft>
                <a:spcPts val="0"/>
              </a:spcAft>
              <a:buNone/>
            </a:pPr>
            <a:r>
              <a:rPr lang="en-US" sz="1000" u="sng">
                <a:solidFill>
                  <a:srgbClr val="434343"/>
                </a:solidFill>
                <a:latin typeface="Trebuchet MS"/>
                <a:ea typeface="Trebuchet MS"/>
                <a:cs typeface="Trebuchet MS"/>
                <a:sym typeface="Trebuchet MS"/>
                <a:hlinkClick r:id="rId3"/>
              </a:rPr>
              <a:t>https://www.icpsr.umich.edu/icpsrweb/ICPSR/studies/31581/datadocumentation</a:t>
            </a:r>
            <a:endParaRPr sz="1000">
              <a:solidFill>
                <a:srgbClr val="434343"/>
              </a:solidFill>
              <a:latin typeface="Trebuchet MS"/>
              <a:ea typeface="Trebuchet MS"/>
              <a:cs typeface="Trebuchet MS"/>
              <a:sym typeface="Trebuchet MS"/>
            </a:endParaRPr>
          </a:p>
        </p:txBody>
      </p:sp>
      <p:pic>
        <p:nvPicPr>
          <p:cNvPr id="359" name="Google Shape;359;p45"/>
          <p:cNvPicPr preferRelativeResize="0"/>
          <p:nvPr/>
        </p:nvPicPr>
        <p:blipFill>
          <a:blip r:embed="rId4">
            <a:alphaModFix/>
          </a:blip>
          <a:stretch>
            <a:fillRect/>
          </a:stretch>
        </p:blipFill>
        <p:spPr>
          <a:xfrm>
            <a:off x="2971800" y="1447800"/>
            <a:ext cx="5965137" cy="1928575"/>
          </a:xfrm>
          <a:prstGeom prst="rect">
            <a:avLst/>
          </a:prstGeom>
          <a:noFill/>
          <a:ln>
            <a:noFill/>
          </a:ln>
        </p:spPr>
      </p:pic>
      <p:pic>
        <p:nvPicPr>
          <p:cNvPr id="360" name="Google Shape;360;p45"/>
          <p:cNvPicPr preferRelativeResize="0"/>
          <p:nvPr/>
        </p:nvPicPr>
        <p:blipFill>
          <a:blip r:embed="rId5">
            <a:alphaModFix/>
          </a:blip>
          <a:stretch>
            <a:fillRect/>
          </a:stretch>
        </p:blipFill>
        <p:spPr>
          <a:xfrm>
            <a:off x="2971800" y="3429000"/>
            <a:ext cx="5965125" cy="2720953"/>
          </a:xfrm>
          <a:prstGeom prst="rect">
            <a:avLst/>
          </a:prstGeom>
          <a:noFill/>
          <a:ln>
            <a:noFill/>
          </a:ln>
        </p:spPr>
      </p:pic>
      <p:pic>
        <p:nvPicPr>
          <p:cNvPr id="361" name="Google Shape;361;p45"/>
          <p:cNvPicPr preferRelativeResize="0"/>
          <p:nvPr/>
        </p:nvPicPr>
        <p:blipFill>
          <a:blip r:embed="rId6">
            <a:alphaModFix/>
          </a:blip>
          <a:stretch>
            <a:fillRect/>
          </a:stretch>
        </p:blipFill>
        <p:spPr>
          <a:xfrm>
            <a:off x="2971800" y="6205905"/>
            <a:ext cx="5457500" cy="519750"/>
          </a:xfrm>
          <a:prstGeom prst="rect">
            <a:avLst/>
          </a:prstGeom>
          <a:noFill/>
          <a:ln>
            <a:noFill/>
          </a:ln>
        </p:spPr>
      </p:pic>
      <p:sp>
        <p:nvSpPr>
          <p:cNvPr id="362" name="Google Shape;362;p45"/>
          <p:cNvSpPr txBox="1">
            <a:spLocks noGrp="1"/>
          </p:cNvSpPr>
          <p:nvPr>
            <p:ph type="subTitle" idx="1"/>
          </p:nvPr>
        </p:nvSpPr>
        <p:spPr>
          <a:xfrm>
            <a:off x="272800" y="2967850"/>
            <a:ext cx="2699100" cy="2613300"/>
          </a:xfrm>
          <a:prstGeom prst="rect">
            <a:avLst/>
          </a:prstGeom>
        </p:spPr>
        <p:txBody>
          <a:bodyPr spcFirstLastPara="1" wrap="square" lIns="91425" tIns="91425" rIns="91425" bIns="91425" anchor="t" anchorCtr="0">
            <a:noAutofit/>
          </a:bodyPr>
          <a:lstStyle/>
          <a:p>
            <a:pPr marL="228600" lvl="0" indent="-107950" algn="l" rtl="0">
              <a:lnSpc>
                <a:spcPct val="100000"/>
              </a:lnSpc>
              <a:spcBef>
                <a:spcPts val="0"/>
              </a:spcBef>
              <a:spcAft>
                <a:spcPts val="0"/>
              </a:spcAft>
              <a:buSzPts val="1700"/>
              <a:buFont typeface="Courier New"/>
              <a:buChar char="o"/>
            </a:pPr>
            <a:r>
              <a:rPr lang="en-US" sz="1700" b="1"/>
              <a:t>Codebook</a:t>
            </a:r>
            <a:endParaRPr sz="1700"/>
          </a:p>
          <a:p>
            <a:pPr marL="742950" lvl="1" indent="-255269" algn="l" rtl="0">
              <a:lnSpc>
                <a:spcPct val="100000"/>
              </a:lnSpc>
              <a:spcBef>
                <a:spcPts val="0"/>
              </a:spcBef>
              <a:spcAft>
                <a:spcPts val="0"/>
              </a:spcAft>
              <a:buSzPts val="1600"/>
              <a:buFont typeface="Courier New"/>
              <a:buChar char="o"/>
            </a:pPr>
            <a:r>
              <a:rPr lang="en-US"/>
              <a:t>Variable names</a:t>
            </a:r>
            <a:endParaRPr/>
          </a:p>
          <a:p>
            <a:pPr marL="742950" lvl="1" indent="-255269" algn="l" rtl="0">
              <a:lnSpc>
                <a:spcPct val="100000"/>
              </a:lnSpc>
              <a:spcBef>
                <a:spcPts val="0"/>
              </a:spcBef>
              <a:spcAft>
                <a:spcPts val="0"/>
              </a:spcAft>
              <a:buSzPts val="1600"/>
              <a:buFont typeface="Courier New"/>
              <a:buChar char="o"/>
            </a:pPr>
            <a:r>
              <a:rPr lang="en-US"/>
              <a:t>Labels</a:t>
            </a:r>
            <a:endParaRPr/>
          </a:p>
          <a:p>
            <a:pPr marL="742950" lvl="1" indent="-255269" algn="l" rtl="0">
              <a:lnSpc>
                <a:spcPct val="100000"/>
              </a:lnSpc>
              <a:spcBef>
                <a:spcPts val="0"/>
              </a:spcBef>
              <a:spcAft>
                <a:spcPts val="0"/>
              </a:spcAft>
              <a:buSzPts val="1600"/>
              <a:buFont typeface="Courier New"/>
              <a:buChar char="o"/>
            </a:pPr>
            <a:r>
              <a:rPr lang="en-US"/>
              <a:t>Column location</a:t>
            </a:r>
            <a:endParaRPr/>
          </a:p>
          <a:p>
            <a:pPr marL="742950" lvl="1" indent="-255269" algn="l" rtl="0">
              <a:lnSpc>
                <a:spcPct val="100000"/>
              </a:lnSpc>
              <a:spcBef>
                <a:spcPts val="0"/>
              </a:spcBef>
              <a:spcAft>
                <a:spcPts val="0"/>
              </a:spcAft>
              <a:buSzPts val="1600"/>
              <a:buFont typeface="Courier New"/>
              <a:buChar char="o"/>
            </a:pPr>
            <a:r>
              <a:rPr lang="en-US"/>
              <a:t>Width</a:t>
            </a:r>
            <a:endParaRPr/>
          </a:p>
          <a:p>
            <a:pPr marL="742950" lvl="1" indent="-255269" algn="l" rtl="0">
              <a:lnSpc>
                <a:spcPct val="100000"/>
              </a:lnSpc>
              <a:spcBef>
                <a:spcPts val="0"/>
              </a:spcBef>
              <a:spcAft>
                <a:spcPts val="0"/>
              </a:spcAft>
              <a:buSzPts val="1600"/>
              <a:buFont typeface="Courier New"/>
              <a:buChar char="o"/>
            </a:pPr>
            <a:r>
              <a:rPr lang="en-US"/>
              <a:t>Type</a:t>
            </a:r>
            <a:endParaRPr/>
          </a:p>
          <a:p>
            <a:pPr marL="742950" lvl="1" indent="-255269" algn="l" rtl="0">
              <a:lnSpc>
                <a:spcPct val="100000"/>
              </a:lnSpc>
              <a:spcBef>
                <a:spcPts val="0"/>
              </a:spcBef>
              <a:spcAft>
                <a:spcPts val="0"/>
              </a:spcAft>
              <a:buSzPts val="1600"/>
              <a:buFont typeface="Courier New"/>
              <a:buChar char="o"/>
            </a:pPr>
            <a:r>
              <a:rPr lang="en-US"/>
              <a:t>Frequency</a:t>
            </a:r>
            <a:endParaRPr/>
          </a:p>
          <a:p>
            <a:pPr marL="742950" lvl="1" indent="-255269" algn="l" rtl="0">
              <a:lnSpc>
                <a:spcPct val="100000"/>
              </a:lnSpc>
              <a:spcBef>
                <a:spcPts val="0"/>
              </a:spcBef>
              <a:spcAft>
                <a:spcPts val="0"/>
              </a:spcAft>
              <a:buSzPts val="1600"/>
              <a:buFont typeface="Courier New"/>
              <a:buChar char="o"/>
            </a:pPr>
            <a:r>
              <a:rPr lang="en-US"/>
              <a:t>Summary statistics</a:t>
            </a:r>
            <a:endParaRPr/>
          </a:p>
          <a:p>
            <a:pPr marL="422910" lvl="0" indent="-238759" algn="l" rtl="0">
              <a:lnSpc>
                <a:spcPct val="100000"/>
              </a:lnSpc>
              <a:spcBef>
                <a:spcPts val="0"/>
              </a:spcBef>
              <a:spcAft>
                <a:spcPts val="0"/>
              </a:spcAft>
              <a:buSzPts val="1600"/>
              <a:buFont typeface="Courier New"/>
              <a:buChar char="o"/>
            </a:pPr>
            <a:r>
              <a:rPr lang="en-US"/>
              <a:t>Can be exported from SPSS</a:t>
            </a:r>
            <a:endParaRPr/>
          </a:p>
          <a:p>
            <a:pPr marL="228600" lvl="0" indent="0" algn="l" rtl="0">
              <a:lnSpc>
                <a:spcPct val="100000"/>
              </a:lnSpc>
              <a:spcBef>
                <a:spcPts val="860"/>
              </a:spcBef>
              <a:spcAft>
                <a:spcPts val="0"/>
              </a:spcAft>
              <a:buClr>
                <a:srgbClr val="000000"/>
              </a:buClr>
              <a:buSzPts val="3640"/>
              <a:buFont typeface="Courier New"/>
              <a:buNone/>
            </a:pPr>
            <a:endParaRPr sz="2600" b="1"/>
          </a:p>
          <a:p>
            <a:pPr marL="548640" lvl="1" indent="-50800" algn="l" rtl="0">
              <a:lnSpc>
                <a:spcPct val="100000"/>
              </a:lnSpc>
              <a:spcBef>
                <a:spcPts val="620"/>
              </a:spcBef>
              <a:spcAft>
                <a:spcPts val="0"/>
              </a:spcAft>
              <a:buClr>
                <a:srgbClr val="000000"/>
              </a:buClr>
              <a:buSzPts val="2080"/>
              <a:buFont typeface="Courier New"/>
              <a:buNone/>
            </a:pPr>
            <a:endParaRPr sz="1400"/>
          </a:p>
          <a:p>
            <a:pPr marL="0" lvl="0" indent="0" algn="l" rtl="0">
              <a:lnSpc>
                <a:spcPct val="100000"/>
              </a:lnSpc>
              <a:spcBef>
                <a:spcPts val="0"/>
              </a:spcBef>
              <a:spcAft>
                <a:spcPts val="0"/>
              </a:spcAft>
              <a:buNone/>
            </a:pPr>
            <a:endParaRPr sz="14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6"/>
          <p:cNvSpPr txBox="1">
            <a:spLocks noGrp="1"/>
          </p:cNvSpPr>
          <p:nvPr>
            <p:ph type="title"/>
          </p:nvPr>
        </p:nvSpPr>
        <p:spPr>
          <a:xfrm>
            <a:off x="729450" y="1758200"/>
            <a:ext cx="7688700" cy="918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Part III: Dataset Metadata </a:t>
            </a:r>
            <a:br>
              <a:rPr lang="en-US" sz="3600">
                <a:solidFill>
                  <a:srgbClr val="7F6000"/>
                </a:solidFill>
              </a:rPr>
            </a:br>
            <a:r>
              <a:rPr lang="en-US">
                <a:solidFill>
                  <a:srgbClr val="7F6000"/>
                </a:solidFill>
              </a:rPr>
              <a:t>Dataset Metadata ABC</a:t>
            </a:r>
            <a:endParaRPr>
              <a:solidFill>
                <a:srgbClr val="7F6000"/>
              </a:solidFill>
            </a:endParaRPr>
          </a:p>
        </p:txBody>
      </p:sp>
      <p:sp>
        <p:nvSpPr>
          <p:cNvPr id="368" name="Google Shape;368;p46"/>
          <p:cNvSpPr txBox="1">
            <a:spLocks noGrp="1"/>
          </p:cNvSpPr>
          <p:nvPr>
            <p:ph type="body" idx="1"/>
          </p:nvPr>
        </p:nvSpPr>
        <p:spPr>
          <a:xfrm>
            <a:off x="729450" y="2854550"/>
            <a:ext cx="7688700" cy="3932400"/>
          </a:xfrm>
          <a:prstGeom prst="rect">
            <a:avLst/>
          </a:prstGeom>
          <a:noFill/>
          <a:ln>
            <a:noFill/>
          </a:ln>
        </p:spPr>
        <p:txBody>
          <a:bodyPr spcFirstLastPara="1" wrap="square" lIns="91425" tIns="45700" rIns="91425" bIns="45700" anchor="t" anchorCtr="0">
            <a:noAutofit/>
          </a:bodyPr>
          <a:lstStyle/>
          <a:p>
            <a:pPr marL="228600" lvl="0" indent="-132080" algn="l" rtl="0">
              <a:lnSpc>
                <a:spcPct val="100000"/>
              </a:lnSpc>
              <a:spcBef>
                <a:spcPts val="0"/>
              </a:spcBef>
              <a:spcAft>
                <a:spcPts val="0"/>
              </a:spcAft>
              <a:buSzPts val="1800"/>
              <a:buFont typeface="Courier New"/>
              <a:buChar char="o"/>
            </a:pPr>
            <a:r>
              <a:rPr lang="en-US" sz="1800"/>
              <a:t>Create and generate metadata for your research data and datasets in your research lifecycle to preserve the data in the long run.</a:t>
            </a:r>
            <a:endParaRPr sz="1800"/>
          </a:p>
          <a:p>
            <a:pPr marL="548640" lvl="1" indent="-148590" algn="l" rtl="0">
              <a:lnSpc>
                <a:spcPct val="100000"/>
              </a:lnSpc>
              <a:spcBef>
                <a:spcPts val="0"/>
              </a:spcBef>
              <a:spcAft>
                <a:spcPts val="0"/>
              </a:spcAft>
              <a:buSzPts val="1800"/>
              <a:buFont typeface="Courier New"/>
              <a:buChar char="o"/>
            </a:pPr>
            <a:r>
              <a:rPr lang="en-US" sz="1800"/>
              <a:t>Consider </a:t>
            </a:r>
            <a:r>
              <a:rPr lang="en-US" sz="1800">
                <a:solidFill>
                  <a:srgbClr val="0070C0"/>
                </a:solidFill>
              </a:rPr>
              <a:t>what information is needed </a:t>
            </a:r>
            <a:r>
              <a:rPr lang="en-US" sz="1800"/>
              <a:t>for the data to be read and interpreted in the future.</a:t>
            </a:r>
            <a:endParaRPr sz="1800"/>
          </a:p>
          <a:p>
            <a:pPr marL="548640" lvl="1" indent="-116840" algn="l" rtl="0">
              <a:lnSpc>
                <a:spcPct val="100000"/>
              </a:lnSpc>
              <a:spcBef>
                <a:spcPts val="0"/>
              </a:spcBef>
              <a:spcAft>
                <a:spcPts val="0"/>
              </a:spcAft>
              <a:buSzPts val="1040"/>
              <a:buFont typeface="Courier New"/>
              <a:buNone/>
            </a:pPr>
            <a:endParaRPr sz="1000"/>
          </a:p>
          <a:p>
            <a:pPr marL="548640" lvl="1" indent="-148590" algn="l" rtl="0">
              <a:lnSpc>
                <a:spcPct val="100000"/>
              </a:lnSpc>
              <a:spcBef>
                <a:spcPts val="0"/>
              </a:spcBef>
              <a:spcAft>
                <a:spcPts val="0"/>
              </a:spcAft>
              <a:buSzPts val="1800"/>
              <a:buFont typeface="Courier New"/>
              <a:buChar char="o"/>
            </a:pPr>
            <a:r>
              <a:rPr lang="en-US" sz="1800"/>
              <a:t>Understand your </a:t>
            </a:r>
            <a:r>
              <a:rPr lang="en-US" sz="1800">
                <a:solidFill>
                  <a:srgbClr val="0070C0"/>
                </a:solidFill>
              </a:rPr>
              <a:t>funder requirements </a:t>
            </a:r>
            <a:r>
              <a:rPr lang="en-US" sz="1800"/>
              <a:t>for data documentation and metadata (</a:t>
            </a:r>
            <a:r>
              <a:rPr lang="en-US" sz="1800" u="sng">
                <a:solidFill>
                  <a:schemeClr val="hlink"/>
                </a:solidFill>
                <a:hlinkClick r:id="rId3"/>
              </a:rPr>
              <a:t>https://dmptool.org/public_templates</a:t>
            </a:r>
            <a:r>
              <a:rPr lang="en-US" sz="1800"/>
              <a:t>).</a:t>
            </a:r>
            <a:endParaRPr sz="1800"/>
          </a:p>
          <a:p>
            <a:pPr marL="548640" lvl="1" indent="-116840" algn="l" rtl="0">
              <a:lnSpc>
                <a:spcPct val="100000"/>
              </a:lnSpc>
              <a:spcBef>
                <a:spcPts val="0"/>
              </a:spcBef>
              <a:spcAft>
                <a:spcPts val="0"/>
              </a:spcAft>
              <a:buSzPts val="1040"/>
              <a:buFont typeface="Courier New"/>
              <a:buNone/>
            </a:pPr>
            <a:endParaRPr sz="1000"/>
          </a:p>
          <a:p>
            <a:pPr marL="548640" lvl="1" indent="-148590" algn="l" rtl="0">
              <a:lnSpc>
                <a:spcPct val="100000"/>
              </a:lnSpc>
              <a:spcBef>
                <a:spcPts val="0"/>
              </a:spcBef>
              <a:spcAft>
                <a:spcPts val="0"/>
              </a:spcAft>
              <a:buSzPts val="1800"/>
              <a:buFont typeface="Courier New"/>
              <a:buChar char="o"/>
            </a:pPr>
            <a:r>
              <a:rPr lang="en-US" sz="1800"/>
              <a:t>Consult available </a:t>
            </a:r>
            <a:r>
              <a:rPr lang="en-US" sz="1800">
                <a:solidFill>
                  <a:srgbClr val="0070C0"/>
                </a:solidFill>
              </a:rPr>
              <a:t>metadata standards</a:t>
            </a:r>
            <a:r>
              <a:rPr lang="en-US" sz="1800">
                <a:solidFill>
                  <a:srgbClr val="262626"/>
                </a:solidFill>
              </a:rPr>
              <a:t> </a:t>
            </a:r>
            <a:r>
              <a:rPr lang="en-US" sz="1800"/>
              <a:t>in your field. You may refer to </a:t>
            </a:r>
            <a:r>
              <a:rPr lang="en-US" sz="1800" u="sng">
                <a:solidFill>
                  <a:schemeClr val="hlink"/>
                </a:solidFill>
                <a:hlinkClick r:id="rId4"/>
              </a:rPr>
              <a:t>General Metadata Standards</a:t>
            </a:r>
            <a:r>
              <a:rPr lang="en-US" sz="1800"/>
              <a:t> and </a:t>
            </a:r>
            <a:r>
              <a:rPr lang="en-US" sz="1800" u="sng">
                <a:solidFill>
                  <a:schemeClr val="hlink"/>
                </a:solidFill>
                <a:hlinkClick r:id="rId5"/>
              </a:rPr>
              <a:t>Domain Specific Metadata Standards</a:t>
            </a:r>
            <a:r>
              <a:rPr lang="en-US" sz="1800"/>
              <a:t> for details.</a:t>
            </a:r>
            <a:endParaRPr sz="1800"/>
          </a:p>
          <a:p>
            <a:pPr marL="548640" lvl="1" indent="-116840" algn="l" rtl="0">
              <a:lnSpc>
                <a:spcPct val="100000"/>
              </a:lnSpc>
              <a:spcBef>
                <a:spcPts val="0"/>
              </a:spcBef>
              <a:spcAft>
                <a:spcPts val="0"/>
              </a:spcAft>
              <a:buSzPts val="1040"/>
              <a:buFont typeface="Courier New"/>
              <a:buNone/>
            </a:pPr>
            <a:endParaRPr sz="1000"/>
          </a:p>
          <a:p>
            <a:pPr marL="548640" lvl="1" indent="-148590" algn="l" rtl="0">
              <a:lnSpc>
                <a:spcPct val="100000"/>
              </a:lnSpc>
              <a:spcBef>
                <a:spcPts val="0"/>
              </a:spcBef>
              <a:spcAft>
                <a:spcPts val="0"/>
              </a:spcAft>
              <a:buSzPts val="1800"/>
              <a:buFont typeface="Courier New"/>
              <a:buChar char="o"/>
            </a:pPr>
            <a:r>
              <a:rPr lang="en-US" sz="1800">
                <a:solidFill>
                  <a:srgbClr val="0070C0"/>
                </a:solidFill>
              </a:rPr>
              <a:t>Describe</a:t>
            </a:r>
            <a:r>
              <a:rPr lang="en-US" sz="1800"/>
              <a:t> data and datasets created in your research lifecycle, and use </a:t>
            </a:r>
            <a:r>
              <a:rPr lang="en-US" sz="1800">
                <a:solidFill>
                  <a:srgbClr val="0070C0"/>
                </a:solidFill>
              </a:rPr>
              <a:t>software programs and tools </a:t>
            </a:r>
            <a:r>
              <a:rPr lang="en-US" sz="1800"/>
              <a:t>to assist in data documentation; generate a </a:t>
            </a:r>
            <a:r>
              <a:rPr lang="en-US" sz="1800">
                <a:solidFill>
                  <a:srgbClr val="0070C0"/>
                </a:solidFill>
              </a:rPr>
              <a:t>data dictionary</a:t>
            </a:r>
            <a:r>
              <a:rPr lang="en-US" sz="1800"/>
              <a:t> or a </a:t>
            </a:r>
            <a:r>
              <a:rPr lang="en-US" sz="1800">
                <a:solidFill>
                  <a:srgbClr val="0070C0"/>
                </a:solidFill>
              </a:rPr>
              <a:t>code book </a:t>
            </a:r>
            <a:r>
              <a:rPr lang="en-US" sz="1800"/>
              <a:t>for your dataset</a:t>
            </a:r>
            <a:endParaRPr sz="1800"/>
          </a:p>
          <a:p>
            <a:pPr marL="548640" lvl="1" indent="-100330" algn="l" rtl="0">
              <a:lnSpc>
                <a:spcPct val="100000"/>
              </a:lnSpc>
              <a:spcBef>
                <a:spcPts val="0"/>
              </a:spcBef>
              <a:spcAft>
                <a:spcPts val="0"/>
              </a:spcAft>
              <a:buSzPts val="1300"/>
              <a:buFont typeface="Courier New"/>
              <a:buNone/>
            </a:pPr>
            <a:endParaRPr sz="1800"/>
          </a:p>
          <a:p>
            <a:pPr marL="45720" lvl="0" indent="0" algn="l" rtl="0">
              <a:spcBef>
                <a:spcPts val="0"/>
              </a:spcBef>
              <a:spcAft>
                <a:spcPts val="0"/>
              </a:spcAft>
              <a:buSzPts val="2340"/>
              <a:buNone/>
            </a:pPr>
            <a:endParaRPr sz="1800">
              <a:solidFill>
                <a:srgbClr val="0070C0"/>
              </a:solidFill>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372"/>
        <p:cNvGrpSpPr/>
        <p:nvPr/>
      </p:nvGrpSpPr>
      <p:grpSpPr>
        <a:xfrm>
          <a:off x="0" y="0"/>
          <a:ext cx="0" cy="0"/>
          <a:chOff x="0" y="0"/>
          <a:chExt cx="0" cy="0"/>
        </a:xfrm>
      </p:grpSpPr>
      <p:sp>
        <p:nvSpPr>
          <p:cNvPr id="373" name="Google Shape;373;p47"/>
          <p:cNvSpPr txBox="1">
            <a:spLocks noGrp="1"/>
          </p:cNvSpPr>
          <p:nvPr>
            <p:ph type="body" idx="1"/>
          </p:nvPr>
        </p:nvSpPr>
        <p:spPr>
          <a:xfrm>
            <a:off x="729450" y="2558425"/>
            <a:ext cx="7688700" cy="4133700"/>
          </a:xfrm>
          <a:prstGeom prst="rect">
            <a:avLst/>
          </a:prstGeom>
          <a:noFill/>
          <a:ln>
            <a:noFill/>
          </a:ln>
        </p:spPr>
        <p:txBody>
          <a:bodyPr spcFirstLastPara="1" wrap="square" lIns="91425" tIns="45700" rIns="91425" bIns="45700" anchor="t" anchorCtr="0">
            <a:noAutofit/>
          </a:bodyPr>
          <a:lstStyle/>
          <a:p>
            <a:pPr marL="548640" lvl="1" indent="-148590" algn="l" rtl="0">
              <a:spcBef>
                <a:spcPts val="0"/>
              </a:spcBef>
              <a:spcAft>
                <a:spcPts val="0"/>
              </a:spcAft>
              <a:buSzPts val="1800"/>
              <a:buFont typeface="Courier New"/>
              <a:buChar char="o"/>
            </a:pPr>
            <a:r>
              <a:rPr lang="en-US" sz="1800"/>
              <a:t>Working with your curator or librarian, </a:t>
            </a:r>
            <a:r>
              <a:rPr lang="en-US" sz="1800">
                <a:solidFill>
                  <a:srgbClr val="0070C0"/>
                </a:solidFill>
              </a:rPr>
              <a:t>assign or capture administrative, descriptive, technical, structural and preservation metadata</a:t>
            </a:r>
            <a:r>
              <a:rPr lang="en-US" sz="1800">
                <a:solidFill>
                  <a:srgbClr val="1C4587"/>
                </a:solidFill>
              </a:rPr>
              <a:t> </a:t>
            </a:r>
            <a:r>
              <a:rPr lang="en-US" sz="1800"/>
              <a:t>for data deposited in a data catalog or repository. For details on the different types of metadata, check out: </a:t>
            </a:r>
            <a:r>
              <a:rPr lang="en-US" sz="1800" u="sng">
                <a:solidFill>
                  <a:schemeClr val="hlink"/>
                </a:solidFill>
                <a:hlinkClick r:id="rId3"/>
              </a:rPr>
              <a:t>http://guides.ucf.edu/metadata/datasetmetadata_checklist</a:t>
            </a:r>
            <a:endParaRPr sz="1800"/>
          </a:p>
          <a:p>
            <a:pPr marL="548640" lvl="1" indent="-34290" algn="l" rtl="0">
              <a:spcBef>
                <a:spcPts val="300"/>
              </a:spcBef>
              <a:spcAft>
                <a:spcPts val="0"/>
              </a:spcAft>
              <a:buSzPts val="2340"/>
              <a:buFont typeface="Courier New"/>
              <a:buNone/>
            </a:pPr>
            <a:endParaRPr sz="1000"/>
          </a:p>
          <a:p>
            <a:pPr marL="548640" lvl="1" indent="-148590" algn="l" rtl="0">
              <a:spcBef>
                <a:spcPts val="360"/>
              </a:spcBef>
              <a:spcAft>
                <a:spcPts val="0"/>
              </a:spcAft>
              <a:buSzPts val="1800"/>
              <a:buFont typeface="Courier New"/>
              <a:buChar char="o"/>
            </a:pPr>
            <a:r>
              <a:rPr lang="en-US" sz="1800"/>
              <a:t>Adopt a </a:t>
            </a:r>
            <a:r>
              <a:rPr lang="en-US" sz="1800" b="1">
                <a:solidFill>
                  <a:srgbClr val="0070C0"/>
                </a:solidFill>
              </a:rPr>
              <a:t>thesauri</a:t>
            </a:r>
            <a:r>
              <a:rPr lang="en-US" sz="1800"/>
              <a:t> in your field, if applicable.</a:t>
            </a:r>
            <a:endParaRPr sz="1800"/>
          </a:p>
          <a:p>
            <a:pPr marL="548640" lvl="1" indent="-34290" algn="l" rtl="0">
              <a:spcBef>
                <a:spcPts val="300"/>
              </a:spcBef>
              <a:spcAft>
                <a:spcPts val="0"/>
              </a:spcAft>
              <a:buSzPts val="2340"/>
              <a:buFont typeface="Courier New"/>
              <a:buNone/>
            </a:pPr>
            <a:endParaRPr sz="1000"/>
          </a:p>
          <a:p>
            <a:pPr marL="548640" lvl="1" indent="-148590" algn="l" rtl="0">
              <a:spcBef>
                <a:spcPts val="360"/>
              </a:spcBef>
              <a:spcAft>
                <a:spcPts val="0"/>
              </a:spcAft>
              <a:buSzPts val="1800"/>
              <a:buFont typeface="Courier New"/>
              <a:buChar char="o"/>
            </a:pPr>
            <a:r>
              <a:rPr lang="en-US" sz="1800"/>
              <a:t>Obtain </a:t>
            </a:r>
            <a:r>
              <a:rPr lang="en-US" sz="1800" b="1">
                <a:solidFill>
                  <a:srgbClr val="0070C0"/>
                </a:solidFill>
              </a:rPr>
              <a:t>persistent identifiers </a:t>
            </a:r>
            <a:r>
              <a:rPr lang="en-US" sz="1800"/>
              <a:t>(e.g. doi, purl) for datasets if possible to ensure data can be found in the future.</a:t>
            </a:r>
            <a:endParaRPr sz="1800"/>
          </a:p>
          <a:p>
            <a:pPr marL="548640" lvl="1" indent="-34290" algn="l" rtl="0">
              <a:spcBef>
                <a:spcPts val="300"/>
              </a:spcBef>
              <a:spcAft>
                <a:spcPts val="0"/>
              </a:spcAft>
              <a:buSzPts val="2340"/>
              <a:buFont typeface="Courier New"/>
              <a:buNone/>
            </a:pPr>
            <a:endParaRPr sz="1000"/>
          </a:p>
          <a:p>
            <a:pPr marL="548640" lvl="1" indent="-148590" algn="l" rtl="0">
              <a:spcBef>
                <a:spcPts val="360"/>
              </a:spcBef>
              <a:spcAft>
                <a:spcPts val="0"/>
              </a:spcAft>
              <a:buSzPts val="1800"/>
              <a:buFont typeface="Courier New"/>
              <a:buChar char="o"/>
            </a:pPr>
            <a:r>
              <a:rPr lang="en-US" sz="1800"/>
              <a:t>For your full </a:t>
            </a:r>
            <a:r>
              <a:rPr lang="en-US" sz="1800" b="1">
                <a:solidFill>
                  <a:srgbClr val="0070C0"/>
                </a:solidFill>
              </a:rPr>
              <a:t>data management plan</a:t>
            </a:r>
            <a:r>
              <a:rPr lang="en-US" sz="1800"/>
              <a:t>, visit </a:t>
            </a:r>
            <a:r>
              <a:rPr lang="en-US" sz="1800" u="sng">
                <a:solidFill>
                  <a:schemeClr val="hlink"/>
                </a:solidFill>
                <a:hlinkClick r:id="rId4"/>
              </a:rPr>
              <a:t>UCF Libraries Data Management Guide.</a:t>
            </a:r>
            <a:r>
              <a:rPr lang="en-US" sz="1800"/>
              <a:t> </a:t>
            </a:r>
            <a:endParaRPr sz="1800">
              <a:solidFill>
                <a:srgbClr val="0070C0"/>
              </a:solidFill>
            </a:endParaRPr>
          </a:p>
        </p:txBody>
      </p:sp>
      <p:sp>
        <p:nvSpPr>
          <p:cNvPr id="374" name="Google Shape;374;p47"/>
          <p:cNvSpPr txBox="1"/>
          <p:nvPr/>
        </p:nvSpPr>
        <p:spPr>
          <a:xfrm>
            <a:off x="685800" y="304800"/>
            <a:ext cx="7620000" cy="914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4608"/>
              <a:buFont typeface="Georgia"/>
              <a:buNone/>
            </a:pPr>
            <a:endParaRPr sz="3600" b="1" i="0">
              <a:solidFill>
                <a:schemeClr val="dk1"/>
              </a:solidFill>
              <a:latin typeface="Trebuchet MS"/>
              <a:ea typeface="Trebuchet MS"/>
              <a:cs typeface="Trebuchet MS"/>
              <a:sym typeface="Trebuchet MS"/>
            </a:endParaRPr>
          </a:p>
        </p:txBody>
      </p:sp>
      <p:sp>
        <p:nvSpPr>
          <p:cNvPr id="375" name="Google Shape;375;p47"/>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C3260C"/>
              </a:buClr>
              <a:buSzPts val="4608"/>
              <a:buFont typeface="Georgia"/>
              <a:buNone/>
            </a:pPr>
            <a:r>
              <a:rPr lang="en-US" sz="3200">
                <a:solidFill>
                  <a:srgbClr val="7F6000"/>
                </a:solidFill>
                <a:latin typeface="Trebuchet MS"/>
                <a:ea typeface="Trebuchet MS"/>
                <a:cs typeface="Trebuchet MS"/>
                <a:sym typeface="Trebuchet MS"/>
              </a:rPr>
              <a:t>Dataset Metadata ABC</a:t>
            </a:r>
            <a:endParaRPr sz="2200" b="0">
              <a:solidFill>
                <a:srgbClr val="7F6000"/>
              </a:solidFill>
              <a:latin typeface="Trebuchet MS"/>
              <a:ea typeface="Trebuchet MS"/>
              <a:cs typeface="Trebuchet MS"/>
              <a:sym typeface="Trebuchet MS"/>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8"/>
          <p:cNvSpPr txBox="1">
            <a:spLocks noGrp="1"/>
          </p:cNvSpPr>
          <p:nvPr>
            <p:ph type="body" idx="1"/>
          </p:nvPr>
        </p:nvSpPr>
        <p:spPr>
          <a:xfrm>
            <a:off x="729450" y="2497015"/>
            <a:ext cx="7688700" cy="4361010"/>
          </a:xfrm>
          <a:prstGeom prst="rect">
            <a:avLst/>
          </a:prstGeom>
          <a:noFill/>
          <a:ln>
            <a:noFill/>
          </a:ln>
        </p:spPr>
        <p:txBody>
          <a:bodyPr spcFirstLastPara="1" wrap="square" lIns="91425" tIns="45700" rIns="91425" bIns="45700" anchor="t" anchorCtr="0">
            <a:noAutofit/>
          </a:bodyPr>
          <a:lstStyle/>
          <a:p>
            <a:pPr marL="228600" lvl="0" indent="-182880" algn="l" rtl="0">
              <a:lnSpc>
                <a:spcPct val="100000"/>
              </a:lnSpc>
              <a:spcBef>
                <a:spcPts val="100"/>
              </a:spcBef>
              <a:spcAft>
                <a:spcPts val="0"/>
              </a:spcAft>
              <a:buSzPts val="2525"/>
              <a:buFont typeface="Courier New"/>
              <a:buChar char="o"/>
            </a:pPr>
            <a:r>
              <a:rPr lang="en-US" sz="1742" b="1" dirty="0"/>
              <a:t>Common Metadata Standards </a:t>
            </a:r>
            <a:r>
              <a:rPr lang="en-US" sz="1557" dirty="0"/>
              <a:t>(</a:t>
            </a:r>
            <a:r>
              <a:rPr lang="en-US" sz="1557" u="sng" dirty="0">
                <a:solidFill>
                  <a:schemeClr val="hlink"/>
                </a:solidFill>
                <a:hlinkClick r:id="rId3"/>
              </a:rPr>
              <a:t>http://guides.ucf.edu/metadata/genMetaStandards</a:t>
            </a:r>
            <a:r>
              <a:rPr lang="en-US" sz="1557" dirty="0"/>
              <a:t>)</a:t>
            </a:r>
            <a:endParaRPr sz="1100" dirty="0"/>
          </a:p>
          <a:p>
            <a:pPr marL="548640" lvl="1" indent="-170180" algn="l" rtl="0">
              <a:lnSpc>
                <a:spcPct val="100000"/>
              </a:lnSpc>
              <a:spcBef>
                <a:spcPts val="100"/>
              </a:spcBef>
              <a:spcAft>
                <a:spcPts val="0"/>
              </a:spcAft>
              <a:buSzPts val="2084"/>
              <a:buFont typeface="Courier New"/>
              <a:buChar char="o"/>
            </a:pPr>
            <a:r>
              <a:rPr lang="en-US" sz="1557" dirty="0"/>
              <a:t>e.g., DC, EAD, GILS, CDWA, See Appendix 3 for details</a:t>
            </a:r>
            <a:endParaRPr sz="900" dirty="0"/>
          </a:p>
          <a:p>
            <a:pPr marL="228600" lvl="0" indent="-53111" algn="l" rtl="0">
              <a:lnSpc>
                <a:spcPct val="100000"/>
              </a:lnSpc>
              <a:spcBef>
                <a:spcPts val="100"/>
              </a:spcBef>
              <a:spcAft>
                <a:spcPts val="0"/>
              </a:spcAft>
              <a:buSzPts val="2044"/>
              <a:buFont typeface="Courier New"/>
              <a:buNone/>
            </a:pPr>
            <a:endParaRPr sz="772" dirty="0"/>
          </a:p>
          <a:p>
            <a:pPr marL="228600" lvl="0" indent="-182880" algn="l" rtl="0">
              <a:lnSpc>
                <a:spcPct val="100000"/>
              </a:lnSpc>
              <a:spcBef>
                <a:spcPts val="100"/>
              </a:spcBef>
              <a:spcAft>
                <a:spcPts val="0"/>
              </a:spcAft>
              <a:buSzPts val="2525"/>
              <a:buFont typeface="Courier New"/>
              <a:buChar char="o"/>
            </a:pPr>
            <a:r>
              <a:rPr lang="en-US" sz="1742" b="1" dirty="0"/>
              <a:t>Disciplinary Metadata Standards </a:t>
            </a:r>
            <a:r>
              <a:rPr lang="en-US" sz="1557" dirty="0"/>
              <a:t>(</a:t>
            </a:r>
            <a:r>
              <a:rPr lang="en-US" sz="1557" u="sng" dirty="0">
                <a:solidFill>
                  <a:schemeClr val="hlink"/>
                </a:solidFill>
                <a:hlinkClick r:id="rId4"/>
              </a:rPr>
              <a:t>http://guides.ucf.edu/metadata/domMetaStandards</a:t>
            </a:r>
            <a:r>
              <a:rPr lang="en-US" sz="1557" dirty="0"/>
              <a:t>)</a:t>
            </a:r>
            <a:endParaRPr sz="1100" dirty="0"/>
          </a:p>
          <a:p>
            <a:pPr marL="548640" lvl="1" indent="-163830" algn="l" rtl="0">
              <a:lnSpc>
                <a:spcPct val="100000"/>
              </a:lnSpc>
              <a:spcBef>
                <a:spcPts val="100"/>
              </a:spcBef>
              <a:spcAft>
                <a:spcPts val="0"/>
              </a:spcAft>
              <a:buSzPts val="1984"/>
              <a:buFont typeface="Courier New"/>
              <a:buChar char="o"/>
            </a:pPr>
            <a:r>
              <a:rPr lang="en-US" sz="1457" dirty="0"/>
              <a:t>Social Sciences &amp; Humanities: DDI, TEI</a:t>
            </a:r>
            <a:endParaRPr sz="800" dirty="0"/>
          </a:p>
          <a:p>
            <a:pPr marL="548640" lvl="1" indent="-163830" algn="l" rtl="0">
              <a:lnSpc>
                <a:spcPct val="100000"/>
              </a:lnSpc>
              <a:spcBef>
                <a:spcPts val="100"/>
              </a:spcBef>
              <a:spcAft>
                <a:spcPts val="0"/>
              </a:spcAft>
              <a:buSzPts val="1984"/>
              <a:buFont typeface="Courier New"/>
              <a:buChar char="o"/>
            </a:pPr>
            <a:r>
              <a:rPr lang="en-US" sz="1457" dirty="0"/>
              <a:t>Biological Sciences: ABCD, Darwin Core, EML</a:t>
            </a:r>
            <a:endParaRPr sz="800" dirty="0"/>
          </a:p>
          <a:p>
            <a:pPr marL="548640" lvl="1" indent="-163830" algn="l" rtl="0">
              <a:lnSpc>
                <a:spcPct val="100000"/>
              </a:lnSpc>
              <a:spcBef>
                <a:spcPts val="100"/>
              </a:spcBef>
              <a:spcAft>
                <a:spcPts val="0"/>
              </a:spcAft>
              <a:buSzPts val="1984"/>
              <a:buFont typeface="Courier New"/>
              <a:buChar char="o"/>
            </a:pPr>
            <a:r>
              <a:rPr lang="en-US" sz="1457" dirty="0"/>
              <a:t>Health Sciences: NIH CDEs, </a:t>
            </a:r>
            <a:r>
              <a:rPr lang="en-US" sz="1457" dirty="0" err="1"/>
              <a:t>ClinicalTrials.gov</a:t>
            </a:r>
            <a:r>
              <a:rPr lang="en-US" sz="1457" dirty="0"/>
              <a:t> Protocol Data Element</a:t>
            </a:r>
            <a:endParaRPr sz="800" dirty="0"/>
          </a:p>
          <a:p>
            <a:pPr marL="548640" lvl="1" indent="-182880" algn="l" rtl="0">
              <a:lnSpc>
                <a:spcPct val="100000"/>
              </a:lnSpc>
              <a:spcBef>
                <a:spcPts val="100"/>
              </a:spcBef>
              <a:spcAft>
                <a:spcPts val="0"/>
              </a:spcAft>
              <a:buSzPts val="2284"/>
              <a:buFont typeface="Courier New"/>
              <a:buChar char="o"/>
            </a:pPr>
            <a:r>
              <a:rPr lang="en-US" sz="1457" dirty="0"/>
              <a:t>Earth Science: </a:t>
            </a:r>
            <a:r>
              <a:rPr lang="en-US" sz="1550" dirty="0" err="1"/>
              <a:t>AgMES</a:t>
            </a:r>
            <a:r>
              <a:rPr lang="en-US" sz="1550" dirty="0"/>
              <a:t>, DIF, FGDC/CSDGM</a:t>
            </a:r>
            <a:endParaRPr sz="1457" dirty="0"/>
          </a:p>
          <a:p>
            <a:pPr marL="548640" lvl="1" indent="-163830" algn="l" rtl="0">
              <a:lnSpc>
                <a:spcPct val="100000"/>
              </a:lnSpc>
              <a:spcBef>
                <a:spcPts val="100"/>
              </a:spcBef>
              <a:spcAft>
                <a:spcPts val="0"/>
              </a:spcAft>
              <a:buSzPts val="1984"/>
              <a:buFont typeface="Courier New"/>
              <a:buChar char="o"/>
            </a:pPr>
            <a:r>
              <a:rPr lang="en-US" sz="1457" dirty="0"/>
              <a:t>Physical Science: CIF</a:t>
            </a:r>
            <a:endParaRPr sz="800" dirty="0"/>
          </a:p>
          <a:p>
            <a:pPr marL="548640" lvl="1" indent="-163830" algn="l" rtl="0">
              <a:lnSpc>
                <a:spcPct val="100000"/>
              </a:lnSpc>
              <a:spcBef>
                <a:spcPts val="100"/>
              </a:spcBef>
              <a:spcAft>
                <a:spcPts val="0"/>
              </a:spcAft>
              <a:buSzPts val="1984"/>
              <a:buFont typeface="Courier New"/>
              <a:buChar char="o"/>
            </a:pPr>
            <a:r>
              <a:rPr lang="en-US" sz="1457" dirty="0"/>
              <a:t>See appendix 4 for disciplinary metadata standards and data repositories</a:t>
            </a:r>
            <a:endParaRPr sz="800" dirty="0"/>
          </a:p>
          <a:p>
            <a:pPr marL="548640" lvl="1" indent="-53111" algn="l" rtl="0">
              <a:lnSpc>
                <a:spcPct val="100000"/>
              </a:lnSpc>
              <a:spcBef>
                <a:spcPts val="100"/>
              </a:spcBef>
              <a:spcAft>
                <a:spcPts val="0"/>
              </a:spcAft>
              <a:buSzPts val="2044"/>
              <a:buFont typeface="Courier New"/>
              <a:buNone/>
            </a:pPr>
            <a:endParaRPr sz="772" dirty="0"/>
          </a:p>
          <a:p>
            <a:pPr marL="228600" lvl="0" indent="-170180" algn="l" rtl="0">
              <a:lnSpc>
                <a:spcPct val="100000"/>
              </a:lnSpc>
              <a:spcBef>
                <a:spcPts val="100"/>
              </a:spcBef>
              <a:spcAft>
                <a:spcPts val="0"/>
              </a:spcAft>
              <a:buSzPts val="2325"/>
              <a:buFont typeface="Courier New"/>
              <a:buChar char="o"/>
            </a:pPr>
            <a:r>
              <a:rPr lang="en-US" sz="1742" b="1" dirty="0"/>
              <a:t>Questions on metadata standards:</a:t>
            </a:r>
            <a:endParaRPr sz="1100" dirty="0"/>
          </a:p>
          <a:p>
            <a:pPr marL="605790" lvl="1" indent="-266700" algn="l" rtl="0">
              <a:lnSpc>
                <a:spcPct val="100000"/>
              </a:lnSpc>
              <a:spcBef>
                <a:spcPts val="100"/>
              </a:spcBef>
              <a:spcAft>
                <a:spcPts val="0"/>
              </a:spcAft>
              <a:buSzPts val="1984"/>
              <a:buFont typeface="Courier New"/>
              <a:buChar char="o"/>
            </a:pPr>
            <a:r>
              <a:rPr lang="en-US" sz="1457" dirty="0">
                <a:solidFill>
                  <a:srgbClr val="262626"/>
                </a:solidFill>
              </a:rPr>
              <a:t>Are you aware of any data or metadata standards in your field? Are they adequate? Can data be well documented in your opinion?</a:t>
            </a:r>
            <a:endParaRPr sz="800" dirty="0"/>
          </a:p>
          <a:p>
            <a:pPr marL="605790" lvl="1" indent="-266700" algn="l" rtl="0">
              <a:lnSpc>
                <a:spcPct val="100000"/>
              </a:lnSpc>
              <a:spcBef>
                <a:spcPts val="100"/>
              </a:spcBef>
              <a:spcAft>
                <a:spcPts val="0"/>
              </a:spcAft>
              <a:buSzPts val="1984"/>
              <a:buFont typeface="Courier New"/>
              <a:buChar char="o"/>
            </a:pPr>
            <a:r>
              <a:rPr lang="en-US" sz="1457" dirty="0">
                <a:solidFill>
                  <a:srgbClr val="262626"/>
                </a:solidFill>
              </a:rPr>
              <a:t>Have you used any standard, or, will you consider it in your future study and research?</a:t>
            </a:r>
            <a:endParaRPr sz="800" dirty="0"/>
          </a:p>
          <a:p>
            <a:pPr marL="228600" lvl="0" indent="-30162" algn="l" rtl="0">
              <a:lnSpc>
                <a:spcPct val="80000"/>
              </a:lnSpc>
              <a:spcBef>
                <a:spcPts val="670"/>
              </a:spcBef>
              <a:spcAft>
                <a:spcPts val="0"/>
              </a:spcAft>
              <a:buSzPts val="2405"/>
              <a:buFont typeface="Courier New"/>
              <a:buNone/>
            </a:pPr>
            <a:endParaRPr sz="1750" dirty="0"/>
          </a:p>
          <a:p>
            <a:pPr marL="45720" lvl="0" indent="0" algn="l" rtl="0">
              <a:lnSpc>
                <a:spcPct val="80000"/>
              </a:lnSpc>
              <a:spcBef>
                <a:spcPts val="818"/>
              </a:spcBef>
              <a:spcAft>
                <a:spcPts val="0"/>
              </a:spcAft>
              <a:buSzPts val="3367"/>
              <a:buNone/>
            </a:pPr>
            <a:endParaRPr sz="2590" dirty="0"/>
          </a:p>
          <a:p>
            <a:pPr marL="228600" lvl="0" indent="0" algn="l" rtl="0">
              <a:lnSpc>
                <a:spcPct val="80000"/>
              </a:lnSpc>
              <a:spcBef>
                <a:spcPts val="781"/>
              </a:spcBef>
              <a:spcAft>
                <a:spcPts val="0"/>
              </a:spcAft>
              <a:buSzPts val="3127"/>
              <a:buFont typeface="Courier New"/>
              <a:buNone/>
            </a:pPr>
            <a:endParaRPr sz="2405" dirty="0"/>
          </a:p>
          <a:p>
            <a:pPr marL="228600" lvl="0" indent="0" algn="l" rtl="0">
              <a:lnSpc>
                <a:spcPct val="80000"/>
              </a:lnSpc>
              <a:spcBef>
                <a:spcPts val="744"/>
              </a:spcBef>
              <a:spcAft>
                <a:spcPts val="0"/>
              </a:spcAft>
              <a:buSzPts val="2886"/>
              <a:buFont typeface="Courier New"/>
              <a:buNone/>
            </a:pPr>
            <a:endParaRPr sz="2220" dirty="0"/>
          </a:p>
          <a:p>
            <a:pPr marL="228600" lvl="0" indent="0" algn="l" rtl="0">
              <a:lnSpc>
                <a:spcPct val="80000"/>
              </a:lnSpc>
              <a:spcBef>
                <a:spcPts val="744"/>
              </a:spcBef>
              <a:spcAft>
                <a:spcPts val="0"/>
              </a:spcAft>
              <a:buSzPts val="2886"/>
              <a:buFont typeface="Courier New"/>
              <a:buNone/>
            </a:pPr>
            <a:endParaRPr sz="2220" dirty="0"/>
          </a:p>
          <a:p>
            <a:pPr marL="228600" lvl="0" indent="-14890" algn="l" rtl="0">
              <a:lnSpc>
                <a:spcPct val="80000"/>
              </a:lnSpc>
              <a:spcBef>
                <a:spcPts val="707"/>
              </a:spcBef>
              <a:spcAft>
                <a:spcPts val="0"/>
              </a:spcAft>
              <a:buSzPts val="2646"/>
              <a:buFont typeface="Courier New"/>
              <a:buNone/>
            </a:pPr>
            <a:endParaRPr sz="2035" dirty="0"/>
          </a:p>
        </p:txBody>
      </p:sp>
      <p:sp>
        <p:nvSpPr>
          <p:cNvPr id="381" name="Google Shape;381;p48"/>
          <p:cNvSpPr txBox="1">
            <a:spLocks noGrp="1"/>
          </p:cNvSpPr>
          <p:nvPr>
            <p:ph type="title"/>
          </p:nvPr>
        </p:nvSpPr>
        <p:spPr>
          <a:xfrm>
            <a:off x="729450" y="16820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US" sz="3200" dirty="0">
                <a:solidFill>
                  <a:srgbClr val="7F6000"/>
                </a:solidFill>
                <a:latin typeface="Trebuchet MS"/>
                <a:ea typeface="Trebuchet MS"/>
                <a:cs typeface="Trebuchet MS"/>
                <a:sym typeface="Trebuchet MS"/>
              </a:rPr>
              <a:t>Metadata Standards and Datasets </a:t>
            </a:r>
            <a:endParaRPr sz="3200" dirty="0">
              <a:solidFill>
                <a:schemeClr val="dk1"/>
              </a:solidFill>
              <a:latin typeface="Trebuchet MS"/>
              <a:ea typeface="Trebuchet MS"/>
              <a:cs typeface="Trebuchet MS"/>
              <a:sym typeface="Trebuchet MS"/>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sp>
        <p:nvSpPr>
          <p:cNvPr id="386" name="Google Shape;386;p49"/>
          <p:cNvSpPr txBox="1">
            <a:spLocks noGrp="1"/>
          </p:cNvSpPr>
          <p:nvPr>
            <p:ph type="body" idx="1"/>
          </p:nvPr>
        </p:nvSpPr>
        <p:spPr>
          <a:xfrm>
            <a:off x="729450" y="2581600"/>
            <a:ext cx="7688700" cy="4276500"/>
          </a:xfrm>
          <a:prstGeom prst="rect">
            <a:avLst/>
          </a:prstGeom>
          <a:noFill/>
          <a:ln>
            <a:noFill/>
          </a:ln>
        </p:spPr>
        <p:txBody>
          <a:bodyPr spcFirstLastPara="1" wrap="square" lIns="91425" tIns="45700" rIns="91425" bIns="45700" anchor="t" anchorCtr="0">
            <a:noAutofit/>
          </a:bodyPr>
          <a:lstStyle/>
          <a:p>
            <a:pPr marL="228600" lvl="0" indent="-114300" algn="l" rtl="0">
              <a:lnSpc>
                <a:spcPct val="110000"/>
              </a:lnSpc>
              <a:spcBef>
                <a:spcPts val="0"/>
              </a:spcBef>
              <a:spcAft>
                <a:spcPts val="0"/>
              </a:spcAft>
              <a:buSzPts val="1800"/>
              <a:buFont typeface="Courier New"/>
              <a:buChar char="o"/>
            </a:pPr>
            <a:r>
              <a:rPr lang="en-US" sz="1800" b="1">
                <a:solidFill>
                  <a:srgbClr val="0070C0"/>
                </a:solidFill>
              </a:rPr>
              <a:t>Controlled vocabulary </a:t>
            </a:r>
            <a:r>
              <a:rPr lang="en-US" sz="1800"/>
              <a:t>is a standardized set of terms used to organize knowledge for subsequent retrieval. It can facilitate search and browsing. It can be universally agreed on or locally created.</a:t>
            </a:r>
            <a:endParaRPr sz="1800"/>
          </a:p>
          <a:p>
            <a:pPr marL="228600" lvl="0" indent="0" algn="l" rtl="0">
              <a:lnSpc>
                <a:spcPct val="110000"/>
              </a:lnSpc>
              <a:spcBef>
                <a:spcPts val="0"/>
              </a:spcBef>
              <a:spcAft>
                <a:spcPts val="0"/>
              </a:spcAft>
              <a:buNone/>
            </a:pPr>
            <a:endParaRPr sz="1000"/>
          </a:p>
          <a:p>
            <a:pPr marL="228600" lvl="0" indent="-114300" algn="l" rtl="0">
              <a:lnSpc>
                <a:spcPct val="110000"/>
              </a:lnSpc>
              <a:spcBef>
                <a:spcPts val="740"/>
              </a:spcBef>
              <a:spcAft>
                <a:spcPts val="0"/>
              </a:spcAft>
              <a:buSzPts val="1800"/>
              <a:buFont typeface="Courier New"/>
              <a:buChar char="o"/>
            </a:pPr>
            <a:r>
              <a:rPr lang="en-US" sz="1800" b="1"/>
              <a:t>What to consider in applying or designing a thesauri </a:t>
            </a:r>
            <a:r>
              <a:rPr lang="en-US" sz="1800"/>
              <a:t>for your project:</a:t>
            </a:r>
            <a:r>
              <a:rPr lang="en-US" sz="1800" b="1"/>
              <a:t> </a:t>
            </a:r>
            <a:r>
              <a:rPr lang="en-US" sz="1800"/>
              <a:t>scope, project needs, funder requirement, institutional expectation, types of vocabularies (names, subject, genre, format etc.), literary/user/organizational warrant </a:t>
            </a:r>
            <a:endParaRPr sz="1800"/>
          </a:p>
          <a:p>
            <a:pPr marL="365760" lvl="1" indent="0" algn="l" rtl="0">
              <a:lnSpc>
                <a:spcPct val="110000"/>
              </a:lnSpc>
              <a:spcBef>
                <a:spcPts val="560"/>
              </a:spcBef>
              <a:spcAft>
                <a:spcPts val="0"/>
              </a:spcAft>
              <a:buSzPts val="1690"/>
              <a:buNone/>
            </a:pPr>
            <a:r>
              <a:rPr lang="en-US" sz="1400"/>
              <a:t>(Gazan, CONTROLLED VOCABULARY &amp; THESAURUS DESIGN,  </a:t>
            </a:r>
            <a:r>
              <a:rPr lang="en-US" sz="1300" u="sng">
                <a:solidFill>
                  <a:schemeClr val="hlink"/>
                </a:solidFill>
                <a:hlinkClick r:id="rId3"/>
              </a:rPr>
              <a:t>http://www.loc.gov/catworkshop/courses/thesaurus/pdf/cont-vocab-thes-trnee-manual.pdf</a:t>
            </a:r>
            <a:r>
              <a:rPr lang="en-US" sz="1800"/>
              <a:t>)</a:t>
            </a:r>
            <a:endParaRPr sz="1800" b="1"/>
          </a:p>
          <a:p>
            <a:pPr marL="228600" lvl="0" indent="-34290" algn="l" rtl="0">
              <a:lnSpc>
                <a:spcPct val="110000"/>
              </a:lnSpc>
              <a:spcBef>
                <a:spcPts val="660"/>
              </a:spcBef>
              <a:spcAft>
                <a:spcPts val="0"/>
              </a:spcAft>
              <a:buSzPts val="2340"/>
              <a:buFont typeface="Courier New"/>
              <a:buNone/>
            </a:pPr>
            <a:endParaRPr sz="1000"/>
          </a:p>
          <a:p>
            <a:pPr marL="228600" lvl="0" indent="-114300" algn="l" rtl="0">
              <a:lnSpc>
                <a:spcPct val="90000"/>
              </a:lnSpc>
              <a:spcBef>
                <a:spcPts val="740"/>
              </a:spcBef>
              <a:spcAft>
                <a:spcPts val="0"/>
              </a:spcAft>
              <a:buSzPts val="1800"/>
              <a:buFont typeface="Courier New"/>
              <a:buChar char="o"/>
            </a:pPr>
            <a:r>
              <a:rPr lang="en-US" sz="1800"/>
              <a:t>See Appendix 5 for a list of vocabularies and thesauri.</a:t>
            </a:r>
            <a:endParaRPr sz="1800"/>
          </a:p>
          <a:p>
            <a:pPr marL="228600" lvl="0" indent="0" algn="l" rtl="0">
              <a:lnSpc>
                <a:spcPct val="90000"/>
              </a:lnSpc>
              <a:spcBef>
                <a:spcPts val="740"/>
              </a:spcBef>
              <a:spcAft>
                <a:spcPts val="0"/>
              </a:spcAft>
              <a:buSzPts val="2860"/>
              <a:buFont typeface="Courier New"/>
              <a:buNone/>
            </a:pPr>
            <a:endParaRPr/>
          </a:p>
          <a:p>
            <a:pPr marL="228600" lvl="0" indent="0" algn="l" rtl="0">
              <a:lnSpc>
                <a:spcPct val="90000"/>
              </a:lnSpc>
              <a:spcBef>
                <a:spcPts val="740"/>
              </a:spcBef>
              <a:spcAft>
                <a:spcPts val="0"/>
              </a:spcAft>
              <a:buSzPts val="2860"/>
              <a:buFont typeface="Courier New"/>
              <a:buNone/>
            </a:pPr>
            <a:endParaRPr/>
          </a:p>
        </p:txBody>
      </p:sp>
      <p:sp>
        <p:nvSpPr>
          <p:cNvPr id="387" name="Google Shape;387;p49"/>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C3260C"/>
              </a:buClr>
              <a:buSzPts val="4096"/>
              <a:buFont typeface="Georgia"/>
              <a:buNone/>
            </a:pPr>
            <a:r>
              <a:rPr lang="en-US" sz="3200">
                <a:solidFill>
                  <a:srgbClr val="7F6000"/>
                </a:solidFill>
                <a:latin typeface="Trebuchet MS"/>
                <a:ea typeface="Trebuchet MS"/>
                <a:cs typeface="Trebuchet MS"/>
                <a:sym typeface="Trebuchet MS"/>
              </a:rPr>
              <a:t>Controlled Vocabulary and Datasets</a:t>
            </a:r>
            <a:br>
              <a:rPr lang="en-US" sz="3600">
                <a:solidFill>
                  <a:schemeClr val="dk1"/>
                </a:solidFill>
                <a:latin typeface="Trebuchet MS"/>
                <a:ea typeface="Trebuchet MS"/>
                <a:cs typeface="Trebuchet MS"/>
                <a:sym typeface="Trebuchet MS"/>
              </a:rPr>
            </a:br>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391"/>
        <p:cNvGrpSpPr/>
        <p:nvPr/>
      </p:nvGrpSpPr>
      <p:grpSpPr>
        <a:xfrm>
          <a:off x="0" y="0"/>
          <a:ext cx="0" cy="0"/>
          <a:chOff x="0" y="0"/>
          <a:chExt cx="0" cy="0"/>
        </a:xfrm>
      </p:grpSpPr>
      <p:sp>
        <p:nvSpPr>
          <p:cNvPr id="392" name="Google Shape;392;p50"/>
          <p:cNvSpPr txBox="1"/>
          <p:nvPr/>
        </p:nvSpPr>
        <p:spPr>
          <a:xfrm>
            <a:off x="685800" y="304800"/>
            <a:ext cx="80772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4096"/>
              <a:buFont typeface="Georgia"/>
              <a:buNone/>
            </a:pPr>
            <a:endParaRPr/>
          </a:p>
        </p:txBody>
      </p:sp>
      <p:pic>
        <p:nvPicPr>
          <p:cNvPr id="393" name="Google Shape;393;p50"/>
          <p:cNvPicPr preferRelativeResize="0"/>
          <p:nvPr/>
        </p:nvPicPr>
        <p:blipFill rotWithShape="1">
          <a:blip r:embed="rId3">
            <a:alphaModFix/>
          </a:blip>
          <a:srcRect/>
          <a:stretch/>
        </p:blipFill>
        <p:spPr>
          <a:xfrm>
            <a:off x="939000" y="2338251"/>
            <a:ext cx="2877051" cy="2495712"/>
          </a:xfrm>
          <a:prstGeom prst="rect">
            <a:avLst/>
          </a:prstGeom>
          <a:noFill/>
          <a:ln>
            <a:noFill/>
          </a:ln>
        </p:spPr>
      </p:pic>
      <p:pic>
        <p:nvPicPr>
          <p:cNvPr id="394" name="Google Shape;394;p50"/>
          <p:cNvPicPr preferRelativeResize="0"/>
          <p:nvPr/>
        </p:nvPicPr>
        <p:blipFill rotWithShape="1">
          <a:blip r:embed="rId3">
            <a:alphaModFix/>
          </a:blip>
          <a:srcRect/>
          <a:stretch/>
        </p:blipFill>
        <p:spPr>
          <a:xfrm>
            <a:off x="4800600" y="2249416"/>
            <a:ext cx="3068637" cy="1526379"/>
          </a:xfrm>
          <a:prstGeom prst="rect">
            <a:avLst/>
          </a:prstGeom>
          <a:noFill/>
          <a:ln>
            <a:noFill/>
          </a:ln>
        </p:spPr>
      </p:pic>
      <p:pic>
        <p:nvPicPr>
          <p:cNvPr id="395" name="Google Shape;395;p50"/>
          <p:cNvPicPr preferRelativeResize="0"/>
          <p:nvPr/>
        </p:nvPicPr>
        <p:blipFill rotWithShape="1">
          <a:blip r:embed="rId4">
            <a:alphaModFix/>
          </a:blip>
          <a:srcRect/>
          <a:stretch/>
        </p:blipFill>
        <p:spPr>
          <a:xfrm>
            <a:off x="5650865" y="2372475"/>
            <a:ext cx="1435735" cy="318770"/>
          </a:xfrm>
          <a:prstGeom prst="rect">
            <a:avLst/>
          </a:prstGeom>
          <a:noFill/>
          <a:ln>
            <a:noFill/>
          </a:ln>
        </p:spPr>
      </p:pic>
      <p:sp>
        <p:nvSpPr>
          <p:cNvPr id="396" name="Google Shape;396;p50"/>
          <p:cNvSpPr txBox="1"/>
          <p:nvPr/>
        </p:nvSpPr>
        <p:spPr>
          <a:xfrm>
            <a:off x="4827397" y="2752963"/>
            <a:ext cx="3068700" cy="954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a:solidFill>
                  <a:srgbClr val="434343"/>
                </a:solidFill>
                <a:latin typeface="Trebuchet MS"/>
                <a:ea typeface="Trebuchet MS"/>
                <a:cs typeface="Trebuchet MS"/>
                <a:sym typeface="Trebuchet MS"/>
              </a:rPr>
              <a:t>OpenDOAR:</a:t>
            </a:r>
            <a:r>
              <a:rPr lang="en-US" sz="1400">
                <a:solidFill>
                  <a:srgbClr val="434343"/>
                </a:solidFill>
                <a:latin typeface="Trebuchet MS"/>
                <a:ea typeface="Trebuchet MS"/>
                <a:cs typeface="Trebuchet MS"/>
                <a:sym typeface="Trebuchet MS"/>
              </a:rPr>
              <a:t> An authoritative worldwide directory of academic </a:t>
            </a:r>
            <a:r>
              <a:rPr lang="en-US" sz="1400">
                <a:solidFill>
                  <a:srgbClr val="0070C0"/>
                </a:solidFill>
                <a:latin typeface="Trebuchet MS"/>
                <a:ea typeface="Trebuchet MS"/>
                <a:cs typeface="Trebuchet MS"/>
                <a:sym typeface="Trebuchet MS"/>
              </a:rPr>
              <a:t>open access repositories</a:t>
            </a:r>
            <a:r>
              <a:rPr lang="en-US" sz="1400">
                <a:solidFill>
                  <a:schemeClr val="dk1"/>
                </a:solidFill>
                <a:latin typeface="Trebuchet MS"/>
                <a:ea typeface="Trebuchet MS"/>
                <a:cs typeface="Trebuchet MS"/>
                <a:sym typeface="Trebuchet MS"/>
              </a:rPr>
              <a:t>.</a:t>
            </a:r>
            <a:r>
              <a:rPr lang="en-US" sz="1400" u="sng">
                <a:solidFill>
                  <a:schemeClr val="hlink"/>
                </a:solidFill>
                <a:latin typeface="Trebuchet MS"/>
                <a:ea typeface="Trebuchet MS"/>
                <a:cs typeface="Trebuchet MS"/>
                <a:sym typeface="Trebuchet MS"/>
                <a:hlinkClick r:id="rId5"/>
              </a:rPr>
              <a:t> http://v2.sherpa.ac.uk/opendoar/</a:t>
            </a:r>
            <a:endParaRPr sz="1200">
              <a:solidFill>
                <a:schemeClr val="dk1"/>
              </a:solidFill>
              <a:latin typeface="Trebuchet MS"/>
              <a:ea typeface="Trebuchet MS"/>
              <a:cs typeface="Trebuchet MS"/>
              <a:sym typeface="Trebuchet MS"/>
            </a:endParaRPr>
          </a:p>
        </p:txBody>
      </p:sp>
      <p:pic>
        <p:nvPicPr>
          <p:cNvPr id="397" name="Google Shape;397;p50"/>
          <p:cNvPicPr preferRelativeResize="0"/>
          <p:nvPr/>
        </p:nvPicPr>
        <p:blipFill rotWithShape="1">
          <a:blip r:embed="rId3">
            <a:alphaModFix/>
          </a:blip>
          <a:srcRect/>
          <a:stretch/>
        </p:blipFill>
        <p:spPr>
          <a:xfrm>
            <a:off x="4845846" y="3851995"/>
            <a:ext cx="2995609" cy="1981199"/>
          </a:xfrm>
          <a:prstGeom prst="rect">
            <a:avLst/>
          </a:prstGeom>
          <a:noFill/>
          <a:ln>
            <a:noFill/>
          </a:ln>
        </p:spPr>
      </p:pic>
      <p:sp>
        <p:nvSpPr>
          <p:cNvPr id="398" name="Google Shape;398;p50"/>
          <p:cNvSpPr txBox="1"/>
          <p:nvPr/>
        </p:nvSpPr>
        <p:spPr>
          <a:xfrm>
            <a:off x="4942682" y="4342114"/>
            <a:ext cx="2829600" cy="13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1">
                <a:solidFill>
                  <a:srgbClr val="434343"/>
                </a:solidFill>
                <a:latin typeface="Trebuchet MS"/>
                <a:ea typeface="Trebuchet MS"/>
                <a:cs typeface="Trebuchet MS"/>
                <a:sym typeface="Trebuchet MS"/>
              </a:rPr>
              <a:t>Open Access Directory: Data Repositories  </a:t>
            </a:r>
            <a:r>
              <a:rPr lang="en-US" sz="1200">
                <a:solidFill>
                  <a:srgbClr val="434343"/>
                </a:solidFill>
                <a:latin typeface="Trebuchet MS"/>
                <a:ea typeface="Trebuchet MS"/>
                <a:cs typeface="Trebuchet MS"/>
                <a:sym typeface="Trebuchet MS"/>
              </a:rPr>
              <a:t>A list of </a:t>
            </a:r>
            <a:r>
              <a:rPr lang="en-US" sz="1200">
                <a:solidFill>
                  <a:srgbClr val="0070C0"/>
                </a:solidFill>
                <a:latin typeface="Trebuchet MS"/>
                <a:ea typeface="Trebuchet MS"/>
                <a:cs typeface="Trebuchet MS"/>
                <a:sym typeface="Trebuchet MS"/>
              </a:rPr>
              <a:t>repositories and databases for open data</a:t>
            </a:r>
            <a:r>
              <a:rPr lang="en-US" sz="1200">
                <a:solidFill>
                  <a:schemeClr val="dk1"/>
                </a:solidFill>
                <a:latin typeface="Trebuchet MS"/>
                <a:ea typeface="Trebuchet MS"/>
                <a:cs typeface="Trebuchet MS"/>
                <a:sym typeface="Trebuchet MS"/>
              </a:rPr>
              <a:t>. </a:t>
            </a:r>
            <a:r>
              <a:rPr lang="en-US" sz="1200">
                <a:solidFill>
                  <a:srgbClr val="434343"/>
                </a:solidFill>
                <a:latin typeface="Trebuchet MS"/>
                <a:ea typeface="Trebuchet MS"/>
                <a:cs typeface="Trebuchet MS"/>
                <a:sym typeface="Trebuchet MS"/>
              </a:rPr>
              <a:t>It is part of the Open Access Directory maintained by Simmons College. </a:t>
            </a:r>
            <a:endParaRPr>
              <a:solidFill>
                <a:srgbClr val="434343"/>
              </a:solidFill>
            </a:endParaRPr>
          </a:p>
          <a:p>
            <a:pPr marL="0" marR="0" lvl="0" indent="0" algn="l" rtl="0">
              <a:spcBef>
                <a:spcPts val="0"/>
              </a:spcBef>
              <a:spcAft>
                <a:spcPts val="0"/>
              </a:spcAft>
              <a:buNone/>
            </a:pPr>
            <a:r>
              <a:rPr lang="en-US" sz="1200" u="sng">
                <a:solidFill>
                  <a:schemeClr val="hlink"/>
                </a:solidFill>
                <a:latin typeface="Trebuchet MS"/>
                <a:ea typeface="Trebuchet MS"/>
                <a:cs typeface="Trebuchet MS"/>
                <a:sym typeface="Trebuchet MS"/>
                <a:hlinkClick r:id="rId6"/>
              </a:rPr>
              <a:t>http://oad.simmons.edu/oadwiki/Data_repositories</a:t>
            </a:r>
            <a:endParaRPr sz="1800">
              <a:solidFill>
                <a:schemeClr val="dk1"/>
              </a:solidFill>
              <a:latin typeface="Trebuchet MS"/>
              <a:ea typeface="Trebuchet MS"/>
              <a:cs typeface="Trebuchet MS"/>
              <a:sym typeface="Trebuchet MS"/>
            </a:endParaRPr>
          </a:p>
        </p:txBody>
      </p:sp>
      <p:pic>
        <p:nvPicPr>
          <p:cNvPr id="399" name="Google Shape;399;p50" descr="Oad2.jpeg"/>
          <p:cNvPicPr preferRelativeResize="0"/>
          <p:nvPr/>
        </p:nvPicPr>
        <p:blipFill rotWithShape="1">
          <a:blip r:embed="rId7">
            <a:alphaModFix/>
          </a:blip>
          <a:srcRect/>
          <a:stretch/>
        </p:blipFill>
        <p:spPr>
          <a:xfrm>
            <a:off x="5972483" y="3933161"/>
            <a:ext cx="742334" cy="410239"/>
          </a:xfrm>
          <a:prstGeom prst="rect">
            <a:avLst/>
          </a:prstGeom>
          <a:noFill/>
          <a:ln>
            <a:noFill/>
          </a:ln>
        </p:spPr>
      </p:pic>
      <p:sp>
        <p:nvSpPr>
          <p:cNvPr id="400" name="Google Shape;400;p50"/>
          <p:cNvSpPr txBox="1"/>
          <p:nvPr/>
        </p:nvSpPr>
        <p:spPr>
          <a:xfrm>
            <a:off x="939000" y="4933100"/>
            <a:ext cx="3786900" cy="845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434343"/>
                </a:solidFill>
                <a:latin typeface="Trebuchet MS"/>
                <a:ea typeface="Trebuchet MS"/>
                <a:cs typeface="Trebuchet MS"/>
                <a:sym typeface="Trebuchet MS"/>
              </a:rPr>
              <a:t>For information on data repositories and digital repositories, refer to</a:t>
            </a:r>
            <a:r>
              <a:rPr lang="en-US" sz="1600">
                <a:solidFill>
                  <a:schemeClr val="dk1"/>
                </a:solidFill>
                <a:latin typeface="Trebuchet MS"/>
                <a:ea typeface="Trebuchet MS"/>
                <a:cs typeface="Trebuchet MS"/>
                <a:sym typeface="Trebuchet MS"/>
              </a:rPr>
              <a:t> </a:t>
            </a:r>
            <a:r>
              <a:rPr lang="en-US" sz="1600">
                <a:solidFill>
                  <a:srgbClr val="0070C0"/>
                </a:solidFill>
                <a:latin typeface="Trebuchet MS"/>
                <a:ea typeface="Trebuchet MS"/>
                <a:cs typeface="Trebuchet MS"/>
                <a:sym typeface="Trebuchet MS"/>
              </a:rPr>
              <a:t>re3data, OpenDOAR </a:t>
            </a:r>
            <a:r>
              <a:rPr lang="en-US" sz="1600">
                <a:solidFill>
                  <a:srgbClr val="3F3F3F"/>
                </a:solidFill>
                <a:latin typeface="Trebuchet MS"/>
                <a:ea typeface="Trebuchet MS"/>
                <a:cs typeface="Trebuchet MS"/>
                <a:sym typeface="Trebuchet MS"/>
              </a:rPr>
              <a:t>and</a:t>
            </a:r>
            <a:r>
              <a:rPr lang="en-US" sz="1600">
                <a:solidFill>
                  <a:srgbClr val="0070C0"/>
                </a:solidFill>
                <a:latin typeface="Trebuchet MS"/>
                <a:ea typeface="Trebuchet MS"/>
                <a:cs typeface="Trebuchet MS"/>
                <a:sym typeface="Trebuchet MS"/>
              </a:rPr>
              <a:t> OAD</a:t>
            </a:r>
            <a:r>
              <a:rPr lang="en-US" sz="1600">
                <a:solidFill>
                  <a:schemeClr val="dk1"/>
                </a:solidFill>
                <a:latin typeface="Trebuchet MS"/>
                <a:ea typeface="Trebuchet MS"/>
                <a:cs typeface="Trebuchet MS"/>
                <a:sym typeface="Trebuchet MS"/>
              </a:rPr>
              <a:t>.</a:t>
            </a:r>
            <a:endParaRPr sz="1600"/>
          </a:p>
        </p:txBody>
      </p:sp>
      <p:sp>
        <p:nvSpPr>
          <p:cNvPr id="401" name="Google Shape;401;p50"/>
          <p:cNvSpPr txBox="1"/>
          <p:nvPr/>
        </p:nvSpPr>
        <p:spPr>
          <a:xfrm>
            <a:off x="786275" y="5888050"/>
            <a:ext cx="7748100" cy="845400"/>
          </a:xfrm>
          <a:prstGeom prst="rect">
            <a:avLst/>
          </a:prstGeom>
          <a:solidFill>
            <a:srgbClr val="C9DAF8"/>
          </a:solid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434343"/>
                </a:solidFill>
                <a:latin typeface="Trebuchet MS"/>
                <a:ea typeface="Trebuchet MS"/>
                <a:cs typeface="Trebuchet MS"/>
                <a:sym typeface="Trebuchet MS"/>
              </a:rPr>
              <a:t>For </a:t>
            </a:r>
            <a:r>
              <a:rPr lang="en-US" sz="1600" b="1">
                <a:solidFill>
                  <a:srgbClr val="434343"/>
                </a:solidFill>
                <a:latin typeface="Trebuchet MS"/>
                <a:ea typeface="Trebuchet MS"/>
                <a:cs typeface="Trebuchet MS"/>
                <a:sym typeface="Trebuchet MS"/>
              </a:rPr>
              <a:t>Dataset Examples in Data Repositories</a:t>
            </a:r>
            <a:r>
              <a:rPr lang="en-US" sz="1600">
                <a:solidFill>
                  <a:srgbClr val="434343"/>
                </a:solidFill>
                <a:latin typeface="Trebuchet MS"/>
                <a:ea typeface="Trebuchet MS"/>
                <a:cs typeface="Trebuchet MS"/>
                <a:sym typeface="Trebuchet MS"/>
              </a:rPr>
              <a:t>, see Appendix 6 for: Social Science Dataset, Humanities dataset, Biological Science Dataset, Geospatial Dataset &amp; Earth Science Dataset</a:t>
            </a:r>
            <a:endParaRPr sz="1600">
              <a:solidFill>
                <a:srgbClr val="434343"/>
              </a:solidFill>
            </a:endParaRPr>
          </a:p>
        </p:txBody>
      </p:sp>
      <p:sp>
        <p:nvSpPr>
          <p:cNvPr id="402" name="Google Shape;402;p50"/>
          <p:cNvSpPr txBox="1"/>
          <p:nvPr/>
        </p:nvSpPr>
        <p:spPr>
          <a:xfrm>
            <a:off x="1143000" y="3412626"/>
            <a:ext cx="2667000" cy="13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a:solidFill>
                  <a:srgbClr val="434343"/>
                </a:solidFill>
                <a:latin typeface="Trebuchet MS"/>
                <a:ea typeface="Trebuchet MS"/>
                <a:cs typeface="Trebuchet MS"/>
                <a:sym typeface="Trebuchet MS"/>
              </a:rPr>
              <a:t>It offers detailed information on more than 2,000 research data repositories </a:t>
            </a:r>
            <a:r>
              <a:rPr lang="en-US" sz="1400" u="sng">
                <a:solidFill>
                  <a:schemeClr val="hlink"/>
                </a:solidFill>
                <a:latin typeface="Trebuchet MS"/>
                <a:ea typeface="Trebuchet MS"/>
                <a:cs typeface="Trebuchet MS"/>
                <a:sym typeface="Trebuchet MS"/>
                <a:hlinkClick r:id="rId8"/>
              </a:rPr>
              <a:t>http://www.re3data.org/</a:t>
            </a:r>
            <a:r>
              <a:rPr lang="en-US" sz="1400">
                <a:solidFill>
                  <a:schemeClr val="dk1"/>
                </a:solidFill>
                <a:latin typeface="Trebuchet MS"/>
                <a:ea typeface="Trebuchet MS"/>
                <a:cs typeface="Trebuchet MS"/>
                <a:sym typeface="Trebuchet MS"/>
              </a:rPr>
              <a:t>.</a:t>
            </a:r>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pic>
        <p:nvPicPr>
          <p:cNvPr id="403" name="Google Shape;403;p50" descr="http://www.re3data.org/wp-content/uploads/2013/09/cropped-re3data_Logo_RGB_header.png"/>
          <p:cNvPicPr preferRelativeResize="0"/>
          <p:nvPr/>
        </p:nvPicPr>
        <p:blipFill rotWithShape="1">
          <a:blip r:embed="rId9">
            <a:alphaModFix/>
          </a:blip>
          <a:srcRect l="5566" t="9137" r="54433"/>
          <a:stretch/>
        </p:blipFill>
        <p:spPr>
          <a:xfrm>
            <a:off x="1066800" y="2433320"/>
            <a:ext cx="2438400" cy="919480"/>
          </a:xfrm>
          <a:prstGeom prst="rect">
            <a:avLst/>
          </a:prstGeom>
          <a:noFill/>
          <a:ln>
            <a:noFill/>
          </a:ln>
        </p:spPr>
      </p:pic>
      <p:sp>
        <p:nvSpPr>
          <p:cNvPr id="404" name="Google Shape;404;p50"/>
          <p:cNvSpPr txBox="1">
            <a:spLocks noGrp="1"/>
          </p:cNvSpPr>
          <p:nvPr>
            <p:ph type="title"/>
          </p:nvPr>
        </p:nvSpPr>
        <p:spPr>
          <a:xfrm>
            <a:off x="729450" y="1605800"/>
            <a:ext cx="78048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C3260C"/>
              </a:buClr>
              <a:buSzPts val="4096"/>
              <a:buFont typeface="Georgia"/>
              <a:buNone/>
            </a:pPr>
            <a:r>
              <a:rPr lang="en-US" sz="2800">
                <a:solidFill>
                  <a:srgbClr val="7F6000"/>
                </a:solidFill>
                <a:latin typeface="Trebuchet MS"/>
                <a:ea typeface="Trebuchet MS"/>
                <a:cs typeface="Trebuchet MS"/>
                <a:sym typeface="Trebuchet MS"/>
              </a:rPr>
              <a:t>Disciplinary Metadata and Data Repositories</a:t>
            </a:r>
            <a:endParaRPr sz="2200">
              <a:solidFill>
                <a:srgbClr val="7F6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08"/>
        <p:cNvGrpSpPr/>
        <p:nvPr/>
      </p:nvGrpSpPr>
      <p:grpSpPr>
        <a:xfrm>
          <a:off x="0" y="0"/>
          <a:ext cx="0" cy="0"/>
          <a:chOff x="0" y="0"/>
          <a:chExt cx="0" cy="0"/>
        </a:xfrm>
      </p:grpSpPr>
      <p:sp>
        <p:nvSpPr>
          <p:cNvPr id="409" name="Google Shape;409;p51"/>
          <p:cNvSpPr txBox="1">
            <a:spLocks noGrp="1"/>
          </p:cNvSpPr>
          <p:nvPr>
            <p:ph type="title"/>
          </p:nvPr>
        </p:nvSpPr>
        <p:spPr>
          <a:xfrm>
            <a:off x="729450" y="1758200"/>
            <a:ext cx="7688700" cy="10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Part IV: Data Analysis</a:t>
            </a:r>
            <a:endParaRPr sz="3200">
              <a:solidFill>
                <a:srgbClr val="7F6000"/>
              </a:solidFill>
            </a:endParaRPr>
          </a:p>
          <a:p>
            <a:pPr marL="0" lvl="0" indent="0" algn="l" rtl="0">
              <a:spcBef>
                <a:spcPts val="0"/>
              </a:spcBef>
              <a:spcAft>
                <a:spcPts val="0"/>
              </a:spcAft>
              <a:buSzPts val="4608"/>
              <a:buNone/>
            </a:pPr>
            <a:r>
              <a:rPr lang="en-US" sz="2400">
                <a:solidFill>
                  <a:srgbClr val="7F6000"/>
                </a:solidFill>
              </a:rPr>
              <a:t>Biostatistician Services</a:t>
            </a:r>
            <a:br>
              <a:rPr lang="en-US" sz="3200"/>
            </a:br>
            <a:br>
              <a:rPr lang="en-US"/>
            </a:br>
            <a:endParaRPr/>
          </a:p>
        </p:txBody>
      </p:sp>
      <p:sp>
        <p:nvSpPr>
          <p:cNvPr id="410" name="Google Shape;410;p51"/>
          <p:cNvSpPr txBox="1">
            <a:spLocks noGrp="1"/>
          </p:cNvSpPr>
          <p:nvPr>
            <p:ph type="body" idx="1"/>
          </p:nvPr>
        </p:nvSpPr>
        <p:spPr>
          <a:xfrm>
            <a:off x="729450" y="2695622"/>
            <a:ext cx="7688700" cy="4086300"/>
          </a:xfrm>
          <a:prstGeom prst="rect">
            <a:avLst/>
          </a:prstGeom>
          <a:noFill/>
          <a:ln>
            <a:noFill/>
          </a:ln>
        </p:spPr>
        <p:txBody>
          <a:bodyPr spcFirstLastPara="1" wrap="square" lIns="91425" tIns="45700" rIns="91425" bIns="45700" anchor="t" anchorCtr="0">
            <a:noAutofit/>
          </a:bodyPr>
          <a:lstStyle/>
          <a:p>
            <a:pPr marL="228600" lvl="0" indent="-199771" algn="l" rtl="0">
              <a:lnSpc>
                <a:spcPct val="100000"/>
              </a:lnSpc>
              <a:spcBef>
                <a:spcPts val="0"/>
              </a:spcBef>
              <a:spcAft>
                <a:spcPts val="0"/>
              </a:spcAft>
              <a:buSzPts val="3146"/>
              <a:buFont typeface="Courier New"/>
              <a:buChar char="o"/>
            </a:pPr>
            <a:r>
              <a:rPr lang="en-US" sz="2420" b="1"/>
              <a:t>Statistical Guidance</a:t>
            </a:r>
            <a:endParaRPr/>
          </a:p>
          <a:p>
            <a:pPr marL="548640" lvl="1" indent="-118300" algn="l" rtl="0">
              <a:lnSpc>
                <a:spcPct val="100000"/>
              </a:lnSpc>
              <a:spcBef>
                <a:spcPts val="0"/>
              </a:spcBef>
              <a:spcAft>
                <a:spcPts val="0"/>
              </a:spcAft>
              <a:buSzPts val="1700"/>
              <a:buFont typeface="Courier New"/>
              <a:buChar char="o"/>
            </a:pPr>
            <a:r>
              <a:rPr lang="en-US" sz="1700"/>
              <a:t>Provide professional advice as to  what methods, software, and presentation may be most effective or appropriate for the projects and collaborators needs.</a:t>
            </a:r>
            <a:endParaRPr sz="1700"/>
          </a:p>
          <a:p>
            <a:pPr marL="228600" lvl="0" indent="-101155" algn="l" rtl="0">
              <a:lnSpc>
                <a:spcPct val="100000"/>
              </a:lnSpc>
              <a:spcBef>
                <a:spcPts val="0"/>
              </a:spcBef>
              <a:spcAft>
                <a:spcPts val="0"/>
              </a:spcAft>
              <a:buSzPts val="1287"/>
              <a:buFont typeface="Courier New"/>
              <a:buNone/>
            </a:pPr>
            <a:endParaRPr sz="1090"/>
          </a:p>
          <a:p>
            <a:pPr marL="228600" lvl="0" indent="-199771" algn="l" rtl="0">
              <a:lnSpc>
                <a:spcPct val="100000"/>
              </a:lnSpc>
              <a:spcBef>
                <a:spcPts val="0"/>
              </a:spcBef>
              <a:spcAft>
                <a:spcPts val="0"/>
              </a:spcAft>
              <a:buSzPts val="3146"/>
              <a:buFont typeface="Courier New"/>
              <a:buChar char="o"/>
            </a:pPr>
            <a:r>
              <a:rPr lang="en-US" sz="2420" b="1"/>
              <a:t>Study Design</a:t>
            </a:r>
            <a:endParaRPr/>
          </a:p>
          <a:p>
            <a:pPr marL="548640" lvl="1" indent="-118300" algn="l" rtl="0">
              <a:lnSpc>
                <a:spcPct val="100000"/>
              </a:lnSpc>
              <a:spcBef>
                <a:spcPts val="0"/>
              </a:spcBef>
              <a:spcAft>
                <a:spcPts val="0"/>
              </a:spcAft>
              <a:buSzPts val="1700"/>
              <a:buFont typeface="Courier New"/>
              <a:buChar char="o"/>
            </a:pPr>
            <a:r>
              <a:rPr lang="en-US" sz="1700"/>
              <a:t>Provide assistance with the statistical design of research projects in the following ways:</a:t>
            </a:r>
            <a:endParaRPr sz="1700"/>
          </a:p>
          <a:p>
            <a:pPr marL="822960" lvl="2" indent="-141001" algn="l" rtl="0">
              <a:lnSpc>
                <a:spcPct val="100000"/>
              </a:lnSpc>
              <a:spcBef>
                <a:spcPts val="0"/>
              </a:spcBef>
              <a:spcAft>
                <a:spcPts val="0"/>
              </a:spcAft>
              <a:buSzPts val="1700"/>
              <a:buFont typeface="Courier New"/>
              <a:buChar char="o"/>
            </a:pPr>
            <a:r>
              <a:rPr lang="en-US" sz="1700"/>
              <a:t>Power Analysis and sample size estimation</a:t>
            </a:r>
            <a:endParaRPr sz="1700"/>
          </a:p>
          <a:p>
            <a:pPr marL="822960" lvl="2" indent="-141001" algn="l" rtl="0">
              <a:lnSpc>
                <a:spcPct val="100000"/>
              </a:lnSpc>
              <a:spcBef>
                <a:spcPts val="0"/>
              </a:spcBef>
              <a:spcAft>
                <a:spcPts val="0"/>
              </a:spcAft>
              <a:buSzPts val="1700"/>
              <a:buFont typeface="Courier New"/>
              <a:buChar char="o"/>
            </a:pPr>
            <a:r>
              <a:rPr lang="en-US" sz="1700"/>
              <a:t>Determining appropriate and best statistical methodologies to be used</a:t>
            </a:r>
            <a:endParaRPr sz="1700"/>
          </a:p>
          <a:p>
            <a:pPr marL="822960" lvl="2" indent="-141001" algn="l" rtl="0">
              <a:lnSpc>
                <a:spcPct val="100000"/>
              </a:lnSpc>
              <a:spcBef>
                <a:spcPts val="0"/>
              </a:spcBef>
              <a:spcAft>
                <a:spcPts val="0"/>
              </a:spcAft>
              <a:buSzPts val="1700"/>
              <a:buFont typeface="Courier New"/>
              <a:buChar char="o"/>
            </a:pPr>
            <a:r>
              <a:rPr lang="en-US" sz="1700"/>
              <a:t>Randomization Lists</a:t>
            </a:r>
            <a:endParaRPr sz="1700"/>
          </a:p>
          <a:p>
            <a:pPr marL="822960" lvl="2" indent="-141001" algn="l" rtl="0">
              <a:lnSpc>
                <a:spcPct val="100000"/>
              </a:lnSpc>
              <a:spcBef>
                <a:spcPts val="0"/>
              </a:spcBef>
              <a:spcAft>
                <a:spcPts val="0"/>
              </a:spcAft>
              <a:buSzPts val="1700"/>
              <a:buFont typeface="Courier New"/>
              <a:buChar char="o"/>
            </a:pPr>
            <a:r>
              <a:rPr lang="en-US" sz="1700"/>
              <a:t>Assistance with wording for grant proposals as it relates to the statistical plan</a:t>
            </a:r>
            <a:endParaRPr sz="1700"/>
          </a:p>
          <a:p>
            <a:pPr marL="822960" lvl="2" indent="-141001" algn="l" rtl="0">
              <a:lnSpc>
                <a:spcPct val="100000"/>
              </a:lnSpc>
              <a:spcBef>
                <a:spcPts val="0"/>
              </a:spcBef>
              <a:spcAft>
                <a:spcPts val="0"/>
              </a:spcAft>
              <a:buSzPts val="1700"/>
              <a:buFont typeface="Courier New"/>
              <a:buChar char="o"/>
            </a:pPr>
            <a:r>
              <a:rPr lang="en-US" sz="1700"/>
              <a:t>Data formatting suggestions for easy analysis</a:t>
            </a:r>
            <a:endParaRPr sz="1700"/>
          </a:p>
          <a:p>
            <a:pPr marL="228600" lvl="0" indent="-82994" algn="l" rtl="0">
              <a:lnSpc>
                <a:spcPct val="100000"/>
              </a:lnSpc>
              <a:spcBef>
                <a:spcPts val="0"/>
              </a:spcBef>
              <a:spcAft>
                <a:spcPts val="0"/>
              </a:spcAft>
              <a:buSzPts val="1573"/>
              <a:buFont typeface="Courier New"/>
              <a:buNone/>
            </a:pPr>
            <a:endParaRPr sz="1210"/>
          </a:p>
          <a:p>
            <a:pPr marL="228600" lvl="0" indent="-82994" algn="l" rtl="0">
              <a:lnSpc>
                <a:spcPct val="100000"/>
              </a:lnSpc>
              <a:spcBef>
                <a:spcPts val="0"/>
              </a:spcBef>
              <a:spcAft>
                <a:spcPts val="0"/>
              </a:spcAft>
              <a:buSzPts val="1573"/>
              <a:buFont typeface="Courier New"/>
              <a:buNone/>
            </a:pPr>
            <a:endParaRPr sz="121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Google Shape;415;p52"/>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Biostatistician Services</a:t>
            </a:r>
            <a:br>
              <a:rPr lang="en-US" sz="3200"/>
            </a:br>
            <a:br>
              <a:rPr lang="en-US"/>
            </a:br>
            <a:endParaRPr/>
          </a:p>
        </p:txBody>
      </p:sp>
      <p:sp>
        <p:nvSpPr>
          <p:cNvPr id="416" name="Google Shape;416;p52"/>
          <p:cNvSpPr txBox="1">
            <a:spLocks noGrp="1"/>
          </p:cNvSpPr>
          <p:nvPr>
            <p:ph type="body" idx="1"/>
          </p:nvPr>
        </p:nvSpPr>
        <p:spPr>
          <a:xfrm>
            <a:off x="727650" y="2243300"/>
            <a:ext cx="7688700" cy="4335300"/>
          </a:xfrm>
          <a:prstGeom prst="rect">
            <a:avLst/>
          </a:prstGeom>
          <a:noFill/>
          <a:ln>
            <a:noFill/>
          </a:ln>
        </p:spPr>
        <p:txBody>
          <a:bodyPr spcFirstLastPara="1" wrap="square" lIns="91425" tIns="45700" rIns="91425" bIns="45700" anchor="t" anchorCtr="0">
            <a:noAutofit/>
          </a:bodyPr>
          <a:lstStyle/>
          <a:p>
            <a:pPr marL="228600" lvl="0" indent="-185420" algn="l" rtl="0">
              <a:lnSpc>
                <a:spcPct val="100000"/>
              </a:lnSpc>
              <a:spcBef>
                <a:spcPts val="0"/>
              </a:spcBef>
              <a:spcAft>
                <a:spcPts val="0"/>
              </a:spcAft>
              <a:buClr>
                <a:srgbClr val="7F6000"/>
              </a:buClr>
              <a:buSzPts val="2920"/>
              <a:buFont typeface="Courier New"/>
              <a:buChar char="o"/>
            </a:pPr>
            <a:r>
              <a:rPr lang="en-US" sz="2200" b="1">
                <a:solidFill>
                  <a:srgbClr val="7F6000"/>
                </a:solidFill>
              </a:rPr>
              <a:t>Data Analysis</a:t>
            </a:r>
            <a:endParaRPr sz="1100">
              <a:solidFill>
                <a:srgbClr val="7F6000"/>
              </a:solidFill>
            </a:endParaRPr>
          </a:p>
          <a:p>
            <a:pPr marL="548640" lvl="1" indent="-148590" algn="l" rtl="0">
              <a:lnSpc>
                <a:spcPct val="100000"/>
              </a:lnSpc>
              <a:spcBef>
                <a:spcPts val="0"/>
              </a:spcBef>
              <a:spcAft>
                <a:spcPts val="0"/>
              </a:spcAft>
              <a:buSzPts val="1800"/>
              <a:buFont typeface="Courier New"/>
              <a:buChar char="o"/>
            </a:pPr>
            <a:r>
              <a:rPr lang="en-US" sz="1800" b="1"/>
              <a:t>Offer a wide range of data analysis measures, methods, and techniques.</a:t>
            </a:r>
            <a:endParaRPr sz="1800"/>
          </a:p>
          <a:p>
            <a:pPr marL="822960" lvl="2" indent="-165100" algn="l" rtl="0">
              <a:lnSpc>
                <a:spcPct val="100000"/>
              </a:lnSpc>
              <a:spcBef>
                <a:spcPts val="0"/>
              </a:spcBef>
              <a:spcAft>
                <a:spcPts val="0"/>
              </a:spcAft>
              <a:buSzPts val="1800"/>
              <a:buFont typeface="Courier New"/>
              <a:buChar char="o"/>
            </a:pPr>
            <a:r>
              <a:rPr lang="en-US" sz="1800" b="1"/>
              <a:t>P-values</a:t>
            </a:r>
            <a:endParaRPr sz="1800"/>
          </a:p>
          <a:p>
            <a:pPr marL="822960" lvl="2" indent="-165100" algn="l" rtl="0">
              <a:lnSpc>
                <a:spcPct val="100000"/>
              </a:lnSpc>
              <a:spcBef>
                <a:spcPts val="0"/>
              </a:spcBef>
              <a:spcAft>
                <a:spcPts val="0"/>
              </a:spcAft>
              <a:buSzPts val="1800"/>
              <a:buFont typeface="Courier New"/>
              <a:buChar char="o"/>
            </a:pPr>
            <a:r>
              <a:rPr lang="en-US" sz="1800" b="1"/>
              <a:t>Confidence Intervals</a:t>
            </a:r>
            <a:endParaRPr sz="1800"/>
          </a:p>
          <a:p>
            <a:pPr marL="822960" lvl="2" indent="-165100" algn="l" rtl="0">
              <a:lnSpc>
                <a:spcPct val="100000"/>
              </a:lnSpc>
              <a:spcBef>
                <a:spcPts val="0"/>
              </a:spcBef>
              <a:spcAft>
                <a:spcPts val="0"/>
              </a:spcAft>
              <a:buSzPts val="1800"/>
              <a:buFont typeface="Courier New"/>
              <a:buChar char="o"/>
            </a:pPr>
            <a:r>
              <a:rPr lang="en-US" sz="1800" b="1"/>
              <a:t>Comparison of Means</a:t>
            </a:r>
            <a:endParaRPr sz="1800"/>
          </a:p>
          <a:p>
            <a:pPr marL="1097280" lvl="3" indent="-152400" algn="l" rtl="0">
              <a:lnSpc>
                <a:spcPct val="100000"/>
              </a:lnSpc>
              <a:spcBef>
                <a:spcPts val="0"/>
              </a:spcBef>
              <a:spcAft>
                <a:spcPts val="0"/>
              </a:spcAft>
              <a:buSzPts val="1600"/>
              <a:buFont typeface="Courier New"/>
              <a:buChar char="o"/>
            </a:pPr>
            <a:r>
              <a:rPr lang="en-US" sz="1600"/>
              <a:t>Paired T-test</a:t>
            </a:r>
            <a:endParaRPr sz="1600"/>
          </a:p>
          <a:p>
            <a:pPr marL="1097280" lvl="3" indent="-152400" algn="l" rtl="0">
              <a:lnSpc>
                <a:spcPct val="100000"/>
              </a:lnSpc>
              <a:spcBef>
                <a:spcPts val="0"/>
              </a:spcBef>
              <a:spcAft>
                <a:spcPts val="0"/>
              </a:spcAft>
              <a:buSzPts val="1600"/>
              <a:buFont typeface="Courier New"/>
              <a:buChar char="o"/>
            </a:pPr>
            <a:r>
              <a:rPr lang="en-US" sz="1600"/>
              <a:t>Independent two-sample t-test</a:t>
            </a:r>
            <a:endParaRPr sz="1600"/>
          </a:p>
          <a:p>
            <a:pPr marL="1097280" lvl="3" indent="-152400" algn="l" rtl="0">
              <a:lnSpc>
                <a:spcPct val="100000"/>
              </a:lnSpc>
              <a:spcBef>
                <a:spcPts val="0"/>
              </a:spcBef>
              <a:spcAft>
                <a:spcPts val="0"/>
              </a:spcAft>
              <a:buSzPts val="1600"/>
              <a:buFont typeface="Courier New"/>
              <a:buChar char="o"/>
            </a:pPr>
            <a:r>
              <a:rPr lang="en-US" sz="1600"/>
              <a:t>ANOVA</a:t>
            </a:r>
            <a:endParaRPr sz="1600"/>
          </a:p>
          <a:p>
            <a:pPr marL="822960" lvl="2" indent="-165100" algn="l" rtl="0">
              <a:lnSpc>
                <a:spcPct val="100000"/>
              </a:lnSpc>
              <a:spcBef>
                <a:spcPts val="0"/>
              </a:spcBef>
              <a:spcAft>
                <a:spcPts val="0"/>
              </a:spcAft>
              <a:buSzPts val="1800"/>
              <a:buFont typeface="Courier New"/>
              <a:buChar char="o"/>
            </a:pPr>
            <a:r>
              <a:rPr lang="en-US" sz="1800" b="1"/>
              <a:t>Regression (line fitting)*</a:t>
            </a:r>
            <a:endParaRPr sz="1800"/>
          </a:p>
          <a:p>
            <a:pPr marL="1097280" lvl="3" indent="-152400" algn="l" rtl="0">
              <a:lnSpc>
                <a:spcPct val="100000"/>
              </a:lnSpc>
              <a:spcBef>
                <a:spcPts val="0"/>
              </a:spcBef>
              <a:spcAft>
                <a:spcPts val="0"/>
              </a:spcAft>
              <a:buSzPts val="1600"/>
              <a:buFont typeface="Courier New"/>
              <a:buChar char="o"/>
            </a:pPr>
            <a:r>
              <a:rPr lang="en-US" sz="1600"/>
              <a:t>Simple regression</a:t>
            </a:r>
            <a:endParaRPr sz="1600"/>
          </a:p>
          <a:p>
            <a:pPr marL="1097280" lvl="3" indent="-152400" algn="l" rtl="0">
              <a:lnSpc>
                <a:spcPct val="100000"/>
              </a:lnSpc>
              <a:spcBef>
                <a:spcPts val="0"/>
              </a:spcBef>
              <a:spcAft>
                <a:spcPts val="0"/>
              </a:spcAft>
              <a:buSzPts val="1600"/>
              <a:buFont typeface="Courier New"/>
              <a:buChar char="o"/>
            </a:pPr>
            <a:r>
              <a:rPr lang="en-US" sz="1600"/>
              <a:t>Multiple Regression</a:t>
            </a:r>
            <a:endParaRPr sz="1600"/>
          </a:p>
          <a:p>
            <a:pPr marL="1097280" lvl="3" indent="-152400" algn="l" rtl="0">
              <a:lnSpc>
                <a:spcPct val="100000"/>
              </a:lnSpc>
              <a:spcBef>
                <a:spcPts val="0"/>
              </a:spcBef>
              <a:spcAft>
                <a:spcPts val="0"/>
              </a:spcAft>
              <a:buSzPts val="1600"/>
              <a:buFont typeface="Courier New"/>
              <a:buChar char="o"/>
            </a:pPr>
            <a:r>
              <a:rPr lang="en-US" sz="1600"/>
              <a:t>Logistic Regression</a:t>
            </a:r>
            <a:endParaRPr sz="1600"/>
          </a:p>
          <a:p>
            <a:pPr marL="822960" lvl="2" indent="-165100" algn="l" rtl="0">
              <a:lnSpc>
                <a:spcPct val="100000"/>
              </a:lnSpc>
              <a:spcBef>
                <a:spcPts val="0"/>
              </a:spcBef>
              <a:spcAft>
                <a:spcPts val="0"/>
              </a:spcAft>
              <a:buSzPts val="1800"/>
              <a:buFont typeface="Courier New"/>
              <a:buChar char="o"/>
            </a:pPr>
            <a:r>
              <a:rPr lang="en-US" sz="1800" b="1"/>
              <a:t>Non-parametric Tests</a:t>
            </a:r>
            <a:endParaRPr sz="1800"/>
          </a:p>
          <a:p>
            <a:pPr marL="1097280" lvl="3" indent="-152400" algn="l" rtl="0">
              <a:lnSpc>
                <a:spcPct val="100000"/>
              </a:lnSpc>
              <a:spcBef>
                <a:spcPts val="0"/>
              </a:spcBef>
              <a:spcAft>
                <a:spcPts val="0"/>
              </a:spcAft>
              <a:buSzPts val="1600"/>
              <a:buFont typeface="Courier New"/>
              <a:buChar char="o"/>
            </a:pPr>
            <a:r>
              <a:rPr lang="en-US" sz="1600"/>
              <a:t>Wilcoxon Rank Sum Test</a:t>
            </a:r>
            <a:endParaRPr sz="1600"/>
          </a:p>
          <a:p>
            <a:pPr marL="1097280" lvl="3" indent="-152400" algn="l" rtl="0">
              <a:lnSpc>
                <a:spcPct val="100000"/>
              </a:lnSpc>
              <a:spcBef>
                <a:spcPts val="0"/>
              </a:spcBef>
              <a:spcAft>
                <a:spcPts val="0"/>
              </a:spcAft>
              <a:buSzPts val="1600"/>
              <a:buFont typeface="Courier New"/>
              <a:buChar char="o"/>
            </a:pPr>
            <a:r>
              <a:rPr lang="en-US" sz="1600"/>
              <a:t>Wilcoxon Sign Rank Test</a:t>
            </a:r>
            <a:endParaRPr sz="1600"/>
          </a:p>
          <a:p>
            <a:pPr marL="228600" lvl="0" indent="-100329" algn="l" rtl="0">
              <a:lnSpc>
                <a:spcPct val="100000"/>
              </a:lnSpc>
              <a:spcBef>
                <a:spcPts val="0"/>
              </a:spcBef>
              <a:spcAft>
                <a:spcPts val="0"/>
              </a:spcAft>
              <a:buSzPts val="1300"/>
              <a:buFont typeface="Courier New"/>
              <a:buNone/>
            </a:pPr>
            <a:endParaRPr sz="1000" b="1"/>
          </a:p>
          <a:p>
            <a:pPr marL="228600" lvl="0" indent="-137477" algn="l" rtl="0">
              <a:lnSpc>
                <a:spcPct val="100000"/>
              </a:lnSpc>
              <a:spcBef>
                <a:spcPts val="0"/>
              </a:spcBef>
              <a:spcAft>
                <a:spcPts val="0"/>
              </a:spcAft>
              <a:buSzPts val="715"/>
              <a:buFont typeface="Courier New"/>
              <a:buNone/>
            </a:pPr>
            <a:endParaRPr sz="550"/>
          </a:p>
          <a:p>
            <a:pPr marL="228600" lvl="0" indent="-137477" algn="l" rtl="0">
              <a:lnSpc>
                <a:spcPct val="100000"/>
              </a:lnSpc>
              <a:spcBef>
                <a:spcPts val="0"/>
              </a:spcBef>
              <a:spcAft>
                <a:spcPts val="0"/>
              </a:spcAft>
              <a:buSzPts val="715"/>
              <a:buFont typeface="Courier New"/>
              <a:buNone/>
            </a:pPr>
            <a:endParaRPr sz="55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17"/>
          <p:cNvSpPr txBox="1">
            <a:spLocks noGrp="1"/>
          </p:cNvSpPr>
          <p:nvPr>
            <p:ph type="title"/>
          </p:nvPr>
        </p:nvSpPr>
        <p:spPr>
          <a:xfrm>
            <a:off x="730000" y="1758200"/>
            <a:ext cx="2847000" cy="22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2200">
                <a:solidFill>
                  <a:srgbClr val="7F6000"/>
                </a:solidFill>
              </a:rPr>
              <a:t>When Things are Incomprehensible</a:t>
            </a:r>
            <a:br>
              <a:rPr lang="en-US" sz="2200"/>
            </a:br>
            <a:endParaRPr sz="2200"/>
          </a:p>
        </p:txBody>
      </p:sp>
      <p:pic>
        <p:nvPicPr>
          <p:cNvPr id="127" name="Google Shape;127;p17"/>
          <p:cNvPicPr preferRelativeResize="0"/>
          <p:nvPr/>
        </p:nvPicPr>
        <p:blipFill>
          <a:blip r:embed="rId3">
            <a:alphaModFix/>
          </a:blip>
          <a:stretch>
            <a:fillRect/>
          </a:stretch>
        </p:blipFill>
        <p:spPr>
          <a:xfrm>
            <a:off x="2502275" y="2665025"/>
            <a:ext cx="6542700" cy="3315625"/>
          </a:xfrm>
          <a:prstGeom prst="rect">
            <a:avLst/>
          </a:prstGeom>
          <a:noFill/>
          <a:ln>
            <a:noFill/>
          </a:ln>
        </p:spPr>
      </p:pic>
      <p:sp>
        <p:nvSpPr>
          <p:cNvPr id="128" name="Google Shape;128;p17"/>
          <p:cNvSpPr txBox="1">
            <a:spLocks noGrp="1"/>
          </p:cNvSpPr>
          <p:nvPr>
            <p:ph type="subTitle" idx="1"/>
          </p:nvPr>
        </p:nvSpPr>
        <p:spPr>
          <a:xfrm>
            <a:off x="730000" y="4968750"/>
            <a:ext cx="2022900" cy="1011900"/>
          </a:xfrm>
          <a:prstGeom prst="rect">
            <a:avLst/>
          </a:prstGeom>
        </p:spPr>
        <p:txBody>
          <a:bodyPr spcFirstLastPara="1" wrap="square" lIns="91425" tIns="91425" rIns="91425" bIns="91425" anchor="t" anchorCtr="0">
            <a:noAutofit/>
          </a:bodyPr>
          <a:lstStyle/>
          <a:p>
            <a:pPr marL="0" lvl="0" indent="0" algn="l" rtl="0">
              <a:lnSpc>
                <a:spcPct val="115000"/>
              </a:lnSpc>
              <a:spcBef>
                <a:spcPts val="0"/>
              </a:spcBef>
              <a:spcAft>
                <a:spcPts val="0"/>
              </a:spcAft>
              <a:buNone/>
            </a:pPr>
            <a:r>
              <a:rPr lang="en-US"/>
              <a:t>A spreadsheet; </a:t>
            </a:r>
            <a:endParaRPr/>
          </a:p>
          <a:p>
            <a:pPr marL="0" lvl="0" indent="0" algn="l" rtl="0">
              <a:lnSpc>
                <a:spcPct val="115000"/>
              </a:lnSpc>
              <a:spcBef>
                <a:spcPts val="0"/>
              </a:spcBef>
              <a:spcAft>
                <a:spcPts val="0"/>
              </a:spcAft>
              <a:buNone/>
            </a:pPr>
            <a:r>
              <a:rPr lang="en-US"/>
              <a:t>A SPSS file; </a:t>
            </a:r>
            <a:endParaRPr/>
          </a:p>
          <a:p>
            <a:pPr marL="0" lvl="0" indent="0" algn="l" rtl="0">
              <a:lnSpc>
                <a:spcPct val="115000"/>
              </a:lnSpc>
              <a:spcBef>
                <a:spcPts val="0"/>
              </a:spcBef>
              <a:spcAft>
                <a:spcPts val="0"/>
              </a:spcAft>
              <a:buNone/>
            </a:pPr>
            <a:r>
              <a:rPr lang="en-US"/>
              <a:t>What is it about?</a:t>
            </a:r>
            <a:endParaRP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420"/>
        <p:cNvGrpSpPr/>
        <p:nvPr/>
      </p:nvGrpSpPr>
      <p:grpSpPr>
        <a:xfrm>
          <a:off x="0" y="0"/>
          <a:ext cx="0" cy="0"/>
          <a:chOff x="0" y="0"/>
          <a:chExt cx="0" cy="0"/>
        </a:xfrm>
      </p:grpSpPr>
      <p:sp>
        <p:nvSpPr>
          <p:cNvPr id="421" name="Google Shape;421;p53"/>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Biostatistician Services</a:t>
            </a:r>
            <a:br>
              <a:rPr lang="en-US"/>
            </a:br>
            <a:br>
              <a:rPr lang="en-US"/>
            </a:br>
            <a:endParaRPr/>
          </a:p>
        </p:txBody>
      </p:sp>
      <p:sp>
        <p:nvSpPr>
          <p:cNvPr id="422" name="Google Shape;422;p53"/>
          <p:cNvSpPr txBox="1">
            <a:spLocks noGrp="1"/>
          </p:cNvSpPr>
          <p:nvPr>
            <p:ph type="body" idx="1"/>
          </p:nvPr>
        </p:nvSpPr>
        <p:spPr>
          <a:xfrm>
            <a:off x="729450" y="2471900"/>
            <a:ext cx="7688700" cy="424410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Clr>
                <a:srgbClr val="7F6000"/>
              </a:buClr>
              <a:buSzPts val="2200"/>
              <a:buFont typeface="Courier New"/>
              <a:buChar char="o"/>
            </a:pPr>
            <a:r>
              <a:rPr lang="en-US" sz="2200" b="1">
                <a:solidFill>
                  <a:srgbClr val="7F6000"/>
                </a:solidFill>
              </a:rPr>
              <a:t>Data Analysis</a:t>
            </a:r>
            <a:endParaRPr sz="2200">
              <a:solidFill>
                <a:srgbClr val="7F6000"/>
              </a:solidFill>
            </a:endParaRPr>
          </a:p>
          <a:p>
            <a:pPr marL="548640" lvl="1" indent="-124650" algn="l" rtl="0">
              <a:lnSpc>
                <a:spcPct val="100000"/>
              </a:lnSpc>
              <a:spcBef>
                <a:spcPts val="0"/>
              </a:spcBef>
              <a:spcAft>
                <a:spcPts val="0"/>
              </a:spcAft>
              <a:buSzPts val="1800"/>
              <a:buFont typeface="Courier New"/>
              <a:buChar char="o"/>
            </a:pPr>
            <a:r>
              <a:rPr lang="en-US" sz="1800"/>
              <a:t>Offer a wide range of data analysis measures, methods, and techniques.</a:t>
            </a:r>
            <a:endParaRPr sz="1800"/>
          </a:p>
          <a:p>
            <a:pPr marL="548640" lvl="1" indent="-124650" algn="l" rtl="0">
              <a:lnSpc>
                <a:spcPct val="100000"/>
              </a:lnSpc>
              <a:spcBef>
                <a:spcPts val="0"/>
              </a:spcBef>
              <a:spcAft>
                <a:spcPts val="0"/>
              </a:spcAft>
              <a:buSzPts val="1800"/>
              <a:buFont typeface="Courier New"/>
              <a:buChar char="o"/>
            </a:pPr>
            <a:r>
              <a:rPr lang="en-US" sz="1800" b="1"/>
              <a:t>Association Tests</a:t>
            </a:r>
            <a:endParaRPr sz="1800"/>
          </a:p>
          <a:p>
            <a:pPr marL="822960" lvl="2" indent="-133813" algn="l" rtl="0">
              <a:lnSpc>
                <a:spcPct val="100000"/>
              </a:lnSpc>
              <a:spcBef>
                <a:spcPts val="0"/>
              </a:spcBef>
              <a:spcAft>
                <a:spcPts val="0"/>
              </a:spcAft>
              <a:buSzPts val="1800"/>
              <a:buFont typeface="Courier New"/>
              <a:buChar char="o"/>
            </a:pPr>
            <a:r>
              <a:rPr lang="en-US" sz="1800"/>
              <a:t>Correlation Tests</a:t>
            </a:r>
            <a:endParaRPr sz="1800"/>
          </a:p>
          <a:p>
            <a:pPr marL="822960" lvl="2" indent="-133813" algn="l" rtl="0">
              <a:lnSpc>
                <a:spcPct val="100000"/>
              </a:lnSpc>
              <a:spcBef>
                <a:spcPts val="0"/>
              </a:spcBef>
              <a:spcAft>
                <a:spcPts val="0"/>
              </a:spcAft>
              <a:buSzPts val="1800"/>
              <a:buFont typeface="Courier New"/>
              <a:buChar char="o"/>
            </a:pPr>
            <a:r>
              <a:rPr lang="en-US" sz="1800"/>
              <a:t>Chi-Square Test</a:t>
            </a:r>
            <a:endParaRPr sz="1800"/>
          </a:p>
          <a:p>
            <a:pPr marL="548640" lvl="1" indent="-124650" algn="l" rtl="0">
              <a:lnSpc>
                <a:spcPct val="100000"/>
              </a:lnSpc>
              <a:spcBef>
                <a:spcPts val="0"/>
              </a:spcBef>
              <a:spcAft>
                <a:spcPts val="0"/>
              </a:spcAft>
              <a:buSzPts val="1800"/>
              <a:buFont typeface="Courier New"/>
              <a:buChar char="o"/>
            </a:pPr>
            <a:r>
              <a:rPr lang="en-US" sz="1800" b="1"/>
              <a:t>Contingency Table</a:t>
            </a:r>
            <a:endParaRPr sz="1800"/>
          </a:p>
          <a:p>
            <a:pPr marL="822960" lvl="2" indent="-133813" algn="l" rtl="0">
              <a:lnSpc>
                <a:spcPct val="100000"/>
              </a:lnSpc>
              <a:spcBef>
                <a:spcPts val="0"/>
              </a:spcBef>
              <a:spcAft>
                <a:spcPts val="0"/>
              </a:spcAft>
              <a:buSzPts val="1800"/>
              <a:buFont typeface="Courier New"/>
              <a:buChar char="o"/>
            </a:pPr>
            <a:r>
              <a:rPr lang="en-US" sz="1800"/>
              <a:t>Odds Ratio</a:t>
            </a:r>
            <a:endParaRPr sz="1800"/>
          </a:p>
          <a:p>
            <a:pPr marL="822960" lvl="2" indent="-133813" algn="l" rtl="0">
              <a:lnSpc>
                <a:spcPct val="100000"/>
              </a:lnSpc>
              <a:spcBef>
                <a:spcPts val="0"/>
              </a:spcBef>
              <a:spcAft>
                <a:spcPts val="0"/>
              </a:spcAft>
              <a:buSzPts val="1800"/>
              <a:buFont typeface="Courier New"/>
              <a:buChar char="o"/>
            </a:pPr>
            <a:r>
              <a:rPr lang="en-US" sz="1800"/>
              <a:t>Accuracy, Specificity, and Sensitivity</a:t>
            </a:r>
            <a:endParaRPr sz="1800"/>
          </a:p>
          <a:p>
            <a:pPr marL="548640" lvl="1" indent="-124650" algn="l" rtl="0">
              <a:lnSpc>
                <a:spcPct val="100000"/>
              </a:lnSpc>
              <a:spcBef>
                <a:spcPts val="0"/>
              </a:spcBef>
              <a:spcAft>
                <a:spcPts val="0"/>
              </a:spcAft>
              <a:buSzPts val="1800"/>
              <a:buFont typeface="Courier New"/>
              <a:buChar char="o"/>
            </a:pPr>
            <a:r>
              <a:rPr lang="en-US" sz="1800" b="1"/>
              <a:t>Experimental Design</a:t>
            </a:r>
            <a:endParaRPr sz="1800"/>
          </a:p>
          <a:p>
            <a:pPr marL="822960" lvl="2" indent="-133813" algn="l" rtl="0">
              <a:lnSpc>
                <a:spcPct val="100000"/>
              </a:lnSpc>
              <a:spcBef>
                <a:spcPts val="0"/>
              </a:spcBef>
              <a:spcAft>
                <a:spcPts val="0"/>
              </a:spcAft>
              <a:buSzPts val="1800"/>
              <a:buFont typeface="Courier New"/>
              <a:buChar char="o"/>
            </a:pPr>
            <a:r>
              <a:rPr lang="en-US" sz="1800"/>
              <a:t>Response Surface Designs</a:t>
            </a:r>
            <a:endParaRPr sz="1800"/>
          </a:p>
          <a:p>
            <a:pPr marL="822960" lvl="2" indent="-133813" algn="l" rtl="0">
              <a:lnSpc>
                <a:spcPct val="100000"/>
              </a:lnSpc>
              <a:spcBef>
                <a:spcPts val="0"/>
              </a:spcBef>
              <a:spcAft>
                <a:spcPts val="0"/>
              </a:spcAft>
              <a:buSzPts val="1800"/>
              <a:buFont typeface="Courier New"/>
              <a:buChar char="o"/>
            </a:pPr>
            <a:r>
              <a:rPr lang="en-US" sz="1800"/>
              <a:t>Balanced Incomplete Block Designs</a:t>
            </a:r>
            <a:endParaRPr sz="1800"/>
          </a:p>
          <a:p>
            <a:pPr marL="822960" lvl="2" indent="-133813" algn="l" rtl="0">
              <a:lnSpc>
                <a:spcPct val="100000"/>
              </a:lnSpc>
              <a:spcBef>
                <a:spcPts val="0"/>
              </a:spcBef>
              <a:spcAft>
                <a:spcPts val="0"/>
              </a:spcAft>
              <a:buSzPts val="1800"/>
              <a:buFont typeface="Courier New"/>
              <a:buChar char="o"/>
            </a:pPr>
            <a:r>
              <a:rPr lang="en-US" sz="1800"/>
              <a:t>Latin Squares</a:t>
            </a:r>
            <a:endParaRPr sz="1800"/>
          </a:p>
          <a:p>
            <a:pPr marL="822960" lvl="2" indent="-133813" algn="l" rtl="0">
              <a:lnSpc>
                <a:spcPct val="100000"/>
              </a:lnSpc>
              <a:spcBef>
                <a:spcPts val="0"/>
              </a:spcBef>
              <a:spcAft>
                <a:spcPts val="0"/>
              </a:spcAft>
              <a:buSzPts val="1800"/>
              <a:buFont typeface="Courier New"/>
              <a:buChar char="o"/>
            </a:pPr>
            <a:r>
              <a:rPr lang="en-US" sz="1800"/>
              <a:t>Fractional Factorial</a:t>
            </a:r>
            <a:endParaRPr sz="1800"/>
          </a:p>
          <a:p>
            <a:pPr marL="228600" lvl="0" indent="0" algn="l" rtl="0">
              <a:lnSpc>
                <a:spcPct val="100000"/>
              </a:lnSpc>
              <a:spcBef>
                <a:spcPts val="740"/>
              </a:spcBef>
              <a:spcAft>
                <a:spcPts val="0"/>
              </a:spcAft>
              <a:buSzPts val="2860"/>
              <a:buFont typeface="Courier New"/>
              <a:buNone/>
            </a:pPr>
            <a:endParaRPr sz="2200" b="1"/>
          </a:p>
          <a:p>
            <a:pPr marL="228600" lvl="0" indent="-82994" algn="l" rtl="0">
              <a:lnSpc>
                <a:spcPct val="80000"/>
              </a:lnSpc>
              <a:spcBef>
                <a:spcPts val="542"/>
              </a:spcBef>
              <a:spcAft>
                <a:spcPts val="0"/>
              </a:spcAft>
              <a:buSzPts val="1573"/>
              <a:buFont typeface="Courier New"/>
              <a:buNone/>
            </a:pPr>
            <a:endParaRPr sz="1210"/>
          </a:p>
          <a:p>
            <a:pPr marL="228600" lvl="0" indent="-82994" algn="l" rtl="0">
              <a:lnSpc>
                <a:spcPct val="80000"/>
              </a:lnSpc>
              <a:spcBef>
                <a:spcPts val="542"/>
              </a:spcBef>
              <a:spcAft>
                <a:spcPts val="0"/>
              </a:spcAft>
              <a:buSzPts val="1573"/>
              <a:buFont typeface="Courier New"/>
              <a:buNone/>
            </a:pPr>
            <a:endParaRPr sz="1210"/>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426"/>
        <p:cNvGrpSpPr/>
        <p:nvPr/>
      </p:nvGrpSpPr>
      <p:grpSpPr>
        <a:xfrm>
          <a:off x="0" y="0"/>
          <a:ext cx="0" cy="0"/>
          <a:chOff x="0" y="0"/>
          <a:chExt cx="0" cy="0"/>
        </a:xfrm>
      </p:grpSpPr>
      <p:sp>
        <p:nvSpPr>
          <p:cNvPr id="427" name="Google Shape;427;p54"/>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Biostatistician Services</a:t>
            </a:r>
            <a:br>
              <a:rPr lang="en-US"/>
            </a:br>
            <a:br>
              <a:rPr lang="en-US"/>
            </a:br>
            <a:endParaRPr/>
          </a:p>
        </p:txBody>
      </p:sp>
      <p:sp>
        <p:nvSpPr>
          <p:cNvPr id="428" name="Google Shape;428;p54"/>
          <p:cNvSpPr txBox="1">
            <a:spLocks noGrp="1"/>
          </p:cNvSpPr>
          <p:nvPr>
            <p:ph type="body" idx="1"/>
          </p:nvPr>
        </p:nvSpPr>
        <p:spPr>
          <a:xfrm>
            <a:off x="729450" y="2471900"/>
            <a:ext cx="7688700" cy="4220400"/>
          </a:xfrm>
          <a:prstGeom prst="rect">
            <a:avLst/>
          </a:prstGeom>
          <a:noFill/>
          <a:ln>
            <a:noFill/>
          </a:ln>
        </p:spPr>
        <p:txBody>
          <a:bodyPr spcFirstLastPara="1" wrap="square" lIns="91425" tIns="45700" rIns="91425" bIns="45700" anchor="t" anchorCtr="0">
            <a:noAutofit/>
          </a:bodyPr>
          <a:lstStyle/>
          <a:p>
            <a:pPr marL="228600" lvl="0" indent="-139700" algn="l" rtl="0">
              <a:lnSpc>
                <a:spcPct val="100000"/>
              </a:lnSpc>
              <a:spcBef>
                <a:spcPts val="0"/>
              </a:spcBef>
              <a:spcAft>
                <a:spcPts val="0"/>
              </a:spcAft>
              <a:buClr>
                <a:srgbClr val="7F6000"/>
              </a:buClr>
              <a:buSzPts val="2200"/>
              <a:buFont typeface="Courier New"/>
              <a:buChar char="o"/>
            </a:pPr>
            <a:r>
              <a:rPr lang="en-US" sz="2200" b="1">
                <a:solidFill>
                  <a:srgbClr val="7F6000"/>
                </a:solidFill>
              </a:rPr>
              <a:t>Data Analysis</a:t>
            </a:r>
            <a:endParaRPr sz="2200">
              <a:solidFill>
                <a:srgbClr val="7F6000"/>
              </a:solidFill>
            </a:endParaRPr>
          </a:p>
          <a:p>
            <a:pPr marL="548640" lvl="1" indent="-132492" algn="l" rtl="0">
              <a:lnSpc>
                <a:spcPct val="100000"/>
              </a:lnSpc>
              <a:spcBef>
                <a:spcPts val="0"/>
              </a:spcBef>
              <a:spcAft>
                <a:spcPts val="0"/>
              </a:spcAft>
              <a:buSzPts val="1800"/>
              <a:buFont typeface="Courier New"/>
              <a:buChar char="o"/>
            </a:pPr>
            <a:r>
              <a:rPr lang="en-US" sz="1800"/>
              <a:t>Offer a wide range of data analysis measures, methods, and techniques.</a:t>
            </a:r>
            <a:endParaRPr sz="1800"/>
          </a:p>
          <a:p>
            <a:pPr marL="548640" lvl="1" indent="-132492" algn="l" rtl="0">
              <a:lnSpc>
                <a:spcPct val="100000"/>
              </a:lnSpc>
              <a:spcBef>
                <a:spcPts val="0"/>
              </a:spcBef>
              <a:spcAft>
                <a:spcPts val="0"/>
              </a:spcAft>
              <a:buSzPts val="1800"/>
              <a:buFont typeface="Courier New"/>
              <a:buChar char="o"/>
            </a:pPr>
            <a:r>
              <a:rPr lang="en-US" sz="1800" b="1"/>
              <a:t>Data Analysis Methods (complex)*</a:t>
            </a:r>
            <a:endParaRPr sz="1800"/>
          </a:p>
          <a:p>
            <a:pPr marL="822960" lvl="2" indent="-140335" algn="l" rtl="0">
              <a:lnSpc>
                <a:spcPct val="100000"/>
              </a:lnSpc>
              <a:spcBef>
                <a:spcPts val="0"/>
              </a:spcBef>
              <a:spcAft>
                <a:spcPts val="0"/>
              </a:spcAft>
              <a:buSzPts val="1800"/>
              <a:buFont typeface="Courier New"/>
              <a:buChar char="o"/>
            </a:pPr>
            <a:r>
              <a:rPr lang="en-US" sz="1800"/>
              <a:t>Variable Selection/ Model Selection (ex. LASSO)</a:t>
            </a:r>
            <a:endParaRPr sz="1800"/>
          </a:p>
          <a:p>
            <a:pPr marL="822960" lvl="2" indent="-140335" algn="l" rtl="0">
              <a:lnSpc>
                <a:spcPct val="100000"/>
              </a:lnSpc>
              <a:spcBef>
                <a:spcPts val="0"/>
              </a:spcBef>
              <a:spcAft>
                <a:spcPts val="0"/>
              </a:spcAft>
              <a:buSzPts val="1800"/>
              <a:buFont typeface="Courier New"/>
              <a:buChar char="o"/>
            </a:pPr>
            <a:r>
              <a:rPr lang="en-US" sz="1800"/>
              <a:t>Specialty Regressions (ex. Poisson)</a:t>
            </a:r>
            <a:endParaRPr sz="1800"/>
          </a:p>
          <a:p>
            <a:pPr marL="822960" lvl="2" indent="-140335" algn="l" rtl="0">
              <a:lnSpc>
                <a:spcPct val="100000"/>
              </a:lnSpc>
              <a:spcBef>
                <a:spcPts val="0"/>
              </a:spcBef>
              <a:spcAft>
                <a:spcPts val="0"/>
              </a:spcAft>
              <a:buSzPts val="1800"/>
              <a:buFont typeface="Courier New"/>
              <a:buChar char="o"/>
            </a:pPr>
            <a:r>
              <a:rPr lang="en-US" sz="1800"/>
              <a:t>Cluster Randomized Analysis</a:t>
            </a:r>
            <a:endParaRPr sz="1800"/>
          </a:p>
          <a:p>
            <a:pPr marL="822960" lvl="2" indent="-140335" algn="l" rtl="0">
              <a:lnSpc>
                <a:spcPct val="100000"/>
              </a:lnSpc>
              <a:spcBef>
                <a:spcPts val="0"/>
              </a:spcBef>
              <a:spcAft>
                <a:spcPts val="0"/>
              </a:spcAft>
              <a:buSzPts val="1800"/>
              <a:buFont typeface="Courier New"/>
              <a:buChar char="o"/>
            </a:pPr>
            <a:r>
              <a:rPr lang="en-US" sz="1800"/>
              <a:t>Group-Sequential</a:t>
            </a:r>
            <a:endParaRPr sz="1800"/>
          </a:p>
          <a:p>
            <a:pPr marL="822960" lvl="2" indent="-140335" algn="l" rtl="0">
              <a:lnSpc>
                <a:spcPct val="100000"/>
              </a:lnSpc>
              <a:spcBef>
                <a:spcPts val="0"/>
              </a:spcBef>
              <a:spcAft>
                <a:spcPts val="0"/>
              </a:spcAft>
              <a:buSzPts val="1800"/>
              <a:buFont typeface="Courier New"/>
              <a:buChar char="o"/>
            </a:pPr>
            <a:r>
              <a:rPr lang="en-US" sz="1800"/>
              <a:t>Microarray Data</a:t>
            </a:r>
            <a:endParaRPr sz="1800"/>
          </a:p>
          <a:p>
            <a:pPr marL="822960" lvl="2" indent="-140335" algn="l" rtl="0">
              <a:lnSpc>
                <a:spcPct val="100000"/>
              </a:lnSpc>
              <a:spcBef>
                <a:spcPts val="0"/>
              </a:spcBef>
              <a:spcAft>
                <a:spcPts val="0"/>
              </a:spcAft>
              <a:buSzPts val="1800"/>
              <a:buFont typeface="Courier New"/>
              <a:buChar char="o"/>
            </a:pPr>
            <a:r>
              <a:rPr lang="en-US" sz="1800"/>
              <a:t>Survival Analysis</a:t>
            </a:r>
            <a:endParaRPr sz="1800"/>
          </a:p>
          <a:p>
            <a:pPr marL="822960" lvl="2" indent="-140335" algn="l" rtl="0">
              <a:lnSpc>
                <a:spcPct val="100000"/>
              </a:lnSpc>
              <a:spcBef>
                <a:spcPts val="0"/>
              </a:spcBef>
              <a:spcAft>
                <a:spcPts val="0"/>
              </a:spcAft>
              <a:buSzPts val="1800"/>
              <a:buFont typeface="Courier New"/>
              <a:buChar char="o"/>
            </a:pPr>
            <a:r>
              <a:rPr lang="en-US" sz="1800"/>
              <a:t>Directional and Angular Data</a:t>
            </a:r>
            <a:endParaRPr sz="1800"/>
          </a:p>
          <a:p>
            <a:pPr marL="45720" lvl="0" indent="0" algn="l" rtl="0">
              <a:lnSpc>
                <a:spcPct val="100000"/>
              </a:lnSpc>
              <a:spcBef>
                <a:spcPts val="0"/>
              </a:spcBef>
              <a:spcAft>
                <a:spcPts val="0"/>
              </a:spcAft>
              <a:buSzPts val="2717"/>
              <a:buNone/>
            </a:pPr>
            <a:endParaRPr sz="1800" b="1"/>
          </a:p>
          <a:p>
            <a:pPr marL="228600" lvl="0" indent="-124650" algn="l" rtl="0">
              <a:lnSpc>
                <a:spcPct val="100000"/>
              </a:lnSpc>
              <a:spcBef>
                <a:spcPts val="600"/>
              </a:spcBef>
              <a:spcAft>
                <a:spcPts val="0"/>
              </a:spcAft>
              <a:buSzPts val="1800"/>
              <a:buFont typeface="Courier New"/>
              <a:buChar char="o"/>
            </a:pPr>
            <a:r>
              <a:rPr lang="en-US" sz="1800" b="1"/>
              <a:t>American Statistical Association Recommended Practices</a:t>
            </a:r>
            <a:endParaRPr sz="1800"/>
          </a:p>
          <a:p>
            <a:pPr marL="548640" lvl="1" indent="-148259" algn="l" rtl="0">
              <a:lnSpc>
                <a:spcPct val="100000"/>
              </a:lnSpc>
              <a:spcBef>
                <a:spcPts val="600"/>
              </a:spcBef>
              <a:spcAft>
                <a:spcPts val="0"/>
              </a:spcAft>
              <a:buSzPts val="1800"/>
              <a:buFont typeface="Courier New"/>
              <a:buChar char="o"/>
            </a:pPr>
            <a:r>
              <a:rPr lang="en-US" sz="1800" u="sng">
                <a:solidFill>
                  <a:schemeClr val="hlink"/>
                </a:solidFill>
                <a:hlinkClick r:id="rId3"/>
              </a:rPr>
              <a:t>ASA Statement on the Use of P-Values</a:t>
            </a:r>
            <a:endParaRPr sz="1800"/>
          </a:p>
          <a:p>
            <a:pPr marL="228600" lvl="0" indent="-10350" algn="l" rtl="0">
              <a:lnSpc>
                <a:spcPct val="100000"/>
              </a:lnSpc>
              <a:spcBef>
                <a:spcPts val="600"/>
              </a:spcBef>
              <a:spcAft>
                <a:spcPts val="0"/>
              </a:spcAft>
              <a:buSzPts val="2717"/>
              <a:buFont typeface="Courier New"/>
              <a:buNone/>
            </a:pPr>
            <a:endParaRPr sz="2090" b="1"/>
          </a:p>
          <a:p>
            <a:pPr marL="228600" lvl="0" indent="-26034" algn="l" rtl="0">
              <a:lnSpc>
                <a:spcPct val="100000"/>
              </a:lnSpc>
              <a:spcBef>
                <a:spcPts val="680"/>
              </a:spcBef>
              <a:spcAft>
                <a:spcPts val="0"/>
              </a:spcAft>
              <a:buSzPts val="2470"/>
              <a:buFont typeface="Courier New"/>
              <a:buNone/>
            </a:pPr>
            <a:endParaRPr sz="1900" b="1"/>
          </a:p>
          <a:p>
            <a:pPr marL="228600" lvl="0" indent="-96615" algn="l" rtl="0">
              <a:lnSpc>
                <a:spcPct val="80000"/>
              </a:lnSpc>
              <a:spcBef>
                <a:spcPts val="509"/>
              </a:spcBef>
              <a:spcAft>
                <a:spcPts val="0"/>
              </a:spcAft>
              <a:buSzPts val="1359"/>
              <a:buFont typeface="Courier New"/>
              <a:buNone/>
            </a:pPr>
            <a:endParaRPr sz="1045"/>
          </a:p>
          <a:p>
            <a:pPr marL="228600" lvl="0" indent="-96615" algn="l" rtl="0">
              <a:lnSpc>
                <a:spcPct val="80000"/>
              </a:lnSpc>
              <a:spcBef>
                <a:spcPts val="509"/>
              </a:spcBef>
              <a:spcAft>
                <a:spcPts val="0"/>
              </a:spcAft>
              <a:buSzPts val="1359"/>
              <a:buFont typeface="Courier New"/>
              <a:buNone/>
            </a:pPr>
            <a:endParaRPr sz="1045"/>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432"/>
        <p:cNvGrpSpPr/>
        <p:nvPr/>
      </p:nvGrpSpPr>
      <p:grpSpPr>
        <a:xfrm>
          <a:off x="0" y="0"/>
          <a:ext cx="0" cy="0"/>
          <a:chOff x="0" y="0"/>
          <a:chExt cx="0" cy="0"/>
        </a:xfrm>
      </p:grpSpPr>
      <p:sp>
        <p:nvSpPr>
          <p:cNvPr id="433" name="Google Shape;433;p55"/>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Part V: Statistical Software</a:t>
            </a:r>
            <a:br>
              <a:rPr lang="en-US">
                <a:solidFill>
                  <a:srgbClr val="7F6000"/>
                </a:solidFill>
              </a:rPr>
            </a:br>
            <a:br>
              <a:rPr lang="en-US"/>
            </a:br>
            <a:endParaRPr/>
          </a:p>
        </p:txBody>
      </p:sp>
      <p:sp>
        <p:nvSpPr>
          <p:cNvPr id="434" name="Google Shape;434;p55"/>
          <p:cNvSpPr txBox="1">
            <a:spLocks noGrp="1"/>
          </p:cNvSpPr>
          <p:nvPr>
            <p:ph type="body" idx="1"/>
          </p:nvPr>
        </p:nvSpPr>
        <p:spPr>
          <a:xfrm>
            <a:off x="840975" y="2665025"/>
            <a:ext cx="7577100" cy="3766500"/>
          </a:xfrm>
          <a:prstGeom prst="rect">
            <a:avLst/>
          </a:prstGeom>
          <a:noFill/>
          <a:ln>
            <a:noFill/>
          </a:ln>
        </p:spPr>
        <p:txBody>
          <a:bodyPr spcFirstLastPara="1" wrap="square" lIns="91425" tIns="45700" rIns="91425" bIns="45700" anchor="t" anchorCtr="0">
            <a:noAutofit/>
          </a:bodyPr>
          <a:lstStyle/>
          <a:p>
            <a:pPr marL="228600" lvl="0" indent="-203200" algn="l" rtl="0">
              <a:lnSpc>
                <a:spcPct val="120000"/>
              </a:lnSpc>
              <a:spcBef>
                <a:spcPts val="0"/>
              </a:spcBef>
              <a:spcAft>
                <a:spcPts val="0"/>
              </a:spcAft>
              <a:buSzPts val="3200"/>
              <a:buFont typeface="Courier New"/>
              <a:buChar char="o"/>
            </a:pPr>
            <a:r>
              <a:rPr lang="en-US" sz="3200"/>
              <a:t>R</a:t>
            </a:r>
            <a:endParaRPr sz="3200"/>
          </a:p>
          <a:p>
            <a:pPr marL="228600" lvl="0" indent="-203200" algn="l" rtl="0">
              <a:lnSpc>
                <a:spcPct val="120000"/>
              </a:lnSpc>
              <a:spcBef>
                <a:spcPts val="600"/>
              </a:spcBef>
              <a:spcAft>
                <a:spcPts val="0"/>
              </a:spcAft>
              <a:buSzPts val="3200"/>
              <a:buFont typeface="Courier New"/>
              <a:buChar char="o"/>
            </a:pPr>
            <a:r>
              <a:rPr lang="en-US" sz="3200"/>
              <a:t>Stata</a:t>
            </a:r>
            <a:endParaRPr sz="3200"/>
          </a:p>
          <a:p>
            <a:pPr marL="228600" lvl="0" indent="-203200" algn="l" rtl="0">
              <a:lnSpc>
                <a:spcPct val="120000"/>
              </a:lnSpc>
              <a:spcBef>
                <a:spcPts val="600"/>
              </a:spcBef>
              <a:spcAft>
                <a:spcPts val="0"/>
              </a:spcAft>
              <a:buSzPts val="3200"/>
              <a:buFont typeface="Courier New"/>
              <a:buChar char="o"/>
            </a:pPr>
            <a:r>
              <a:rPr lang="en-US" sz="3200"/>
              <a:t>SAS</a:t>
            </a:r>
            <a:endParaRPr sz="3200"/>
          </a:p>
          <a:p>
            <a:pPr marL="228600" lvl="0" indent="-203200" algn="l" rtl="0">
              <a:lnSpc>
                <a:spcPct val="120000"/>
              </a:lnSpc>
              <a:spcBef>
                <a:spcPts val="600"/>
              </a:spcBef>
              <a:spcAft>
                <a:spcPts val="0"/>
              </a:spcAft>
              <a:buSzPts val="3200"/>
              <a:buFont typeface="Courier New"/>
              <a:buChar char="o"/>
            </a:pPr>
            <a:r>
              <a:rPr lang="en-US" sz="3200"/>
              <a:t>SPSS</a:t>
            </a:r>
            <a:endParaRPr sz="3200"/>
          </a:p>
          <a:p>
            <a:pPr marL="228600" lvl="0" indent="0" algn="l" rtl="0">
              <a:lnSpc>
                <a:spcPct val="120000"/>
              </a:lnSpc>
              <a:spcBef>
                <a:spcPts val="600"/>
              </a:spcBef>
              <a:spcAft>
                <a:spcPts val="0"/>
              </a:spcAft>
              <a:buSzPts val="5720"/>
              <a:buFont typeface="Courier New"/>
              <a:buNone/>
            </a:pPr>
            <a:endParaRPr sz="4400" b="1"/>
          </a:p>
          <a:p>
            <a:pPr marL="228600" lvl="0" indent="0" algn="l" rtl="0">
              <a:lnSpc>
                <a:spcPct val="120000"/>
              </a:lnSpc>
              <a:spcBef>
                <a:spcPts val="1100"/>
              </a:spcBef>
              <a:spcAft>
                <a:spcPts val="0"/>
              </a:spcAft>
              <a:buSzPts val="5200"/>
              <a:buFont typeface="Courier New"/>
              <a:buNone/>
            </a:pPr>
            <a:endParaRPr sz="4000" b="1"/>
          </a:p>
          <a:p>
            <a:pPr marL="228600" lvl="0" indent="0" algn="l" rtl="0">
              <a:spcBef>
                <a:spcPts val="740"/>
              </a:spcBef>
              <a:spcAft>
                <a:spcPts val="0"/>
              </a:spcAft>
              <a:buSzPts val="2860"/>
              <a:buFont typeface="Courier New"/>
              <a:buNone/>
            </a:pPr>
            <a:endParaRPr/>
          </a:p>
          <a:p>
            <a:pPr marL="228600" lvl="0" indent="0" algn="l" rtl="0">
              <a:spcBef>
                <a:spcPts val="740"/>
              </a:spcBef>
              <a:spcAft>
                <a:spcPts val="0"/>
              </a:spcAft>
              <a:buSzPts val="2860"/>
              <a:buFont typeface="Courier New"/>
              <a:buNone/>
            </a:pPr>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Google Shape;439;p56"/>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Introduction to R</a:t>
            </a:r>
            <a:br>
              <a:rPr lang="en-US"/>
            </a:br>
            <a:br>
              <a:rPr lang="en-US"/>
            </a:br>
            <a:endParaRPr/>
          </a:p>
        </p:txBody>
      </p:sp>
      <p:sp>
        <p:nvSpPr>
          <p:cNvPr id="440" name="Google Shape;440;p56"/>
          <p:cNvSpPr txBox="1">
            <a:spLocks noGrp="1"/>
          </p:cNvSpPr>
          <p:nvPr>
            <p:ph type="body" idx="1"/>
          </p:nvPr>
        </p:nvSpPr>
        <p:spPr>
          <a:xfrm>
            <a:off x="729450" y="2605800"/>
            <a:ext cx="7688700" cy="3944100"/>
          </a:xfrm>
          <a:prstGeom prst="rect">
            <a:avLst/>
          </a:prstGeom>
          <a:noFill/>
          <a:ln>
            <a:noFill/>
          </a:ln>
        </p:spPr>
        <p:txBody>
          <a:bodyPr spcFirstLastPara="1" wrap="square" lIns="91425" tIns="45700" rIns="91425" bIns="45700" anchor="t" anchorCtr="0">
            <a:noAutofit/>
          </a:bodyPr>
          <a:lstStyle/>
          <a:p>
            <a:pPr marL="228600" lvl="0" indent="-182880" algn="l" rtl="0">
              <a:lnSpc>
                <a:spcPct val="120000"/>
              </a:lnSpc>
              <a:spcBef>
                <a:spcPts val="0"/>
              </a:spcBef>
              <a:spcAft>
                <a:spcPts val="0"/>
              </a:spcAft>
              <a:buSzPts val="2600"/>
              <a:buFont typeface="Courier New"/>
              <a:buChar char="o"/>
            </a:pPr>
            <a:r>
              <a:rPr lang="en-US" sz="2000"/>
              <a:t>Can be downloaded and installed for free of charge: </a:t>
            </a:r>
            <a:r>
              <a:rPr lang="en-US" sz="2000" u="sng">
                <a:solidFill>
                  <a:schemeClr val="hlink"/>
                </a:solidFill>
                <a:hlinkClick r:id="rId3"/>
              </a:rPr>
              <a:t>https://www.r-project.org/</a:t>
            </a:r>
            <a:r>
              <a:rPr lang="en-US" sz="2000"/>
              <a:t>   </a:t>
            </a:r>
            <a:endParaRPr/>
          </a:p>
          <a:p>
            <a:pPr marL="228600" lvl="0" indent="-182880" algn="l" rtl="0">
              <a:lnSpc>
                <a:spcPct val="120000"/>
              </a:lnSpc>
              <a:spcBef>
                <a:spcPts val="600"/>
              </a:spcBef>
              <a:spcAft>
                <a:spcPts val="0"/>
              </a:spcAft>
              <a:buSzPts val="2600"/>
              <a:buFont typeface="Courier New"/>
              <a:buChar char="o"/>
            </a:pPr>
            <a:r>
              <a:rPr lang="en-US" sz="2000"/>
              <a:t>R and RStudio (</a:t>
            </a:r>
            <a:r>
              <a:rPr lang="en-US" sz="2000" u="sng">
                <a:solidFill>
                  <a:schemeClr val="hlink"/>
                </a:solidFill>
                <a:hlinkClick r:id="rId4"/>
              </a:rPr>
              <a:t>https://rstudio.com/products/rstudio/download/</a:t>
            </a:r>
            <a:r>
              <a:rPr lang="en-US" sz="2000"/>
              <a:t>)</a:t>
            </a:r>
            <a:endParaRPr/>
          </a:p>
          <a:p>
            <a:pPr marL="228600" lvl="0" indent="-182880" algn="l" rtl="0">
              <a:lnSpc>
                <a:spcPct val="120000"/>
              </a:lnSpc>
              <a:spcBef>
                <a:spcPts val="600"/>
              </a:spcBef>
              <a:spcAft>
                <a:spcPts val="0"/>
              </a:spcAft>
              <a:buSzPts val="2600"/>
              <a:buFont typeface="Courier New"/>
              <a:buChar char="o"/>
            </a:pPr>
            <a:r>
              <a:rPr lang="en-US" sz="2000"/>
              <a:t>Why R? R is a language of data science</a:t>
            </a:r>
            <a:endParaRPr/>
          </a:p>
          <a:p>
            <a:pPr marL="228600" lvl="0" indent="0" algn="l" rtl="0">
              <a:lnSpc>
                <a:spcPct val="120000"/>
              </a:lnSpc>
              <a:spcBef>
                <a:spcPts val="600"/>
              </a:spcBef>
              <a:spcAft>
                <a:spcPts val="0"/>
              </a:spcAft>
              <a:buSzPts val="4940"/>
              <a:buFont typeface="Courier New"/>
              <a:buNone/>
            </a:pPr>
            <a:endParaRPr sz="3800"/>
          </a:p>
          <a:p>
            <a:pPr marL="228600" lvl="0" indent="0" algn="l" rtl="0">
              <a:lnSpc>
                <a:spcPct val="120000"/>
              </a:lnSpc>
              <a:spcBef>
                <a:spcPts val="600"/>
              </a:spcBef>
              <a:spcAft>
                <a:spcPts val="0"/>
              </a:spcAft>
              <a:buSzPts val="4940"/>
              <a:buFont typeface="Courier New"/>
              <a:buNone/>
            </a:pPr>
            <a:endParaRPr sz="3800"/>
          </a:p>
          <a:p>
            <a:pPr marL="548640" lvl="1" indent="0" algn="l" rtl="0">
              <a:lnSpc>
                <a:spcPct val="120000"/>
              </a:lnSpc>
              <a:spcBef>
                <a:spcPts val="600"/>
              </a:spcBef>
              <a:spcAft>
                <a:spcPts val="0"/>
              </a:spcAft>
              <a:buSzPts val="5460"/>
              <a:buFont typeface="Courier New"/>
              <a:buNone/>
            </a:pPr>
            <a:endParaRPr sz="4200"/>
          </a:p>
          <a:p>
            <a:pPr marL="548640" lvl="1" indent="0" algn="l" rtl="0">
              <a:lnSpc>
                <a:spcPct val="120000"/>
              </a:lnSpc>
              <a:spcBef>
                <a:spcPts val="600"/>
              </a:spcBef>
              <a:spcAft>
                <a:spcPts val="0"/>
              </a:spcAft>
              <a:buSzPts val="4940"/>
              <a:buFont typeface="Courier New"/>
              <a:buNone/>
            </a:pPr>
            <a:endParaRPr sz="3800"/>
          </a:p>
          <a:p>
            <a:pPr marL="228600" lvl="0" indent="0" algn="l" rtl="0">
              <a:lnSpc>
                <a:spcPct val="120000"/>
              </a:lnSpc>
              <a:spcBef>
                <a:spcPts val="600"/>
              </a:spcBef>
              <a:spcAft>
                <a:spcPts val="0"/>
              </a:spcAft>
              <a:buSzPts val="5720"/>
              <a:buFont typeface="Courier New"/>
              <a:buNone/>
            </a:pPr>
            <a:endParaRPr sz="4400" b="1"/>
          </a:p>
          <a:p>
            <a:pPr marL="228600" lvl="0" indent="0" algn="l" rtl="0">
              <a:lnSpc>
                <a:spcPct val="120000"/>
              </a:lnSpc>
              <a:spcBef>
                <a:spcPts val="1100"/>
              </a:spcBef>
              <a:spcAft>
                <a:spcPts val="0"/>
              </a:spcAft>
              <a:buSzPts val="5200"/>
              <a:buFont typeface="Courier New"/>
              <a:buNone/>
            </a:pPr>
            <a:endParaRPr sz="4000" b="1"/>
          </a:p>
          <a:p>
            <a:pPr marL="228600" lvl="0" indent="0" algn="l" rtl="0">
              <a:spcBef>
                <a:spcPts val="740"/>
              </a:spcBef>
              <a:spcAft>
                <a:spcPts val="0"/>
              </a:spcAft>
              <a:buSzPts val="2860"/>
              <a:buFont typeface="Courier New"/>
              <a:buNone/>
            </a:pPr>
            <a:endParaRPr/>
          </a:p>
          <a:p>
            <a:pPr marL="228600" lvl="0" indent="0" algn="l" rtl="0">
              <a:spcBef>
                <a:spcPts val="740"/>
              </a:spcBef>
              <a:spcAft>
                <a:spcPts val="0"/>
              </a:spcAft>
              <a:buSzPts val="2860"/>
              <a:buFont typeface="Courier New"/>
              <a:buNone/>
            </a:pPr>
            <a:endParaRPr/>
          </a:p>
        </p:txBody>
      </p:sp>
      <p:sp>
        <p:nvSpPr>
          <p:cNvPr id="441" name="Google Shape;441;p56"/>
          <p:cNvSpPr/>
          <p:nvPr/>
        </p:nvSpPr>
        <p:spPr>
          <a:xfrm>
            <a:off x="2582468" y="4724400"/>
            <a:ext cx="1752600" cy="762000"/>
          </a:xfrm>
          <a:prstGeom prst="roundRect">
            <a:avLst>
              <a:gd name="adj" fmla="val 16667"/>
            </a:avLst>
          </a:prstGeom>
          <a:solidFill>
            <a:srgbClr val="C326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Free open source</a:t>
            </a:r>
            <a:endParaRPr/>
          </a:p>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42" name="Google Shape;442;p56"/>
          <p:cNvSpPr/>
          <p:nvPr/>
        </p:nvSpPr>
        <p:spPr>
          <a:xfrm>
            <a:off x="4572000" y="4724400"/>
            <a:ext cx="1752600" cy="762000"/>
          </a:xfrm>
          <a:prstGeom prst="roundRect">
            <a:avLst>
              <a:gd name="adj" fmla="val 16667"/>
            </a:avLst>
          </a:prstGeom>
          <a:solidFill>
            <a:srgbClr val="C326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Vector/matrix operation</a:t>
            </a:r>
            <a:endParaRPr/>
          </a:p>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43" name="Google Shape;443;p56"/>
          <p:cNvSpPr/>
          <p:nvPr/>
        </p:nvSpPr>
        <p:spPr>
          <a:xfrm>
            <a:off x="2582468" y="5715000"/>
            <a:ext cx="1768500" cy="762000"/>
          </a:xfrm>
          <a:prstGeom prst="roundRect">
            <a:avLst>
              <a:gd name="adj" fmla="val 16667"/>
            </a:avLst>
          </a:prstGeom>
          <a:solidFill>
            <a:srgbClr val="C326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Great community</a:t>
            </a:r>
            <a:endParaRPr/>
          </a:p>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444" name="Google Shape;444;p56"/>
          <p:cNvSpPr/>
          <p:nvPr/>
        </p:nvSpPr>
        <p:spPr>
          <a:xfrm>
            <a:off x="4571999" y="5715000"/>
            <a:ext cx="1752600" cy="762000"/>
          </a:xfrm>
          <a:prstGeom prst="roundRect">
            <a:avLst>
              <a:gd name="adj" fmla="val 16667"/>
            </a:avLst>
          </a:prstGeom>
          <a:solidFill>
            <a:srgbClr val="C3260C"/>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&gt;9000 packages </a:t>
            </a:r>
            <a:endParaRPr/>
          </a:p>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49" name="Google Shape;449;p57"/>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Introduction to R</a:t>
            </a:r>
            <a:br>
              <a:rPr lang="en-US"/>
            </a:br>
            <a:br>
              <a:rPr lang="en-US"/>
            </a:br>
            <a:endParaRPr/>
          </a:p>
        </p:txBody>
      </p:sp>
      <p:sp>
        <p:nvSpPr>
          <p:cNvPr id="450" name="Google Shape;450;p57"/>
          <p:cNvSpPr txBox="1">
            <a:spLocks noGrp="1"/>
          </p:cNvSpPr>
          <p:nvPr>
            <p:ph type="body" idx="1"/>
          </p:nvPr>
        </p:nvSpPr>
        <p:spPr>
          <a:xfrm>
            <a:off x="729450" y="2771833"/>
            <a:ext cx="7688700" cy="3014700"/>
          </a:xfrm>
          <a:prstGeom prst="rect">
            <a:avLst/>
          </a:prstGeom>
          <a:noFill/>
          <a:ln>
            <a:noFill/>
          </a:ln>
        </p:spPr>
        <p:txBody>
          <a:bodyPr spcFirstLastPara="1" wrap="square" lIns="91425" tIns="45700" rIns="91425" bIns="45700" anchor="t" anchorCtr="0">
            <a:noAutofit/>
          </a:bodyPr>
          <a:lstStyle/>
          <a:p>
            <a:pPr marL="228600" lvl="0" indent="-114300" algn="l" rtl="0">
              <a:lnSpc>
                <a:spcPct val="100000"/>
              </a:lnSpc>
              <a:spcBef>
                <a:spcPts val="0"/>
              </a:spcBef>
              <a:spcAft>
                <a:spcPts val="0"/>
              </a:spcAft>
              <a:buSzPts val="1800"/>
              <a:buFont typeface="Courier New"/>
              <a:buChar char="o"/>
            </a:pPr>
            <a:r>
              <a:rPr lang="en-US" sz="1800"/>
              <a:t>R applications are organized in packages. Packages are bundles of code that add new functions to R. </a:t>
            </a:r>
            <a:endParaRPr sz="1800"/>
          </a:p>
          <a:p>
            <a:pPr marL="228600" lvl="0" indent="0" algn="l" rtl="0">
              <a:lnSpc>
                <a:spcPct val="100000"/>
              </a:lnSpc>
              <a:spcBef>
                <a:spcPts val="600"/>
              </a:spcBef>
              <a:spcAft>
                <a:spcPts val="0"/>
              </a:spcAft>
              <a:buSzPts val="3088"/>
              <a:buFont typeface="Courier New"/>
              <a:buNone/>
            </a:pPr>
            <a:endParaRPr sz="1800"/>
          </a:p>
          <a:p>
            <a:pPr marL="228600" lvl="0" indent="-114300" algn="l" rtl="0">
              <a:lnSpc>
                <a:spcPct val="100000"/>
              </a:lnSpc>
              <a:spcBef>
                <a:spcPts val="600"/>
              </a:spcBef>
              <a:spcAft>
                <a:spcPts val="0"/>
              </a:spcAft>
              <a:buSzPts val="1800"/>
              <a:buFont typeface="Courier New"/>
              <a:buChar char="o"/>
            </a:pPr>
            <a:r>
              <a:rPr lang="en-US" sz="1800"/>
              <a:t>Two types of packages:  base and contributed. </a:t>
            </a:r>
            <a:endParaRPr sz="1800"/>
          </a:p>
          <a:p>
            <a:pPr marL="228600" lvl="0" indent="0" algn="l" rtl="0">
              <a:lnSpc>
                <a:spcPct val="100000"/>
              </a:lnSpc>
              <a:spcBef>
                <a:spcPts val="600"/>
              </a:spcBef>
              <a:spcAft>
                <a:spcPts val="0"/>
              </a:spcAft>
              <a:buSzPts val="3088"/>
              <a:buFont typeface="Courier New"/>
              <a:buNone/>
            </a:pPr>
            <a:endParaRPr sz="1800"/>
          </a:p>
          <a:p>
            <a:pPr marL="228600" lvl="0" indent="-114300" algn="l" rtl="0">
              <a:lnSpc>
                <a:spcPct val="100000"/>
              </a:lnSpc>
              <a:spcBef>
                <a:spcPts val="600"/>
              </a:spcBef>
              <a:spcAft>
                <a:spcPts val="0"/>
              </a:spcAft>
              <a:buSzPts val="1800"/>
              <a:buFont typeface="Courier New"/>
              <a:buChar char="o"/>
            </a:pPr>
            <a:r>
              <a:rPr lang="en-US" sz="1800"/>
              <a:t>Contributed  packages are documented in and can be downloaded from: </a:t>
            </a:r>
            <a:endParaRPr sz="1800"/>
          </a:p>
          <a:p>
            <a:pPr marL="548640" lvl="1" indent="-114300" algn="l" rtl="0">
              <a:lnSpc>
                <a:spcPct val="100000"/>
              </a:lnSpc>
              <a:spcBef>
                <a:spcPts val="600"/>
              </a:spcBef>
              <a:spcAft>
                <a:spcPts val="0"/>
              </a:spcAft>
              <a:buSzPts val="1800"/>
              <a:buFont typeface="Courier New"/>
              <a:buChar char="o"/>
            </a:pPr>
            <a:r>
              <a:rPr lang="en-US" sz="1800"/>
              <a:t>CRAN:  </a:t>
            </a:r>
            <a:r>
              <a:rPr lang="en-US" sz="1800" u="sng">
                <a:solidFill>
                  <a:schemeClr val="hlink"/>
                </a:solidFill>
                <a:hlinkClick r:id="rId3"/>
              </a:rPr>
              <a:t>https://cran.r-project.org/web/packages/</a:t>
            </a:r>
            <a:r>
              <a:rPr lang="en-US" sz="1800"/>
              <a:t> </a:t>
            </a:r>
            <a:endParaRPr sz="1800"/>
          </a:p>
          <a:p>
            <a:pPr marL="548640" lvl="1" indent="-114300" algn="l" rtl="0">
              <a:lnSpc>
                <a:spcPct val="100000"/>
              </a:lnSpc>
              <a:spcBef>
                <a:spcPts val="600"/>
              </a:spcBef>
              <a:spcAft>
                <a:spcPts val="0"/>
              </a:spcAft>
              <a:buSzPts val="1800"/>
              <a:buFont typeface="Courier New"/>
              <a:buChar char="o"/>
            </a:pPr>
            <a:r>
              <a:rPr lang="en-US" sz="1800"/>
              <a:t>Crantastic: crantastic.org </a:t>
            </a:r>
            <a:endParaRPr sz="1800"/>
          </a:p>
          <a:p>
            <a:pPr marL="548640" lvl="1" indent="-114300" algn="l" rtl="0">
              <a:lnSpc>
                <a:spcPct val="100000"/>
              </a:lnSpc>
              <a:spcBef>
                <a:spcPts val="600"/>
              </a:spcBef>
              <a:spcAft>
                <a:spcPts val="0"/>
              </a:spcAft>
              <a:buSzPts val="1800"/>
              <a:buFont typeface="Courier New"/>
              <a:buChar char="o"/>
            </a:pPr>
            <a:r>
              <a:rPr lang="en-US" sz="1800"/>
              <a:t>Github: </a:t>
            </a:r>
            <a:r>
              <a:rPr lang="en-US" sz="1800" u="sng">
                <a:solidFill>
                  <a:schemeClr val="hlink"/>
                </a:solidFill>
                <a:hlinkClick r:id="rId4"/>
              </a:rPr>
              <a:t>https://github.com/trending/r</a:t>
            </a:r>
            <a:r>
              <a:rPr lang="en-US" sz="1800"/>
              <a:t> </a:t>
            </a:r>
            <a:endParaRPr sz="1800"/>
          </a:p>
          <a:p>
            <a:pPr marL="548640" lvl="1" indent="0" algn="l" rtl="0">
              <a:lnSpc>
                <a:spcPct val="100000"/>
              </a:lnSpc>
              <a:spcBef>
                <a:spcPts val="600"/>
              </a:spcBef>
              <a:spcAft>
                <a:spcPts val="0"/>
              </a:spcAft>
              <a:buSzPts val="3088"/>
              <a:buFont typeface="Courier New"/>
              <a:buNone/>
            </a:pPr>
            <a:endParaRPr sz="2375"/>
          </a:p>
          <a:p>
            <a:pPr marL="228600" lvl="0" indent="0" algn="l" rtl="0">
              <a:lnSpc>
                <a:spcPct val="100000"/>
              </a:lnSpc>
              <a:spcBef>
                <a:spcPts val="600"/>
              </a:spcBef>
              <a:spcAft>
                <a:spcPts val="0"/>
              </a:spcAft>
              <a:buSzPts val="3575"/>
              <a:buFont typeface="Courier New"/>
              <a:buNone/>
            </a:pPr>
            <a:endParaRPr sz="2750" b="1"/>
          </a:p>
          <a:p>
            <a:pPr marL="228600" lvl="0" indent="0" algn="l" rtl="0">
              <a:lnSpc>
                <a:spcPct val="100000"/>
              </a:lnSpc>
              <a:spcBef>
                <a:spcPts val="800"/>
              </a:spcBef>
              <a:spcAft>
                <a:spcPts val="0"/>
              </a:spcAft>
              <a:buSzPts val="3250"/>
              <a:buFont typeface="Courier New"/>
              <a:buNone/>
            </a:pPr>
            <a:endParaRPr sz="2500" b="1"/>
          </a:p>
          <a:p>
            <a:pPr marL="228600" lvl="0" indent="-69373" algn="l" rtl="0">
              <a:lnSpc>
                <a:spcPct val="80000"/>
              </a:lnSpc>
              <a:spcBef>
                <a:spcPts val="575"/>
              </a:spcBef>
              <a:spcAft>
                <a:spcPts val="0"/>
              </a:spcAft>
              <a:buSzPts val="1788"/>
              <a:buFont typeface="Courier New"/>
              <a:buNone/>
            </a:pPr>
            <a:endParaRPr sz="1375"/>
          </a:p>
          <a:p>
            <a:pPr marL="228600" lvl="0" indent="-69373" algn="l" rtl="0">
              <a:lnSpc>
                <a:spcPct val="80000"/>
              </a:lnSpc>
              <a:spcBef>
                <a:spcPts val="575"/>
              </a:spcBef>
              <a:spcAft>
                <a:spcPts val="0"/>
              </a:spcAft>
              <a:buSzPts val="1788"/>
              <a:buFont typeface="Courier New"/>
              <a:buNone/>
            </a:pPr>
            <a:endParaRPr sz="1375"/>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454"/>
        <p:cNvGrpSpPr/>
        <p:nvPr/>
      </p:nvGrpSpPr>
      <p:grpSpPr>
        <a:xfrm>
          <a:off x="0" y="0"/>
          <a:ext cx="0" cy="0"/>
          <a:chOff x="0" y="0"/>
          <a:chExt cx="0" cy="0"/>
        </a:xfrm>
      </p:grpSpPr>
      <p:sp>
        <p:nvSpPr>
          <p:cNvPr id="455" name="Google Shape;455;p58"/>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5888"/>
              <a:buNone/>
            </a:pPr>
            <a:br>
              <a:rPr lang="en-US"/>
            </a:br>
            <a:br>
              <a:rPr lang="en-US"/>
            </a:br>
            <a:endParaRPr/>
          </a:p>
        </p:txBody>
      </p:sp>
      <p:sp>
        <p:nvSpPr>
          <p:cNvPr id="456" name="Google Shape;456;p58"/>
          <p:cNvSpPr txBox="1">
            <a:spLocks noGrp="1"/>
          </p:cNvSpPr>
          <p:nvPr>
            <p:ph type="body" idx="1"/>
          </p:nvPr>
        </p:nvSpPr>
        <p:spPr>
          <a:xfrm>
            <a:off x="729450" y="2771833"/>
            <a:ext cx="7688700" cy="3014700"/>
          </a:xfrm>
          <a:prstGeom prst="rect">
            <a:avLst/>
          </a:prstGeom>
          <a:noFill/>
          <a:ln>
            <a:noFill/>
          </a:ln>
        </p:spPr>
        <p:txBody>
          <a:bodyPr spcFirstLastPara="1" wrap="square" lIns="91425" tIns="45700" rIns="91425" bIns="45700" anchor="t" anchorCtr="0">
            <a:noAutofit/>
          </a:bodyPr>
          <a:lstStyle/>
          <a:p>
            <a:pPr marL="548640" lvl="1" indent="0" algn="l" rtl="0">
              <a:lnSpc>
                <a:spcPct val="120000"/>
              </a:lnSpc>
              <a:spcBef>
                <a:spcPts val="0"/>
              </a:spcBef>
              <a:spcAft>
                <a:spcPts val="0"/>
              </a:spcAft>
              <a:buSzPts val="5460"/>
              <a:buFont typeface="Courier New"/>
              <a:buNone/>
            </a:pPr>
            <a:endParaRPr sz="4200"/>
          </a:p>
          <a:p>
            <a:pPr marL="548640" lvl="1" indent="0" algn="l" rtl="0">
              <a:lnSpc>
                <a:spcPct val="120000"/>
              </a:lnSpc>
              <a:spcBef>
                <a:spcPts val="600"/>
              </a:spcBef>
              <a:spcAft>
                <a:spcPts val="0"/>
              </a:spcAft>
              <a:buSzPts val="4940"/>
              <a:buFont typeface="Courier New"/>
              <a:buNone/>
            </a:pPr>
            <a:endParaRPr sz="3800"/>
          </a:p>
          <a:p>
            <a:pPr marL="228600" lvl="0" indent="0" algn="l" rtl="0">
              <a:lnSpc>
                <a:spcPct val="120000"/>
              </a:lnSpc>
              <a:spcBef>
                <a:spcPts val="600"/>
              </a:spcBef>
              <a:spcAft>
                <a:spcPts val="0"/>
              </a:spcAft>
              <a:buSzPts val="5720"/>
              <a:buFont typeface="Courier New"/>
              <a:buNone/>
            </a:pPr>
            <a:endParaRPr sz="4400" b="1"/>
          </a:p>
          <a:p>
            <a:pPr marL="228600" lvl="0" indent="0" algn="l" rtl="0">
              <a:lnSpc>
                <a:spcPct val="120000"/>
              </a:lnSpc>
              <a:spcBef>
                <a:spcPts val="1100"/>
              </a:spcBef>
              <a:spcAft>
                <a:spcPts val="0"/>
              </a:spcAft>
              <a:buSzPts val="5200"/>
              <a:buFont typeface="Courier New"/>
              <a:buNone/>
            </a:pPr>
            <a:endParaRPr sz="4000" b="1"/>
          </a:p>
          <a:p>
            <a:pPr marL="228600" lvl="0" indent="0" algn="l" rtl="0">
              <a:spcBef>
                <a:spcPts val="740"/>
              </a:spcBef>
              <a:spcAft>
                <a:spcPts val="0"/>
              </a:spcAft>
              <a:buSzPts val="2860"/>
              <a:buFont typeface="Courier New"/>
              <a:buNone/>
            </a:pPr>
            <a:endParaRPr/>
          </a:p>
          <a:p>
            <a:pPr marL="228600" lvl="0" indent="0" algn="l" rtl="0">
              <a:spcBef>
                <a:spcPts val="740"/>
              </a:spcBef>
              <a:spcAft>
                <a:spcPts val="0"/>
              </a:spcAft>
              <a:buSzPts val="2860"/>
              <a:buFont typeface="Courier New"/>
              <a:buNone/>
            </a:pPr>
            <a:endParaRPr/>
          </a:p>
        </p:txBody>
      </p:sp>
      <p:pic>
        <p:nvPicPr>
          <p:cNvPr id="457" name="Google Shape;457;p58"/>
          <p:cNvPicPr preferRelativeResize="0"/>
          <p:nvPr/>
        </p:nvPicPr>
        <p:blipFill rotWithShape="1">
          <a:blip r:embed="rId3">
            <a:alphaModFix/>
          </a:blip>
          <a:srcRect b="2736"/>
          <a:stretch/>
        </p:blipFill>
        <p:spPr>
          <a:xfrm>
            <a:off x="0" y="1312600"/>
            <a:ext cx="9091325" cy="4973902"/>
          </a:xfrm>
          <a:prstGeom prst="rect">
            <a:avLst/>
          </a:prstGeom>
          <a:noFill/>
          <a:ln>
            <a:noFill/>
          </a:ln>
        </p:spPr>
      </p:pic>
      <p:sp>
        <p:nvSpPr>
          <p:cNvPr id="458" name="Google Shape;458;p58"/>
          <p:cNvSpPr txBox="1">
            <a:spLocks noGrp="1"/>
          </p:cNvSpPr>
          <p:nvPr>
            <p:ph type="title"/>
          </p:nvPr>
        </p:nvSpPr>
        <p:spPr>
          <a:xfrm>
            <a:off x="196450" y="6448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R (Demo)</a:t>
            </a:r>
            <a:br>
              <a:rPr lang="en-US"/>
            </a:br>
            <a:br>
              <a:rPr lang="en-US"/>
            </a:br>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Google Shape;463;p59"/>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Introduction to Stata</a:t>
            </a:r>
            <a:br>
              <a:rPr lang="en-US"/>
            </a:br>
            <a:br>
              <a:rPr lang="en-US"/>
            </a:br>
            <a:endParaRPr/>
          </a:p>
        </p:txBody>
      </p:sp>
      <p:sp>
        <p:nvSpPr>
          <p:cNvPr id="464" name="Google Shape;464;p59"/>
          <p:cNvSpPr txBox="1">
            <a:spLocks noGrp="1"/>
          </p:cNvSpPr>
          <p:nvPr>
            <p:ph type="body" idx="1"/>
          </p:nvPr>
        </p:nvSpPr>
        <p:spPr>
          <a:xfrm>
            <a:off x="729450" y="2653175"/>
            <a:ext cx="7688700" cy="3529800"/>
          </a:xfrm>
          <a:prstGeom prst="rect">
            <a:avLst/>
          </a:prstGeom>
          <a:noFill/>
          <a:ln>
            <a:noFill/>
          </a:ln>
        </p:spPr>
        <p:txBody>
          <a:bodyPr spcFirstLastPara="1" wrap="square" lIns="91425" tIns="45700" rIns="91425" bIns="45700" anchor="t" anchorCtr="0">
            <a:noAutofit/>
          </a:bodyPr>
          <a:lstStyle/>
          <a:p>
            <a:pPr marL="228600" lvl="0" indent="-124650" algn="l" rtl="0">
              <a:lnSpc>
                <a:spcPct val="115000"/>
              </a:lnSpc>
              <a:spcBef>
                <a:spcPts val="0"/>
              </a:spcBef>
              <a:spcAft>
                <a:spcPts val="0"/>
              </a:spcAft>
              <a:buSzPts val="1800"/>
              <a:buFont typeface="Courier New"/>
              <a:buChar char="o"/>
            </a:pPr>
            <a:r>
              <a:rPr lang="en-US" sz="1800"/>
              <a:t>Stata is a full-featured commercial statistical programming language like SAS, SPSS…. </a:t>
            </a:r>
            <a:endParaRPr sz="1800"/>
          </a:p>
          <a:p>
            <a:pPr marL="228600" lvl="0" indent="-124650" algn="l" rtl="0">
              <a:lnSpc>
                <a:spcPct val="115000"/>
              </a:lnSpc>
              <a:spcBef>
                <a:spcPts val="600"/>
              </a:spcBef>
              <a:spcAft>
                <a:spcPts val="0"/>
              </a:spcAft>
              <a:buSzPts val="1800"/>
              <a:buFont typeface="Courier New"/>
              <a:buChar char="o"/>
            </a:pPr>
            <a:r>
              <a:rPr lang="en-US" sz="1800"/>
              <a:t>Stata is available in several versions: Stata/IC (the standard version), Stata/SE (an extended version) and Stata/MP (for multiprocessing). The major difference between the versions is the number of variables allowed in memory.</a:t>
            </a:r>
            <a:endParaRPr sz="1800"/>
          </a:p>
          <a:p>
            <a:pPr marL="228600" lvl="0" indent="-124650" algn="l" rtl="0">
              <a:lnSpc>
                <a:spcPct val="115000"/>
              </a:lnSpc>
              <a:spcBef>
                <a:spcPts val="600"/>
              </a:spcBef>
              <a:spcAft>
                <a:spcPts val="0"/>
              </a:spcAft>
              <a:buSzPts val="1800"/>
              <a:buFont typeface="Courier New"/>
              <a:buChar char="o"/>
            </a:pPr>
            <a:r>
              <a:rPr lang="en-US" sz="1800"/>
              <a:t>Two types of working modes: Interactive mode (through graphical user interface) and programming mode.</a:t>
            </a:r>
            <a:endParaRPr sz="1800"/>
          </a:p>
          <a:p>
            <a:pPr marL="228600" lvl="0" indent="-124650" algn="l" rtl="0">
              <a:lnSpc>
                <a:spcPct val="115000"/>
              </a:lnSpc>
              <a:spcBef>
                <a:spcPts val="600"/>
              </a:spcBef>
              <a:spcAft>
                <a:spcPts val="0"/>
              </a:spcAft>
              <a:buSzPts val="1800"/>
              <a:buFont typeface="Courier New"/>
              <a:buChar char="o"/>
            </a:pPr>
            <a:r>
              <a:rPr lang="en-US" sz="1800"/>
              <a:t>Open source and customer developed applications.</a:t>
            </a:r>
            <a:endParaRPr sz="1800"/>
          </a:p>
          <a:p>
            <a:pPr marL="228600" lvl="0" indent="-124650" algn="l" rtl="0">
              <a:lnSpc>
                <a:spcPct val="115000"/>
              </a:lnSpc>
              <a:spcBef>
                <a:spcPts val="600"/>
              </a:spcBef>
              <a:spcAft>
                <a:spcPts val="0"/>
              </a:spcAft>
              <a:buSzPts val="1800"/>
              <a:buFont typeface="Courier New"/>
              <a:buChar char="o"/>
            </a:pPr>
            <a:r>
              <a:rPr lang="en-US" sz="1800"/>
              <a:t>3 major strengths: data manipulation, statistics and graphics</a:t>
            </a:r>
            <a:endParaRPr sz="1800"/>
          </a:p>
          <a:p>
            <a:pPr marL="45720" lvl="0" indent="0" algn="l" rtl="0">
              <a:lnSpc>
                <a:spcPct val="100000"/>
              </a:lnSpc>
              <a:spcBef>
                <a:spcPts val="600"/>
              </a:spcBef>
              <a:spcAft>
                <a:spcPts val="0"/>
              </a:spcAft>
              <a:buSzPts val="2347"/>
              <a:buNone/>
            </a:pPr>
            <a:endParaRPr sz="1804"/>
          </a:p>
          <a:p>
            <a:pPr marL="548640" lvl="1" indent="-18192" algn="l" rtl="0">
              <a:lnSpc>
                <a:spcPct val="100000"/>
              </a:lnSpc>
              <a:spcBef>
                <a:spcPts val="600"/>
              </a:spcBef>
              <a:spcAft>
                <a:spcPts val="0"/>
              </a:spcAft>
              <a:buSzPts val="2594"/>
              <a:buFont typeface="Courier New"/>
              <a:buNone/>
            </a:pPr>
            <a:endParaRPr sz="1995"/>
          </a:p>
          <a:p>
            <a:pPr marL="548640" lvl="1" indent="-33877" algn="l" rtl="0">
              <a:lnSpc>
                <a:spcPct val="100000"/>
              </a:lnSpc>
              <a:spcBef>
                <a:spcPts val="600"/>
              </a:spcBef>
              <a:spcAft>
                <a:spcPts val="0"/>
              </a:spcAft>
              <a:buSzPts val="2347"/>
              <a:buFont typeface="Courier New"/>
              <a:buNone/>
            </a:pPr>
            <a:endParaRPr sz="1804"/>
          </a:p>
          <a:p>
            <a:pPr marL="228600" lvl="0" indent="-10350" algn="l" rtl="0">
              <a:lnSpc>
                <a:spcPct val="100000"/>
              </a:lnSpc>
              <a:spcBef>
                <a:spcPts val="600"/>
              </a:spcBef>
              <a:spcAft>
                <a:spcPts val="0"/>
              </a:spcAft>
              <a:buSzPts val="2717"/>
              <a:buFont typeface="Courier New"/>
              <a:buNone/>
            </a:pPr>
            <a:endParaRPr sz="2090" b="1"/>
          </a:p>
          <a:p>
            <a:pPr marL="228600" lvl="0" indent="-26034" algn="l" rtl="0">
              <a:lnSpc>
                <a:spcPct val="100000"/>
              </a:lnSpc>
              <a:spcBef>
                <a:spcPts val="680"/>
              </a:spcBef>
              <a:spcAft>
                <a:spcPts val="0"/>
              </a:spcAft>
              <a:buSzPts val="2470"/>
              <a:buFont typeface="Courier New"/>
              <a:buNone/>
            </a:pPr>
            <a:endParaRPr sz="1900" b="1"/>
          </a:p>
          <a:p>
            <a:pPr marL="228600" lvl="0" indent="-96615" algn="l" rtl="0">
              <a:lnSpc>
                <a:spcPct val="80000"/>
              </a:lnSpc>
              <a:spcBef>
                <a:spcPts val="509"/>
              </a:spcBef>
              <a:spcAft>
                <a:spcPts val="0"/>
              </a:spcAft>
              <a:buSzPts val="1359"/>
              <a:buFont typeface="Courier New"/>
              <a:buNone/>
            </a:pPr>
            <a:endParaRPr sz="1045"/>
          </a:p>
          <a:p>
            <a:pPr marL="228600" lvl="0" indent="-96615" algn="l" rtl="0">
              <a:lnSpc>
                <a:spcPct val="80000"/>
              </a:lnSpc>
              <a:spcBef>
                <a:spcPts val="509"/>
              </a:spcBef>
              <a:spcAft>
                <a:spcPts val="0"/>
              </a:spcAft>
              <a:buSzPts val="1359"/>
              <a:buFont typeface="Courier New"/>
              <a:buNone/>
            </a:pPr>
            <a:endParaRPr sz="1045"/>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60"/>
          <p:cNvSpPr txBox="1">
            <a:spLocks noGrp="1"/>
          </p:cNvSpPr>
          <p:nvPr>
            <p:ph type="body" idx="1"/>
          </p:nvPr>
        </p:nvSpPr>
        <p:spPr>
          <a:xfrm>
            <a:off x="729450" y="2771833"/>
            <a:ext cx="7688700" cy="3014700"/>
          </a:xfrm>
          <a:prstGeom prst="rect">
            <a:avLst/>
          </a:prstGeom>
          <a:noFill/>
          <a:ln>
            <a:noFill/>
          </a:ln>
        </p:spPr>
        <p:txBody>
          <a:bodyPr spcFirstLastPara="1" wrap="square" lIns="91425" tIns="45700" rIns="91425" bIns="45700" anchor="t" anchorCtr="0">
            <a:noAutofit/>
          </a:bodyPr>
          <a:lstStyle/>
          <a:p>
            <a:pPr marL="228600" lvl="0" indent="0" algn="l" rtl="0">
              <a:lnSpc>
                <a:spcPct val="120000"/>
              </a:lnSpc>
              <a:spcBef>
                <a:spcPts val="0"/>
              </a:spcBef>
              <a:spcAft>
                <a:spcPts val="0"/>
              </a:spcAft>
              <a:buSzPts val="4940"/>
              <a:buFont typeface="Courier New"/>
              <a:buNone/>
            </a:pPr>
            <a:endParaRPr sz="3800"/>
          </a:p>
          <a:p>
            <a:pPr marL="548640" lvl="1" indent="0" algn="l" rtl="0">
              <a:lnSpc>
                <a:spcPct val="120000"/>
              </a:lnSpc>
              <a:spcBef>
                <a:spcPts val="600"/>
              </a:spcBef>
              <a:spcAft>
                <a:spcPts val="0"/>
              </a:spcAft>
              <a:buSzPts val="5460"/>
              <a:buFont typeface="Courier New"/>
              <a:buNone/>
            </a:pPr>
            <a:endParaRPr sz="4200"/>
          </a:p>
          <a:p>
            <a:pPr marL="548640" lvl="1" indent="0" algn="l" rtl="0">
              <a:lnSpc>
                <a:spcPct val="120000"/>
              </a:lnSpc>
              <a:spcBef>
                <a:spcPts val="600"/>
              </a:spcBef>
              <a:spcAft>
                <a:spcPts val="0"/>
              </a:spcAft>
              <a:buSzPts val="4940"/>
              <a:buFont typeface="Courier New"/>
              <a:buNone/>
            </a:pPr>
            <a:endParaRPr sz="3800"/>
          </a:p>
          <a:p>
            <a:pPr marL="228600" lvl="0" indent="0" algn="l" rtl="0">
              <a:lnSpc>
                <a:spcPct val="120000"/>
              </a:lnSpc>
              <a:spcBef>
                <a:spcPts val="600"/>
              </a:spcBef>
              <a:spcAft>
                <a:spcPts val="0"/>
              </a:spcAft>
              <a:buSzPts val="5720"/>
              <a:buFont typeface="Courier New"/>
              <a:buNone/>
            </a:pPr>
            <a:endParaRPr sz="4400" b="1"/>
          </a:p>
          <a:p>
            <a:pPr marL="228600" lvl="0" indent="0" algn="l" rtl="0">
              <a:lnSpc>
                <a:spcPct val="120000"/>
              </a:lnSpc>
              <a:spcBef>
                <a:spcPts val="1100"/>
              </a:spcBef>
              <a:spcAft>
                <a:spcPts val="0"/>
              </a:spcAft>
              <a:buSzPts val="5200"/>
              <a:buFont typeface="Courier New"/>
              <a:buNone/>
            </a:pPr>
            <a:endParaRPr sz="4000" b="1"/>
          </a:p>
          <a:p>
            <a:pPr marL="228600" lvl="0" indent="0" algn="l" rtl="0">
              <a:spcBef>
                <a:spcPts val="740"/>
              </a:spcBef>
              <a:spcAft>
                <a:spcPts val="0"/>
              </a:spcAft>
              <a:buSzPts val="2860"/>
              <a:buFont typeface="Courier New"/>
              <a:buNone/>
            </a:pPr>
            <a:endParaRPr/>
          </a:p>
          <a:p>
            <a:pPr marL="228600" lvl="0" indent="0" algn="l" rtl="0">
              <a:spcBef>
                <a:spcPts val="740"/>
              </a:spcBef>
              <a:spcAft>
                <a:spcPts val="0"/>
              </a:spcAft>
              <a:buSzPts val="2860"/>
              <a:buFont typeface="Courier New"/>
              <a:buNone/>
            </a:pPr>
            <a:endParaRPr/>
          </a:p>
        </p:txBody>
      </p:sp>
      <p:pic>
        <p:nvPicPr>
          <p:cNvPr id="470" name="Google Shape;470;p60"/>
          <p:cNvPicPr preferRelativeResize="0"/>
          <p:nvPr/>
        </p:nvPicPr>
        <p:blipFill rotWithShape="1">
          <a:blip r:embed="rId3">
            <a:alphaModFix/>
          </a:blip>
          <a:srcRect/>
          <a:stretch/>
        </p:blipFill>
        <p:spPr>
          <a:xfrm>
            <a:off x="59361" y="1371600"/>
            <a:ext cx="8981769" cy="4972051"/>
          </a:xfrm>
          <a:prstGeom prst="rect">
            <a:avLst/>
          </a:prstGeom>
          <a:noFill/>
          <a:ln>
            <a:noFill/>
          </a:ln>
        </p:spPr>
      </p:pic>
      <p:sp>
        <p:nvSpPr>
          <p:cNvPr id="471" name="Google Shape;471;p60"/>
          <p:cNvSpPr txBox="1">
            <a:spLocks noGrp="1"/>
          </p:cNvSpPr>
          <p:nvPr>
            <p:ph type="title"/>
          </p:nvPr>
        </p:nvSpPr>
        <p:spPr>
          <a:xfrm>
            <a:off x="303050" y="6579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Stata (Demo)</a:t>
            </a:r>
            <a:br>
              <a:rPr lang="en-US"/>
            </a:br>
            <a:br>
              <a:rPr lang="en-US"/>
            </a:br>
            <a:endParaRP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475"/>
        <p:cNvGrpSpPr/>
        <p:nvPr/>
      </p:nvGrpSpPr>
      <p:grpSpPr>
        <a:xfrm>
          <a:off x="0" y="0"/>
          <a:ext cx="0" cy="0"/>
          <a:chOff x="0" y="0"/>
          <a:chExt cx="0" cy="0"/>
        </a:xfrm>
      </p:grpSpPr>
      <p:sp>
        <p:nvSpPr>
          <p:cNvPr id="476" name="Google Shape;476;p61"/>
          <p:cNvSpPr txBox="1">
            <a:spLocks noGrp="1"/>
          </p:cNvSpPr>
          <p:nvPr>
            <p:ph type="body" idx="1"/>
          </p:nvPr>
        </p:nvSpPr>
        <p:spPr>
          <a:xfrm>
            <a:off x="729450" y="2771833"/>
            <a:ext cx="7688700" cy="3014700"/>
          </a:xfrm>
          <a:prstGeom prst="rect">
            <a:avLst/>
          </a:prstGeom>
          <a:noFill/>
          <a:ln>
            <a:noFill/>
          </a:ln>
        </p:spPr>
        <p:txBody>
          <a:bodyPr spcFirstLastPara="1" wrap="square" lIns="91425" tIns="45700" rIns="91425" bIns="45700" anchor="t" anchorCtr="0">
            <a:noAutofit/>
          </a:bodyPr>
          <a:lstStyle/>
          <a:p>
            <a:pPr marL="228600" lvl="0" indent="0" algn="l" rtl="0">
              <a:lnSpc>
                <a:spcPct val="120000"/>
              </a:lnSpc>
              <a:spcBef>
                <a:spcPts val="0"/>
              </a:spcBef>
              <a:spcAft>
                <a:spcPts val="0"/>
              </a:spcAft>
              <a:buSzPts val="4940"/>
              <a:buFont typeface="Courier New"/>
              <a:buNone/>
            </a:pPr>
            <a:endParaRPr sz="3800"/>
          </a:p>
          <a:p>
            <a:pPr marL="548640" lvl="1" indent="0" algn="l" rtl="0">
              <a:lnSpc>
                <a:spcPct val="120000"/>
              </a:lnSpc>
              <a:spcBef>
                <a:spcPts val="600"/>
              </a:spcBef>
              <a:spcAft>
                <a:spcPts val="0"/>
              </a:spcAft>
              <a:buSzPts val="5460"/>
              <a:buFont typeface="Courier New"/>
              <a:buNone/>
            </a:pPr>
            <a:endParaRPr sz="4200"/>
          </a:p>
          <a:p>
            <a:pPr marL="548640" lvl="1" indent="0" algn="l" rtl="0">
              <a:lnSpc>
                <a:spcPct val="120000"/>
              </a:lnSpc>
              <a:spcBef>
                <a:spcPts val="600"/>
              </a:spcBef>
              <a:spcAft>
                <a:spcPts val="0"/>
              </a:spcAft>
              <a:buSzPts val="4940"/>
              <a:buFont typeface="Courier New"/>
              <a:buNone/>
            </a:pPr>
            <a:endParaRPr sz="3800"/>
          </a:p>
          <a:p>
            <a:pPr marL="228600" lvl="0" indent="0" algn="l" rtl="0">
              <a:lnSpc>
                <a:spcPct val="120000"/>
              </a:lnSpc>
              <a:spcBef>
                <a:spcPts val="600"/>
              </a:spcBef>
              <a:spcAft>
                <a:spcPts val="0"/>
              </a:spcAft>
              <a:buSzPts val="5720"/>
              <a:buFont typeface="Courier New"/>
              <a:buNone/>
            </a:pPr>
            <a:endParaRPr sz="4400" b="1"/>
          </a:p>
          <a:p>
            <a:pPr marL="228600" lvl="0" indent="0" algn="l" rtl="0">
              <a:lnSpc>
                <a:spcPct val="120000"/>
              </a:lnSpc>
              <a:spcBef>
                <a:spcPts val="1100"/>
              </a:spcBef>
              <a:spcAft>
                <a:spcPts val="0"/>
              </a:spcAft>
              <a:buSzPts val="5200"/>
              <a:buFont typeface="Courier New"/>
              <a:buNone/>
            </a:pPr>
            <a:endParaRPr sz="4000" b="1"/>
          </a:p>
          <a:p>
            <a:pPr marL="228600" lvl="0" indent="0" algn="l" rtl="0">
              <a:spcBef>
                <a:spcPts val="740"/>
              </a:spcBef>
              <a:spcAft>
                <a:spcPts val="0"/>
              </a:spcAft>
              <a:buSzPts val="2860"/>
              <a:buFont typeface="Courier New"/>
              <a:buNone/>
            </a:pPr>
            <a:endParaRPr/>
          </a:p>
          <a:p>
            <a:pPr marL="228600" lvl="0" indent="0" algn="l" rtl="0">
              <a:spcBef>
                <a:spcPts val="740"/>
              </a:spcBef>
              <a:spcAft>
                <a:spcPts val="0"/>
              </a:spcAft>
              <a:buSzPts val="2860"/>
              <a:buFont typeface="Courier New"/>
              <a:buNone/>
            </a:pPr>
            <a:endParaRPr/>
          </a:p>
        </p:txBody>
      </p:sp>
      <p:pic>
        <p:nvPicPr>
          <p:cNvPr id="477" name="Google Shape;477;p61"/>
          <p:cNvPicPr preferRelativeResize="0"/>
          <p:nvPr/>
        </p:nvPicPr>
        <p:blipFill rotWithShape="1">
          <a:blip r:embed="rId3">
            <a:alphaModFix/>
          </a:blip>
          <a:srcRect r="12602" b="4085"/>
          <a:stretch/>
        </p:blipFill>
        <p:spPr>
          <a:xfrm>
            <a:off x="6225" y="1351075"/>
            <a:ext cx="9131942" cy="5506925"/>
          </a:xfrm>
          <a:prstGeom prst="rect">
            <a:avLst/>
          </a:prstGeom>
          <a:noFill/>
          <a:ln>
            <a:noFill/>
          </a:ln>
        </p:spPr>
      </p:pic>
      <p:sp>
        <p:nvSpPr>
          <p:cNvPr id="478" name="Google Shape;478;p61"/>
          <p:cNvSpPr txBox="1">
            <a:spLocks noGrp="1"/>
          </p:cNvSpPr>
          <p:nvPr>
            <p:ph type="title"/>
          </p:nvPr>
        </p:nvSpPr>
        <p:spPr>
          <a:xfrm>
            <a:off x="350400" y="6579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Stata (Demo)</a:t>
            </a:r>
            <a:br>
              <a:rPr lang="en-US"/>
            </a:br>
            <a:br>
              <a:rPr lang="en-US"/>
            </a:br>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482"/>
        <p:cNvGrpSpPr/>
        <p:nvPr/>
      </p:nvGrpSpPr>
      <p:grpSpPr>
        <a:xfrm>
          <a:off x="0" y="0"/>
          <a:ext cx="0" cy="0"/>
          <a:chOff x="0" y="0"/>
          <a:chExt cx="0" cy="0"/>
        </a:xfrm>
      </p:grpSpPr>
      <p:sp>
        <p:nvSpPr>
          <p:cNvPr id="483" name="Google Shape;483;p62"/>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Introduction to SAS</a:t>
            </a:r>
            <a:br>
              <a:rPr lang="en-US"/>
            </a:br>
            <a:br>
              <a:rPr lang="en-US"/>
            </a:br>
            <a:endParaRPr/>
          </a:p>
        </p:txBody>
      </p:sp>
      <p:sp>
        <p:nvSpPr>
          <p:cNvPr id="484" name="Google Shape;484;p62"/>
          <p:cNvSpPr txBox="1">
            <a:spLocks noGrp="1"/>
          </p:cNvSpPr>
          <p:nvPr>
            <p:ph type="body" idx="1"/>
          </p:nvPr>
        </p:nvSpPr>
        <p:spPr>
          <a:xfrm>
            <a:off x="729450" y="2429725"/>
            <a:ext cx="7688700" cy="4333500"/>
          </a:xfrm>
          <a:prstGeom prst="rect">
            <a:avLst/>
          </a:prstGeom>
          <a:noFill/>
          <a:ln>
            <a:noFill/>
          </a:ln>
        </p:spPr>
        <p:txBody>
          <a:bodyPr spcFirstLastPara="1" wrap="square" lIns="91425" tIns="45700" rIns="91425" bIns="45700" anchor="t" anchorCtr="0">
            <a:noAutofit/>
          </a:bodyPr>
          <a:lstStyle/>
          <a:p>
            <a:pPr marL="228600" lvl="0" indent="-139700" algn="l" rtl="0">
              <a:lnSpc>
                <a:spcPct val="115000"/>
              </a:lnSpc>
              <a:spcBef>
                <a:spcPts val="0"/>
              </a:spcBef>
              <a:spcAft>
                <a:spcPts val="0"/>
              </a:spcAft>
              <a:buSzPts val="2200"/>
              <a:buFont typeface="Courier New"/>
              <a:buChar char="o"/>
            </a:pPr>
            <a:r>
              <a:rPr lang="en-US" sz="2200" b="1"/>
              <a:t>What is SAS?  </a:t>
            </a:r>
            <a:endParaRPr sz="2200"/>
          </a:p>
          <a:p>
            <a:pPr marL="548640" lvl="1" indent="-133813" algn="l" rtl="0">
              <a:lnSpc>
                <a:spcPct val="115000"/>
              </a:lnSpc>
              <a:spcBef>
                <a:spcPts val="0"/>
              </a:spcBef>
              <a:spcAft>
                <a:spcPts val="0"/>
              </a:spcAft>
              <a:buSzPts val="1800"/>
              <a:buFont typeface="Courier New"/>
              <a:buChar char="o"/>
            </a:pPr>
            <a:r>
              <a:rPr lang="en-US" sz="1800"/>
              <a:t>Stands for “Statistical Analysis System” </a:t>
            </a:r>
            <a:endParaRPr sz="1800"/>
          </a:p>
          <a:p>
            <a:pPr marL="548640" lvl="1" indent="-133813" algn="l" rtl="0">
              <a:lnSpc>
                <a:spcPct val="115000"/>
              </a:lnSpc>
              <a:spcBef>
                <a:spcPts val="0"/>
              </a:spcBef>
              <a:spcAft>
                <a:spcPts val="0"/>
              </a:spcAft>
              <a:buSzPts val="1800"/>
              <a:buFont typeface="Courier New"/>
              <a:buChar char="o"/>
            </a:pPr>
            <a:r>
              <a:rPr lang="en-US" sz="1800"/>
              <a:t>Widely used commercial statistical software </a:t>
            </a:r>
            <a:endParaRPr sz="1800"/>
          </a:p>
          <a:p>
            <a:pPr marL="548640" lvl="1" indent="-19431" algn="l" rtl="0">
              <a:lnSpc>
                <a:spcPct val="115000"/>
              </a:lnSpc>
              <a:spcBef>
                <a:spcPts val="0"/>
              </a:spcBef>
              <a:spcAft>
                <a:spcPts val="0"/>
              </a:spcAft>
              <a:buSzPts val="2574"/>
              <a:buFont typeface="Courier New"/>
              <a:buNone/>
            </a:pPr>
            <a:endParaRPr sz="1800"/>
          </a:p>
          <a:p>
            <a:pPr marL="228600" lvl="0" indent="-139700" algn="l" rtl="0">
              <a:lnSpc>
                <a:spcPct val="115000"/>
              </a:lnSpc>
              <a:spcBef>
                <a:spcPts val="0"/>
              </a:spcBef>
              <a:spcAft>
                <a:spcPts val="0"/>
              </a:spcAft>
              <a:buSzPts val="2200"/>
              <a:buFont typeface="Courier New"/>
              <a:buChar char="o"/>
            </a:pPr>
            <a:r>
              <a:rPr lang="en-US" sz="2200" b="1"/>
              <a:t>SAS Products </a:t>
            </a:r>
            <a:endParaRPr sz="2200"/>
          </a:p>
          <a:p>
            <a:pPr marL="548640" lvl="1" indent="-133813" algn="l" rtl="0">
              <a:lnSpc>
                <a:spcPct val="115000"/>
              </a:lnSpc>
              <a:spcBef>
                <a:spcPts val="0"/>
              </a:spcBef>
              <a:spcAft>
                <a:spcPts val="0"/>
              </a:spcAft>
              <a:buSzPts val="1800"/>
              <a:buFont typeface="Courier New"/>
              <a:buChar char="o"/>
            </a:pPr>
            <a:r>
              <a:rPr lang="en-US" sz="1800"/>
              <a:t>Base SAS - data management and basic procedures </a:t>
            </a:r>
            <a:endParaRPr sz="1800"/>
          </a:p>
          <a:p>
            <a:pPr marL="548640" lvl="1" indent="-133813" algn="l" rtl="0">
              <a:lnSpc>
                <a:spcPct val="115000"/>
              </a:lnSpc>
              <a:spcBef>
                <a:spcPts val="0"/>
              </a:spcBef>
              <a:spcAft>
                <a:spcPts val="0"/>
              </a:spcAft>
              <a:buSzPts val="1800"/>
              <a:buFont typeface="Courier New"/>
              <a:buChar char="o"/>
            </a:pPr>
            <a:r>
              <a:rPr lang="en-US" sz="1800"/>
              <a:t>SAS/STAT - statistical analysis </a:t>
            </a:r>
            <a:endParaRPr sz="1800"/>
          </a:p>
          <a:p>
            <a:pPr marL="548640" lvl="1" indent="-133813" algn="l" rtl="0">
              <a:lnSpc>
                <a:spcPct val="115000"/>
              </a:lnSpc>
              <a:spcBef>
                <a:spcPts val="0"/>
              </a:spcBef>
              <a:spcAft>
                <a:spcPts val="0"/>
              </a:spcAft>
              <a:buSzPts val="1800"/>
              <a:buFont typeface="Courier New"/>
              <a:buChar char="o"/>
            </a:pPr>
            <a:r>
              <a:rPr lang="en-US" sz="1800"/>
              <a:t>SAS/GRAPH - presentation quality graphics </a:t>
            </a:r>
            <a:endParaRPr sz="1800"/>
          </a:p>
          <a:p>
            <a:pPr marL="548640" lvl="1" indent="-133813" algn="l" rtl="0">
              <a:lnSpc>
                <a:spcPct val="115000"/>
              </a:lnSpc>
              <a:spcBef>
                <a:spcPts val="0"/>
              </a:spcBef>
              <a:spcAft>
                <a:spcPts val="0"/>
              </a:spcAft>
              <a:buSzPts val="1800"/>
              <a:buFont typeface="Courier New"/>
              <a:buChar char="o"/>
            </a:pPr>
            <a:r>
              <a:rPr lang="en-US" sz="1800"/>
              <a:t>SAS/OR - Operations research </a:t>
            </a:r>
            <a:endParaRPr sz="1800"/>
          </a:p>
          <a:p>
            <a:pPr marL="548640" lvl="1" indent="-133813" algn="l" rtl="0">
              <a:lnSpc>
                <a:spcPct val="115000"/>
              </a:lnSpc>
              <a:spcBef>
                <a:spcPts val="0"/>
              </a:spcBef>
              <a:spcAft>
                <a:spcPts val="0"/>
              </a:spcAft>
              <a:buSzPts val="1800"/>
              <a:buFont typeface="Courier New"/>
              <a:buChar char="o"/>
            </a:pPr>
            <a:r>
              <a:rPr lang="en-US" sz="1800"/>
              <a:t>SAS/ETS - Econometrics and Time Series Analysis </a:t>
            </a:r>
            <a:endParaRPr sz="1800"/>
          </a:p>
          <a:p>
            <a:pPr marL="548640" lvl="1" indent="-133813" algn="l" rtl="0">
              <a:lnSpc>
                <a:spcPct val="115000"/>
              </a:lnSpc>
              <a:spcBef>
                <a:spcPts val="0"/>
              </a:spcBef>
              <a:spcAft>
                <a:spcPts val="0"/>
              </a:spcAft>
              <a:buSzPts val="1800"/>
              <a:buFont typeface="Courier New"/>
              <a:buChar char="o"/>
            </a:pPr>
            <a:r>
              <a:rPr lang="en-US" sz="1800"/>
              <a:t>SAS/IML - interactive matrix language  </a:t>
            </a:r>
            <a:endParaRPr sz="1800"/>
          </a:p>
          <a:p>
            <a:pPr marL="548640" lvl="1" indent="-133813" algn="l" rtl="0">
              <a:lnSpc>
                <a:spcPct val="115000"/>
              </a:lnSpc>
              <a:spcBef>
                <a:spcPts val="0"/>
              </a:spcBef>
              <a:spcAft>
                <a:spcPts val="0"/>
              </a:spcAft>
              <a:buSzPts val="1800"/>
              <a:buFont typeface="Courier New"/>
              <a:buChar char="o"/>
            </a:pPr>
            <a:r>
              <a:rPr lang="en-US" sz="1800"/>
              <a:t>SAS/AF - applications facility (menus and interfaces)  </a:t>
            </a:r>
            <a:endParaRPr sz="1800"/>
          </a:p>
          <a:p>
            <a:pPr marL="548640" lvl="1" indent="-133813" algn="l" rtl="0">
              <a:lnSpc>
                <a:spcPct val="115000"/>
              </a:lnSpc>
              <a:spcBef>
                <a:spcPts val="0"/>
              </a:spcBef>
              <a:spcAft>
                <a:spcPts val="0"/>
              </a:spcAft>
              <a:buSzPts val="1800"/>
              <a:buFont typeface="Courier New"/>
              <a:buChar char="o"/>
            </a:pPr>
            <a:r>
              <a:rPr lang="en-US" sz="1800"/>
              <a:t>SAS/QC - quality control </a:t>
            </a:r>
            <a:endParaRPr sz="1800"/>
          </a:p>
          <a:p>
            <a:pPr marL="228600" lvl="0" indent="-10350" algn="l" rtl="0">
              <a:lnSpc>
                <a:spcPct val="100000"/>
              </a:lnSpc>
              <a:spcBef>
                <a:spcPts val="0"/>
              </a:spcBef>
              <a:spcAft>
                <a:spcPts val="0"/>
              </a:spcAft>
              <a:buSzPts val="2717"/>
              <a:buFont typeface="Courier New"/>
              <a:buNone/>
            </a:pPr>
            <a:endParaRPr sz="2090"/>
          </a:p>
          <a:p>
            <a:pPr marL="548640" lvl="1" indent="0" algn="l" rtl="0">
              <a:lnSpc>
                <a:spcPct val="100000"/>
              </a:lnSpc>
              <a:spcBef>
                <a:spcPts val="600"/>
              </a:spcBef>
              <a:spcAft>
                <a:spcPts val="0"/>
              </a:spcAft>
              <a:buSzPts val="3003"/>
              <a:buFont typeface="Courier New"/>
              <a:buNone/>
            </a:pPr>
            <a:endParaRPr sz="2310"/>
          </a:p>
          <a:p>
            <a:pPr marL="548640" lvl="1" indent="-10350" algn="l" rtl="0">
              <a:lnSpc>
                <a:spcPct val="100000"/>
              </a:lnSpc>
              <a:spcBef>
                <a:spcPts val="600"/>
              </a:spcBef>
              <a:spcAft>
                <a:spcPts val="0"/>
              </a:spcAft>
              <a:buSzPts val="2717"/>
              <a:buFont typeface="Courier New"/>
              <a:buNone/>
            </a:pPr>
            <a:endParaRPr sz="2090"/>
          </a:p>
          <a:p>
            <a:pPr marL="228600" lvl="0" indent="0" algn="l" rtl="0">
              <a:lnSpc>
                <a:spcPct val="100000"/>
              </a:lnSpc>
              <a:spcBef>
                <a:spcPts val="600"/>
              </a:spcBef>
              <a:spcAft>
                <a:spcPts val="0"/>
              </a:spcAft>
              <a:buSzPts val="3146"/>
              <a:buFont typeface="Courier New"/>
              <a:buNone/>
            </a:pPr>
            <a:endParaRPr sz="2420" b="1"/>
          </a:p>
          <a:p>
            <a:pPr marL="228600" lvl="0" indent="0" algn="l" rtl="0">
              <a:lnSpc>
                <a:spcPct val="100000"/>
              </a:lnSpc>
              <a:spcBef>
                <a:spcPts val="740"/>
              </a:spcBef>
              <a:spcAft>
                <a:spcPts val="0"/>
              </a:spcAft>
              <a:buSzPts val="2860"/>
              <a:buFont typeface="Courier New"/>
              <a:buNone/>
            </a:pPr>
            <a:endParaRPr sz="2200" b="1"/>
          </a:p>
          <a:p>
            <a:pPr marL="228600" lvl="0" indent="-82994" algn="l" rtl="0">
              <a:lnSpc>
                <a:spcPct val="80000"/>
              </a:lnSpc>
              <a:spcBef>
                <a:spcPts val="542"/>
              </a:spcBef>
              <a:spcAft>
                <a:spcPts val="0"/>
              </a:spcAft>
              <a:buSzPts val="1573"/>
              <a:buFont typeface="Courier New"/>
              <a:buNone/>
            </a:pPr>
            <a:endParaRPr sz="1210"/>
          </a:p>
          <a:p>
            <a:pPr marL="228600" lvl="0" indent="-82994" algn="l" rtl="0">
              <a:lnSpc>
                <a:spcPct val="80000"/>
              </a:lnSpc>
              <a:spcBef>
                <a:spcPts val="542"/>
              </a:spcBef>
              <a:spcAft>
                <a:spcPts val="0"/>
              </a:spcAft>
              <a:buSzPts val="1573"/>
              <a:buFont typeface="Courier New"/>
              <a:buNone/>
            </a:pPr>
            <a:endParaRPr sz="121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2"/>
        <p:cNvGrpSpPr/>
        <p:nvPr/>
      </p:nvGrpSpPr>
      <p:grpSpPr>
        <a:xfrm>
          <a:off x="0" y="0"/>
          <a:ext cx="0" cy="0"/>
          <a:chOff x="0" y="0"/>
          <a:chExt cx="0" cy="0"/>
        </a:xfrm>
      </p:grpSpPr>
      <p:sp>
        <p:nvSpPr>
          <p:cNvPr id="133" name="Google Shape;133;p18"/>
          <p:cNvSpPr txBox="1">
            <a:spLocks noGrp="1"/>
          </p:cNvSpPr>
          <p:nvPr>
            <p:ph type="title"/>
          </p:nvPr>
        </p:nvSpPr>
        <p:spPr>
          <a:xfrm>
            <a:off x="730000" y="1758200"/>
            <a:ext cx="3300900" cy="2249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What might help with decoding data?</a:t>
            </a:r>
            <a:br>
              <a:rPr lang="en-US" sz="2400"/>
            </a:br>
            <a:endParaRPr sz="2400"/>
          </a:p>
        </p:txBody>
      </p:sp>
      <p:sp>
        <p:nvSpPr>
          <p:cNvPr id="134" name="Google Shape;134;p18"/>
          <p:cNvSpPr txBox="1">
            <a:spLocks noGrp="1"/>
          </p:cNvSpPr>
          <p:nvPr>
            <p:ph type="body" idx="2"/>
          </p:nvPr>
        </p:nvSpPr>
        <p:spPr>
          <a:xfrm>
            <a:off x="4749675" y="71075"/>
            <a:ext cx="4275900" cy="6858000"/>
          </a:xfrm>
          <a:prstGeom prst="rect">
            <a:avLst/>
          </a:prstGeom>
          <a:noFill/>
          <a:ln>
            <a:noFill/>
          </a:ln>
        </p:spPr>
        <p:txBody>
          <a:bodyPr spcFirstLastPara="1" wrap="square" lIns="91425" tIns="45700" rIns="91425" bIns="45700" anchor="t" anchorCtr="0">
            <a:noAutofit/>
          </a:bodyPr>
          <a:lstStyle/>
          <a:p>
            <a:pPr marL="228600" lvl="0" indent="-189230" algn="l" rtl="0">
              <a:lnSpc>
                <a:spcPct val="100000"/>
              </a:lnSpc>
              <a:spcBef>
                <a:spcPts val="0"/>
              </a:spcBef>
              <a:spcAft>
                <a:spcPts val="0"/>
              </a:spcAft>
              <a:buSzPts val="2440"/>
              <a:buFont typeface="Courier New"/>
              <a:buChar char="●"/>
            </a:pPr>
            <a:r>
              <a:rPr lang="en-US" sz="1900">
                <a:solidFill>
                  <a:srgbClr val="0C0C0C"/>
                </a:solidFill>
              </a:rPr>
              <a:t>“Data documentation explains </a:t>
            </a:r>
            <a:r>
              <a:rPr lang="en-US" sz="1900">
                <a:solidFill>
                  <a:srgbClr val="0070C0"/>
                </a:solidFill>
              </a:rPr>
              <a:t>how </a:t>
            </a:r>
            <a:r>
              <a:rPr lang="en-US" sz="1900">
                <a:solidFill>
                  <a:srgbClr val="0C0C0C"/>
                </a:solidFill>
              </a:rPr>
              <a:t>data were </a:t>
            </a:r>
            <a:r>
              <a:rPr lang="en-US" sz="1900">
                <a:solidFill>
                  <a:srgbClr val="0070C0"/>
                </a:solidFill>
              </a:rPr>
              <a:t>created </a:t>
            </a:r>
            <a:r>
              <a:rPr lang="en-US" sz="1900">
                <a:solidFill>
                  <a:srgbClr val="0C0C0C"/>
                </a:solidFill>
              </a:rPr>
              <a:t>or digitised, what data mean, what their </a:t>
            </a:r>
            <a:r>
              <a:rPr lang="en-US" sz="1900">
                <a:solidFill>
                  <a:srgbClr val="0070C0"/>
                </a:solidFill>
              </a:rPr>
              <a:t>content and structure </a:t>
            </a:r>
            <a:r>
              <a:rPr lang="en-US" sz="1900">
                <a:solidFill>
                  <a:srgbClr val="0C0C0C"/>
                </a:solidFill>
              </a:rPr>
              <a:t>are, and any </a:t>
            </a:r>
            <a:r>
              <a:rPr lang="en-US" sz="1900">
                <a:solidFill>
                  <a:srgbClr val="0070C0"/>
                </a:solidFill>
              </a:rPr>
              <a:t>manipulations</a:t>
            </a:r>
            <a:r>
              <a:rPr lang="en-US" sz="1900">
                <a:solidFill>
                  <a:srgbClr val="0C0C0C"/>
                </a:solidFill>
              </a:rPr>
              <a:t> that may have taken place.” </a:t>
            </a:r>
            <a:endParaRPr sz="2300"/>
          </a:p>
          <a:p>
            <a:pPr marL="45720" lvl="0" indent="0" algn="l" rtl="0">
              <a:lnSpc>
                <a:spcPct val="100000"/>
              </a:lnSpc>
              <a:spcBef>
                <a:spcPts val="0"/>
              </a:spcBef>
              <a:spcAft>
                <a:spcPts val="0"/>
              </a:spcAft>
              <a:buClr>
                <a:schemeClr val="dk1"/>
              </a:buClr>
              <a:buSzPts val="2340"/>
              <a:buFont typeface="Arial"/>
              <a:buNone/>
            </a:pPr>
            <a:r>
              <a:rPr lang="en-US" sz="1700">
                <a:solidFill>
                  <a:srgbClr val="0C0C0C"/>
                </a:solidFill>
              </a:rPr>
              <a:t>     - UK Data Archive</a:t>
            </a:r>
            <a:endParaRPr sz="2100"/>
          </a:p>
          <a:p>
            <a:pPr marL="45720" lvl="0" indent="0" algn="l" rtl="0">
              <a:lnSpc>
                <a:spcPct val="100000"/>
              </a:lnSpc>
              <a:spcBef>
                <a:spcPts val="0"/>
              </a:spcBef>
              <a:spcAft>
                <a:spcPts val="0"/>
              </a:spcAft>
              <a:buClr>
                <a:schemeClr val="dk1"/>
              </a:buClr>
              <a:buSzPts val="1300"/>
              <a:buFont typeface="Arial"/>
              <a:buNone/>
            </a:pPr>
            <a:endParaRPr sz="1100">
              <a:solidFill>
                <a:srgbClr val="0C0C0C"/>
              </a:solidFill>
            </a:endParaRPr>
          </a:p>
          <a:p>
            <a:pPr marL="228600" lvl="0" indent="-189230" algn="l" rtl="0">
              <a:lnSpc>
                <a:spcPct val="100000"/>
              </a:lnSpc>
              <a:spcBef>
                <a:spcPts val="0"/>
              </a:spcBef>
              <a:spcAft>
                <a:spcPts val="0"/>
              </a:spcAft>
              <a:buSzPts val="2440"/>
              <a:buFont typeface="Courier New"/>
              <a:buChar char="●"/>
            </a:pPr>
            <a:r>
              <a:rPr lang="en-US" sz="1900">
                <a:solidFill>
                  <a:srgbClr val="0C0C0C"/>
                </a:solidFill>
              </a:rPr>
              <a:t>The term 'documentation' encompasses all the </a:t>
            </a:r>
            <a:r>
              <a:rPr lang="en-US" sz="1900">
                <a:solidFill>
                  <a:srgbClr val="0070C0"/>
                </a:solidFill>
              </a:rPr>
              <a:t>information necessary to interpret, understand and use </a:t>
            </a:r>
            <a:r>
              <a:rPr lang="en-US" sz="1900">
                <a:solidFill>
                  <a:srgbClr val="0C0C0C"/>
                </a:solidFill>
              </a:rPr>
              <a:t>a given dataset or set of documents.                                                        </a:t>
            </a:r>
            <a:r>
              <a:rPr lang="en-US" sz="1600">
                <a:solidFill>
                  <a:srgbClr val="0C0C0C"/>
                </a:solidFill>
              </a:rPr>
              <a:t>- Cambridge University Library</a:t>
            </a:r>
            <a:endParaRPr sz="2000"/>
          </a:p>
          <a:p>
            <a:pPr marL="228600" lvl="0" indent="-100329" algn="l" rtl="0">
              <a:lnSpc>
                <a:spcPct val="100000"/>
              </a:lnSpc>
              <a:spcBef>
                <a:spcPts val="0"/>
              </a:spcBef>
              <a:spcAft>
                <a:spcPts val="0"/>
              </a:spcAft>
              <a:buClr>
                <a:schemeClr val="dk1"/>
              </a:buClr>
              <a:buSzPts val="1300"/>
              <a:buFont typeface="Courier New"/>
              <a:buNone/>
            </a:pPr>
            <a:endParaRPr sz="1100">
              <a:solidFill>
                <a:srgbClr val="0C0C0C"/>
              </a:solidFill>
            </a:endParaRPr>
          </a:p>
          <a:p>
            <a:pPr marL="228600" lvl="0" indent="-189230" algn="l" rtl="0">
              <a:lnSpc>
                <a:spcPct val="100000"/>
              </a:lnSpc>
              <a:spcBef>
                <a:spcPts val="0"/>
              </a:spcBef>
              <a:spcAft>
                <a:spcPts val="0"/>
              </a:spcAft>
              <a:buSzPts val="2440"/>
              <a:buFont typeface="Courier New"/>
              <a:buChar char="●"/>
            </a:pPr>
            <a:r>
              <a:rPr lang="en-US" sz="1900">
                <a:solidFill>
                  <a:srgbClr val="0C0C0C"/>
                </a:solidFill>
              </a:rPr>
              <a:t>“…a minimum requirement for </a:t>
            </a:r>
            <a:r>
              <a:rPr lang="en-US" sz="1900">
                <a:solidFill>
                  <a:srgbClr val="0070C0"/>
                </a:solidFill>
              </a:rPr>
              <a:t>closing the gap between the data producer and the secondary analyst </a:t>
            </a:r>
            <a:r>
              <a:rPr lang="en-US" sz="1900">
                <a:solidFill>
                  <a:srgbClr val="0C0C0C"/>
                </a:solidFill>
              </a:rPr>
              <a:t>is a high standard of data documentation.” (note: the secondary analyst refers to the data user)</a:t>
            </a:r>
            <a:endParaRPr sz="2300"/>
          </a:p>
          <a:p>
            <a:pPr marL="548640" lvl="1" indent="-170180" algn="l" rtl="0">
              <a:spcBef>
                <a:spcPts val="0"/>
              </a:spcBef>
              <a:spcAft>
                <a:spcPts val="0"/>
              </a:spcAft>
              <a:buSzPts val="1620"/>
              <a:buFont typeface="Courier New"/>
              <a:buChar char="○"/>
            </a:pPr>
            <a:r>
              <a:rPr lang="en-US" sz="1200">
                <a:solidFill>
                  <a:srgbClr val="0C0C0C"/>
                </a:solidFill>
              </a:rPr>
              <a:t>Nielsen, Per: How to teach data producers "the noble art" of data documentation. </a:t>
            </a:r>
            <a:r>
              <a:rPr lang="en-US" u="sng">
                <a:solidFill>
                  <a:schemeClr val="hlink"/>
                </a:solidFill>
                <a:hlinkClick r:id="rId3"/>
              </a:rPr>
              <a:t>http://nbn-resolving.de/urn:nbn:de:0168-ssoar-326298</a:t>
            </a:r>
            <a:endParaRPr/>
          </a:p>
          <a:p>
            <a:pPr marL="45720" lvl="0" indent="0" algn="l" rtl="0">
              <a:lnSpc>
                <a:spcPct val="100000"/>
              </a:lnSpc>
              <a:spcBef>
                <a:spcPts val="0"/>
              </a:spcBef>
              <a:spcAft>
                <a:spcPts val="0"/>
              </a:spcAft>
              <a:buSzPts val="2340"/>
              <a:buNone/>
            </a:pPr>
            <a:endParaRPr sz="1600">
              <a:solidFill>
                <a:schemeClr val="dk1"/>
              </a:solidFill>
            </a:endParaRPr>
          </a:p>
          <a:p>
            <a:pPr marL="45720" lvl="0" indent="0" algn="l" rtl="0">
              <a:lnSpc>
                <a:spcPct val="120000"/>
              </a:lnSpc>
              <a:spcBef>
                <a:spcPts val="640"/>
              </a:spcBef>
              <a:spcAft>
                <a:spcPts val="0"/>
              </a:spcAft>
              <a:buSzPts val="2210"/>
              <a:buNone/>
            </a:pPr>
            <a:endParaRPr sz="1700"/>
          </a:p>
        </p:txBody>
      </p:sp>
      <p:sp>
        <p:nvSpPr>
          <p:cNvPr id="135" name="Google Shape;135;p18"/>
          <p:cNvSpPr txBox="1">
            <a:spLocks noGrp="1"/>
          </p:cNvSpPr>
          <p:nvPr>
            <p:ph type="subTitle" idx="1"/>
          </p:nvPr>
        </p:nvSpPr>
        <p:spPr>
          <a:xfrm>
            <a:off x="730000" y="4477275"/>
            <a:ext cx="3300900" cy="2084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100"/>
              <a:buNone/>
            </a:pPr>
            <a:r>
              <a:rPr lang="en-US">
                <a:solidFill>
                  <a:srgbClr val="595959"/>
                </a:solidFill>
                <a:latin typeface="Lato"/>
                <a:ea typeface="Lato"/>
                <a:cs typeface="Lato"/>
                <a:sym typeface="Lato"/>
              </a:rPr>
              <a:t>Contextual/historical information?</a:t>
            </a:r>
            <a:endParaRPr>
              <a:solidFill>
                <a:srgbClr val="595959"/>
              </a:solidFill>
              <a:latin typeface="Lato"/>
              <a:ea typeface="Lato"/>
              <a:cs typeface="Lato"/>
              <a:sym typeface="Lato"/>
            </a:endParaRPr>
          </a:p>
          <a:p>
            <a:pPr marL="0" lvl="0" indent="0" algn="l" rtl="0">
              <a:lnSpc>
                <a:spcPct val="115000"/>
              </a:lnSpc>
              <a:spcBef>
                <a:spcPts val="0"/>
              </a:spcBef>
              <a:spcAft>
                <a:spcPts val="0"/>
              </a:spcAft>
              <a:buSzPts val="1100"/>
              <a:buNone/>
            </a:pPr>
            <a:r>
              <a:rPr lang="en-US">
                <a:solidFill>
                  <a:srgbClr val="595959"/>
                </a:solidFill>
                <a:latin typeface="Lato"/>
                <a:ea typeface="Lato"/>
                <a:cs typeface="Lato"/>
                <a:sym typeface="Lato"/>
              </a:rPr>
              <a:t>A dictionary (e.g.,</a:t>
            </a:r>
            <a:endParaRPr>
              <a:solidFill>
                <a:srgbClr val="595959"/>
              </a:solidFill>
              <a:latin typeface="Lato"/>
              <a:ea typeface="Lato"/>
              <a:cs typeface="Lato"/>
              <a:sym typeface="Lato"/>
            </a:endParaRPr>
          </a:p>
          <a:p>
            <a:pPr marL="0" lvl="0" indent="0" algn="l" rtl="0">
              <a:lnSpc>
                <a:spcPct val="115000"/>
              </a:lnSpc>
              <a:spcBef>
                <a:spcPts val="0"/>
              </a:spcBef>
              <a:spcAft>
                <a:spcPts val="0"/>
              </a:spcAft>
              <a:buSzPts val="1100"/>
              <a:buNone/>
            </a:pPr>
            <a:r>
              <a:rPr lang="en-US">
                <a:solidFill>
                  <a:srgbClr val="595959"/>
                </a:solidFill>
                <a:latin typeface="Lato"/>
                <a:ea typeface="Lato"/>
                <a:cs typeface="Lato"/>
                <a:sym typeface="Lato"/>
              </a:rPr>
              <a:t>Sumerian Cuneiform)?</a:t>
            </a:r>
            <a:endParaRPr>
              <a:solidFill>
                <a:srgbClr val="595959"/>
              </a:solidFill>
              <a:latin typeface="Lato"/>
              <a:ea typeface="Lato"/>
              <a:cs typeface="Lato"/>
              <a:sym typeface="Lato"/>
            </a:endParaRPr>
          </a:p>
          <a:p>
            <a:pPr marL="0" lvl="0" indent="0" algn="l" rtl="0">
              <a:lnSpc>
                <a:spcPct val="115000"/>
              </a:lnSpc>
              <a:spcBef>
                <a:spcPts val="0"/>
              </a:spcBef>
              <a:spcAft>
                <a:spcPts val="0"/>
              </a:spcAft>
              <a:buSzPts val="1100"/>
              <a:buNone/>
            </a:pPr>
            <a:r>
              <a:rPr lang="en-US">
                <a:solidFill>
                  <a:srgbClr val="595959"/>
                </a:solidFill>
                <a:latin typeface="Lato"/>
                <a:ea typeface="Lato"/>
                <a:cs typeface="Lato"/>
                <a:sym typeface="Lato"/>
              </a:rPr>
              <a:t>Project information?</a:t>
            </a:r>
            <a:endParaRPr>
              <a:solidFill>
                <a:srgbClr val="595959"/>
              </a:solidFill>
              <a:latin typeface="Lato"/>
              <a:ea typeface="Lato"/>
              <a:cs typeface="Lato"/>
              <a:sym typeface="Lato"/>
            </a:endParaRPr>
          </a:p>
          <a:p>
            <a:pPr marL="0" lvl="0" indent="0" algn="l" rtl="0">
              <a:lnSpc>
                <a:spcPct val="115000"/>
              </a:lnSpc>
              <a:spcBef>
                <a:spcPts val="0"/>
              </a:spcBef>
              <a:spcAft>
                <a:spcPts val="0"/>
              </a:spcAft>
              <a:buSzPts val="1100"/>
              <a:buNone/>
            </a:pPr>
            <a:r>
              <a:rPr lang="en-US">
                <a:solidFill>
                  <a:srgbClr val="595959"/>
                </a:solidFill>
                <a:latin typeface="Lato"/>
                <a:ea typeface="Lato"/>
                <a:cs typeface="Lato"/>
                <a:sym typeface="Lato"/>
              </a:rPr>
              <a:t>Codebook/ data dictionary?</a:t>
            </a:r>
            <a:endParaRPr>
              <a:solidFill>
                <a:srgbClr val="595959"/>
              </a:solidFill>
              <a:latin typeface="Lato"/>
              <a:ea typeface="Lato"/>
              <a:cs typeface="Lato"/>
              <a:sym typeface="Lato"/>
            </a:endParaRPr>
          </a:p>
          <a:p>
            <a:pPr marL="0" lvl="0" indent="0" algn="l" rtl="0">
              <a:lnSpc>
                <a:spcPct val="115000"/>
              </a:lnSpc>
              <a:spcBef>
                <a:spcPts val="0"/>
              </a:spcBef>
              <a:spcAft>
                <a:spcPts val="0"/>
              </a:spcAft>
              <a:buSzPts val="1100"/>
              <a:buNone/>
            </a:pPr>
            <a:r>
              <a:rPr lang="en-US">
                <a:solidFill>
                  <a:srgbClr val="595959"/>
                </a:solidFill>
                <a:latin typeface="Lato"/>
                <a:ea typeface="Lato"/>
                <a:cs typeface="Lato"/>
                <a:sym typeface="Lato"/>
              </a:rPr>
              <a:t>Perhaps some kind of </a:t>
            </a:r>
            <a:r>
              <a:rPr lang="en-US" u="sng">
                <a:solidFill>
                  <a:srgbClr val="595959"/>
                </a:solidFill>
                <a:latin typeface="Lato"/>
                <a:ea typeface="Lato"/>
                <a:cs typeface="Lato"/>
                <a:sym typeface="Lato"/>
              </a:rPr>
              <a:t>Documentation</a:t>
            </a:r>
            <a:endParaRPr u="sng">
              <a:solidFill>
                <a:srgbClr val="595959"/>
              </a:solidFill>
              <a:latin typeface="Lato"/>
              <a:ea typeface="Lato"/>
              <a:cs typeface="Lato"/>
              <a:sym typeface="Lato"/>
            </a:endParaRPr>
          </a:p>
          <a:p>
            <a:pPr marL="0" lvl="0" indent="0" algn="l" rtl="0">
              <a:lnSpc>
                <a:spcPct val="115000"/>
              </a:lnSpc>
              <a:spcBef>
                <a:spcPts val="1600"/>
              </a:spcBef>
              <a:spcAft>
                <a:spcPts val="0"/>
              </a:spcAft>
              <a:buSzPts val="1100"/>
              <a:buNone/>
            </a:pPr>
            <a:endParaRPr sz="1600">
              <a:solidFill>
                <a:srgbClr val="595959"/>
              </a:solidFill>
              <a:latin typeface="Lato"/>
              <a:ea typeface="Lato"/>
              <a:cs typeface="Lato"/>
              <a:sym typeface="Lato"/>
            </a:endParaRPr>
          </a:p>
          <a:p>
            <a:pPr marL="45720" lvl="0" indent="0" algn="l" rtl="0">
              <a:lnSpc>
                <a:spcPct val="120000"/>
              </a:lnSpc>
              <a:spcBef>
                <a:spcPts val="640"/>
              </a:spcBef>
              <a:spcAft>
                <a:spcPts val="0"/>
              </a:spcAft>
              <a:buSzPts val="2210"/>
              <a:buNone/>
            </a:pPr>
            <a:endParaRPr sz="170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488"/>
        <p:cNvGrpSpPr/>
        <p:nvPr/>
      </p:nvGrpSpPr>
      <p:grpSpPr>
        <a:xfrm>
          <a:off x="0" y="0"/>
          <a:ext cx="0" cy="0"/>
          <a:chOff x="0" y="0"/>
          <a:chExt cx="0" cy="0"/>
        </a:xfrm>
      </p:grpSpPr>
      <p:sp>
        <p:nvSpPr>
          <p:cNvPr id="489" name="Google Shape;489;p63"/>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Introduction to SAS</a:t>
            </a:r>
            <a:br>
              <a:rPr lang="en-US"/>
            </a:br>
            <a:br>
              <a:rPr lang="en-US"/>
            </a:br>
            <a:endParaRPr/>
          </a:p>
        </p:txBody>
      </p:sp>
      <p:sp>
        <p:nvSpPr>
          <p:cNvPr id="490" name="Google Shape;490;p63"/>
          <p:cNvSpPr txBox="1">
            <a:spLocks noGrp="1"/>
          </p:cNvSpPr>
          <p:nvPr>
            <p:ph type="body" idx="1"/>
          </p:nvPr>
        </p:nvSpPr>
        <p:spPr>
          <a:xfrm>
            <a:off x="729450" y="2404450"/>
            <a:ext cx="7688700" cy="4299600"/>
          </a:xfrm>
          <a:prstGeom prst="rect">
            <a:avLst/>
          </a:prstGeom>
          <a:noFill/>
          <a:ln>
            <a:noFill/>
          </a:ln>
        </p:spPr>
        <p:txBody>
          <a:bodyPr spcFirstLastPara="1" wrap="square" lIns="91425" tIns="45700" rIns="91425" bIns="45700" anchor="t" anchorCtr="0">
            <a:noAutofit/>
          </a:bodyPr>
          <a:lstStyle/>
          <a:p>
            <a:pPr marL="228600" lvl="0" indent="-227012" algn="l" rtl="0">
              <a:lnSpc>
                <a:spcPct val="100000"/>
              </a:lnSpc>
              <a:spcBef>
                <a:spcPts val="0"/>
              </a:spcBef>
              <a:spcAft>
                <a:spcPts val="0"/>
              </a:spcAft>
              <a:buSzPts val="3575"/>
              <a:buFont typeface="Courier New"/>
              <a:buChar char="o"/>
            </a:pPr>
            <a:r>
              <a:rPr lang="en-US" sz="2750" b="1"/>
              <a:t>Basic Structure</a:t>
            </a:r>
            <a:endParaRPr/>
          </a:p>
          <a:p>
            <a:pPr marL="548640" lvl="1" indent="-206375" algn="l" rtl="0">
              <a:lnSpc>
                <a:spcPct val="100000"/>
              </a:lnSpc>
              <a:spcBef>
                <a:spcPts val="0"/>
              </a:spcBef>
              <a:spcAft>
                <a:spcPts val="0"/>
              </a:spcAft>
              <a:buSzPts val="3250"/>
              <a:buFont typeface="Courier New"/>
              <a:buChar char="o"/>
            </a:pPr>
            <a:r>
              <a:rPr lang="en-US" sz="2500" b="1"/>
              <a:t>Data step </a:t>
            </a:r>
            <a:endParaRPr/>
          </a:p>
          <a:p>
            <a:pPr marL="548640" lvl="1" indent="-206375" algn="l" rtl="0">
              <a:lnSpc>
                <a:spcPct val="100000"/>
              </a:lnSpc>
              <a:spcBef>
                <a:spcPts val="0"/>
              </a:spcBef>
              <a:spcAft>
                <a:spcPts val="0"/>
              </a:spcAft>
              <a:buSzPts val="3250"/>
              <a:buFont typeface="Courier New"/>
              <a:buChar char="o"/>
            </a:pPr>
            <a:r>
              <a:rPr lang="en-US" sz="2500" b="1"/>
              <a:t>Procedure step </a:t>
            </a:r>
            <a:endParaRPr/>
          </a:p>
          <a:p>
            <a:pPr marL="45720" lvl="0" indent="0" algn="l" rtl="0">
              <a:lnSpc>
                <a:spcPct val="100000"/>
              </a:lnSpc>
              <a:spcBef>
                <a:spcPts val="0"/>
              </a:spcBef>
              <a:spcAft>
                <a:spcPts val="0"/>
              </a:spcAft>
              <a:buSzPts val="1463"/>
              <a:buNone/>
            </a:pPr>
            <a:endParaRPr sz="1125" b="1"/>
          </a:p>
          <a:p>
            <a:pPr marL="548640" lvl="1" indent="-196056" algn="l" rtl="0">
              <a:lnSpc>
                <a:spcPct val="100000"/>
              </a:lnSpc>
              <a:spcBef>
                <a:spcPts val="0"/>
              </a:spcBef>
              <a:spcAft>
                <a:spcPts val="0"/>
              </a:spcAft>
              <a:buSzPts val="3088"/>
              <a:buFont typeface="Courier New"/>
              <a:buChar char="o"/>
            </a:pPr>
            <a:r>
              <a:rPr lang="en-US" sz="2375"/>
              <a:t>The data step reads data from external sources, manipulates and combines it with other data set and prints reports. The data step is used to prepare your data for use by one of the procedures. </a:t>
            </a:r>
            <a:endParaRPr sz="2500"/>
          </a:p>
          <a:p>
            <a:pPr marL="548640" lvl="1" indent="-196056" algn="l" rtl="0">
              <a:lnSpc>
                <a:spcPct val="100000"/>
              </a:lnSpc>
              <a:spcBef>
                <a:spcPts val="0"/>
              </a:spcBef>
              <a:spcAft>
                <a:spcPts val="0"/>
              </a:spcAft>
              <a:buSzPts val="3088"/>
              <a:buFont typeface="Courier New"/>
              <a:buChar char="o"/>
            </a:pPr>
            <a:r>
              <a:rPr lang="en-US" sz="2375"/>
              <a:t>The procedure steps perform analysis on the data and produce (often huge amounts of) output. </a:t>
            </a:r>
            <a:endParaRPr/>
          </a:p>
          <a:p>
            <a:pPr marL="822960" lvl="2" indent="0" algn="l" rtl="0">
              <a:lnSpc>
                <a:spcPct val="115000"/>
              </a:lnSpc>
              <a:spcBef>
                <a:spcPts val="0"/>
              </a:spcBef>
              <a:spcAft>
                <a:spcPts val="0"/>
              </a:spcAft>
              <a:buSzPts val="3250"/>
              <a:buFont typeface="Courier New"/>
              <a:buNone/>
            </a:pPr>
            <a:endParaRPr sz="2500"/>
          </a:p>
          <a:p>
            <a:pPr marL="548640" lvl="1" indent="0" algn="l" rtl="0">
              <a:lnSpc>
                <a:spcPct val="115000"/>
              </a:lnSpc>
              <a:spcBef>
                <a:spcPts val="0"/>
              </a:spcBef>
              <a:spcAft>
                <a:spcPts val="0"/>
              </a:spcAft>
              <a:buSzPts val="3088"/>
              <a:buFont typeface="Courier New"/>
              <a:buNone/>
            </a:pPr>
            <a:endParaRPr sz="2375"/>
          </a:p>
          <a:p>
            <a:pPr marL="228600" lvl="0" indent="0" algn="l" rtl="0">
              <a:lnSpc>
                <a:spcPct val="115000"/>
              </a:lnSpc>
              <a:spcBef>
                <a:spcPts val="0"/>
              </a:spcBef>
              <a:spcAft>
                <a:spcPts val="0"/>
              </a:spcAft>
              <a:buSzPts val="3575"/>
              <a:buFont typeface="Courier New"/>
              <a:buNone/>
            </a:pPr>
            <a:endParaRPr sz="2750" b="1"/>
          </a:p>
          <a:p>
            <a:pPr marL="228600" lvl="0" indent="0" algn="l" rtl="0">
              <a:lnSpc>
                <a:spcPct val="115000"/>
              </a:lnSpc>
              <a:spcBef>
                <a:spcPts val="0"/>
              </a:spcBef>
              <a:spcAft>
                <a:spcPts val="0"/>
              </a:spcAft>
              <a:buSzPts val="3250"/>
              <a:buFont typeface="Courier New"/>
              <a:buNone/>
            </a:pPr>
            <a:endParaRPr sz="2500" b="1"/>
          </a:p>
          <a:p>
            <a:pPr marL="228600" lvl="0" indent="-69373" algn="l" rtl="0">
              <a:lnSpc>
                <a:spcPct val="115000"/>
              </a:lnSpc>
              <a:spcBef>
                <a:spcPts val="0"/>
              </a:spcBef>
              <a:spcAft>
                <a:spcPts val="0"/>
              </a:spcAft>
              <a:buSzPts val="1788"/>
              <a:buFont typeface="Courier New"/>
              <a:buNone/>
            </a:pPr>
            <a:endParaRPr sz="1375"/>
          </a:p>
          <a:p>
            <a:pPr marL="228600" lvl="0" indent="-69373" algn="l" rtl="0">
              <a:lnSpc>
                <a:spcPct val="115000"/>
              </a:lnSpc>
              <a:spcBef>
                <a:spcPts val="0"/>
              </a:spcBef>
              <a:spcAft>
                <a:spcPts val="0"/>
              </a:spcAft>
              <a:buSzPts val="1788"/>
              <a:buFont typeface="Courier New"/>
              <a:buNone/>
            </a:pPr>
            <a:endParaRPr sz="1375"/>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Google Shape;495;p64"/>
          <p:cNvSpPr txBox="1">
            <a:spLocks noGrp="1"/>
          </p:cNvSpPr>
          <p:nvPr>
            <p:ph type="body" idx="1"/>
          </p:nvPr>
        </p:nvSpPr>
        <p:spPr>
          <a:xfrm>
            <a:off x="729450" y="2771833"/>
            <a:ext cx="7688700" cy="3014700"/>
          </a:xfrm>
          <a:prstGeom prst="rect">
            <a:avLst/>
          </a:prstGeom>
          <a:noFill/>
          <a:ln>
            <a:noFill/>
          </a:ln>
        </p:spPr>
        <p:txBody>
          <a:bodyPr spcFirstLastPara="1" wrap="square" lIns="91425" tIns="45700" rIns="91425" bIns="45700" anchor="t" anchorCtr="0">
            <a:noAutofit/>
          </a:bodyPr>
          <a:lstStyle/>
          <a:p>
            <a:pPr marL="228600" lvl="0" indent="0" algn="l" rtl="0">
              <a:lnSpc>
                <a:spcPct val="120000"/>
              </a:lnSpc>
              <a:spcBef>
                <a:spcPts val="0"/>
              </a:spcBef>
              <a:spcAft>
                <a:spcPts val="0"/>
              </a:spcAft>
              <a:buSzPts val="4940"/>
              <a:buFont typeface="Courier New"/>
              <a:buNone/>
            </a:pPr>
            <a:endParaRPr sz="3800"/>
          </a:p>
          <a:p>
            <a:pPr marL="548640" lvl="1" indent="0" algn="l" rtl="0">
              <a:lnSpc>
                <a:spcPct val="120000"/>
              </a:lnSpc>
              <a:spcBef>
                <a:spcPts val="600"/>
              </a:spcBef>
              <a:spcAft>
                <a:spcPts val="0"/>
              </a:spcAft>
              <a:buSzPts val="5460"/>
              <a:buFont typeface="Courier New"/>
              <a:buNone/>
            </a:pPr>
            <a:endParaRPr sz="4200"/>
          </a:p>
          <a:p>
            <a:pPr marL="548640" lvl="1" indent="0" algn="l" rtl="0">
              <a:lnSpc>
                <a:spcPct val="120000"/>
              </a:lnSpc>
              <a:spcBef>
                <a:spcPts val="600"/>
              </a:spcBef>
              <a:spcAft>
                <a:spcPts val="0"/>
              </a:spcAft>
              <a:buSzPts val="4940"/>
              <a:buFont typeface="Courier New"/>
              <a:buNone/>
            </a:pPr>
            <a:endParaRPr sz="3800"/>
          </a:p>
          <a:p>
            <a:pPr marL="228600" lvl="0" indent="0" algn="l" rtl="0">
              <a:lnSpc>
                <a:spcPct val="120000"/>
              </a:lnSpc>
              <a:spcBef>
                <a:spcPts val="600"/>
              </a:spcBef>
              <a:spcAft>
                <a:spcPts val="0"/>
              </a:spcAft>
              <a:buSzPts val="5720"/>
              <a:buFont typeface="Courier New"/>
              <a:buNone/>
            </a:pPr>
            <a:endParaRPr sz="4400" b="1"/>
          </a:p>
          <a:p>
            <a:pPr marL="228600" lvl="0" indent="0" algn="l" rtl="0">
              <a:lnSpc>
                <a:spcPct val="120000"/>
              </a:lnSpc>
              <a:spcBef>
                <a:spcPts val="1100"/>
              </a:spcBef>
              <a:spcAft>
                <a:spcPts val="0"/>
              </a:spcAft>
              <a:buSzPts val="5200"/>
              <a:buFont typeface="Courier New"/>
              <a:buNone/>
            </a:pPr>
            <a:endParaRPr sz="4000" b="1"/>
          </a:p>
          <a:p>
            <a:pPr marL="228600" lvl="0" indent="0" algn="l" rtl="0">
              <a:spcBef>
                <a:spcPts val="740"/>
              </a:spcBef>
              <a:spcAft>
                <a:spcPts val="0"/>
              </a:spcAft>
              <a:buSzPts val="2860"/>
              <a:buFont typeface="Courier New"/>
              <a:buNone/>
            </a:pPr>
            <a:endParaRPr/>
          </a:p>
          <a:p>
            <a:pPr marL="228600" lvl="0" indent="0" algn="l" rtl="0">
              <a:spcBef>
                <a:spcPts val="740"/>
              </a:spcBef>
              <a:spcAft>
                <a:spcPts val="0"/>
              </a:spcAft>
              <a:buSzPts val="2860"/>
              <a:buFont typeface="Courier New"/>
              <a:buNone/>
            </a:pPr>
            <a:endParaRPr/>
          </a:p>
        </p:txBody>
      </p:sp>
      <p:pic>
        <p:nvPicPr>
          <p:cNvPr id="496" name="Google Shape;496;p64"/>
          <p:cNvPicPr preferRelativeResize="0"/>
          <p:nvPr/>
        </p:nvPicPr>
        <p:blipFill rotWithShape="1">
          <a:blip r:embed="rId3">
            <a:alphaModFix/>
          </a:blip>
          <a:srcRect/>
          <a:stretch/>
        </p:blipFill>
        <p:spPr>
          <a:xfrm>
            <a:off x="78537" y="1452925"/>
            <a:ext cx="8990534" cy="4929188"/>
          </a:xfrm>
          <a:prstGeom prst="rect">
            <a:avLst/>
          </a:prstGeom>
          <a:noFill/>
          <a:ln>
            <a:noFill/>
          </a:ln>
        </p:spPr>
      </p:pic>
      <p:sp>
        <p:nvSpPr>
          <p:cNvPr id="497" name="Google Shape;497;p64"/>
          <p:cNvSpPr txBox="1">
            <a:spLocks noGrp="1"/>
          </p:cNvSpPr>
          <p:nvPr>
            <p:ph type="title"/>
          </p:nvPr>
        </p:nvSpPr>
        <p:spPr>
          <a:xfrm>
            <a:off x="231975" y="663025"/>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SAS (Demo)</a:t>
            </a:r>
            <a:br>
              <a:rPr lang="en-US"/>
            </a:br>
            <a:br>
              <a:rPr lang="en-US"/>
            </a:br>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Google Shape;502;p65"/>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Introduction to SPSS</a:t>
            </a:r>
            <a:br>
              <a:rPr lang="en-US"/>
            </a:br>
            <a:br>
              <a:rPr lang="en-US"/>
            </a:br>
            <a:endParaRPr/>
          </a:p>
        </p:txBody>
      </p:sp>
      <p:sp>
        <p:nvSpPr>
          <p:cNvPr id="503" name="Google Shape;503;p65"/>
          <p:cNvSpPr txBox="1">
            <a:spLocks noGrp="1"/>
          </p:cNvSpPr>
          <p:nvPr>
            <p:ph type="body" idx="1"/>
          </p:nvPr>
        </p:nvSpPr>
        <p:spPr>
          <a:xfrm>
            <a:off x="729450" y="2471901"/>
            <a:ext cx="7688700" cy="4386000"/>
          </a:xfrm>
          <a:prstGeom prst="rect">
            <a:avLst/>
          </a:prstGeom>
          <a:noFill/>
          <a:ln>
            <a:noFill/>
          </a:ln>
        </p:spPr>
        <p:txBody>
          <a:bodyPr spcFirstLastPara="1" wrap="square" lIns="91425" tIns="45700" rIns="91425" bIns="45700" anchor="t" anchorCtr="0">
            <a:noAutofit/>
          </a:bodyPr>
          <a:lstStyle/>
          <a:p>
            <a:pPr marL="228600" lvl="0" indent="-182880" algn="l" rtl="0">
              <a:lnSpc>
                <a:spcPct val="100000"/>
              </a:lnSpc>
              <a:spcBef>
                <a:spcPts val="0"/>
              </a:spcBef>
              <a:spcAft>
                <a:spcPts val="0"/>
              </a:spcAft>
              <a:buSzPts val="2345"/>
              <a:buFont typeface="Courier New"/>
              <a:buChar char="o"/>
            </a:pPr>
            <a:r>
              <a:rPr lang="en-US" sz="1804"/>
              <a:t>SPSS means “Statistical Package for the Social Sciences” and was first launched in 1968. Since SPSS was acquired by IBM in 2009, it's officially known as IBM SPSS Statistics but most users still just refer to it as “SPSS”.</a:t>
            </a:r>
            <a:endParaRPr sz="1804"/>
          </a:p>
          <a:p>
            <a:pPr marL="228600" lvl="0" indent="-182880" algn="l" rtl="0">
              <a:lnSpc>
                <a:spcPct val="100000"/>
              </a:lnSpc>
              <a:spcBef>
                <a:spcPts val="0"/>
              </a:spcBef>
              <a:spcAft>
                <a:spcPts val="0"/>
              </a:spcAft>
              <a:buSzPts val="2345"/>
              <a:buFont typeface="Courier New"/>
              <a:buChar char="o"/>
            </a:pPr>
            <a:r>
              <a:rPr lang="en-US" sz="1804"/>
              <a:t>SPSS is software for editing and analyzing all sorts of data. These data may come from basically any source: scientific research, a customer database, Google Analytics or even the server log files of a website. SPSS can open all file formats that are commonly used for structured data such as</a:t>
            </a:r>
            <a:endParaRPr/>
          </a:p>
          <a:p>
            <a:pPr marL="548640" lvl="1" indent="-182880" algn="l" rtl="0">
              <a:lnSpc>
                <a:spcPct val="100000"/>
              </a:lnSpc>
              <a:spcBef>
                <a:spcPts val="0"/>
              </a:spcBef>
              <a:spcAft>
                <a:spcPts val="0"/>
              </a:spcAft>
              <a:buSzPts val="2223"/>
              <a:buFont typeface="Courier New"/>
              <a:buChar char="o"/>
            </a:pPr>
            <a:r>
              <a:rPr lang="en-US" sz="1710"/>
              <a:t>spreadsheets from MS Excel or OpenOffice;</a:t>
            </a:r>
            <a:endParaRPr/>
          </a:p>
          <a:p>
            <a:pPr marL="548640" lvl="1" indent="-182880" algn="l" rtl="0">
              <a:lnSpc>
                <a:spcPct val="100000"/>
              </a:lnSpc>
              <a:spcBef>
                <a:spcPts val="0"/>
              </a:spcBef>
              <a:spcAft>
                <a:spcPts val="0"/>
              </a:spcAft>
              <a:buSzPts val="2223"/>
              <a:buFont typeface="Courier New"/>
              <a:buChar char="o"/>
            </a:pPr>
            <a:r>
              <a:rPr lang="en-US" sz="1710"/>
              <a:t>plain text files (.txt or .csv);</a:t>
            </a:r>
            <a:endParaRPr/>
          </a:p>
          <a:p>
            <a:pPr marL="548640" lvl="1" indent="-182880" algn="l" rtl="0">
              <a:lnSpc>
                <a:spcPct val="100000"/>
              </a:lnSpc>
              <a:spcBef>
                <a:spcPts val="0"/>
              </a:spcBef>
              <a:spcAft>
                <a:spcPts val="0"/>
              </a:spcAft>
              <a:buSzPts val="2223"/>
              <a:buFont typeface="Courier New"/>
              <a:buChar char="o"/>
            </a:pPr>
            <a:r>
              <a:rPr lang="en-US" sz="1710"/>
              <a:t>relational (SQL) databases;</a:t>
            </a:r>
            <a:endParaRPr/>
          </a:p>
          <a:p>
            <a:pPr marL="548640" lvl="1" indent="-182880" algn="l" rtl="0">
              <a:lnSpc>
                <a:spcPct val="100000"/>
              </a:lnSpc>
              <a:spcBef>
                <a:spcPts val="0"/>
              </a:spcBef>
              <a:spcAft>
                <a:spcPts val="0"/>
              </a:spcAft>
              <a:buSzPts val="2223"/>
              <a:buFont typeface="Courier New"/>
              <a:buChar char="o"/>
            </a:pPr>
            <a:r>
              <a:rPr lang="en-US" sz="1710"/>
              <a:t>Stata and SAS.</a:t>
            </a:r>
            <a:endParaRPr sz="1804"/>
          </a:p>
          <a:p>
            <a:pPr marL="228600" lvl="0" indent="-182880" algn="l" rtl="0">
              <a:lnSpc>
                <a:spcPct val="100000"/>
              </a:lnSpc>
              <a:spcBef>
                <a:spcPts val="0"/>
              </a:spcBef>
              <a:spcAft>
                <a:spcPts val="0"/>
              </a:spcAft>
              <a:buSzPts val="2345"/>
              <a:buFont typeface="Courier New"/>
              <a:buChar char="o"/>
            </a:pPr>
            <a:r>
              <a:rPr lang="en-US" sz="1804"/>
              <a:t>Both interactive (GUI) and programming modes.</a:t>
            </a:r>
            <a:endParaRPr/>
          </a:p>
          <a:p>
            <a:pPr marL="228600" lvl="0" indent="-33877" algn="l" rtl="0">
              <a:lnSpc>
                <a:spcPct val="100000"/>
              </a:lnSpc>
              <a:spcBef>
                <a:spcPts val="600"/>
              </a:spcBef>
              <a:spcAft>
                <a:spcPts val="0"/>
              </a:spcAft>
              <a:buSzPts val="2347"/>
              <a:buFont typeface="Courier New"/>
              <a:buNone/>
            </a:pPr>
            <a:endParaRPr sz="1804"/>
          </a:p>
          <a:p>
            <a:pPr marL="228600" lvl="0" indent="-33877" algn="l" rtl="0">
              <a:lnSpc>
                <a:spcPct val="100000"/>
              </a:lnSpc>
              <a:spcBef>
                <a:spcPts val="600"/>
              </a:spcBef>
              <a:spcAft>
                <a:spcPts val="0"/>
              </a:spcAft>
              <a:buSzPts val="2347"/>
              <a:buFont typeface="Courier New"/>
              <a:buNone/>
            </a:pPr>
            <a:endParaRPr sz="1804"/>
          </a:p>
          <a:p>
            <a:pPr marL="228600" lvl="0" indent="-33877" algn="l" rtl="0">
              <a:lnSpc>
                <a:spcPct val="100000"/>
              </a:lnSpc>
              <a:spcBef>
                <a:spcPts val="600"/>
              </a:spcBef>
              <a:spcAft>
                <a:spcPts val="0"/>
              </a:spcAft>
              <a:buSzPts val="2347"/>
              <a:buFont typeface="Courier New"/>
              <a:buNone/>
            </a:pPr>
            <a:endParaRPr sz="1804"/>
          </a:p>
          <a:p>
            <a:pPr marL="228600" lvl="0" indent="-33877" algn="l" rtl="0">
              <a:lnSpc>
                <a:spcPct val="100000"/>
              </a:lnSpc>
              <a:spcBef>
                <a:spcPts val="600"/>
              </a:spcBef>
              <a:spcAft>
                <a:spcPts val="0"/>
              </a:spcAft>
              <a:buSzPts val="2347"/>
              <a:buFont typeface="Courier New"/>
              <a:buNone/>
            </a:pPr>
            <a:endParaRPr sz="1804"/>
          </a:p>
          <a:p>
            <a:pPr marL="548640" lvl="1" indent="-18192" algn="l" rtl="0">
              <a:lnSpc>
                <a:spcPct val="100000"/>
              </a:lnSpc>
              <a:spcBef>
                <a:spcPts val="600"/>
              </a:spcBef>
              <a:spcAft>
                <a:spcPts val="0"/>
              </a:spcAft>
              <a:buSzPts val="2594"/>
              <a:buFont typeface="Courier New"/>
              <a:buNone/>
            </a:pPr>
            <a:endParaRPr sz="1995"/>
          </a:p>
          <a:p>
            <a:pPr marL="548640" lvl="1" indent="-33877" algn="l" rtl="0">
              <a:lnSpc>
                <a:spcPct val="100000"/>
              </a:lnSpc>
              <a:spcBef>
                <a:spcPts val="600"/>
              </a:spcBef>
              <a:spcAft>
                <a:spcPts val="0"/>
              </a:spcAft>
              <a:buSzPts val="2347"/>
              <a:buFont typeface="Courier New"/>
              <a:buNone/>
            </a:pPr>
            <a:endParaRPr sz="1804"/>
          </a:p>
          <a:p>
            <a:pPr marL="228600" lvl="0" indent="-10350" algn="l" rtl="0">
              <a:lnSpc>
                <a:spcPct val="100000"/>
              </a:lnSpc>
              <a:spcBef>
                <a:spcPts val="600"/>
              </a:spcBef>
              <a:spcAft>
                <a:spcPts val="0"/>
              </a:spcAft>
              <a:buSzPts val="2717"/>
              <a:buFont typeface="Courier New"/>
              <a:buNone/>
            </a:pPr>
            <a:endParaRPr sz="2090" b="1"/>
          </a:p>
          <a:p>
            <a:pPr marL="228600" lvl="0" indent="-26034" algn="l" rtl="0">
              <a:lnSpc>
                <a:spcPct val="100000"/>
              </a:lnSpc>
              <a:spcBef>
                <a:spcPts val="680"/>
              </a:spcBef>
              <a:spcAft>
                <a:spcPts val="0"/>
              </a:spcAft>
              <a:buSzPts val="2470"/>
              <a:buFont typeface="Courier New"/>
              <a:buNone/>
            </a:pPr>
            <a:endParaRPr sz="1900" b="1"/>
          </a:p>
          <a:p>
            <a:pPr marL="228600" lvl="0" indent="-96615" algn="l" rtl="0">
              <a:lnSpc>
                <a:spcPct val="80000"/>
              </a:lnSpc>
              <a:spcBef>
                <a:spcPts val="509"/>
              </a:spcBef>
              <a:spcAft>
                <a:spcPts val="0"/>
              </a:spcAft>
              <a:buSzPts val="1359"/>
              <a:buFont typeface="Courier New"/>
              <a:buNone/>
            </a:pPr>
            <a:endParaRPr sz="1045"/>
          </a:p>
          <a:p>
            <a:pPr marL="228600" lvl="0" indent="-96615" algn="l" rtl="0">
              <a:lnSpc>
                <a:spcPct val="80000"/>
              </a:lnSpc>
              <a:spcBef>
                <a:spcPts val="509"/>
              </a:spcBef>
              <a:spcAft>
                <a:spcPts val="0"/>
              </a:spcAft>
              <a:buSzPts val="1359"/>
              <a:buFont typeface="Courier New"/>
              <a:buNone/>
            </a:pPr>
            <a:endParaRPr sz="1045"/>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507"/>
        <p:cNvGrpSpPr/>
        <p:nvPr/>
      </p:nvGrpSpPr>
      <p:grpSpPr>
        <a:xfrm>
          <a:off x="0" y="0"/>
          <a:ext cx="0" cy="0"/>
          <a:chOff x="0" y="0"/>
          <a:chExt cx="0" cy="0"/>
        </a:xfrm>
      </p:grpSpPr>
      <p:sp>
        <p:nvSpPr>
          <p:cNvPr id="508" name="Google Shape;508;p66"/>
          <p:cNvSpPr txBox="1">
            <a:spLocks noGrp="1"/>
          </p:cNvSpPr>
          <p:nvPr>
            <p:ph type="title"/>
          </p:nvPr>
        </p:nvSpPr>
        <p:spPr>
          <a:xfrm>
            <a:off x="312300" y="5817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SPSS (Demo)</a:t>
            </a:r>
            <a:br>
              <a:rPr lang="en-US"/>
            </a:br>
            <a:br>
              <a:rPr lang="en-US"/>
            </a:br>
            <a:endParaRPr/>
          </a:p>
        </p:txBody>
      </p:sp>
      <p:sp>
        <p:nvSpPr>
          <p:cNvPr id="509" name="Google Shape;509;p66"/>
          <p:cNvSpPr txBox="1">
            <a:spLocks noGrp="1"/>
          </p:cNvSpPr>
          <p:nvPr>
            <p:ph type="body" idx="1"/>
          </p:nvPr>
        </p:nvSpPr>
        <p:spPr>
          <a:xfrm>
            <a:off x="729450" y="2771833"/>
            <a:ext cx="7688700" cy="3014700"/>
          </a:xfrm>
          <a:prstGeom prst="rect">
            <a:avLst/>
          </a:prstGeom>
          <a:noFill/>
          <a:ln>
            <a:noFill/>
          </a:ln>
        </p:spPr>
        <p:txBody>
          <a:bodyPr spcFirstLastPara="1" wrap="square" lIns="91425" tIns="45700" rIns="91425" bIns="45700" anchor="t" anchorCtr="0">
            <a:noAutofit/>
          </a:bodyPr>
          <a:lstStyle/>
          <a:p>
            <a:pPr marL="548640" lvl="1" indent="0" algn="l" rtl="0">
              <a:lnSpc>
                <a:spcPct val="120000"/>
              </a:lnSpc>
              <a:spcBef>
                <a:spcPts val="0"/>
              </a:spcBef>
              <a:spcAft>
                <a:spcPts val="0"/>
              </a:spcAft>
              <a:buSzPts val="5460"/>
              <a:buFont typeface="Courier New"/>
              <a:buNone/>
            </a:pPr>
            <a:endParaRPr sz="4200"/>
          </a:p>
          <a:p>
            <a:pPr marL="548640" lvl="1" indent="0" algn="l" rtl="0">
              <a:lnSpc>
                <a:spcPct val="120000"/>
              </a:lnSpc>
              <a:spcBef>
                <a:spcPts val="600"/>
              </a:spcBef>
              <a:spcAft>
                <a:spcPts val="0"/>
              </a:spcAft>
              <a:buSzPts val="4940"/>
              <a:buFont typeface="Courier New"/>
              <a:buNone/>
            </a:pPr>
            <a:endParaRPr sz="3800"/>
          </a:p>
          <a:p>
            <a:pPr marL="228600" lvl="0" indent="0" algn="l" rtl="0">
              <a:lnSpc>
                <a:spcPct val="120000"/>
              </a:lnSpc>
              <a:spcBef>
                <a:spcPts val="600"/>
              </a:spcBef>
              <a:spcAft>
                <a:spcPts val="0"/>
              </a:spcAft>
              <a:buSzPts val="5720"/>
              <a:buFont typeface="Courier New"/>
              <a:buNone/>
            </a:pPr>
            <a:endParaRPr sz="4400" b="1"/>
          </a:p>
          <a:p>
            <a:pPr marL="228600" lvl="0" indent="0" algn="l" rtl="0">
              <a:lnSpc>
                <a:spcPct val="120000"/>
              </a:lnSpc>
              <a:spcBef>
                <a:spcPts val="1100"/>
              </a:spcBef>
              <a:spcAft>
                <a:spcPts val="0"/>
              </a:spcAft>
              <a:buSzPts val="5200"/>
              <a:buFont typeface="Courier New"/>
              <a:buNone/>
            </a:pPr>
            <a:endParaRPr sz="4000" b="1"/>
          </a:p>
          <a:p>
            <a:pPr marL="228600" lvl="0" indent="0" algn="l" rtl="0">
              <a:spcBef>
                <a:spcPts val="740"/>
              </a:spcBef>
              <a:spcAft>
                <a:spcPts val="0"/>
              </a:spcAft>
              <a:buSzPts val="2860"/>
              <a:buFont typeface="Courier New"/>
              <a:buNone/>
            </a:pPr>
            <a:endParaRPr/>
          </a:p>
          <a:p>
            <a:pPr marL="228600" lvl="0" indent="0" algn="l" rtl="0">
              <a:spcBef>
                <a:spcPts val="740"/>
              </a:spcBef>
              <a:spcAft>
                <a:spcPts val="0"/>
              </a:spcAft>
              <a:buSzPts val="2860"/>
              <a:buFont typeface="Courier New"/>
              <a:buNone/>
            </a:pPr>
            <a:endParaRPr/>
          </a:p>
        </p:txBody>
      </p:sp>
      <p:pic>
        <p:nvPicPr>
          <p:cNvPr id="510" name="Google Shape;510;p66"/>
          <p:cNvPicPr preferRelativeResize="0"/>
          <p:nvPr/>
        </p:nvPicPr>
        <p:blipFill>
          <a:blip r:embed="rId3">
            <a:alphaModFix/>
          </a:blip>
          <a:stretch>
            <a:fillRect/>
          </a:stretch>
        </p:blipFill>
        <p:spPr>
          <a:xfrm>
            <a:off x="0" y="1181072"/>
            <a:ext cx="9144000" cy="5562657"/>
          </a:xfrm>
          <a:prstGeom prst="rect">
            <a:avLst/>
          </a:prstGeom>
          <a:noFill/>
          <a:ln>
            <a:noFill/>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514"/>
        <p:cNvGrpSpPr/>
        <p:nvPr/>
      </p:nvGrpSpPr>
      <p:grpSpPr>
        <a:xfrm>
          <a:off x="0" y="0"/>
          <a:ext cx="0" cy="0"/>
          <a:chOff x="0" y="0"/>
          <a:chExt cx="0" cy="0"/>
        </a:xfrm>
      </p:grpSpPr>
      <p:sp>
        <p:nvSpPr>
          <p:cNvPr id="515" name="Google Shape;515;p67"/>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096"/>
              <a:buNone/>
            </a:pPr>
            <a:r>
              <a:rPr lang="en-US" sz="3100">
                <a:solidFill>
                  <a:srgbClr val="7F6000"/>
                </a:solidFill>
              </a:rPr>
              <a:t>Data Documentation: Quantitative Data</a:t>
            </a:r>
            <a:endParaRPr sz="3100">
              <a:solidFill>
                <a:srgbClr val="7F6000"/>
              </a:solidFill>
            </a:endParaRPr>
          </a:p>
        </p:txBody>
      </p:sp>
      <p:sp>
        <p:nvSpPr>
          <p:cNvPr id="516" name="Google Shape;516;p67"/>
          <p:cNvSpPr txBox="1">
            <a:spLocks noGrp="1"/>
          </p:cNvSpPr>
          <p:nvPr>
            <p:ph type="body" idx="1"/>
          </p:nvPr>
        </p:nvSpPr>
        <p:spPr>
          <a:xfrm>
            <a:off x="729450" y="2395700"/>
            <a:ext cx="7688700" cy="4386000"/>
          </a:xfrm>
          <a:prstGeom prst="rect">
            <a:avLst/>
          </a:prstGeom>
          <a:noFill/>
          <a:ln>
            <a:noFill/>
          </a:ln>
        </p:spPr>
        <p:txBody>
          <a:bodyPr spcFirstLastPara="1" wrap="square" lIns="91425" tIns="45700" rIns="91425" bIns="45700" anchor="t" anchorCtr="0">
            <a:noAutofit/>
          </a:bodyPr>
          <a:lstStyle/>
          <a:p>
            <a:pPr marL="228600" lvl="0" indent="-130841" algn="l" rtl="0">
              <a:lnSpc>
                <a:spcPct val="100000"/>
              </a:lnSpc>
              <a:spcBef>
                <a:spcPts val="0"/>
              </a:spcBef>
              <a:spcAft>
                <a:spcPts val="0"/>
              </a:spcAft>
              <a:buSzPts val="1800"/>
              <a:buFont typeface="Courier New"/>
              <a:buChar char="o"/>
            </a:pPr>
            <a:r>
              <a:rPr lang="en-US" sz="1800"/>
              <a:t>Structured, tabular data should have as documentation:</a:t>
            </a:r>
            <a:endParaRPr sz="1800"/>
          </a:p>
          <a:p>
            <a:pPr marL="548640" lvl="1" indent="-130841" algn="l" rtl="0">
              <a:lnSpc>
                <a:spcPct val="100000"/>
              </a:lnSpc>
              <a:spcBef>
                <a:spcPts val="0"/>
              </a:spcBef>
              <a:spcAft>
                <a:spcPts val="0"/>
              </a:spcAft>
              <a:buSzPts val="1800"/>
              <a:buFont typeface="Courier New"/>
              <a:buChar char="o"/>
            </a:pPr>
            <a:r>
              <a:rPr lang="en-US" sz="1800" b="1">
                <a:solidFill>
                  <a:srgbClr val="595959"/>
                </a:solidFill>
              </a:rPr>
              <a:t>Variable names, labels and descriptions</a:t>
            </a:r>
            <a:endParaRPr sz="1800"/>
          </a:p>
          <a:p>
            <a:pPr marL="822960" lvl="2" indent="-137375" algn="l" rtl="0">
              <a:lnSpc>
                <a:spcPct val="100000"/>
              </a:lnSpc>
              <a:spcBef>
                <a:spcPts val="0"/>
              </a:spcBef>
              <a:spcAft>
                <a:spcPts val="0"/>
              </a:spcAft>
              <a:buSzPts val="1600"/>
              <a:buFont typeface="Courier New"/>
              <a:buChar char="o"/>
            </a:pPr>
            <a:r>
              <a:rPr lang="en-US" sz="1600"/>
              <a:t>maximum of 80 characters</a:t>
            </a:r>
            <a:endParaRPr sz="1600"/>
          </a:p>
          <a:p>
            <a:pPr marL="822960" lvl="2" indent="-137375" algn="l" rtl="0">
              <a:lnSpc>
                <a:spcPct val="100000"/>
              </a:lnSpc>
              <a:spcBef>
                <a:spcPts val="0"/>
              </a:spcBef>
              <a:spcAft>
                <a:spcPts val="0"/>
              </a:spcAft>
              <a:buSzPts val="1600"/>
              <a:buFont typeface="Courier New"/>
              <a:buChar char="o"/>
            </a:pPr>
            <a:r>
              <a:rPr lang="en-US" sz="1600">
                <a:solidFill>
                  <a:srgbClr val="0070C0"/>
                </a:solidFill>
              </a:rPr>
              <a:t>units of measurement </a:t>
            </a:r>
            <a:r>
              <a:rPr lang="en-US" sz="1600"/>
              <a:t>for variables</a:t>
            </a:r>
            <a:endParaRPr sz="1600"/>
          </a:p>
          <a:p>
            <a:pPr marL="822960" lvl="2" indent="-137375" algn="l" rtl="0">
              <a:lnSpc>
                <a:spcPct val="100000"/>
              </a:lnSpc>
              <a:spcBef>
                <a:spcPts val="0"/>
              </a:spcBef>
              <a:spcAft>
                <a:spcPts val="0"/>
              </a:spcAft>
              <a:buSzPts val="1600"/>
              <a:buFont typeface="Courier New"/>
              <a:buChar char="o"/>
            </a:pPr>
            <a:r>
              <a:rPr lang="en-US" sz="1600"/>
              <a:t>reference the </a:t>
            </a:r>
            <a:r>
              <a:rPr lang="en-US" sz="1600">
                <a:solidFill>
                  <a:srgbClr val="0070C0"/>
                </a:solidFill>
              </a:rPr>
              <a:t>question number </a:t>
            </a:r>
            <a:r>
              <a:rPr lang="en-US" sz="1600"/>
              <a:t>of a survey or questionnaire</a:t>
            </a:r>
            <a:endParaRPr sz="1600"/>
          </a:p>
          <a:p>
            <a:pPr marL="822960" lvl="2" indent="-93313" algn="l" rtl="0">
              <a:lnSpc>
                <a:spcPct val="100000"/>
              </a:lnSpc>
              <a:spcBef>
                <a:spcPts val="0"/>
              </a:spcBef>
              <a:spcAft>
                <a:spcPts val="0"/>
              </a:spcAft>
              <a:buSzPts val="1411"/>
              <a:buFont typeface="Courier New"/>
              <a:buNone/>
            </a:pPr>
            <a:endParaRPr sz="600"/>
          </a:p>
          <a:p>
            <a:pPr marL="548640" lvl="1" indent="-130841" algn="l" rtl="0">
              <a:lnSpc>
                <a:spcPct val="100000"/>
              </a:lnSpc>
              <a:spcBef>
                <a:spcPts val="0"/>
              </a:spcBef>
              <a:spcAft>
                <a:spcPts val="0"/>
              </a:spcAft>
              <a:buSzPts val="1800"/>
              <a:buFont typeface="Courier New"/>
              <a:buChar char="o"/>
            </a:pPr>
            <a:r>
              <a:rPr lang="en-US" sz="1800" b="1"/>
              <a:t>Variable naming</a:t>
            </a:r>
            <a:endParaRPr sz="1800"/>
          </a:p>
          <a:p>
            <a:pPr marL="822960" lvl="2" indent="-137375" algn="l" rtl="0">
              <a:lnSpc>
                <a:spcPct val="100000"/>
              </a:lnSpc>
              <a:spcBef>
                <a:spcPts val="0"/>
              </a:spcBef>
              <a:spcAft>
                <a:spcPts val="0"/>
              </a:spcAft>
              <a:buSzPts val="1600"/>
              <a:buFont typeface="Courier New"/>
              <a:buChar char="o"/>
            </a:pPr>
            <a:r>
              <a:rPr lang="en-US" sz="1600"/>
              <a:t>Full variable name</a:t>
            </a:r>
            <a:endParaRPr sz="1600"/>
          </a:p>
          <a:p>
            <a:pPr marL="822960" lvl="2" indent="-137375" algn="l" rtl="0">
              <a:lnSpc>
                <a:spcPct val="100000"/>
              </a:lnSpc>
              <a:spcBef>
                <a:spcPts val="0"/>
              </a:spcBef>
              <a:spcAft>
                <a:spcPts val="0"/>
              </a:spcAft>
              <a:buSzPts val="1600"/>
              <a:buFont typeface="Courier New"/>
              <a:buChar char="o"/>
            </a:pPr>
            <a:r>
              <a:rPr lang="en-US" sz="1600">
                <a:solidFill>
                  <a:srgbClr val="0070C0"/>
                </a:solidFill>
              </a:rPr>
              <a:t>Meaningful abbreviations </a:t>
            </a:r>
            <a:endParaRPr sz="1600"/>
          </a:p>
          <a:p>
            <a:pPr marL="1097280" lvl="3" indent="-156527" algn="l" rtl="0">
              <a:lnSpc>
                <a:spcPct val="100000"/>
              </a:lnSpc>
              <a:spcBef>
                <a:spcPts val="0"/>
              </a:spcBef>
              <a:spcAft>
                <a:spcPts val="0"/>
              </a:spcAft>
              <a:buSzPts val="1600"/>
              <a:buFont typeface="Courier New"/>
              <a:buChar char="o"/>
            </a:pPr>
            <a:r>
              <a:rPr lang="en-US" sz="1600"/>
              <a:t>e.g. oz%=percentage ozone; moocc=mother occupation</a:t>
            </a:r>
            <a:endParaRPr sz="1600"/>
          </a:p>
          <a:p>
            <a:pPr marL="822960" lvl="2" indent="-137375" algn="l" rtl="0">
              <a:lnSpc>
                <a:spcPct val="100000"/>
              </a:lnSpc>
              <a:spcBef>
                <a:spcPts val="0"/>
              </a:spcBef>
              <a:spcAft>
                <a:spcPts val="0"/>
              </a:spcAft>
              <a:buSzPts val="1600"/>
              <a:buFont typeface="Courier New"/>
              <a:buChar char="o"/>
            </a:pPr>
            <a:r>
              <a:rPr lang="en-US" sz="1600">
                <a:solidFill>
                  <a:srgbClr val="0070C0"/>
                </a:solidFill>
              </a:rPr>
              <a:t>Question number system</a:t>
            </a:r>
            <a:r>
              <a:rPr lang="en-US" sz="1600"/>
              <a:t>, e.g., Q1a, Q1b, Q2, Q3a...</a:t>
            </a:r>
            <a:endParaRPr sz="1600"/>
          </a:p>
          <a:p>
            <a:pPr marL="822960" lvl="2" indent="-137375" algn="l" rtl="0">
              <a:lnSpc>
                <a:spcPct val="100000"/>
              </a:lnSpc>
              <a:spcBef>
                <a:spcPts val="0"/>
              </a:spcBef>
              <a:spcAft>
                <a:spcPts val="0"/>
              </a:spcAft>
              <a:buSzPts val="1600"/>
              <a:buFont typeface="Courier New"/>
              <a:buChar char="o"/>
            </a:pPr>
            <a:r>
              <a:rPr lang="en-US" sz="1600">
                <a:solidFill>
                  <a:srgbClr val="0070C0"/>
                </a:solidFill>
              </a:rPr>
              <a:t>Numerical order system</a:t>
            </a:r>
            <a:r>
              <a:rPr lang="en-US" sz="1600"/>
              <a:t>, e.g., V1, V2, V3...</a:t>
            </a:r>
            <a:endParaRPr sz="1600"/>
          </a:p>
          <a:p>
            <a:pPr marL="822960" lvl="2" indent="-93313" algn="l" rtl="0">
              <a:lnSpc>
                <a:spcPct val="100000"/>
              </a:lnSpc>
              <a:spcBef>
                <a:spcPts val="0"/>
              </a:spcBef>
              <a:spcAft>
                <a:spcPts val="0"/>
              </a:spcAft>
              <a:buSzPts val="1411"/>
              <a:buFont typeface="Courier New"/>
              <a:buNone/>
            </a:pPr>
            <a:endParaRPr sz="600"/>
          </a:p>
          <a:p>
            <a:pPr marL="228600" lvl="0" indent="-150075" algn="l" rtl="0">
              <a:lnSpc>
                <a:spcPct val="100000"/>
              </a:lnSpc>
              <a:spcBef>
                <a:spcPts val="0"/>
              </a:spcBef>
              <a:spcAft>
                <a:spcPts val="0"/>
              </a:spcAft>
              <a:buSzPts val="1800"/>
              <a:buFont typeface="Courier New"/>
              <a:buChar char="o"/>
            </a:pPr>
            <a:r>
              <a:rPr lang="en-US" sz="1800" b="1"/>
              <a:t>Questions:</a:t>
            </a:r>
            <a:endParaRPr sz="1800"/>
          </a:p>
          <a:p>
            <a:pPr marL="548640" lvl="1" indent="-156527" algn="l" rtl="0">
              <a:lnSpc>
                <a:spcPct val="100000"/>
              </a:lnSpc>
              <a:spcBef>
                <a:spcPts val="0"/>
              </a:spcBef>
              <a:spcAft>
                <a:spcPts val="0"/>
              </a:spcAft>
              <a:buSzPts val="1600"/>
              <a:buFont typeface="Courier New"/>
              <a:buChar char="o"/>
            </a:pPr>
            <a:r>
              <a:rPr lang="en-US" sz="1600"/>
              <a:t>How to name the variable and label to document the survey result for “Q11: hours spent taking physical exercise in a typical week”?</a:t>
            </a:r>
            <a:endParaRPr sz="1600"/>
          </a:p>
          <a:p>
            <a:pPr marL="365760" lvl="1" indent="0" algn="l" rtl="0">
              <a:lnSpc>
                <a:spcPct val="100000"/>
              </a:lnSpc>
              <a:spcBef>
                <a:spcPts val="0"/>
              </a:spcBef>
              <a:spcAft>
                <a:spcPts val="0"/>
              </a:spcAft>
              <a:buSzPts val="2015"/>
              <a:buNone/>
            </a:pPr>
            <a:r>
              <a:rPr lang="en-US" sz="1600"/>
              <a:t>   e.g., label: </a:t>
            </a:r>
            <a:r>
              <a:rPr lang="en-US" sz="1600" b="1"/>
              <a:t>Q11: hours spent taking physical exercise in a typical week</a:t>
            </a:r>
            <a:endParaRPr sz="1600"/>
          </a:p>
          <a:p>
            <a:pPr marL="365760" lvl="1" indent="0" algn="l" rtl="0">
              <a:lnSpc>
                <a:spcPct val="100000"/>
              </a:lnSpc>
              <a:spcBef>
                <a:spcPts val="0"/>
              </a:spcBef>
              <a:spcAft>
                <a:spcPts val="0"/>
              </a:spcAft>
              <a:buSzPts val="2115"/>
              <a:buNone/>
            </a:pPr>
            <a:r>
              <a:rPr lang="en-US" sz="1600" b="1"/>
              <a:t>           variable: q11hexw</a:t>
            </a:r>
            <a:endParaRPr sz="1600"/>
          </a:p>
          <a:p>
            <a:pPr marL="365760" lvl="1" indent="0" algn="l" rtl="0">
              <a:lnSpc>
                <a:spcPct val="100000"/>
              </a:lnSpc>
              <a:spcBef>
                <a:spcPts val="0"/>
              </a:spcBef>
              <a:spcAft>
                <a:spcPts val="0"/>
              </a:spcAft>
              <a:buSzPts val="1712"/>
              <a:buNone/>
            </a:pPr>
            <a:endParaRPr sz="1317" b="1"/>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520"/>
        <p:cNvGrpSpPr/>
        <p:nvPr/>
      </p:nvGrpSpPr>
      <p:grpSpPr>
        <a:xfrm>
          <a:off x="0" y="0"/>
          <a:ext cx="0" cy="0"/>
          <a:chOff x="0" y="0"/>
          <a:chExt cx="0" cy="0"/>
        </a:xfrm>
      </p:grpSpPr>
      <p:sp>
        <p:nvSpPr>
          <p:cNvPr id="521" name="Google Shape;521;p68"/>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096"/>
              <a:buNone/>
            </a:pPr>
            <a:r>
              <a:rPr lang="en-US" sz="3100">
                <a:solidFill>
                  <a:srgbClr val="7F6000"/>
                </a:solidFill>
              </a:rPr>
              <a:t>Data Documentation: Quantitative Data</a:t>
            </a:r>
            <a:endParaRPr sz="3100">
              <a:solidFill>
                <a:srgbClr val="7F6000"/>
              </a:solidFill>
            </a:endParaRPr>
          </a:p>
        </p:txBody>
      </p:sp>
      <p:sp>
        <p:nvSpPr>
          <p:cNvPr id="522" name="Google Shape;522;p68"/>
          <p:cNvSpPr txBox="1">
            <a:spLocks noGrp="1"/>
          </p:cNvSpPr>
          <p:nvPr>
            <p:ph type="body" idx="1"/>
          </p:nvPr>
        </p:nvSpPr>
        <p:spPr>
          <a:xfrm>
            <a:off x="729450" y="2416300"/>
            <a:ext cx="7798500" cy="4441800"/>
          </a:xfrm>
          <a:prstGeom prst="rect">
            <a:avLst/>
          </a:prstGeom>
          <a:noFill/>
          <a:ln>
            <a:noFill/>
          </a:ln>
        </p:spPr>
        <p:txBody>
          <a:bodyPr spcFirstLastPara="1" wrap="square" lIns="91425" tIns="45700" rIns="91425" bIns="45700" anchor="t" anchorCtr="0">
            <a:noAutofit/>
          </a:bodyPr>
          <a:lstStyle/>
          <a:p>
            <a:pPr marL="548640" lvl="1" indent="-182880" algn="l" rtl="0">
              <a:lnSpc>
                <a:spcPct val="100000"/>
              </a:lnSpc>
              <a:spcBef>
                <a:spcPts val="0"/>
              </a:spcBef>
              <a:spcAft>
                <a:spcPts val="0"/>
              </a:spcAft>
              <a:buSzPts val="2366"/>
              <a:buFont typeface="Courier New"/>
              <a:buChar char="o"/>
            </a:pPr>
            <a:r>
              <a:rPr lang="en-US" sz="1820" b="1">
                <a:solidFill>
                  <a:srgbClr val="0070C0"/>
                </a:solidFill>
              </a:rPr>
              <a:t>Code labels</a:t>
            </a:r>
            <a:endParaRPr/>
          </a:p>
          <a:p>
            <a:pPr marL="365760" lvl="1" indent="0" algn="l" rtl="0">
              <a:lnSpc>
                <a:spcPct val="100000"/>
              </a:lnSpc>
              <a:spcBef>
                <a:spcPts val="0"/>
              </a:spcBef>
              <a:spcAft>
                <a:spcPts val="0"/>
              </a:spcAft>
              <a:buSzPts val="2093"/>
              <a:buNone/>
            </a:pPr>
            <a:r>
              <a:rPr lang="en-US" sz="1610"/>
              <a:t>   How to name the variable for female respondents?</a:t>
            </a:r>
            <a:endParaRPr/>
          </a:p>
          <a:p>
            <a:pPr marL="573088" lvl="1" indent="-207962" algn="l" rtl="0">
              <a:lnSpc>
                <a:spcPct val="100000"/>
              </a:lnSpc>
              <a:spcBef>
                <a:spcPts val="0"/>
              </a:spcBef>
              <a:spcAft>
                <a:spcPts val="0"/>
              </a:spcAft>
              <a:buSzPts val="2093"/>
              <a:buNone/>
            </a:pPr>
            <a:r>
              <a:rPr lang="en-US" sz="1610"/>
              <a:t>   For example: p</a:t>
            </a:r>
            <a:r>
              <a:rPr lang="en-US" sz="1610">
                <a:solidFill>
                  <a:srgbClr val="C00000"/>
                </a:solidFill>
              </a:rPr>
              <a:t>1</a:t>
            </a:r>
            <a:r>
              <a:rPr lang="en-US" sz="1610"/>
              <a:t>sex  (with codes '1=female ', '2=male', '-8=don't know', '-9=not answered‘)</a:t>
            </a:r>
            <a:endParaRPr/>
          </a:p>
          <a:p>
            <a:pPr marL="548640" lvl="1" indent="-101981" algn="l" rtl="0">
              <a:lnSpc>
                <a:spcPct val="100000"/>
              </a:lnSpc>
              <a:spcBef>
                <a:spcPts val="0"/>
              </a:spcBef>
              <a:spcAft>
                <a:spcPts val="0"/>
              </a:spcAft>
              <a:buSzPts val="1274"/>
              <a:buFont typeface="Courier New"/>
              <a:buNone/>
            </a:pPr>
            <a:endParaRPr sz="980"/>
          </a:p>
          <a:p>
            <a:pPr marL="548640" lvl="1" indent="-182880" algn="l" rtl="0">
              <a:lnSpc>
                <a:spcPct val="100000"/>
              </a:lnSpc>
              <a:spcBef>
                <a:spcPts val="0"/>
              </a:spcBef>
              <a:spcAft>
                <a:spcPts val="0"/>
              </a:spcAft>
              <a:buSzPts val="2366"/>
              <a:buFont typeface="Courier New"/>
              <a:buChar char="o"/>
            </a:pPr>
            <a:r>
              <a:rPr lang="en-US" sz="1820" b="1">
                <a:solidFill>
                  <a:srgbClr val="0070C0"/>
                </a:solidFill>
              </a:rPr>
              <a:t>Coding or classification schemes </a:t>
            </a:r>
            <a:r>
              <a:rPr lang="en-US" sz="1610"/>
              <a:t>used, ideally with a bibliographic reference</a:t>
            </a:r>
            <a:endParaRPr/>
          </a:p>
          <a:p>
            <a:pPr marL="365760" lvl="1" indent="0" algn="l" rtl="0">
              <a:lnSpc>
                <a:spcPct val="100000"/>
              </a:lnSpc>
              <a:spcBef>
                <a:spcPts val="0"/>
              </a:spcBef>
              <a:spcAft>
                <a:spcPts val="0"/>
              </a:spcAft>
              <a:buSzPts val="2093"/>
              <a:buNone/>
            </a:pPr>
            <a:r>
              <a:rPr lang="en-US" sz="1610"/>
              <a:t>   Where to find a list of codes to classify respondents' jobs?</a:t>
            </a:r>
            <a:endParaRPr/>
          </a:p>
          <a:p>
            <a:pPr marL="365760" lvl="1" indent="0" algn="l" rtl="0">
              <a:lnSpc>
                <a:spcPct val="100000"/>
              </a:lnSpc>
              <a:spcBef>
                <a:spcPts val="0"/>
              </a:spcBef>
              <a:spcAft>
                <a:spcPts val="0"/>
              </a:spcAft>
              <a:buSzPts val="2093"/>
              <a:buNone/>
            </a:pPr>
            <a:r>
              <a:rPr lang="en-US" sz="1610"/>
              <a:t>   Reference: </a:t>
            </a:r>
            <a:r>
              <a:rPr lang="en-US" sz="1610" u="sng">
                <a:solidFill>
                  <a:schemeClr val="hlink"/>
                </a:solidFill>
                <a:hlinkClick r:id="rId3"/>
              </a:rPr>
              <a:t>Standard Occupational Classification 2000</a:t>
            </a:r>
            <a:r>
              <a:rPr lang="en-US" sz="1610"/>
              <a:t> </a:t>
            </a:r>
            <a:endParaRPr/>
          </a:p>
          <a:p>
            <a:pPr marL="365760" lvl="1" indent="0" algn="l" rtl="0">
              <a:lnSpc>
                <a:spcPct val="100000"/>
              </a:lnSpc>
              <a:spcBef>
                <a:spcPts val="0"/>
              </a:spcBef>
              <a:spcAft>
                <a:spcPts val="0"/>
              </a:spcAft>
              <a:buSzPts val="2093"/>
              <a:buNone/>
            </a:pPr>
            <a:r>
              <a:rPr lang="en-US" sz="1610"/>
              <a:t>   Where to get the country codes?</a:t>
            </a:r>
            <a:endParaRPr/>
          </a:p>
          <a:p>
            <a:pPr marL="365760" lvl="1" indent="0" algn="l" rtl="0">
              <a:lnSpc>
                <a:spcPct val="100000"/>
              </a:lnSpc>
              <a:spcBef>
                <a:spcPts val="0"/>
              </a:spcBef>
              <a:spcAft>
                <a:spcPts val="0"/>
              </a:spcAft>
              <a:buSzPts val="2093"/>
              <a:buNone/>
            </a:pPr>
            <a:r>
              <a:rPr lang="en-US" sz="1610"/>
              <a:t>   Reference: </a:t>
            </a:r>
            <a:r>
              <a:rPr lang="en-US" sz="1610" u="sng">
                <a:solidFill>
                  <a:schemeClr val="hlink"/>
                </a:solidFill>
                <a:hlinkClick r:id="rId4"/>
              </a:rPr>
              <a:t>ISO 3166 alpha-2 country codes </a:t>
            </a:r>
            <a:endParaRPr sz="1610"/>
          </a:p>
          <a:p>
            <a:pPr marL="365760" lvl="1" indent="0" algn="l" rtl="0">
              <a:lnSpc>
                <a:spcPct val="100000"/>
              </a:lnSpc>
              <a:spcBef>
                <a:spcPts val="0"/>
              </a:spcBef>
              <a:spcAft>
                <a:spcPts val="0"/>
              </a:spcAft>
              <a:buSzPts val="2093"/>
              <a:buNone/>
            </a:pPr>
            <a:endParaRPr sz="600"/>
          </a:p>
          <a:p>
            <a:pPr marL="548640" lvl="1" indent="-182880" algn="l" rtl="0">
              <a:lnSpc>
                <a:spcPct val="100000"/>
              </a:lnSpc>
              <a:spcBef>
                <a:spcPts val="0"/>
              </a:spcBef>
              <a:spcAft>
                <a:spcPts val="0"/>
              </a:spcAft>
              <a:buSzPts val="2093"/>
              <a:buFont typeface="Courier New"/>
              <a:buChar char="o"/>
            </a:pPr>
            <a:r>
              <a:rPr lang="en-US" sz="1610"/>
              <a:t>Codes of, and reasons for, </a:t>
            </a:r>
            <a:r>
              <a:rPr lang="en-US" sz="1820" b="1">
                <a:solidFill>
                  <a:srgbClr val="0070C0"/>
                </a:solidFill>
              </a:rPr>
              <a:t>missing data </a:t>
            </a:r>
            <a:endParaRPr/>
          </a:p>
          <a:p>
            <a:pPr marL="365760" lvl="1" indent="0" algn="l" rtl="0">
              <a:lnSpc>
                <a:spcPct val="100000"/>
              </a:lnSpc>
              <a:spcBef>
                <a:spcPts val="0"/>
              </a:spcBef>
              <a:spcAft>
                <a:spcPts val="0"/>
              </a:spcAft>
              <a:buSzPts val="2093"/>
              <a:buNone/>
            </a:pPr>
            <a:r>
              <a:rPr lang="en-US" sz="1610"/>
              <a:t>   How to document missing data?</a:t>
            </a:r>
            <a:endParaRPr/>
          </a:p>
          <a:p>
            <a:pPr marL="512763" lvl="1" indent="-147637" algn="l" rtl="0">
              <a:lnSpc>
                <a:spcPct val="100000"/>
              </a:lnSpc>
              <a:spcBef>
                <a:spcPts val="0"/>
              </a:spcBef>
              <a:spcAft>
                <a:spcPts val="0"/>
              </a:spcAft>
              <a:buSzPts val="2093"/>
              <a:buNone/>
            </a:pPr>
            <a:r>
              <a:rPr lang="en-US" sz="1610"/>
              <a:t>   For example: '99=not recorded', '98=not provided (no answer)', '97=not applicable', '96=not known', '95=error</a:t>
            </a:r>
            <a:r>
              <a:rPr lang="en-US" sz="1400"/>
              <a:t>'</a:t>
            </a:r>
            <a:endParaRPr/>
          </a:p>
        </p:txBody>
      </p:sp>
      <p:sp>
        <p:nvSpPr>
          <p:cNvPr id="523" name="Google Shape;523;p68"/>
          <p:cNvSpPr txBox="1"/>
          <p:nvPr/>
        </p:nvSpPr>
        <p:spPr>
          <a:xfrm>
            <a:off x="5638800" y="6227802"/>
            <a:ext cx="2819400" cy="708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000">
                <a:solidFill>
                  <a:srgbClr val="434343"/>
                </a:solidFill>
                <a:latin typeface="Trebuchet MS"/>
                <a:ea typeface="Trebuchet MS"/>
                <a:cs typeface="Trebuchet MS"/>
                <a:sym typeface="Trebuchet MS"/>
              </a:rPr>
              <a:t>Source: </a:t>
            </a:r>
            <a:r>
              <a:rPr lang="en-US" sz="1000" u="sng">
                <a:solidFill>
                  <a:schemeClr val="hlink"/>
                </a:solidFill>
                <a:latin typeface="Trebuchet MS"/>
                <a:ea typeface="Trebuchet MS"/>
                <a:cs typeface="Trebuchet MS"/>
                <a:sym typeface="Trebuchet MS"/>
                <a:hlinkClick r:id="rId5"/>
              </a:rPr>
              <a:t>https://www.ukdataservice.ac.uk/manage-data/document/data-level/tabular.aspx</a:t>
            </a:r>
            <a:endParaRPr sz="10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000">
              <a:solidFill>
                <a:schemeClr val="dk1"/>
              </a:solidFill>
              <a:latin typeface="Trebuchet MS"/>
              <a:ea typeface="Trebuchet MS"/>
              <a:cs typeface="Trebuchet MS"/>
              <a:sym typeface="Trebuchet MS"/>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527"/>
        <p:cNvGrpSpPr/>
        <p:nvPr/>
      </p:nvGrpSpPr>
      <p:grpSpPr>
        <a:xfrm>
          <a:off x="0" y="0"/>
          <a:ext cx="0" cy="0"/>
          <a:chOff x="0" y="0"/>
          <a:chExt cx="0" cy="0"/>
        </a:xfrm>
      </p:grpSpPr>
      <p:sp>
        <p:nvSpPr>
          <p:cNvPr id="528" name="Google Shape;528;p69"/>
          <p:cNvSpPr txBox="1">
            <a:spLocks noGrp="1"/>
          </p:cNvSpPr>
          <p:nvPr>
            <p:ph type="title"/>
          </p:nvPr>
        </p:nvSpPr>
        <p:spPr>
          <a:xfrm>
            <a:off x="729450" y="1758200"/>
            <a:ext cx="7688700" cy="8949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840"/>
              <a:buNone/>
            </a:pPr>
            <a:r>
              <a:rPr lang="en-US" sz="3000">
                <a:solidFill>
                  <a:srgbClr val="7F6000"/>
                </a:solidFill>
              </a:rPr>
              <a:t>Data Documentation: Quantitative Data (w/ SPSS)</a:t>
            </a:r>
            <a:endParaRPr sz="3000">
              <a:solidFill>
                <a:srgbClr val="7F6000"/>
              </a:solidFill>
            </a:endParaRPr>
          </a:p>
        </p:txBody>
      </p:sp>
      <p:sp>
        <p:nvSpPr>
          <p:cNvPr id="529" name="Google Shape;529;p69"/>
          <p:cNvSpPr txBox="1">
            <a:spLocks noGrp="1"/>
          </p:cNvSpPr>
          <p:nvPr>
            <p:ph type="body" idx="1"/>
          </p:nvPr>
        </p:nvSpPr>
        <p:spPr>
          <a:xfrm>
            <a:off x="729450" y="2832425"/>
            <a:ext cx="7688700" cy="3847800"/>
          </a:xfrm>
          <a:prstGeom prst="rect">
            <a:avLst/>
          </a:prstGeom>
          <a:noFill/>
          <a:ln>
            <a:noFill/>
          </a:ln>
        </p:spPr>
        <p:txBody>
          <a:bodyPr spcFirstLastPara="1" wrap="square" lIns="91425" tIns="45700" rIns="91425" bIns="45700" anchor="t" anchorCtr="0">
            <a:noAutofit/>
          </a:bodyPr>
          <a:lstStyle/>
          <a:p>
            <a:pPr marL="228600" lvl="0" indent="-114300" algn="l" rtl="0">
              <a:lnSpc>
                <a:spcPct val="115000"/>
              </a:lnSpc>
              <a:spcBef>
                <a:spcPts val="0"/>
              </a:spcBef>
              <a:spcAft>
                <a:spcPts val="0"/>
              </a:spcAft>
              <a:buSzPts val="1800"/>
              <a:buFont typeface="Courier New"/>
              <a:buChar char="o"/>
            </a:pPr>
            <a:r>
              <a:rPr lang="en-US" sz="1800" b="1"/>
              <a:t>IBM SPSS Statistics:</a:t>
            </a:r>
            <a:r>
              <a:rPr lang="en-US" sz="1800"/>
              <a:t> metadata embedded in data files; can be exported and saved as </a:t>
            </a:r>
            <a:r>
              <a:rPr lang="en-US" sz="1800">
                <a:solidFill>
                  <a:srgbClr val="0070C0"/>
                </a:solidFill>
              </a:rPr>
              <a:t>data dictionary </a:t>
            </a:r>
            <a:r>
              <a:rPr lang="en-US" sz="1800">
                <a:solidFill>
                  <a:srgbClr val="0C0C0C"/>
                </a:solidFill>
              </a:rPr>
              <a:t>or</a:t>
            </a:r>
            <a:r>
              <a:rPr lang="en-US" sz="1800">
                <a:solidFill>
                  <a:srgbClr val="0070C0"/>
                </a:solidFill>
              </a:rPr>
              <a:t> code book</a:t>
            </a:r>
            <a:endParaRPr sz="1800"/>
          </a:p>
          <a:p>
            <a:pPr marL="228600" lvl="0" indent="-100329" algn="l" rtl="0">
              <a:lnSpc>
                <a:spcPct val="115000"/>
              </a:lnSpc>
              <a:spcBef>
                <a:spcPts val="0"/>
              </a:spcBef>
              <a:spcAft>
                <a:spcPts val="0"/>
              </a:spcAft>
              <a:buSzPts val="1300"/>
              <a:buFont typeface="Courier New"/>
              <a:buNone/>
            </a:pPr>
            <a:endParaRPr sz="1800"/>
          </a:p>
          <a:p>
            <a:pPr marL="228600" lvl="0" indent="-114300" algn="l" rtl="0">
              <a:lnSpc>
                <a:spcPct val="115000"/>
              </a:lnSpc>
              <a:spcBef>
                <a:spcPts val="0"/>
              </a:spcBef>
              <a:spcAft>
                <a:spcPts val="0"/>
              </a:spcAft>
              <a:buSzPts val="1800"/>
              <a:buFont typeface="Courier New"/>
              <a:buChar char="o"/>
            </a:pPr>
            <a:r>
              <a:rPr lang="en-US" sz="1800" b="1"/>
              <a:t>Metadata for the SPSS data:</a:t>
            </a:r>
            <a:endParaRPr sz="1800"/>
          </a:p>
          <a:p>
            <a:pPr marL="548640" lvl="1" indent="-132080" algn="l" rtl="0">
              <a:lnSpc>
                <a:spcPct val="115000"/>
              </a:lnSpc>
              <a:spcBef>
                <a:spcPts val="0"/>
              </a:spcBef>
              <a:spcAft>
                <a:spcPts val="0"/>
              </a:spcAft>
              <a:buSzPts val="1800"/>
              <a:buFont typeface="Courier New"/>
              <a:buChar char="o"/>
            </a:pPr>
            <a:r>
              <a:rPr lang="en-US" sz="1800" b="1">
                <a:solidFill>
                  <a:srgbClr val="0070C0"/>
                </a:solidFill>
              </a:rPr>
              <a:t>Variable name</a:t>
            </a:r>
            <a:r>
              <a:rPr lang="en-US" sz="1800">
                <a:solidFill>
                  <a:srgbClr val="0070C0"/>
                </a:solidFill>
              </a:rPr>
              <a:t>: </a:t>
            </a:r>
            <a:r>
              <a:rPr lang="en-US" sz="1800"/>
              <a:t>the name assigned to the variable that acts as an identifier. Required.</a:t>
            </a:r>
            <a:endParaRPr sz="1800"/>
          </a:p>
          <a:p>
            <a:pPr marL="548640" lvl="1" indent="-132080" algn="l" rtl="0">
              <a:lnSpc>
                <a:spcPct val="115000"/>
              </a:lnSpc>
              <a:spcBef>
                <a:spcPts val="0"/>
              </a:spcBef>
              <a:spcAft>
                <a:spcPts val="0"/>
              </a:spcAft>
              <a:buSzPts val="1800"/>
              <a:buFont typeface="Courier New"/>
              <a:buChar char="o"/>
            </a:pPr>
            <a:r>
              <a:rPr lang="en-US" sz="1800" b="1">
                <a:solidFill>
                  <a:srgbClr val="0070C0"/>
                </a:solidFill>
              </a:rPr>
              <a:t>Variable label</a:t>
            </a:r>
            <a:r>
              <a:rPr lang="en-US" sz="1800">
                <a:solidFill>
                  <a:srgbClr val="0070C0"/>
                </a:solidFill>
              </a:rPr>
              <a:t>: </a:t>
            </a:r>
            <a:r>
              <a:rPr lang="en-US" sz="1800"/>
              <a:t>descriptive information of the meaning of the variable.</a:t>
            </a:r>
            <a:endParaRPr sz="1800"/>
          </a:p>
          <a:p>
            <a:pPr marL="548640" lvl="1" indent="-132080" algn="l" rtl="0">
              <a:lnSpc>
                <a:spcPct val="115000"/>
              </a:lnSpc>
              <a:spcBef>
                <a:spcPts val="0"/>
              </a:spcBef>
              <a:spcAft>
                <a:spcPts val="0"/>
              </a:spcAft>
              <a:buSzPts val="1800"/>
              <a:buFont typeface="Courier New"/>
              <a:buChar char="o"/>
            </a:pPr>
            <a:r>
              <a:rPr lang="en-US" sz="1800" b="1">
                <a:solidFill>
                  <a:srgbClr val="0070C0"/>
                </a:solidFill>
              </a:rPr>
              <a:t>Variable type</a:t>
            </a:r>
            <a:r>
              <a:rPr lang="en-US" sz="1800">
                <a:solidFill>
                  <a:srgbClr val="0070C0"/>
                </a:solidFill>
              </a:rPr>
              <a:t>: </a:t>
            </a:r>
            <a:r>
              <a:rPr lang="en-US" sz="1800"/>
              <a:t>information on how the value is stored internally (numeric, string). Required.</a:t>
            </a:r>
            <a:endParaRPr sz="1800"/>
          </a:p>
          <a:p>
            <a:pPr marL="548640" lvl="1" indent="-132080" algn="l" rtl="0">
              <a:lnSpc>
                <a:spcPct val="115000"/>
              </a:lnSpc>
              <a:spcBef>
                <a:spcPts val="0"/>
              </a:spcBef>
              <a:spcAft>
                <a:spcPts val="0"/>
              </a:spcAft>
              <a:buSzPts val="1800"/>
              <a:buFont typeface="Courier New"/>
              <a:buChar char="o"/>
            </a:pPr>
            <a:r>
              <a:rPr lang="en-US" sz="1800" b="1">
                <a:solidFill>
                  <a:srgbClr val="0070C0"/>
                </a:solidFill>
              </a:rPr>
              <a:t>Value label</a:t>
            </a:r>
            <a:r>
              <a:rPr lang="en-US" sz="1800">
                <a:solidFill>
                  <a:srgbClr val="0070C0"/>
                </a:solidFill>
              </a:rPr>
              <a:t>: </a:t>
            </a:r>
            <a:r>
              <a:rPr lang="en-US" sz="1800"/>
              <a:t>descriptive information on how the variable is coded (e.g., 0 for male, 1 for female).</a:t>
            </a:r>
            <a:endParaRPr sz="1800"/>
          </a:p>
          <a:p>
            <a:pPr marL="548640" lvl="1" indent="-132080" algn="l" rtl="0">
              <a:lnSpc>
                <a:spcPct val="115000"/>
              </a:lnSpc>
              <a:spcBef>
                <a:spcPts val="0"/>
              </a:spcBef>
              <a:spcAft>
                <a:spcPts val="0"/>
              </a:spcAft>
              <a:buSzPts val="1800"/>
              <a:buFont typeface="Courier New"/>
              <a:buChar char="o"/>
            </a:pPr>
            <a:r>
              <a:rPr lang="en-US" sz="1800" b="1">
                <a:solidFill>
                  <a:srgbClr val="0070C0"/>
                </a:solidFill>
              </a:rPr>
              <a:t>Missing value</a:t>
            </a:r>
            <a:r>
              <a:rPr lang="en-US" sz="1800">
                <a:solidFill>
                  <a:srgbClr val="0070C0"/>
                </a:solidFill>
              </a:rPr>
              <a:t>: </a:t>
            </a:r>
            <a:r>
              <a:rPr lang="en-US" sz="1800"/>
              <a:t>information on values to be ignored in calculations.</a:t>
            </a:r>
            <a:endParaRPr sz="1800"/>
          </a:p>
          <a:p>
            <a:pPr marL="228600" lvl="0" indent="0" algn="l" rtl="0">
              <a:lnSpc>
                <a:spcPct val="115000"/>
              </a:lnSpc>
              <a:spcBef>
                <a:spcPts val="740"/>
              </a:spcBef>
              <a:spcAft>
                <a:spcPts val="0"/>
              </a:spcAft>
              <a:buSzPts val="2860"/>
              <a:buFont typeface="Courier New"/>
              <a:buNone/>
            </a:pPr>
            <a:endParaRP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533"/>
        <p:cNvGrpSpPr/>
        <p:nvPr/>
      </p:nvGrpSpPr>
      <p:grpSpPr>
        <a:xfrm>
          <a:off x="0" y="0"/>
          <a:ext cx="0" cy="0"/>
          <a:chOff x="0" y="0"/>
          <a:chExt cx="0" cy="0"/>
        </a:xfrm>
      </p:grpSpPr>
      <p:sp>
        <p:nvSpPr>
          <p:cNvPr id="534" name="Google Shape;534;p70"/>
          <p:cNvSpPr txBox="1">
            <a:spLocks noGrp="1"/>
          </p:cNvSpPr>
          <p:nvPr>
            <p:ph type="title"/>
          </p:nvPr>
        </p:nvSpPr>
        <p:spPr>
          <a:xfrm>
            <a:off x="729450" y="1758200"/>
            <a:ext cx="7688700" cy="10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840"/>
              <a:buNone/>
            </a:pPr>
            <a:r>
              <a:rPr lang="en-US" sz="3000">
                <a:solidFill>
                  <a:srgbClr val="7F6000"/>
                </a:solidFill>
              </a:rPr>
              <a:t>Data Documentation: Quantitative Data (w/ SPSS) </a:t>
            </a:r>
            <a:endParaRPr sz="3000">
              <a:solidFill>
                <a:srgbClr val="7F6000"/>
              </a:solidFill>
            </a:endParaRPr>
          </a:p>
        </p:txBody>
      </p:sp>
      <p:sp>
        <p:nvSpPr>
          <p:cNvPr id="535" name="Google Shape;535;p70"/>
          <p:cNvSpPr txBox="1">
            <a:spLocks noGrp="1"/>
          </p:cNvSpPr>
          <p:nvPr>
            <p:ph type="body" idx="1"/>
          </p:nvPr>
        </p:nvSpPr>
        <p:spPr>
          <a:xfrm>
            <a:off x="729450" y="3032200"/>
            <a:ext cx="7688700" cy="3316500"/>
          </a:xfrm>
          <a:prstGeom prst="rect">
            <a:avLst/>
          </a:prstGeom>
          <a:noFill/>
          <a:ln>
            <a:noFill/>
          </a:ln>
        </p:spPr>
        <p:txBody>
          <a:bodyPr spcFirstLastPara="1" wrap="square" lIns="91425" tIns="45700" rIns="91425" bIns="45700" anchor="t" anchorCtr="0">
            <a:noAutofit/>
          </a:bodyPr>
          <a:lstStyle/>
          <a:p>
            <a:pPr marL="228600" lvl="0" indent="-114300" algn="l" rtl="0">
              <a:lnSpc>
                <a:spcPct val="115000"/>
              </a:lnSpc>
              <a:spcBef>
                <a:spcPts val="0"/>
              </a:spcBef>
              <a:spcAft>
                <a:spcPts val="0"/>
              </a:spcAft>
              <a:buSzPts val="1800"/>
              <a:buFont typeface="Courier New"/>
              <a:buChar char="o"/>
            </a:pPr>
            <a:r>
              <a:rPr lang="en-US" sz="1800"/>
              <a:t>Other metadata information:</a:t>
            </a:r>
            <a:endParaRPr sz="1800"/>
          </a:p>
          <a:p>
            <a:pPr marL="548640" lvl="1" indent="-132080" algn="l" rtl="0">
              <a:lnSpc>
                <a:spcPct val="115000"/>
              </a:lnSpc>
              <a:spcBef>
                <a:spcPts val="700"/>
              </a:spcBef>
              <a:spcAft>
                <a:spcPts val="0"/>
              </a:spcAft>
              <a:buSzPts val="1800"/>
              <a:buFont typeface="Courier New"/>
              <a:buChar char="o"/>
            </a:pPr>
            <a:r>
              <a:rPr lang="en-US" sz="1800" b="1">
                <a:solidFill>
                  <a:srgbClr val="0070C0"/>
                </a:solidFill>
              </a:rPr>
              <a:t>Width</a:t>
            </a:r>
            <a:r>
              <a:rPr lang="en-US" sz="1800">
                <a:solidFill>
                  <a:srgbClr val="0070C0"/>
                </a:solidFill>
              </a:rPr>
              <a:t>: </a:t>
            </a:r>
            <a:r>
              <a:rPr lang="en-US" sz="1800"/>
              <a:t>the maximum number of characters that a value can have. Required.</a:t>
            </a:r>
            <a:endParaRPr sz="1800"/>
          </a:p>
          <a:p>
            <a:pPr marL="548640" lvl="1" indent="-132080" algn="l" rtl="0">
              <a:lnSpc>
                <a:spcPct val="115000"/>
              </a:lnSpc>
              <a:spcBef>
                <a:spcPts val="700"/>
              </a:spcBef>
              <a:spcAft>
                <a:spcPts val="0"/>
              </a:spcAft>
              <a:buSzPts val="1800"/>
              <a:buFont typeface="Courier New"/>
              <a:buChar char="o"/>
            </a:pPr>
            <a:r>
              <a:rPr lang="en-US" sz="1800" b="1">
                <a:solidFill>
                  <a:srgbClr val="0070C0"/>
                </a:solidFill>
              </a:rPr>
              <a:t>Decimals</a:t>
            </a:r>
            <a:r>
              <a:rPr lang="en-US" sz="1800">
                <a:solidFill>
                  <a:srgbClr val="0070C0"/>
                </a:solidFill>
              </a:rPr>
              <a:t>: </a:t>
            </a:r>
            <a:r>
              <a:rPr lang="en-US" sz="1800"/>
              <a:t>information on how to display numeric values. Required.</a:t>
            </a:r>
            <a:endParaRPr sz="1800"/>
          </a:p>
          <a:p>
            <a:pPr marL="548640" lvl="1" indent="-132080" algn="l" rtl="0">
              <a:lnSpc>
                <a:spcPct val="115000"/>
              </a:lnSpc>
              <a:spcBef>
                <a:spcPts val="700"/>
              </a:spcBef>
              <a:spcAft>
                <a:spcPts val="0"/>
              </a:spcAft>
              <a:buSzPts val="1800"/>
              <a:buFont typeface="Courier New"/>
              <a:buChar char="o"/>
            </a:pPr>
            <a:r>
              <a:rPr lang="en-US" sz="1800" b="1">
                <a:solidFill>
                  <a:srgbClr val="0070C0"/>
                </a:solidFill>
              </a:rPr>
              <a:t>Columns</a:t>
            </a:r>
            <a:r>
              <a:rPr lang="en-US" sz="1800">
                <a:solidFill>
                  <a:srgbClr val="0070C0"/>
                </a:solidFill>
              </a:rPr>
              <a:t>:</a:t>
            </a:r>
            <a:r>
              <a:rPr lang="en-US" sz="1800"/>
              <a:t> Column width for a variable. Required.</a:t>
            </a:r>
            <a:endParaRPr sz="1800"/>
          </a:p>
          <a:p>
            <a:pPr marL="548640" lvl="1" indent="-132080" algn="l" rtl="0">
              <a:lnSpc>
                <a:spcPct val="115000"/>
              </a:lnSpc>
              <a:spcBef>
                <a:spcPts val="700"/>
              </a:spcBef>
              <a:spcAft>
                <a:spcPts val="0"/>
              </a:spcAft>
              <a:buSzPts val="1800"/>
              <a:buFont typeface="Courier New"/>
              <a:buChar char="o"/>
            </a:pPr>
            <a:r>
              <a:rPr lang="en-US" sz="1800" b="1">
                <a:solidFill>
                  <a:srgbClr val="0070C0"/>
                </a:solidFill>
              </a:rPr>
              <a:t>Align</a:t>
            </a:r>
            <a:r>
              <a:rPr lang="en-US" sz="1800">
                <a:solidFill>
                  <a:srgbClr val="0070C0"/>
                </a:solidFill>
              </a:rPr>
              <a:t>: </a:t>
            </a:r>
            <a:r>
              <a:rPr lang="en-US" sz="1800"/>
              <a:t>Alignment of data values. Required.</a:t>
            </a:r>
            <a:endParaRPr sz="1800"/>
          </a:p>
          <a:p>
            <a:pPr marL="548640" lvl="1" indent="-132080" algn="l" rtl="0">
              <a:lnSpc>
                <a:spcPct val="115000"/>
              </a:lnSpc>
              <a:spcBef>
                <a:spcPts val="700"/>
              </a:spcBef>
              <a:spcAft>
                <a:spcPts val="0"/>
              </a:spcAft>
              <a:buSzPts val="1800"/>
              <a:buFont typeface="Courier New"/>
              <a:buChar char="o"/>
            </a:pPr>
            <a:r>
              <a:rPr lang="en-US" sz="1800" b="1">
                <a:solidFill>
                  <a:srgbClr val="0070C0"/>
                </a:solidFill>
              </a:rPr>
              <a:t>Measure</a:t>
            </a:r>
            <a:r>
              <a:rPr lang="en-US" sz="1800">
                <a:solidFill>
                  <a:srgbClr val="0070C0"/>
                </a:solidFill>
              </a:rPr>
              <a:t>: </a:t>
            </a:r>
            <a:r>
              <a:rPr lang="en-US" sz="1800"/>
              <a:t>how the variable is measured (nominal/categorical, ordinal, scale).</a:t>
            </a:r>
            <a:endParaRPr sz="1800"/>
          </a:p>
          <a:p>
            <a:pPr marL="548640" lvl="1" indent="-132080" algn="l" rtl="0">
              <a:lnSpc>
                <a:spcPct val="115000"/>
              </a:lnSpc>
              <a:spcBef>
                <a:spcPts val="700"/>
              </a:spcBef>
              <a:spcAft>
                <a:spcPts val="0"/>
              </a:spcAft>
              <a:buSzPts val="1800"/>
              <a:buFont typeface="Courier New"/>
              <a:buChar char="o"/>
            </a:pPr>
            <a:r>
              <a:rPr lang="en-US" sz="1800" b="1">
                <a:solidFill>
                  <a:srgbClr val="0070C0"/>
                </a:solidFill>
              </a:rPr>
              <a:t>Role</a:t>
            </a:r>
            <a:r>
              <a:rPr lang="en-US" sz="1800">
                <a:solidFill>
                  <a:srgbClr val="0070C0"/>
                </a:solidFill>
              </a:rPr>
              <a:t>: </a:t>
            </a:r>
            <a:r>
              <a:rPr lang="en-US" sz="1800"/>
              <a:t>the variable’s supposed relation to other variables.</a:t>
            </a:r>
            <a:endParaRPr sz="1800"/>
          </a:p>
          <a:p>
            <a:pPr marL="228600" lvl="0" indent="0" algn="l" rtl="0">
              <a:spcBef>
                <a:spcPts val="740"/>
              </a:spcBef>
              <a:spcAft>
                <a:spcPts val="0"/>
              </a:spcAft>
              <a:buSzPts val="2860"/>
              <a:buFont typeface="Courier New"/>
              <a:buNone/>
            </a:pPr>
            <a:endParaRPr/>
          </a:p>
          <a:p>
            <a:pPr marL="45720" lvl="0" indent="0" algn="l" rtl="0">
              <a:spcBef>
                <a:spcPts val="740"/>
              </a:spcBef>
              <a:spcAft>
                <a:spcPts val="0"/>
              </a:spcAft>
              <a:buSzPts val="2860"/>
              <a:buNone/>
            </a:pPr>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71"/>
          <p:cNvSpPr txBox="1"/>
          <p:nvPr/>
        </p:nvSpPr>
        <p:spPr>
          <a:xfrm>
            <a:off x="685800" y="304800"/>
            <a:ext cx="76200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3840"/>
              <a:buFont typeface="Georgia"/>
              <a:buNone/>
            </a:pPr>
            <a:endParaRPr sz="3000" b="1" i="0">
              <a:solidFill>
                <a:schemeClr val="dk1"/>
              </a:solidFill>
              <a:latin typeface="Trebuchet MS"/>
              <a:ea typeface="Trebuchet MS"/>
              <a:cs typeface="Trebuchet MS"/>
              <a:sym typeface="Trebuchet MS"/>
            </a:endParaRPr>
          </a:p>
        </p:txBody>
      </p:sp>
      <p:pic>
        <p:nvPicPr>
          <p:cNvPr id="541" name="Google Shape;541;p71"/>
          <p:cNvPicPr preferRelativeResize="0"/>
          <p:nvPr/>
        </p:nvPicPr>
        <p:blipFill rotWithShape="1">
          <a:blip r:embed="rId3">
            <a:alphaModFix/>
          </a:blip>
          <a:srcRect/>
          <a:stretch/>
        </p:blipFill>
        <p:spPr>
          <a:xfrm>
            <a:off x="4038600" y="1532547"/>
            <a:ext cx="1066800" cy="1066800"/>
          </a:xfrm>
          <a:prstGeom prst="rect">
            <a:avLst/>
          </a:prstGeom>
          <a:noFill/>
          <a:ln>
            <a:noFill/>
          </a:ln>
        </p:spPr>
      </p:pic>
      <p:pic>
        <p:nvPicPr>
          <p:cNvPr id="542" name="Google Shape;542;p71" descr="https://encrypted-tbn3.gstatic.com/images?q=tbn:ANd9GcSkEQKw_zHMW0sKgrVweafOT9vblSdw-l5nQDWcM4Irk0m0mfHhHKYfm_s"/>
          <p:cNvPicPr preferRelativeResize="0"/>
          <p:nvPr/>
        </p:nvPicPr>
        <p:blipFill rotWithShape="1">
          <a:blip r:embed="rId4">
            <a:alphaModFix/>
          </a:blip>
          <a:srcRect/>
          <a:stretch/>
        </p:blipFill>
        <p:spPr>
          <a:xfrm>
            <a:off x="6662185" y="2998021"/>
            <a:ext cx="1524000" cy="800100"/>
          </a:xfrm>
          <a:prstGeom prst="rect">
            <a:avLst/>
          </a:prstGeom>
          <a:noFill/>
          <a:ln>
            <a:noFill/>
          </a:ln>
        </p:spPr>
      </p:pic>
      <p:pic>
        <p:nvPicPr>
          <p:cNvPr id="543" name="Google Shape;543;p71" descr="http://grok.lsu.edu/image/33841.jpg"/>
          <p:cNvPicPr preferRelativeResize="0"/>
          <p:nvPr/>
        </p:nvPicPr>
        <p:blipFill rotWithShape="1">
          <a:blip r:embed="rId5">
            <a:alphaModFix/>
          </a:blip>
          <a:srcRect/>
          <a:stretch/>
        </p:blipFill>
        <p:spPr>
          <a:xfrm>
            <a:off x="685800" y="4290774"/>
            <a:ext cx="2624105" cy="601859"/>
          </a:xfrm>
          <a:prstGeom prst="rect">
            <a:avLst/>
          </a:prstGeom>
          <a:noFill/>
          <a:ln>
            <a:noFill/>
          </a:ln>
        </p:spPr>
      </p:pic>
      <p:pic>
        <p:nvPicPr>
          <p:cNvPr id="544" name="Google Shape;544;p71" descr="http://www.timberlake.co.uk/common/images/gauss14/Gauss_Logo_RGB.png"/>
          <p:cNvPicPr preferRelativeResize="0"/>
          <p:nvPr/>
        </p:nvPicPr>
        <p:blipFill rotWithShape="1">
          <a:blip r:embed="rId6">
            <a:alphaModFix/>
          </a:blip>
          <a:srcRect/>
          <a:stretch/>
        </p:blipFill>
        <p:spPr>
          <a:xfrm>
            <a:off x="3733800" y="5700277"/>
            <a:ext cx="1908226" cy="494959"/>
          </a:xfrm>
          <a:prstGeom prst="rect">
            <a:avLst/>
          </a:prstGeom>
          <a:noFill/>
          <a:ln>
            <a:noFill/>
          </a:ln>
        </p:spPr>
      </p:pic>
      <p:pic>
        <p:nvPicPr>
          <p:cNvPr id="545" name="Google Shape;545;p71" descr="http://i481.photobucket.com/albums/rr172/cacing_95/logo.jpg"/>
          <p:cNvPicPr preferRelativeResize="0"/>
          <p:nvPr/>
        </p:nvPicPr>
        <p:blipFill rotWithShape="1">
          <a:blip r:embed="rId7">
            <a:alphaModFix/>
          </a:blip>
          <a:srcRect/>
          <a:stretch/>
        </p:blipFill>
        <p:spPr>
          <a:xfrm>
            <a:off x="6204985" y="4290774"/>
            <a:ext cx="2438400" cy="678280"/>
          </a:xfrm>
          <a:prstGeom prst="rect">
            <a:avLst/>
          </a:prstGeom>
          <a:noFill/>
          <a:ln>
            <a:noFill/>
          </a:ln>
        </p:spPr>
      </p:pic>
      <p:pic>
        <p:nvPicPr>
          <p:cNvPr id="546" name="Google Shape;546;p71" descr="http://www.v3.co.uk/IMG/479/168479/sas-logo-540x334.jpg"/>
          <p:cNvPicPr preferRelativeResize="0"/>
          <p:nvPr/>
        </p:nvPicPr>
        <p:blipFill rotWithShape="1">
          <a:blip r:embed="rId8">
            <a:alphaModFix/>
          </a:blip>
          <a:srcRect/>
          <a:stretch/>
        </p:blipFill>
        <p:spPr>
          <a:xfrm>
            <a:off x="3733800" y="2930790"/>
            <a:ext cx="1779358" cy="1100566"/>
          </a:xfrm>
          <a:prstGeom prst="rect">
            <a:avLst/>
          </a:prstGeom>
          <a:noFill/>
          <a:ln>
            <a:noFill/>
          </a:ln>
        </p:spPr>
      </p:pic>
      <p:pic>
        <p:nvPicPr>
          <p:cNvPr id="547" name="Google Shape;547;p71" descr="http://libraries.mit.edu/news/files/2007/10/stata_logo_blue.jpg"/>
          <p:cNvPicPr preferRelativeResize="0"/>
          <p:nvPr/>
        </p:nvPicPr>
        <p:blipFill rotWithShape="1">
          <a:blip r:embed="rId9">
            <a:alphaModFix/>
          </a:blip>
          <a:srcRect/>
          <a:stretch/>
        </p:blipFill>
        <p:spPr>
          <a:xfrm>
            <a:off x="6531085" y="1782578"/>
            <a:ext cx="1786201" cy="566738"/>
          </a:xfrm>
          <a:prstGeom prst="rect">
            <a:avLst/>
          </a:prstGeom>
          <a:noFill/>
          <a:ln>
            <a:noFill/>
          </a:ln>
        </p:spPr>
      </p:pic>
      <p:pic>
        <p:nvPicPr>
          <p:cNvPr id="548" name="Google Shape;548;p71" descr="https://i2.wp.com/www.sciencesoftware.com.cn/admin/upload/soft/200731632068073.gif"/>
          <p:cNvPicPr preferRelativeResize="0"/>
          <p:nvPr/>
        </p:nvPicPr>
        <p:blipFill rotWithShape="1">
          <a:blip r:embed="rId10">
            <a:alphaModFix/>
          </a:blip>
          <a:srcRect/>
          <a:stretch/>
        </p:blipFill>
        <p:spPr>
          <a:xfrm>
            <a:off x="6410578" y="5677242"/>
            <a:ext cx="2149241" cy="388058"/>
          </a:xfrm>
          <a:prstGeom prst="rect">
            <a:avLst/>
          </a:prstGeom>
          <a:noFill/>
          <a:ln>
            <a:noFill/>
          </a:ln>
        </p:spPr>
      </p:pic>
      <p:pic>
        <p:nvPicPr>
          <p:cNvPr id="549" name="Google Shape;549;p71" descr="http://www.r-project.org/Rlogo.jpg"/>
          <p:cNvPicPr preferRelativeResize="0"/>
          <p:nvPr/>
        </p:nvPicPr>
        <p:blipFill rotWithShape="1">
          <a:blip r:embed="rId11">
            <a:alphaModFix/>
          </a:blip>
          <a:srcRect/>
          <a:stretch/>
        </p:blipFill>
        <p:spPr>
          <a:xfrm>
            <a:off x="1342976" y="3119123"/>
            <a:ext cx="952500" cy="723900"/>
          </a:xfrm>
          <a:prstGeom prst="rect">
            <a:avLst/>
          </a:prstGeom>
          <a:noFill/>
          <a:ln>
            <a:noFill/>
          </a:ln>
        </p:spPr>
      </p:pic>
      <p:pic>
        <p:nvPicPr>
          <p:cNvPr id="550" name="Google Shape;550;p71" descr="http://www.sigmaplot.com/images/sigmaplot-logo.gif"/>
          <p:cNvPicPr preferRelativeResize="0"/>
          <p:nvPr/>
        </p:nvPicPr>
        <p:blipFill rotWithShape="1">
          <a:blip r:embed="rId12">
            <a:alphaModFix/>
          </a:blip>
          <a:srcRect/>
          <a:stretch/>
        </p:blipFill>
        <p:spPr>
          <a:xfrm>
            <a:off x="854852" y="5492266"/>
            <a:ext cx="2286000" cy="828675"/>
          </a:xfrm>
          <a:prstGeom prst="rect">
            <a:avLst/>
          </a:prstGeom>
          <a:noFill/>
          <a:ln>
            <a:noFill/>
          </a:ln>
        </p:spPr>
      </p:pic>
      <p:pic>
        <p:nvPicPr>
          <p:cNvPr id="551" name="Google Shape;551;p71"/>
          <p:cNvPicPr preferRelativeResize="0"/>
          <p:nvPr/>
        </p:nvPicPr>
        <p:blipFill rotWithShape="1">
          <a:blip r:embed="rId13">
            <a:alphaModFix/>
          </a:blip>
          <a:srcRect/>
          <a:stretch/>
        </p:blipFill>
        <p:spPr>
          <a:xfrm>
            <a:off x="1097839" y="1362408"/>
            <a:ext cx="1442775" cy="1442775"/>
          </a:xfrm>
          <a:prstGeom prst="rect">
            <a:avLst/>
          </a:prstGeom>
          <a:noFill/>
          <a:ln>
            <a:noFill/>
          </a:ln>
        </p:spPr>
      </p:pic>
      <p:pic>
        <p:nvPicPr>
          <p:cNvPr id="552" name="Google Shape;552;p71" descr="https://researchdata.4tu.nl/fileadmin/_processed_/e/2/csm_netcdf2_b981968aae.jpg"/>
          <p:cNvPicPr preferRelativeResize="0"/>
          <p:nvPr/>
        </p:nvPicPr>
        <p:blipFill rotWithShape="1">
          <a:blip r:embed="rId14">
            <a:alphaModFix/>
          </a:blip>
          <a:srcRect/>
          <a:stretch/>
        </p:blipFill>
        <p:spPr>
          <a:xfrm>
            <a:off x="3936371" y="3911530"/>
            <a:ext cx="1374216" cy="1374216"/>
          </a:xfrm>
          <a:prstGeom prst="rect">
            <a:avLst/>
          </a:prstGeom>
          <a:noFill/>
          <a:ln>
            <a:noFill/>
          </a:ln>
        </p:spPr>
      </p:pic>
      <p:sp>
        <p:nvSpPr>
          <p:cNvPr id="553" name="Google Shape;553;p71"/>
          <p:cNvSpPr txBox="1">
            <a:spLocks noGrp="1"/>
          </p:cNvSpPr>
          <p:nvPr>
            <p:ph type="title"/>
          </p:nvPr>
        </p:nvSpPr>
        <p:spPr>
          <a:xfrm>
            <a:off x="729450" y="657900"/>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C3260C"/>
              </a:buClr>
              <a:buSzPts val="3840"/>
              <a:buFont typeface="Georgia"/>
              <a:buNone/>
            </a:pPr>
            <a:r>
              <a:rPr lang="en-US" sz="3000">
                <a:solidFill>
                  <a:srgbClr val="7F6000"/>
                </a:solidFill>
                <a:latin typeface="Trebuchet MS"/>
                <a:ea typeface="Trebuchet MS"/>
                <a:cs typeface="Trebuchet MS"/>
                <a:sym typeface="Trebuchet MS"/>
              </a:rPr>
              <a:t>Tools for Data Analysis and Visualization</a:t>
            </a:r>
            <a:endParaRPr>
              <a:solidFill>
                <a:srgbClr val="7F6000"/>
              </a:solidFill>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Shape 558"/>
        <p:cNvGrpSpPr/>
        <p:nvPr/>
      </p:nvGrpSpPr>
      <p:grpSpPr>
        <a:xfrm>
          <a:off x="0" y="0"/>
          <a:ext cx="0" cy="0"/>
          <a:chOff x="0" y="0"/>
          <a:chExt cx="0" cy="0"/>
        </a:xfrm>
      </p:grpSpPr>
      <p:sp>
        <p:nvSpPr>
          <p:cNvPr id="559" name="Google Shape;559;p72"/>
          <p:cNvSpPr txBox="1"/>
          <p:nvPr/>
        </p:nvSpPr>
        <p:spPr>
          <a:xfrm>
            <a:off x="685800" y="304800"/>
            <a:ext cx="76200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4096"/>
              <a:buFont typeface="Georgia"/>
              <a:buNone/>
            </a:pPr>
            <a:endParaRPr sz="3200" b="1" i="0">
              <a:solidFill>
                <a:schemeClr val="dk1"/>
              </a:solidFill>
              <a:latin typeface="Trebuchet MS"/>
              <a:ea typeface="Trebuchet MS"/>
              <a:cs typeface="Trebuchet MS"/>
              <a:sym typeface="Trebuchet MS"/>
            </a:endParaRPr>
          </a:p>
        </p:txBody>
      </p:sp>
      <p:pic>
        <p:nvPicPr>
          <p:cNvPr id="560" name="Google Shape;560;p72"/>
          <p:cNvPicPr preferRelativeResize="0"/>
          <p:nvPr/>
        </p:nvPicPr>
        <p:blipFill rotWithShape="1">
          <a:blip r:embed="rId3">
            <a:alphaModFix/>
          </a:blip>
          <a:srcRect/>
          <a:stretch/>
        </p:blipFill>
        <p:spPr>
          <a:xfrm>
            <a:off x="3948341" y="3079566"/>
            <a:ext cx="1003722" cy="1004907"/>
          </a:xfrm>
          <a:prstGeom prst="rect">
            <a:avLst/>
          </a:prstGeom>
          <a:noFill/>
          <a:ln>
            <a:noFill/>
          </a:ln>
        </p:spPr>
      </p:pic>
      <p:pic>
        <p:nvPicPr>
          <p:cNvPr id="561" name="Google Shape;561;p72" descr="http://2.bp.blogspot.com/-8w02pQ8PDOY/VFeseXkNTXI/AAAAAAAAG9w/lMxEhpJr00k/s1600/googledrive.png"/>
          <p:cNvPicPr preferRelativeResize="0"/>
          <p:nvPr/>
        </p:nvPicPr>
        <p:blipFill rotWithShape="1">
          <a:blip r:embed="rId4">
            <a:alphaModFix/>
          </a:blip>
          <a:srcRect/>
          <a:stretch/>
        </p:blipFill>
        <p:spPr>
          <a:xfrm>
            <a:off x="1316988" y="1837124"/>
            <a:ext cx="1132252" cy="1132252"/>
          </a:xfrm>
          <a:prstGeom prst="rect">
            <a:avLst/>
          </a:prstGeom>
          <a:noFill/>
          <a:ln>
            <a:noFill/>
          </a:ln>
        </p:spPr>
      </p:pic>
      <p:pic>
        <p:nvPicPr>
          <p:cNvPr id="562" name="Google Shape;562;p72" descr="http://www.graphpad.com/guides/prism/6/user-guide/labarchiveslogo.png"/>
          <p:cNvPicPr preferRelativeResize="0"/>
          <p:nvPr/>
        </p:nvPicPr>
        <p:blipFill rotWithShape="1">
          <a:blip r:embed="rId5">
            <a:alphaModFix/>
          </a:blip>
          <a:srcRect/>
          <a:stretch/>
        </p:blipFill>
        <p:spPr>
          <a:xfrm>
            <a:off x="838200" y="4280465"/>
            <a:ext cx="2324100" cy="657226"/>
          </a:xfrm>
          <a:prstGeom prst="rect">
            <a:avLst/>
          </a:prstGeom>
          <a:noFill/>
          <a:ln>
            <a:noFill/>
          </a:ln>
        </p:spPr>
      </p:pic>
      <p:pic>
        <p:nvPicPr>
          <p:cNvPr id="563" name="Google Shape;563;p72" descr="https://i-msdn.sec.s-msft.com/dynimg/IC728513.png"/>
          <p:cNvPicPr preferRelativeResize="0"/>
          <p:nvPr/>
        </p:nvPicPr>
        <p:blipFill rotWithShape="1">
          <a:blip r:embed="rId6">
            <a:alphaModFix/>
          </a:blip>
          <a:srcRect t="55463"/>
          <a:stretch/>
        </p:blipFill>
        <p:spPr>
          <a:xfrm>
            <a:off x="6443024" y="2140546"/>
            <a:ext cx="1851025" cy="744780"/>
          </a:xfrm>
          <a:prstGeom prst="rect">
            <a:avLst/>
          </a:prstGeom>
          <a:noFill/>
          <a:ln>
            <a:noFill/>
          </a:ln>
        </p:spPr>
      </p:pic>
      <p:pic>
        <p:nvPicPr>
          <p:cNvPr id="564" name="Google Shape;564;p72" descr="https://www.dropbox.com/static/images/logo.png"/>
          <p:cNvPicPr preferRelativeResize="0"/>
          <p:nvPr/>
        </p:nvPicPr>
        <p:blipFill rotWithShape="1">
          <a:blip r:embed="rId7">
            <a:alphaModFix/>
          </a:blip>
          <a:srcRect/>
          <a:stretch/>
        </p:blipFill>
        <p:spPr>
          <a:xfrm>
            <a:off x="3331883" y="2140546"/>
            <a:ext cx="2200275" cy="571501"/>
          </a:xfrm>
          <a:prstGeom prst="rect">
            <a:avLst/>
          </a:prstGeom>
          <a:noFill/>
          <a:ln>
            <a:noFill/>
          </a:ln>
        </p:spPr>
      </p:pic>
      <p:pic>
        <p:nvPicPr>
          <p:cNvPr id="565" name="Google Shape;565;p72" descr="http://www.cmbn.no/tonjum/pix/openwetware.png"/>
          <p:cNvPicPr preferRelativeResize="0"/>
          <p:nvPr/>
        </p:nvPicPr>
        <p:blipFill rotWithShape="1">
          <a:blip r:embed="rId8">
            <a:alphaModFix/>
          </a:blip>
          <a:srcRect/>
          <a:stretch/>
        </p:blipFill>
        <p:spPr>
          <a:xfrm>
            <a:off x="3968462" y="4388447"/>
            <a:ext cx="4445259" cy="488353"/>
          </a:xfrm>
          <a:prstGeom prst="rect">
            <a:avLst/>
          </a:prstGeom>
          <a:noFill/>
          <a:ln>
            <a:noFill/>
          </a:ln>
        </p:spPr>
      </p:pic>
      <p:pic>
        <p:nvPicPr>
          <p:cNvPr id="566" name="Google Shape;566;p72" descr="http://dmptool.files.wordpress.com/2013/06/cropped-dmptool_newicon.jpg"/>
          <p:cNvPicPr preferRelativeResize="0"/>
          <p:nvPr/>
        </p:nvPicPr>
        <p:blipFill rotWithShape="1">
          <a:blip r:embed="rId9">
            <a:alphaModFix/>
          </a:blip>
          <a:srcRect/>
          <a:stretch/>
        </p:blipFill>
        <p:spPr>
          <a:xfrm>
            <a:off x="2754040" y="5282001"/>
            <a:ext cx="1178850" cy="1152653"/>
          </a:xfrm>
          <a:prstGeom prst="rect">
            <a:avLst/>
          </a:prstGeom>
          <a:noFill/>
          <a:ln>
            <a:noFill/>
          </a:ln>
        </p:spPr>
      </p:pic>
      <p:pic>
        <p:nvPicPr>
          <p:cNvPr id="567" name="Google Shape;567;p72" descr="http://www.dcc.ac.uk/sites/default/files/imagecache/resource_large/DataCite_0.jpg"/>
          <p:cNvPicPr preferRelativeResize="0"/>
          <p:nvPr/>
        </p:nvPicPr>
        <p:blipFill rotWithShape="1">
          <a:blip r:embed="rId10">
            <a:alphaModFix/>
          </a:blip>
          <a:srcRect/>
          <a:stretch/>
        </p:blipFill>
        <p:spPr>
          <a:xfrm>
            <a:off x="5384032" y="5322549"/>
            <a:ext cx="1143000" cy="1209040"/>
          </a:xfrm>
          <a:prstGeom prst="rect">
            <a:avLst/>
          </a:prstGeom>
          <a:noFill/>
          <a:ln>
            <a:noFill/>
          </a:ln>
        </p:spPr>
      </p:pic>
      <p:pic>
        <p:nvPicPr>
          <p:cNvPr id="568" name="Google Shape;568;p72"/>
          <p:cNvPicPr preferRelativeResize="0"/>
          <p:nvPr/>
        </p:nvPicPr>
        <p:blipFill rotWithShape="1">
          <a:blip r:embed="rId11">
            <a:alphaModFix/>
          </a:blip>
          <a:srcRect/>
          <a:stretch/>
        </p:blipFill>
        <p:spPr>
          <a:xfrm>
            <a:off x="6229490" y="3187763"/>
            <a:ext cx="2278091" cy="748817"/>
          </a:xfrm>
          <a:prstGeom prst="rect">
            <a:avLst/>
          </a:prstGeom>
          <a:noFill/>
          <a:ln>
            <a:noFill/>
          </a:ln>
        </p:spPr>
      </p:pic>
      <p:pic>
        <p:nvPicPr>
          <p:cNvPr id="569" name="Google Shape;569;p72"/>
          <p:cNvPicPr preferRelativeResize="0"/>
          <p:nvPr/>
        </p:nvPicPr>
        <p:blipFill rotWithShape="1">
          <a:blip r:embed="rId12">
            <a:alphaModFix/>
          </a:blip>
          <a:srcRect/>
          <a:stretch/>
        </p:blipFill>
        <p:spPr>
          <a:xfrm>
            <a:off x="883489" y="3218751"/>
            <a:ext cx="1999250" cy="752161"/>
          </a:xfrm>
          <a:prstGeom prst="rect">
            <a:avLst/>
          </a:prstGeom>
          <a:noFill/>
          <a:ln>
            <a:noFill/>
          </a:ln>
        </p:spPr>
      </p:pic>
      <p:sp>
        <p:nvSpPr>
          <p:cNvPr id="570" name="Google Shape;570;p72"/>
          <p:cNvSpPr txBox="1">
            <a:spLocks noGrp="1"/>
          </p:cNvSpPr>
          <p:nvPr>
            <p:ph type="title"/>
          </p:nvPr>
        </p:nvSpPr>
        <p:spPr>
          <a:xfrm>
            <a:off x="818875" y="657900"/>
            <a:ext cx="7688700" cy="10050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C3260C"/>
              </a:buClr>
              <a:buSzPts val="4096"/>
              <a:buFont typeface="Georgia"/>
              <a:buNone/>
            </a:pPr>
            <a:r>
              <a:rPr lang="en-US">
                <a:solidFill>
                  <a:srgbClr val="7F6000"/>
                </a:solidFill>
                <a:latin typeface="Trebuchet MS"/>
                <a:ea typeface="Trebuchet MS"/>
                <a:cs typeface="Trebuchet MS"/>
                <a:sym typeface="Trebuchet MS"/>
              </a:rPr>
              <a:t>Tools for Files &amp; Notes Sharing, Lab Management, Data Management Plan…</a:t>
            </a:r>
            <a:endParaRPr>
              <a:solidFill>
                <a:srgbClr val="7F6000"/>
              </a:solidFill>
              <a:latin typeface="Trebuchet MS"/>
              <a:ea typeface="Trebuchet MS"/>
              <a:cs typeface="Trebuchet MS"/>
              <a:sym typeface="Trebuchet MS"/>
            </a:endParaRPr>
          </a:p>
          <a:p>
            <a:pPr marL="0" lvl="0" indent="0" algn="l" rtl="0">
              <a:spcBef>
                <a:spcPts val="0"/>
              </a:spcBef>
              <a:spcAft>
                <a:spcPts val="0"/>
              </a:spcAft>
              <a:buNone/>
            </a:pPr>
            <a:endParaRPr sz="3200">
              <a:solidFill>
                <a:schemeClr val="dk1"/>
              </a:solidFill>
              <a:latin typeface="Trebuchet MS"/>
              <a:ea typeface="Trebuchet MS"/>
              <a:cs typeface="Trebuchet MS"/>
              <a:sym typeface="Trebuchet M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9"/>
        <p:cNvGrpSpPr/>
        <p:nvPr/>
      </p:nvGrpSpPr>
      <p:grpSpPr>
        <a:xfrm>
          <a:off x="0" y="0"/>
          <a:ext cx="0" cy="0"/>
          <a:chOff x="0" y="0"/>
          <a:chExt cx="0" cy="0"/>
        </a:xfrm>
      </p:grpSpPr>
      <p:sp>
        <p:nvSpPr>
          <p:cNvPr id="140" name="Google Shape;140;p19"/>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Data, Research Data, Dataset</a:t>
            </a:r>
            <a:br>
              <a:rPr lang="en-US" sz="3200">
                <a:solidFill>
                  <a:srgbClr val="7F6000"/>
                </a:solidFill>
              </a:rPr>
            </a:br>
            <a:endParaRPr sz="3200">
              <a:solidFill>
                <a:srgbClr val="7F6000"/>
              </a:solidFill>
            </a:endParaRPr>
          </a:p>
        </p:txBody>
      </p:sp>
      <p:sp>
        <p:nvSpPr>
          <p:cNvPr id="141" name="Google Shape;141;p19"/>
          <p:cNvSpPr txBox="1">
            <a:spLocks noGrp="1"/>
          </p:cNvSpPr>
          <p:nvPr>
            <p:ph type="body" idx="1"/>
          </p:nvPr>
        </p:nvSpPr>
        <p:spPr>
          <a:xfrm>
            <a:off x="729450" y="2548100"/>
            <a:ext cx="7688700" cy="4179600"/>
          </a:xfrm>
          <a:prstGeom prst="rect">
            <a:avLst/>
          </a:prstGeom>
          <a:noFill/>
          <a:ln>
            <a:noFill/>
          </a:ln>
        </p:spPr>
        <p:txBody>
          <a:bodyPr spcFirstLastPara="1" wrap="square" lIns="91425" tIns="45700" rIns="91425" bIns="45700" anchor="t" anchorCtr="0">
            <a:noAutofit/>
          </a:bodyPr>
          <a:lstStyle/>
          <a:p>
            <a:pPr marL="228600" lvl="0" indent="-125729" algn="l" rtl="0">
              <a:lnSpc>
                <a:spcPct val="100000"/>
              </a:lnSpc>
              <a:spcBef>
                <a:spcPts val="0"/>
              </a:spcBef>
              <a:spcAft>
                <a:spcPts val="0"/>
              </a:spcAft>
              <a:buClr>
                <a:srgbClr val="434343"/>
              </a:buClr>
              <a:buSzPts val="1700"/>
              <a:buFont typeface="Courier New"/>
              <a:buChar char="o"/>
            </a:pPr>
            <a:r>
              <a:rPr lang="en-US" sz="1700" b="1" dirty="0">
                <a:solidFill>
                  <a:srgbClr val="434343"/>
                </a:solidFill>
              </a:rPr>
              <a:t>Data</a:t>
            </a:r>
            <a:r>
              <a:rPr lang="en-US" sz="1700" dirty="0">
                <a:solidFill>
                  <a:srgbClr val="434343"/>
                </a:solidFill>
              </a:rPr>
              <a:t> are </a:t>
            </a:r>
            <a:r>
              <a:rPr lang="en-US" sz="1700" dirty="0">
                <a:solidFill>
                  <a:srgbClr val="0070C0"/>
                </a:solidFill>
              </a:rPr>
              <a:t>numerical quantities</a:t>
            </a:r>
            <a:r>
              <a:rPr lang="en-US" sz="1700" dirty="0">
                <a:solidFill>
                  <a:srgbClr val="434343"/>
                </a:solidFill>
              </a:rPr>
              <a:t> or other </a:t>
            </a:r>
            <a:r>
              <a:rPr lang="en-US" sz="1700" dirty="0">
                <a:solidFill>
                  <a:srgbClr val="0070C0"/>
                </a:solidFill>
              </a:rPr>
              <a:t>factual attributes</a:t>
            </a:r>
            <a:r>
              <a:rPr lang="en-US" sz="1700" dirty="0">
                <a:solidFill>
                  <a:srgbClr val="434343"/>
                </a:solidFill>
              </a:rPr>
              <a:t> derived from </a:t>
            </a:r>
            <a:r>
              <a:rPr lang="en-US" sz="1700" dirty="0">
                <a:solidFill>
                  <a:srgbClr val="0070C0"/>
                </a:solidFill>
              </a:rPr>
              <a:t>observation, experiment or calculation</a:t>
            </a:r>
            <a:r>
              <a:rPr lang="en-US" sz="1700" dirty="0">
                <a:solidFill>
                  <a:srgbClr val="434343"/>
                </a:solidFill>
              </a:rPr>
              <a:t>. </a:t>
            </a:r>
            <a:endParaRPr sz="1700" dirty="0">
              <a:solidFill>
                <a:srgbClr val="434343"/>
              </a:solidFill>
            </a:endParaRPr>
          </a:p>
          <a:p>
            <a:pPr marL="45720" lvl="0" indent="0" algn="l" rtl="0">
              <a:lnSpc>
                <a:spcPct val="100000"/>
              </a:lnSpc>
              <a:spcBef>
                <a:spcPts val="0"/>
              </a:spcBef>
              <a:spcAft>
                <a:spcPts val="0"/>
              </a:spcAft>
              <a:buSzPts val="2860"/>
              <a:buNone/>
            </a:pPr>
            <a:r>
              <a:rPr lang="en-US" sz="1200" dirty="0">
                <a:solidFill>
                  <a:srgbClr val="434343"/>
                </a:solidFill>
              </a:rPr>
              <a:t>   – National Research Council, 1992a. "Setting priorities for space research: Opportunities and imperatives." </a:t>
            </a:r>
            <a:endParaRPr sz="1200" dirty="0">
              <a:solidFill>
                <a:srgbClr val="434343"/>
              </a:solidFill>
            </a:endParaRPr>
          </a:p>
          <a:p>
            <a:pPr marL="45720" lvl="0" indent="0" algn="l" rtl="0">
              <a:lnSpc>
                <a:spcPct val="100000"/>
              </a:lnSpc>
              <a:spcBef>
                <a:spcPts val="0"/>
              </a:spcBef>
              <a:spcAft>
                <a:spcPts val="0"/>
              </a:spcAft>
              <a:buSzPts val="2860"/>
              <a:buNone/>
            </a:pPr>
            <a:endParaRPr sz="1600" dirty="0">
              <a:solidFill>
                <a:srgbClr val="434343"/>
              </a:solidFill>
            </a:endParaRPr>
          </a:p>
          <a:p>
            <a:pPr marL="228600" lvl="0" indent="-142240" algn="l" rtl="0">
              <a:lnSpc>
                <a:spcPct val="100000"/>
              </a:lnSpc>
              <a:spcBef>
                <a:spcPts val="0"/>
              </a:spcBef>
              <a:spcAft>
                <a:spcPts val="0"/>
              </a:spcAft>
              <a:buClr>
                <a:srgbClr val="434343"/>
              </a:buClr>
              <a:buSzPts val="1700"/>
              <a:buFont typeface="Courier New"/>
              <a:buChar char="o"/>
            </a:pPr>
            <a:r>
              <a:rPr lang="en-US" sz="1700" dirty="0">
                <a:solidFill>
                  <a:srgbClr val="434343"/>
                </a:solidFill>
              </a:rPr>
              <a:t>…</a:t>
            </a:r>
            <a:r>
              <a:rPr lang="en-US" sz="1700" b="1" dirty="0">
                <a:solidFill>
                  <a:srgbClr val="434343"/>
                </a:solidFill>
              </a:rPr>
              <a:t>“research data” </a:t>
            </a:r>
            <a:r>
              <a:rPr lang="en-US" sz="1700" dirty="0">
                <a:solidFill>
                  <a:srgbClr val="434343"/>
                </a:solidFill>
              </a:rPr>
              <a:t>are defined as </a:t>
            </a:r>
            <a:r>
              <a:rPr lang="en-US" sz="1700" dirty="0">
                <a:solidFill>
                  <a:srgbClr val="0070C0"/>
                </a:solidFill>
              </a:rPr>
              <a:t>factual records</a:t>
            </a:r>
            <a:r>
              <a:rPr lang="en-US" sz="1700" dirty="0">
                <a:solidFill>
                  <a:srgbClr val="434343"/>
                </a:solidFill>
              </a:rPr>
              <a:t> (numerical scores, textual records, images and sounds) used as </a:t>
            </a:r>
            <a:r>
              <a:rPr lang="en-US" sz="1700" dirty="0">
                <a:solidFill>
                  <a:srgbClr val="0070C0"/>
                </a:solidFill>
              </a:rPr>
              <a:t>primary sources</a:t>
            </a:r>
            <a:r>
              <a:rPr lang="en-US" sz="1700" dirty="0">
                <a:solidFill>
                  <a:srgbClr val="434343"/>
                </a:solidFill>
              </a:rPr>
              <a:t> for scientific research, and that are commonly accepted in the scientific community as necessary to </a:t>
            </a:r>
            <a:r>
              <a:rPr lang="en-US" sz="1700" dirty="0">
                <a:solidFill>
                  <a:srgbClr val="0070C0"/>
                </a:solidFill>
              </a:rPr>
              <a:t>validate research findings.</a:t>
            </a:r>
            <a:r>
              <a:rPr lang="en-US" sz="1700" dirty="0">
                <a:solidFill>
                  <a:srgbClr val="434343"/>
                </a:solidFill>
              </a:rPr>
              <a:t> </a:t>
            </a:r>
            <a:endParaRPr sz="1700" dirty="0">
              <a:solidFill>
                <a:srgbClr val="434343"/>
              </a:solidFill>
            </a:endParaRPr>
          </a:p>
          <a:p>
            <a:pPr marL="45720" lvl="0" indent="0" algn="l" rtl="0">
              <a:lnSpc>
                <a:spcPct val="100000"/>
              </a:lnSpc>
              <a:spcBef>
                <a:spcPts val="0"/>
              </a:spcBef>
              <a:spcAft>
                <a:spcPts val="0"/>
              </a:spcAft>
              <a:buNone/>
            </a:pPr>
            <a:r>
              <a:rPr lang="en-US" sz="1600" dirty="0">
                <a:solidFill>
                  <a:srgbClr val="434343"/>
                </a:solidFill>
              </a:rPr>
              <a:t> </a:t>
            </a:r>
            <a:r>
              <a:rPr lang="en-US" sz="1200" dirty="0">
                <a:solidFill>
                  <a:srgbClr val="434343"/>
                </a:solidFill>
              </a:rPr>
              <a:t>– </a:t>
            </a:r>
            <a:r>
              <a:rPr lang="en-US" sz="1200" dirty="0" err="1">
                <a:solidFill>
                  <a:srgbClr val="434343"/>
                </a:solidFill>
              </a:rPr>
              <a:t>Organisation</a:t>
            </a:r>
            <a:r>
              <a:rPr lang="en-US" sz="1200" dirty="0">
                <a:solidFill>
                  <a:srgbClr val="434343"/>
                </a:solidFill>
              </a:rPr>
              <a:t> for Economic Co-operation and Development (OECD, 2007). OECD Principles and Guidelines for Access to Research Data from Public Funding. P.13. </a:t>
            </a:r>
            <a:r>
              <a:rPr lang="en-US" sz="1200" u="sng" dirty="0">
                <a:solidFill>
                  <a:srgbClr val="434343"/>
                </a:solidFill>
                <a:hlinkClick r:id="rId3"/>
              </a:rPr>
              <a:t>http://www.oecd.org/science/sci-tech/38500813.pdf</a:t>
            </a:r>
            <a:endParaRPr sz="1700" dirty="0">
              <a:solidFill>
                <a:srgbClr val="434343"/>
              </a:solidFill>
            </a:endParaRPr>
          </a:p>
          <a:p>
            <a:pPr marL="45720" lvl="0" indent="0" algn="l" rtl="0">
              <a:lnSpc>
                <a:spcPct val="100000"/>
              </a:lnSpc>
              <a:spcBef>
                <a:spcPts val="0"/>
              </a:spcBef>
              <a:spcAft>
                <a:spcPts val="0"/>
              </a:spcAft>
              <a:buNone/>
            </a:pPr>
            <a:endParaRPr sz="1700" dirty="0">
              <a:solidFill>
                <a:srgbClr val="434343"/>
              </a:solidFill>
            </a:endParaRPr>
          </a:p>
          <a:p>
            <a:pPr marL="457200" lvl="0" indent="-330200" algn="l" rtl="0">
              <a:lnSpc>
                <a:spcPct val="100000"/>
              </a:lnSpc>
              <a:spcBef>
                <a:spcPts val="0"/>
              </a:spcBef>
              <a:spcAft>
                <a:spcPts val="0"/>
              </a:spcAft>
              <a:buClr>
                <a:srgbClr val="434343"/>
              </a:buClr>
              <a:buSzPts val="1600"/>
              <a:buFont typeface="Courier New"/>
              <a:buChar char="o"/>
            </a:pPr>
            <a:r>
              <a:rPr lang="en-US" sz="1700" b="1" dirty="0">
                <a:solidFill>
                  <a:srgbClr val="434343"/>
                </a:solidFill>
              </a:rPr>
              <a:t>Dataset: </a:t>
            </a:r>
            <a:r>
              <a:rPr lang="en-US" sz="1700" dirty="0">
                <a:solidFill>
                  <a:srgbClr val="434343"/>
                </a:solidFill>
              </a:rPr>
              <a:t>A </a:t>
            </a:r>
            <a:r>
              <a:rPr lang="en-US" sz="1700" dirty="0">
                <a:solidFill>
                  <a:srgbClr val="0070C0"/>
                </a:solidFill>
              </a:rPr>
              <a:t>logically meaningful collection</a:t>
            </a:r>
            <a:r>
              <a:rPr lang="en-US" sz="1700" dirty="0">
                <a:solidFill>
                  <a:srgbClr val="434343"/>
                </a:solidFill>
              </a:rPr>
              <a:t> or grouping of </a:t>
            </a:r>
            <a:r>
              <a:rPr lang="en-US" sz="1700" dirty="0">
                <a:solidFill>
                  <a:srgbClr val="0070C0"/>
                </a:solidFill>
              </a:rPr>
              <a:t>similar or related data</a:t>
            </a:r>
            <a:r>
              <a:rPr lang="en-US" sz="1700" dirty="0">
                <a:solidFill>
                  <a:srgbClr val="434343"/>
                </a:solidFill>
              </a:rPr>
              <a:t>, usually assembled as a matter of record or for research, </a:t>
            </a:r>
            <a:r>
              <a:rPr lang="en-US" sz="1600" dirty="0">
                <a:solidFill>
                  <a:srgbClr val="434343"/>
                </a:solidFill>
              </a:rPr>
              <a:t>for example, the American </a:t>
            </a:r>
            <a:r>
              <a:rPr lang="en-US" sz="1600" dirty="0" err="1">
                <a:solidFill>
                  <a:srgbClr val="434343"/>
                </a:solidFill>
              </a:rPr>
              <a:t>FactFinder</a:t>
            </a:r>
            <a:r>
              <a:rPr lang="en-US" sz="1600" dirty="0">
                <a:solidFill>
                  <a:srgbClr val="434343"/>
                </a:solidFill>
              </a:rPr>
              <a:t> Data Sets provided online by the U.S. Census Bureau, National Elevation Dataset available from the U.S. Geological Survey. </a:t>
            </a:r>
          </a:p>
          <a:p>
            <a:pPr marL="168275" lvl="0" indent="-123825" algn="l" rtl="0">
              <a:lnSpc>
                <a:spcPct val="100000"/>
              </a:lnSpc>
              <a:spcBef>
                <a:spcPts val="0"/>
              </a:spcBef>
              <a:spcAft>
                <a:spcPts val="0"/>
              </a:spcAft>
              <a:buNone/>
            </a:pPr>
            <a:r>
              <a:rPr lang="en-US" sz="1200" dirty="0">
                <a:solidFill>
                  <a:srgbClr val="434343"/>
                </a:solidFill>
              </a:rPr>
              <a:t>  - Online dictionary for library and information science (ODLIS). </a:t>
            </a:r>
            <a:r>
              <a:rPr lang="en-US" sz="1200" u="sng" dirty="0">
                <a:solidFill>
                  <a:srgbClr val="434343"/>
                </a:solidFill>
                <a:hlinkClick r:id="rId4"/>
              </a:rPr>
              <a:t>http://www.abc-clio.com/ODLIS/odlis_A.aspx</a:t>
            </a:r>
            <a:endParaRPr lang="en-US" sz="1200" dirty="0">
              <a:solidFill>
                <a:srgbClr val="434343"/>
              </a:solidFill>
            </a:endParaRPr>
          </a:p>
          <a:p>
            <a:pPr marL="45720" lvl="0" indent="0" algn="l" rtl="0">
              <a:lnSpc>
                <a:spcPct val="100000"/>
              </a:lnSpc>
              <a:spcBef>
                <a:spcPts val="0"/>
              </a:spcBef>
              <a:spcAft>
                <a:spcPts val="0"/>
              </a:spcAft>
              <a:buNone/>
            </a:pPr>
            <a:endParaRPr lang="en-US" sz="1200" u="sng" dirty="0">
              <a:solidFill>
                <a:schemeClr val="dk1"/>
              </a:solidFill>
            </a:endParaRPr>
          </a:p>
          <a:p>
            <a:pPr marL="457200" lvl="0" indent="0" algn="l" rtl="0">
              <a:lnSpc>
                <a:spcPct val="100000"/>
              </a:lnSpc>
              <a:spcBef>
                <a:spcPts val="0"/>
              </a:spcBef>
              <a:spcAft>
                <a:spcPts val="0"/>
              </a:spcAft>
              <a:buNone/>
            </a:pPr>
            <a:r>
              <a:rPr lang="en-US" sz="1600" dirty="0">
                <a:solidFill>
                  <a:srgbClr val="434343"/>
                </a:solidFill>
              </a:rPr>
              <a:t> </a:t>
            </a:r>
            <a:endParaRPr sz="17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Shape 574"/>
        <p:cNvGrpSpPr/>
        <p:nvPr/>
      </p:nvGrpSpPr>
      <p:grpSpPr>
        <a:xfrm>
          <a:off x="0" y="0"/>
          <a:ext cx="0" cy="0"/>
          <a:chOff x="0" y="0"/>
          <a:chExt cx="0" cy="0"/>
        </a:xfrm>
      </p:grpSpPr>
      <p:sp>
        <p:nvSpPr>
          <p:cNvPr id="575" name="Google Shape;575;p73"/>
          <p:cNvSpPr txBox="1">
            <a:spLocks noGrp="1"/>
          </p:cNvSpPr>
          <p:nvPr>
            <p:ph type="body" idx="1"/>
          </p:nvPr>
        </p:nvSpPr>
        <p:spPr>
          <a:xfrm>
            <a:off x="729450" y="2771825"/>
            <a:ext cx="7688700" cy="3991500"/>
          </a:xfrm>
          <a:prstGeom prst="rect">
            <a:avLst/>
          </a:prstGeom>
          <a:noFill/>
          <a:ln>
            <a:noFill/>
          </a:ln>
        </p:spPr>
        <p:txBody>
          <a:bodyPr spcFirstLastPara="1" wrap="square" lIns="91425" tIns="45700" rIns="91425" bIns="45700" anchor="t" anchorCtr="0">
            <a:noAutofit/>
          </a:bodyPr>
          <a:lstStyle/>
          <a:p>
            <a:pPr marL="228600" lvl="0" indent="-173704" algn="l" rtl="0">
              <a:lnSpc>
                <a:spcPct val="100000"/>
              </a:lnSpc>
              <a:spcBef>
                <a:spcPts val="0"/>
              </a:spcBef>
              <a:spcAft>
                <a:spcPts val="0"/>
              </a:spcAft>
              <a:buSzPts val="1500"/>
              <a:buFont typeface="Courier New"/>
              <a:buChar char="o"/>
            </a:pPr>
            <a:r>
              <a:rPr lang="en-US" sz="1500" b="1"/>
              <a:t>UCF Libraries Scholarly Communication </a:t>
            </a:r>
            <a:r>
              <a:rPr lang="en-US" sz="1500"/>
              <a:t>(</a:t>
            </a:r>
            <a:r>
              <a:rPr lang="en-US" sz="1500" u="sng">
                <a:solidFill>
                  <a:schemeClr val="hlink"/>
                </a:solidFill>
                <a:hlinkClick r:id="rId3"/>
              </a:rPr>
              <a:t>http://library.ucf.edu/ScholarlyCommunication/</a:t>
            </a:r>
            <a:r>
              <a:rPr lang="en-US" sz="1500"/>
              <a:t>)</a:t>
            </a:r>
            <a:endParaRPr sz="1500"/>
          </a:p>
          <a:p>
            <a:pPr marL="548640" lvl="1" indent="-173704" algn="l" rtl="0">
              <a:lnSpc>
                <a:spcPct val="100000"/>
              </a:lnSpc>
              <a:spcBef>
                <a:spcPts val="553"/>
              </a:spcBef>
              <a:spcAft>
                <a:spcPts val="0"/>
              </a:spcAft>
              <a:buSzPts val="1500"/>
              <a:buFont typeface="Courier New"/>
              <a:buChar char="o"/>
            </a:pPr>
            <a:r>
              <a:rPr lang="en-US" sz="1500"/>
              <a:t>Open Access Hosting, Digital Collection Hosting, Author Rights...</a:t>
            </a:r>
            <a:endParaRPr sz="1500"/>
          </a:p>
          <a:p>
            <a:pPr marL="548640" lvl="1" indent="-173704" algn="l" rtl="0">
              <a:lnSpc>
                <a:spcPct val="100000"/>
              </a:lnSpc>
              <a:spcBef>
                <a:spcPts val="553"/>
              </a:spcBef>
              <a:spcAft>
                <a:spcPts val="0"/>
              </a:spcAft>
              <a:buSzPts val="1500"/>
              <a:buFont typeface="Courier New"/>
              <a:buChar char="o"/>
            </a:pPr>
            <a:r>
              <a:rPr lang="en-US" sz="1500"/>
              <a:t>Dataset Metadata Services </a:t>
            </a:r>
            <a:endParaRPr sz="1200" b="1"/>
          </a:p>
          <a:p>
            <a:pPr marL="228600" lvl="0" indent="-173704" algn="l" rtl="0">
              <a:lnSpc>
                <a:spcPct val="100000"/>
              </a:lnSpc>
              <a:spcBef>
                <a:spcPts val="553"/>
              </a:spcBef>
              <a:spcAft>
                <a:spcPts val="0"/>
              </a:spcAft>
              <a:buSzPts val="1500"/>
              <a:buFont typeface="Courier New"/>
              <a:buChar char="o"/>
            </a:pPr>
            <a:r>
              <a:rPr lang="en-US" sz="1500" b="1"/>
              <a:t>UCF Library Research Guides</a:t>
            </a:r>
            <a:r>
              <a:rPr lang="en-US" sz="1500"/>
              <a:t> (</a:t>
            </a:r>
            <a:r>
              <a:rPr lang="en-US" sz="1500" u="sng">
                <a:solidFill>
                  <a:schemeClr val="hlink"/>
                </a:solidFill>
                <a:hlinkClick r:id="rId4"/>
              </a:rPr>
              <a:t>http://guides.ucf.edu</a:t>
            </a:r>
            <a:r>
              <a:rPr lang="en-US" sz="1500"/>
              <a:t>)</a:t>
            </a:r>
            <a:endParaRPr sz="1500"/>
          </a:p>
          <a:p>
            <a:pPr marL="548640" lvl="1" indent="-173704" algn="l" rtl="0">
              <a:lnSpc>
                <a:spcPct val="100000"/>
              </a:lnSpc>
              <a:spcBef>
                <a:spcPts val="553"/>
              </a:spcBef>
              <a:spcAft>
                <a:spcPts val="0"/>
              </a:spcAft>
              <a:buSzPts val="1500"/>
              <a:buFont typeface="Courier New"/>
              <a:buChar char="o"/>
            </a:pPr>
            <a:r>
              <a:rPr lang="en-US" sz="1500"/>
              <a:t>Metadata Guide (</a:t>
            </a:r>
            <a:r>
              <a:rPr lang="en-US" sz="1500" u="sng">
                <a:solidFill>
                  <a:schemeClr val="hlink"/>
                </a:solidFill>
                <a:hlinkClick r:id="rId5"/>
              </a:rPr>
              <a:t>http://guides.ucf.edu/metadata</a:t>
            </a:r>
            <a:r>
              <a:rPr lang="en-US" sz="1500"/>
              <a:t>)</a:t>
            </a:r>
            <a:endParaRPr sz="1500"/>
          </a:p>
          <a:p>
            <a:pPr marL="548640" lvl="1" indent="-173704" algn="l" rtl="0">
              <a:lnSpc>
                <a:spcPct val="100000"/>
              </a:lnSpc>
              <a:spcBef>
                <a:spcPts val="553"/>
              </a:spcBef>
              <a:spcAft>
                <a:spcPts val="0"/>
              </a:spcAft>
              <a:buSzPts val="1500"/>
              <a:buFont typeface="Courier New"/>
              <a:buChar char="o"/>
            </a:pPr>
            <a:r>
              <a:rPr lang="en-US" sz="1500"/>
              <a:t>Data Management Guide (</a:t>
            </a:r>
            <a:r>
              <a:rPr lang="en-US" sz="1500" u="sng">
                <a:solidFill>
                  <a:schemeClr val="hlink"/>
                </a:solidFill>
                <a:hlinkClick r:id="rId6"/>
              </a:rPr>
              <a:t>http://guides.ucf.edu/data</a:t>
            </a:r>
            <a:r>
              <a:rPr lang="en-US" sz="1500"/>
              <a:t>)</a:t>
            </a:r>
            <a:endParaRPr sz="1500"/>
          </a:p>
          <a:p>
            <a:pPr marL="457200" lvl="0" indent="-323850" algn="l" rtl="0">
              <a:lnSpc>
                <a:spcPct val="100000"/>
              </a:lnSpc>
              <a:spcBef>
                <a:spcPts val="542"/>
              </a:spcBef>
              <a:spcAft>
                <a:spcPts val="0"/>
              </a:spcAft>
              <a:buSzPts val="1500"/>
              <a:buFont typeface="Courier New"/>
              <a:buChar char="o"/>
            </a:pPr>
            <a:r>
              <a:rPr lang="en-US" sz="1500" b="1"/>
              <a:t>STARS: Showcase of Text, Archives, Research &amp; Scholarship </a:t>
            </a:r>
            <a:r>
              <a:rPr lang="en-US" sz="1500"/>
              <a:t>(</a:t>
            </a:r>
            <a:r>
              <a:rPr lang="en-US" sz="1500" u="sng">
                <a:solidFill>
                  <a:schemeClr val="accent5"/>
                </a:solidFill>
                <a:hlinkClick r:id="rId7"/>
              </a:rPr>
              <a:t>http://stars.library.ucf.edu</a:t>
            </a:r>
            <a:r>
              <a:rPr lang="en-US" sz="1500"/>
              <a:t>)</a:t>
            </a:r>
            <a:endParaRPr sz="1500" b="1"/>
          </a:p>
          <a:p>
            <a:pPr marL="228600" lvl="0" indent="-173704" algn="l" rtl="0">
              <a:lnSpc>
                <a:spcPct val="100000"/>
              </a:lnSpc>
              <a:spcBef>
                <a:spcPts val="553"/>
              </a:spcBef>
              <a:spcAft>
                <a:spcPts val="0"/>
              </a:spcAft>
              <a:buSzPts val="1500"/>
              <a:buFont typeface="Courier New"/>
              <a:buChar char="o"/>
            </a:pPr>
            <a:r>
              <a:rPr lang="en-US" sz="1500" b="1"/>
              <a:t>UCF Libraries Research and Information Services </a:t>
            </a:r>
            <a:r>
              <a:rPr lang="en-US" sz="1500"/>
              <a:t>(</a:t>
            </a:r>
            <a:r>
              <a:rPr lang="en-US" sz="1500" u="sng">
                <a:solidFill>
                  <a:schemeClr val="hlink"/>
                </a:solidFill>
                <a:hlinkClick r:id="rId8"/>
              </a:rPr>
              <a:t>https://library.ucf.edu/about/departments/reference/</a:t>
            </a:r>
            <a:r>
              <a:rPr lang="en-US" sz="1500"/>
              <a:t>)</a:t>
            </a:r>
            <a:endParaRPr sz="1500"/>
          </a:p>
          <a:p>
            <a:pPr marL="228600" lvl="0" indent="-169164" algn="l" rtl="0">
              <a:lnSpc>
                <a:spcPct val="100000"/>
              </a:lnSpc>
              <a:spcBef>
                <a:spcPts val="564"/>
              </a:spcBef>
              <a:spcAft>
                <a:spcPts val="0"/>
              </a:spcAft>
              <a:buSzPts val="1500"/>
              <a:buFont typeface="Courier New"/>
              <a:buChar char="o"/>
            </a:pPr>
            <a:r>
              <a:rPr lang="en-US" sz="1500" b="1"/>
              <a:t>Biostatistician Services (</a:t>
            </a:r>
            <a:r>
              <a:rPr lang="en-US" sz="1500" u="sng">
                <a:solidFill>
                  <a:schemeClr val="hlink"/>
                </a:solidFill>
                <a:hlinkClick r:id="rId9"/>
              </a:rPr>
              <a:t>https://med.ucf.edu/research/research-resources/biostatistician-services/</a:t>
            </a:r>
            <a:r>
              <a:rPr lang="en-US" sz="1500" b="1"/>
              <a:t>)</a:t>
            </a:r>
            <a:endParaRPr sz="1500" b="1"/>
          </a:p>
          <a:p>
            <a:pPr marL="228600" lvl="0" indent="-173704" algn="l" rtl="0">
              <a:lnSpc>
                <a:spcPct val="100000"/>
              </a:lnSpc>
              <a:spcBef>
                <a:spcPts val="553"/>
              </a:spcBef>
              <a:spcAft>
                <a:spcPts val="0"/>
              </a:spcAft>
              <a:buSzPts val="1500"/>
              <a:buFont typeface="Courier New"/>
              <a:buChar char="o"/>
            </a:pPr>
            <a:r>
              <a:rPr lang="en-US" sz="1500" b="1"/>
              <a:t>High Performance Computing </a:t>
            </a:r>
            <a:r>
              <a:rPr lang="en-US" sz="1500"/>
              <a:t>(</a:t>
            </a:r>
            <a:r>
              <a:rPr lang="en-US" sz="1500" u="sng">
                <a:solidFill>
                  <a:schemeClr val="hlink"/>
                </a:solidFill>
                <a:hlinkClick r:id="rId10"/>
              </a:rPr>
              <a:t>https://arcc.ist.ucf.edu</a:t>
            </a:r>
            <a:r>
              <a:rPr lang="en-US" sz="1500"/>
              <a:t>)</a:t>
            </a:r>
            <a:endParaRPr sz="1500"/>
          </a:p>
          <a:p>
            <a:pPr marL="914400" lvl="3" indent="0" algn="l" rtl="0">
              <a:lnSpc>
                <a:spcPct val="80000"/>
              </a:lnSpc>
              <a:spcBef>
                <a:spcPts val="553"/>
              </a:spcBef>
              <a:spcAft>
                <a:spcPts val="0"/>
              </a:spcAft>
              <a:buSzPts val="1645"/>
              <a:buNone/>
            </a:pPr>
            <a:endParaRPr sz="1265"/>
          </a:p>
        </p:txBody>
      </p:sp>
      <p:sp>
        <p:nvSpPr>
          <p:cNvPr id="576" name="Google Shape;576;p73"/>
          <p:cNvSpPr txBox="1"/>
          <p:nvPr/>
        </p:nvSpPr>
        <p:spPr>
          <a:xfrm>
            <a:off x="685800" y="304800"/>
            <a:ext cx="78486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3584"/>
              <a:buFont typeface="Georgia"/>
              <a:buNone/>
            </a:pPr>
            <a:endParaRPr sz="2800" b="1" i="0">
              <a:solidFill>
                <a:schemeClr val="dk1"/>
              </a:solidFill>
              <a:latin typeface="Trebuchet MS"/>
              <a:ea typeface="Trebuchet MS"/>
              <a:cs typeface="Trebuchet MS"/>
              <a:sym typeface="Trebuchet MS"/>
            </a:endParaRPr>
          </a:p>
        </p:txBody>
      </p:sp>
      <p:sp>
        <p:nvSpPr>
          <p:cNvPr id="577" name="Google Shape;577;p73"/>
          <p:cNvSpPr txBox="1">
            <a:spLocks noGrp="1"/>
          </p:cNvSpPr>
          <p:nvPr>
            <p:ph type="title"/>
          </p:nvPr>
        </p:nvSpPr>
        <p:spPr>
          <a:xfrm>
            <a:off x="845700" y="1752963"/>
            <a:ext cx="7688700" cy="713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rgbClr val="C3260C"/>
              </a:buClr>
              <a:buSzPts val="4096"/>
              <a:buFont typeface="Georgia"/>
              <a:buNone/>
            </a:pPr>
            <a:r>
              <a:rPr lang="en-US" sz="2400">
                <a:solidFill>
                  <a:srgbClr val="7F6000"/>
                </a:solidFill>
                <a:latin typeface="Trebuchet MS"/>
                <a:ea typeface="Trebuchet MS"/>
                <a:cs typeface="Trebuchet MS"/>
                <a:sym typeface="Trebuchet MS"/>
              </a:rPr>
              <a:t>Part VI: Related Resources and Services</a:t>
            </a:r>
            <a:endParaRPr sz="2400" b="0">
              <a:solidFill>
                <a:srgbClr val="7F6000"/>
              </a:solidFill>
              <a:latin typeface="Arial"/>
              <a:ea typeface="Arial"/>
              <a:cs typeface="Arial"/>
              <a:sym typeface="Arial"/>
            </a:endParaRPr>
          </a:p>
          <a:p>
            <a:pPr marL="0" lvl="0" indent="0" algn="l" rtl="0">
              <a:spcBef>
                <a:spcPts val="0"/>
              </a:spcBef>
              <a:spcAft>
                <a:spcPts val="0"/>
              </a:spcAft>
              <a:buNone/>
            </a:pPr>
            <a:r>
              <a:rPr lang="en-US" sz="2200">
                <a:solidFill>
                  <a:srgbClr val="7F6000"/>
                </a:solidFill>
                <a:latin typeface="Trebuchet MS"/>
                <a:ea typeface="Trebuchet MS"/>
                <a:cs typeface="Trebuchet MS"/>
                <a:sym typeface="Trebuchet MS"/>
              </a:rPr>
              <a:t>Library &amp; Campus Resources</a:t>
            </a:r>
            <a:endParaRPr sz="3000">
              <a:solidFill>
                <a:schemeClr val="dk1"/>
              </a:solidFill>
              <a:latin typeface="Trebuchet MS"/>
              <a:ea typeface="Trebuchet MS"/>
              <a:cs typeface="Trebuchet MS"/>
              <a:sym typeface="Trebuchet MS"/>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74"/>
          <p:cNvSpPr txBox="1">
            <a:spLocks noGrp="1"/>
          </p:cNvSpPr>
          <p:nvPr>
            <p:ph type="title"/>
          </p:nvPr>
        </p:nvSpPr>
        <p:spPr>
          <a:xfrm>
            <a:off x="914400" y="381000"/>
            <a:ext cx="7620000" cy="6248400"/>
          </a:xfrm>
          <a:prstGeom prst="rect">
            <a:avLst/>
          </a:prstGeom>
          <a:noFill/>
          <a:ln>
            <a:noFill/>
          </a:ln>
        </p:spPr>
        <p:txBody>
          <a:bodyPr spcFirstLastPara="1" wrap="square" lIns="91425" tIns="45700" rIns="91425" bIns="45700" anchor="t" anchorCtr="0">
            <a:noAutofit/>
          </a:bodyPr>
          <a:lstStyle/>
          <a:p>
            <a:pPr marL="0" lvl="0" indent="0" algn="ctr" rtl="0">
              <a:lnSpc>
                <a:spcPct val="150000"/>
              </a:lnSpc>
              <a:spcBef>
                <a:spcPts val="0"/>
              </a:spcBef>
              <a:spcAft>
                <a:spcPts val="0"/>
              </a:spcAft>
              <a:buSzPts val="4608"/>
              <a:buNone/>
            </a:pPr>
            <a:r>
              <a:rPr lang="en-US" sz="3600">
                <a:solidFill>
                  <a:srgbClr val="434343"/>
                </a:solidFill>
              </a:rPr>
              <a:t>Appendixes: </a:t>
            </a:r>
            <a:br>
              <a:rPr lang="en-US" sz="3600">
                <a:solidFill>
                  <a:srgbClr val="434343"/>
                </a:solidFill>
              </a:rPr>
            </a:br>
            <a:r>
              <a:rPr lang="en-US" sz="2600">
                <a:solidFill>
                  <a:srgbClr val="434343"/>
                </a:solidFill>
              </a:rPr>
              <a:t>Appendix 1: How to Set Up Your PC as a Server for a Database</a:t>
            </a:r>
            <a:br>
              <a:rPr lang="en-US" sz="2600">
                <a:solidFill>
                  <a:srgbClr val="434343"/>
                </a:solidFill>
              </a:rPr>
            </a:br>
            <a:r>
              <a:rPr lang="en-US" sz="2600">
                <a:solidFill>
                  <a:srgbClr val="434343"/>
                </a:solidFill>
              </a:rPr>
              <a:t>Appendix 2: Project/Study Level Metadata </a:t>
            </a:r>
            <a:br>
              <a:rPr lang="en-US" sz="2600">
                <a:solidFill>
                  <a:srgbClr val="434343"/>
                </a:solidFill>
              </a:rPr>
            </a:br>
            <a:r>
              <a:rPr lang="en-US" sz="2600">
                <a:solidFill>
                  <a:srgbClr val="434343"/>
                </a:solidFill>
              </a:rPr>
              <a:t>Appendix 3: Common Metadata Standards</a:t>
            </a:r>
            <a:br>
              <a:rPr lang="en-US" sz="2600">
                <a:solidFill>
                  <a:srgbClr val="434343"/>
                </a:solidFill>
              </a:rPr>
            </a:br>
            <a:r>
              <a:rPr lang="en-US" sz="2600">
                <a:solidFill>
                  <a:srgbClr val="434343"/>
                </a:solidFill>
              </a:rPr>
              <a:t>Appendix 4: Disciplinary Metadata Standards &amp; Data Repositories </a:t>
            </a:r>
            <a:br>
              <a:rPr lang="en-US" sz="2600">
                <a:solidFill>
                  <a:srgbClr val="434343"/>
                </a:solidFill>
              </a:rPr>
            </a:br>
            <a:r>
              <a:rPr lang="en-US" sz="2600">
                <a:solidFill>
                  <a:srgbClr val="434343"/>
                </a:solidFill>
              </a:rPr>
              <a:t>Appendix 5: Controlled Vocabularies and Thesauri</a:t>
            </a:r>
            <a:br>
              <a:rPr lang="en-US" sz="2600">
                <a:solidFill>
                  <a:srgbClr val="434343"/>
                </a:solidFill>
              </a:rPr>
            </a:br>
            <a:r>
              <a:rPr lang="en-US" sz="2600">
                <a:solidFill>
                  <a:srgbClr val="434343"/>
                </a:solidFill>
              </a:rPr>
              <a:t>Appendix 6: Dataset Examples</a:t>
            </a:r>
            <a:br>
              <a:rPr lang="en-US" sz="2600">
                <a:solidFill>
                  <a:srgbClr val="434343"/>
                </a:solidFill>
              </a:rPr>
            </a:br>
            <a:br>
              <a:rPr lang="en-US" sz="2600"/>
            </a:br>
            <a:br>
              <a:rPr lang="en-US" sz="3000"/>
            </a:br>
            <a:br>
              <a:rPr lang="en-US" sz="3600"/>
            </a:br>
            <a:br>
              <a:rPr lang="en-US" sz="3600"/>
            </a:br>
            <a:br>
              <a:rPr lang="en-US" sz="3600"/>
            </a:br>
            <a:br>
              <a:rPr lang="en-US"/>
            </a:br>
            <a:br>
              <a:rPr lang="en-US"/>
            </a:br>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Shape 586"/>
        <p:cNvGrpSpPr/>
        <p:nvPr/>
      </p:nvGrpSpPr>
      <p:grpSpPr>
        <a:xfrm>
          <a:off x="0" y="0"/>
          <a:ext cx="0" cy="0"/>
          <a:chOff x="0" y="0"/>
          <a:chExt cx="0" cy="0"/>
        </a:xfrm>
      </p:grpSpPr>
      <p:sp>
        <p:nvSpPr>
          <p:cNvPr id="587" name="Google Shape;587;p75"/>
          <p:cNvSpPr txBox="1">
            <a:spLocks noGrp="1"/>
          </p:cNvSpPr>
          <p:nvPr>
            <p:ph type="title"/>
          </p:nvPr>
        </p:nvSpPr>
        <p:spPr>
          <a:xfrm>
            <a:off x="914400" y="2514600"/>
            <a:ext cx="7620000" cy="1447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4608"/>
              <a:buNone/>
            </a:pPr>
            <a:r>
              <a:rPr lang="en-US" sz="3600">
                <a:solidFill>
                  <a:srgbClr val="434343"/>
                </a:solidFill>
              </a:rPr>
              <a:t>Appendix 1: How to Set Up Your PC as a Server for a Database</a:t>
            </a:r>
            <a:br>
              <a:rPr lang="en-US"/>
            </a:br>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2" name="Google Shape;592;p76"/>
          <p:cNvSpPr txBox="1">
            <a:spLocks noGrp="1"/>
          </p:cNvSpPr>
          <p:nvPr>
            <p:ph type="title"/>
          </p:nvPr>
        </p:nvSpPr>
        <p:spPr>
          <a:xfrm>
            <a:off x="685800" y="304800"/>
            <a:ext cx="76200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096"/>
              <a:buNone/>
            </a:pPr>
            <a:r>
              <a:rPr lang="en-US" sz="3200">
                <a:solidFill>
                  <a:srgbClr val="434343"/>
                </a:solidFill>
              </a:rPr>
              <a:t>What is Database</a:t>
            </a:r>
            <a:br>
              <a:rPr lang="en-US"/>
            </a:br>
            <a:endParaRPr/>
          </a:p>
        </p:txBody>
      </p:sp>
      <p:pic>
        <p:nvPicPr>
          <p:cNvPr id="593" name="Google Shape;593;p76"/>
          <p:cNvPicPr preferRelativeResize="0"/>
          <p:nvPr/>
        </p:nvPicPr>
        <p:blipFill rotWithShape="1">
          <a:blip r:embed="rId3">
            <a:alphaModFix/>
          </a:blip>
          <a:srcRect r="2768"/>
          <a:stretch/>
        </p:blipFill>
        <p:spPr>
          <a:xfrm>
            <a:off x="656900" y="1168475"/>
            <a:ext cx="8258501" cy="4710775"/>
          </a:xfrm>
          <a:prstGeom prst="rect">
            <a:avLst/>
          </a:prstGeom>
          <a:noFill/>
          <a:ln>
            <a:noFill/>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Shape 597"/>
        <p:cNvGrpSpPr/>
        <p:nvPr/>
      </p:nvGrpSpPr>
      <p:grpSpPr>
        <a:xfrm>
          <a:off x="0" y="0"/>
          <a:ext cx="0" cy="0"/>
          <a:chOff x="0" y="0"/>
          <a:chExt cx="0" cy="0"/>
        </a:xfrm>
      </p:grpSpPr>
      <p:sp>
        <p:nvSpPr>
          <p:cNvPr id="598" name="Google Shape;598;p77"/>
          <p:cNvSpPr txBox="1">
            <a:spLocks noGrp="1"/>
          </p:cNvSpPr>
          <p:nvPr>
            <p:ph type="title"/>
          </p:nvPr>
        </p:nvSpPr>
        <p:spPr>
          <a:xfrm>
            <a:off x="685800" y="304800"/>
            <a:ext cx="76200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5888"/>
              <a:buNone/>
            </a:pPr>
            <a:br>
              <a:rPr lang="en-US"/>
            </a:br>
            <a:br>
              <a:rPr lang="en-US"/>
            </a:br>
            <a:endParaRPr/>
          </a:p>
        </p:txBody>
      </p:sp>
      <p:sp>
        <p:nvSpPr>
          <p:cNvPr id="599" name="Google Shape;599;p77"/>
          <p:cNvSpPr txBox="1">
            <a:spLocks noGrp="1"/>
          </p:cNvSpPr>
          <p:nvPr>
            <p:ph type="body" idx="1"/>
          </p:nvPr>
        </p:nvSpPr>
        <p:spPr>
          <a:xfrm>
            <a:off x="685800" y="1295400"/>
            <a:ext cx="7620000" cy="5105400"/>
          </a:xfrm>
          <a:prstGeom prst="rect">
            <a:avLst/>
          </a:prstGeom>
          <a:noFill/>
          <a:ln>
            <a:noFill/>
          </a:ln>
        </p:spPr>
        <p:txBody>
          <a:bodyPr spcFirstLastPara="1" wrap="square" lIns="91425" tIns="45700" rIns="91425" bIns="45700" anchor="t" anchorCtr="0">
            <a:noAutofit/>
          </a:bodyPr>
          <a:lstStyle/>
          <a:p>
            <a:pPr marL="45720" lvl="0" indent="0" algn="l" rtl="0">
              <a:lnSpc>
                <a:spcPct val="120000"/>
              </a:lnSpc>
              <a:spcBef>
                <a:spcPts val="0"/>
              </a:spcBef>
              <a:spcAft>
                <a:spcPts val="0"/>
              </a:spcAft>
              <a:buSzPts val="2860"/>
              <a:buNone/>
            </a:pPr>
            <a:endParaRPr/>
          </a:p>
          <a:p>
            <a:pPr marL="228600" lvl="0" indent="0" algn="l" rtl="0">
              <a:spcBef>
                <a:spcPts val="740"/>
              </a:spcBef>
              <a:spcAft>
                <a:spcPts val="0"/>
              </a:spcAft>
              <a:buSzPts val="2860"/>
              <a:buFont typeface="Courier New"/>
              <a:buNone/>
            </a:pPr>
            <a:endParaRPr/>
          </a:p>
        </p:txBody>
      </p:sp>
      <p:pic>
        <p:nvPicPr>
          <p:cNvPr id="600" name="Google Shape;600;p77"/>
          <p:cNvPicPr preferRelativeResize="0"/>
          <p:nvPr/>
        </p:nvPicPr>
        <p:blipFill rotWithShape="1">
          <a:blip r:embed="rId3">
            <a:alphaModFix/>
          </a:blip>
          <a:srcRect/>
          <a:stretch/>
        </p:blipFill>
        <p:spPr>
          <a:xfrm>
            <a:off x="990600" y="215283"/>
            <a:ext cx="7842376" cy="6427433"/>
          </a:xfrm>
          <a:prstGeom prst="rect">
            <a:avLst/>
          </a:prstGeom>
          <a:noFill/>
          <a:ln>
            <a:noFill/>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Shape 604"/>
        <p:cNvGrpSpPr/>
        <p:nvPr/>
      </p:nvGrpSpPr>
      <p:grpSpPr>
        <a:xfrm>
          <a:off x="0" y="0"/>
          <a:ext cx="0" cy="0"/>
          <a:chOff x="0" y="0"/>
          <a:chExt cx="0" cy="0"/>
        </a:xfrm>
      </p:grpSpPr>
      <p:sp>
        <p:nvSpPr>
          <p:cNvPr id="605" name="Google Shape;605;p78"/>
          <p:cNvSpPr txBox="1">
            <a:spLocks noGrp="1"/>
          </p:cNvSpPr>
          <p:nvPr>
            <p:ph type="body" idx="1"/>
          </p:nvPr>
        </p:nvSpPr>
        <p:spPr>
          <a:xfrm>
            <a:off x="685800" y="1295400"/>
            <a:ext cx="7620000" cy="5105400"/>
          </a:xfrm>
          <a:prstGeom prst="rect">
            <a:avLst/>
          </a:prstGeom>
          <a:noFill/>
          <a:ln>
            <a:noFill/>
          </a:ln>
        </p:spPr>
        <p:txBody>
          <a:bodyPr spcFirstLastPara="1" wrap="square" lIns="91425" tIns="45700" rIns="91425" bIns="45700" anchor="t" anchorCtr="0">
            <a:noAutofit/>
          </a:bodyPr>
          <a:lstStyle/>
          <a:p>
            <a:pPr marL="228600" lvl="0" indent="0" algn="l" rtl="0">
              <a:lnSpc>
                <a:spcPct val="120000"/>
              </a:lnSpc>
              <a:spcBef>
                <a:spcPts val="0"/>
              </a:spcBef>
              <a:spcAft>
                <a:spcPts val="0"/>
              </a:spcAft>
              <a:buSzPts val="2860"/>
              <a:buFont typeface="Courier New"/>
              <a:buNone/>
            </a:pPr>
            <a:endParaRPr/>
          </a:p>
          <a:p>
            <a:pPr marL="228600" lvl="0" indent="0" algn="l" rtl="0">
              <a:spcBef>
                <a:spcPts val="740"/>
              </a:spcBef>
              <a:spcAft>
                <a:spcPts val="0"/>
              </a:spcAft>
              <a:buSzPts val="2860"/>
              <a:buFont typeface="Courier New"/>
              <a:buNone/>
            </a:pPr>
            <a:endParaRPr/>
          </a:p>
        </p:txBody>
      </p:sp>
      <p:pic>
        <p:nvPicPr>
          <p:cNvPr id="606" name="Google Shape;606;p78"/>
          <p:cNvPicPr preferRelativeResize="0"/>
          <p:nvPr/>
        </p:nvPicPr>
        <p:blipFill rotWithShape="1">
          <a:blip r:embed="rId3">
            <a:alphaModFix/>
          </a:blip>
          <a:srcRect/>
          <a:stretch/>
        </p:blipFill>
        <p:spPr>
          <a:xfrm>
            <a:off x="533400" y="1371600"/>
            <a:ext cx="8463534" cy="4419600"/>
          </a:xfrm>
          <a:prstGeom prst="rect">
            <a:avLst/>
          </a:prstGeom>
          <a:noFill/>
          <a:ln>
            <a:noFill/>
          </a:ln>
        </p:spPr>
      </p:pic>
      <p:sp>
        <p:nvSpPr>
          <p:cNvPr id="607" name="Google Shape;607;p78"/>
          <p:cNvSpPr txBox="1"/>
          <p:nvPr/>
        </p:nvSpPr>
        <p:spPr>
          <a:xfrm>
            <a:off x="685800" y="304800"/>
            <a:ext cx="76200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4096"/>
              <a:buFont typeface="Georgia"/>
              <a:buNone/>
            </a:pPr>
            <a:r>
              <a:rPr lang="en-US" sz="3200" b="1" i="0">
                <a:solidFill>
                  <a:srgbClr val="434343"/>
                </a:solidFill>
                <a:latin typeface="Trebuchet MS"/>
                <a:ea typeface="Trebuchet MS"/>
                <a:cs typeface="Trebuchet MS"/>
                <a:sym typeface="Trebuchet MS"/>
              </a:rPr>
              <a:t>Database Management System (DMS)</a:t>
            </a:r>
            <a:br>
              <a:rPr lang="en-US" sz="4600" b="1" i="0">
                <a:solidFill>
                  <a:schemeClr val="dk1"/>
                </a:solidFill>
                <a:latin typeface="Trebuchet MS"/>
                <a:ea typeface="Trebuchet MS"/>
                <a:cs typeface="Trebuchet MS"/>
                <a:sym typeface="Trebuchet MS"/>
              </a:rPr>
            </a:br>
            <a:endParaRPr sz="4600" b="1" i="0">
              <a:solidFill>
                <a:schemeClr val="dk1"/>
              </a:solidFill>
              <a:latin typeface="Trebuchet MS"/>
              <a:ea typeface="Trebuchet MS"/>
              <a:cs typeface="Trebuchet MS"/>
              <a:sym typeface="Trebuchet MS"/>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Shape 611"/>
        <p:cNvGrpSpPr/>
        <p:nvPr/>
      </p:nvGrpSpPr>
      <p:grpSpPr>
        <a:xfrm>
          <a:off x="0" y="0"/>
          <a:ext cx="0" cy="0"/>
          <a:chOff x="0" y="0"/>
          <a:chExt cx="0" cy="0"/>
        </a:xfrm>
      </p:grpSpPr>
      <p:sp>
        <p:nvSpPr>
          <p:cNvPr id="612" name="Google Shape;612;p79"/>
          <p:cNvSpPr txBox="1">
            <a:spLocks noGrp="1"/>
          </p:cNvSpPr>
          <p:nvPr>
            <p:ph type="body" idx="1"/>
          </p:nvPr>
        </p:nvSpPr>
        <p:spPr>
          <a:xfrm>
            <a:off x="685800" y="1295400"/>
            <a:ext cx="7620000" cy="5105400"/>
          </a:xfrm>
          <a:prstGeom prst="rect">
            <a:avLst/>
          </a:prstGeom>
          <a:noFill/>
          <a:ln>
            <a:noFill/>
          </a:ln>
        </p:spPr>
        <p:txBody>
          <a:bodyPr spcFirstLastPara="1" wrap="square" lIns="91425" tIns="45700" rIns="91425" bIns="45700" anchor="t" anchorCtr="0">
            <a:noAutofit/>
          </a:bodyPr>
          <a:lstStyle/>
          <a:p>
            <a:pPr marL="228600" lvl="0" indent="0" algn="l" rtl="0">
              <a:lnSpc>
                <a:spcPct val="120000"/>
              </a:lnSpc>
              <a:spcBef>
                <a:spcPts val="0"/>
              </a:spcBef>
              <a:spcAft>
                <a:spcPts val="0"/>
              </a:spcAft>
              <a:buSzPts val="2860"/>
              <a:buFont typeface="Courier New"/>
              <a:buNone/>
            </a:pPr>
            <a:endParaRPr/>
          </a:p>
          <a:p>
            <a:pPr marL="228600" lvl="0" indent="0" algn="l" rtl="0">
              <a:spcBef>
                <a:spcPts val="740"/>
              </a:spcBef>
              <a:spcAft>
                <a:spcPts val="0"/>
              </a:spcAft>
              <a:buSzPts val="2860"/>
              <a:buFont typeface="Courier New"/>
              <a:buNone/>
            </a:pPr>
            <a:endParaRPr/>
          </a:p>
        </p:txBody>
      </p:sp>
      <p:pic>
        <p:nvPicPr>
          <p:cNvPr id="613" name="Google Shape;613;p79"/>
          <p:cNvPicPr preferRelativeResize="0"/>
          <p:nvPr/>
        </p:nvPicPr>
        <p:blipFill rotWithShape="1">
          <a:blip r:embed="rId3">
            <a:alphaModFix/>
          </a:blip>
          <a:srcRect/>
          <a:stretch/>
        </p:blipFill>
        <p:spPr>
          <a:xfrm>
            <a:off x="555521" y="1410603"/>
            <a:ext cx="8436080" cy="4456797"/>
          </a:xfrm>
          <a:prstGeom prst="rect">
            <a:avLst/>
          </a:prstGeom>
          <a:noFill/>
          <a:ln>
            <a:noFill/>
          </a:ln>
        </p:spPr>
      </p:pic>
      <p:sp>
        <p:nvSpPr>
          <p:cNvPr id="614" name="Google Shape;614;p79"/>
          <p:cNvSpPr txBox="1"/>
          <p:nvPr/>
        </p:nvSpPr>
        <p:spPr>
          <a:xfrm>
            <a:off x="685800" y="304800"/>
            <a:ext cx="76200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4096"/>
              <a:buFont typeface="Georgia"/>
              <a:buNone/>
            </a:pPr>
            <a:r>
              <a:rPr lang="en-US" sz="3200" b="1" i="0">
                <a:solidFill>
                  <a:srgbClr val="434343"/>
                </a:solidFill>
                <a:latin typeface="Trebuchet MS"/>
                <a:ea typeface="Trebuchet MS"/>
                <a:cs typeface="Trebuchet MS"/>
                <a:sym typeface="Trebuchet MS"/>
              </a:rPr>
              <a:t>Database Management System (DMS)</a:t>
            </a:r>
            <a:br>
              <a:rPr lang="en-US" sz="4600" b="1" i="0">
                <a:solidFill>
                  <a:schemeClr val="dk1"/>
                </a:solidFill>
                <a:latin typeface="Trebuchet MS"/>
                <a:ea typeface="Trebuchet MS"/>
                <a:cs typeface="Trebuchet MS"/>
                <a:sym typeface="Trebuchet MS"/>
              </a:rPr>
            </a:br>
            <a:endParaRPr sz="4600" b="1" i="0">
              <a:solidFill>
                <a:schemeClr val="dk1"/>
              </a:solidFill>
              <a:latin typeface="Trebuchet MS"/>
              <a:ea typeface="Trebuchet MS"/>
              <a:cs typeface="Trebuchet MS"/>
              <a:sym typeface="Trebuchet MS"/>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Shape 618"/>
        <p:cNvGrpSpPr/>
        <p:nvPr/>
      </p:nvGrpSpPr>
      <p:grpSpPr>
        <a:xfrm>
          <a:off x="0" y="0"/>
          <a:ext cx="0" cy="0"/>
          <a:chOff x="0" y="0"/>
          <a:chExt cx="0" cy="0"/>
        </a:xfrm>
      </p:grpSpPr>
      <p:sp>
        <p:nvSpPr>
          <p:cNvPr id="619" name="Google Shape;619;p80"/>
          <p:cNvSpPr txBox="1">
            <a:spLocks noGrp="1"/>
          </p:cNvSpPr>
          <p:nvPr>
            <p:ph type="body" idx="1"/>
          </p:nvPr>
        </p:nvSpPr>
        <p:spPr>
          <a:xfrm>
            <a:off x="685800" y="1295400"/>
            <a:ext cx="7620000" cy="5105400"/>
          </a:xfrm>
          <a:prstGeom prst="rect">
            <a:avLst/>
          </a:prstGeom>
          <a:noFill/>
          <a:ln>
            <a:noFill/>
          </a:ln>
        </p:spPr>
        <p:txBody>
          <a:bodyPr spcFirstLastPara="1" wrap="square" lIns="91425" tIns="45700" rIns="91425" bIns="45700" anchor="t" anchorCtr="0">
            <a:noAutofit/>
          </a:bodyPr>
          <a:lstStyle/>
          <a:p>
            <a:pPr marL="228600" lvl="0" indent="0" algn="l" rtl="0">
              <a:lnSpc>
                <a:spcPct val="120000"/>
              </a:lnSpc>
              <a:spcBef>
                <a:spcPts val="0"/>
              </a:spcBef>
              <a:spcAft>
                <a:spcPts val="0"/>
              </a:spcAft>
              <a:buSzPts val="2860"/>
              <a:buFont typeface="Courier New"/>
              <a:buNone/>
            </a:pPr>
            <a:endParaRPr/>
          </a:p>
          <a:p>
            <a:pPr marL="228600" lvl="0" indent="0" algn="l" rtl="0">
              <a:spcBef>
                <a:spcPts val="740"/>
              </a:spcBef>
              <a:spcAft>
                <a:spcPts val="0"/>
              </a:spcAft>
              <a:buSzPts val="2860"/>
              <a:buFont typeface="Courier New"/>
              <a:buNone/>
            </a:pPr>
            <a:endParaRPr/>
          </a:p>
        </p:txBody>
      </p:sp>
      <p:sp>
        <p:nvSpPr>
          <p:cNvPr id="620" name="Google Shape;620;p80"/>
          <p:cNvSpPr txBox="1"/>
          <p:nvPr/>
        </p:nvSpPr>
        <p:spPr>
          <a:xfrm>
            <a:off x="685799" y="304800"/>
            <a:ext cx="8077201"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4096"/>
              <a:buFont typeface="Georgia"/>
              <a:buNone/>
            </a:pPr>
            <a:r>
              <a:rPr lang="en-US" sz="3200" b="1" i="0">
                <a:solidFill>
                  <a:srgbClr val="434343"/>
                </a:solidFill>
                <a:latin typeface="Trebuchet MS"/>
                <a:ea typeface="Trebuchet MS"/>
                <a:cs typeface="Trebuchet MS"/>
                <a:sym typeface="Trebuchet MS"/>
              </a:rPr>
              <a:t>Web Based Database Structure and Security </a:t>
            </a:r>
            <a:endParaRPr>
              <a:solidFill>
                <a:srgbClr val="434343"/>
              </a:solidFill>
            </a:endParaRPr>
          </a:p>
        </p:txBody>
      </p:sp>
      <p:pic>
        <p:nvPicPr>
          <p:cNvPr id="621" name="Google Shape;621;p80"/>
          <p:cNvPicPr preferRelativeResize="0"/>
          <p:nvPr/>
        </p:nvPicPr>
        <p:blipFill rotWithShape="1">
          <a:blip r:embed="rId3">
            <a:alphaModFix/>
          </a:blip>
          <a:srcRect/>
          <a:stretch/>
        </p:blipFill>
        <p:spPr>
          <a:xfrm>
            <a:off x="746477" y="1447799"/>
            <a:ext cx="8016523" cy="4983419"/>
          </a:xfrm>
          <a:prstGeom prst="rect">
            <a:avLst/>
          </a:prstGeom>
          <a:noFill/>
          <a:ln>
            <a:noFill/>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Shape 625"/>
        <p:cNvGrpSpPr/>
        <p:nvPr/>
      </p:nvGrpSpPr>
      <p:grpSpPr>
        <a:xfrm>
          <a:off x="0" y="0"/>
          <a:ext cx="0" cy="0"/>
          <a:chOff x="0" y="0"/>
          <a:chExt cx="0" cy="0"/>
        </a:xfrm>
      </p:grpSpPr>
      <p:sp>
        <p:nvSpPr>
          <p:cNvPr id="626" name="Google Shape;626;p81"/>
          <p:cNvSpPr txBox="1">
            <a:spLocks noGrp="1"/>
          </p:cNvSpPr>
          <p:nvPr>
            <p:ph type="body" idx="1"/>
          </p:nvPr>
        </p:nvSpPr>
        <p:spPr>
          <a:xfrm>
            <a:off x="685800" y="1752600"/>
            <a:ext cx="7620000" cy="4648200"/>
          </a:xfrm>
          <a:prstGeom prst="rect">
            <a:avLst/>
          </a:prstGeom>
          <a:noFill/>
          <a:ln>
            <a:noFill/>
          </a:ln>
        </p:spPr>
        <p:txBody>
          <a:bodyPr spcFirstLastPara="1" wrap="square" lIns="91425" tIns="45700" rIns="91425" bIns="45700" anchor="t" anchorCtr="0">
            <a:noAutofit/>
          </a:bodyPr>
          <a:lstStyle/>
          <a:p>
            <a:pPr marL="228600" lvl="0" indent="-187960" algn="l" rtl="0">
              <a:spcBef>
                <a:spcPts val="0"/>
              </a:spcBef>
              <a:spcAft>
                <a:spcPts val="0"/>
              </a:spcAft>
              <a:buSzPts val="2960"/>
              <a:buFont typeface="Courier New"/>
              <a:buChar char="o"/>
            </a:pPr>
            <a:r>
              <a:rPr lang="en-US" sz="1400" u="sng">
                <a:solidFill>
                  <a:schemeClr val="hlink"/>
                </a:solidFill>
                <a:hlinkClick r:id="rId3"/>
              </a:rPr>
              <a:t>https://www.instructables.com/id/Make-Your-Computer-Into-A-Server-in-10-Minutes-fr/</a:t>
            </a:r>
            <a:endParaRPr sz="1400"/>
          </a:p>
          <a:p>
            <a:pPr marL="228600" lvl="0" indent="0" algn="l" rtl="0">
              <a:spcBef>
                <a:spcPts val="740"/>
              </a:spcBef>
              <a:spcAft>
                <a:spcPts val="0"/>
              </a:spcAft>
              <a:buSzPts val="2860"/>
              <a:buFont typeface="Courier New"/>
              <a:buNone/>
            </a:pPr>
            <a:endParaRPr sz="1400"/>
          </a:p>
        </p:txBody>
      </p:sp>
      <p:sp>
        <p:nvSpPr>
          <p:cNvPr id="627" name="Google Shape;627;p81"/>
          <p:cNvSpPr txBox="1"/>
          <p:nvPr/>
        </p:nvSpPr>
        <p:spPr>
          <a:xfrm>
            <a:off x="685800" y="304800"/>
            <a:ext cx="78486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4096"/>
              <a:buFont typeface="Georgia"/>
              <a:buNone/>
            </a:pPr>
            <a:r>
              <a:rPr lang="en-US" sz="3200" b="1" i="0">
                <a:solidFill>
                  <a:srgbClr val="434343"/>
                </a:solidFill>
                <a:latin typeface="Trebuchet MS"/>
                <a:ea typeface="Trebuchet MS"/>
                <a:cs typeface="Trebuchet MS"/>
                <a:sym typeface="Trebuchet MS"/>
              </a:rPr>
              <a:t>How to setup your PC as a server for a database</a:t>
            </a:r>
            <a:endParaRPr>
              <a:solidFill>
                <a:srgbClr val="434343"/>
              </a:solidFill>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Shape 631"/>
        <p:cNvGrpSpPr/>
        <p:nvPr/>
      </p:nvGrpSpPr>
      <p:grpSpPr>
        <a:xfrm>
          <a:off x="0" y="0"/>
          <a:ext cx="0" cy="0"/>
          <a:chOff x="0" y="0"/>
          <a:chExt cx="0" cy="0"/>
        </a:xfrm>
      </p:grpSpPr>
      <p:sp>
        <p:nvSpPr>
          <p:cNvPr id="632" name="Google Shape;632;p82"/>
          <p:cNvSpPr txBox="1">
            <a:spLocks noGrp="1"/>
          </p:cNvSpPr>
          <p:nvPr>
            <p:ph type="body" idx="1"/>
          </p:nvPr>
        </p:nvSpPr>
        <p:spPr>
          <a:xfrm>
            <a:off x="685800" y="1676400"/>
            <a:ext cx="7620000" cy="4724400"/>
          </a:xfrm>
          <a:prstGeom prst="rect">
            <a:avLst/>
          </a:prstGeom>
          <a:noFill/>
          <a:ln>
            <a:noFill/>
          </a:ln>
        </p:spPr>
        <p:txBody>
          <a:bodyPr spcFirstLastPara="1" wrap="square" lIns="91425" tIns="45700" rIns="91425" bIns="45700" anchor="t" anchorCtr="0">
            <a:noAutofit/>
          </a:bodyPr>
          <a:lstStyle/>
          <a:p>
            <a:pPr marL="228600" lvl="0" indent="-231140" algn="l" rtl="0">
              <a:spcBef>
                <a:spcPts val="0"/>
              </a:spcBef>
              <a:spcAft>
                <a:spcPts val="0"/>
              </a:spcAft>
              <a:buSzPts val="3640"/>
              <a:buFont typeface="Courier New"/>
              <a:buChar char="o"/>
            </a:pPr>
            <a:r>
              <a:rPr lang="en-US" sz="2800"/>
              <a:t>APACHE</a:t>
            </a:r>
            <a:endParaRPr/>
          </a:p>
          <a:p>
            <a:pPr marL="228600" lvl="0" indent="-231140" algn="l" rtl="0">
              <a:spcBef>
                <a:spcPts val="860"/>
              </a:spcBef>
              <a:spcAft>
                <a:spcPts val="0"/>
              </a:spcAft>
              <a:buSzPts val="3640"/>
              <a:buFont typeface="Courier New"/>
              <a:buChar char="o"/>
            </a:pPr>
            <a:r>
              <a:rPr lang="en-US" sz="2800"/>
              <a:t>MySQL</a:t>
            </a:r>
            <a:endParaRPr/>
          </a:p>
          <a:p>
            <a:pPr marL="228600" lvl="0" indent="-231140" algn="l" rtl="0">
              <a:spcBef>
                <a:spcPts val="860"/>
              </a:spcBef>
              <a:spcAft>
                <a:spcPts val="0"/>
              </a:spcAft>
              <a:buSzPts val="3640"/>
              <a:buFont typeface="Courier New"/>
              <a:buChar char="o"/>
            </a:pPr>
            <a:r>
              <a:rPr lang="en-US" sz="2800"/>
              <a:t>PHP</a:t>
            </a:r>
            <a:endParaRPr/>
          </a:p>
          <a:p>
            <a:pPr marL="228600" lvl="0" indent="-231140" algn="l" rtl="0">
              <a:spcBef>
                <a:spcPts val="860"/>
              </a:spcBef>
              <a:spcAft>
                <a:spcPts val="0"/>
              </a:spcAft>
              <a:buSzPts val="3640"/>
              <a:buFont typeface="Courier New"/>
              <a:buChar char="o"/>
            </a:pPr>
            <a:r>
              <a:rPr lang="en-US" sz="2800"/>
              <a:t>ASP/Java</a:t>
            </a:r>
            <a:endParaRPr/>
          </a:p>
          <a:p>
            <a:pPr marL="228600" lvl="0" indent="-231140" algn="l" rtl="0">
              <a:spcBef>
                <a:spcPts val="860"/>
              </a:spcBef>
              <a:spcAft>
                <a:spcPts val="0"/>
              </a:spcAft>
              <a:buSzPts val="3640"/>
              <a:buFont typeface="Courier New"/>
              <a:buChar char="o"/>
            </a:pPr>
            <a:r>
              <a:rPr lang="en-US" sz="2800"/>
              <a:t>Javascript/HTML for web page development</a:t>
            </a:r>
            <a:endParaRPr/>
          </a:p>
          <a:p>
            <a:pPr marL="228600" lvl="0" indent="0" algn="l" rtl="0">
              <a:spcBef>
                <a:spcPts val="740"/>
              </a:spcBef>
              <a:spcAft>
                <a:spcPts val="0"/>
              </a:spcAft>
              <a:buSzPts val="2860"/>
              <a:buFont typeface="Courier New"/>
              <a:buNone/>
            </a:pPr>
            <a:endParaRPr/>
          </a:p>
        </p:txBody>
      </p:sp>
      <p:sp>
        <p:nvSpPr>
          <p:cNvPr id="633" name="Google Shape;633;p82"/>
          <p:cNvSpPr txBox="1"/>
          <p:nvPr/>
        </p:nvSpPr>
        <p:spPr>
          <a:xfrm>
            <a:off x="685800" y="304800"/>
            <a:ext cx="79248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4096"/>
              <a:buFont typeface="Georgia"/>
              <a:buNone/>
            </a:pPr>
            <a:r>
              <a:rPr lang="en-US" sz="3200" b="1" i="0">
                <a:solidFill>
                  <a:srgbClr val="434343"/>
                </a:solidFill>
                <a:latin typeface="Trebuchet MS"/>
                <a:ea typeface="Trebuchet MS"/>
                <a:cs typeface="Trebuchet MS"/>
                <a:sym typeface="Trebuchet MS"/>
              </a:rPr>
              <a:t>The Software you need to install (all free)</a:t>
            </a:r>
            <a:endParaRPr>
              <a:solidFill>
                <a:srgbClr val="434343"/>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6"/>
        <p:cNvGrpSpPr/>
        <p:nvPr/>
      </p:nvGrpSpPr>
      <p:grpSpPr>
        <a:xfrm>
          <a:off x="0" y="0"/>
          <a:ext cx="0" cy="0"/>
          <a:chOff x="0" y="0"/>
          <a:chExt cx="0" cy="0"/>
        </a:xfrm>
      </p:grpSpPr>
      <p:sp>
        <p:nvSpPr>
          <p:cNvPr id="147" name="Google Shape;147;p20"/>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Data Documentation &amp; Metadata</a:t>
            </a:r>
            <a:endParaRPr sz="3200">
              <a:solidFill>
                <a:srgbClr val="7F6000"/>
              </a:solidFill>
            </a:endParaRPr>
          </a:p>
        </p:txBody>
      </p:sp>
      <p:sp>
        <p:nvSpPr>
          <p:cNvPr id="148" name="Google Shape;148;p20"/>
          <p:cNvSpPr txBox="1">
            <a:spLocks noGrp="1"/>
          </p:cNvSpPr>
          <p:nvPr>
            <p:ph type="body" idx="1"/>
          </p:nvPr>
        </p:nvSpPr>
        <p:spPr>
          <a:xfrm>
            <a:off x="729450" y="2471900"/>
            <a:ext cx="7688700" cy="4267500"/>
          </a:xfrm>
          <a:prstGeom prst="rect">
            <a:avLst/>
          </a:prstGeom>
          <a:noFill/>
          <a:ln>
            <a:noFill/>
          </a:ln>
        </p:spPr>
        <p:txBody>
          <a:bodyPr spcFirstLastPara="1" wrap="square" lIns="91425" tIns="45700" rIns="91425" bIns="45700" anchor="t" anchorCtr="0">
            <a:noAutofit/>
          </a:bodyPr>
          <a:lstStyle/>
          <a:p>
            <a:pPr marL="228600" lvl="0" indent="-161290" algn="l" rtl="0">
              <a:lnSpc>
                <a:spcPct val="115000"/>
              </a:lnSpc>
              <a:spcBef>
                <a:spcPts val="0"/>
              </a:spcBef>
              <a:spcAft>
                <a:spcPts val="0"/>
              </a:spcAft>
              <a:buSzPts val="2000"/>
              <a:buFont typeface="Courier New"/>
              <a:buChar char="o"/>
            </a:pPr>
            <a:r>
              <a:rPr lang="en-US" sz="2000" b="1">
                <a:solidFill>
                  <a:srgbClr val="0070C0"/>
                </a:solidFill>
              </a:rPr>
              <a:t>Metadata</a:t>
            </a:r>
            <a:r>
              <a:rPr lang="en-US" sz="2000">
                <a:solidFill>
                  <a:srgbClr val="262626"/>
                </a:solidFill>
              </a:rPr>
              <a:t> can be taken as a type of data documentation. </a:t>
            </a:r>
            <a:endParaRPr sz="2000"/>
          </a:p>
          <a:p>
            <a:pPr marL="548640" lvl="1" indent="-177800" algn="l" rtl="0">
              <a:lnSpc>
                <a:spcPct val="115000"/>
              </a:lnSpc>
              <a:spcBef>
                <a:spcPts val="0"/>
              </a:spcBef>
              <a:spcAft>
                <a:spcPts val="0"/>
              </a:spcAft>
              <a:buSzPts val="2000"/>
              <a:buFont typeface="Courier New"/>
              <a:buChar char="o"/>
            </a:pPr>
            <a:r>
              <a:rPr lang="en-US" sz="2000"/>
              <a:t>Metadata is data associated with an object, a document, or a dataset </a:t>
            </a:r>
            <a:r>
              <a:rPr lang="en-US" sz="2000">
                <a:solidFill>
                  <a:srgbClr val="0070C0"/>
                </a:solidFill>
              </a:rPr>
              <a:t>for purposes of description, administration, technical functionality and preservation.</a:t>
            </a:r>
            <a:endParaRPr sz="2000"/>
          </a:p>
          <a:p>
            <a:pPr marL="228600" lvl="0" indent="-161290" algn="l" rtl="0">
              <a:lnSpc>
                <a:spcPct val="115000"/>
              </a:lnSpc>
              <a:spcBef>
                <a:spcPts val="0"/>
              </a:spcBef>
              <a:spcAft>
                <a:spcPts val="0"/>
              </a:spcAft>
              <a:buSzPts val="2000"/>
              <a:buFont typeface="Courier New"/>
              <a:buChar char="o"/>
            </a:pPr>
            <a:r>
              <a:rPr lang="en-US" sz="2000"/>
              <a:t>Metadata can be </a:t>
            </a:r>
            <a:r>
              <a:rPr lang="en-US" sz="2000">
                <a:solidFill>
                  <a:srgbClr val="0070C0"/>
                </a:solidFill>
              </a:rPr>
              <a:t>embedded in the data files</a:t>
            </a:r>
            <a:r>
              <a:rPr lang="en-US" sz="2000"/>
              <a:t>/documents themselves.</a:t>
            </a:r>
            <a:endParaRPr sz="2000"/>
          </a:p>
          <a:p>
            <a:pPr marL="228600" lvl="0" indent="-161290" algn="l" rtl="0">
              <a:lnSpc>
                <a:spcPct val="115000"/>
              </a:lnSpc>
              <a:spcBef>
                <a:spcPts val="0"/>
              </a:spcBef>
              <a:spcAft>
                <a:spcPts val="0"/>
              </a:spcAft>
              <a:buSzPts val="2000"/>
              <a:buFont typeface="Courier New"/>
              <a:buChar char="o"/>
            </a:pPr>
            <a:r>
              <a:rPr lang="en-US" sz="2000"/>
              <a:t>Metadata can be </a:t>
            </a:r>
            <a:r>
              <a:rPr lang="en-US" sz="2000">
                <a:solidFill>
                  <a:srgbClr val="0070C0"/>
                </a:solidFill>
              </a:rPr>
              <a:t>produced, recorded, </a:t>
            </a:r>
            <a:r>
              <a:rPr lang="en-US" sz="2000">
                <a:solidFill>
                  <a:srgbClr val="434343"/>
                </a:solidFill>
              </a:rPr>
              <a:t>and </a:t>
            </a:r>
            <a:r>
              <a:rPr lang="en-US" sz="2000">
                <a:solidFill>
                  <a:srgbClr val="0070C0"/>
                </a:solidFill>
              </a:rPr>
              <a:t>reused in the research lifecycle</a:t>
            </a:r>
            <a:r>
              <a:rPr lang="en-US" sz="2000"/>
              <a:t>.</a:t>
            </a:r>
            <a:endParaRPr sz="2000"/>
          </a:p>
          <a:p>
            <a:pPr marL="228600" lvl="0" indent="-161290" algn="l" rtl="0">
              <a:lnSpc>
                <a:spcPct val="115000"/>
              </a:lnSpc>
              <a:spcBef>
                <a:spcPts val="0"/>
              </a:spcBef>
              <a:spcAft>
                <a:spcPts val="0"/>
              </a:spcAft>
              <a:buSzPts val="2000"/>
              <a:buFont typeface="Courier New"/>
              <a:buChar char="o"/>
            </a:pPr>
            <a:r>
              <a:rPr lang="en-US" sz="2000">
                <a:solidFill>
                  <a:srgbClr val="0070C0"/>
                </a:solidFill>
              </a:rPr>
              <a:t>Documentation is meant to be read by humans</a:t>
            </a:r>
            <a:r>
              <a:rPr lang="en-US" sz="2000"/>
              <a:t>; some metadata is designed more for machine processing.</a:t>
            </a:r>
            <a:endParaRPr sz="2000"/>
          </a:p>
          <a:p>
            <a:pPr marL="228600" lvl="0" indent="-161290" algn="l" rtl="0">
              <a:lnSpc>
                <a:spcPct val="115000"/>
              </a:lnSpc>
              <a:spcBef>
                <a:spcPts val="0"/>
              </a:spcBef>
              <a:spcAft>
                <a:spcPts val="0"/>
              </a:spcAft>
              <a:buSzPts val="2000"/>
              <a:buFont typeface="Courier New"/>
              <a:buChar char="o"/>
            </a:pPr>
            <a:r>
              <a:rPr lang="en-US" sz="2000"/>
              <a:t>Data documentation facilitates data sharing, reuse and long-term preservation.</a:t>
            </a:r>
            <a:endParaRPr sz="2000" b="1">
              <a:solidFill>
                <a:srgbClr val="0070C0"/>
              </a:solidFill>
            </a:endParaRPr>
          </a:p>
          <a:p>
            <a:pPr marL="45720" lvl="0" indent="0" algn="l" rtl="0">
              <a:spcBef>
                <a:spcPts val="660"/>
              </a:spcBef>
              <a:spcAft>
                <a:spcPts val="0"/>
              </a:spcAft>
              <a:buSzPts val="2340"/>
              <a:buNone/>
            </a:pPr>
            <a:endParaRPr sz="1800" b="1">
              <a:solidFill>
                <a:srgbClr val="0070C0"/>
              </a:solidFill>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Shape 637"/>
        <p:cNvGrpSpPr/>
        <p:nvPr/>
      </p:nvGrpSpPr>
      <p:grpSpPr>
        <a:xfrm>
          <a:off x="0" y="0"/>
          <a:ext cx="0" cy="0"/>
          <a:chOff x="0" y="0"/>
          <a:chExt cx="0" cy="0"/>
        </a:xfrm>
      </p:grpSpPr>
      <p:sp>
        <p:nvSpPr>
          <p:cNvPr id="638" name="Google Shape;638;p83"/>
          <p:cNvSpPr txBox="1">
            <a:spLocks noGrp="1"/>
          </p:cNvSpPr>
          <p:nvPr>
            <p:ph type="body" idx="1"/>
          </p:nvPr>
        </p:nvSpPr>
        <p:spPr>
          <a:xfrm>
            <a:off x="685800" y="1299525"/>
            <a:ext cx="7620000" cy="5101200"/>
          </a:xfrm>
          <a:prstGeom prst="rect">
            <a:avLst/>
          </a:prstGeom>
          <a:noFill/>
          <a:ln>
            <a:noFill/>
          </a:ln>
        </p:spPr>
        <p:txBody>
          <a:bodyPr spcFirstLastPara="1" wrap="square" lIns="91425" tIns="45700" rIns="91425" bIns="45700" anchor="t" anchorCtr="0">
            <a:noAutofit/>
          </a:bodyPr>
          <a:lstStyle/>
          <a:p>
            <a:pPr marL="228600" lvl="0" indent="-200660" algn="l" rtl="0">
              <a:lnSpc>
                <a:spcPct val="100000"/>
              </a:lnSpc>
              <a:spcBef>
                <a:spcPts val="0"/>
              </a:spcBef>
              <a:spcAft>
                <a:spcPts val="0"/>
              </a:spcAft>
              <a:buSzPts val="3160"/>
              <a:buFont typeface="Courier New"/>
              <a:buChar char="o"/>
            </a:pPr>
            <a:r>
              <a:rPr lang="en-US" sz="1600" u="sng">
                <a:solidFill>
                  <a:schemeClr val="hlink"/>
                </a:solidFill>
                <a:hlinkClick r:id="rId3"/>
              </a:rPr>
              <a:t>https://redcap.med.ucf.edu/RedCap/</a:t>
            </a:r>
            <a:endParaRPr sz="1600"/>
          </a:p>
          <a:p>
            <a:pPr marL="228600" lvl="0" indent="-200660" algn="l" rtl="0">
              <a:lnSpc>
                <a:spcPct val="100000"/>
              </a:lnSpc>
              <a:spcBef>
                <a:spcPts val="740"/>
              </a:spcBef>
              <a:spcAft>
                <a:spcPts val="0"/>
              </a:spcAft>
              <a:buSzPts val="3160"/>
              <a:buFont typeface="Courier New"/>
              <a:buChar char="o"/>
            </a:pPr>
            <a:r>
              <a:rPr lang="en-US" sz="1600" u="sng">
                <a:solidFill>
                  <a:schemeClr val="hlink"/>
                </a:solidFill>
                <a:hlinkClick r:id="rId4"/>
              </a:rPr>
              <a:t>https://idp-prod.cc.ucf.edu/idp/profile/SAML2/Redirect/SSO?execution=e1s1</a:t>
            </a:r>
            <a:endParaRPr sz="1600"/>
          </a:p>
          <a:p>
            <a:pPr marL="228600" lvl="0" indent="-200660" algn="l" rtl="0">
              <a:lnSpc>
                <a:spcPct val="100000"/>
              </a:lnSpc>
              <a:spcBef>
                <a:spcPts val="740"/>
              </a:spcBef>
              <a:spcAft>
                <a:spcPts val="0"/>
              </a:spcAft>
              <a:buSzPts val="3160"/>
              <a:buFont typeface="Courier New"/>
              <a:buChar char="o"/>
            </a:pPr>
            <a:r>
              <a:rPr lang="en-US" sz="1600" u="sng">
                <a:solidFill>
                  <a:schemeClr val="hlink"/>
                </a:solidFill>
                <a:latin typeface="Calibri"/>
                <a:ea typeface="Calibri"/>
                <a:cs typeface="Calibri"/>
                <a:sym typeface="Calibri"/>
                <a:hlinkClick r:id="rId5"/>
              </a:rPr>
              <a:t>https://ucf.qualtrics.com</a:t>
            </a:r>
            <a:r>
              <a:rPr lang="en-US" sz="1600">
                <a:latin typeface="Calibri"/>
                <a:ea typeface="Calibri"/>
                <a:cs typeface="Calibri"/>
                <a:sym typeface="Calibri"/>
              </a:rPr>
              <a:t> </a:t>
            </a:r>
            <a:endParaRPr sz="1600"/>
          </a:p>
          <a:p>
            <a:pPr marL="228600" lvl="0" indent="-200660" algn="l" rtl="0">
              <a:lnSpc>
                <a:spcPct val="100000"/>
              </a:lnSpc>
              <a:spcBef>
                <a:spcPts val="740"/>
              </a:spcBef>
              <a:spcAft>
                <a:spcPts val="0"/>
              </a:spcAft>
              <a:buSzPts val="3160"/>
              <a:buFont typeface="Courier New"/>
              <a:buChar char="o"/>
            </a:pPr>
            <a:r>
              <a:rPr lang="en-US" sz="1600" u="sng">
                <a:solidFill>
                  <a:schemeClr val="hlink"/>
                </a:solidFill>
                <a:hlinkClick r:id="rId6"/>
              </a:rPr>
              <a:t>https://www.hcup-us.ahrq.gov/</a:t>
            </a:r>
            <a:endParaRPr sz="1600"/>
          </a:p>
          <a:p>
            <a:pPr marL="228600" lvl="0" indent="0" algn="l" rtl="0">
              <a:spcBef>
                <a:spcPts val="740"/>
              </a:spcBef>
              <a:spcAft>
                <a:spcPts val="0"/>
              </a:spcAft>
              <a:buSzPts val="2860"/>
              <a:buFont typeface="Courier New"/>
              <a:buNone/>
            </a:pPr>
            <a:endParaRPr/>
          </a:p>
        </p:txBody>
      </p:sp>
      <p:sp>
        <p:nvSpPr>
          <p:cNvPr id="639" name="Google Shape;639;p83"/>
          <p:cNvSpPr txBox="1"/>
          <p:nvPr/>
        </p:nvSpPr>
        <p:spPr>
          <a:xfrm>
            <a:off x="685800" y="304800"/>
            <a:ext cx="79413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4096"/>
              <a:buFont typeface="Georgia"/>
              <a:buNone/>
            </a:pPr>
            <a:r>
              <a:rPr lang="en-US" sz="3200" b="1" i="0">
                <a:solidFill>
                  <a:srgbClr val="434343"/>
                </a:solidFill>
                <a:latin typeface="Trebuchet MS"/>
                <a:ea typeface="Trebuchet MS"/>
                <a:cs typeface="Trebuchet MS"/>
                <a:sym typeface="Trebuchet MS"/>
              </a:rPr>
              <a:t>Some examples of web based databases</a:t>
            </a:r>
            <a:endParaRPr>
              <a:solidFill>
                <a:srgbClr val="434343"/>
              </a:solidFill>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Shape 643"/>
        <p:cNvGrpSpPr/>
        <p:nvPr/>
      </p:nvGrpSpPr>
      <p:grpSpPr>
        <a:xfrm>
          <a:off x="0" y="0"/>
          <a:ext cx="0" cy="0"/>
          <a:chOff x="0" y="0"/>
          <a:chExt cx="0" cy="0"/>
        </a:xfrm>
      </p:grpSpPr>
      <p:sp>
        <p:nvSpPr>
          <p:cNvPr id="644" name="Google Shape;644;p84"/>
          <p:cNvSpPr txBox="1">
            <a:spLocks noGrp="1"/>
          </p:cNvSpPr>
          <p:nvPr>
            <p:ph type="title"/>
          </p:nvPr>
        </p:nvSpPr>
        <p:spPr>
          <a:xfrm>
            <a:off x="685800" y="304800"/>
            <a:ext cx="7620000" cy="11430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584"/>
              <a:buNone/>
            </a:pPr>
            <a:r>
              <a:rPr lang="en-US" sz="2800">
                <a:solidFill>
                  <a:srgbClr val="3F3F3F"/>
                </a:solidFill>
              </a:rPr>
              <a:t>Appendix 2: Project/ Study Level Metadata </a:t>
            </a:r>
            <a:br>
              <a:rPr lang="en-US"/>
            </a:br>
            <a:br>
              <a:rPr lang="en-US"/>
            </a:br>
            <a:endParaRPr/>
          </a:p>
        </p:txBody>
      </p:sp>
      <p:sp>
        <p:nvSpPr>
          <p:cNvPr id="645" name="Google Shape;645;p84"/>
          <p:cNvSpPr txBox="1">
            <a:spLocks noGrp="1"/>
          </p:cNvSpPr>
          <p:nvPr>
            <p:ph type="body" idx="1"/>
          </p:nvPr>
        </p:nvSpPr>
        <p:spPr>
          <a:xfrm>
            <a:off x="685800" y="931985"/>
            <a:ext cx="8077200" cy="5867400"/>
          </a:xfrm>
          <a:prstGeom prst="rect">
            <a:avLst/>
          </a:prstGeom>
          <a:noFill/>
          <a:ln>
            <a:noFill/>
          </a:ln>
        </p:spPr>
        <p:txBody>
          <a:bodyPr spcFirstLastPara="1" wrap="square" lIns="91425" tIns="45700" rIns="91425" bIns="45700" anchor="t" anchorCtr="0">
            <a:noAutofit/>
          </a:bodyPr>
          <a:lstStyle/>
          <a:p>
            <a:pPr marL="45720" lvl="0" indent="0" algn="l" rtl="0">
              <a:lnSpc>
                <a:spcPct val="100000"/>
              </a:lnSpc>
              <a:spcBef>
                <a:spcPts val="0"/>
              </a:spcBef>
              <a:spcAft>
                <a:spcPts val="0"/>
              </a:spcAft>
              <a:buSzPts val="1716"/>
              <a:buNone/>
            </a:pPr>
            <a:r>
              <a:rPr lang="en-US" sz="1500" dirty="0"/>
              <a:t>A list of elements is recommended to document project level or study level metadata in the README file and/or the metadata record in the digital repository (if available and needed). This list is compiled based on research data characteristics and several metadata standards including DC and DDI.  </a:t>
            </a:r>
            <a:endParaRPr sz="1500" dirty="0"/>
          </a:p>
          <a:p>
            <a:pPr marL="228600" lvl="0" indent="-182880" algn="l" rtl="0">
              <a:lnSpc>
                <a:spcPct val="100000"/>
              </a:lnSpc>
              <a:spcBef>
                <a:spcPts val="0"/>
              </a:spcBef>
              <a:spcAft>
                <a:spcPts val="0"/>
              </a:spcAft>
              <a:buSzPts val="1716"/>
              <a:buFont typeface="Courier New"/>
              <a:buChar char="o"/>
            </a:pPr>
            <a:r>
              <a:rPr lang="en-US" sz="1500" b="1" dirty="0"/>
              <a:t>Title:</a:t>
            </a:r>
            <a:r>
              <a:rPr lang="en-US" sz="1500" dirty="0"/>
              <a:t> Title of the data collection. Mapped to </a:t>
            </a:r>
            <a:r>
              <a:rPr lang="en-US" sz="1500" dirty="0" err="1"/>
              <a:t>dc:title</a:t>
            </a:r>
            <a:r>
              <a:rPr lang="en-US" sz="1500" dirty="0"/>
              <a:t>.</a:t>
            </a:r>
            <a:endParaRPr sz="1500" dirty="0"/>
          </a:p>
          <a:p>
            <a:pPr marL="228600" lvl="0" indent="-182880" algn="l" rtl="0">
              <a:lnSpc>
                <a:spcPct val="100000"/>
              </a:lnSpc>
              <a:spcBef>
                <a:spcPts val="0"/>
              </a:spcBef>
              <a:spcAft>
                <a:spcPts val="0"/>
              </a:spcAft>
              <a:buSzPts val="1716"/>
              <a:buFont typeface="Courier New"/>
              <a:buChar char="o"/>
            </a:pPr>
            <a:r>
              <a:rPr lang="en-US" sz="1500" b="1" dirty="0"/>
              <a:t>Principal Investigator(s): </a:t>
            </a:r>
            <a:r>
              <a:rPr lang="en-US" sz="1500" dirty="0"/>
              <a:t>The person, corporate body, or agency responsible for the work's intellectual content. Mapped to </a:t>
            </a:r>
            <a:r>
              <a:rPr lang="en-US" sz="1500" dirty="0" err="1"/>
              <a:t>dc:creator</a:t>
            </a:r>
            <a:r>
              <a:rPr lang="en-US" sz="1500" dirty="0"/>
              <a:t>.</a:t>
            </a:r>
            <a:endParaRPr sz="1500" dirty="0"/>
          </a:p>
          <a:p>
            <a:pPr marL="228600" lvl="0" indent="-182880" algn="l" rtl="0">
              <a:lnSpc>
                <a:spcPct val="100000"/>
              </a:lnSpc>
              <a:spcBef>
                <a:spcPts val="0"/>
              </a:spcBef>
              <a:spcAft>
                <a:spcPts val="0"/>
              </a:spcAft>
              <a:buSzPts val="1716"/>
              <a:buFont typeface="Courier New"/>
              <a:buChar char="o"/>
            </a:pPr>
            <a:r>
              <a:rPr lang="en-US" sz="1500" b="1" dirty="0"/>
              <a:t>Publisher: </a:t>
            </a:r>
            <a:r>
              <a:rPr lang="en-US" sz="1500" dirty="0"/>
              <a:t>The person or organization responsible for the physical processes of the document. Mapped to </a:t>
            </a:r>
            <a:r>
              <a:rPr lang="en-US" sz="1500" dirty="0" err="1"/>
              <a:t>dc:publisher</a:t>
            </a:r>
            <a:r>
              <a:rPr lang="en-US" sz="1500" dirty="0"/>
              <a:t>.</a:t>
            </a:r>
            <a:endParaRPr sz="1500" dirty="0"/>
          </a:p>
          <a:p>
            <a:pPr marL="228600" lvl="0" indent="-182880" algn="l" rtl="0">
              <a:lnSpc>
                <a:spcPct val="100000"/>
              </a:lnSpc>
              <a:spcBef>
                <a:spcPts val="0"/>
              </a:spcBef>
              <a:spcAft>
                <a:spcPts val="0"/>
              </a:spcAft>
              <a:buSzPts val="1716"/>
              <a:buFont typeface="Courier New"/>
              <a:buChar char="o"/>
            </a:pPr>
            <a:r>
              <a:rPr lang="en-US" sz="1500" b="1" dirty="0"/>
              <a:t>Funding Agency: </a:t>
            </a:r>
            <a:r>
              <a:rPr lang="en-US" sz="1500" dirty="0"/>
              <a:t>The source(s) of funds for production of the work. Mapped to </a:t>
            </a:r>
            <a:r>
              <a:rPr lang="en-US" sz="1500" dirty="0" err="1"/>
              <a:t>dc:description</a:t>
            </a:r>
            <a:r>
              <a:rPr lang="en-US" sz="1500" dirty="0"/>
              <a:t> or </a:t>
            </a:r>
            <a:r>
              <a:rPr lang="en-US" sz="1500" dirty="0" err="1"/>
              <a:t>dc:description.sponsorship</a:t>
            </a:r>
            <a:r>
              <a:rPr lang="en-US" sz="1500" dirty="0"/>
              <a:t> (if available).</a:t>
            </a:r>
            <a:endParaRPr sz="1500" dirty="0"/>
          </a:p>
          <a:p>
            <a:pPr marL="228600" lvl="0" indent="-182880" algn="l" rtl="0">
              <a:lnSpc>
                <a:spcPct val="100000"/>
              </a:lnSpc>
              <a:spcBef>
                <a:spcPts val="0"/>
              </a:spcBef>
              <a:spcAft>
                <a:spcPts val="0"/>
              </a:spcAft>
              <a:buSzPts val="1716"/>
              <a:buFont typeface="Courier New"/>
              <a:buChar char="o"/>
            </a:pPr>
            <a:r>
              <a:rPr lang="en-US" sz="1500" b="1" dirty="0"/>
              <a:t>Grant Number:</a:t>
            </a:r>
            <a:r>
              <a:rPr lang="en-US" sz="1500" dirty="0"/>
              <a:t> The grant or contract number of the project. Mapped to </a:t>
            </a:r>
            <a:r>
              <a:rPr lang="en-US" sz="1500" dirty="0" err="1"/>
              <a:t>dc:description</a:t>
            </a:r>
            <a:r>
              <a:rPr lang="en-US" sz="1500" dirty="0"/>
              <a:t> or </a:t>
            </a:r>
            <a:r>
              <a:rPr lang="en-US" sz="1500" dirty="0" err="1"/>
              <a:t>dc:description.sponsorship</a:t>
            </a:r>
            <a:r>
              <a:rPr lang="en-US" sz="1500" dirty="0"/>
              <a:t> (if available).</a:t>
            </a:r>
            <a:endParaRPr sz="1500" dirty="0"/>
          </a:p>
          <a:p>
            <a:pPr marL="228600" lvl="0" indent="-182880" algn="l" rtl="0">
              <a:lnSpc>
                <a:spcPct val="100000"/>
              </a:lnSpc>
              <a:spcBef>
                <a:spcPts val="0"/>
              </a:spcBef>
              <a:spcAft>
                <a:spcPts val="0"/>
              </a:spcAft>
              <a:buSzPts val="1716"/>
              <a:buFont typeface="Courier New"/>
              <a:buChar char="o"/>
            </a:pPr>
            <a:r>
              <a:rPr lang="en-US" sz="1500" b="1" dirty="0"/>
              <a:t>Identifier: </a:t>
            </a:r>
            <a:r>
              <a:rPr lang="en-US" sz="1500" dirty="0"/>
              <a:t>Unique string or number (producer's or archive's number), such as </a:t>
            </a:r>
            <a:r>
              <a:rPr lang="en-US" sz="1500" dirty="0" err="1"/>
              <a:t>doi</a:t>
            </a:r>
            <a:r>
              <a:rPr lang="en-US" sz="1500" dirty="0"/>
              <a:t>, handle number. Mapped to </a:t>
            </a:r>
            <a:r>
              <a:rPr lang="en-US" sz="1500" dirty="0" err="1"/>
              <a:t>dc:identifier</a:t>
            </a:r>
            <a:r>
              <a:rPr lang="en-US" sz="1500" dirty="0"/>
              <a:t>.</a:t>
            </a:r>
            <a:endParaRPr sz="1500" dirty="0"/>
          </a:p>
          <a:p>
            <a:pPr marL="228600" lvl="0" indent="-182880" algn="l" rtl="0">
              <a:lnSpc>
                <a:spcPct val="100000"/>
              </a:lnSpc>
              <a:spcBef>
                <a:spcPts val="0"/>
              </a:spcBef>
              <a:spcAft>
                <a:spcPts val="0"/>
              </a:spcAft>
              <a:buSzPts val="1716"/>
              <a:buFont typeface="Courier New"/>
              <a:buChar char="o"/>
            </a:pPr>
            <a:r>
              <a:rPr lang="en-US" sz="1500" b="1" dirty="0"/>
              <a:t>Rights:</a:t>
            </a:r>
            <a:r>
              <a:rPr lang="en-US" sz="1500" dirty="0"/>
              <a:t> Copyright statement for the data collection. Mapped to </a:t>
            </a:r>
            <a:r>
              <a:rPr lang="en-US" sz="1500" dirty="0" err="1"/>
              <a:t>dc:rights</a:t>
            </a:r>
            <a:r>
              <a:rPr lang="en-US" sz="1500" dirty="0"/>
              <a:t>.</a:t>
            </a:r>
            <a:endParaRPr sz="1500" dirty="0"/>
          </a:p>
          <a:p>
            <a:pPr marL="228600" lvl="0" indent="-182880" algn="l" rtl="0">
              <a:lnSpc>
                <a:spcPct val="100000"/>
              </a:lnSpc>
              <a:spcBef>
                <a:spcPts val="0"/>
              </a:spcBef>
              <a:spcAft>
                <a:spcPts val="0"/>
              </a:spcAft>
              <a:buSzPts val="1716"/>
              <a:buFont typeface="Courier New"/>
              <a:buChar char="o"/>
            </a:pPr>
            <a:r>
              <a:rPr lang="en-US" sz="1500" b="1" dirty="0"/>
              <a:t>Citation:</a:t>
            </a:r>
            <a:r>
              <a:rPr lang="en-US" sz="1500" dirty="0"/>
              <a:t> The citation information for the dataset. Mapped to </a:t>
            </a:r>
            <a:r>
              <a:rPr lang="en-US" sz="1500" dirty="0" err="1"/>
              <a:t>dc.identifier.citation</a:t>
            </a:r>
            <a:r>
              <a:rPr lang="en-US" sz="1500" dirty="0"/>
              <a:t>.</a:t>
            </a:r>
            <a:endParaRPr sz="1500" dirty="0"/>
          </a:p>
          <a:p>
            <a:pPr marL="228600" lvl="0" indent="-182880" algn="l" rtl="0">
              <a:lnSpc>
                <a:spcPct val="100000"/>
              </a:lnSpc>
              <a:spcBef>
                <a:spcPts val="0"/>
              </a:spcBef>
              <a:spcAft>
                <a:spcPts val="0"/>
              </a:spcAft>
              <a:buSzPts val="1716"/>
              <a:buFont typeface="Courier New"/>
              <a:buChar char="o"/>
            </a:pPr>
            <a:r>
              <a:rPr lang="en-US" sz="1500" b="1" dirty="0"/>
              <a:t>Subjects: </a:t>
            </a:r>
            <a:r>
              <a:rPr lang="en-US" sz="1500" dirty="0"/>
              <a:t>The topic or broad category classification of the dataset. Mapped to </a:t>
            </a:r>
            <a:r>
              <a:rPr lang="en-US" sz="1500" dirty="0" err="1"/>
              <a:t>dc:subject</a:t>
            </a:r>
            <a:r>
              <a:rPr lang="en-US" sz="1500" dirty="0"/>
              <a:t>.</a:t>
            </a:r>
            <a:endParaRPr sz="1500" dirty="0"/>
          </a:p>
          <a:p>
            <a:pPr marL="228600" lvl="0" indent="-182880" algn="l" rtl="0">
              <a:lnSpc>
                <a:spcPct val="100000"/>
              </a:lnSpc>
              <a:spcBef>
                <a:spcPts val="0"/>
              </a:spcBef>
              <a:spcAft>
                <a:spcPts val="0"/>
              </a:spcAft>
              <a:buSzPts val="1716"/>
              <a:buFont typeface="Courier New"/>
              <a:buChar char="o"/>
            </a:pPr>
            <a:r>
              <a:rPr lang="en-US" sz="1500" b="1" dirty="0"/>
              <a:t>Description:</a:t>
            </a:r>
            <a:r>
              <a:rPr lang="en-US" sz="1500" dirty="0"/>
              <a:t> Summary describing the purpose, nature, and scope of the data collection, special characteristics of its contents including major variables, subject areas covered, and what questions the PIs attempted to answer when they conducted the study. Mapped to </a:t>
            </a:r>
            <a:r>
              <a:rPr lang="en-US" sz="1500" dirty="0" err="1"/>
              <a:t>dc:description</a:t>
            </a:r>
            <a:r>
              <a:rPr lang="en-US" sz="1500" dirty="0"/>
              <a:t> or </a:t>
            </a:r>
            <a:r>
              <a:rPr lang="en-US" sz="1500" dirty="0" err="1"/>
              <a:t>dc:description.abstract</a:t>
            </a:r>
            <a:r>
              <a:rPr lang="en-US" sz="1500" dirty="0"/>
              <a:t>.</a:t>
            </a:r>
            <a:endParaRPr sz="1500" dirty="0"/>
          </a:p>
          <a:p>
            <a:pPr marL="228600" lvl="0" indent="-182880" algn="l" rtl="0">
              <a:lnSpc>
                <a:spcPct val="100000"/>
              </a:lnSpc>
              <a:spcBef>
                <a:spcPts val="0"/>
              </a:spcBef>
              <a:spcAft>
                <a:spcPts val="0"/>
              </a:spcAft>
              <a:buSzPts val="1716"/>
              <a:buFont typeface="Courier New"/>
              <a:buChar char="o"/>
            </a:pPr>
            <a:r>
              <a:rPr lang="en-US" sz="1500" b="1" dirty="0"/>
              <a:t>Geographic Coverage:</a:t>
            </a:r>
            <a:r>
              <a:rPr lang="en-US" sz="1500" dirty="0"/>
              <a:t> Geographic coverage of the dataset including the geographic scope of the data, and geographic coding provided in the variables. Mapped to </a:t>
            </a:r>
            <a:r>
              <a:rPr lang="en-US" sz="1500" dirty="0" err="1"/>
              <a:t>dc:coverage</a:t>
            </a:r>
            <a:r>
              <a:rPr lang="en-US" sz="1500" dirty="0"/>
              <a:t>.</a:t>
            </a:r>
            <a:endParaRPr sz="1500" dirty="0"/>
          </a:p>
          <a:p>
            <a:pPr marL="228600" lvl="0" indent="-182880" algn="l" rtl="0">
              <a:lnSpc>
                <a:spcPct val="100000"/>
              </a:lnSpc>
              <a:spcBef>
                <a:spcPts val="0"/>
              </a:spcBef>
              <a:spcAft>
                <a:spcPts val="0"/>
              </a:spcAft>
              <a:buSzPts val="1716"/>
              <a:buFont typeface="Courier New"/>
              <a:buChar char="o"/>
            </a:pPr>
            <a:r>
              <a:rPr lang="en-US" sz="1500" b="1" dirty="0"/>
              <a:t>Time Period:</a:t>
            </a:r>
            <a:r>
              <a:rPr lang="en-US" sz="1500" dirty="0"/>
              <a:t> The time period covered by the dataset. Mapped to </a:t>
            </a:r>
            <a:r>
              <a:rPr lang="en-US" sz="1500" dirty="0" err="1"/>
              <a:t>dc:coverage</a:t>
            </a:r>
            <a:r>
              <a:rPr lang="en-US" sz="1500" dirty="0"/>
              <a:t>.</a:t>
            </a:r>
            <a:endParaRPr sz="1500" dirty="0"/>
          </a:p>
          <a:p>
            <a:pPr marL="228600" lvl="0" indent="-116840" algn="l" rtl="0">
              <a:lnSpc>
                <a:spcPct val="80000"/>
              </a:lnSpc>
              <a:spcBef>
                <a:spcPts val="460"/>
              </a:spcBef>
              <a:spcAft>
                <a:spcPts val="0"/>
              </a:spcAft>
              <a:buSzPts val="1040"/>
              <a:buFont typeface="Courier New"/>
              <a:buNone/>
            </a:pPr>
            <a:endParaRPr sz="800" dirty="0"/>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Shape 649"/>
        <p:cNvGrpSpPr/>
        <p:nvPr/>
      </p:nvGrpSpPr>
      <p:grpSpPr>
        <a:xfrm>
          <a:off x="0" y="0"/>
          <a:ext cx="0" cy="0"/>
          <a:chOff x="0" y="0"/>
          <a:chExt cx="0" cy="0"/>
        </a:xfrm>
      </p:grpSpPr>
      <p:sp>
        <p:nvSpPr>
          <p:cNvPr id="650" name="Google Shape;650;p85"/>
          <p:cNvSpPr txBox="1">
            <a:spLocks noGrp="1"/>
          </p:cNvSpPr>
          <p:nvPr>
            <p:ph type="title"/>
          </p:nvPr>
        </p:nvSpPr>
        <p:spPr>
          <a:xfrm>
            <a:off x="685800" y="304800"/>
            <a:ext cx="7620000" cy="6096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584"/>
              <a:buNone/>
            </a:pPr>
            <a:r>
              <a:rPr lang="en-US" sz="2800">
                <a:solidFill>
                  <a:srgbClr val="434343"/>
                </a:solidFill>
              </a:rPr>
              <a:t>Appendix 2: Project/ Study Level Metadata </a:t>
            </a:r>
            <a:br>
              <a:rPr lang="en-US"/>
            </a:br>
            <a:br>
              <a:rPr lang="en-US"/>
            </a:br>
            <a:endParaRPr/>
          </a:p>
        </p:txBody>
      </p:sp>
      <p:sp>
        <p:nvSpPr>
          <p:cNvPr id="651" name="Google Shape;651;p85"/>
          <p:cNvSpPr txBox="1">
            <a:spLocks noGrp="1"/>
          </p:cNvSpPr>
          <p:nvPr>
            <p:ph type="body" idx="1"/>
          </p:nvPr>
        </p:nvSpPr>
        <p:spPr>
          <a:xfrm>
            <a:off x="685800" y="990600"/>
            <a:ext cx="8153400" cy="5867400"/>
          </a:xfrm>
          <a:prstGeom prst="rect">
            <a:avLst/>
          </a:prstGeom>
          <a:noFill/>
          <a:ln>
            <a:noFill/>
          </a:ln>
        </p:spPr>
        <p:txBody>
          <a:bodyPr spcFirstLastPara="1" wrap="square" lIns="91425" tIns="45700" rIns="91425" bIns="45700" anchor="t" anchorCtr="0">
            <a:noAutofit/>
          </a:bodyPr>
          <a:lstStyle/>
          <a:p>
            <a:pPr marL="228600" lvl="0" indent="-189230" algn="l" rtl="0">
              <a:lnSpc>
                <a:spcPct val="100000"/>
              </a:lnSpc>
              <a:spcBef>
                <a:spcPts val="100"/>
              </a:spcBef>
              <a:spcAft>
                <a:spcPts val="100"/>
              </a:spcAft>
              <a:buSzPts val="1660"/>
              <a:buFont typeface="Courier New"/>
              <a:buChar char="o"/>
            </a:pPr>
            <a:r>
              <a:rPr lang="en-US" sz="1350" b="1" dirty="0"/>
              <a:t>Date of Collection: </a:t>
            </a:r>
            <a:r>
              <a:rPr lang="en-US" sz="1350" dirty="0"/>
              <a:t>Date when the data were collected. Mapped to </a:t>
            </a:r>
            <a:r>
              <a:rPr lang="en-US" sz="1350" dirty="0" err="1"/>
              <a:t>dc.date.created</a:t>
            </a:r>
            <a:r>
              <a:rPr lang="en-US" sz="1350" dirty="0"/>
              <a:t>.</a:t>
            </a:r>
            <a:endParaRPr sz="1350" dirty="0"/>
          </a:p>
          <a:p>
            <a:pPr marL="228600" lvl="0" indent="-189230" algn="l" rtl="0">
              <a:lnSpc>
                <a:spcPct val="100000"/>
              </a:lnSpc>
              <a:spcBef>
                <a:spcPts val="100"/>
              </a:spcBef>
              <a:spcAft>
                <a:spcPts val="100"/>
              </a:spcAft>
              <a:buSzPts val="1660"/>
              <a:buFont typeface="Courier New"/>
              <a:buChar char="o"/>
            </a:pPr>
            <a:r>
              <a:rPr lang="en-US" sz="1350" b="1" dirty="0"/>
              <a:t>Data Collection Notes:</a:t>
            </a:r>
            <a:r>
              <a:rPr lang="en-US" sz="1350" dirty="0"/>
              <a:t> Methodology used in data collection. Mapped to </a:t>
            </a:r>
            <a:r>
              <a:rPr lang="en-US" sz="1350" dirty="0" err="1"/>
              <a:t>dc:description</a:t>
            </a:r>
            <a:r>
              <a:rPr lang="en-US" sz="1350" dirty="0"/>
              <a:t>.</a:t>
            </a:r>
            <a:endParaRPr sz="1350" dirty="0"/>
          </a:p>
          <a:p>
            <a:pPr marL="228600" lvl="0" indent="-189230" algn="l" rtl="0">
              <a:lnSpc>
                <a:spcPct val="100000"/>
              </a:lnSpc>
              <a:spcBef>
                <a:spcPts val="100"/>
              </a:spcBef>
              <a:spcAft>
                <a:spcPts val="100"/>
              </a:spcAft>
              <a:buSzPts val="1660"/>
              <a:buFont typeface="Courier New"/>
              <a:buChar char="o"/>
            </a:pPr>
            <a:r>
              <a:rPr lang="en-US" sz="1350" b="1" dirty="0"/>
              <a:t>Data Type(s): </a:t>
            </a:r>
            <a:r>
              <a:rPr lang="en-US" sz="1350" dirty="0"/>
              <a:t>Types of data such as survey data, experimental data, psychological test, textual data, coded textual etc. Mapped to </a:t>
            </a:r>
            <a:r>
              <a:rPr lang="en-US" sz="1350" dirty="0" err="1"/>
              <a:t>dc:type</a:t>
            </a:r>
            <a:r>
              <a:rPr lang="en-US" sz="1350" dirty="0"/>
              <a:t>.</a:t>
            </a:r>
            <a:endParaRPr sz="1350" dirty="0"/>
          </a:p>
          <a:p>
            <a:pPr marL="228600" lvl="0" indent="-189230" algn="l" rtl="0">
              <a:lnSpc>
                <a:spcPct val="100000"/>
              </a:lnSpc>
              <a:spcBef>
                <a:spcPts val="100"/>
              </a:spcBef>
              <a:spcAft>
                <a:spcPts val="100"/>
              </a:spcAft>
              <a:buSzPts val="1660"/>
              <a:buFont typeface="Courier New"/>
              <a:buChar char="o"/>
            </a:pPr>
            <a:r>
              <a:rPr lang="en-US" sz="1350" b="1" dirty="0"/>
              <a:t>Methodology: </a:t>
            </a:r>
            <a:r>
              <a:rPr lang="en-US" sz="1350" dirty="0"/>
              <a:t>Study purpose, study design, sample, time method, universe, unit(s) of observation, data source, data type(s), mode of data collection, description of variables, response rates, presence of common scales. Mapped to </a:t>
            </a:r>
            <a:r>
              <a:rPr lang="en-US" sz="1350" dirty="0" err="1"/>
              <a:t>dc.description</a:t>
            </a:r>
            <a:r>
              <a:rPr lang="en-US" sz="1350" dirty="0"/>
              <a:t>.</a:t>
            </a:r>
            <a:endParaRPr sz="1350" dirty="0"/>
          </a:p>
          <a:p>
            <a:pPr marL="228600" lvl="0" indent="-189230" algn="l" rtl="0">
              <a:lnSpc>
                <a:spcPct val="100000"/>
              </a:lnSpc>
              <a:spcBef>
                <a:spcPts val="100"/>
              </a:spcBef>
              <a:spcAft>
                <a:spcPts val="100"/>
              </a:spcAft>
              <a:buSzPts val="1660"/>
              <a:buFont typeface="Courier New"/>
              <a:buChar char="o"/>
            </a:pPr>
            <a:r>
              <a:rPr lang="en-US" sz="1350" b="1" dirty="0"/>
              <a:t>Data Source:</a:t>
            </a:r>
            <a:r>
              <a:rPr lang="en-US" sz="1350" dirty="0"/>
              <a:t> The source of the data collection. Mapped to </a:t>
            </a:r>
            <a:r>
              <a:rPr lang="en-US" sz="1350" dirty="0" err="1"/>
              <a:t>dc:source</a:t>
            </a:r>
            <a:r>
              <a:rPr lang="en-US" sz="1350" dirty="0"/>
              <a:t>.</a:t>
            </a:r>
            <a:endParaRPr sz="1350" dirty="0"/>
          </a:p>
          <a:p>
            <a:pPr marL="228600" lvl="0" indent="-189230" algn="l" rtl="0">
              <a:lnSpc>
                <a:spcPct val="100000"/>
              </a:lnSpc>
              <a:spcBef>
                <a:spcPts val="100"/>
              </a:spcBef>
              <a:spcAft>
                <a:spcPts val="100"/>
              </a:spcAft>
              <a:buSzPts val="1660"/>
              <a:buFont typeface="Courier New"/>
              <a:buChar char="o"/>
            </a:pPr>
            <a:r>
              <a:rPr lang="en-US" sz="1350" b="1" dirty="0"/>
              <a:t>Other Study Description Materials: </a:t>
            </a:r>
            <a:r>
              <a:rPr lang="en-US" sz="1350" dirty="0"/>
              <a:t>Other materials that are related to the study description, including appendices, sampling information, weighting details, methodological and technical details, publications based upon the study content, related studies or collections of studies. Mapped to </a:t>
            </a:r>
            <a:r>
              <a:rPr lang="en-US" sz="1350" dirty="0" err="1"/>
              <a:t>dc:relation</a:t>
            </a:r>
            <a:r>
              <a:rPr lang="en-US" sz="1350" dirty="0"/>
              <a:t>.</a:t>
            </a:r>
            <a:endParaRPr sz="1350" dirty="0"/>
          </a:p>
          <a:p>
            <a:pPr marL="228600" lvl="0" indent="-189230" algn="l" rtl="0">
              <a:lnSpc>
                <a:spcPct val="100000"/>
              </a:lnSpc>
              <a:spcBef>
                <a:spcPts val="100"/>
              </a:spcBef>
              <a:spcAft>
                <a:spcPts val="100"/>
              </a:spcAft>
              <a:buSzPts val="1660"/>
              <a:buFont typeface="Courier New"/>
              <a:buChar char="o"/>
            </a:pPr>
            <a:r>
              <a:rPr lang="en-US" sz="1350" b="1" dirty="0"/>
              <a:t>Language:</a:t>
            </a:r>
            <a:r>
              <a:rPr lang="en-US" sz="1350" dirty="0"/>
              <a:t> Language of the study as well as the dataset. Mapped to </a:t>
            </a:r>
            <a:r>
              <a:rPr lang="en-US" sz="1350" dirty="0" err="1"/>
              <a:t>dc:language</a:t>
            </a:r>
            <a:r>
              <a:rPr lang="en-US" sz="1350" dirty="0"/>
              <a:t>.</a:t>
            </a:r>
            <a:endParaRPr sz="1350" dirty="0"/>
          </a:p>
          <a:p>
            <a:pPr marL="228600" lvl="0" indent="-189230" algn="l" rtl="0">
              <a:lnSpc>
                <a:spcPct val="100000"/>
              </a:lnSpc>
              <a:spcBef>
                <a:spcPts val="100"/>
              </a:spcBef>
              <a:spcAft>
                <a:spcPts val="100"/>
              </a:spcAft>
              <a:buSzPts val="1660"/>
              <a:buFont typeface="Courier New"/>
              <a:buChar char="o"/>
            </a:pPr>
            <a:r>
              <a:rPr lang="en-US" sz="1350" b="1" dirty="0"/>
              <a:t>Format: </a:t>
            </a:r>
            <a:r>
              <a:rPr lang="en-US" sz="1350" dirty="0"/>
              <a:t>Type of data file (e.g., .sav, .</a:t>
            </a:r>
            <a:r>
              <a:rPr lang="en-US" sz="1350" dirty="0" err="1"/>
              <a:t>sps</a:t>
            </a:r>
            <a:r>
              <a:rPr lang="en-US" sz="1350" dirty="0"/>
              <a:t>., .</a:t>
            </a:r>
            <a:r>
              <a:rPr lang="en-US" sz="1350" dirty="0" err="1"/>
              <a:t>spv</a:t>
            </a:r>
            <a:r>
              <a:rPr lang="en-US" sz="1350" dirty="0"/>
              <a:t>, .por, .txt, .pdf, .doc, .</a:t>
            </a:r>
            <a:r>
              <a:rPr lang="en-US" sz="1350" dirty="0" err="1"/>
              <a:t>xls</a:t>
            </a:r>
            <a:r>
              <a:rPr lang="en-US" sz="1350" dirty="0"/>
              <a:t>, .xml, .jpg). Mapped to </a:t>
            </a:r>
            <a:r>
              <a:rPr lang="en-US" sz="1350" dirty="0" err="1"/>
              <a:t>dc:format</a:t>
            </a:r>
            <a:r>
              <a:rPr lang="en-US" sz="1350" dirty="0"/>
              <a:t>.</a:t>
            </a:r>
            <a:endParaRPr sz="1350" dirty="0"/>
          </a:p>
          <a:p>
            <a:pPr marL="228600" lvl="0" indent="-189230" algn="l" rtl="0">
              <a:lnSpc>
                <a:spcPct val="100000"/>
              </a:lnSpc>
              <a:spcBef>
                <a:spcPts val="100"/>
              </a:spcBef>
              <a:spcAft>
                <a:spcPts val="100"/>
              </a:spcAft>
              <a:buSzPts val="1660"/>
              <a:buFont typeface="Courier New"/>
              <a:buChar char="o"/>
            </a:pPr>
            <a:r>
              <a:rPr lang="en-US" sz="1350" b="1" dirty="0"/>
              <a:t>Original Release Date: </a:t>
            </a:r>
            <a:r>
              <a:rPr lang="en-US" sz="1350" dirty="0"/>
              <a:t>The original release date of the dataset. Mapped to </a:t>
            </a:r>
            <a:r>
              <a:rPr lang="en-US" sz="1350" dirty="0" err="1"/>
              <a:t>dc:date</a:t>
            </a:r>
            <a:r>
              <a:rPr lang="en-US" sz="1350" dirty="0"/>
              <a:t> or </a:t>
            </a:r>
            <a:r>
              <a:rPr lang="en-US" sz="1350" dirty="0" err="1"/>
              <a:t>dc:date.issued</a:t>
            </a:r>
            <a:r>
              <a:rPr lang="en-US" sz="1350" dirty="0"/>
              <a:t>.</a:t>
            </a:r>
            <a:endParaRPr sz="1350" dirty="0"/>
          </a:p>
          <a:p>
            <a:pPr marL="228600" lvl="0" indent="-189230" algn="l" rtl="0">
              <a:lnSpc>
                <a:spcPct val="100000"/>
              </a:lnSpc>
              <a:spcBef>
                <a:spcPts val="100"/>
              </a:spcBef>
              <a:spcAft>
                <a:spcPts val="100"/>
              </a:spcAft>
              <a:buSzPts val="1660"/>
              <a:buFont typeface="Courier New"/>
              <a:buChar char="o"/>
            </a:pPr>
            <a:r>
              <a:rPr lang="en-US" sz="1350" b="1" dirty="0"/>
              <a:t>Data Update Information: </a:t>
            </a:r>
            <a:r>
              <a:rPr lang="en-US" sz="1350" dirty="0"/>
              <a:t>Information on data updates, transformation, versioning, summarization, descriptions of migration and replication, and information about other events that have affected the files. Some of these administrative metadata are generated by the system. Can also include a description field for this information.</a:t>
            </a:r>
            <a:endParaRPr sz="1350" dirty="0"/>
          </a:p>
          <a:p>
            <a:pPr marL="228600" lvl="0" indent="-189230" algn="l" rtl="0">
              <a:lnSpc>
                <a:spcPct val="100000"/>
              </a:lnSpc>
              <a:spcBef>
                <a:spcPts val="100"/>
              </a:spcBef>
              <a:spcAft>
                <a:spcPts val="100"/>
              </a:spcAft>
              <a:buSzPts val="1660"/>
              <a:buFont typeface="Courier New"/>
              <a:buChar char="o"/>
            </a:pPr>
            <a:r>
              <a:rPr lang="en-US" sz="1350" b="1" dirty="0"/>
              <a:t>Data Preservation Information: </a:t>
            </a:r>
            <a:r>
              <a:rPr lang="en-US" sz="1350" dirty="0"/>
              <a:t>More information on properties of data, the technical environment and fixity information. Can also include a description field for this information.</a:t>
            </a:r>
            <a:endParaRPr sz="1350" dirty="0"/>
          </a:p>
          <a:p>
            <a:pPr marL="228600" lvl="0" indent="-189230" algn="l" rtl="0">
              <a:lnSpc>
                <a:spcPct val="100000"/>
              </a:lnSpc>
              <a:spcBef>
                <a:spcPts val="100"/>
              </a:spcBef>
              <a:spcAft>
                <a:spcPts val="100"/>
              </a:spcAft>
              <a:buSzPts val="1660"/>
              <a:buFont typeface="Courier New"/>
              <a:buChar char="o"/>
            </a:pPr>
            <a:r>
              <a:rPr lang="en-US" sz="1350" b="1" dirty="0"/>
              <a:t>Data Files Description: </a:t>
            </a:r>
            <a:r>
              <a:rPr lang="en-US" sz="1350" dirty="0"/>
              <a:t>Other technical information such as compression or encoding algorithms, encryption and decryption keys, software, hardware on which the data were, operating systems, application software, as well as file relationships. Can also include a description field for this information.</a:t>
            </a:r>
            <a:endParaRPr sz="1350" dirty="0"/>
          </a:p>
          <a:p>
            <a:pPr marL="45720" lvl="0" indent="0" algn="l" rtl="0">
              <a:lnSpc>
                <a:spcPct val="100000"/>
              </a:lnSpc>
              <a:spcBef>
                <a:spcPts val="100"/>
              </a:spcBef>
              <a:spcAft>
                <a:spcPts val="100"/>
              </a:spcAft>
              <a:buSzPts val="1560"/>
              <a:buNone/>
            </a:pPr>
            <a:endParaRPr sz="1000" dirty="0"/>
          </a:p>
          <a:p>
            <a:pPr marL="45720" lvl="0" indent="0" algn="l" rtl="0">
              <a:lnSpc>
                <a:spcPct val="100000"/>
              </a:lnSpc>
              <a:spcBef>
                <a:spcPts val="100"/>
              </a:spcBef>
              <a:spcAft>
                <a:spcPts val="100"/>
              </a:spcAft>
              <a:buSzPts val="1560"/>
              <a:buNone/>
            </a:pPr>
            <a:r>
              <a:rPr lang="en-US" sz="1350" dirty="0"/>
              <a:t>   (</a:t>
            </a:r>
            <a:r>
              <a:rPr lang="en-US" sz="1350" u="sng" dirty="0">
                <a:solidFill>
                  <a:schemeClr val="hlink"/>
                </a:solidFill>
                <a:hlinkClick r:id="rId3"/>
              </a:rPr>
              <a:t>SPSS Data Curation Primer</a:t>
            </a:r>
            <a:r>
              <a:rPr lang="en-US" sz="1350" dirty="0"/>
              <a:t>, Sai Deng, Joshua Dull, Jeanine Finn &amp; </a:t>
            </a:r>
            <a:r>
              <a:rPr lang="en-US" sz="1350" dirty="0" err="1"/>
              <a:t>Shahira</a:t>
            </a:r>
            <a:r>
              <a:rPr lang="en-US" sz="1350" dirty="0"/>
              <a:t> </a:t>
            </a:r>
            <a:r>
              <a:rPr lang="en-US" sz="1350" dirty="0" err="1"/>
              <a:t>Khair</a:t>
            </a:r>
            <a:r>
              <a:rPr lang="en-US" sz="1350" dirty="0"/>
              <a:t>.)</a:t>
            </a:r>
            <a:endParaRPr sz="1350" dirty="0"/>
          </a:p>
          <a:p>
            <a:pPr marL="228600" lvl="0" indent="-83820" algn="l" rtl="0">
              <a:lnSpc>
                <a:spcPct val="100000"/>
              </a:lnSpc>
              <a:spcBef>
                <a:spcPts val="0"/>
              </a:spcBef>
              <a:spcAft>
                <a:spcPts val="0"/>
              </a:spcAft>
              <a:buSzPts val="1560"/>
              <a:buFont typeface="Courier New"/>
              <a:buNone/>
            </a:pPr>
            <a:endParaRPr dirty="0"/>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Shape 655"/>
        <p:cNvGrpSpPr/>
        <p:nvPr/>
      </p:nvGrpSpPr>
      <p:grpSpPr>
        <a:xfrm>
          <a:off x="0" y="0"/>
          <a:ext cx="0" cy="0"/>
          <a:chOff x="0" y="0"/>
          <a:chExt cx="0" cy="0"/>
        </a:xfrm>
      </p:grpSpPr>
      <p:sp>
        <p:nvSpPr>
          <p:cNvPr id="656" name="Google Shape;656;p86"/>
          <p:cNvSpPr txBox="1">
            <a:spLocks noGrp="1"/>
          </p:cNvSpPr>
          <p:nvPr>
            <p:ph type="title"/>
          </p:nvPr>
        </p:nvSpPr>
        <p:spPr>
          <a:xfrm>
            <a:off x="685800" y="304800"/>
            <a:ext cx="7620000" cy="685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584"/>
              <a:buNone/>
            </a:pPr>
            <a:r>
              <a:rPr lang="en-US" sz="2800">
                <a:solidFill>
                  <a:srgbClr val="434343"/>
                </a:solidFill>
              </a:rPr>
              <a:t>Appendix 3: Common Metadata Standards</a:t>
            </a:r>
            <a:br>
              <a:rPr lang="en-US" sz="3600"/>
            </a:br>
            <a:br>
              <a:rPr lang="en-US"/>
            </a:br>
            <a:br>
              <a:rPr lang="en-US"/>
            </a:br>
            <a:br>
              <a:rPr lang="en-US"/>
            </a:br>
            <a:endParaRPr/>
          </a:p>
        </p:txBody>
      </p:sp>
      <p:sp>
        <p:nvSpPr>
          <p:cNvPr id="657" name="Google Shape;657;p86"/>
          <p:cNvSpPr txBox="1">
            <a:spLocks noGrp="1"/>
          </p:cNvSpPr>
          <p:nvPr>
            <p:ph type="body" idx="1"/>
          </p:nvPr>
        </p:nvSpPr>
        <p:spPr>
          <a:xfrm>
            <a:off x="685800" y="5194994"/>
            <a:ext cx="7620000" cy="1282005"/>
          </a:xfrm>
          <a:prstGeom prst="rect">
            <a:avLst/>
          </a:prstGeom>
          <a:noFill/>
          <a:ln>
            <a:noFill/>
          </a:ln>
        </p:spPr>
        <p:txBody>
          <a:bodyPr spcFirstLastPara="1" wrap="square" lIns="91425" tIns="45700" rIns="91425" bIns="45700" anchor="t" anchorCtr="0">
            <a:noAutofit/>
          </a:bodyPr>
          <a:lstStyle/>
          <a:p>
            <a:pPr marL="365760" lvl="1" indent="0" algn="l" rtl="0">
              <a:lnSpc>
                <a:spcPct val="120000"/>
              </a:lnSpc>
              <a:spcBef>
                <a:spcPts val="0"/>
              </a:spcBef>
              <a:spcAft>
                <a:spcPts val="0"/>
              </a:spcAft>
              <a:buSzPts val="2600"/>
              <a:buNone/>
            </a:pPr>
            <a:endParaRPr/>
          </a:p>
          <a:p>
            <a:pPr marL="548640" lvl="1" indent="-17780" algn="l" rtl="0">
              <a:lnSpc>
                <a:spcPct val="120000"/>
              </a:lnSpc>
              <a:spcBef>
                <a:spcPts val="700"/>
              </a:spcBef>
              <a:spcAft>
                <a:spcPts val="0"/>
              </a:spcAft>
              <a:buSzPts val="2600"/>
              <a:buFont typeface="Courier New"/>
              <a:buNone/>
            </a:pPr>
            <a:endParaRPr/>
          </a:p>
          <a:p>
            <a:pPr marL="548640" lvl="1" indent="-17780" algn="l" rtl="0">
              <a:lnSpc>
                <a:spcPct val="120000"/>
              </a:lnSpc>
              <a:spcBef>
                <a:spcPts val="700"/>
              </a:spcBef>
              <a:spcAft>
                <a:spcPts val="0"/>
              </a:spcAft>
              <a:buSzPts val="2600"/>
              <a:buFont typeface="Courier New"/>
              <a:buNone/>
            </a:pPr>
            <a:endParaRPr/>
          </a:p>
          <a:p>
            <a:pPr marL="228600" lvl="0" indent="0" algn="l" rtl="0">
              <a:spcBef>
                <a:spcPts val="780"/>
              </a:spcBef>
              <a:spcAft>
                <a:spcPts val="0"/>
              </a:spcAft>
              <a:buSzPts val="3120"/>
              <a:buFont typeface="Courier New"/>
              <a:buNone/>
            </a:pPr>
            <a:endParaRPr sz="2400"/>
          </a:p>
          <a:p>
            <a:pPr marL="228600" lvl="0" indent="0" algn="l" rtl="0">
              <a:spcBef>
                <a:spcPts val="780"/>
              </a:spcBef>
              <a:spcAft>
                <a:spcPts val="0"/>
              </a:spcAft>
              <a:buSzPts val="3120"/>
              <a:buFont typeface="Courier New"/>
              <a:buNone/>
            </a:pPr>
            <a:endParaRPr sz="2400"/>
          </a:p>
          <a:p>
            <a:pPr marL="228600" lvl="0" indent="0" algn="l" rtl="0">
              <a:spcBef>
                <a:spcPts val="740"/>
              </a:spcBef>
              <a:spcAft>
                <a:spcPts val="0"/>
              </a:spcAft>
              <a:buSzPts val="2860"/>
              <a:buFont typeface="Courier New"/>
              <a:buNone/>
            </a:pPr>
            <a:endParaRPr/>
          </a:p>
        </p:txBody>
      </p:sp>
      <p:sp>
        <p:nvSpPr>
          <p:cNvPr id="658" name="Google Shape;658;p86"/>
          <p:cNvSpPr/>
          <p:nvPr/>
        </p:nvSpPr>
        <p:spPr>
          <a:xfrm>
            <a:off x="605546" y="1306204"/>
            <a:ext cx="3890253" cy="2732396"/>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59" name="Google Shape;659;p86"/>
          <p:cNvSpPr txBox="1"/>
          <p:nvPr/>
        </p:nvSpPr>
        <p:spPr>
          <a:xfrm>
            <a:off x="972175" y="1620588"/>
            <a:ext cx="3467100" cy="1965000"/>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1600" b="1" u="sng">
                <a:solidFill>
                  <a:schemeClr val="hlink"/>
                </a:solidFill>
                <a:latin typeface="Trebuchet MS"/>
                <a:ea typeface="Trebuchet MS"/>
                <a:cs typeface="Trebuchet MS"/>
                <a:sym typeface="Trebuchet MS"/>
                <a:hlinkClick r:id="rId3"/>
              </a:rPr>
              <a:t>Dublin Core (DC)</a:t>
            </a:r>
            <a:endParaRPr sz="1600" b="1">
              <a:solidFill>
                <a:schemeClr val="dk1"/>
              </a:solidFill>
              <a:latin typeface="Trebuchet MS"/>
              <a:ea typeface="Trebuchet MS"/>
              <a:cs typeface="Trebuchet MS"/>
              <a:sym typeface="Trebuchet MS"/>
            </a:endParaRPr>
          </a:p>
          <a:p>
            <a:pPr marL="0" marR="0" lvl="0" indent="0" algn="l" rtl="0">
              <a:lnSpc>
                <a:spcPct val="120000"/>
              </a:lnSpc>
              <a:spcBef>
                <a:spcPts val="0"/>
              </a:spcBef>
              <a:spcAft>
                <a:spcPts val="0"/>
              </a:spcAft>
              <a:buNone/>
            </a:pPr>
            <a:r>
              <a:rPr lang="en-US" sz="1400">
                <a:solidFill>
                  <a:srgbClr val="434343"/>
                </a:solidFill>
                <a:latin typeface="Trebuchet MS"/>
                <a:ea typeface="Trebuchet MS"/>
                <a:cs typeface="Trebuchet MS"/>
                <a:sym typeface="Trebuchet MS"/>
              </a:rPr>
              <a:t>A general metadata standard for describing a wide range of digital resources. </a:t>
            </a:r>
            <a:endParaRPr>
              <a:solidFill>
                <a:srgbClr val="434343"/>
              </a:solidFill>
            </a:endParaRPr>
          </a:p>
          <a:p>
            <a:pPr marL="0" marR="0" lvl="0" indent="0" algn="l" rtl="0">
              <a:lnSpc>
                <a:spcPct val="120000"/>
              </a:lnSpc>
              <a:spcBef>
                <a:spcPts val="0"/>
              </a:spcBef>
              <a:spcAft>
                <a:spcPts val="0"/>
              </a:spcAft>
              <a:buNone/>
            </a:pPr>
            <a:r>
              <a:rPr lang="en-US" sz="1400">
                <a:solidFill>
                  <a:srgbClr val="434343"/>
                </a:solidFill>
                <a:latin typeface="Trebuchet MS"/>
                <a:ea typeface="Trebuchet MS"/>
                <a:cs typeface="Trebuchet MS"/>
                <a:sym typeface="Trebuchet MS"/>
              </a:rPr>
              <a:t>DCMI Metadata Terms </a:t>
            </a:r>
            <a:r>
              <a:rPr lang="en-US" sz="1200">
                <a:solidFill>
                  <a:schemeClr val="dk1"/>
                </a:solidFill>
                <a:latin typeface="Trebuchet MS"/>
                <a:ea typeface="Trebuchet MS"/>
                <a:cs typeface="Trebuchet MS"/>
                <a:sym typeface="Trebuchet MS"/>
              </a:rPr>
              <a:t>(</a:t>
            </a:r>
            <a:r>
              <a:rPr lang="en-US" sz="1200" u="sng">
                <a:solidFill>
                  <a:schemeClr val="hlink"/>
                </a:solidFill>
                <a:latin typeface="Trebuchet MS"/>
                <a:ea typeface="Trebuchet MS"/>
                <a:cs typeface="Trebuchet MS"/>
                <a:sym typeface="Trebuchet MS"/>
                <a:hlinkClick r:id="rId4"/>
              </a:rPr>
              <a:t>https://www.dublincore.org/specifications/dublin-core/dcmi-terms/</a:t>
            </a:r>
            <a:r>
              <a:rPr lang="en-US" sz="1200">
                <a:solidFill>
                  <a:schemeClr val="dk1"/>
                </a:solidFill>
                <a:latin typeface="Trebuchet MS"/>
                <a:ea typeface="Trebuchet MS"/>
                <a:cs typeface="Trebuchet MS"/>
                <a:sym typeface="Trebuchet MS"/>
              </a:rPr>
              <a:t>).</a:t>
            </a:r>
            <a:endParaRPr/>
          </a:p>
        </p:txBody>
      </p:sp>
      <p:sp>
        <p:nvSpPr>
          <p:cNvPr id="660" name="Google Shape;660;p86"/>
          <p:cNvSpPr/>
          <p:nvPr/>
        </p:nvSpPr>
        <p:spPr>
          <a:xfrm>
            <a:off x="5105400" y="1282758"/>
            <a:ext cx="3124200" cy="2527241"/>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61" name="Google Shape;661;p86"/>
          <p:cNvSpPr txBox="1"/>
          <p:nvPr/>
        </p:nvSpPr>
        <p:spPr>
          <a:xfrm>
            <a:off x="5680953" y="1659561"/>
            <a:ext cx="2548647" cy="187198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600" u="sng">
                <a:solidFill>
                  <a:schemeClr val="hlink"/>
                </a:solidFill>
                <a:latin typeface="Trebuchet MS"/>
                <a:ea typeface="Trebuchet MS"/>
                <a:cs typeface="Trebuchet MS"/>
                <a:sym typeface="Trebuchet MS"/>
                <a:hlinkClick r:id="rId5"/>
              </a:rPr>
              <a:t>Encoded Archival Description (EAD)</a:t>
            </a:r>
            <a:endParaRPr sz="1600">
              <a:solidFill>
                <a:schemeClr val="dk1"/>
              </a:solidFill>
              <a:latin typeface="Trebuchet MS"/>
              <a:ea typeface="Trebuchet MS"/>
              <a:cs typeface="Trebuchet MS"/>
              <a:sym typeface="Trebuchet MS"/>
            </a:endParaRPr>
          </a:p>
          <a:p>
            <a:pPr marL="0" marR="0" lvl="0" indent="0" algn="l" rtl="0">
              <a:lnSpc>
                <a:spcPct val="120000"/>
              </a:lnSpc>
              <a:spcBef>
                <a:spcPts val="0"/>
              </a:spcBef>
              <a:spcAft>
                <a:spcPts val="0"/>
              </a:spcAft>
              <a:buNone/>
            </a:pPr>
            <a:r>
              <a:rPr lang="en-US" sz="1600">
                <a:solidFill>
                  <a:srgbClr val="595959"/>
                </a:solidFill>
                <a:latin typeface="Trebuchet MS"/>
                <a:ea typeface="Trebuchet MS"/>
                <a:cs typeface="Trebuchet MS"/>
                <a:sym typeface="Trebuchet MS"/>
              </a:rPr>
              <a:t>A standard for encoding archival finding aids with XML. </a:t>
            </a:r>
            <a:endParaRPr/>
          </a:p>
          <a:p>
            <a:pPr marL="457200" marR="0" lvl="1" indent="0" algn="l" rtl="0">
              <a:lnSpc>
                <a:spcPct val="120000"/>
              </a:lnSpc>
              <a:spcBef>
                <a:spcPts val="0"/>
              </a:spcBef>
              <a:spcAft>
                <a:spcPts val="0"/>
              </a:spcAft>
              <a:buClr>
                <a:schemeClr val="dk1"/>
              </a:buClr>
              <a:buSzPts val="1800"/>
              <a:buFont typeface="Courier New"/>
              <a:buNone/>
            </a:pPr>
            <a:endParaRPr sz="1800" b="0" i="0" u="none" strike="noStrike" cap="none">
              <a:solidFill>
                <a:schemeClr val="dk1"/>
              </a:solidFill>
              <a:latin typeface="Trebuchet MS"/>
              <a:ea typeface="Trebuchet MS"/>
              <a:cs typeface="Trebuchet MS"/>
              <a:sym typeface="Trebuchet MS"/>
            </a:endParaRPr>
          </a:p>
        </p:txBody>
      </p:sp>
      <p:sp>
        <p:nvSpPr>
          <p:cNvPr id="662" name="Google Shape;662;p86"/>
          <p:cNvSpPr/>
          <p:nvPr/>
        </p:nvSpPr>
        <p:spPr>
          <a:xfrm>
            <a:off x="605546" y="4215583"/>
            <a:ext cx="3737854" cy="2413817"/>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63" name="Google Shape;663;p86"/>
          <p:cNvSpPr txBox="1"/>
          <p:nvPr/>
        </p:nvSpPr>
        <p:spPr>
          <a:xfrm>
            <a:off x="1129602" y="4548742"/>
            <a:ext cx="2743200" cy="1771191"/>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600" u="sng">
                <a:solidFill>
                  <a:schemeClr val="hlink"/>
                </a:solidFill>
                <a:latin typeface="Trebuchet MS"/>
                <a:ea typeface="Trebuchet MS"/>
                <a:cs typeface="Trebuchet MS"/>
                <a:sym typeface="Trebuchet MS"/>
                <a:hlinkClick r:id="rId6"/>
              </a:rPr>
              <a:t>Government Information Locator Service (GILS)</a:t>
            </a:r>
            <a:endParaRPr sz="1600">
              <a:solidFill>
                <a:schemeClr val="dk1"/>
              </a:solidFill>
              <a:latin typeface="Trebuchet MS"/>
              <a:ea typeface="Trebuchet MS"/>
              <a:cs typeface="Trebuchet MS"/>
              <a:sym typeface="Trebuchet MS"/>
            </a:endParaRPr>
          </a:p>
          <a:p>
            <a:pPr marL="0" marR="0" lvl="0" indent="0" algn="l" rtl="0">
              <a:lnSpc>
                <a:spcPct val="120000"/>
              </a:lnSpc>
              <a:spcBef>
                <a:spcPts val="0"/>
              </a:spcBef>
              <a:spcAft>
                <a:spcPts val="0"/>
              </a:spcAft>
              <a:buNone/>
            </a:pPr>
            <a:r>
              <a:rPr lang="en-US" sz="1200">
                <a:solidFill>
                  <a:srgbClr val="434343"/>
                </a:solidFill>
                <a:latin typeface="Trebuchet MS"/>
                <a:ea typeface="Trebuchet MS"/>
                <a:cs typeface="Trebuchet MS"/>
                <a:sym typeface="Trebuchet MS"/>
              </a:rPr>
              <a:t>The Global Information Locator Service defines a core element set for government information so that it can be more searchable and discoverable by the general public. </a:t>
            </a:r>
            <a:endParaRPr>
              <a:solidFill>
                <a:srgbClr val="434343"/>
              </a:solidFill>
            </a:endParaRPr>
          </a:p>
        </p:txBody>
      </p:sp>
      <p:sp>
        <p:nvSpPr>
          <p:cNvPr id="664" name="Google Shape;664;p86"/>
          <p:cNvSpPr/>
          <p:nvPr/>
        </p:nvSpPr>
        <p:spPr>
          <a:xfrm>
            <a:off x="5105400" y="4215582"/>
            <a:ext cx="3124200" cy="2413817"/>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65" name="Google Shape;665;p86"/>
          <p:cNvSpPr txBox="1"/>
          <p:nvPr/>
        </p:nvSpPr>
        <p:spPr>
          <a:xfrm>
            <a:off x="5412712" y="4571351"/>
            <a:ext cx="2743200" cy="1657890"/>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600" u="sng">
                <a:solidFill>
                  <a:schemeClr val="hlink"/>
                </a:solidFill>
                <a:latin typeface="Trebuchet MS"/>
                <a:ea typeface="Trebuchet MS"/>
                <a:cs typeface="Trebuchet MS"/>
                <a:sym typeface="Trebuchet MS"/>
                <a:hlinkClick r:id="rId7"/>
              </a:rPr>
              <a:t>ONIX for Books (ONline Information eXchange)</a:t>
            </a:r>
            <a:endParaRPr sz="1600">
              <a:solidFill>
                <a:schemeClr val="dk1"/>
              </a:solidFill>
              <a:latin typeface="Trebuchet MS"/>
              <a:ea typeface="Trebuchet MS"/>
              <a:cs typeface="Trebuchet MS"/>
              <a:sym typeface="Trebuchet MS"/>
            </a:endParaRPr>
          </a:p>
          <a:p>
            <a:pPr marL="0" marR="0" lvl="0" indent="0" algn="l" rtl="0">
              <a:lnSpc>
                <a:spcPct val="120000"/>
              </a:lnSpc>
              <a:spcBef>
                <a:spcPts val="0"/>
              </a:spcBef>
              <a:spcAft>
                <a:spcPts val="0"/>
              </a:spcAft>
              <a:buNone/>
            </a:pPr>
            <a:r>
              <a:rPr lang="en-US" sz="1350">
                <a:solidFill>
                  <a:srgbClr val="434343"/>
                </a:solidFill>
                <a:latin typeface="Trebuchet MS"/>
                <a:ea typeface="Trebuchet MS"/>
                <a:cs typeface="Trebuchet MS"/>
                <a:sym typeface="Trebuchet MS"/>
              </a:rPr>
              <a:t>An international standard for representing and communicating book industry product information in XML format.</a:t>
            </a:r>
            <a:r>
              <a:rPr lang="en-US" sz="1350">
                <a:solidFill>
                  <a:schemeClr val="dk1"/>
                </a:solidFill>
                <a:latin typeface="Trebuchet MS"/>
                <a:ea typeface="Trebuchet MS"/>
                <a:cs typeface="Trebuchet MS"/>
                <a:sym typeface="Trebuchet MS"/>
              </a:rPr>
              <a:t> </a:t>
            </a:r>
            <a:endParaRP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Shape 670"/>
        <p:cNvGrpSpPr/>
        <p:nvPr/>
      </p:nvGrpSpPr>
      <p:grpSpPr>
        <a:xfrm>
          <a:off x="0" y="0"/>
          <a:ext cx="0" cy="0"/>
          <a:chOff x="0" y="0"/>
          <a:chExt cx="0" cy="0"/>
        </a:xfrm>
      </p:grpSpPr>
      <p:sp>
        <p:nvSpPr>
          <p:cNvPr id="671" name="Google Shape;671;p87"/>
          <p:cNvSpPr txBox="1">
            <a:spLocks noGrp="1"/>
          </p:cNvSpPr>
          <p:nvPr>
            <p:ph type="title"/>
          </p:nvPr>
        </p:nvSpPr>
        <p:spPr>
          <a:xfrm>
            <a:off x="685800" y="304800"/>
            <a:ext cx="7620000" cy="8382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3584"/>
              <a:buNone/>
            </a:pPr>
            <a:r>
              <a:rPr lang="en-US" sz="2800">
                <a:solidFill>
                  <a:srgbClr val="434343"/>
                </a:solidFill>
              </a:rPr>
              <a:t>Common Metadata Standards</a:t>
            </a:r>
            <a:r>
              <a:rPr lang="en-US" sz="1800">
                <a:solidFill>
                  <a:srgbClr val="434343"/>
                </a:solidFill>
              </a:rPr>
              <a:t>: </a:t>
            </a:r>
            <a:r>
              <a:rPr lang="en-US" sz="2000">
                <a:solidFill>
                  <a:srgbClr val="434343"/>
                </a:solidFill>
              </a:rPr>
              <a:t>Image and Multimedia Metadata Standards</a:t>
            </a:r>
            <a:br>
              <a:rPr lang="en-US" sz="2800">
                <a:solidFill>
                  <a:srgbClr val="434343"/>
                </a:solidFill>
              </a:rPr>
            </a:br>
            <a:br>
              <a:rPr lang="en-US" sz="2800"/>
            </a:br>
            <a:br>
              <a:rPr lang="en-US"/>
            </a:br>
            <a:br>
              <a:rPr lang="en-US"/>
            </a:br>
            <a:endParaRPr/>
          </a:p>
        </p:txBody>
      </p:sp>
      <p:sp>
        <p:nvSpPr>
          <p:cNvPr id="672" name="Google Shape;672;p87"/>
          <p:cNvSpPr/>
          <p:nvPr/>
        </p:nvSpPr>
        <p:spPr>
          <a:xfrm>
            <a:off x="552374" y="1306205"/>
            <a:ext cx="3048000" cy="2122795"/>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73" name="Google Shape;673;p87"/>
          <p:cNvSpPr txBox="1"/>
          <p:nvPr/>
        </p:nvSpPr>
        <p:spPr>
          <a:xfrm>
            <a:off x="746927" y="1663005"/>
            <a:ext cx="2743200" cy="1384995"/>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1400" b="1" u="sng">
                <a:solidFill>
                  <a:schemeClr val="hlink"/>
                </a:solidFill>
                <a:latin typeface="Trebuchet MS"/>
                <a:ea typeface="Trebuchet MS"/>
                <a:cs typeface="Trebuchet MS"/>
                <a:sym typeface="Trebuchet MS"/>
                <a:hlinkClick r:id="rId3"/>
              </a:rPr>
              <a:t>Categories for the Description of Works of Art (CDWA)</a:t>
            </a:r>
            <a:endParaRPr sz="1400" b="1">
              <a:solidFill>
                <a:schemeClr val="dk1"/>
              </a:solidFill>
              <a:latin typeface="Trebuchet MS"/>
              <a:ea typeface="Trebuchet MS"/>
              <a:cs typeface="Trebuchet MS"/>
              <a:sym typeface="Trebuchet MS"/>
            </a:endParaRPr>
          </a:p>
          <a:p>
            <a:pPr marL="0" marR="0" lvl="0" indent="0" algn="l" rtl="0">
              <a:lnSpc>
                <a:spcPct val="120000"/>
              </a:lnSpc>
              <a:spcBef>
                <a:spcPts val="0"/>
              </a:spcBef>
              <a:spcAft>
                <a:spcPts val="0"/>
              </a:spcAft>
              <a:buNone/>
            </a:pPr>
            <a:r>
              <a:rPr lang="en-US" sz="1400">
                <a:solidFill>
                  <a:srgbClr val="3F3F3F"/>
                </a:solidFill>
                <a:latin typeface="Trebuchet MS"/>
                <a:ea typeface="Trebuchet MS"/>
                <a:cs typeface="Trebuchet MS"/>
                <a:sym typeface="Trebuchet MS"/>
              </a:rPr>
              <a:t>A conceptual framework and guidelines for the description of art objects and images. </a:t>
            </a:r>
            <a:endParaRPr/>
          </a:p>
        </p:txBody>
      </p:sp>
      <p:sp>
        <p:nvSpPr>
          <p:cNvPr id="674" name="Google Shape;674;p87"/>
          <p:cNvSpPr/>
          <p:nvPr/>
        </p:nvSpPr>
        <p:spPr>
          <a:xfrm>
            <a:off x="5242726" y="3657600"/>
            <a:ext cx="3657601" cy="3086100"/>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75" name="Google Shape;675;p87"/>
          <p:cNvSpPr txBox="1"/>
          <p:nvPr/>
        </p:nvSpPr>
        <p:spPr>
          <a:xfrm>
            <a:off x="5738026" y="4007221"/>
            <a:ext cx="2666999" cy="2234458"/>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1600" u="sng">
                <a:solidFill>
                  <a:schemeClr val="hlink"/>
                </a:solidFill>
                <a:latin typeface="Trebuchet MS"/>
                <a:ea typeface="Trebuchet MS"/>
                <a:cs typeface="Trebuchet MS"/>
                <a:sym typeface="Trebuchet MS"/>
                <a:hlinkClick r:id="rId4"/>
              </a:rPr>
              <a:t>Technical Metadata for Multimedia: MPEG-7</a:t>
            </a:r>
            <a:endParaRPr sz="1600">
              <a:solidFill>
                <a:schemeClr val="dk1"/>
              </a:solidFill>
              <a:latin typeface="Trebuchet MS"/>
              <a:ea typeface="Trebuchet MS"/>
              <a:cs typeface="Trebuchet MS"/>
              <a:sym typeface="Trebuchet MS"/>
            </a:endParaRPr>
          </a:p>
          <a:p>
            <a:pPr marL="0" marR="0" lvl="0" indent="0" algn="l" rtl="0">
              <a:lnSpc>
                <a:spcPct val="120000"/>
              </a:lnSpc>
              <a:spcBef>
                <a:spcPts val="0"/>
              </a:spcBef>
              <a:spcAft>
                <a:spcPts val="0"/>
              </a:spcAft>
              <a:buNone/>
            </a:pPr>
            <a:r>
              <a:rPr lang="en-US" sz="1200">
                <a:solidFill>
                  <a:srgbClr val="434343"/>
                </a:solidFill>
                <a:latin typeface="Trebuchet MS"/>
                <a:ea typeface="Trebuchet MS"/>
                <a:cs typeface="Trebuchet MS"/>
                <a:sym typeface="Trebuchet MS"/>
              </a:rPr>
              <a:t>The Multimedia Content Description Interface MPEG-7 is an ISO/IEC standard and specifies a set of descriptors</a:t>
            </a:r>
            <a:r>
              <a:rPr lang="en-US" sz="1200">
                <a:solidFill>
                  <a:schemeClr val="dk1"/>
                </a:solidFill>
                <a:latin typeface="Trebuchet MS"/>
                <a:ea typeface="Trebuchet MS"/>
                <a:cs typeface="Trebuchet MS"/>
                <a:sym typeface="Trebuchet MS"/>
              </a:rPr>
              <a:t> </a:t>
            </a:r>
            <a:r>
              <a:rPr lang="en-US" sz="1200">
                <a:solidFill>
                  <a:srgbClr val="3F3F3F"/>
                </a:solidFill>
                <a:latin typeface="Trebuchet MS"/>
                <a:ea typeface="Trebuchet MS"/>
                <a:cs typeface="Trebuchet MS"/>
                <a:sym typeface="Trebuchet MS"/>
              </a:rPr>
              <a:t>to describe various types of multimedia information and is developed by the Moving Picture Experts Group</a:t>
            </a:r>
            <a:r>
              <a:rPr lang="en-US" sz="1200" b="1">
                <a:solidFill>
                  <a:srgbClr val="3F3F3F"/>
                </a:solidFill>
                <a:latin typeface="Trebuchet MS"/>
                <a:ea typeface="Trebuchet MS"/>
                <a:cs typeface="Trebuchet MS"/>
                <a:sym typeface="Trebuchet MS"/>
              </a:rPr>
              <a:t>. </a:t>
            </a:r>
            <a:endParaRPr/>
          </a:p>
        </p:txBody>
      </p:sp>
      <p:sp>
        <p:nvSpPr>
          <p:cNvPr id="676" name="Google Shape;676;p87"/>
          <p:cNvSpPr/>
          <p:nvPr/>
        </p:nvSpPr>
        <p:spPr>
          <a:xfrm>
            <a:off x="579455" y="3505200"/>
            <a:ext cx="4509252" cy="3238500"/>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77" name="Google Shape;677;p87"/>
          <p:cNvSpPr txBox="1"/>
          <p:nvPr/>
        </p:nvSpPr>
        <p:spPr>
          <a:xfrm>
            <a:off x="1143000" y="3646944"/>
            <a:ext cx="3429001" cy="2657587"/>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1600" u="sng">
                <a:solidFill>
                  <a:schemeClr val="hlink"/>
                </a:solidFill>
                <a:latin typeface="Trebuchet MS"/>
                <a:ea typeface="Trebuchet MS"/>
                <a:cs typeface="Trebuchet MS"/>
                <a:sym typeface="Trebuchet MS"/>
                <a:hlinkClick r:id="rId5"/>
              </a:rPr>
              <a:t>NISO Metadata for </a:t>
            </a:r>
            <a:endParaRPr/>
          </a:p>
          <a:p>
            <a:pPr marL="0" marR="0" lvl="0" indent="0" algn="ctr" rtl="0">
              <a:lnSpc>
                <a:spcPct val="120000"/>
              </a:lnSpc>
              <a:spcBef>
                <a:spcPts val="0"/>
              </a:spcBef>
              <a:spcAft>
                <a:spcPts val="0"/>
              </a:spcAft>
              <a:buNone/>
            </a:pPr>
            <a:r>
              <a:rPr lang="en-US" sz="1600" u="sng">
                <a:solidFill>
                  <a:schemeClr val="hlink"/>
                </a:solidFill>
                <a:latin typeface="Trebuchet MS"/>
                <a:ea typeface="Trebuchet MS"/>
                <a:cs typeface="Trebuchet MS"/>
                <a:sym typeface="Trebuchet MS"/>
                <a:hlinkClick r:id="rId5"/>
              </a:rPr>
              <a:t>Digital Images</a:t>
            </a:r>
            <a:r>
              <a:rPr lang="en-US" sz="1600">
                <a:solidFill>
                  <a:schemeClr val="dk1"/>
                </a:solidFill>
                <a:latin typeface="Trebuchet MS"/>
                <a:ea typeface="Trebuchet MS"/>
                <a:cs typeface="Trebuchet MS"/>
                <a:sym typeface="Trebuchet MS"/>
              </a:rPr>
              <a:t> </a:t>
            </a:r>
            <a:endParaRPr/>
          </a:p>
          <a:p>
            <a:pPr marL="0" marR="0" lvl="0" indent="0" algn="l" rtl="0">
              <a:lnSpc>
                <a:spcPct val="120000"/>
              </a:lnSpc>
              <a:spcBef>
                <a:spcPts val="0"/>
              </a:spcBef>
              <a:spcAft>
                <a:spcPts val="0"/>
              </a:spcAft>
              <a:buNone/>
            </a:pPr>
            <a:r>
              <a:rPr lang="en-US" sz="1200">
                <a:solidFill>
                  <a:schemeClr val="dk1"/>
                </a:solidFill>
                <a:latin typeface="Trebuchet MS"/>
                <a:ea typeface="Trebuchet MS"/>
                <a:cs typeface="Trebuchet MS"/>
                <a:sym typeface="Trebuchet MS"/>
              </a:rPr>
              <a:t>This </a:t>
            </a:r>
            <a:r>
              <a:rPr lang="en-US" sz="1200">
                <a:solidFill>
                  <a:srgbClr val="3F3F3F"/>
                </a:solidFill>
                <a:latin typeface="Trebuchet MS"/>
                <a:ea typeface="Trebuchet MS"/>
                <a:cs typeface="Trebuchet MS"/>
                <a:sym typeface="Trebuchet MS"/>
              </a:rPr>
              <a:t>technical metadata standard defines a set of metadata elements for raster digital images to enable users to develop, exchange, and interpret digital image files. The dictionary has been designed to facilitate interoperability between systems, services, and software as well as to support the long-term management of and continuing access to digital image collections. </a:t>
            </a:r>
            <a:endParaRPr sz="1800">
              <a:solidFill>
                <a:srgbClr val="3F3F3F"/>
              </a:solidFill>
              <a:latin typeface="Trebuchet MS"/>
              <a:ea typeface="Trebuchet MS"/>
              <a:cs typeface="Trebuchet MS"/>
              <a:sym typeface="Trebuchet MS"/>
            </a:endParaRPr>
          </a:p>
        </p:txBody>
      </p:sp>
      <p:sp>
        <p:nvSpPr>
          <p:cNvPr id="678" name="Google Shape;678;p87"/>
          <p:cNvSpPr/>
          <p:nvPr/>
        </p:nvSpPr>
        <p:spPr>
          <a:xfrm>
            <a:off x="3642527" y="1219200"/>
            <a:ext cx="3200400" cy="2438400"/>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79" name="Google Shape;679;p87"/>
          <p:cNvSpPr txBox="1"/>
          <p:nvPr/>
        </p:nvSpPr>
        <p:spPr>
          <a:xfrm>
            <a:off x="3947327" y="1396186"/>
            <a:ext cx="2667000" cy="211134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Clr>
                <a:schemeClr val="dk1"/>
              </a:buClr>
              <a:buSzPts val="1200"/>
              <a:buFont typeface="Courier New"/>
              <a:buNone/>
            </a:pPr>
            <a:endParaRPr sz="1200">
              <a:solidFill>
                <a:schemeClr val="dk1"/>
              </a:solidFill>
              <a:latin typeface="Trebuchet MS"/>
              <a:ea typeface="Trebuchet MS"/>
              <a:cs typeface="Trebuchet MS"/>
              <a:sym typeface="Trebuchet MS"/>
            </a:endParaRPr>
          </a:p>
          <a:p>
            <a:pPr marL="0" marR="0" lvl="0" indent="0" algn="ctr" rtl="0">
              <a:lnSpc>
                <a:spcPct val="120000"/>
              </a:lnSpc>
              <a:spcBef>
                <a:spcPts val="0"/>
              </a:spcBef>
              <a:spcAft>
                <a:spcPts val="0"/>
              </a:spcAft>
              <a:buNone/>
            </a:pPr>
            <a:r>
              <a:rPr lang="en-US" sz="1400" b="1" u="sng">
                <a:solidFill>
                  <a:schemeClr val="hlink"/>
                </a:solidFill>
                <a:latin typeface="Trebuchet MS"/>
                <a:ea typeface="Trebuchet MS"/>
                <a:cs typeface="Trebuchet MS"/>
                <a:sym typeface="Trebuchet MS"/>
                <a:hlinkClick r:id="rId6"/>
              </a:rPr>
              <a:t>Visual Resources Association Core Categories (VRA Core)</a:t>
            </a:r>
            <a:endParaRPr sz="1400" b="1">
              <a:solidFill>
                <a:schemeClr val="dk1"/>
              </a:solidFill>
              <a:latin typeface="Trebuchet MS"/>
              <a:ea typeface="Trebuchet MS"/>
              <a:cs typeface="Trebuchet MS"/>
              <a:sym typeface="Trebuchet MS"/>
            </a:endParaRPr>
          </a:p>
          <a:p>
            <a:pPr marL="0" marR="0" lvl="0" indent="0" algn="l" rtl="0">
              <a:lnSpc>
                <a:spcPct val="120000"/>
              </a:lnSpc>
              <a:spcBef>
                <a:spcPts val="0"/>
              </a:spcBef>
              <a:spcAft>
                <a:spcPts val="0"/>
              </a:spcAft>
              <a:buNone/>
            </a:pPr>
            <a:r>
              <a:rPr lang="en-US" sz="1400">
                <a:solidFill>
                  <a:srgbClr val="3F3F3F"/>
                </a:solidFill>
                <a:latin typeface="Trebuchet MS"/>
                <a:ea typeface="Trebuchet MS"/>
                <a:cs typeface="Trebuchet MS"/>
                <a:sym typeface="Trebuchet MS"/>
              </a:rPr>
              <a:t>A data standard for the description of works of visual culture as well as the images that document them. </a:t>
            </a:r>
            <a:endParaRPr/>
          </a:p>
          <a:p>
            <a:pPr marL="0" marR="0" lvl="0" indent="0" algn="l" rtl="0">
              <a:spcBef>
                <a:spcPts val="0"/>
              </a:spcBef>
              <a:spcAft>
                <a:spcPts val="0"/>
              </a:spcAft>
              <a:buNone/>
            </a:pPr>
            <a:endParaRPr sz="1600">
              <a:solidFill>
                <a:schemeClr val="dk1"/>
              </a:solidFill>
              <a:latin typeface="Trebuchet MS"/>
              <a:ea typeface="Trebuchet MS"/>
              <a:cs typeface="Trebuchet MS"/>
              <a:sym typeface="Trebuchet MS"/>
            </a:endParaRPr>
          </a:p>
        </p:txBody>
      </p:sp>
      <p:sp>
        <p:nvSpPr>
          <p:cNvPr id="680" name="Google Shape;680;p87"/>
          <p:cNvSpPr/>
          <p:nvPr/>
        </p:nvSpPr>
        <p:spPr>
          <a:xfrm>
            <a:off x="6896101" y="1388650"/>
            <a:ext cx="2171699" cy="2247900"/>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81" name="Google Shape;681;p87"/>
          <p:cNvSpPr txBox="1"/>
          <p:nvPr/>
        </p:nvSpPr>
        <p:spPr>
          <a:xfrm>
            <a:off x="7147728" y="1551563"/>
            <a:ext cx="1752600" cy="18774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u="sng">
                <a:solidFill>
                  <a:schemeClr val="hlink"/>
                </a:solidFill>
                <a:latin typeface="Trebuchet MS"/>
                <a:ea typeface="Trebuchet MS"/>
                <a:cs typeface="Trebuchet MS"/>
                <a:sym typeface="Trebuchet MS"/>
                <a:hlinkClick r:id="rId7"/>
              </a:rPr>
              <a:t>PBCore</a:t>
            </a:r>
            <a:endParaRPr sz="16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400">
                <a:solidFill>
                  <a:srgbClr val="3F3F3F"/>
                </a:solidFill>
                <a:latin typeface="Trebuchet MS"/>
                <a:ea typeface="Trebuchet MS"/>
                <a:cs typeface="Trebuchet MS"/>
                <a:sym typeface="Trebuchet MS"/>
              </a:rPr>
              <a:t>The metadata standard for audiovisual media developed by the public broadcasting community. </a:t>
            </a:r>
            <a:endParaRPr/>
          </a:p>
          <a:p>
            <a:pPr marL="0" marR="0" lvl="0" indent="0" algn="l" rtl="0">
              <a:spcBef>
                <a:spcPts val="0"/>
              </a:spcBef>
              <a:spcAft>
                <a:spcPts val="0"/>
              </a:spcAft>
              <a:buNone/>
            </a:pPr>
            <a:endParaRPr sz="1600">
              <a:solidFill>
                <a:schemeClr val="dk1"/>
              </a:solidFill>
              <a:latin typeface="Trebuchet MS"/>
              <a:ea typeface="Trebuchet MS"/>
              <a:cs typeface="Trebuchet MS"/>
              <a:sym typeface="Trebuchet MS"/>
            </a:endParaRP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Shape 686"/>
        <p:cNvGrpSpPr/>
        <p:nvPr/>
      </p:nvGrpSpPr>
      <p:grpSpPr>
        <a:xfrm>
          <a:off x="0" y="0"/>
          <a:ext cx="0" cy="0"/>
          <a:chOff x="0" y="0"/>
          <a:chExt cx="0" cy="0"/>
        </a:xfrm>
      </p:grpSpPr>
      <p:sp>
        <p:nvSpPr>
          <p:cNvPr id="687" name="Google Shape;687;p88"/>
          <p:cNvSpPr txBox="1"/>
          <p:nvPr/>
        </p:nvSpPr>
        <p:spPr>
          <a:xfrm>
            <a:off x="685800" y="304800"/>
            <a:ext cx="7924800" cy="7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3584"/>
              <a:buFont typeface="Georgia"/>
              <a:buNone/>
            </a:pPr>
            <a:r>
              <a:rPr lang="en-US" sz="2800" b="1" i="0">
                <a:solidFill>
                  <a:srgbClr val="434343"/>
                </a:solidFill>
                <a:latin typeface="Trebuchet MS"/>
                <a:ea typeface="Trebuchet MS"/>
                <a:cs typeface="Trebuchet MS"/>
                <a:sym typeface="Trebuchet MS"/>
              </a:rPr>
              <a:t>Metadata Structure Standards for Linked Data</a:t>
            </a:r>
            <a:endParaRPr sz="2800" b="1" i="0">
              <a:solidFill>
                <a:srgbClr val="434343"/>
              </a:solidFill>
              <a:latin typeface="Trebuchet MS"/>
              <a:ea typeface="Trebuchet MS"/>
              <a:cs typeface="Trebuchet MS"/>
              <a:sym typeface="Trebuchet MS"/>
            </a:endParaRPr>
          </a:p>
        </p:txBody>
      </p:sp>
      <p:sp>
        <p:nvSpPr>
          <p:cNvPr id="688" name="Google Shape;688;p88"/>
          <p:cNvSpPr txBox="1"/>
          <p:nvPr/>
        </p:nvSpPr>
        <p:spPr>
          <a:xfrm>
            <a:off x="685800" y="1219200"/>
            <a:ext cx="7620000" cy="5638800"/>
          </a:xfrm>
          <a:prstGeom prst="rect">
            <a:avLst/>
          </a:prstGeom>
          <a:noFill/>
          <a:ln>
            <a:noFill/>
          </a:ln>
        </p:spPr>
        <p:txBody>
          <a:bodyPr spcFirstLastPara="1" wrap="square" lIns="91425" tIns="45700" rIns="91425" bIns="45700" anchor="t" anchorCtr="0">
            <a:noAutofit/>
          </a:bodyPr>
          <a:lstStyle/>
          <a:p>
            <a:pPr marL="548640" marR="0" lvl="1" indent="-34290" algn="l" rtl="0">
              <a:lnSpc>
                <a:spcPct val="120000"/>
              </a:lnSpc>
              <a:spcBef>
                <a:spcPts val="0"/>
              </a:spcBef>
              <a:spcAft>
                <a:spcPts val="0"/>
              </a:spcAft>
              <a:buClr>
                <a:srgbClr val="C3260C"/>
              </a:buClr>
              <a:buSzPts val="2340"/>
              <a:buFont typeface="Courier New"/>
              <a:buNone/>
            </a:pPr>
            <a:endParaRPr sz="1800" b="0" i="0" u="none" strike="noStrike" cap="none">
              <a:solidFill>
                <a:srgbClr val="3F3F3F"/>
              </a:solidFill>
              <a:latin typeface="Trebuchet MS"/>
              <a:ea typeface="Trebuchet MS"/>
              <a:cs typeface="Trebuchet MS"/>
              <a:sym typeface="Trebuchet MS"/>
            </a:endParaRPr>
          </a:p>
          <a:p>
            <a:pPr marL="228600" marR="0" lvl="0" indent="-34290" algn="l" rtl="0">
              <a:spcBef>
                <a:spcPts val="660"/>
              </a:spcBef>
              <a:spcAft>
                <a:spcPts val="0"/>
              </a:spcAft>
              <a:buClr>
                <a:srgbClr val="C3260C"/>
              </a:buClr>
              <a:buSzPts val="2340"/>
              <a:buFont typeface="Courier New"/>
              <a:buNone/>
            </a:pPr>
            <a:endParaRPr sz="1800">
              <a:solidFill>
                <a:srgbClr val="3F3F3F"/>
              </a:solidFill>
              <a:latin typeface="Trebuchet MS"/>
              <a:ea typeface="Trebuchet MS"/>
              <a:cs typeface="Trebuchet MS"/>
              <a:sym typeface="Trebuchet MS"/>
            </a:endParaRPr>
          </a:p>
        </p:txBody>
      </p:sp>
      <p:sp>
        <p:nvSpPr>
          <p:cNvPr id="689" name="Google Shape;689;p88"/>
          <p:cNvSpPr/>
          <p:nvPr/>
        </p:nvSpPr>
        <p:spPr>
          <a:xfrm>
            <a:off x="338847" y="4054813"/>
            <a:ext cx="3547353" cy="2796701"/>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90" name="Google Shape;690;p88"/>
          <p:cNvSpPr/>
          <p:nvPr/>
        </p:nvSpPr>
        <p:spPr>
          <a:xfrm>
            <a:off x="5181600" y="3886199"/>
            <a:ext cx="3928353" cy="2965315"/>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91" name="Google Shape;691;p88"/>
          <p:cNvSpPr/>
          <p:nvPr/>
        </p:nvSpPr>
        <p:spPr>
          <a:xfrm>
            <a:off x="5242686" y="838200"/>
            <a:ext cx="3623553" cy="2876128"/>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92" name="Google Shape;692;p88"/>
          <p:cNvSpPr txBox="1"/>
          <p:nvPr/>
        </p:nvSpPr>
        <p:spPr>
          <a:xfrm>
            <a:off x="5638800" y="4191000"/>
            <a:ext cx="3352801" cy="2246769"/>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u="sng">
                <a:solidFill>
                  <a:schemeClr val="hlink"/>
                </a:solidFill>
                <a:latin typeface="Trebuchet MS"/>
                <a:ea typeface="Trebuchet MS"/>
                <a:cs typeface="Trebuchet MS"/>
                <a:sym typeface="Trebuchet MS"/>
                <a:hlinkClick r:id="rId3"/>
              </a:rPr>
              <a:t>Web Ontology Language </a:t>
            </a:r>
            <a:endParaRPr sz="1600" b="1">
              <a:solidFill>
                <a:srgbClr val="0070C0"/>
              </a:solidFill>
              <a:latin typeface="Trebuchet MS"/>
              <a:ea typeface="Trebuchet MS"/>
              <a:cs typeface="Trebuchet MS"/>
              <a:sym typeface="Trebuchet MS"/>
            </a:endParaRPr>
          </a:p>
          <a:p>
            <a:pPr marL="0" marR="0" lvl="0" indent="0" algn="ctr" rtl="0">
              <a:spcBef>
                <a:spcPts val="0"/>
              </a:spcBef>
              <a:spcAft>
                <a:spcPts val="0"/>
              </a:spcAft>
              <a:buNone/>
            </a:pPr>
            <a:r>
              <a:rPr lang="en-US" sz="1600" b="1">
                <a:solidFill>
                  <a:srgbClr val="1C4587"/>
                </a:solidFill>
                <a:latin typeface="Trebuchet MS"/>
                <a:ea typeface="Trebuchet MS"/>
                <a:cs typeface="Trebuchet MS"/>
                <a:sym typeface="Trebuchet MS"/>
              </a:rPr>
              <a:t>(OWL)</a:t>
            </a:r>
            <a:endParaRPr>
              <a:solidFill>
                <a:srgbClr val="1C4587"/>
              </a:solidFill>
            </a:endParaRPr>
          </a:p>
          <a:p>
            <a:pPr marL="0" marR="0" lvl="1" indent="0" algn="l" rtl="0">
              <a:spcBef>
                <a:spcPts val="0"/>
              </a:spcBef>
              <a:spcAft>
                <a:spcPts val="0"/>
              </a:spcAft>
              <a:buNone/>
            </a:pPr>
            <a:r>
              <a:rPr lang="en-US" sz="1200" b="0" i="0" u="none" strike="noStrike" cap="none">
                <a:solidFill>
                  <a:srgbClr val="3F3F3F"/>
                </a:solidFill>
                <a:latin typeface="Trebuchet MS"/>
                <a:ea typeface="Trebuchet MS"/>
                <a:cs typeface="Trebuchet MS"/>
                <a:sym typeface="Trebuchet MS"/>
              </a:rPr>
              <a:t>The OWL 2 Web Ontology Language, is an ontology language for the Semantic Web with formally defined meaning. OWL 2 ontologies provide classes, properties, individuals, and data values and are stored as Semantic Web documents. OWL 2 ontologies can be used along with information written in RDF, and OWL 2 ontologies themselves are primarily exchanged as RDF documents.</a:t>
            </a:r>
            <a:endParaRPr/>
          </a:p>
        </p:txBody>
      </p:sp>
      <p:sp>
        <p:nvSpPr>
          <p:cNvPr id="693" name="Google Shape;693;p88"/>
          <p:cNvSpPr txBox="1"/>
          <p:nvPr/>
        </p:nvSpPr>
        <p:spPr>
          <a:xfrm>
            <a:off x="533400" y="4419600"/>
            <a:ext cx="3200293" cy="1815882"/>
          </a:xfrm>
          <a:prstGeom prst="rect">
            <a:avLst/>
          </a:prstGeom>
          <a:noFill/>
          <a:ln>
            <a:noFill/>
          </a:ln>
        </p:spPr>
        <p:txBody>
          <a:bodyPr spcFirstLastPara="1" wrap="square" lIns="91425" tIns="45700" rIns="91425" bIns="45700" anchor="t" anchorCtr="0">
            <a:noAutofit/>
          </a:bodyPr>
          <a:lstStyle/>
          <a:p>
            <a:pPr marL="0" marR="0" lvl="1" indent="0" algn="ctr" rtl="0">
              <a:spcBef>
                <a:spcPts val="0"/>
              </a:spcBef>
              <a:spcAft>
                <a:spcPts val="0"/>
              </a:spcAft>
              <a:buNone/>
            </a:pPr>
            <a:r>
              <a:rPr lang="en-US" sz="1600" b="1" i="0" u="none" strike="noStrike" cap="none">
                <a:solidFill>
                  <a:srgbClr val="1C4587"/>
                </a:solidFill>
                <a:latin typeface="Trebuchet MS"/>
                <a:ea typeface="Trebuchet MS"/>
                <a:cs typeface="Trebuchet MS"/>
                <a:sym typeface="Trebuchet MS"/>
              </a:rPr>
              <a:t>MADS/RDF</a:t>
            </a:r>
            <a:endParaRPr>
              <a:solidFill>
                <a:srgbClr val="1C4587"/>
              </a:solidFill>
            </a:endParaRPr>
          </a:p>
          <a:p>
            <a:pPr marL="0" marR="0" lvl="1" indent="0" algn="l" rtl="0">
              <a:spcBef>
                <a:spcPts val="0"/>
              </a:spcBef>
              <a:spcAft>
                <a:spcPts val="0"/>
              </a:spcAft>
              <a:buNone/>
            </a:pPr>
            <a:r>
              <a:rPr lang="en-US" sz="1200" b="0" i="0" u="sng" strike="noStrike" cap="none">
                <a:solidFill>
                  <a:schemeClr val="hlink"/>
                </a:solidFill>
                <a:latin typeface="Trebuchet MS"/>
                <a:ea typeface="Trebuchet MS"/>
                <a:cs typeface="Trebuchet MS"/>
                <a:sym typeface="Trebuchet MS"/>
                <a:hlinkClick r:id="rId4"/>
              </a:rPr>
              <a:t>The Metadata Authority Description Schema (MADS)</a:t>
            </a:r>
            <a:r>
              <a:rPr lang="en-US" sz="1200" b="0" i="0" u="none" strike="noStrike" cap="none">
                <a:solidFill>
                  <a:schemeClr val="dk1"/>
                </a:solidFill>
                <a:latin typeface="Trebuchet MS"/>
                <a:ea typeface="Trebuchet MS"/>
                <a:cs typeface="Trebuchet MS"/>
                <a:sym typeface="Trebuchet MS"/>
              </a:rPr>
              <a:t> </a:t>
            </a:r>
            <a:r>
              <a:rPr lang="en-US" sz="1200" b="0" i="0" u="none" strike="noStrike" cap="none">
                <a:solidFill>
                  <a:srgbClr val="3F3F3F"/>
                </a:solidFill>
                <a:latin typeface="Trebuchet MS"/>
                <a:ea typeface="Trebuchet MS"/>
                <a:cs typeface="Trebuchet MS"/>
                <a:sym typeface="Trebuchet MS"/>
              </a:rPr>
              <a:t>is an XML schema for an element set that may be used to provide metadata about authorized forms of agents (people, organizations), events, and terms (topics, geographics, genres, etc.). </a:t>
            </a:r>
            <a:r>
              <a:rPr lang="en-US" sz="1200" b="0" i="0" u="sng" strike="noStrike" cap="none">
                <a:solidFill>
                  <a:schemeClr val="hlink"/>
                </a:solidFill>
                <a:latin typeface="Trebuchet MS"/>
                <a:ea typeface="Trebuchet MS"/>
                <a:cs typeface="Trebuchet MS"/>
                <a:sym typeface="Trebuchet MS"/>
                <a:hlinkClick r:id="rId5"/>
              </a:rPr>
              <a:t>MADS/RDF</a:t>
            </a:r>
            <a:r>
              <a:rPr lang="en-US" sz="1200" b="0" i="0" u="none" strike="noStrike" cap="none">
                <a:solidFill>
                  <a:srgbClr val="3F3F3F"/>
                </a:solidFill>
                <a:latin typeface="Trebuchet MS"/>
                <a:ea typeface="Trebuchet MS"/>
                <a:cs typeface="Trebuchet MS"/>
                <a:sym typeface="Trebuchet MS"/>
              </a:rPr>
              <a:t> </a:t>
            </a:r>
            <a:endParaRPr/>
          </a:p>
          <a:p>
            <a:pPr marL="0" marR="0" lvl="1" indent="0" algn="l" rtl="0">
              <a:spcBef>
                <a:spcPts val="0"/>
              </a:spcBef>
              <a:spcAft>
                <a:spcPts val="0"/>
              </a:spcAft>
              <a:buNone/>
            </a:pPr>
            <a:r>
              <a:rPr lang="en-US" sz="1200" b="0" i="0" u="none" strike="noStrike" cap="none">
                <a:solidFill>
                  <a:srgbClr val="3F3F3F"/>
                </a:solidFill>
                <a:latin typeface="Trebuchet MS"/>
                <a:ea typeface="Trebuchet MS"/>
                <a:cs typeface="Trebuchet MS"/>
                <a:sym typeface="Trebuchet MS"/>
              </a:rPr>
              <a:t>builds on MADS/XML as a knowledge organization system. </a:t>
            </a:r>
            <a:endParaRPr/>
          </a:p>
        </p:txBody>
      </p:sp>
      <p:sp>
        <p:nvSpPr>
          <p:cNvPr id="694" name="Google Shape;694;p88"/>
          <p:cNvSpPr/>
          <p:nvPr/>
        </p:nvSpPr>
        <p:spPr>
          <a:xfrm>
            <a:off x="76200" y="838200"/>
            <a:ext cx="4038600" cy="3124200"/>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695" name="Google Shape;695;p88"/>
          <p:cNvSpPr/>
          <p:nvPr/>
        </p:nvSpPr>
        <p:spPr>
          <a:xfrm>
            <a:off x="765350" y="1036672"/>
            <a:ext cx="2892250" cy="2492990"/>
          </a:xfrm>
          <a:prstGeom prst="rect">
            <a:avLst/>
          </a:prstGeom>
          <a:noFill/>
          <a:ln>
            <a:noFill/>
          </a:ln>
        </p:spPr>
        <p:txBody>
          <a:bodyPr spcFirstLastPara="1" wrap="square" lIns="91425" tIns="45700" rIns="91425" bIns="45700" anchor="t" anchorCtr="0">
            <a:noAutofit/>
          </a:bodyPr>
          <a:lstStyle/>
          <a:p>
            <a:pPr marL="0" marR="0" lvl="1" indent="0" algn="ctr" rtl="0">
              <a:spcBef>
                <a:spcPts val="0"/>
              </a:spcBef>
              <a:spcAft>
                <a:spcPts val="0"/>
              </a:spcAft>
              <a:buNone/>
            </a:pPr>
            <a:r>
              <a:rPr lang="en-US" sz="1800" b="0" i="0" u="sng" strike="noStrike" cap="none">
                <a:solidFill>
                  <a:schemeClr val="hlink"/>
                </a:solidFill>
                <a:latin typeface="Trebuchet MS"/>
                <a:ea typeface="Trebuchet MS"/>
                <a:cs typeface="Trebuchet MS"/>
                <a:sym typeface="Trebuchet MS"/>
                <a:hlinkClick r:id="rId6"/>
              </a:rPr>
              <a:t>Resource Description Framework (RDF)</a:t>
            </a:r>
            <a:endParaRPr sz="1800" b="0" i="0" u="none" strike="noStrike" cap="none">
              <a:solidFill>
                <a:srgbClr val="0070C0"/>
              </a:solidFill>
              <a:latin typeface="Trebuchet MS"/>
              <a:ea typeface="Trebuchet MS"/>
              <a:cs typeface="Trebuchet MS"/>
              <a:sym typeface="Trebuchet MS"/>
            </a:endParaRPr>
          </a:p>
          <a:p>
            <a:pPr marL="0" marR="0" lvl="1" indent="0" algn="l" rtl="0">
              <a:spcBef>
                <a:spcPts val="0"/>
              </a:spcBef>
              <a:spcAft>
                <a:spcPts val="0"/>
              </a:spcAft>
              <a:buNone/>
            </a:pPr>
            <a:r>
              <a:rPr lang="en-US" sz="1200" b="0" i="0" u="none" strike="noStrike" cap="none">
                <a:solidFill>
                  <a:srgbClr val="434343"/>
                </a:solidFill>
                <a:latin typeface="Trebuchet MS"/>
                <a:ea typeface="Trebuchet MS"/>
                <a:cs typeface="Trebuchet MS"/>
                <a:sym typeface="Trebuchet MS"/>
              </a:rPr>
              <a:t>RDF is a standard model for data </a:t>
            </a:r>
            <a:r>
              <a:rPr lang="en-US" sz="1200" b="0" i="0" u="none" strike="noStrike" cap="none">
                <a:solidFill>
                  <a:srgbClr val="3F3F3F"/>
                </a:solidFill>
                <a:latin typeface="Trebuchet MS"/>
                <a:ea typeface="Trebuchet MS"/>
                <a:cs typeface="Trebuchet MS"/>
                <a:sym typeface="Trebuchet MS"/>
              </a:rPr>
              <a:t>interchange on the Web.  RDF extends the linking structure of the Web to use URIs to name the relationship between things as well as the two ends of the link (this is usually referred to as a “triple”). Using this simple model, it allows structured and semi-structured data to be mixed, exposed, and shared across different applications.</a:t>
            </a:r>
            <a:endParaRPr/>
          </a:p>
        </p:txBody>
      </p:sp>
      <p:sp>
        <p:nvSpPr>
          <p:cNvPr id="696" name="Google Shape;696;p88"/>
          <p:cNvSpPr txBox="1"/>
          <p:nvPr/>
        </p:nvSpPr>
        <p:spPr>
          <a:xfrm>
            <a:off x="5818239" y="1295400"/>
            <a:ext cx="2743200" cy="2092881"/>
          </a:xfrm>
          <a:prstGeom prst="rect">
            <a:avLst/>
          </a:prstGeom>
          <a:noFill/>
          <a:ln>
            <a:noFill/>
          </a:ln>
        </p:spPr>
        <p:txBody>
          <a:bodyPr spcFirstLastPara="1" wrap="square" lIns="91425" tIns="45700" rIns="91425" bIns="45700" anchor="t" anchorCtr="0">
            <a:noAutofit/>
          </a:bodyPr>
          <a:lstStyle/>
          <a:p>
            <a:pPr marL="0" marR="0" lvl="1" indent="0" algn="l" rtl="0">
              <a:spcBef>
                <a:spcPts val="0"/>
              </a:spcBef>
              <a:spcAft>
                <a:spcPts val="0"/>
              </a:spcAft>
              <a:buNone/>
            </a:pPr>
            <a:r>
              <a:rPr lang="en-US" sz="1600" b="0" i="0" u="sng" strike="noStrike" cap="none">
                <a:solidFill>
                  <a:schemeClr val="hlink"/>
                </a:solidFill>
                <a:latin typeface="Trebuchet MS"/>
                <a:ea typeface="Trebuchet MS"/>
                <a:cs typeface="Trebuchet MS"/>
                <a:sym typeface="Trebuchet MS"/>
                <a:hlinkClick r:id="rId7"/>
              </a:rPr>
              <a:t>SKOS: Simple Knowledge Organization for the Web </a:t>
            </a:r>
            <a:r>
              <a:rPr lang="en-US" sz="1600" b="0" i="0" u="none" strike="noStrike" cap="none">
                <a:solidFill>
                  <a:srgbClr val="0070C0"/>
                </a:solidFill>
                <a:latin typeface="Trebuchet MS"/>
                <a:ea typeface="Trebuchet MS"/>
                <a:cs typeface="Trebuchet MS"/>
                <a:sym typeface="Trebuchet MS"/>
              </a:rPr>
              <a:t> </a:t>
            </a:r>
            <a:endParaRPr/>
          </a:p>
          <a:p>
            <a:pPr marL="0" marR="0" lvl="1" indent="0" algn="l" rtl="0">
              <a:spcBef>
                <a:spcPts val="0"/>
              </a:spcBef>
              <a:spcAft>
                <a:spcPts val="0"/>
              </a:spcAft>
              <a:buNone/>
            </a:pPr>
            <a:r>
              <a:rPr lang="en-US" sz="1400" b="0" i="0" u="none" strike="noStrike" cap="none">
                <a:solidFill>
                  <a:srgbClr val="3F3F3F"/>
                </a:solidFill>
                <a:latin typeface="Trebuchet MS"/>
                <a:ea typeface="Trebuchet MS"/>
                <a:cs typeface="Trebuchet MS"/>
                <a:sym typeface="Trebuchet MS"/>
              </a:rPr>
              <a:t>SKOS is a W3C recommendation designed for representation of thesauri, classification schemes, taxonomies, subject-heading systems, or any other type of structured controlled vocabulary.</a:t>
            </a:r>
            <a:endParaRPr/>
          </a:p>
        </p:txBody>
      </p:sp>
      <p:sp>
        <p:nvSpPr>
          <p:cNvPr id="697" name="Google Shape;697;p88"/>
          <p:cNvSpPr txBox="1"/>
          <p:nvPr/>
        </p:nvSpPr>
        <p:spPr>
          <a:xfrm>
            <a:off x="3869176" y="3016746"/>
            <a:ext cx="1769624" cy="3046988"/>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a:solidFill>
                  <a:srgbClr val="434343"/>
                </a:solidFill>
                <a:latin typeface="Trebuchet MS"/>
                <a:ea typeface="Trebuchet MS"/>
                <a:cs typeface="Trebuchet MS"/>
                <a:sym typeface="Trebuchet MS"/>
              </a:rPr>
              <a:t>Linked data examples:</a:t>
            </a:r>
            <a:endParaRPr>
              <a:solidFill>
                <a:srgbClr val="434343"/>
              </a:solidFill>
            </a:endParaRPr>
          </a:p>
          <a:p>
            <a:pPr marL="171450" marR="0" lvl="0" indent="-171450" algn="l" rtl="0">
              <a:spcBef>
                <a:spcPts val="0"/>
              </a:spcBef>
              <a:spcAft>
                <a:spcPts val="0"/>
              </a:spcAft>
              <a:buClr>
                <a:schemeClr val="dk1"/>
              </a:buClr>
              <a:buSzPts val="1200"/>
              <a:buFont typeface="Arial"/>
              <a:buChar char="•"/>
            </a:pPr>
            <a:r>
              <a:rPr lang="en-US" sz="1200" b="1" u="sng">
                <a:solidFill>
                  <a:schemeClr val="hlink"/>
                </a:solidFill>
                <a:latin typeface="Trebuchet MS"/>
                <a:ea typeface="Trebuchet MS"/>
                <a:cs typeface="Trebuchet MS"/>
                <a:sym typeface="Trebuchet MS"/>
                <a:hlinkClick r:id="rId8"/>
              </a:rPr>
              <a:t>FAST: Faceted Application of Subject Terminology;</a:t>
            </a:r>
            <a:endParaRPr sz="1200" b="1">
              <a:solidFill>
                <a:schemeClr val="dk1"/>
              </a:solidFill>
              <a:latin typeface="Trebuchet MS"/>
              <a:ea typeface="Trebuchet MS"/>
              <a:cs typeface="Trebuchet MS"/>
              <a:sym typeface="Trebuchet MS"/>
            </a:endParaRPr>
          </a:p>
          <a:p>
            <a:pPr marL="171450" marR="0" lvl="0" indent="-171450" algn="l" rtl="0">
              <a:spcBef>
                <a:spcPts val="0"/>
              </a:spcBef>
              <a:spcAft>
                <a:spcPts val="0"/>
              </a:spcAft>
              <a:buClr>
                <a:schemeClr val="dk1"/>
              </a:buClr>
              <a:buSzPts val="1200"/>
              <a:buFont typeface="Arial"/>
              <a:buChar char="•"/>
            </a:pPr>
            <a:r>
              <a:rPr lang="en-US" sz="1200" b="1" u="sng">
                <a:solidFill>
                  <a:schemeClr val="hlink"/>
                </a:solidFill>
                <a:latin typeface="Trebuchet MS"/>
                <a:ea typeface="Trebuchet MS"/>
                <a:cs typeface="Trebuchet MS"/>
                <a:sym typeface="Trebuchet MS"/>
                <a:hlinkClick r:id="rId9"/>
              </a:rPr>
              <a:t>Dewey Decimal Classification</a:t>
            </a:r>
            <a:r>
              <a:rPr lang="en-US" sz="1200" b="1">
                <a:solidFill>
                  <a:schemeClr val="dk1"/>
                </a:solidFill>
                <a:latin typeface="Trebuchet MS"/>
                <a:ea typeface="Trebuchet MS"/>
                <a:cs typeface="Trebuchet MS"/>
                <a:sym typeface="Trebuchet MS"/>
              </a:rPr>
              <a:t>;</a:t>
            </a:r>
            <a:endParaRPr/>
          </a:p>
          <a:p>
            <a:pPr marL="171450" marR="0" lvl="0" indent="-171450" algn="l" rtl="0">
              <a:spcBef>
                <a:spcPts val="0"/>
              </a:spcBef>
              <a:spcAft>
                <a:spcPts val="0"/>
              </a:spcAft>
              <a:buClr>
                <a:schemeClr val="dk1"/>
              </a:buClr>
              <a:buSzPts val="1200"/>
              <a:buFont typeface="Arial"/>
              <a:buChar char="•"/>
            </a:pPr>
            <a:r>
              <a:rPr lang="en-US" sz="1200" b="1" u="sng">
                <a:solidFill>
                  <a:schemeClr val="hlink"/>
                </a:solidFill>
                <a:latin typeface="Trebuchet MS"/>
                <a:ea typeface="Trebuchet MS"/>
                <a:cs typeface="Trebuchet MS"/>
                <a:sym typeface="Trebuchet MS"/>
                <a:hlinkClick r:id="rId10"/>
              </a:rPr>
              <a:t>Open Metadata Registry (RDA vocabularies)</a:t>
            </a:r>
            <a:endParaRPr sz="1200" b="1">
              <a:solidFill>
                <a:schemeClr val="dk1"/>
              </a:solidFill>
              <a:latin typeface="Trebuchet MS"/>
              <a:ea typeface="Trebuchet MS"/>
              <a:cs typeface="Trebuchet MS"/>
              <a:sym typeface="Trebuchet MS"/>
            </a:endParaRPr>
          </a:p>
          <a:p>
            <a:pPr marL="171450" marR="0" lvl="0" indent="-171450" algn="l" rtl="0">
              <a:spcBef>
                <a:spcPts val="0"/>
              </a:spcBef>
              <a:spcAft>
                <a:spcPts val="0"/>
              </a:spcAft>
              <a:buClr>
                <a:schemeClr val="dk1"/>
              </a:buClr>
              <a:buSzPts val="1200"/>
              <a:buFont typeface="Arial"/>
              <a:buChar char="•"/>
            </a:pPr>
            <a:r>
              <a:rPr lang="en-US" sz="1200" b="1" u="sng">
                <a:solidFill>
                  <a:schemeClr val="hlink"/>
                </a:solidFill>
                <a:latin typeface="Trebuchet MS"/>
                <a:ea typeface="Trebuchet MS"/>
                <a:cs typeface="Trebuchet MS"/>
                <a:sym typeface="Trebuchet MS"/>
                <a:hlinkClick r:id="rId11"/>
              </a:rPr>
              <a:t>Library of Congress Linked Data Service</a:t>
            </a:r>
            <a:endParaRPr sz="12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200" b="1">
                <a:solidFill>
                  <a:schemeClr val="dk1"/>
                </a:solidFill>
                <a:latin typeface="Trebuchet MS"/>
                <a:ea typeface="Trebuchet MS"/>
                <a:cs typeface="Trebuchet MS"/>
                <a:sym typeface="Trebuchet MS"/>
              </a:rPr>
              <a:t>    …</a:t>
            </a:r>
            <a:endParaRPr sz="1800" b="1">
              <a:solidFill>
                <a:schemeClr val="dk1"/>
              </a:solidFill>
              <a:latin typeface="Trebuchet MS"/>
              <a:ea typeface="Trebuchet MS"/>
              <a:cs typeface="Trebuchet MS"/>
              <a:sym typeface="Trebuchet MS"/>
            </a:endParaRP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Shape 701"/>
        <p:cNvGrpSpPr/>
        <p:nvPr/>
      </p:nvGrpSpPr>
      <p:grpSpPr>
        <a:xfrm>
          <a:off x="0" y="0"/>
          <a:ext cx="0" cy="0"/>
          <a:chOff x="0" y="0"/>
          <a:chExt cx="0" cy="0"/>
        </a:xfrm>
      </p:grpSpPr>
      <p:sp>
        <p:nvSpPr>
          <p:cNvPr id="702" name="Google Shape;702;p89"/>
          <p:cNvSpPr txBox="1"/>
          <p:nvPr/>
        </p:nvSpPr>
        <p:spPr>
          <a:xfrm>
            <a:off x="685800" y="304800"/>
            <a:ext cx="7848600" cy="96002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3328"/>
              <a:buFont typeface="Georgia"/>
              <a:buNone/>
            </a:pPr>
            <a:r>
              <a:rPr lang="en-US" sz="2600" b="1" i="0">
                <a:solidFill>
                  <a:srgbClr val="434343"/>
                </a:solidFill>
                <a:latin typeface="Trebuchet MS"/>
                <a:ea typeface="Trebuchet MS"/>
                <a:cs typeface="Trebuchet MS"/>
                <a:sym typeface="Trebuchet MS"/>
              </a:rPr>
              <a:t>Appendix 4: Disciplinary Metadata Standards &amp; Data Repositories: Social Sciences &amp; Humanities</a:t>
            </a:r>
            <a:endParaRPr sz="2600" b="1" i="0">
              <a:solidFill>
                <a:srgbClr val="434343"/>
              </a:solidFill>
              <a:latin typeface="Trebuchet MS"/>
              <a:ea typeface="Trebuchet MS"/>
              <a:cs typeface="Trebuchet MS"/>
              <a:sym typeface="Trebuchet MS"/>
            </a:endParaRPr>
          </a:p>
        </p:txBody>
      </p:sp>
      <p:sp>
        <p:nvSpPr>
          <p:cNvPr id="703" name="Google Shape;703;p89"/>
          <p:cNvSpPr/>
          <p:nvPr/>
        </p:nvSpPr>
        <p:spPr>
          <a:xfrm>
            <a:off x="613117" y="4191000"/>
            <a:ext cx="4111283" cy="2514600"/>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04" name="Google Shape;704;p89"/>
          <p:cNvSpPr/>
          <p:nvPr/>
        </p:nvSpPr>
        <p:spPr>
          <a:xfrm>
            <a:off x="5010333" y="1295400"/>
            <a:ext cx="3733800" cy="2743200"/>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05" name="Google Shape;705;p89"/>
          <p:cNvSpPr txBox="1"/>
          <p:nvPr/>
        </p:nvSpPr>
        <p:spPr>
          <a:xfrm>
            <a:off x="5555565" y="1613118"/>
            <a:ext cx="2760786" cy="1877437"/>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1" u="sng">
                <a:solidFill>
                  <a:schemeClr val="hlink"/>
                </a:solidFill>
                <a:latin typeface="Trebuchet MS"/>
                <a:ea typeface="Trebuchet MS"/>
                <a:cs typeface="Trebuchet MS"/>
                <a:sym typeface="Trebuchet MS"/>
                <a:hlinkClick r:id="rId3"/>
              </a:rPr>
              <a:t>Text Encoding Initiative (TEI)</a:t>
            </a:r>
            <a:endParaRPr sz="18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600">
                <a:solidFill>
                  <a:srgbClr val="3F3F3F"/>
                </a:solidFill>
                <a:latin typeface="Trebuchet MS"/>
                <a:ea typeface="Trebuchet MS"/>
                <a:cs typeface="Trebuchet MS"/>
                <a:sym typeface="Trebuchet MS"/>
              </a:rPr>
              <a:t>A standard for the representation of texts in digital form, chiefly in the humanities, social sciences and linguistics. </a:t>
            </a:r>
            <a:endParaRPr/>
          </a:p>
        </p:txBody>
      </p:sp>
      <p:sp>
        <p:nvSpPr>
          <p:cNvPr id="706" name="Google Shape;706;p89"/>
          <p:cNvSpPr/>
          <p:nvPr/>
        </p:nvSpPr>
        <p:spPr>
          <a:xfrm>
            <a:off x="430345" y="1295400"/>
            <a:ext cx="4449971" cy="2743200"/>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07" name="Google Shape;707;p89"/>
          <p:cNvSpPr txBox="1"/>
          <p:nvPr/>
        </p:nvSpPr>
        <p:spPr>
          <a:xfrm>
            <a:off x="1066800" y="4357807"/>
            <a:ext cx="3505200" cy="1661993"/>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2000" b="1" u="sng">
                <a:solidFill>
                  <a:schemeClr val="hlink"/>
                </a:solidFill>
                <a:latin typeface="Trebuchet MS"/>
                <a:ea typeface="Trebuchet MS"/>
                <a:cs typeface="Trebuchet MS"/>
                <a:sym typeface="Trebuchet MS"/>
                <a:hlinkClick r:id="rId4"/>
              </a:rPr>
              <a:t>ICPSR</a:t>
            </a:r>
            <a:endParaRPr sz="20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600">
                <a:solidFill>
                  <a:srgbClr val="434343"/>
                </a:solidFill>
                <a:latin typeface="Trebuchet MS"/>
                <a:ea typeface="Trebuchet MS"/>
                <a:cs typeface="Trebuchet MS"/>
                <a:sym typeface="Trebuchet MS"/>
              </a:rPr>
              <a:t>Inter-university Consortium for Political and Social Research. It maintains a data archive of more than 250,000 files of research in the social and behavioral sciences. </a:t>
            </a:r>
            <a:endParaRPr>
              <a:solidFill>
                <a:srgbClr val="434343"/>
              </a:solidFill>
            </a:endParaRPr>
          </a:p>
        </p:txBody>
      </p:sp>
      <p:sp>
        <p:nvSpPr>
          <p:cNvPr id="708" name="Google Shape;708;p89"/>
          <p:cNvSpPr txBox="1"/>
          <p:nvPr/>
        </p:nvSpPr>
        <p:spPr>
          <a:xfrm>
            <a:off x="1066800" y="1613118"/>
            <a:ext cx="3505200" cy="181588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u="sng">
                <a:solidFill>
                  <a:schemeClr val="hlink"/>
                </a:solidFill>
                <a:latin typeface="Trebuchet MS"/>
                <a:ea typeface="Trebuchet MS"/>
                <a:cs typeface="Trebuchet MS"/>
                <a:sym typeface="Trebuchet MS"/>
                <a:hlinkClick r:id="rId5"/>
              </a:rPr>
              <a:t>Data Documentation Initiative (DDI)</a:t>
            </a:r>
            <a:endParaRPr sz="16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600">
                <a:solidFill>
                  <a:srgbClr val="3F3F3F"/>
                </a:solidFill>
                <a:latin typeface="Trebuchet MS"/>
                <a:ea typeface="Trebuchet MS"/>
                <a:cs typeface="Trebuchet MS"/>
                <a:sym typeface="Trebuchet MS"/>
              </a:rPr>
              <a:t>A metadata specification for the social and behavioral sciences. Expressed in XML, the DDI metadata specification supports the entire research data life cycle.</a:t>
            </a:r>
            <a:endParaRPr/>
          </a:p>
        </p:txBody>
      </p:sp>
      <p:sp>
        <p:nvSpPr>
          <p:cNvPr id="709" name="Google Shape;709;p89"/>
          <p:cNvSpPr/>
          <p:nvPr/>
        </p:nvSpPr>
        <p:spPr>
          <a:xfrm>
            <a:off x="4880317" y="4191000"/>
            <a:ext cx="4111283" cy="2227367"/>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10" name="Google Shape;710;p89"/>
          <p:cNvSpPr txBox="1"/>
          <p:nvPr/>
        </p:nvSpPr>
        <p:spPr>
          <a:xfrm>
            <a:off x="5211055" y="4594313"/>
            <a:ext cx="3505200" cy="1188980"/>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1800" b="1" u="sng">
                <a:solidFill>
                  <a:schemeClr val="hlink"/>
                </a:solidFill>
                <a:latin typeface="Trebuchet MS"/>
                <a:ea typeface="Trebuchet MS"/>
                <a:cs typeface="Trebuchet MS"/>
                <a:sym typeface="Trebuchet MS"/>
                <a:hlinkClick r:id="rId6"/>
              </a:rPr>
              <a:t>LAUDATIO-Repository</a:t>
            </a:r>
            <a:endParaRPr sz="1800" b="1">
              <a:solidFill>
                <a:schemeClr val="dk1"/>
              </a:solidFill>
              <a:latin typeface="Trebuchet MS"/>
              <a:ea typeface="Trebuchet MS"/>
              <a:cs typeface="Trebuchet MS"/>
              <a:sym typeface="Trebuchet MS"/>
            </a:endParaRPr>
          </a:p>
          <a:p>
            <a:pPr marL="0" marR="0" lvl="0" indent="0" algn="ctr" rtl="0">
              <a:lnSpc>
                <a:spcPct val="110000"/>
              </a:lnSpc>
              <a:spcBef>
                <a:spcPts val="0"/>
              </a:spcBef>
              <a:spcAft>
                <a:spcPts val="0"/>
              </a:spcAft>
              <a:buNone/>
            </a:pPr>
            <a:r>
              <a:rPr lang="en-US" sz="1600">
                <a:solidFill>
                  <a:srgbClr val="434343"/>
                </a:solidFill>
                <a:latin typeface="Trebuchet MS"/>
                <a:ea typeface="Trebuchet MS"/>
                <a:cs typeface="Trebuchet MS"/>
                <a:sym typeface="Trebuchet MS"/>
              </a:rPr>
              <a:t>An open access research data repository for historical linguistic data. </a:t>
            </a:r>
            <a:endParaRPr>
              <a:solidFill>
                <a:srgbClr val="434343"/>
              </a:solidFill>
            </a:endParaRP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Shape 714"/>
        <p:cNvGrpSpPr/>
        <p:nvPr/>
      </p:nvGrpSpPr>
      <p:grpSpPr>
        <a:xfrm>
          <a:off x="0" y="0"/>
          <a:ext cx="0" cy="0"/>
          <a:chOff x="0" y="0"/>
          <a:chExt cx="0" cy="0"/>
        </a:xfrm>
      </p:grpSpPr>
      <p:sp>
        <p:nvSpPr>
          <p:cNvPr id="715" name="Google Shape;715;p90"/>
          <p:cNvSpPr txBox="1"/>
          <p:nvPr/>
        </p:nvSpPr>
        <p:spPr>
          <a:xfrm>
            <a:off x="685800" y="304800"/>
            <a:ext cx="76200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3072"/>
              <a:buFont typeface="Georgia"/>
              <a:buNone/>
            </a:pPr>
            <a:r>
              <a:rPr lang="en-US" sz="2400" b="1" i="0">
                <a:solidFill>
                  <a:srgbClr val="434343"/>
                </a:solidFill>
                <a:latin typeface="Trebuchet MS"/>
                <a:ea typeface="Trebuchet MS"/>
                <a:cs typeface="Trebuchet MS"/>
                <a:sym typeface="Trebuchet MS"/>
              </a:rPr>
              <a:t>Disciplinary Metadata Standards:</a:t>
            </a:r>
            <a:endParaRPr>
              <a:solidFill>
                <a:srgbClr val="434343"/>
              </a:solidFill>
            </a:endParaRPr>
          </a:p>
          <a:p>
            <a:pPr marL="0" marR="0" lvl="0" indent="0" algn="l" rtl="0">
              <a:spcBef>
                <a:spcPts val="0"/>
              </a:spcBef>
              <a:spcAft>
                <a:spcPts val="0"/>
              </a:spcAft>
              <a:buClr>
                <a:srgbClr val="C3260C"/>
              </a:buClr>
              <a:buSzPts val="3072"/>
              <a:buFont typeface="Georgia"/>
              <a:buNone/>
            </a:pPr>
            <a:r>
              <a:rPr lang="en-US" sz="2400" b="1" i="0">
                <a:solidFill>
                  <a:srgbClr val="434343"/>
                </a:solidFill>
                <a:latin typeface="Trebuchet MS"/>
                <a:ea typeface="Trebuchet MS"/>
                <a:cs typeface="Trebuchet MS"/>
                <a:sym typeface="Trebuchet MS"/>
              </a:rPr>
              <a:t>Biological Sciences</a:t>
            </a:r>
            <a:endParaRPr sz="2400" b="1" i="0">
              <a:solidFill>
                <a:srgbClr val="434343"/>
              </a:solidFill>
              <a:latin typeface="Trebuchet MS"/>
              <a:ea typeface="Trebuchet MS"/>
              <a:cs typeface="Trebuchet MS"/>
              <a:sym typeface="Trebuchet MS"/>
            </a:endParaRPr>
          </a:p>
        </p:txBody>
      </p:sp>
      <p:sp>
        <p:nvSpPr>
          <p:cNvPr id="716" name="Google Shape;716;p90"/>
          <p:cNvSpPr/>
          <p:nvPr/>
        </p:nvSpPr>
        <p:spPr>
          <a:xfrm>
            <a:off x="762000" y="1160841"/>
            <a:ext cx="3733800" cy="2801559"/>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17" name="Google Shape;717;p90"/>
          <p:cNvSpPr txBox="1"/>
          <p:nvPr/>
        </p:nvSpPr>
        <p:spPr>
          <a:xfrm>
            <a:off x="1295399" y="1593163"/>
            <a:ext cx="2743201" cy="1800942"/>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1600" u="sng">
                <a:solidFill>
                  <a:schemeClr val="hlink"/>
                </a:solidFill>
                <a:latin typeface="Trebuchet MS"/>
                <a:ea typeface="Trebuchet MS"/>
                <a:cs typeface="Trebuchet MS"/>
                <a:sym typeface="Trebuchet MS"/>
                <a:hlinkClick r:id="rId3"/>
              </a:rPr>
              <a:t>ABCD - Access to Biological Collection Data</a:t>
            </a:r>
            <a:endParaRPr sz="1600">
              <a:solidFill>
                <a:schemeClr val="dk1"/>
              </a:solidFill>
              <a:latin typeface="Trebuchet MS"/>
              <a:ea typeface="Trebuchet MS"/>
              <a:cs typeface="Trebuchet MS"/>
              <a:sym typeface="Trebuchet MS"/>
            </a:endParaRPr>
          </a:p>
          <a:p>
            <a:pPr marL="0" marR="0" lvl="1" indent="0" algn="l" rtl="0">
              <a:lnSpc>
                <a:spcPct val="110000"/>
              </a:lnSpc>
              <a:spcBef>
                <a:spcPts val="0"/>
              </a:spcBef>
              <a:spcAft>
                <a:spcPts val="0"/>
              </a:spcAft>
              <a:buNone/>
            </a:pPr>
            <a:r>
              <a:rPr lang="en-US" sz="1400" b="0" i="0" u="none" strike="noStrike" cap="none">
                <a:solidFill>
                  <a:srgbClr val="3F3F3F"/>
                </a:solidFill>
                <a:latin typeface="Trebuchet MS"/>
                <a:ea typeface="Trebuchet MS"/>
                <a:cs typeface="Trebuchet MS"/>
                <a:sym typeface="Trebuchet MS"/>
              </a:rPr>
              <a:t>A standard for the access to and exchange of data about specimens and observations (a.k.a. primary biodiversity data).</a:t>
            </a:r>
            <a:endParaRPr/>
          </a:p>
        </p:txBody>
      </p:sp>
      <p:sp>
        <p:nvSpPr>
          <p:cNvPr id="718" name="Google Shape;718;p90"/>
          <p:cNvSpPr/>
          <p:nvPr/>
        </p:nvSpPr>
        <p:spPr>
          <a:xfrm>
            <a:off x="4953000" y="1226237"/>
            <a:ext cx="3200400" cy="2431363"/>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0</a:t>
            </a:r>
            <a:endParaRPr/>
          </a:p>
        </p:txBody>
      </p:sp>
      <p:sp>
        <p:nvSpPr>
          <p:cNvPr id="719" name="Google Shape;719;p90"/>
          <p:cNvSpPr/>
          <p:nvPr/>
        </p:nvSpPr>
        <p:spPr>
          <a:xfrm>
            <a:off x="3065832" y="3476554"/>
            <a:ext cx="3868368" cy="3004215"/>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20" name="Google Shape;720;p90"/>
          <p:cNvSpPr txBox="1"/>
          <p:nvPr/>
        </p:nvSpPr>
        <p:spPr>
          <a:xfrm>
            <a:off x="3429000" y="3895411"/>
            <a:ext cx="3200400" cy="2092881"/>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u="sng">
                <a:solidFill>
                  <a:schemeClr val="hlink"/>
                </a:solidFill>
                <a:latin typeface="Trebuchet MS"/>
                <a:ea typeface="Trebuchet MS"/>
                <a:cs typeface="Trebuchet MS"/>
                <a:sym typeface="Trebuchet MS"/>
                <a:hlinkClick r:id="rId4"/>
              </a:rPr>
              <a:t>Ecological Metadata Language (EML)</a:t>
            </a:r>
            <a:endParaRPr sz="16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400">
                <a:solidFill>
                  <a:srgbClr val="3F3F3F"/>
                </a:solidFill>
                <a:latin typeface="Trebuchet MS"/>
                <a:ea typeface="Trebuchet MS"/>
                <a:cs typeface="Trebuchet MS"/>
                <a:sym typeface="Trebuchet MS"/>
              </a:rPr>
              <a:t>A metadata specification developed by the ecology discipline and for the ecology discipline. EML is implemented as a series of XML document types that can be used in a modular and extensible manner to document ecological data.</a:t>
            </a:r>
            <a:endParaRPr/>
          </a:p>
        </p:txBody>
      </p:sp>
      <p:sp>
        <p:nvSpPr>
          <p:cNvPr id="721" name="Google Shape;721;p90"/>
          <p:cNvSpPr txBox="1"/>
          <p:nvPr/>
        </p:nvSpPr>
        <p:spPr>
          <a:xfrm>
            <a:off x="5257800" y="1567696"/>
            <a:ext cx="2667000" cy="1818959"/>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1800" u="sng">
                <a:solidFill>
                  <a:schemeClr val="hlink"/>
                </a:solidFill>
                <a:latin typeface="Trebuchet MS"/>
                <a:ea typeface="Trebuchet MS"/>
                <a:cs typeface="Trebuchet MS"/>
                <a:sym typeface="Trebuchet MS"/>
                <a:hlinkClick r:id="rId5"/>
              </a:rPr>
              <a:t>Darwin Core</a:t>
            </a:r>
            <a:endParaRPr sz="1800">
              <a:solidFill>
                <a:schemeClr val="dk1"/>
              </a:solidFill>
              <a:latin typeface="Trebuchet MS"/>
              <a:ea typeface="Trebuchet MS"/>
              <a:cs typeface="Trebuchet MS"/>
              <a:sym typeface="Trebuchet MS"/>
            </a:endParaRPr>
          </a:p>
          <a:p>
            <a:pPr marL="0" marR="0" lvl="0" indent="0" algn="l" rtl="0">
              <a:lnSpc>
                <a:spcPct val="110000"/>
              </a:lnSpc>
              <a:spcBef>
                <a:spcPts val="0"/>
              </a:spcBef>
              <a:spcAft>
                <a:spcPts val="0"/>
              </a:spcAft>
              <a:buNone/>
            </a:pPr>
            <a:r>
              <a:rPr lang="en-US" sz="1400">
                <a:solidFill>
                  <a:srgbClr val="3F3F3F"/>
                </a:solidFill>
                <a:latin typeface="Trebuchet MS"/>
                <a:ea typeface="Trebuchet MS"/>
                <a:cs typeface="Trebuchet MS"/>
                <a:sym typeface="Trebuchet MS"/>
              </a:rPr>
              <a:t>A metadata specification for information about the geographic occurrence of species and the existence of specimens in collections. </a:t>
            </a:r>
            <a:endParaRPr/>
          </a:p>
          <a:p>
            <a:pPr marL="0" marR="0" lvl="0" indent="0" algn="l" rtl="0">
              <a:lnSpc>
                <a:spcPct val="110000"/>
              </a:lnSpc>
              <a:spcBef>
                <a:spcPts val="0"/>
              </a:spcBef>
              <a:spcAft>
                <a:spcPts val="0"/>
              </a:spcAft>
              <a:buNone/>
            </a:pPr>
            <a:endParaRPr sz="1400">
              <a:solidFill>
                <a:schemeClr val="dk1"/>
              </a:solidFill>
              <a:latin typeface="Trebuchet MS"/>
              <a:ea typeface="Trebuchet MS"/>
              <a:cs typeface="Trebuchet MS"/>
              <a:sym typeface="Trebuchet MS"/>
            </a:endParaRP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Shape 725"/>
        <p:cNvGrpSpPr/>
        <p:nvPr/>
      </p:nvGrpSpPr>
      <p:grpSpPr>
        <a:xfrm>
          <a:off x="0" y="0"/>
          <a:ext cx="0" cy="0"/>
          <a:chOff x="0" y="0"/>
          <a:chExt cx="0" cy="0"/>
        </a:xfrm>
      </p:grpSpPr>
      <p:sp>
        <p:nvSpPr>
          <p:cNvPr id="726" name="Google Shape;726;p91"/>
          <p:cNvSpPr/>
          <p:nvPr/>
        </p:nvSpPr>
        <p:spPr>
          <a:xfrm>
            <a:off x="627797" y="3625518"/>
            <a:ext cx="4546131" cy="2927682"/>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27" name="Google Shape;727;p91"/>
          <p:cNvSpPr txBox="1"/>
          <p:nvPr/>
        </p:nvSpPr>
        <p:spPr>
          <a:xfrm>
            <a:off x="685800" y="304800"/>
            <a:ext cx="76200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3072"/>
              <a:buFont typeface="Georgia"/>
              <a:buNone/>
            </a:pPr>
            <a:r>
              <a:rPr lang="en-US" sz="2400" b="1" i="0">
                <a:solidFill>
                  <a:srgbClr val="434343"/>
                </a:solidFill>
                <a:latin typeface="Trebuchet MS"/>
                <a:ea typeface="Trebuchet MS"/>
                <a:cs typeface="Trebuchet MS"/>
                <a:sym typeface="Trebuchet MS"/>
              </a:rPr>
              <a:t>Disciplinary Metadata Standards:</a:t>
            </a:r>
            <a:endParaRPr>
              <a:solidFill>
                <a:srgbClr val="434343"/>
              </a:solidFill>
            </a:endParaRPr>
          </a:p>
          <a:p>
            <a:pPr marL="0" marR="0" lvl="0" indent="0" algn="l" rtl="0">
              <a:spcBef>
                <a:spcPts val="0"/>
              </a:spcBef>
              <a:spcAft>
                <a:spcPts val="0"/>
              </a:spcAft>
              <a:buClr>
                <a:srgbClr val="C3260C"/>
              </a:buClr>
              <a:buSzPts val="3072"/>
              <a:buFont typeface="Georgia"/>
              <a:buNone/>
            </a:pPr>
            <a:r>
              <a:rPr lang="en-US" sz="2400" b="1" i="0">
                <a:solidFill>
                  <a:srgbClr val="434343"/>
                </a:solidFill>
                <a:latin typeface="Trebuchet MS"/>
                <a:ea typeface="Trebuchet MS"/>
                <a:cs typeface="Trebuchet MS"/>
                <a:sym typeface="Trebuchet MS"/>
              </a:rPr>
              <a:t>Health Sciences</a:t>
            </a:r>
            <a:endParaRPr sz="2400" b="1" i="0">
              <a:solidFill>
                <a:srgbClr val="434343"/>
              </a:solidFill>
              <a:latin typeface="Trebuchet MS"/>
              <a:ea typeface="Trebuchet MS"/>
              <a:cs typeface="Trebuchet MS"/>
              <a:sym typeface="Trebuchet MS"/>
            </a:endParaRPr>
          </a:p>
        </p:txBody>
      </p:sp>
      <p:sp>
        <p:nvSpPr>
          <p:cNvPr id="728" name="Google Shape;728;p91"/>
          <p:cNvSpPr/>
          <p:nvPr/>
        </p:nvSpPr>
        <p:spPr>
          <a:xfrm>
            <a:off x="754328" y="1140861"/>
            <a:ext cx="3886200" cy="2496759"/>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29" name="Google Shape;729;p91"/>
          <p:cNvSpPr txBox="1"/>
          <p:nvPr/>
        </p:nvSpPr>
        <p:spPr>
          <a:xfrm>
            <a:off x="1351697" y="1436995"/>
            <a:ext cx="2907832" cy="1963614"/>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600" b="1" u="sng">
                <a:solidFill>
                  <a:schemeClr val="hlink"/>
                </a:solidFill>
                <a:latin typeface="Trebuchet MS"/>
                <a:ea typeface="Trebuchet MS"/>
                <a:cs typeface="Trebuchet MS"/>
                <a:sym typeface="Trebuchet MS"/>
                <a:hlinkClick r:id="rId3"/>
              </a:rPr>
              <a:t>Health Level 7 Standards</a:t>
            </a:r>
            <a:endParaRPr sz="1600" b="1">
              <a:solidFill>
                <a:schemeClr val="dk1"/>
              </a:solidFill>
              <a:latin typeface="Trebuchet MS"/>
              <a:ea typeface="Trebuchet MS"/>
              <a:cs typeface="Trebuchet MS"/>
              <a:sym typeface="Trebuchet MS"/>
            </a:endParaRPr>
          </a:p>
          <a:p>
            <a:pPr marL="0" marR="0" lvl="1" indent="0" algn="l" rtl="0">
              <a:lnSpc>
                <a:spcPct val="110000"/>
              </a:lnSpc>
              <a:spcBef>
                <a:spcPts val="0"/>
              </a:spcBef>
              <a:spcAft>
                <a:spcPts val="0"/>
              </a:spcAft>
              <a:buNone/>
            </a:pPr>
            <a:r>
              <a:rPr lang="en-US" sz="1200" b="0" i="0" u="none" strike="noStrike" cap="none">
                <a:solidFill>
                  <a:srgbClr val="434343"/>
                </a:solidFill>
                <a:latin typeface="Trebuchet MS"/>
                <a:ea typeface="Trebuchet MS"/>
                <a:cs typeface="Trebuchet MS"/>
                <a:sym typeface="Trebuchet MS"/>
              </a:rPr>
              <a:t>HL7 and its members provide a framework (and related standards) for the exchange, integration, sharing, and retrieval of electronic health information. HL7 standards support clinical practice and the management, delivery, and evaluation of health services.</a:t>
            </a:r>
            <a:endParaRPr>
              <a:solidFill>
                <a:srgbClr val="434343"/>
              </a:solidFill>
            </a:endParaRPr>
          </a:p>
        </p:txBody>
      </p:sp>
      <p:sp>
        <p:nvSpPr>
          <p:cNvPr id="730" name="Google Shape;730;p91"/>
          <p:cNvSpPr/>
          <p:nvPr/>
        </p:nvSpPr>
        <p:spPr>
          <a:xfrm>
            <a:off x="4868154" y="1160841"/>
            <a:ext cx="3963374" cy="2560479"/>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0</a:t>
            </a:r>
            <a:endParaRPr/>
          </a:p>
        </p:txBody>
      </p:sp>
      <p:sp>
        <p:nvSpPr>
          <p:cNvPr id="731" name="Google Shape;731;p91"/>
          <p:cNvSpPr txBox="1"/>
          <p:nvPr/>
        </p:nvSpPr>
        <p:spPr>
          <a:xfrm>
            <a:off x="1351696" y="3913120"/>
            <a:ext cx="3593632" cy="2259080"/>
          </a:xfrm>
          <a:prstGeom prst="rect">
            <a:avLst/>
          </a:prstGeom>
          <a:noFill/>
          <a:ln>
            <a:noFill/>
          </a:ln>
        </p:spPr>
        <p:txBody>
          <a:bodyPr spcFirstLastPara="1" wrap="square" lIns="91425" tIns="45700" rIns="91425" bIns="45700" anchor="t" anchorCtr="0">
            <a:noAutofit/>
          </a:bodyPr>
          <a:lstStyle/>
          <a:p>
            <a:pPr marL="0" marR="0" lvl="0" indent="0" algn="l" rtl="0">
              <a:lnSpc>
                <a:spcPct val="110000"/>
              </a:lnSpc>
              <a:spcBef>
                <a:spcPts val="0"/>
              </a:spcBef>
              <a:spcAft>
                <a:spcPts val="0"/>
              </a:spcAft>
              <a:buNone/>
            </a:pPr>
            <a:r>
              <a:rPr lang="en-US" sz="1400" b="1" u="sng">
                <a:solidFill>
                  <a:schemeClr val="hlink"/>
                </a:solidFill>
                <a:latin typeface="Trebuchet MS"/>
                <a:ea typeface="Trebuchet MS"/>
                <a:cs typeface="Trebuchet MS"/>
                <a:sym typeface="Trebuchet MS"/>
                <a:hlinkClick r:id="rId4"/>
              </a:rPr>
              <a:t>National Institute of Health (NIH) Common Data Elements (CDEs)</a:t>
            </a:r>
            <a:r>
              <a:rPr lang="en-US" sz="1400" b="1">
                <a:solidFill>
                  <a:schemeClr val="dk1"/>
                </a:solidFill>
                <a:latin typeface="Trebuchet MS"/>
                <a:ea typeface="Trebuchet MS"/>
                <a:cs typeface="Trebuchet MS"/>
                <a:sym typeface="Trebuchet MS"/>
              </a:rPr>
              <a:t> </a:t>
            </a:r>
            <a:endParaRPr/>
          </a:p>
          <a:p>
            <a:pPr marL="0" marR="0" lvl="0" indent="0" algn="l" rtl="0">
              <a:lnSpc>
                <a:spcPct val="110000"/>
              </a:lnSpc>
              <a:spcBef>
                <a:spcPts val="0"/>
              </a:spcBef>
              <a:spcAft>
                <a:spcPts val="0"/>
              </a:spcAft>
              <a:buNone/>
            </a:pPr>
            <a:r>
              <a:rPr lang="en-US" sz="1250">
                <a:solidFill>
                  <a:srgbClr val="434343"/>
                </a:solidFill>
                <a:latin typeface="Trebuchet MS"/>
                <a:ea typeface="Trebuchet MS"/>
                <a:cs typeface="Trebuchet MS"/>
                <a:sym typeface="Trebuchet MS"/>
              </a:rPr>
              <a:t>CDE is a data element that is common to multiple data sets across different studies. NIH encourages the use of CDEs in clinical research, patient registries, and other human subject research in order to improve data quality and opportunities for comparison and combination of data from multiple studies and with electronic health records. </a:t>
            </a:r>
            <a:endParaRPr>
              <a:solidFill>
                <a:srgbClr val="434343"/>
              </a:solidFill>
            </a:endParaRPr>
          </a:p>
        </p:txBody>
      </p:sp>
      <p:sp>
        <p:nvSpPr>
          <p:cNvPr id="732" name="Google Shape;732;p91"/>
          <p:cNvSpPr txBox="1"/>
          <p:nvPr/>
        </p:nvSpPr>
        <p:spPr>
          <a:xfrm>
            <a:off x="5315070" y="1524000"/>
            <a:ext cx="3134484" cy="1738361"/>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1400" b="1">
                <a:solidFill>
                  <a:srgbClr val="434343"/>
                </a:solidFill>
                <a:latin typeface="Trebuchet MS"/>
                <a:ea typeface="Trebuchet MS"/>
                <a:cs typeface="Trebuchet MS"/>
                <a:sym typeface="Trebuchet MS"/>
              </a:rPr>
              <a:t>The Cross-Enterprise Document Sharing (XDS) Metadata</a:t>
            </a:r>
            <a:endParaRPr>
              <a:solidFill>
                <a:srgbClr val="434343"/>
              </a:solidFill>
            </a:endParaRPr>
          </a:p>
          <a:p>
            <a:pPr marL="0" marR="0" lvl="0" indent="0" algn="l" rtl="0">
              <a:lnSpc>
                <a:spcPct val="110000"/>
              </a:lnSpc>
              <a:spcBef>
                <a:spcPts val="0"/>
              </a:spcBef>
              <a:spcAft>
                <a:spcPts val="0"/>
              </a:spcAft>
              <a:buNone/>
            </a:pPr>
            <a:r>
              <a:rPr lang="en-US" sz="1200">
                <a:solidFill>
                  <a:srgbClr val="434343"/>
                </a:solidFill>
                <a:latin typeface="Trebuchet MS"/>
                <a:ea typeface="Trebuchet MS"/>
                <a:cs typeface="Trebuchet MS"/>
                <a:sym typeface="Trebuchet MS"/>
              </a:rPr>
              <a:t>The Healthcare Enterprise (IHE) XDS profile is a protocol for sharing clinical documents in health information exchanges. IHE IT Infrastructure Technical Framework volumes can be accessed at: </a:t>
            </a:r>
            <a:r>
              <a:rPr lang="en-US" sz="1000" u="sng">
                <a:solidFill>
                  <a:schemeClr val="hlink"/>
                </a:solidFill>
                <a:latin typeface="Trebuchet MS"/>
                <a:ea typeface="Trebuchet MS"/>
                <a:cs typeface="Trebuchet MS"/>
                <a:sym typeface="Trebuchet MS"/>
                <a:hlinkClick r:id="rId5"/>
              </a:rPr>
              <a:t>http://ihe.net/Resources/Technical_Frameworks/</a:t>
            </a:r>
            <a:endParaRPr sz="1000">
              <a:solidFill>
                <a:schemeClr val="dk1"/>
              </a:solidFill>
              <a:latin typeface="Trebuchet MS"/>
              <a:ea typeface="Trebuchet MS"/>
              <a:cs typeface="Trebuchet MS"/>
              <a:sym typeface="Trebuchet MS"/>
            </a:endParaRPr>
          </a:p>
        </p:txBody>
      </p:sp>
      <p:sp>
        <p:nvSpPr>
          <p:cNvPr id="733" name="Google Shape;733;p91"/>
          <p:cNvSpPr/>
          <p:nvPr/>
        </p:nvSpPr>
        <p:spPr>
          <a:xfrm>
            <a:off x="5315069" y="3913119"/>
            <a:ext cx="3600331" cy="2286713"/>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en-US" sz="1800">
                <a:solidFill>
                  <a:schemeClr val="lt1"/>
                </a:solidFill>
                <a:latin typeface="Trebuchet MS"/>
                <a:ea typeface="Trebuchet MS"/>
                <a:cs typeface="Trebuchet MS"/>
                <a:sym typeface="Trebuchet MS"/>
              </a:rPr>
              <a:t>0</a:t>
            </a:r>
            <a:endParaRPr/>
          </a:p>
        </p:txBody>
      </p:sp>
      <p:sp>
        <p:nvSpPr>
          <p:cNvPr id="734" name="Google Shape;734;p91"/>
          <p:cNvSpPr txBox="1"/>
          <p:nvPr/>
        </p:nvSpPr>
        <p:spPr>
          <a:xfrm>
            <a:off x="5668390" y="4343760"/>
            <a:ext cx="3134484" cy="1378839"/>
          </a:xfrm>
          <a:prstGeom prst="rect">
            <a:avLst/>
          </a:prstGeom>
          <a:noFill/>
          <a:ln>
            <a:noFill/>
          </a:ln>
        </p:spPr>
        <p:txBody>
          <a:bodyPr spcFirstLastPara="1" wrap="square" lIns="91425" tIns="45700" rIns="91425" bIns="45700" anchor="t" anchorCtr="0">
            <a:noAutofit/>
          </a:bodyPr>
          <a:lstStyle/>
          <a:p>
            <a:pPr marL="0" marR="0" lvl="0" indent="0" algn="ctr" rtl="0">
              <a:lnSpc>
                <a:spcPct val="110000"/>
              </a:lnSpc>
              <a:spcBef>
                <a:spcPts val="0"/>
              </a:spcBef>
              <a:spcAft>
                <a:spcPts val="0"/>
              </a:spcAft>
              <a:buNone/>
            </a:pPr>
            <a:r>
              <a:rPr lang="en-US" sz="1400" b="1" u="sng">
                <a:solidFill>
                  <a:schemeClr val="hlink"/>
                </a:solidFill>
                <a:latin typeface="Trebuchet MS"/>
                <a:ea typeface="Trebuchet MS"/>
                <a:cs typeface="Trebuchet MS"/>
                <a:sym typeface="Trebuchet MS"/>
                <a:hlinkClick r:id="rId6"/>
              </a:rPr>
              <a:t>ClinicalTrials.gov Protocol Data Element Definitions </a:t>
            </a:r>
            <a:endParaRPr sz="1400" b="1">
              <a:solidFill>
                <a:srgbClr val="34AC8B"/>
              </a:solidFill>
              <a:latin typeface="Trebuchet MS"/>
              <a:ea typeface="Trebuchet MS"/>
              <a:cs typeface="Trebuchet MS"/>
              <a:sym typeface="Trebuchet MS"/>
            </a:endParaRPr>
          </a:p>
          <a:p>
            <a:pPr marL="0" marR="0" lvl="0" indent="0" algn="l" rtl="0">
              <a:lnSpc>
                <a:spcPct val="110000"/>
              </a:lnSpc>
              <a:spcBef>
                <a:spcPts val="0"/>
              </a:spcBef>
              <a:spcAft>
                <a:spcPts val="0"/>
              </a:spcAft>
              <a:buNone/>
            </a:pPr>
            <a:r>
              <a:rPr lang="en-US" sz="1200">
                <a:solidFill>
                  <a:srgbClr val="434343"/>
                </a:solidFill>
                <a:latin typeface="Trebuchet MS"/>
                <a:ea typeface="Trebuchet MS"/>
                <a:cs typeface="Trebuchet MS"/>
                <a:sym typeface="Trebuchet MS"/>
              </a:rPr>
              <a:t>It describes the registration data items (required and optional) that are entered via the Protocol Registration and Results System (PRS). </a:t>
            </a:r>
            <a:endParaRPr sz="1000">
              <a:solidFill>
                <a:srgbClr val="434343"/>
              </a:solidFill>
              <a:latin typeface="Trebuchet MS"/>
              <a:ea typeface="Trebuchet MS"/>
              <a:cs typeface="Trebuchet MS"/>
              <a:sym typeface="Trebuchet MS"/>
            </a:endParaRP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Shape 738"/>
        <p:cNvGrpSpPr/>
        <p:nvPr/>
      </p:nvGrpSpPr>
      <p:grpSpPr>
        <a:xfrm>
          <a:off x="0" y="0"/>
          <a:ext cx="0" cy="0"/>
          <a:chOff x="0" y="0"/>
          <a:chExt cx="0" cy="0"/>
        </a:xfrm>
      </p:grpSpPr>
      <p:sp>
        <p:nvSpPr>
          <p:cNvPr id="739" name="Google Shape;739;p92"/>
          <p:cNvSpPr txBox="1"/>
          <p:nvPr/>
        </p:nvSpPr>
        <p:spPr>
          <a:xfrm>
            <a:off x="685800" y="304800"/>
            <a:ext cx="76200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3072"/>
              <a:buFont typeface="Georgia"/>
              <a:buNone/>
            </a:pPr>
            <a:r>
              <a:rPr lang="en-US" sz="2400" b="1" i="0">
                <a:solidFill>
                  <a:srgbClr val="434343"/>
                </a:solidFill>
                <a:latin typeface="Trebuchet MS"/>
                <a:ea typeface="Trebuchet MS"/>
                <a:cs typeface="Trebuchet MS"/>
                <a:sym typeface="Trebuchet MS"/>
              </a:rPr>
              <a:t>Disciplinary Metadata:</a:t>
            </a:r>
            <a:endParaRPr>
              <a:solidFill>
                <a:srgbClr val="434343"/>
              </a:solidFill>
            </a:endParaRPr>
          </a:p>
          <a:p>
            <a:pPr marL="0" marR="0" lvl="0" indent="0" algn="l" rtl="0">
              <a:spcBef>
                <a:spcPts val="0"/>
              </a:spcBef>
              <a:spcAft>
                <a:spcPts val="0"/>
              </a:spcAft>
              <a:buClr>
                <a:srgbClr val="C3260C"/>
              </a:buClr>
              <a:buSzPts val="2816"/>
              <a:buFont typeface="Georgia"/>
              <a:buNone/>
            </a:pPr>
            <a:r>
              <a:rPr lang="en-US" sz="2200" b="1" i="0">
                <a:solidFill>
                  <a:srgbClr val="434343"/>
                </a:solidFill>
                <a:latin typeface="Trebuchet MS"/>
                <a:ea typeface="Trebuchet MS"/>
                <a:cs typeface="Trebuchet MS"/>
                <a:sym typeface="Trebuchet MS"/>
              </a:rPr>
              <a:t>Biological Sciences and Health Sciences - Repositories</a:t>
            </a:r>
            <a:endParaRPr sz="2200" b="1" i="0">
              <a:solidFill>
                <a:srgbClr val="434343"/>
              </a:solidFill>
              <a:latin typeface="Trebuchet MS"/>
              <a:ea typeface="Trebuchet MS"/>
              <a:cs typeface="Trebuchet MS"/>
              <a:sym typeface="Trebuchet MS"/>
            </a:endParaRPr>
          </a:p>
        </p:txBody>
      </p:sp>
      <p:pic>
        <p:nvPicPr>
          <p:cNvPr id="740" name="Google Shape;740;p92"/>
          <p:cNvPicPr preferRelativeResize="0"/>
          <p:nvPr/>
        </p:nvPicPr>
        <p:blipFill rotWithShape="1">
          <a:blip r:embed="rId3">
            <a:alphaModFix/>
          </a:blip>
          <a:srcRect/>
          <a:stretch/>
        </p:blipFill>
        <p:spPr>
          <a:xfrm>
            <a:off x="674216" y="1239831"/>
            <a:ext cx="2532534" cy="2646369"/>
          </a:xfrm>
          <a:prstGeom prst="rect">
            <a:avLst/>
          </a:prstGeom>
          <a:noFill/>
          <a:ln>
            <a:noFill/>
          </a:ln>
        </p:spPr>
      </p:pic>
      <p:pic>
        <p:nvPicPr>
          <p:cNvPr id="741" name="Google Shape;741;p92" descr="https://atmire.com/website/sites/default/files/styles/featured_reference_logo/public/references/logos/DryadLogo_0.png"/>
          <p:cNvPicPr preferRelativeResize="0"/>
          <p:nvPr/>
        </p:nvPicPr>
        <p:blipFill rotWithShape="1">
          <a:blip r:embed="rId4">
            <a:alphaModFix/>
          </a:blip>
          <a:srcRect/>
          <a:stretch/>
        </p:blipFill>
        <p:spPr>
          <a:xfrm>
            <a:off x="1038477" y="1265237"/>
            <a:ext cx="1323724" cy="742276"/>
          </a:xfrm>
          <a:prstGeom prst="rect">
            <a:avLst/>
          </a:prstGeom>
          <a:noFill/>
          <a:ln>
            <a:noFill/>
          </a:ln>
        </p:spPr>
      </p:pic>
      <p:sp>
        <p:nvSpPr>
          <p:cNvPr id="742" name="Google Shape;742;p92"/>
          <p:cNvSpPr txBox="1"/>
          <p:nvPr/>
        </p:nvSpPr>
        <p:spPr>
          <a:xfrm>
            <a:off x="797433" y="2133600"/>
            <a:ext cx="2479167" cy="140185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200" b="1">
                <a:solidFill>
                  <a:srgbClr val="434343"/>
                </a:solidFill>
                <a:latin typeface="Trebuchet MS"/>
                <a:ea typeface="Trebuchet MS"/>
                <a:cs typeface="Trebuchet MS"/>
                <a:sym typeface="Trebuchet MS"/>
              </a:rPr>
              <a:t>Dryad </a:t>
            </a:r>
            <a:r>
              <a:rPr lang="en-US" sz="1200" b="1">
                <a:solidFill>
                  <a:schemeClr val="dk1"/>
                </a:solidFill>
                <a:latin typeface="Trebuchet MS"/>
                <a:ea typeface="Trebuchet MS"/>
                <a:cs typeface="Trebuchet MS"/>
                <a:sym typeface="Trebuchet MS"/>
              </a:rPr>
              <a:t>(</a:t>
            </a:r>
            <a:r>
              <a:rPr lang="en-US" sz="1200" b="1" u="sng">
                <a:solidFill>
                  <a:schemeClr val="hlink"/>
                </a:solidFill>
                <a:latin typeface="Trebuchet MS"/>
                <a:ea typeface="Trebuchet MS"/>
                <a:cs typeface="Trebuchet MS"/>
                <a:sym typeface="Trebuchet MS"/>
                <a:hlinkClick r:id="rId5"/>
              </a:rPr>
              <a:t>https://datadryad.org/</a:t>
            </a:r>
            <a:r>
              <a:rPr lang="en-US" sz="1200" b="1">
                <a:solidFill>
                  <a:schemeClr val="dk1"/>
                </a:solidFill>
                <a:latin typeface="Trebuchet MS"/>
                <a:ea typeface="Trebuchet MS"/>
                <a:cs typeface="Trebuchet MS"/>
                <a:sym typeface="Trebuchet MS"/>
              </a:rPr>
              <a:t>)</a:t>
            </a:r>
            <a:endParaRPr/>
          </a:p>
          <a:p>
            <a:pPr marL="0" marR="0" lvl="0" indent="0" algn="l" rtl="0">
              <a:lnSpc>
                <a:spcPct val="120000"/>
              </a:lnSpc>
              <a:spcBef>
                <a:spcPts val="0"/>
              </a:spcBef>
              <a:spcAft>
                <a:spcPts val="0"/>
              </a:spcAft>
              <a:buNone/>
            </a:pPr>
            <a:r>
              <a:rPr lang="en-US" sz="1200">
                <a:solidFill>
                  <a:srgbClr val="3F3F3F"/>
                </a:solidFill>
                <a:latin typeface="Trebuchet MS"/>
                <a:ea typeface="Trebuchet MS"/>
                <a:cs typeface="Trebuchet MS"/>
                <a:sym typeface="Trebuchet MS"/>
              </a:rPr>
              <a:t>A digital repository for data underlying the international scientific publications, with an initial focus on evolutionary biology and related fields. </a:t>
            </a:r>
            <a:endParaRPr/>
          </a:p>
        </p:txBody>
      </p:sp>
      <p:pic>
        <p:nvPicPr>
          <p:cNvPr id="743" name="Google Shape;743;p92"/>
          <p:cNvPicPr preferRelativeResize="0"/>
          <p:nvPr/>
        </p:nvPicPr>
        <p:blipFill rotWithShape="1">
          <a:blip r:embed="rId3">
            <a:alphaModFix/>
          </a:blip>
          <a:srcRect/>
          <a:stretch/>
        </p:blipFill>
        <p:spPr>
          <a:xfrm>
            <a:off x="1692299" y="4221616"/>
            <a:ext cx="3168602" cy="1874384"/>
          </a:xfrm>
          <a:prstGeom prst="rect">
            <a:avLst/>
          </a:prstGeom>
          <a:noFill/>
          <a:ln>
            <a:noFill/>
          </a:ln>
        </p:spPr>
      </p:pic>
      <p:pic>
        <p:nvPicPr>
          <p:cNvPr id="744" name="Google Shape;744;p92"/>
          <p:cNvPicPr preferRelativeResize="0"/>
          <p:nvPr/>
        </p:nvPicPr>
        <p:blipFill rotWithShape="1">
          <a:blip r:embed="rId6">
            <a:alphaModFix/>
          </a:blip>
          <a:srcRect/>
          <a:stretch/>
        </p:blipFill>
        <p:spPr>
          <a:xfrm>
            <a:off x="1822828" y="4309465"/>
            <a:ext cx="705582" cy="685800"/>
          </a:xfrm>
          <a:prstGeom prst="rect">
            <a:avLst/>
          </a:prstGeom>
          <a:noFill/>
          <a:ln>
            <a:noFill/>
          </a:ln>
        </p:spPr>
      </p:pic>
      <p:sp>
        <p:nvSpPr>
          <p:cNvPr id="745" name="Google Shape;745;p92"/>
          <p:cNvSpPr txBox="1"/>
          <p:nvPr/>
        </p:nvSpPr>
        <p:spPr>
          <a:xfrm>
            <a:off x="2528410" y="4307073"/>
            <a:ext cx="2332491" cy="164352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200" b="1" u="sng">
                <a:solidFill>
                  <a:schemeClr val="hlink"/>
                </a:solidFill>
                <a:latin typeface="Trebuchet MS"/>
                <a:ea typeface="Trebuchet MS"/>
                <a:cs typeface="Trebuchet MS"/>
                <a:sym typeface="Trebuchet MS"/>
                <a:hlinkClick r:id="rId7"/>
              </a:rPr>
              <a:t>GBIF - Global Biodiversity Information Facility</a:t>
            </a:r>
            <a:endParaRPr sz="1200" b="1" u="sng">
              <a:solidFill>
                <a:schemeClr val="hlink"/>
              </a:solidFill>
              <a:latin typeface="Trebuchet MS"/>
              <a:ea typeface="Trebuchet MS"/>
              <a:cs typeface="Trebuchet MS"/>
              <a:sym typeface="Trebuchet MS"/>
              <a:hlinkClick r:id="rId8"/>
            </a:endParaRPr>
          </a:p>
          <a:p>
            <a:pPr marL="0" marR="0" lvl="1" indent="0" algn="l" rtl="0">
              <a:lnSpc>
                <a:spcPct val="120000"/>
              </a:lnSpc>
              <a:spcBef>
                <a:spcPts val="0"/>
              </a:spcBef>
              <a:spcAft>
                <a:spcPts val="0"/>
              </a:spcAft>
              <a:buNone/>
            </a:pPr>
            <a:r>
              <a:rPr lang="en-US" sz="1200" b="0" i="0" u="none" strike="noStrike" cap="none">
                <a:solidFill>
                  <a:srgbClr val="434343"/>
                </a:solidFill>
                <a:latin typeface="Trebuchet MS"/>
                <a:ea typeface="Trebuchet MS"/>
                <a:cs typeface="Trebuchet MS"/>
                <a:sym typeface="Trebuchet MS"/>
              </a:rPr>
              <a:t>GBIF is a free and open access global web portal promoting and facilitating the mobilization, access, discovery and use of biodiversity data.</a:t>
            </a:r>
            <a:r>
              <a:rPr lang="en-US" sz="1200" b="0" i="0" u="none" strike="noStrike" cap="none">
                <a:solidFill>
                  <a:srgbClr val="3F3F3F"/>
                </a:solidFill>
                <a:latin typeface="Trebuchet MS"/>
                <a:ea typeface="Trebuchet MS"/>
                <a:cs typeface="Trebuchet MS"/>
                <a:sym typeface="Trebuchet MS"/>
              </a:rPr>
              <a:t> </a:t>
            </a:r>
            <a:endParaRPr/>
          </a:p>
        </p:txBody>
      </p:sp>
      <p:pic>
        <p:nvPicPr>
          <p:cNvPr id="746" name="Google Shape;746;p92"/>
          <p:cNvPicPr preferRelativeResize="0"/>
          <p:nvPr/>
        </p:nvPicPr>
        <p:blipFill rotWithShape="1">
          <a:blip r:embed="rId3">
            <a:alphaModFix/>
          </a:blip>
          <a:srcRect/>
          <a:stretch/>
        </p:blipFill>
        <p:spPr>
          <a:xfrm>
            <a:off x="3581400" y="1261888"/>
            <a:ext cx="2452418" cy="2471912"/>
          </a:xfrm>
          <a:prstGeom prst="rect">
            <a:avLst/>
          </a:prstGeom>
          <a:noFill/>
          <a:ln>
            <a:noFill/>
          </a:ln>
        </p:spPr>
      </p:pic>
      <p:sp>
        <p:nvSpPr>
          <p:cNvPr id="747" name="Google Shape;747;p92"/>
          <p:cNvSpPr txBox="1"/>
          <p:nvPr/>
        </p:nvSpPr>
        <p:spPr>
          <a:xfrm>
            <a:off x="3679762" y="1805386"/>
            <a:ext cx="2340038" cy="1865126"/>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200" b="1" u="sng">
                <a:solidFill>
                  <a:schemeClr val="hlink"/>
                </a:solidFill>
                <a:latin typeface="Trebuchet MS"/>
                <a:ea typeface="Trebuchet MS"/>
                <a:cs typeface="Trebuchet MS"/>
                <a:sym typeface="Trebuchet MS"/>
                <a:hlinkClick r:id="rId9"/>
              </a:rPr>
              <a:t>NIH Data Sharing Repositories </a:t>
            </a:r>
            <a:r>
              <a:rPr lang="en-US" sz="1200">
                <a:solidFill>
                  <a:srgbClr val="3F3F3F"/>
                </a:solidFill>
                <a:latin typeface="Trebuchet MS"/>
                <a:ea typeface="Trebuchet MS"/>
                <a:cs typeface="Trebuchet MS"/>
                <a:sym typeface="Trebuchet MS"/>
              </a:rPr>
              <a:t>page lists NIH-supported data repositories that make data accessible for reuse. Most accept submissions of appropriate data from NIH-funded investigators (and others).</a:t>
            </a:r>
            <a:endParaRPr/>
          </a:p>
        </p:txBody>
      </p:sp>
      <p:pic>
        <p:nvPicPr>
          <p:cNvPr id="748" name="Google Shape;748;p92"/>
          <p:cNvPicPr preferRelativeResize="0"/>
          <p:nvPr/>
        </p:nvPicPr>
        <p:blipFill rotWithShape="1">
          <a:blip r:embed="rId3">
            <a:alphaModFix/>
          </a:blip>
          <a:srcRect/>
          <a:stretch/>
        </p:blipFill>
        <p:spPr>
          <a:xfrm>
            <a:off x="5171614" y="4191000"/>
            <a:ext cx="2856095" cy="1913958"/>
          </a:xfrm>
          <a:prstGeom prst="rect">
            <a:avLst/>
          </a:prstGeom>
          <a:noFill/>
          <a:ln>
            <a:noFill/>
          </a:ln>
        </p:spPr>
      </p:pic>
      <p:sp>
        <p:nvSpPr>
          <p:cNvPr id="749" name="Google Shape;749;p92"/>
          <p:cNvSpPr txBox="1"/>
          <p:nvPr/>
        </p:nvSpPr>
        <p:spPr>
          <a:xfrm>
            <a:off x="5393274" y="4709832"/>
            <a:ext cx="2364634" cy="1200329"/>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200" b="1" u="sng">
                <a:solidFill>
                  <a:schemeClr val="hlink"/>
                </a:solidFill>
                <a:latin typeface="Trebuchet MS"/>
                <a:ea typeface="Trebuchet MS"/>
                <a:cs typeface="Trebuchet MS"/>
                <a:sym typeface="Trebuchet MS"/>
                <a:hlinkClick r:id="rId10"/>
              </a:rPr>
              <a:t>clinicaltrials.gov</a:t>
            </a:r>
            <a:r>
              <a:rPr lang="en-US" sz="1200" u="sng">
                <a:solidFill>
                  <a:schemeClr val="hlink"/>
                </a:solidFill>
                <a:latin typeface="Trebuchet MS"/>
                <a:ea typeface="Trebuchet MS"/>
                <a:cs typeface="Trebuchet MS"/>
                <a:sym typeface="Trebuchet MS"/>
                <a:hlinkClick r:id="rId10"/>
              </a:rPr>
              <a:t> </a:t>
            </a:r>
            <a:r>
              <a:rPr lang="en-US" sz="1200">
                <a:solidFill>
                  <a:srgbClr val="434343"/>
                </a:solidFill>
                <a:latin typeface="Trebuchet MS"/>
                <a:ea typeface="Trebuchet MS"/>
                <a:cs typeface="Trebuchet MS"/>
                <a:sym typeface="Trebuchet MS"/>
              </a:rPr>
              <a:t>is a registry and results database of publicly and privately supported clinical studies of human participants conducted around the world.</a:t>
            </a:r>
            <a:endParaRPr>
              <a:solidFill>
                <a:srgbClr val="434343"/>
              </a:solidFill>
            </a:endParaRPr>
          </a:p>
        </p:txBody>
      </p:sp>
      <p:pic>
        <p:nvPicPr>
          <p:cNvPr id="750" name="Google Shape;750;p92" descr="ClinicalTrials.gov"/>
          <p:cNvPicPr preferRelativeResize="0"/>
          <p:nvPr/>
        </p:nvPicPr>
        <p:blipFill rotWithShape="1">
          <a:blip r:embed="rId11">
            <a:alphaModFix/>
          </a:blip>
          <a:srcRect/>
          <a:stretch/>
        </p:blipFill>
        <p:spPr>
          <a:xfrm>
            <a:off x="5596776" y="4419003"/>
            <a:ext cx="1935545" cy="257553"/>
          </a:xfrm>
          <a:prstGeom prst="rect">
            <a:avLst/>
          </a:prstGeom>
          <a:noFill/>
          <a:ln>
            <a:noFill/>
          </a:ln>
        </p:spPr>
      </p:pic>
      <p:pic>
        <p:nvPicPr>
          <p:cNvPr id="751" name="Google Shape;751;p92" descr="BMIC logo"/>
          <p:cNvPicPr preferRelativeResize="0"/>
          <p:nvPr/>
        </p:nvPicPr>
        <p:blipFill rotWithShape="1">
          <a:blip r:embed="rId12">
            <a:alphaModFix/>
          </a:blip>
          <a:srcRect/>
          <a:stretch/>
        </p:blipFill>
        <p:spPr>
          <a:xfrm>
            <a:off x="4266753" y="1328418"/>
            <a:ext cx="771597" cy="485005"/>
          </a:xfrm>
          <a:prstGeom prst="rect">
            <a:avLst/>
          </a:prstGeom>
          <a:noFill/>
          <a:ln>
            <a:noFill/>
          </a:ln>
        </p:spPr>
      </p:pic>
      <p:pic>
        <p:nvPicPr>
          <p:cNvPr id="752" name="Google Shape;752;p92"/>
          <p:cNvPicPr preferRelativeResize="0"/>
          <p:nvPr/>
        </p:nvPicPr>
        <p:blipFill rotWithShape="1">
          <a:blip r:embed="rId3">
            <a:alphaModFix/>
          </a:blip>
          <a:srcRect/>
          <a:stretch/>
        </p:blipFill>
        <p:spPr>
          <a:xfrm>
            <a:off x="6310582" y="1270846"/>
            <a:ext cx="2452418" cy="2462954"/>
          </a:xfrm>
          <a:prstGeom prst="rect">
            <a:avLst/>
          </a:prstGeom>
          <a:noFill/>
          <a:ln>
            <a:noFill/>
          </a:ln>
        </p:spPr>
      </p:pic>
      <p:pic>
        <p:nvPicPr>
          <p:cNvPr id="753" name="Google Shape;753;p92" descr="http://www.ncbi.nlm.nih.gov/Gifs/NCBI_logo2.gif"/>
          <p:cNvPicPr preferRelativeResize="0"/>
          <p:nvPr/>
        </p:nvPicPr>
        <p:blipFill rotWithShape="1">
          <a:blip r:embed="rId13">
            <a:alphaModFix/>
          </a:blip>
          <a:srcRect/>
          <a:stretch/>
        </p:blipFill>
        <p:spPr>
          <a:xfrm>
            <a:off x="6617816" y="1561583"/>
            <a:ext cx="1747837" cy="343417"/>
          </a:xfrm>
          <a:prstGeom prst="rect">
            <a:avLst/>
          </a:prstGeom>
          <a:noFill/>
          <a:ln>
            <a:noFill/>
          </a:ln>
        </p:spPr>
      </p:pic>
      <p:sp>
        <p:nvSpPr>
          <p:cNvPr id="754" name="Google Shape;754;p92"/>
          <p:cNvSpPr txBox="1"/>
          <p:nvPr/>
        </p:nvSpPr>
        <p:spPr>
          <a:xfrm>
            <a:off x="6522255" y="2135607"/>
            <a:ext cx="2152961" cy="1217193"/>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400" b="1" u="sng">
                <a:solidFill>
                  <a:schemeClr val="hlink"/>
                </a:solidFill>
                <a:latin typeface="Trebuchet MS"/>
                <a:ea typeface="Trebuchet MS"/>
                <a:cs typeface="Trebuchet MS"/>
                <a:sym typeface="Trebuchet MS"/>
                <a:hlinkClick r:id="rId14"/>
              </a:rPr>
              <a:t>GenBank</a:t>
            </a:r>
            <a:r>
              <a:rPr lang="en-US" sz="1400">
                <a:solidFill>
                  <a:schemeClr val="dk1"/>
                </a:solidFill>
                <a:latin typeface="Trebuchet MS"/>
                <a:ea typeface="Trebuchet MS"/>
                <a:cs typeface="Trebuchet MS"/>
                <a:sym typeface="Trebuchet MS"/>
              </a:rPr>
              <a:t> </a:t>
            </a:r>
            <a:r>
              <a:rPr lang="en-US" sz="1200">
                <a:solidFill>
                  <a:srgbClr val="3F3F3F"/>
                </a:solidFill>
                <a:latin typeface="Trebuchet MS"/>
                <a:ea typeface="Trebuchet MS"/>
                <a:cs typeface="Trebuchet MS"/>
                <a:sym typeface="Trebuchet MS"/>
              </a:rPr>
              <a:t>is the NIH genetic sequence database, an annotated collection of all publicly available DNA sequences. </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p21"/>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608"/>
              <a:buNone/>
            </a:pPr>
            <a:r>
              <a:rPr lang="en-US" sz="3200">
                <a:solidFill>
                  <a:srgbClr val="7F6000"/>
                </a:solidFill>
              </a:rPr>
              <a:t>Part II: Data Documentation </a:t>
            </a:r>
            <a:br>
              <a:rPr lang="en-US" sz="3200">
                <a:solidFill>
                  <a:srgbClr val="7F6000"/>
                </a:solidFill>
              </a:rPr>
            </a:br>
            <a:r>
              <a:rPr lang="en-US" sz="2500">
                <a:solidFill>
                  <a:srgbClr val="7F6000"/>
                </a:solidFill>
              </a:rPr>
              <a:t>Practices &amp; Recommendations</a:t>
            </a:r>
            <a:endParaRPr sz="2500">
              <a:solidFill>
                <a:srgbClr val="7F6000"/>
              </a:solidFill>
            </a:endParaRPr>
          </a:p>
        </p:txBody>
      </p:sp>
      <p:sp>
        <p:nvSpPr>
          <p:cNvPr id="155" name="Google Shape;155;p21"/>
          <p:cNvSpPr txBox="1">
            <a:spLocks noGrp="1"/>
          </p:cNvSpPr>
          <p:nvPr>
            <p:ph type="body" idx="1"/>
          </p:nvPr>
        </p:nvSpPr>
        <p:spPr>
          <a:xfrm>
            <a:off x="729450" y="2771822"/>
            <a:ext cx="7688700" cy="3920400"/>
          </a:xfrm>
          <a:prstGeom prst="rect">
            <a:avLst/>
          </a:prstGeom>
          <a:noFill/>
          <a:ln>
            <a:noFill/>
          </a:ln>
        </p:spPr>
        <p:txBody>
          <a:bodyPr spcFirstLastPara="1" wrap="square" lIns="91425" tIns="45700" rIns="91425" bIns="45700" anchor="t" anchorCtr="0">
            <a:noAutofit/>
          </a:bodyPr>
          <a:lstStyle/>
          <a:p>
            <a:pPr marL="228600" lvl="0" indent="-119379" algn="l" rtl="0">
              <a:spcBef>
                <a:spcPts val="0"/>
              </a:spcBef>
              <a:spcAft>
                <a:spcPts val="0"/>
              </a:spcAft>
              <a:buSzPts val="1600"/>
              <a:buFont typeface="Courier New"/>
              <a:buChar char="o"/>
            </a:pPr>
            <a:r>
              <a:rPr lang="en-US" sz="1600" b="1" dirty="0"/>
              <a:t>The UCF Research Data Management Survey (Nov. 2013) </a:t>
            </a:r>
            <a:r>
              <a:rPr lang="en-US" sz="1600" dirty="0"/>
              <a:t>(</a:t>
            </a:r>
            <a:r>
              <a:rPr lang="en-US" sz="1600" u="sng" dirty="0">
                <a:solidFill>
                  <a:schemeClr val="hlink"/>
                </a:solidFill>
                <a:hlinkClick r:id="rId3"/>
              </a:rPr>
              <a:t>https://stars.library.ucf.edu/lib-docs/144/</a:t>
            </a:r>
            <a:r>
              <a:rPr lang="en-US" sz="1600" dirty="0"/>
              <a:t>)</a:t>
            </a:r>
            <a:endParaRPr sz="1600" dirty="0"/>
          </a:p>
          <a:p>
            <a:pPr marL="548640" lvl="1" indent="-116840" algn="l" rtl="0">
              <a:spcBef>
                <a:spcPts val="0"/>
              </a:spcBef>
              <a:spcAft>
                <a:spcPts val="0"/>
              </a:spcAft>
              <a:buSzPts val="1040"/>
              <a:buFont typeface="Courier New"/>
              <a:buNone/>
            </a:pPr>
            <a:endParaRPr sz="1600" b="1" dirty="0"/>
          </a:p>
          <a:p>
            <a:pPr marL="228600" lvl="0" indent="-119379" algn="l" rtl="0">
              <a:spcBef>
                <a:spcPts val="0"/>
              </a:spcBef>
              <a:spcAft>
                <a:spcPts val="0"/>
              </a:spcAft>
              <a:buSzPts val="1600"/>
              <a:buFont typeface="Courier New"/>
              <a:buChar char="o"/>
            </a:pPr>
            <a:r>
              <a:rPr lang="en-US" sz="1600" b="1" dirty="0"/>
              <a:t>Some results:</a:t>
            </a:r>
            <a:endParaRPr sz="1600" dirty="0"/>
          </a:p>
          <a:p>
            <a:pPr marL="548640" lvl="1" indent="-135890" algn="l" rtl="0">
              <a:spcBef>
                <a:spcPts val="0"/>
              </a:spcBef>
              <a:spcAft>
                <a:spcPts val="0"/>
              </a:spcAft>
              <a:buSzPts val="1600"/>
              <a:buFont typeface="Courier New"/>
              <a:buChar char="o"/>
            </a:pPr>
            <a:r>
              <a:rPr lang="en-US" sz="1500" b="1" dirty="0"/>
              <a:t>Response rate: </a:t>
            </a:r>
            <a:r>
              <a:rPr lang="en-US" sz="1500" dirty="0"/>
              <a:t>18.2% </a:t>
            </a:r>
            <a:endParaRPr sz="1500" dirty="0"/>
          </a:p>
          <a:p>
            <a:pPr marL="548640" lvl="1" indent="-135890" algn="l" rtl="0">
              <a:spcBef>
                <a:spcPts val="0"/>
              </a:spcBef>
              <a:spcAft>
                <a:spcPts val="0"/>
              </a:spcAft>
              <a:buSzPts val="1600"/>
              <a:buFont typeface="Courier New"/>
              <a:buChar char="o"/>
            </a:pPr>
            <a:r>
              <a:rPr lang="en-US" sz="1500" b="1" dirty="0"/>
              <a:t>Types of data </a:t>
            </a:r>
            <a:r>
              <a:rPr lang="en-US" sz="1500" dirty="0"/>
              <a:t>- most generated: numerical data, medical data, tabular data, text</a:t>
            </a:r>
            <a:endParaRPr sz="1500" dirty="0"/>
          </a:p>
          <a:p>
            <a:pPr marL="548640" lvl="1" indent="-135890" algn="l" rtl="0">
              <a:spcBef>
                <a:spcPts val="0"/>
              </a:spcBef>
              <a:spcAft>
                <a:spcPts val="0"/>
              </a:spcAft>
              <a:buSzPts val="1600"/>
              <a:buFont typeface="Courier New"/>
              <a:buChar char="o"/>
            </a:pPr>
            <a:r>
              <a:rPr lang="en-US" sz="1500" b="1" dirty="0"/>
              <a:t>Formats </a:t>
            </a:r>
            <a:r>
              <a:rPr lang="en-US" sz="1500" dirty="0"/>
              <a:t>- most popular: spreadsheet, text, statistical analysis software related</a:t>
            </a:r>
            <a:endParaRPr sz="1500" dirty="0"/>
          </a:p>
          <a:p>
            <a:pPr marL="548640" lvl="1" indent="-135890" algn="l" rtl="0">
              <a:spcBef>
                <a:spcPts val="0"/>
              </a:spcBef>
              <a:spcAft>
                <a:spcPts val="0"/>
              </a:spcAft>
              <a:buSzPts val="1600"/>
              <a:buFont typeface="Courier New"/>
              <a:buChar char="o"/>
            </a:pPr>
            <a:r>
              <a:rPr lang="en-US" sz="1500" b="1" dirty="0"/>
              <a:t>Data annotation: </a:t>
            </a:r>
            <a:r>
              <a:rPr lang="en-US" sz="1500" dirty="0"/>
              <a:t>77% manually label or annotate their data; 44% uses data collection tool; 26% uses codebook</a:t>
            </a:r>
            <a:endParaRPr sz="1500" dirty="0"/>
          </a:p>
          <a:p>
            <a:pPr marL="548640" lvl="1" indent="-135890" algn="l" rtl="0">
              <a:spcBef>
                <a:spcPts val="0"/>
              </a:spcBef>
              <a:spcAft>
                <a:spcPts val="0"/>
              </a:spcAft>
              <a:buSzPts val="1600"/>
              <a:buFont typeface="Courier New"/>
              <a:buChar char="o"/>
            </a:pPr>
            <a:r>
              <a:rPr lang="en-US" sz="1500" b="1" dirty="0"/>
              <a:t>Lab data recording: </a:t>
            </a:r>
            <a:r>
              <a:rPr lang="en-US" sz="1500" dirty="0"/>
              <a:t>in paper (59%), Excel or other files (98%), Electronic Lab Notebook (6%) </a:t>
            </a:r>
            <a:endParaRPr sz="1500" b="1" dirty="0"/>
          </a:p>
          <a:p>
            <a:pPr marL="548640" lvl="1" indent="-135890" algn="l" rtl="0">
              <a:spcBef>
                <a:spcPts val="0"/>
              </a:spcBef>
              <a:spcAft>
                <a:spcPts val="0"/>
              </a:spcAft>
              <a:buSzPts val="1600"/>
              <a:buFont typeface="Courier New"/>
              <a:buChar char="o"/>
            </a:pPr>
            <a:r>
              <a:rPr lang="en-US" sz="1500" b="1" dirty="0"/>
              <a:t>Document metadata: </a:t>
            </a:r>
            <a:r>
              <a:rPr lang="en-US" sz="1500" dirty="0"/>
              <a:t>No (66%), Yes (34%) </a:t>
            </a:r>
            <a:endParaRPr sz="1500" dirty="0"/>
          </a:p>
          <a:p>
            <a:pPr marL="548640" lvl="1" indent="-135890" algn="l" rtl="0">
              <a:spcBef>
                <a:spcPts val="0"/>
              </a:spcBef>
              <a:spcAft>
                <a:spcPts val="0"/>
              </a:spcAft>
              <a:buSzPts val="1600"/>
              <a:buFont typeface="Courier New"/>
              <a:buChar char="o"/>
            </a:pPr>
            <a:r>
              <a:rPr lang="en-US" sz="1500" b="1" dirty="0"/>
              <a:t>Standards/guidelines: </a:t>
            </a:r>
            <a:r>
              <a:rPr lang="en-US" sz="1500" dirty="0"/>
              <a:t>No (71%), Yes (24%), Not sure (5%)</a:t>
            </a:r>
            <a:endParaRPr sz="1500" dirty="0"/>
          </a:p>
          <a:p>
            <a:pPr marL="548640" lvl="1" indent="-135890" algn="l" rtl="0">
              <a:spcBef>
                <a:spcPts val="0"/>
              </a:spcBef>
              <a:spcAft>
                <a:spcPts val="0"/>
              </a:spcAft>
              <a:buSzPts val="1600"/>
              <a:buFont typeface="Courier New"/>
              <a:buChar char="o"/>
            </a:pPr>
            <a:r>
              <a:rPr lang="en-US" sz="1500" b="1" dirty="0"/>
              <a:t>More popular tools: </a:t>
            </a:r>
            <a:r>
              <a:rPr lang="en-US" sz="1500" dirty="0"/>
              <a:t>SAS, </a:t>
            </a:r>
            <a:r>
              <a:rPr lang="en-US" sz="1500" dirty="0" err="1"/>
              <a:t>MatLab</a:t>
            </a:r>
            <a:r>
              <a:rPr lang="en-US" sz="1500" dirty="0"/>
              <a:t>, SPSS, R, </a:t>
            </a:r>
            <a:r>
              <a:rPr lang="en-US" sz="1500" dirty="0" err="1"/>
              <a:t>Nvivo</a:t>
            </a:r>
            <a:r>
              <a:rPr lang="en-US" sz="1500" dirty="0"/>
              <a:t>, </a:t>
            </a:r>
            <a:r>
              <a:rPr lang="en-US" sz="1500" dirty="0" err="1"/>
              <a:t>SigmaPlot</a:t>
            </a:r>
            <a:endParaRPr sz="1500" dirty="0"/>
          </a:p>
          <a:p>
            <a:pPr marL="548640" lvl="1" indent="-34290" algn="l" rtl="0">
              <a:spcBef>
                <a:spcPts val="660"/>
              </a:spcBef>
              <a:spcAft>
                <a:spcPts val="0"/>
              </a:spcAft>
              <a:buSzPts val="2340"/>
              <a:buFont typeface="Courier New"/>
              <a:buNone/>
            </a:pPr>
            <a:endParaRPr sz="1800" b="1" dirty="0"/>
          </a:p>
          <a:p>
            <a:pPr marL="548640" lvl="1" indent="-100330" algn="l" rtl="0">
              <a:spcBef>
                <a:spcPts val="500"/>
              </a:spcBef>
              <a:spcAft>
                <a:spcPts val="0"/>
              </a:spcAft>
              <a:buSzPts val="1300"/>
              <a:buFont typeface="Courier New"/>
              <a:buNone/>
            </a:pPr>
            <a:endParaRPr sz="1000" b="1" dirty="0">
              <a:solidFill>
                <a:srgbClr val="262626"/>
              </a:solidFill>
            </a:endParaRPr>
          </a:p>
          <a:p>
            <a:pPr marL="228600" lvl="0" indent="0" algn="l" rtl="0">
              <a:spcBef>
                <a:spcPts val="740"/>
              </a:spcBef>
              <a:spcAft>
                <a:spcPts val="0"/>
              </a:spcAft>
              <a:buSzPts val="2860"/>
              <a:buFont typeface="Courier New"/>
              <a:buNone/>
            </a:pPr>
            <a:endParaRPr b="1" dirty="0"/>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Shape 758"/>
        <p:cNvGrpSpPr/>
        <p:nvPr/>
      </p:nvGrpSpPr>
      <p:grpSpPr>
        <a:xfrm>
          <a:off x="0" y="0"/>
          <a:ext cx="0" cy="0"/>
          <a:chOff x="0" y="0"/>
          <a:chExt cx="0" cy="0"/>
        </a:xfrm>
      </p:grpSpPr>
      <p:sp>
        <p:nvSpPr>
          <p:cNvPr id="759" name="Google Shape;759;p93"/>
          <p:cNvSpPr txBox="1"/>
          <p:nvPr/>
        </p:nvSpPr>
        <p:spPr>
          <a:xfrm>
            <a:off x="685800" y="304800"/>
            <a:ext cx="76200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3584"/>
              <a:buFont typeface="Georgia"/>
              <a:buNone/>
            </a:pPr>
            <a:r>
              <a:rPr lang="en-US" sz="2800" b="1" i="0">
                <a:solidFill>
                  <a:srgbClr val="434343"/>
                </a:solidFill>
                <a:latin typeface="Trebuchet MS"/>
                <a:ea typeface="Trebuchet MS"/>
                <a:cs typeface="Trebuchet MS"/>
                <a:sym typeface="Trebuchet MS"/>
              </a:rPr>
              <a:t>Disciplinary Metadata Standards: </a:t>
            </a:r>
            <a:endParaRPr>
              <a:solidFill>
                <a:srgbClr val="434343"/>
              </a:solidFill>
            </a:endParaRPr>
          </a:p>
          <a:p>
            <a:pPr marL="0" marR="0" lvl="0" indent="0" algn="l" rtl="0">
              <a:spcBef>
                <a:spcPts val="0"/>
              </a:spcBef>
              <a:spcAft>
                <a:spcPts val="0"/>
              </a:spcAft>
              <a:buClr>
                <a:srgbClr val="C3260C"/>
              </a:buClr>
              <a:buSzPts val="3584"/>
              <a:buFont typeface="Georgia"/>
              <a:buNone/>
            </a:pPr>
            <a:r>
              <a:rPr lang="en-US" sz="2800" b="1" i="0">
                <a:solidFill>
                  <a:srgbClr val="434343"/>
                </a:solidFill>
                <a:latin typeface="Trebuchet MS"/>
                <a:ea typeface="Trebuchet MS"/>
                <a:cs typeface="Trebuchet MS"/>
                <a:sym typeface="Trebuchet MS"/>
              </a:rPr>
              <a:t>Earth Science </a:t>
            </a:r>
            <a:endParaRPr sz="2800" b="1" i="0">
              <a:solidFill>
                <a:srgbClr val="434343"/>
              </a:solidFill>
              <a:latin typeface="Trebuchet MS"/>
              <a:ea typeface="Trebuchet MS"/>
              <a:cs typeface="Trebuchet MS"/>
              <a:sym typeface="Trebuchet MS"/>
            </a:endParaRPr>
          </a:p>
        </p:txBody>
      </p:sp>
      <p:sp>
        <p:nvSpPr>
          <p:cNvPr id="760" name="Google Shape;760;p93"/>
          <p:cNvSpPr/>
          <p:nvPr/>
        </p:nvSpPr>
        <p:spPr>
          <a:xfrm>
            <a:off x="76200" y="1190655"/>
            <a:ext cx="3547353" cy="2695545"/>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61" name="Google Shape;761;p93"/>
          <p:cNvSpPr/>
          <p:nvPr/>
        </p:nvSpPr>
        <p:spPr>
          <a:xfrm>
            <a:off x="5791200" y="1001405"/>
            <a:ext cx="3200401" cy="2884795"/>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62" name="Google Shape;762;p93"/>
          <p:cNvSpPr/>
          <p:nvPr/>
        </p:nvSpPr>
        <p:spPr>
          <a:xfrm>
            <a:off x="76200" y="4030802"/>
            <a:ext cx="3429000" cy="2750997"/>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63" name="Google Shape;763;p93"/>
          <p:cNvSpPr/>
          <p:nvPr/>
        </p:nvSpPr>
        <p:spPr>
          <a:xfrm>
            <a:off x="5791201" y="4214661"/>
            <a:ext cx="3352799" cy="2514600"/>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64" name="Google Shape;764;p93"/>
          <p:cNvSpPr/>
          <p:nvPr/>
        </p:nvSpPr>
        <p:spPr>
          <a:xfrm>
            <a:off x="3124200" y="2552700"/>
            <a:ext cx="3145276" cy="2956206"/>
          </a:xfrm>
          <a:prstGeom prst="ellipse">
            <a:avLst/>
          </a:prstGeom>
          <a:solidFill>
            <a:schemeClr val="lt2">
              <a:alpha val="0"/>
            </a:schemeClr>
          </a:solidFill>
          <a:ln w="15875" cap="flat" cmpd="sng">
            <a:solidFill>
              <a:srgbClr val="9EE0F7"/>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Trebuchet MS"/>
              <a:ea typeface="Trebuchet MS"/>
              <a:cs typeface="Trebuchet MS"/>
              <a:sym typeface="Trebuchet MS"/>
            </a:endParaRPr>
          </a:p>
        </p:txBody>
      </p:sp>
      <p:sp>
        <p:nvSpPr>
          <p:cNvPr id="765" name="Google Shape;765;p93"/>
          <p:cNvSpPr txBox="1"/>
          <p:nvPr/>
        </p:nvSpPr>
        <p:spPr>
          <a:xfrm>
            <a:off x="560962" y="1371600"/>
            <a:ext cx="2639438" cy="2185214"/>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600" b="1">
                <a:solidFill>
                  <a:schemeClr val="dk1"/>
                </a:solidFill>
                <a:latin typeface="Trebuchet MS"/>
                <a:ea typeface="Trebuchet MS"/>
                <a:cs typeface="Trebuchet MS"/>
                <a:sym typeface="Trebuchet MS"/>
              </a:rPr>
              <a:t> </a:t>
            </a:r>
            <a:r>
              <a:rPr lang="en-US" sz="1600" b="1" u="sng">
                <a:solidFill>
                  <a:schemeClr val="hlink"/>
                </a:solidFill>
                <a:latin typeface="Trebuchet MS"/>
                <a:ea typeface="Trebuchet MS"/>
                <a:cs typeface="Trebuchet MS"/>
                <a:sym typeface="Trebuchet MS"/>
                <a:hlinkClick r:id="rId3"/>
              </a:rPr>
              <a:t>AgMES </a:t>
            </a:r>
            <a:endParaRPr/>
          </a:p>
          <a:p>
            <a:pPr marL="0" marR="0" lvl="0" indent="0" algn="ctr" rtl="0">
              <a:spcBef>
                <a:spcPts val="0"/>
              </a:spcBef>
              <a:spcAft>
                <a:spcPts val="0"/>
              </a:spcAft>
              <a:buNone/>
            </a:pPr>
            <a:r>
              <a:rPr lang="en-US" sz="1200" b="1" u="sng">
                <a:solidFill>
                  <a:schemeClr val="hlink"/>
                </a:solidFill>
                <a:latin typeface="Trebuchet MS"/>
                <a:ea typeface="Trebuchet MS"/>
                <a:cs typeface="Trebuchet MS"/>
                <a:sym typeface="Trebuchet MS"/>
                <a:hlinkClick r:id="rId3"/>
              </a:rPr>
              <a:t>Agricultural Metadata Element Set</a:t>
            </a:r>
            <a:endParaRPr sz="12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2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200">
                <a:solidFill>
                  <a:srgbClr val="3F3F3F"/>
                </a:solidFill>
                <a:latin typeface="Trebuchet MS"/>
                <a:ea typeface="Trebuchet MS"/>
                <a:cs typeface="Trebuchet MS"/>
                <a:sym typeface="Trebuchet MS"/>
              </a:rPr>
              <a:t>AgMES is designed to include agriculture specific extensions for terms and refinements from established metadata standard such as Dublin Core and AGLS to facilitate resource discovery, interoperability and data exchange in the agriculture domain. </a:t>
            </a:r>
            <a:endParaRPr/>
          </a:p>
        </p:txBody>
      </p:sp>
      <p:sp>
        <p:nvSpPr>
          <p:cNvPr id="766" name="Google Shape;766;p93"/>
          <p:cNvSpPr txBox="1"/>
          <p:nvPr/>
        </p:nvSpPr>
        <p:spPr>
          <a:xfrm>
            <a:off x="6149098" y="4533900"/>
            <a:ext cx="2590800" cy="184505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200" b="1" u="sng">
                <a:solidFill>
                  <a:schemeClr val="hlink"/>
                </a:solidFill>
                <a:latin typeface="Trebuchet MS"/>
                <a:ea typeface="Trebuchet MS"/>
                <a:cs typeface="Trebuchet MS"/>
                <a:sym typeface="Trebuchet MS"/>
                <a:hlinkClick r:id="rId4"/>
              </a:rPr>
              <a:t>(Climate and Forecast) Metadata Conventions </a:t>
            </a:r>
            <a:endParaRPr sz="1200" b="1">
              <a:solidFill>
                <a:schemeClr val="dk1"/>
              </a:solidFill>
              <a:latin typeface="Trebuchet MS"/>
              <a:ea typeface="Trebuchet MS"/>
              <a:cs typeface="Trebuchet MS"/>
              <a:sym typeface="Trebuchet MS"/>
            </a:endParaRPr>
          </a:p>
          <a:p>
            <a:pPr marL="0" marR="0" lvl="0" indent="0" algn="l" rtl="0">
              <a:lnSpc>
                <a:spcPct val="120000"/>
              </a:lnSpc>
              <a:spcBef>
                <a:spcPts val="0"/>
              </a:spcBef>
              <a:spcAft>
                <a:spcPts val="0"/>
              </a:spcAft>
              <a:buNone/>
            </a:pPr>
            <a:r>
              <a:rPr lang="en-US" sz="1200">
                <a:solidFill>
                  <a:srgbClr val="3F3F3F"/>
                </a:solidFill>
                <a:latin typeface="Trebuchet MS"/>
                <a:ea typeface="Trebuchet MS"/>
                <a:cs typeface="Trebuchet MS"/>
                <a:sym typeface="Trebuchet MS"/>
              </a:rPr>
              <a:t>A standard for climate and forecast “use metadata” that aims both to distinguish quantities (such as physical description, units, or prior processing) and to locate the data in space–time.</a:t>
            </a:r>
            <a:endParaRPr sz="1800">
              <a:solidFill>
                <a:srgbClr val="3F3F3F"/>
              </a:solidFill>
              <a:latin typeface="Trebuchet MS"/>
              <a:ea typeface="Trebuchet MS"/>
              <a:cs typeface="Trebuchet MS"/>
              <a:sym typeface="Trebuchet MS"/>
            </a:endParaRPr>
          </a:p>
        </p:txBody>
      </p:sp>
      <p:sp>
        <p:nvSpPr>
          <p:cNvPr id="767" name="Google Shape;767;p93"/>
          <p:cNvSpPr txBox="1"/>
          <p:nvPr/>
        </p:nvSpPr>
        <p:spPr>
          <a:xfrm>
            <a:off x="6019800" y="1371600"/>
            <a:ext cx="2743200" cy="2085123"/>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1300" b="1" u="sng">
                <a:solidFill>
                  <a:schemeClr val="hlink"/>
                </a:solidFill>
                <a:latin typeface="Trebuchet MS"/>
                <a:ea typeface="Trebuchet MS"/>
                <a:cs typeface="Trebuchet MS"/>
                <a:sym typeface="Trebuchet MS"/>
                <a:hlinkClick r:id="rId5"/>
              </a:rPr>
              <a:t>Directory Interchange Format</a:t>
            </a:r>
            <a:endParaRPr sz="1300" b="1">
              <a:solidFill>
                <a:schemeClr val="dk1"/>
              </a:solidFill>
              <a:latin typeface="Trebuchet MS"/>
              <a:ea typeface="Trebuchet MS"/>
              <a:cs typeface="Trebuchet MS"/>
              <a:sym typeface="Trebuchet MS"/>
            </a:endParaRPr>
          </a:p>
          <a:p>
            <a:pPr marL="0" marR="0" lvl="0" indent="0" algn="l" rtl="0">
              <a:lnSpc>
                <a:spcPct val="120000"/>
              </a:lnSpc>
              <a:spcBef>
                <a:spcPts val="0"/>
              </a:spcBef>
              <a:spcAft>
                <a:spcPts val="0"/>
              </a:spcAft>
              <a:buNone/>
            </a:pPr>
            <a:r>
              <a:rPr lang="en-US" sz="1200">
                <a:solidFill>
                  <a:srgbClr val="3F3F3F"/>
                </a:solidFill>
                <a:latin typeface="Trebuchet MS"/>
                <a:ea typeface="Trebuchet MS"/>
                <a:cs typeface="Trebuchet MS"/>
                <a:sym typeface="Trebuchet MS"/>
              </a:rPr>
              <a:t>An early metadata initiative from the Earth sciences community, intended for the description of scientific data sets. It includes elements focusing on instruments that capture data, temporal and spatial characteristics of the data, and projects with which the dataset is associated. </a:t>
            </a:r>
            <a:endParaRPr sz="1800">
              <a:solidFill>
                <a:srgbClr val="3F3F3F"/>
              </a:solidFill>
              <a:latin typeface="Trebuchet MS"/>
              <a:ea typeface="Trebuchet MS"/>
              <a:cs typeface="Trebuchet MS"/>
              <a:sym typeface="Trebuchet MS"/>
            </a:endParaRPr>
          </a:p>
        </p:txBody>
      </p:sp>
      <p:sp>
        <p:nvSpPr>
          <p:cNvPr id="768" name="Google Shape;768;p93"/>
          <p:cNvSpPr txBox="1"/>
          <p:nvPr/>
        </p:nvSpPr>
        <p:spPr>
          <a:xfrm>
            <a:off x="484762" y="4459474"/>
            <a:ext cx="2819400" cy="1845057"/>
          </a:xfrm>
          <a:prstGeom prst="rect">
            <a:avLst/>
          </a:prstGeom>
          <a:noFill/>
          <a:ln>
            <a:noFill/>
          </a:ln>
        </p:spPr>
        <p:txBody>
          <a:bodyPr spcFirstLastPara="1" wrap="square" lIns="91425" tIns="45700" rIns="91425" bIns="45700" anchor="t" anchorCtr="0">
            <a:noAutofit/>
          </a:bodyPr>
          <a:lstStyle/>
          <a:p>
            <a:pPr marL="0" marR="0" lvl="0" indent="0" algn="l" rtl="0">
              <a:lnSpc>
                <a:spcPct val="120000"/>
              </a:lnSpc>
              <a:spcBef>
                <a:spcPts val="0"/>
              </a:spcBef>
              <a:spcAft>
                <a:spcPts val="0"/>
              </a:spcAft>
              <a:buNone/>
            </a:pPr>
            <a:r>
              <a:rPr lang="en-US" sz="1200" b="1" u="sng">
                <a:solidFill>
                  <a:schemeClr val="hlink"/>
                </a:solidFill>
                <a:latin typeface="Trebuchet MS"/>
                <a:ea typeface="Trebuchet MS"/>
                <a:cs typeface="Trebuchet MS"/>
                <a:sym typeface="Trebuchet MS"/>
                <a:hlinkClick r:id="rId6"/>
              </a:rPr>
              <a:t>Federal Geographic Data Committee Content Standard for Digital Geospatial Metadata</a:t>
            </a:r>
            <a:endParaRPr sz="1200" b="1">
              <a:solidFill>
                <a:schemeClr val="dk1"/>
              </a:solidFill>
              <a:latin typeface="Trebuchet MS"/>
              <a:ea typeface="Trebuchet MS"/>
              <a:cs typeface="Trebuchet MS"/>
              <a:sym typeface="Trebuchet MS"/>
            </a:endParaRPr>
          </a:p>
          <a:p>
            <a:pPr marL="0" marR="0" lvl="0" indent="0" algn="l" rtl="0">
              <a:lnSpc>
                <a:spcPct val="120000"/>
              </a:lnSpc>
              <a:spcBef>
                <a:spcPts val="0"/>
              </a:spcBef>
              <a:spcAft>
                <a:spcPts val="0"/>
              </a:spcAft>
              <a:buNone/>
            </a:pPr>
            <a:r>
              <a:rPr lang="en-US" sz="1200">
                <a:solidFill>
                  <a:srgbClr val="3F3F3F"/>
                </a:solidFill>
                <a:latin typeface="Trebuchet MS"/>
                <a:ea typeface="Trebuchet MS"/>
                <a:cs typeface="Trebuchet MS"/>
                <a:sym typeface="Trebuchet MS"/>
              </a:rPr>
              <a:t>Content standard for digital geospatial metadata maintained by the Federal Geographic Data Committee (FGDC). Often referred to as the “FGDC Metadata Standard.”</a:t>
            </a:r>
            <a:endParaRPr sz="1800">
              <a:solidFill>
                <a:srgbClr val="3F3F3F"/>
              </a:solidFill>
              <a:latin typeface="Trebuchet MS"/>
              <a:ea typeface="Trebuchet MS"/>
              <a:cs typeface="Trebuchet MS"/>
              <a:sym typeface="Trebuchet MS"/>
            </a:endParaRPr>
          </a:p>
        </p:txBody>
      </p:sp>
      <p:sp>
        <p:nvSpPr>
          <p:cNvPr id="769" name="Google Shape;769;p93"/>
          <p:cNvSpPr txBox="1"/>
          <p:nvPr/>
        </p:nvSpPr>
        <p:spPr>
          <a:xfrm>
            <a:off x="3429000" y="2743278"/>
            <a:ext cx="2590800" cy="2362122"/>
          </a:xfrm>
          <a:prstGeom prst="rect">
            <a:avLst/>
          </a:prstGeom>
          <a:noFill/>
          <a:ln>
            <a:noFill/>
          </a:ln>
        </p:spPr>
        <p:txBody>
          <a:bodyPr spcFirstLastPara="1" wrap="square" lIns="91425" tIns="45700" rIns="91425" bIns="45700" anchor="t" anchorCtr="0">
            <a:noAutofit/>
          </a:bodyPr>
          <a:lstStyle/>
          <a:p>
            <a:pPr marL="0" marR="0" lvl="0" indent="0" algn="ctr" rtl="0">
              <a:lnSpc>
                <a:spcPct val="120000"/>
              </a:lnSpc>
              <a:spcBef>
                <a:spcPts val="0"/>
              </a:spcBef>
              <a:spcAft>
                <a:spcPts val="0"/>
              </a:spcAft>
              <a:buNone/>
            </a:pPr>
            <a:r>
              <a:rPr lang="en-US" sz="1600" b="1" u="sng">
                <a:solidFill>
                  <a:schemeClr val="hlink"/>
                </a:solidFill>
                <a:latin typeface="Trebuchet MS"/>
                <a:ea typeface="Trebuchet MS"/>
                <a:cs typeface="Trebuchet MS"/>
                <a:sym typeface="Trebuchet MS"/>
                <a:hlinkClick r:id="rId7"/>
              </a:rPr>
              <a:t>ISO 19115:2014</a:t>
            </a:r>
            <a:endParaRPr sz="1600" b="1">
              <a:solidFill>
                <a:srgbClr val="0070C0"/>
              </a:solidFill>
              <a:latin typeface="Trebuchet MS"/>
              <a:ea typeface="Trebuchet MS"/>
              <a:cs typeface="Trebuchet MS"/>
              <a:sym typeface="Trebuchet MS"/>
            </a:endParaRPr>
          </a:p>
          <a:p>
            <a:pPr marL="0" marR="0" lvl="0" indent="0" algn="l" rtl="0">
              <a:lnSpc>
                <a:spcPct val="120000"/>
              </a:lnSpc>
              <a:spcBef>
                <a:spcPts val="0"/>
              </a:spcBef>
              <a:spcAft>
                <a:spcPts val="0"/>
              </a:spcAft>
              <a:buNone/>
            </a:pPr>
            <a:r>
              <a:rPr lang="en-US" sz="1200">
                <a:solidFill>
                  <a:srgbClr val="3F3F3F"/>
                </a:solidFill>
                <a:latin typeface="Trebuchet MS"/>
                <a:ea typeface="Trebuchet MS"/>
                <a:cs typeface="Trebuchet MS"/>
                <a:sym typeface="Trebuchet MS"/>
              </a:rPr>
              <a:t>An internationally-adopted schema for describing geographic information and services. It provides information about the identification, the extent, the quality, the spatial and temporal aspects, spatial reference, and the portrayal, distribution of digital geographic data and services. </a:t>
            </a:r>
            <a:endParaRPr sz="1800">
              <a:solidFill>
                <a:srgbClr val="3F3F3F"/>
              </a:solidFill>
              <a:latin typeface="Trebuchet MS"/>
              <a:ea typeface="Trebuchet MS"/>
              <a:cs typeface="Trebuchet MS"/>
              <a:sym typeface="Trebuchet MS"/>
            </a:endParaRPr>
          </a:p>
        </p:txBody>
      </p:sp>
      <p:sp>
        <p:nvSpPr>
          <p:cNvPr id="770" name="Google Shape;770;p93"/>
          <p:cNvSpPr txBox="1"/>
          <p:nvPr/>
        </p:nvSpPr>
        <p:spPr>
          <a:xfrm>
            <a:off x="6781800" y="990600"/>
            <a:ext cx="1066800" cy="400110"/>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000" b="1" u="sng">
                <a:solidFill>
                  <a:schemeClr val="hlink"/>
                </a:solidFill>
                <a:latin typeface="Trebuchet MS"/>
                <a:ea typeface="Trebuchet MS"/>
                <a:cs typeface="Trebuchet MS"/>
                <a:sym typeface="Trebuchet MS"/>
                <a:hlinkClick r:id="rId5"/>
              </a:rPr>
              <a:t>DIF </a:t>
            </a:r>
            <a:r>
              <a:rPr lang="en-US" sz="1800" b="1" u="sng">
                <a:solidFill>
                  <a:schemeClr val="hlink"/>
                </a:solidFill>
                <a:latin typeface="Trebuchet MS"/>
                <a:ea typeface="Trebuchet MS"/>
                <a:cs typeface="Trebuchet MS"/>
                <a:sym typeface="Trebuchet MS"/>
                <a:hlinkClick r:id="rId5"/>
              </a:rPr>
              <a:t> </a:t>
            </a:r>
            <a:endParaRPr sz="1800">
              <a:solidFill>
                <a:schemeClr val="dk1"/>
              </a:solidFill>
              <a:latin typeface="Trebuchet MS"/>
              <a:ea typeface="Trebuchet MS"/>
              <a:cs typeface="Trebuchet MS"/>
              <a:sym typeface="Trebuchet MS"/>
            </a:endParaRPr>
          </a:p>
        </p:txBody>
      </p:sp>
      <p:sp>
        <p:nvSpPr>
          <p:cNvPr id="771" name="Google Shape;771;p93"/>
          <p:cNvSpPr txBox="1"/>
          <p:nvPr/>
        </p:nvSpPr>
        <p:spPr>
          <a:xfrm>
            <a:off x="990600" y="4154674"/>
            <a:ext cx="1600200" cy="36933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chemeClr val="hlink"/>
                </a:solidFill>
                <a:latin typeface="Trebuchet MS"/>
                <a:ea typeface="Trebuchet MS"/>
                <a:cs typeface="Trebuchet MS"/>
                <a:sym typeface="Trebuchet MS"/>
                <a:hlinkClick r:id="rId6"/>
              </a:rPr>
              <a:t>FGDC/CSDGM</a:t>
            </a:r>
            <a:endParaRPr sz="1800">
              <a:solidFill>
                <a:schemeClr val="dk1"/>
              </a:solidFill>
              <a:latin typeface="Trebuchet MS"/>
              <a:ea typeface="Trebuchet MS"/>
              <a:cs typeface="Trebuchet MS"/>
              <a:sym typeface="Trebuchet MS"/>
            </a:endParaRP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775"/>
        <p:cNvGrpSpPr/>
        <p:nvPr/>
      </p:nvGrpSpPr>
      <p:grpSpPr>
        <a:xfrm>
          <a:off x="0" y="0"/>
          <a:ext cx="0" cy="0"/>
          <a:chOff x="0" y="0"/>
          <a:chExt cx="0" cy="0"/>
        </a:xfrm>
      </p:grpSpPr>
      <p:sp>
        <p:nvSpPr>
          <p:cNvPr id="776" name="Google Shape;776;p94"/>
          <p:cNvSpPr txBox="1"/>
          <p:nvPr/>
        </p:nvSpPr>
        <p:spPr>
          <a:xfrm>
            <a:off x="685800" y="304800"/>
            <a:ext cx="76200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3840"/>
              <a:buFont typeface="Georgia"/>
              <a:buNone/>
            </a:pPr>
            <a:r>
              <a:rPr lang="en-US" sz="3000" b="1" i="0">
                <a:solidFill>
                  <a:srgbClr val="434343"/>
                </a:solidFill>
                <a:latin typeface="Trebuchet MS"/>
                <a:ea typeface="Trebuchet MS"/>
                <a:cs typeface="Trebuchet MS"/>
                <a:sym typeface="Trebuchet MS"/>
              </a:rPr>
              <a:t>Disciplinary Metadata: </a:t>
            </a:r>
            <a:endParaRPr>
              <a:solidFill>
                <a:srgbClr val="434343"/>
              </a:solidFill>
            </a:endParaRPr>
          </a:p>
          <a:p>
            <a:pPr marL="0" marR="0" lvl="0" indent="0" algn="l" rtl="0">
              <a:spcBef>
                <a:spcPts val="0"/>
              </a:spcBef>
              <a:spcAft>
                <a:spcPts val="0"/>
              </a:spcAft>
              <a:buClr>
                <a:srgbClr val="C3260C"/>
              </a:buClr>
              <a:buSzPts val="3328"/>
              <a:buFont typeface="Georgia"/>
              <a:buNone/>
            </a:pPr>
            <a:r>
              <a:rPr lang="en-US" sz="2600" b="1" i="0">
                <a:solidFill>
                  <a:srgbClr val="434343"/>
                </a:solidFill>
                <a:latin typeface="Trebuchet MS"/>
                <a:ea typeface="Trebuchet MS"/>
                <a:cs typeface="Trebuchet MS"/>
                <a:sym typeface="Trebuchet MS"/>
              </a:rPr>
              <a:t>Earth Science - Repositories and Data Centers</a:t>
            </a:r>
            <a:br>
              <a:rPr lang="en-US" sz="2600" b="1" i="0">
                <a:solidFill>
                  <a:schemeClr val="dk1"/>
                </a:solidFill>
                <a:latin typeface="Trebuchet MS"/>
                <a:ea typeface="Trebuchet MS"/>
                <a:cs typeface="Trebuchet MS"/>
                <a:sym typeface="Trebuchet MS"/>
              </a:rPr>
            </a:br>
            <a:endParaRPr sz="2600" b="1" i="0">
              <a:solidFill>
                <a:schemeClr val="dk1"/>
              </a:solidFill>
              <a:latin typeface="Trebuchet MS"/>
              <a:ea typeface="Trebuchet MS"/>
              <a:cs typeface="Trebuchet MS"/>
              <a:sym typeface="Trebuchet MS"/>
            </a:endParaRPr>
          </a:p>
        </p:txBody>
      </p:sp>
      <p:pic>
        <p:nvPicPr>
          <p:cNvPr id="777" name="Google Shape;777;p94"/>
          <p:cNvPicPr preferRelativeResize="0"/>
          <p:nvPr/>
        </p:nvPicPr>
        <p:blipFill rotWithShape="1">
          <a:blip r:embed="rId3">
            <a:alphaModFix/>
          </a:blip>
          <a:srcRect/>
          <a:stretch/>
        </p:blipFill>
        <p:spPr>
          <a:xfrm>
            <a:off x="609600" y="1712656"/>
            <a:ext cx="2655887" cy="3805478"/>
          </a:xfrm>
          <a:prstGeom prst="rect">
            <a:avLst/>
          </a:prstGeom>
          <a:noFill/>
          <a:ln>
            <a:noFill/>
          </a:ln>
        </p:spPr>
      </p:pic>
      <p:pic>
        <p:nvPicPr>
          <p:cNvPr id="778" name="Google Shape;778;p94"/>
          <p:cNvPicPr preferRelativeResize="0"/>
          <p:nvPr/>
        </p:nvPicPr>
        <p:blipFill rotWithShape="1">
          <a:blip r:embed="rId3">
            <a:alphaModFix/>
          </a:blip>
          <a:srcRect/>
          <a:stretch/>
        </p:blipFill>
        <p:spPr>
          <a:xfrm>
            <a:off x="3440113" y="1522911"/>
            <a:ext cx="2655887" cy="4039689"/>
          </a:xfrm>
          <a:prstGeom prst="rect">
            <a:avLst/>
          </a:prstGeom>
          <a:noFill/>
          <a:ln>
            <a:noFill/>
          </a:ln>
        </p:spPr>
      </p:pic>
      <p:sp>
        <p:nvSpPr>
          <p:cNvPr id="779" name="Google Shape;779;p94"/>
          <p:cNvSpPr txBox="1"/>
          <p:nvPr/>
        </p:nvSpPr>
        <p:spPr>
          <a:xfrm>
            <a:off x="3551341" y="2853897"/>
            <a:ext cx="2400300" cy="2431435"/>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chemeClr val="hlink"/>
                </a:solidFill>
                <a:latin typeface="Trebuchet MS"/>
                <a:ea typeface="Trebuchet MS"/>
                <a:cs typeface="Trebuchet MS"/>
                <a:sym typeface="Trebuchet MS"/>
                <a:hlinkClick r:id="rId4"/>
              </a:rPr>
              <a:t>NCDC - National Climatic Data Center</a:t>
            </a:r>
            <a:endParaRPr sz="1800" b="1" u="sng">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400">
                <a:solidFill>
                  <a:srgbClr val="3F3F3F"/>
                </a:solidFill>
                <a:latin typeface="Trebuchet MS"/>
                <a:ea typeface="Trebuchet MS"/>
                <a:cs typeface="Trebuchet MS"/>
                <a:sym typeface="Trebuchet MS"/>
              </a:rPr>
              <a:t>The world's largest climate data archive, providing climatological services and data worldwide. It currently promotes the </a:t>
            </a:r>
            <a:r>
              <a:rPr lang="en-US" sz="1400" u="sng">
                <a:solidFill>
                  <a:schemeClr val="hlink"/>
                </a:solidFill>
                <a:latin typeface="Trebuchet MS"/>
                <a:ea typeface="Trebuchet MS"/>
                <a:cs typeface="Trebuchet MS"/>
                <a:sym typeface="Trebuchet MS"/>
                <a:hlinkClick r:id="rId5"/>
              </a:rPr>
              <a:t>FGDC/CSDGM</a:t>
            </a:r>
            <a:r>
              <a:rPr lang="en-US" sz="1400">
                <a:solidFill>
                  <a:srgbClr val="3F3F3F"/>
                </a:solidFill>
                <a:latin typeface="Trebuchet MS"/>
                <a:ea typeface="Trebuchet MS"/>
                <a:cs typeface="Trebuchet MS"/>
                <a:sym typeface="Trebuchet MS"/>
              </a:rPr>
              <a:t> metadata standard for its datasets.</a:t>
            </a:r>
            <a:endParaRPr/>
          </a:p>
        </p:txBody>
      </p:sp>
      <p:pic>
        <p:nvPicPr>
          <p:cNvPr id="780" name="Google Shape;780;p94"/>
          <p:cNvPicPr preferRelativeResize="0"/>
          <p:nvPr/>
        </p:nvPicPr>
        <p:blipFill rotWithShape="1">
          <a:blip r:embed="rId3">
            <a:alphaModFix/>
          </a:blip>
          <a:srcRect/>
          <a:stretch/>
        </p:blipFill>
        <p:spPr>
          <a:xfrm>
            <a:off x="6248400" y="1345422"/>
            <a:ext cx="2655887" cy="4539946"/>
          </a:xfrm>
          <a:prstGeom prst="rect">
            <a:avLst/>
          </a:prstGeom>
          <a:noFill/>
          <a:ln>
            <a:noFill/>
          </a:ln>
        </p:spPr>
      </p:pic>
      <p:sp>
        <p:nvSpPr>
          <p:cNvPr id="781" name="Google Shape;781;p94"/>
          <p:cNvSpPr txBox="1"/>
          <p:nvPr/>
        </p:nvSpPr>
        <p:spPr>
          <a:xfrm>
            <a:off x="6324600" y="2286000"/>
            <a:ext cx="2514600" cy="350865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chemeClr val="hlink"/>
                </a:solidFill>
                <a:latin typeface="Trebuchet MS"/>
                <a:ea typeface="Trebuchet MS"/>
                <a:cs typeface="Trebuchet MS"/>
                <a:sym typeface="Trebuchet MS"/>
                <a:hlinkClick r:id="rId6"/>
              </a:rPr>
              <a:t>CEOS International Directory Network</a:t>
            </a:r>
            <a:endParaRPr sz="18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400">
                <a:solidFill>
                  <a:srgbClr val="3F3F3F"/>
                </a:solidFill>
                <a:latin typeface="Trebuchet MS"/>
                <a:ea typeface="Trebuchet MS"/>
                <a:cs typeface="Trebuchet MS"/>
                <a:sym typeface="Trebuchet MS"/>
              </a:rPr>
              <a:t>An international effort to assist users in locating Earth science data sets, data services, and visualizations using DIF metadata. It provides free, online access to metadata on scientific data in the Earth sciences: geoscience, hydrospheric, biospheric, satellite remote sensing, and atmospheric sciences.</a:t>
            </a:r>
            <a:endParaRPr/>
          </a:p>
        </p:txBody>
      </p:sp>
      <p:pic>
        <p:nvPicPr>
          <p:cNvPr id="782" name="Google Shape;782;p94" descr="http://www.fao.org/uploads/RTEmagicC_OEK-Agris-Logo.jpg.jpg"/>
          <p:cNvPicPr preferRelativeResize="0"/>
          <p:nvPr/>
        </p:nvPicPr>
        <p:blipFill rotWithShape="1">
          <a:blip r:embed="rId7">
            <a:alphaModFix/>
          </a:blip>
          <a:srcRect/>
          <a:stretch/>
        </p:blipFill>
        <p:spPr>
          <a:xfrm>
            <a:off x="1074405" y="1912672"/>
            <a:ext cx="1661189" cy="719850"/>
          </a:xfrm>
          <a:prstGeom prst="rect">
            <a:avLst/>
          </a:prstGeom>
          <a:noFill/>
          <a:ln>
            <a:noFill/>
          </a:ln>
        </p:spPr>
      </p:pic>
      <p:pic>
        <p:nvPicPr>
          <p:cNvPr id="783" name="Google Shape;783;p94" descr="https://encrypted-tbn1.gstatic.com/images?q=tbn:ANd9GcT6kLa_NMWJd2kXhvH9DbKf2LZu4zC74M41UMhiBQ0x9TojN0K1sA"/>
          <p:cNvPicPr preferRelativeResize="0"/>
          <p:nvPr/>
        </p:nvPicPr>
        <p:blipFill rotWithShape="1">
          <a:blip r:embed="rId8">
            <a:alphaModFix/>
          </a:blip>
          <a:srcRect/>
          <a:stretch/>
        </p:blipFill>
        <p:spPr>
          <a:xfrm>
            <a:off x="4131297" y="1752599"/>
            <a:ext cx="1009650" cy="914401"/>
          </a:xfrm>
          <a:prstGeom prst="rect">
            <a:avLst/>
          </a:prstGeom>
          <a:noFill/>
          <a:ln>
            <a:noFill/>
          </a:ln>
        </p:spPr>
      </p:pic>
      <p:pic>
        <p:nvPicPr>
          <p:cNvPr id="784" name="Google Shape;784;p94" descr="https://encrypted-tbn1.gstatic.com/images?q=tbn:ANd9GcSefpParbGHqvLSzgHYc5CIQNNHj-PteYVUtSHSmNsZbLRPYg1YjA"/>
          <p:cNvPicPr preferRelativeResize="0"/>
          <p:nvPr/>
        </p:nvPicPr>
        <p:blipFill rotWithShape="1">
          <a:blip r:embed="rId9">
            <a:alphaModFix/>
          </a:blip>
          <a:srcRect/>
          <a:stretch/>
        </p:blipFill>
        <p:spPr>
          <a:xfrm>
            <a:off x="6843539" y="1559980"/>
            <a:ext cx="1452355" cy="573620"/>
          </a:xfrm>
          <a:prstGeom prst="rect">
            <a:avLst/>
          </a:prstGeom>
          <a:noFill/>
          <a:ln>
            <a:noFill/>
          </a:ln>
        </p:spPr>
      </p:pic>
      <p:sp>
        <p:nvSpPr>
          <p:cNvPr id="785" name="Google Shape;785;p94"/>
          <p:cNvSpPr txBox="1"/>
          <p:nvPr/>
        </p:nvSpPr>
        <p:spPr>
          <a:xfrm>
            <a:off x="762000" y="2934831"/>
            <a:ext cx="2438400" cy="224676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400" b="1" u="sng">
                <a:solidFill>
                  <a:schemeClr val="hlink"/>
                </a:solidFill>
                <a:latin typeface="Trebuchet MS"/>
                <a:ea typeface="Trebuchet MS"/>
                <a:cs typeface="Trebuchet MS"/>
                <a:sym typeface="Trebuchet MS"/>
                <a:hlinkClick r:id="rId10"/>
              </a:rPr>
              <a:t>AGRIS - International System for Agricultural Science and Technology</a:t>
            </a:r>
            <a:endParaRPr sz="1400" b="1" u="sng">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400" b="1">
              <a:solidFill>
                <a:schemeClr val="dk1"/>
              </a:solidFill>
              <a:latin typeface="Trebuchet MS"/>
              <a:ea typeface="Trebuchet MS"/>
              <a:cs typeface="Trebuchet MS"/>
              <a:sym typeface="Trebuchet MS"/>
            </a:endParaRPr>
          </a:p>
          <a:p>
            <a:pPr marL="0" marR="0" lvl="0" indent="0" algn="l" rtl="0">
              <a:spcBef>
                <a:spcPts val="0"/>
              </a:spcBef>
              <a:spcAft>
                <a:spcPts val="0"/>
              </a:spcAft>
              <a:buNone/>
            </a:pPr>
            <a:r>
              <a:rPr lang="en-US" sz="1400">
                <a:solidFill>
                  <a:srgbClr val="3F3F3F"/>
                </a:solidFill>
                <a:latin typeface="Trebuchet MS"/>
                <a:ea typeface="Trebuchet MS"/>
                <a:cs typeface="Trebuchet MS"/>
                <a:sym typeface="Trebuchet MS"/>
              </a:rPr>
              <a:t>A global public domain database using the </a:t>
            </a:r>
            <a:r>
              <a:rPr lang="en-US" sz="1400" u="sng">
                <a:solidFill>
                  <a:schemeClr val="hlink"/>
                </a:solidFill>
                <a:latin typeface="Trebuchet MS"/>
                <a:ea typeface="Trebuchet MS"/>
                <a:cs typeface="Trebuchet MS"/>
                <a:sym typeface="Trebuchet MS"/>
                <a:hlinkClick r:id="rId11"/>
              </a:rPr>
              <a:t>AgMES</a:t>
            </a:r>
            <a:r>
              <a:rPr lang="en-US" sz="1400">
                <a:solidFill>
                  <a:srgbClr val="3F3F3F"/>
                </a:solidFill>
                <a:latin typeface="Trebuchet MS"/>
                <a:ea typeface="Trebuchet MS"/>
                <a:cs typeface="Trebuchet MS"/>
                <a:sym typeface="Trebuchet MS"/>
              </a:rPr>
              <a:t> standard to describe structured bibliographical records on agricultural science and technology.</a:t>
            </a:r>
            <a:endParaRPr/>
          </a:p>
        </p:txBody>
      </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Shape 789"/>
        <p:cNvGrpSpPr/>
        <p:nvPr/>
      </p:nvGrpSpPr>
      <p:grpSpPr>
        <a:xfrm>
          <a:off x="0" y="0"/>
          <a:ext cx="0" cy="0"/>
          <a:chOff x="0" y="0"/>
          <a:chExt cx="0" cy="0"/>
        </a:xfrm>
      </p:grpSpPr>
      <p:sp>
        <p:nvSpPr>
          <p:cNvPr id="790" name="Google Shape;790;p95"/>
          <p:cNvSpPr txBox="1"/>
          <p:nvPr/>
        </p:nvSpPr>
        <p:spPr>
          <a:xfrm>
            <a:off x="685800" y="304800"/>
            <a:ext cx="7620000" cy="1045772"/>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3584"/>
              <a:buFont typeface="Georgia"/>
              <a:buNone/>
            </a:pPr>
            <a:r>
              <a:rPr lang="en-US" sz="2800" b="1" i="0">
                <a:solidFill>
                  <a:srgbClr val="434343"/>
                </a:solidFill>
                <a:latin typeface="Trebuchet MS"/>
                <a:ea typeface="Trebuchet MS"/>
                <a:cs typeface="Trebuchet MS"/>
                <a:sym typeface="Trebuchet MS"/>
              </a:rPr>
              <a:t>Disciplinary Metadata Standards &amp; Data Repositories: Physical Science</a:t>
            </a:r>
            <a:br>
              <a:rPr lang="en-US" sz="3000" b="1" i="0">
                <a:solidFill>
                  <a:schemeClr val="dk1"/>
                </a:solidFill>
                <a:latin typeface="Trebuchet MS"/>
                <a:ea typeface="Trebuchet MS"/>
                <a:cs typeface="Trebuchet MS"/>
                <a:sym typeface="Trebuchet MS"/>
              </a:rPr>
            </a:br>
            <a:endParaRPr sz="3000" b="1" i="0">
              <a:solidFill>
                <a:schemeClr val="dk1"/>
              </a:solidFill>
              <a:latin typeface="Trebuchet MS"/>
              <a:ea typeface="Trebuchet MS"/>
              <a:cs typeface="Trebuchet MS"/>
              <a:sym typeface="Trebuchet MS"/>
            </a:endParaRPr>
          </a:p>
        </p:txBody>
      </p:sp>
      <p:sp>
        <p:nvSpPr>
          <p:cNvPr id="791" name="Google Shape;791;p95"/>
          <p:cNvSpPr txBox="1">
            <a:spLocks noGrp="1"/>
          </p:cNvSpPr>
          <p:nvPr>
            <p:ph type="body" idx="1"/>
          </p:nvPr>
        </p:nvSpPr>
        <p:spPr>
          <a:xfrm>
            <a:off x="685800" y="1524000"/>
            <a:ext cx="7620000" cy="1066800"/>
          </a:xfrm>
          <a:prstGeom prst="rect">
            <a:avLst/>
          </a:prstGeom>
          <a:noFill/>
          <a:ln>
            <a:noFill/>
          </a:ln>
        </p:spPr>
        <p:txBody>
          <a:bodyPr spcFirstLastPara="1" wrap="square" lIns="91425" tIns="45700" rIns="91425" bIns="45700" anchor="t" anchorCtr="0">
            <a:noAutofit/>
          </a:bodyPr>
          <a:lstStyle/>
          <a:p>
            <a:pPr marL="228600" lvl="0" indent="-182880" algn="l" rtl="0">
              <a:spcBef>
                <a:spcPts val="0"/>
              </a:spcBef>
              <a:spcAft>
                <a:spcPts val="0"/>
              </a:spcAft>
              <a:buSzPts val="2600"/>
              <a:buFont typeface="Courier New"/>
              <a:buChar char="o"/>
            </a:pPr>
            <a:r>
              <a:rPr lang="en-US" sz="2000" b="1" u="sng">
                <a:solidFill>
                  <a:schemeClr val="hlink"/>
                </a:solidFill>
                <a:hlinkClick r:id="rId3"/>
              </a:rPr>
              <a:t>CIF - Crystallographic Information Framework</a:t>
            </a:r>
            <a:endParaRPr sz="2000"/>
          </a:p>
          <a:p>
            <a:pPr marL="548640" lvl="1" indent="-182880" algn="l" rtl="0">
              <a:spcBef>
                <a:spcPts val="620"/>
              </a:spcBef>
              <a:spcAft>
                <a:spcPts val="0"/>
              </a:spcAft>
              <a:buSzPts val="2080"/>
              <a:buFont typeface="Courier New"/>
              <a:buChar char="o"/>
            </a:pPr>
            <a:r>
              <a:rPr lang="en-US" sz="1600"/>
              <a:t>An extensible standard file format and set of protocols for the exchange of crystallographic and related structured data. </a:t>
            </a:r>
            <a:endParaRPr sz="1600" u="sng"/>
          </a:p>
          <a:p>
            <a:pPr marL="365760" lvl="1" indent="0" algn="l" rtl="0">
              <a:spcBef>
                <a:spcPts val="700"/>
              </a:spcBef>
              <a:spcAft>
                <a:spcPts val="0"/>
              </a:spcAft>
              <a:buSzPts val="2600"/>
              <a:buNone/>
            </a:pPr>
            <a:endParaRPr/>
          </a:p>
          <a:p>
            <a:pPr marL="228600" lvl="0" indent="0" algn="l" rtl="0">
              <a:spcBef>
                <a:spcPts val="740"/>
              </a:spcBef>
              <a:spcAft>
                <a:spcPts val="0"/>
              </a:spcAft>
              <a:buSzPts val="2860"/>
              <a:buFont typeface="Courier New"/>
              <a:buNone/>
            </a:pPr>
            <a:endParaRPr/>
          </a:p>
          <a:p>
            <a:pPr marL="228600" lvl="0" indent="0" algn="l" rtl="0">
              <a:spcBef>
                <a:spcPts val="740"/>
              </a:spcBef>
              <a:spcAft>
                <a:spcPts val="0"/>
              </a:spcAft>
              <a:buSzPts val="2860"/>
              <a:buFont typeface="Courier New"/>
              <a:buNone/>
            </a:pPr>
            <a:endParaRPr/>
          </a:p>
        </p:txBody>
      </p:sp>
      <p:pic>
        <p:nvPicPr>
          <p:cNvPr id="792" name="Google Shape;792;p95"/>
          <p:cNvPicPr preferRelativeResize="0"/>
          <p:nvPr/>
        </p:nvPicPr>
        <p:blipFill rotWithShape="1">
          <a:blip r:embed="rId4">
            <a:alphaModFix/>
          </a:blip>
          <a:srcRect/>
          <a:stretch/>
        </p:blipFill>
        <p:spPr>
          <a:xfrm>
            <a:off x="914400" y="2904338"/>
            <a:ext cx="2899051" cy="3678628"/>
          </a:xfrm>
          <a:prstGeom prst="rect">
            <a:avLst/>
          </a:prstGeom>
          <a:noFill/>
          <a:ln>
            <a:noFill/>
          </a:ln>
        </p:spPr>
      </p:pic>
      <p:sp>
        <p:nvSpPr>
          <p:cNvPr id="793" name="Google Shape;793;p95"/>
          <p:cNvSpPr/>
          <p:nvPr/>
        </p:nvSpPr>
        <p:spPr>
          <a:xfrm>
            <a:off x="1066800" y="3331772"/>
            <a:ext cx="2514600" cy="30777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chemeClr val="hlink"/>
                </a:solidFill>
                <a:latin typeface="Trebuchet MS"/>
                <a:ea typeface="Trebuchet MS"/>
                <a:cs typeface="Trebuchet MS"/>
                <a:sym typeface="Trebuchet MS"/>
                <a:hlinkClick r:id="rId5"/>
              </a:rPr>
              <a:t>American Mineralogist Crystal Structure Database</a:t>
            </a: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000">
              <a:solidFill>
                <a:srgbClr val="434343"/>
              </a:solidFill>
              <a:latin typeface="Trebuchet MS"/>
              <a:ea typeface="Trebuchet MS"/>
              <a:cs typeface="Trebuchet MS"/>
              <a:sym typeface="Trebuchet MS"/>
            </a:endParaRPr>
          </a:p>
          <a:p>
            <a:pPr marL="0" marR="0" lvl="0" indent="0" algn="l" rtl="0">
              <a:spcBef>
                <a:spcPts val="0"/>
              </a:spcBef>
              <a:spcAft>
                <a:spcPts val="0"/>
              </a:spcAft>
              <a:buNone/>
            </a:pPr>
            <a:r>
              <a:rPr lang="en-US" sz="1400">
                <a:solidFill>
                  <a:srgbClr val="434343"/>
                </a:solidFill>
                <a:latin typeface="Trebuchet MS"/>
                <a:ea typeface="Trebuchet MS"/>
                <a:cs typeface="Trebuchet MS"/>
                <a:sym typeface="Trebuchet MS"/>
              </a:rPr>
              <a:t>A CIF crystal structure database that includes every structure published in the American Mineralogist, The Canadian Mineralogist, European Journal of Mineralogy and Physics and Chemistry of Minerals, as well as selected datasets from other journals.</a:t>
            </a:r>
            <a:endParaRPr>
              <a:solidFill>
                <a:srgbClr val="434343"/>
              </a:solidFill>
            </a:endParaRPr>
          </a:p>
        </p:txBody>
      </p:sp>
      <p:pic>
        <p:nvPicPr>
          <p:cNvPr id="794" name="Google Shape;794;p95"/>
          <p:cNvPicPr preferRelativeResize="0"/>
          <p:nvPr/>
        </p:nvPicPr>
        <p:blipFill rotWithShape="1">
          <a:blip r:embed="rId4">
            <a:alphaModFix/>
          </a:blip>
          <a:srcRect/>
          <a:stretch/>
        </p:blipFill>
        <p:spPr>
          <a:xfrm>
            <a:off x="4851337" y="2971800"/>
            <a:ext cx="2960687" cy="3611166"/>
          </a:xfrm>
          <a:prstGeom prst="rect">
            <a:avLst/>
          </a:prstGeom>
          <a:noFill/>
          <a:ln>
            <a:noFill/>
          </a:ln>
        </p:spPr>
      </p:pic>
      <p:sp>
        <p:nvSpPr>
          <p:cNvPr id="795" name="Google Shape;795;p95"/>
          <p:cNvSpPr txBox="1"/>
          <p:nvPr/>
        </p:nvSpPr>
        <p:spPr>
          <a:xfrm>
            <a:off x="5145025" y="4143850"/>
            <a:ext cx="2398800" cy="2168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800" b="1" u="sng">
                <a:solidFill>
                  <a:schemeClr val="hlink"/>
                </a:solidFill>
                <a:latin typeface="Trebuchet MS"/>
                <a:ea typeface="Trebuchet MS"/>
                <a:cs typeface="Trebuchet MS"/>
                <a:sym typeface="Trebuchet MS"/>
                <a:hlinkClick r:id="rId6"/>
              </a:rPr>
              <a:t>Crystallography Open Database</a:t>
            </a: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100">
              <a:solidFill>
                <a:srgbClr val="434343"/>
              </a:solidFill>
              <a:latin typeface="Trebuchet MS"/>
              <a:ea typeface="Trebuchet MS"/>
              <a:cs typeface="Trebuchet MS"/>
              <a:sym typeface="Trebuchet MS"/>
            </a:endParaRPr>
          </a:p>
          <a:p>
            <a:pPr marL="0" marR="0" lvl="0" indent="0" algn="l" rtl="0">
              <a:spcBef>
                <a:spcPts val="0"/>
              </a:spcBef>
              <a:spcAft>
                <a:spcPts val="0"/>
              </a:spcAft>
              <a:buNone/>
            </a:pPr>
            <a:r>
              <a:rPr lang="en-US" sz="1400">
                <a:solidFill>
                  <a:srgbClr val="434343"/>
                </a:solidFill>
                <a:latin typeface="Trebuchet MS"/>
                <a:ea typeface="Trebuchet MS"/>
                <a:cs typeface="Trebuchet MS"/>
                <a:sym typeface="Trebuchet MS"/>
              </a:rPr>
              <a:t>An open-access collection of crystal structures of organic, inorganic, metal-organic compounds and minerals, many of which are in CIF form.</a:t>
            </a:r>
            <a:endParaRPr>
              <a:solidFill>
                <a:srgbClr val="434343"/>
              </a:solidFill>
            </a:endParaRPr>
          </a:p>
        </p:txBody>
      </p:sp>
      <p:pic>
        <p:nvPicPr>
          <p:cNvPr id="796" name="Google Shape;796;p95" descr="http://www.crystallography.net/images/codsmall.jpg"/>
          <p:cNvPicPr preferRelativeResize="0"/>
          <p:nvPr/>
        </p:nvPicPr>
        <p:blipFill rotWithShape="1">
          <a:blip r:embed="rId7">
            <a:alphaModFix/>
          </a:blip>
          <a:srcRect/>
          <a:stretch/>
        </p:blipFill>
        <p:spPr>
          <a:xfrm>
            <a:off x="5417280" y="3124200"/>
            <a:ext cx="1828800" cy="857250"/>
          </a:xfrm>
          <a:prstGeom prst="rect">
            <a:avLst/>
          </a:prstGeom>
          <a:noFill/>
          <a:ln>
            <a:noFill/>
          </a:ln>
        </p:spPr>
      </p:pic>
      <p:pic>
        <p:nvPicPr>
          <p:cNvPr id="797" name="Google Shape;797;p95" descr="American Mineralogist Crystal Structure Database"/>
          <p:cNvPicPr preferRelativeResize="0"/>
          <p:nvPr/>
        </p:nvPicPr>
        <p:blipFill rotWithShape="1">
          <a:blip r:embed="rId8">
            <a:alphaModFix/>
          </a:blip>
          <a:srcRect/>
          <a:stretch/>
        </p:blipFill>
        <p:spPr>
          <a:xfrm>
            <a:off x="1066800" y="3124200"/>
            <a:ext cx="2514600" cy="173240"/>
          </a:xfrm>
          <a:prstGeom prst="rect">
            <a:avLst/>
          </a:prstGeom>
          <a:noFill/>
          <a:ln>
            <a:noFill/>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Shape 801"/>
        <p:cNvGrpSpPr/>
        <p:nvPr/>
      </p:nvGrpSpPr>
      <p:grpSpPr>
        <a:xfrm>
          <a:off x="0" y="0"/>
          <a:ext cx="0" cy="0"/>
          <a:chOff x="0" y="0"/>
          <a:chExt cx="0" cy="0"/>
        </a:xfrm>
      </p:grpSpPr>
      <p:sp>
        <p:nvSpPr>
          <p:cNvPr id="802" name="Google Shape;802;p96"/>
          <p:cNvSpPr txBox="1"/>
          <p:nvPr/>
        </p:nvSpPr>
        <p:spPr>
          <a:xfrm>
            <a:off x="685800" y="304800"/>
            <a:ext cx="76200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3840"/>
              <a:buFont typeface="Georgia"/>
              <a:buNone/>
            </a:pPr>
            <a:r>
              <a:rPr lang="en-US" sz="3000" b="1" i="0">
                <a:solidFill>
                  <a:srgbClr val="434343"/>
                </a:solidFill>
                <a:latin typeface="Trebuchet MS"/>
                <a:ea typeface="Trebuchet MS"/>
                <a:cs typeface="Trebuchet MS"/>
                <a:sym typeface="Trebuchet MS"/>
              </a:rPr>
              <a:t>Appendix 5: Controlled Vocabularies and Thesauri</a:t>
            </a:r>
            <a:br>
              <a:rPr lang="en-US" sz="2400" b="1" i="0">
                <a:solidFill>
                  <a:schemeClr val="dk1"/>
                </a:solidFill>
                <a:latin typeface="Trebuchet MS"/>
                <a:ea typeface="Trebuchet MS"/>
                <a:cs typeface="Trebuchet MS"/>
                <a:sym typeface="Trebuchet MS"/>
              </a:rPr>
            </a:br>
            <a:br>
              <a:rPr lang="en-US" sz="2400" b="1" i="0">
                <a:solidFill>
                  <a:schemeClr val="dk1"/>
                </a:solidFill>
                <a:latin typeface="Trebuchet MS"/>
                <a:ea typeface="Trebuchet MS"/>
                <a:cs typeface="Trebuchet MS"/>
                <a:sym typeface="Trebuchet MS"/>
              </a:rPr>
            </a:br>
            <a:endParaRPr sz="3600" b="1" i="0">
              <a:solidFill>
                <a:schemeClr val="dk1"/>
              </a:solidFill>
              <a:latin typeface="Trebuchet MS"/>
              <a:ea typeface="Trebuchet MS"/>
              <a:cs typeface="Trebuchet MS"/>
              <a:sym typeface="Trebuchet MS"/>
            </a:endParaRPr>
          </a:p>
        </p:txBody>
      </p:sp>
      <p:sp>
        <p:nvSpPr>
          <p:cNvPr id="803" name="Google Shape;803;p96"/>
          <p:cNvSpPr txBox="1">
            <a:spLocks noGrp="1"/>
          </p:cNvSpPr>
          <p:nvPr>
            <p:ph type="body" idx="1"/>
          </p:nvPr>
        </p:nvSpPr>
        <p:spPr>
          <a:xfrm>
            <a:off x="685800" y="1524000"/>
            <a:ext cx="7620000" cy="4953000"/>
          </a:xfrm>
          <a:prstGeom prst="rect">
            <a:avLst/>
          </a:prstGeom>
          <a:noFill/>
          <a:ln>
            <a:noFill/>
          </a:ln>
        </p:spPr>
        <p:txBody>
          <a:bodyPr spcFirstLastPara="1" wrap="square" lIns="91425" tIns="45700" rIns="91425" bIns="45700" anchor="t" anchorCtr="0">
            <a:noAutofit/>
          </a:bodyPr>
          <a:lstStyle/>
          <a:p>
            <a:pPr marL="228600" lvl="0" indent="0" algn="l" rtl="0">
              <a:lnSpc>
                <a:spcPct val="120000"/>
              </a:lnSpc>
              <a:spcBef>
                <a:spcPts val="0"/>
              </a:spcBef>
              <a:spcAft>
                <a:spcPts val="0"/>
              </a:spcAft>
              <a:buSzPts val="2860"/>
              <a:buFont typeface="Courier New"/>
              <a:buNone/>
            </a:pPr>
            <a:endParaRPr/>
          </a:p>
          <a:p>
            <a:pPr marL="228600" lvl="0" indent="0" algn="l" rtl="0">
              <a:spcBef>
                <a:spcPts val="740"/>
              </a:spcBef>
              <a:spcAft>
                <a:spcPts val="0"/>
              </a:spcAft>
              <a:buSzPts val="2860"/>
              <a:buFont typeface="Courier New"/>
              <a:buNone/>
            </a:pPr>
            <a:endParaRPr/>
          </a:p>
          <a:p>
            <a:pPr marL="228600" lvl="0" indent="0" algn="l" rtl="0">
              <a:spcBef>
                <a:spcPts val="740"/>
              </a:spcBef>
              <a:spcAft>
                <a:spcPts val="0"/>
              </a:spcAft>
              <a:buSzPts val="2860"/>
              <a:buFont typeface="Courier New"/>
              <a:buNone/>
            </a:pPr>
            <a:endParaRPr/>
          </a:p>
        </p:txBody>
      </p:sp>
      <p:sp>
        <p:nvSpPr>
          <p:cNvPr id="804" name="Google Shape;804;p96"/>
          <p:cNvSpPr txBox="1"/>
          <p:nvPr/>
        </p:nvSpPr>
        <p:spPr>
          <a:xfrm>
            <a:off x="685800" y="1447800"/>
            <a:ext cx="7772400" cy="5334000"/>
          </a:xfrm>
          <a:prstGeom prst="rect">
            <a:avLst/>
          </a:prstGeom>
          <a:noFill/>
          <a:ln>
            <a:noFill/>
          </a:ln>
        </p:spPr>
        <p:txBody>
          <a:bodyPr spcFirstLastPara="1" wrap="square" lIns="91425" tIns="45700" rIns="91425" bIns="45700" anchor="t" anchorCtr="0">
            <a:noAutofit/>
          </a:bodyPr>
          <a:lstStyle/>
          <a:p>
            <a:pPr marL="228600" marR="0" lvl="0" indent="-182880" algn="l" rtl="0">
              <a:lnSpc>
                <a:spcPct val="100000"/>
              </a:lnSpc>
              <a:spcBef>
                <a:spcPts val="100"/>
              </a:spcBef>
              <a:spcAft>
                <a:spcPts val="100"/>
              </a:spcAft>
              <a:buClr>
                <a:srgbClr val="C3260C"/>
              </a:buClr>
              <a:buSzPts val="2646"/>
              <a:buFont typeface="Courier New"/>
              <a:buChar char="o"/>
            </a:pPr>
            <a:r>
              <a:rPr lang="en-US" sz="2035" b="1" dirty="0">
                <a:solidFill>
                  <a:srgbClr val="3F3F3F"/>
                </a:solidFill>
                <a:latin typeface="Trebuchet MS"/>
                <a:ea typeface="Trebuchet MS"/>
                <a:cs typeface="Trebuchet MS"/>
                <a:sym typeface="Trebuchet MS"/>
              </a:rPr>
              <a:t>For digital and online resources:</a:t>
            </a:r>
            <a:endParaRPr sz="2035" dirty="0">
              <a:solidFill>
                <a:srgbClr val="3F3F3F"/>
              </a:solidFill>
              <a:latin typeface="Trebuchet MS"/>
              <a:ea typeface="Trebuchet MS"/>
              <a:cs typeface="Trebuchet MS"/>
              <a:sym typeface="Trebuchet MS"/>
            </a:endParaRPr>
          </a:p>
          <a:p>
            <a:pPr marL="548640" marR="0" lvl="1" indent="-182880" algn="l" rtl="0">
              <a:lnSpc>
                <a:spcPct val="100000"/>
              </a:lnSpc>
              <a:spcBef>
                <a:spcPts val="100"/>
              </a:spcBef>
              <a:spcAft>
                <a:spcPts val="100"/>
              </a:spcAft>
              <a:buClr>
                <a:srgbClr val="C3260C"/>
              </a:buClr>
              <a:buSzPts val="2405"/>
              <a:buFont typeface="Courier New"/>
              <a:buChar char="o"/>
            </a:pPr>
            <a:r>
              <a:rPr lang="en-US" sz="1850" b="0" i="0" u="none" strike="noStrike" cap="none" dirty="0">
                <a:solidFill>
                  <a:srgbClr val="3F3F3F"/>
                </a:solidFill>
                <a:latin typeface="Trebuchet MS"/>
                <a:ea typeface="Trebuchet MS"/>
                <a:cs typeface="Trebuchet MS"/>
                <a:sym typeface="Trebuchet MS"/>
              </a:rPr>
              <a:t>Internet Media Types </a:t>
            </a:r>
            <a:r>
              <a:rPr lang="en-US" sz="1850" b="0" i="0" u="sng" strike="noStrike" cap="none" dirty="0">
                <a:solidFill>
                  <a:schemeClr val="hlink"/>
                </a:solidFill>
                <a:latin typeface="Trebuchet MS"/>
                <a:ea typeface="Trebuchet MS"/>
                <a:cs typeface="Trebuchet MS"/>
                <a:sym typeface="Trebuchet MS"/>
                <a:hlinkClick r:id="rId3"/>
              </a:rPr>
              <a:t>www.iana.org/assignments/media-types/index.html</a:t>
            </a:r>
            <a:endParaRPr sz="185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100"/>
              </a:spcBef>
              <a:spcAft>
                <a:spcPts val="100"/>
              </a:spcAft>
              <a:buClr>
                <a:srgbClr val="C3260C"/>
              </a:buClr>
              <a:buSzPts val="2405"/>
              <a:buFont typeface="Courier New"/>
              <a:buChar char="o"/>
            </a:pPr>
            <a:r>
              <a:rPr lang="en-US" sz="1850" b="0" i="0" u="none" strike="noStrike" cap="none" dirty="0">
                <a:solidFill>
                  <a:srgbClr val="3F3F3F"/>
                </a:solidFill>
                <a:latin typeface="Trebuchet MS"/>
                <a:ea typeface="Trebuchet MS"/>
                <a:cs typeface="Trebuchet MS"/>
                <a:sym typeface="Trebuchet MS"/>
              </a:rPr>
              <a:t>MODS Note Types </a:t>
            </a:r>
            <a:r>
              <a:rPr lang="en-US" sz="1850" b="0" i="0" u="sng" strike="noStrike" cap="none" dirty="0">
                <a:solidFill>
                  <a:schemeClr val="hlink"/>
                </a:solidFill>
                <a:latin typeface="Trebuchet MS"/>
                <a:ea typeface="Trebuchet MS"/>
                <a:cs typeface="Trebuchet MS"/>
                <a:sym typeface="Trebuchet MS"/>
                <a:hlinkClick r:id="rId4"/>
              </a:rPr>
              <a:t>http://www.loc.gov/standards/mods/mods-notes.html</a:t>
            </a:r>
            <a:endParaRPr sz="185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100"/>
              </a:spcBef>
              <a:spcAft>
                <a:spcPts val="100"/>
              </a:spcAft>
              <a:buClr>
                <a:srgbClr val="C3260C"/>
              </a:buClr>
              <a:buSzPts val="2405"/>
              <a:buFont typeface="Courier New"/>
              <a:buChar char="o"/>
            </a:pPr>
            <a:r>
              <a:rPr lang="en-US" sz="1850" b="0" i="0" u="none" strike="noStrike" cap="none" dirty="0">
                <a:solidFill>
                  <a:srgbClr val="3F3F3F"/>
                </a:solidFill>
                <a:latin typeface="Trebuchet MS"/>
                <a:ea typeface="Trebuchet MS"/>
                <a:cs typeface="Trebuchet MS"/>
                <a:sym typeface="Trebuchet MS"/>
              </a:rPr>
              <a:t>DCMI Type Vocabulary </a:t>
            </a:r>
            <a:r>
              <a:rPr lang="en-US" sz="1850" b="0" i="0" u="sng" strike="noStrike" cap="none" dirty="0">
                <a:solidFill>
                  <a:schemeClr val="hlink"/>
                </a:solidFill>
                <a:latin typeface="Trebuchet MS"/>
                <a:ea typeface="Trebuchet MS"/>
                <a:cs typeface="Trebuchet MS"/>
                <a:sym typeface="Trebuchet MS"/>
                <a:hlinkClick r:id="rId5"/>
              </a:rPr>
              <a:t>http://dublincore.org/documents/dcmi-terms/index.shtml#H7</a:t>
            </a:r>
            <a:endParaRPr sz="1850" b="0" i="0" u="sng" strike="noStrike" cap="none" dirty="0">
              <a:solidFill>
                <a:srgbClr val="3F3F3F"/>
              </a:solidFill>
              <a:latin typeface="Trebuchet MS"/>
              <a:ea typeface="Trebuchet MS"/>
              <a:cs typeface="Trebuchet MS"/>
              <a:sym typeface="Trebuchet MS"/>
            </a:endParaRPr>
          </a:p>
          <a:p>
            <a:pPr marL="548640" marR="0" lvl="1" indent="-30162" algn="l" rtl="0">
              <a:lnSpc>
                <a:spcPct val="100000"/>
              </a:lnSpc>
              <a:spcBef>
                <a:spcPts val="100"/>
              </a:spcBef>
              <a:spcAft>
                <a:spcPts val="100"/>
              </a:spcAft>
              <a:buClr>
                <a:srgbClr val="C3260C"/>
              </a:buClr>
              <a:buSzPts val="2405"/>
              <a:buFont typeface="Courier New"/>
              <a:buNone/>
            </a:pPr>
            <a:endParaRPr sz="1850" b="0" i="0" u="sng" strike="noStrike" cap="none" dirty="0">
              <a:solidFill>
                <a:srgbClr val="3F3F3F"/>
              </a:solidFill>
              <a:latin typeface="Trebuchet MS"/>
              <a:ea typeface="Trebuchet MS"/>
              <a:cs typeface="Trebuchet MS"/>
              <a:sym typeface="Trebuchet MS"/>
            </a:endParaRPr>
          </a:p>
          <a:p>
            <a:pPr marL="228600" marR="0" lvl="0" indent="-182880" algn="l" rtl="0">
              <a:lnSpc>
                <a:spcPct val="100000"/>
              </a:lnSpc>
              <a:spcBef>
                <a:spcPts val="100"/>
              </a:spcBef>
              <a:spcAft>
                <a:spcPts val="100"/>
              </a:spcAft>
              <a:buClr>
                <a:srgbClr val="C3260C"/>
              </a:buClr>
              <a:buSzPts val="2646"/>
              <a:buFont typeface="Courier New"/>
              <a:buChar char="o"/>
            </a:pPr>
            <a:r>
              <a:rPr lang="en-US" sz="2035" b="1" dirty="0">
                <a:solidFill>
                  <a:srgbClr val="3F3F3F"/>
                </a:solidFill>
                <a:latin typeface="Trebuchet MS"/>
                <a:ea typeface="Trebuchet MS"/>
                <a:cs typeface="Trebuchet MS"/>
                <a:sym typeface="Trebuchet MS"/>
              </a:rPr>
              <a:t>For traditional library catalog:</a:t>
            </a:r>
            <a:endParaRPr sz="2035" dirty="0">
              <a:solidFill>
                <a:srgbClr val="3F3F3F"/>
              </a:solidFill>
              <a:latin typeface="Trebuchet MS"/>
              <a:ea typeface="Trebuchet MS"/>
              <a:cs typeface="Trebuchet MS"/>
              <a:sym typeface="Trebuchet MS"/>
            </a:endParaRPr>
          </a:p>
          <a:p>
            <a:pPr marL="548640" marR="0" lvl="1" indent="-182880" algn="l" rtl="0">
              <a:lnSpc>
                <a:spcPct val="100000"/>
              </a:lnSpc>
              <a:spcBef>
                <a:spcPts val="100"/>
              </a:spcBef>
              <a:spcAft>
                <a:spcPts val="100"/>
              </a:spcAft>
              <a:buClr>
                <a:srgbClr val="C3260C"/>
              </a:buClr>
              <a:buSzPts val="2405"/>
              <a:buFont typeface="Courier New"/>
              <a:buChar char="o"/>
            </a:pPr>
            <a:r>
              <a:rPr lang="en-US" sz="1850" b="0" i="0" u="none" strike="noStrike" cap="none" dirty="0">
                <a:solidFill>
                  <a:srgbClr val="3F3F3F"/>
                </a:solidFill>
                <a:latin typeface="Trebuchet MS"/>
                <a:ea typeface="Trebuchet MS"/>
                <a:cs typeface="Trebuchet MS"/>
                <a:sym typeface="Trebuchet MS"/>
              </a:rPr>
              <a:t>MARC Code List for Countries </a:t>
            </a:r>
            <a:r>
              <a:rPr lang="en-US" sz="1850" b="0" i="0" u="sng" strike="noStrike" cap="none" dirty="0">
                <a:solidFill>
                  <a:schemeClr val="hlink"/>
                </a:solidFill>
                <a:latin typeface="Trebuchet MS"/>
                <a:ea typeface="Trebuchet MS"/>
                <a:cs typeface="Trebuchet MS"/>
                <a:sym typeface="Trebuchet MS"/>
                <a:hlinkClick r:id="rId6"/>
              </a:rPr>
              <a:t>http://www.loc.gov/marc/countries/</a:t>
            </a:r>
            <a:endParaRPr sz="185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100"/>
              </a:spcBef>
              <a:spcAft>
                <a:spcPts val="100"/>
              </a:spcAft>
              <a:buClr>
                <a:srgbClr val="C3260C"/>
              </a:buClr>
              <a:buSzPts val="2405"/>
              <a:buFont typeface="Courier New"/>
              <a:buChar char="o"/>
            </a:pPr>
            <a:r>
              <a:rPr lang="en-US" sz="1850" b="0" i="0" u="none" strike="noStrike" cap="none" dirty="0">
                <a:solidFill>
                  <a:srgbClr val="3F3F3F"/>
                </a:solidFill>
                <a:latin typeface="Trebuchet MS"/>
                <a:ea typeface="Trebuchet MS"/>
                <a:cs typeface="Trebuchet MS"/>
                <a:sym typeface="Trebuchet MS"/>
              </a:rPr>
              <a:t>MARC Code List for Languages </a:t>
            </a:r>
            <a:r>
              <a:rPr lang="en-US" sz="1850" b="0" i="0" u="sng" strike="noStrike" cap="none" dirty="0">
                <a:solidFill>
                  <a:schemeClr val="hlink"/>
                </a:solidFill>
                <a:latin typeface="Trebuchet MS"/>
                <a:ea typeface="Trebuchet MS"/>
                <a:cs typeface="Trebuchet MS"/>
                <a:sym typeface="Trebuchet MS"/>
                <a:hlinkClick r:id="rId7"/>
              </a:rPr>
              <a:t>http://www.loc.gov/marc/languages/</a:t>
            </a:r>
            <a:endParaRPr sz="185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100"/>
              </a:spcBef>
              <a:spcAft>
                <a:spcPts val="100"/>
              </a:spcAft>
              <a:buClr>
                <a:srgbClr val="C3260C"/>
              </a:buClr>
              <a:buSzPts val="2405"/>
              <a:buFont typeface="Courier New"/>
              <a:buChar char="o"/>
            </a:pPr>
            <a:r>
              <a:rPr lang="en-US" sz="1850" b="0" i="0" u="none" strike="noStrike" cap="none" dirty="0">
                <a:solidFill>
                  <a:srgbClr val="3F3F3F"/>
                </a:solidFill>
                <a:latin typeface="Trebuchet MS"/>
                <a:ea typeface="Trebuchet MS"/>
                <a:cs typeface="Trebuchet MS"/>
                <a:sym typeface="Trebuchet MS"/>
              </a:rPr>
              <a:t>MARC Source Codes for Vocabularies, Rules, and Schemes </a:t>
            </a:r>
            <a:r>
              <a:rPr lang="en-US" sz="1850" b="0" i="0" u="sng" strike="noStrike" cap="none" dirty="0">
                <a:solidFill>
                  <a:schemeClr val="hlink"/>
                </a:solidFill>
                <a:latin typeface="Trebuchet MS"/>
                <a:ea typeface="Trebuchet MS"/>
                <a:cs typeface="Trebuchet MS"/>
                <a:sym typeface="Trebuchet MS"/>
                <a:hlinkClick r:id="rId8"/>
              </a:rPr>
              <a:t>http://www.loc.gov/marc/sourcecode/form/formsource.html</a:t>
            </a:r>
            <a:endParaRPr sz="1850" b="0" i="0" u="none" strike="noStrike" cap="none" dirty="0">
              <a:solidFill>
                <a:srgbClr val="3F3F3F"/>
              </a:solidFill>
              <a:latin typeface="Trebuchet MS"/>
              <a:ea typeface="Trebuchet MS"/>
              <a:cs typeface="Trebuchet MS"/>
              <a:sym typeface="Trebuchet MS"/>
            </a:endParaRPr>
          </a:p>
          <a:p>
            <a:pPr marL="548640" marR="0" lvl="1" indent="-30162" algn="l" rtl="0">
              <a:lnSpc>
                <a:spcPct val="100000"/>
              </a:lnSpc>
              <a:spcBef>
                <a:spcPts val="670"/>
              </a:spcBef>
              <a:spcAft>
                <a:spcPts val="0"/>
              </a:spcAft>
              <a:buClr>
                <a:srgbClr val="C3260C"/>
              </a:buClr>
              <a:buSzPts val="2405"/>
              <a:buFont typeface="Courier New"/>
              <a:buNone/>
            </a:pPr>
            <a:endParaRPr sz="1850" b="0" i="0" u="none" strike="noStrike" cap="none" dirty="0">
              <a:solidFill>
                <a:srgbClr val="3F3F3F"/>
              </a:solidFill>
              <a:latin typeface="Trebuchet MS"/>
              <a:ea typeface="Trebuchet MS"/>
              <a:cs typeface="Trebuchet MS"/>
              <a:sym typeface="Trebuchet MS"/>
            </a:endParaRPr>
          </a:p>
          <a:p>
            <a:pPr marL="228600" marR="0" lvl="0" indent="-14890" algn="l" rtl="0">
              <a:lnSpc>
                <a:spcPct val="80000"/>
              </a:lnSpc>
              <a:spcBef>
                <a:spcPts val="707"/>
              </a:spcBef>
              <a:spcAft>
                <a:spcPts val="0"/>
              </a:spcAft>
              <a:buClr>
                <a:srgbClr val="C3260C"/>
              </a:buClr>
              <a:buSzPts val="2646"/>
              <a:buFont typeface="Courier New"/>
              <a:buNone/>
            </a:pPr>
            <a:endParaRPr sz="2035" dirty="0">
              <a:solidFill>
                <a:srgbClr val="3F3F3F"/>
              </a:solidFill>
              <a:latin typeface="Trebuchet MS"/>
              <a:ea typeface="Trebuchet MS"/>
              <a:cs typeface="Trebuchet MS"/>
              <a:sym typeface="Trebuchet MS"/>
            </a:endParaRPr>
          </a:p>
          <a:p>
            <a:pPr marL="228600" marR="0" lvl="0" indent="-14890" algn="l" rtl="0">
              <a:lnSpc>
                <a:spcPct val="80000"/>
              </a:lnSpc>
              <a:spcBef>
                <a:spcPts val="707"/>
              </a:spcBef>
              <a:spcAft>
                <a:spcPts val="0"/>
              </a:spcAft>
              <a:buClr>
                <a:srgbClr val="C3260C"/>
              </a:buClr>
              <a:buSzPts val="2646"/>
              <a:buFont typeface="Courier New"/>
              <a:buNone/>
            </a:pPr>
            <a:endParaRPr sz="2035" dirty="0">
              <a:solidFill>
                <a:srgbClr val="3F3F3F"/>
              </a:solidFill>
              <a:latin typeface="Trebuchet MS"/>
              <a:ea typeface="Trebuchet MS"/>
              <a:cs typeface="Trebuchet MS"/>
              <a:sym typeface="Trebuchet MS"/>
            </a:endParaRP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Shape 808"/>
        <p:cNvGrpSpPr/>
        <p:nvPr/>
      </p:nvGrpSpPr>
      <p:grpSpPr>
        <a:xfrm>
          <a:off x="0" y="0"/>
          <a:ext cx="0" cy="0"/>
          <a:chOff x="0" y="0"/>
          <a:chExt cx="0" cy="0"/>
        </a:xfrm>
      </p:grpSpPr>
      <p:sp>
        <p:nvSpPr>
          <p:cNvPr id="809" name="Google Shape;809;p97"/>
          <p:cNvSpPr txBox="1"/>
          <p:nvPr/>
        </p:nvSpPr>
        <p:spPr>
          <a:xfrm>
            <a:off x="685800" y="304800"/>
            <a:ext cx="8077200" cy="7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3584"/>
              <a:buFont typeface="Georgia"/>
              <a:buNone/>
            </a:pPr>
            <a:r>
              <a:rPr lang="en-US" sz="2800" b="1" i="0">
                <a:solidFill>
                  <a:srgbClr val="434343"/>
                </a:solidFill>
                <a:latin typeface="Trebuchet MS"/>
                <a:ea typeface="Trebuchet MS"/>
                <a:cs typeface="Trebuchet MS"/>
                <a:sym typeface="Trebuchet MS"/>
              </a:rPr>
              <a:t>Controlled Vocabularies: Subject Thesauri</a:t>
            </a:r>
            <a:endParaRPr sz="2800" b="1" i="0">
              <a:solidFill>
                <a:srgbClr val="434343"/>
              </a:solidFill>
              <a:latin typeface="Trebuchet MS"/>
              <a:ea typeface="Trebuchet MS"/>
              <a:cs typeface="Trebuchet MS"/>
              <a:sym typeface="Trebuchet MS"/>
            </a:endParaRPr>
          </a:p>
        </p:txBody>
      </p:sp>
      <p:sp>
        <p:nvSpPr>
          <p:cNvPr id="810" name="Google Shape;810;p97"/>
          <p:cNvSpPr txBox="1"/>
          <p:nvPr/>
        </p:nvSpPr>
        <p:spPr>
          <a:xfrm>
            <a:off x="685799" y="838200"/>
            <a:ext cx="7637585" cy="6019800"/>
          </a:xfrm>
          <a:prstGeom prst="rect">
            <a:avLst/>
          </a:prstGeom>
          <a:noFill/>
          <a:ln>
            <a:noFill/>
          </a:ln>
        </p:spPr>
        <p:txBody>
          <a:bodyPr spcFirstLastPara="1" wrap="square" lIns="91425" tIns="45700" rIns="91425" bIns="45700" anchor="t" anchorCtr="0">
            <a:noAutofit/>
          </a:bodyPr>
          <a:lstStyle/>
          <a:p>
            <a:pPr marL="228600" marR="0" lvl="0" indent="-182880" algn="l" rtl="0">
              <a:lnSpc>
                <a:spcPct val="100000"/>
              </a:lnSpc>
              <a:spcBef>
                <a:spcPts val="0"/>
              </a:spcBef>
              <a:spcAft>
                <a:spcPts val="0"/>
              </a:spcAft>
              <a:buClr>
                <a:srgbClr val="C3260C"/>
              </a:buClr>
              <a:buSzPts val="1859"/>
              <a:buFont typeface="Courier New"/>
              <a:buChar char="o"/>
            </a:pPr>
            <a:r>
              <a:rPr lang="en-US" sz="1800" b="1" dirty="0">
                <a:solidFill>
                  <a:srgbClr val="3F3F3F"/>
                </a:solidFill>
                <a:latin typeface="Trebuchet MS"/>
                <a:ea typeface="Trebuchet MS"/>
                <a:cs typeface="Trebuchet MS"/>
                <a:sym typeface="Trebuchet MS"/>
              </a:rPr>
              <a:t>Subject Thesauri and Ontologies</a:t>
            </a:r>
            <a:endParaRPr sz="1800" dirty="0">
              <a:solidFill>
                <a:srgbClr val="3F3F3F"/>
              </a:solidFill>
              <a:latin typeface="Trebuchet MS"/>
              <a:ea typeface="Trebuchet MS"/>
              <a:cs typeface="Trebuchet MS"/>
              <a:sym typeface="Trebuchet MS"/>
            </a:endParaRPr>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3"/>
              </a:rPr>
              <a:t>AGROVOC</a:t>
            </a:r>
            <a:r>
              <a:rPr lang="en-US" sz="1600" b="0" i="0" u="none" strike="noStrike" cap="none" dirty="0">
                <a:solidFill>
                  <a:srgbClr val="3F3F3F"/>
                </a:solidFill>
                <a:latin typeface="Trebuchet MS"/>
                <a:ea typeface="Trebuchet MS"/>
                <a:cs typeface="Trebuchet MS"/>
                <a:sym typeface="Trebuchet MS"/>
              </a:rPr>
              <a:t> (Agricultural Organization of the United Nations Vocabulary)</a:t>
            </a:r>
            <a:endParaRPr sz="1600" dirty="0"/>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4"/>
              </a:rPr>
              <a:t>Astronomy Thesaurus</a:t>
            </a:r>
            <a:endParaRPr sz="160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5"/>
              </a:rPr>
              <a:t>CAB Thesaurus</a:t>
            </a:r>
            <a:r>
              <a:rPr lang="en-US" sz="1600" b="0" i="0" u="none" strike="noStrike" cap="none" dirty="0">
                <a:solidFill>
                  <a:srgbClr val="3F3F3F"/>
                </a:solidFill>
                <a:latin typeface="Trebuchet MS"/>
                <a:ea typeface="Trebuchet MS"/>
                <a:cs typeface="Trebuchet MS"/>
                <a:sym typeface="Trebuchet MS"/>
              </a:rPr>
              <a:t> (for life sciences, technology and social sciences)</a:t>
            </a:r>
            <a:endParaRPr sz="1600" dirty="0"/>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6"/>
              </a:rPr>
              <a:t>CIF dictionaries</a:t>
            </a:r>
            <a:r>
              <a:rPr lang="en-US" sz="1600" b="0" i="0" u="none" strike="noStrike" cap="none" dirty="0">
                <a:solidFill>
                  <a:srgbClr val="3F3F3F"/>
                </a:solidFill>
                <a:latin typeface="Trebuchet MS"/>
                <a:ea typeface="Trebuchet MS"/>
                <a:cs typeface="Trebuchet MS"/>
                <a:sym typeface="Trebuchet MS"/>
              </a:rPr>
              <a:t> (for Physics)</a:t>
            </a:r>
            <a:endParaRPr sz="1600" dirty="0"/>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7"/>
              </a:rPr>
              <a:t>Eurovoc (European Union Thesaurus)</a:t>
            </a:r>
            <a:endParaRPr sz="160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8"/>
              </a:rPr>
              <a:t>AFS Ethnographic Thesaurus</a:t>
            </a:r>
            <a:endParaRPr sz="160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9"/>
              </a:rPr>
              <a:t>Gene Ontology</a:t>
            </a:r>
            <a:endParaRPr sz="160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10"/>
              </a:rPr>
              <a:t>GeoNames</a:t>
            </a:r>
            <a:endParaRPr sz="160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11"/>
              </a:rPr>
              <a:t>Getty Institute Art and Architecture Thesaurus Online</a:t>
            </a:r>
            <a:endParaRPr sz="160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12"/>
              </a:rPr>
              <a:t>Getty Institute Thesaurus of Geographic Names</a:t>
            </a:r>
            <a:endParaRPr sz="160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13"/>
              </a:rPr>
              <a:t>ICD (International Classification of Diseases)</a:t>
            </a:r>
            <a:endParaRPr sz="160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14"/>
              </a:rPr>
              <a:t>Library of Congress Authorities for subject headings</a:t>
            </a:r>
            <a:endParaRPr sz="160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15"/>
              </a:rPr>
              <a:t>Library of Congress Thesaurus for Graphic Materials</a:t>
            </a:r>
            <a:endParaRPr sz="160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16"/>
              </a:rPr>
              <a:t>Logical Observation Identifiers Names, and Codes (LOINC)</a:t>
            </a:r>
            <a:endParaRPr sz="160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17"/>
              </a:rPr>
              <a:t>MESH (Medical Subject Headings)</a:t>
            </a:r>
            <a:endParaRPr sz="160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18"/>
              </a:rPr>
              <a:t>Public Health Language</a:t>
            </a:r>
            <a:endParaRPr sz="160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19"/>
              </a:rPr>
              <a:t>Rare Books and Manuscripts Section (RBMS) Controlled Vocabularies</a:t>
            </a:r>
            <a:endParaRPr sz="160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20"/>
              </a:rPr>
              <a:t>RxNorm</a:t>
            </a:r>
            <a:r>
              <a:rPr lang="en-US" sz="1600" b="0" i="0" u="none" strike="noStrike" cap="none" dirty="0">
                <a:solidFill>
                  <a:srgbClr val="3F3F3F"/>
                </a:solidFill>
                <a:latin typeface="Trebuchet MS"/>
                <a:ea typeface="Trebuchet MS"/>
                <a:cs typeface="Trebuchet MS"/>
                <a:sym typeface="Trebuchet MS"/>
              </a:rPr>
              <a:t> (for drugs)</a:t>
            </a:r>
            <a:endParaRPr sz="1600" dirty="0"/>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21"/>
              </a:rPr>
              <a:t>SNOMED CT (Systematized Nomenclature of Medicine - Clinical Terms)</a:t>
            </a:r>
            <a:endParaRPr sz="160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22"/>
              </a:rPr>
              <a:t>STW Thesaurus for Economics</a:t>
            </a:r>
            <a:endParaRPr sz="160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23"/>
              </a:rPr>
              <a:t>UNBIS Thesaurus</a:t>
            </a:r>
            <a:endParaRPr sz="160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24"/>
              </a:rPr>
              <a:t>UNESCO Thesaurus</a:t>
            </a:r>
            <a:endParaRPr sz="1600" b="0" i="0" u="none" strike="noStrike" cap="none" dirty="0">
              <a:solidFill>
                <a:srgbClr val="3F3F3F"/>
              </a:solidFill>
              <a:latin typeface="Trebuchet MS"/>
              <a:ea typeface="Trebuchet MS"/>
              <a:cs typeface="Trebuchet MS"/>
              <a:sym typeface="Trebuchet MS"/>
            </a:endParaRPr>
          </a:p>
          <a:p>
            <a:pPr marL="548640" marR="0" lvl="1" indent="-182880" algn="l" rtl="0">
              <a:lnSpc>
                <a:spcPct val="100000"/>
              </a:lnSpc>
              <a:spcBef>
                <a:spcPts val="0"/>
              </a:spcBef>
              <a:spcAft>
                <a:spcPts val="0"/>
              </a:spcAft>
              <a:buClr>
                <a:srgbClr val="C3260C"/>
              </a:buClr>
              <a:buSzPts val="1573"/>
              <a:buFont typeface="Courier New"/>
              <a:buChar char="o"/>
            </a:pPr>
            <a:r>
              <a:rPr lang="en-US" sz="1600" b="0" i="0" u="sng" strike="noStrike" cap="none" dirty="0">
                <a:solidFill>
                  <a:schemeClr val="hlink"/>
                </a:solidFill>
                <a:latin typeface="Trebuchet MS"/>
                <a:ea typeface="Trebuchet MS"/>
                <a:cs typeface="Trebuchet MS"/>
                <a:sym typeface="Trebuchet MS"/>
                <a:hlinkClick r:id="rId25"/>
              </a:rPr>
              <a:t>USDA National Agricultural Library Agriculture Thesaurus</a:t>
            </a:r>
            <a:endParaRPr sz="1600" b="0" i="0" u="none" strike="noStrike" cap="none" dirty="0">
              <a:solidFill>
                <a:srgbClr val="3F3F3F"/>
              </a:solidFill>
              <a:latin typeface="Trebuchet MS"/>
              <a:ea typeface="Trebuchet MS"/>
              <a:cs typeface="Trebuchet MS"/>
              <a:sym typeface="Trebuchet MS"/>
            </a:endParaRPr>
          </a:p>
          <a:p>
            <a:pPr marL="548640" marR="0" lvl="1" indent="-101155" algn="l" rtl="0">
              <a:lnSpc>
                <a:spcPct val="100000"/>
              </a:lnSpc>
              <a:spcBef>
                <a:spcPts val="0"/>
              </a:spcBef>
              <a:spcAft>
                <a:spcPts val="0"/>
              </a:spcAft>
              <a:buClr>
                <a:srgbClr val="C3260C"/>
              </a:buClr>
              <a:buSzPts val="1287"/>
              <a:buFont typeface="Courier New"/>
              <a:buNone/>
            </a:pPr>
            <a:endParaRPr sz="989" b="0" i="0" u="none" strike="noStrike" cap="none" dirty="0">
              <a:solidFill>
                <a:srgbClr val="3F3F3F"/>
              </a:solidFill>
              <a:latin typeface="Trebuchet MS"/>
              <a:ea typeface="Trebuchet MS"/>
              <a:cs typeface="Trebuchet MS"/>
              <a:sym typeface="Trebuchet MS"/>
            </a:endParaRPr>
          </a:p>
          <a:p>
            <a:pPr marL="228600" marR="0" lvl="0" indent="-101155" algn="l" rtl="0">
              <a:lnSpc>
                <a:spcPct val="80000"/>
              </a:lnSpc>
              <a:spcBef>
                <a:spcPts val="498"/>
              </a:spcBef>
              <a:spcAft>
                <a:spcPts val="0"/>
              </a:spcAft>
              <a:buClr>
                <a:srgbClr val="C3260C"/>
              </a:buClr>
              <a:buSzPts val="1287"/>
              <a:buFont typeface="Courier New"/>
              <a:buNone/>
            </a:pPr>
            <a:endParaRPr sz="989" dirty="0">
              <a:solidFill>
                <a:srgbClr val="3F3F3F"/>
              </a:solidFill>
              <a:latin typeface="Trebuchet MS"/>
              <a:ea typeface="Trebuchet MS"/>
              <a:cs typeface="Trebuchet MS"/>
              <a:sym typeface="Trebuchet MS"/>
            </a:endParaRP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Shape 814"/>
        <p:cNvGrpSpPr/>
        <p:nvPr/>
      </p:nvGrpSpPr>
      <p:grpSpPr>
        <a:xfrm>
          <a:off x="0" y="0"/>
          <a:ext cx="0" cy="0"/>
          <a:chOff x="0" y="0"/>
          <a:chExt cx="0" cy="0"/>
        </a:xfrm>
      </p:grpSpPr>
      <p:sp>
        <p:nvSpPr>
          <p:cNvPr id="815" name="Google Shape;815;p98"/>
          <p:cNvSpPr txBox="1"/>
          <p:nvPr/>
        </p:nvSpPr>
        <p:spPr>
          <a:xfrm>
            <a:off x="685800" y="304800"/>
            <a:ext cx="7620000" cy="762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3584"/>
              <a:buFont typeface="Georgia"/>
              <a:buNone/>
            </a:pPr>
            <a:r>
              <a:rPr lang="en-US" sz="2800" b="1" i="0">
                <a:solidFill>
                  <a:srgbClr val="434343"/>
                </a:solidFill>
                <a:latin typeface="Trebuchet MS"/>
                <a:ea typeface="Trebuchet MS"/>
                <a:cs typeface="Trebuchet MS"/>
                <a:sym typeface="Trebuchet MS"/>
              </a:rPr>
              <a:t>Controlled Vocabularies: Name Authorities and Registries</a:t>
            </a:r>
            <a:endParaRPr sz="2800" b="1" i="0">
              <a:solidFill>
                <a:srgbClr val="434343"/>
              </a:solidFill>
              <a:latin typeface="Trebuchet MS"/>
              <a:ea typeface="Trebuchet MS"/>
              <a:cs typeface="Trebuchet MS"/>
              <a:sym typeface="Trebuchet MS"/>
            </a:endParaRPr>
          </a:p>
        </p:txBody>
      </p:sp>
      <p:sp>
        <p:nvSpPr>
          <p:cNvPr id="816" name="Google Shape;816;p98"/>
          <p:cNvSpPr txBox="1"/>
          <p:nvPr/>
        </p:nvSpPr>
        <p:spPr>
          <a:xfrm>
            <a:off x="685800" y="1219200"/>
            <a:ext cx="7620000" cy="5638800"/>
          </a:xfrm>
          <a:prstGeom prst="rect">
            <a:avLst/>
          </a:prstGeom>
          <a:noFill/>
          <a:ln>
            <a:noFill/>
          </a:ln>
        </p:spPr>
        <p:txBody>
          <a:bodyPr spcFirstLastPara="1" wrap="square" lIns="91425" tIns="45700" rIns="91425" bIns="45700" anchor="t" anchorCtr="0">
            <a:noAutofit/>
          </a:bodyPr>
          <a:lstStyle/>
          <a:p>
            <a:pPr marL="548640" marR="0" lvl="1" indent="-34290" algn="l" rtl="0">
              <a:lnSpc>
                <a:spcPct val="120000"/>
              </a:lnSpc>
              <a:spcBef>
                <a:spcPts val="0"/>
              </a:spcBef>
              <a:spcAft>
                <a:spcPts val="0"/>
              </a:spcAft>
              <a:buClr>
                <a:srgbClr val="C3260C"/>
              </a:buClr>
              <a:buSzPts val="2340"/>
              <a:buFont typeface="Courier New"/>
              <a:buNone/>
            </a:pPr>
            <a:endParaRPr sz="1800" b="0" i="0" u="none" strike="noStrike" cap="none">
              <a:solidFill>
                <a:srgbClr val="3F3F3F"/>
              </a:solidFill>
              <a:latin typeface="Trebuchet MS"/>
              <a:ea typeface="Trebuchet MS"/>
              <a:cs typeface="Trebuchet MS"/>
              <a:sym typeface="Trebuchet MS"/>
            </a:endParaRPr>
          </a:p>
          <a:p>
            <a:pPr marL="228600" marR="0" lvl="0" indent="-34290" algn="l" rtl="0">
              <a:spcBef>
                <a:spcPts val="660"/>
              </a:spcBef>
              <a:spcAft>
                <a:spcPts val="0"/>
              </a:spcAft>
              <a:buClr>
                <a:srgbClr val="C3260C"/>
              </a:buClr>
              <a:buSzPts val="2340"/>
              <a:buFont typeface="Courier New"/>
              <a:buNone/>
            </a:pPr>
            <a:endParaRPr sz="1800">
              <a:solidFill>
                <a:srgbClr val="3F3F3F"/>
              </a:solidFill>
              <a:latin typeface="Trebuchet MS"/>
              <a:ea typeface="Trebuchet MS"/>
              <a:cs typeface="Trebuchet MS"/>
              <a:sym typeface="Trebuchet MS"/>
            </a:endParaRPr>
          </a:p>
        </p:txBody>
      </p:sp>
      <p:sp>
        <p:nvSpPr>
          <p:cNvPr id="817" name="Google Shape;817;p98"/>
          <p:cNvSpPr txBox="1"/>
          <p:nvPr/>
        </p:nvSpPr>
        <p:spPr>
          <a:xfrm>
            <a:off x="685800" y="1295400"/>
            <a:ext cx="7620000" cy="5486400"/>
          </a:xfrm>
          <a:prstGeom prst="rect">
            <a:avLst/>
          </a:prstGeom>
          <a:noFill/>
          <a:ln>
            <a:noFill/>
          </a:ln>
        </p:spPr>
        <p:txBody>
          <a:bodyPr spcFirstLastPara="1" wrap="square" lIns="91425" tIns="45700" rIns="91425" bIns="45700" anchor="t" anchorCtr="0">
            <a:noAutofit/>
          </a:bodyPr>
          <a:lstStyle/>
          <a:p>
            <a:pPr marL="102870" marR="0" lvl="1" indent="64261" algn="l" rtl="0">
              <a:lnSpc>
                <a:spcPct val="100000"/>
              </a:lnSpc>
              <a:spcBef>
                <a:spcPts val="100"/>
              </a:spcBef>
              <a:spcAft>
                <a:spcPts val="100"/>
              </a:spcAft>
              <a:buClr>
                <a:srgbClr val="C3260C"/>
              </a:buClr>
              <a:buSzPts val="1868"/>
              <a:buFont typeface="Courier New"/>
              <a:buChar char="o"/>
            </a:pPr>
            <a:r>
              <a:rPr lang="en-US" sz="1460" b="1" i="0" u="sng" strike="noStrike" cap="none" dirty="0">
                <a:solidFill>
                  <a:schemeClr val="hlink"/>
                </a:solidFill>
                <a:latin typeface="Trebuchet MS"/>
                <a:ea typeface="Trebuchet MS"/>
                <a:cs typeface="Trebuchet MS"/>
                <a:sym typeface="Trebuchet MS"/>
                <a:hlinkClick r:id="rId3"/>
              </a:rPr>
              <a:t>Library of Congress Name Authority File (LC/NAF)</a:t>
            </a:r>
            <a:endParaRPr sz="1460" b="1" i="0" u="none" strike="noStrike" cap="none" dirty="0">
              <a:solidFill>
                <a:srgbClr val="3F3F3F"/>
              </a:solidFill>
              <a:latin typeface="Trebuchet MS"/>
              <a:ea typeface="Trebuchet MS"/>
              <a:cs typeface="Trebuchet MS"/>
              <a:sym typeface="Trebuchet MS"/>
            </a:endParaRPr>
          </a:p>
          <a:p>
            <a:pPr marL="548640" marR="0" lvl="1" indent="-189230" algn="l" rtl="0">
              <a:lnSpc>
                <a:spcPct val="100000"/>
              </a:lnSpc>
              <a:spcBef>
                <a:spcPts val="100"/>
              </a:spcBef>
              <a:spcAft>
                <a:spcPts val="100"/>
              </a:spcAft>
              <a:buClr>
                <a:srgbClr val="C3260C"/>
              </a:buClr>
              <a:buSzPts val="1868"/>
              <a:buFont typeface="Courier New"/>
              <a:buChar char="o"/>
            </a:pPr>
            <a:r>
              <a:rPr lang="en-US" sz="1460" b="0" i="0" u="none" strike="noStrike" cap="none" dirty="0">
                <a:solidFill>
                  <a:srgbClr val="3F3F3F"/>
                </a:solidFill>
                <a:latin typeface="Trebuchet MS"/>
                <a:ea typeface="Trebuchet MS"/>
                <a:cs typeface="Trebuchet MS"/>
                <a:sym typeface="Trebuchet MS"/>
              </a:rPr>
              <a:t>The LC/NAF provides authoritative data for names of persons, organizations, events, places, and titles.</a:t>
            </a:r>
            <a:endParaRPr sz="1500" dirty="0"/>
          </a:p>
          <a:p>
            <a:pPr marL="228600" marR="0" lvl="0" indent="-98679" algn="l" rtl="0">
              <a:lnSpc>
                <a:spcPct val="100000"/>
              </a:lnSpc>
              <a:spcBef>
                <a:spcPts val="100"/>
              </a:spcBef>
              <a:spcAft>
                <a:spcPts val="100"/>
              </a:spcAft>
              <a:buClr>
                <a:srgbClr val="C3260C"/>
              </a:buClr>
              <a:buSzPts val="1326"/>
              <a:buFont typeface="Courier New"/>
              <a:buNone/>
            </a:pPr>
            <a:endParaRPr sz="920" dirty="0">
              <a:solidFill>
                <a:srgbClr val="0070C0"/>
              </a:solidFill>
              <a:latin typeface="Trebuchet MS"/>
              <a:ea typeface="Trebuchet MS"/>
              <a:cs typeface="Trebuchet MS"/>
              <a:sym typeface="Trebuchet MS"/>
            </a:endParaRPr>
          </a:p>
          <a:p>
            <a:pPr marL="102870" marR="0" lvl="1" indent="64261" algn="l" rtl="0">
              <a:lnSpc>
                <a:spcPct val="100000"/>
              </a:lnSpc>
              <a:spcBef>
                <a:spcPts val="100"/>
              </a:spcBef>
              <a:spcAft>
                <a:spcPts val="100"/>
              </a:spcAft>
              <a:buClr>
                <a:srgbClr val="C3260C"/>
              </a:buClr>
              <a:buSzPts val="1868"/>
              <a:buFont typeface="Courier New"/>
              <a:buChar char="o"/>
            </a:pPr>
            <a:r>
              <a:rPr lang="en-US" sz="1460" b="1" i="0" u="sng" strike="noStrike" cap="none" dirty="0">
                <a:solidFill>
                  <a:schemeClr val="hlink"/>
                </a:solidFill>
                <a:latin typeface="Trebuchet MS"/>
                <a:ea typeface="Trebuchet MS"/>
                <a:cs typeface="Trebuchet MS"/>
                <a:sym typeface="Trebuchet MS"/>
                <a:hlinkClick r:id="rId4"/>
              </a:rPr>
              <a:t>Virtual International Authority File (VIAF)</a:t>
            </a:r>
            <a:endParaRPr sz="1460" b="1" i="0" u="sng" strike="noStrike" cap="none" dirty="0">
              <a:solidFill>
                <a:srgbClr val="3F3F3F"/>
              </a:solidFill>
              <a:latin typeface="Trebuchet MS"/>
              <a:ea typeface="Trebuchet MS"/>
              <a:cs typeface="Trebuchet MS"/>
              <a:sym typeface="Trebuchet MS"/>
            </a:endParaRPr>
          </a:p>
          <a:p>
            <a:pPr marL="548640" marR="0" lvl="1" indent="-189230" algn="l" rtl="0">
              <a:lnSpc>
                <a:spcPct val="100000"/>
              </a:lnSpc>
              <a:spcBef>
                <a:spcPts val="100"/>
              </a:spcBef>
              <a:spcAft>
                <a:spcPts val="100"/>
              </a:spcAft>
              <a:buClr>
                <a:srgbClr val="C3260C"/>
              </a:buClr>
              <a:buSzPts val="1868"/>
              <a:buFont typeface="Courier New"/>
              <a:buChar char="o"/>
            </a:pPr>
            <a:r>
              <a:rPr lang="en-US" sz="1460" b="0" i="0" u="none" strike="noStrike" cap="none" dirty="0">
                <a:solidFill>
                  <a:srgbClr val="3F3F3F"/>
                </a:solidFill>
                <a:latin typeface="Trebuchet MS"/>
                <a:ea typeface="Trebuchet MS"/>
                <a:cs typeface="Trebuchet MS"/>
                <a:sym typeface="Trebuchet MS"/>
              </a:rPr>
              <a:t>The VIAF™ (Virtual International Authority File) combines multiple name authority files into a single OCLC-hosted name authority service. The goal of the service is to lower the cost and increase the utility of library authority files by matching and linking widely-used authority files and making that information available on the Web.</a:t>
            </a:r>
            <a:endParaRPr sz="1500" dirty="0"/>
          </a:p>
          <a:p>
            <a:pPr marL="228600" marR="0" lvl="0" indent="-98679" algn="l" rtl="0">
              <a:lnSpc>
                <a:spcPct val="100000"/>
              </a:lnSpc>
              <a:spcBef>
                <a:spcPts val="100"/>
              </a:spcBef>
              <a:spcAft>
                <a:spcPts val="100"/>
              </a:spcAft>
              <a:buClr>
                <a:srgbClr val="C3260C"/>
              </a:buClr>
              <a:buSzPts val="1326"/>
              <a:buFont typeface="Courier New"/>
              <a:buNone/>
            </a:pPr>
            <a:endParaRPr sz="920" dirty="0">
              <a:solidFill>
                <a:srgbClr val="0070C0"/>
              </a:solidFill>
              <a:latin typeface="Trebuchet MS"/>
              <a:ea typeface="Trebuchet MS"/>
              <a:cs typeface="Trebuchet MS"/>
              <a:sym typeface="Trebuchet MS"/>
            </a:endParaRPr>
          </a:p>
          <a:p>
            <a:pPr marL="102870" marR="0" lvl="1" indent="64261" algn="l" rtl="0">
              <a:lnSpc>
                <a:spcPct val="100000"/>
              </a:lnSpc>
              <a:spcBef>
                <a:spcPts val="100"/>
              </a:spcBef>
              <a:spcAft>
                <a:spcPts val="100"/>
              </a:spcAft>
              <a:buClr>
                <a:srgbClr val="C3260C"/>
              </a:buClr>
              <a:buSzPts val="1868"/>
              <a:buFont typeface="Courier New"/>
              <a:buChar char="o"/>
            </a:pPr>
            <a:r>
              <a:rPr lang="en-US" sz="1460" b="1" i="0" u="sng" strike="noStrike" cap="none" dirty="0">
                <a:solidFill>
                  <a:schemeClr val="hlink"/>
                </a:solidFill>
                <a:latin typeface="Trebuchet MS"/>
                <a:ea typeface="Trebuchet MS"/>
                <a:cs typeface="Trebuchet MS"/>
                <a:sym typeface="Trebuchet MS"/>
                <a:hlinkClick r:id="rId5"/>
              </a:rPr>
              <a:t>Getty Union List of Artist Names (ULAN)</a:t>
            </a:r>
            <a:endParaRPr sz="1460" b="1" i="0" u="none" strike="noStrike" cap="none" dirty="0">
              <a:solidFill>
                <a:srgbClr val="3F3F3F"/>
              </a:solidFill>
              <a:latin typeface="Trebuchet MS"/>
              <a:ea typeface="Trebuchet MS"/>
              <a:cs typeface="Trebuchet MS"/>
              <a:sym typeface="Trebuchet MS"/>
            </a:endParaRPr>
          </a:p>
          <a:p>
            <a:pPr marL="548640" marR="0" lvl="3" indent="-189230" algn="l" rtl="0">
              <a:lnSpc>
                <a:spcPct val="100000"/>
              </a:lnSpc>
              <a:spcBef>
                <a:spcPts val="100"/>
              </a:spcBef>
              <a:spcAft>
                <a:spcPts val="100"/>
              </a:spcAft>
              <a:buClr>
                <a:srgbClr val="C3260C"/>
              </a:buClr>
              <a:buSzPts val="1868"/>
              <a:buFont typeface="Courier New"/>
              <a:buChar char="o"/>
            </a:pPr>
            <a:r>
              <a:rPr lang="en-US" sz="1460" b="0" i="0" u="none" strike="noStrike" cap="none" dirty="0">
                <a:solidFill>
                  <a:srgbClr val="3F3F3F"/>
                </a:solidFill>
                <a:latin typeface="Trebuchet MS"/>
                <a:ea typeface="Trebuchet MS"/>
                <a:cs typeface="Trebuchet MS"/>
                <a:sym typeface="Trebuchet MS"/>
              </a:rPr>
              <a:t>The ULAN includes proper names and associated information about artists. </a:t>
            </a:r>
            <a:r>
              <a:rPr lang="en-US" sz="1460" b="0" i="1" u="none" strike="noStrike" cap="none" dirty="0">
                <a:solidFill>
                  <a:srgbClr val="3F3F3F"/>
                </a:solidFill>
                <a:latin typeface="Trebuchet MS"/>
                <a:ea typeface="Trebuchet MS"/>
                <a:cs typeface="Trebuchet MS"/>
                <a:sym typeface="Trebuchet MS"/>
              </a:rPr>
              <a:t>Artists</a:t>
            </a:r>
            <a:r>
              <a:rPr lang="en-US" sz="1460" b="0" i="0" u="none" strike="noStrike" cap="none" dirty="0">
                <a:solidFill>
                  <a:srgbClr val="3F3F3F"/>
                </a:solidFill>
                <a:latin typeface="Trebuchet MS"/>
                <a:ea typeface="Trebuchet MS"/>
                <a:cs typeface="Trebuchet MS"/>
                <a:sym typeface="Trebuchet MS"/>
              </a:rPr>
              <a:t> may be either individuals (persons) or groups of individuals working together (corporate bodies). Artists in the ULAN generally represent creators involved in the conception or production of visual arts and architecture. </a:t>
            </a:r>
            <a:endParaRPr sz="1500" dirty="0"/>
          </a:p>
          <a:p>
            <a:pPr marL="548640" marR="0" lvl="3" indent="-98679" algn="l" rtl="0">
              <a:lnSpc>
                <a:spcPct val="100000"/>
              </a:lnSpc>
              <a:spcBef>
                <a:spcPts val="100"/>
              </a:spcBef>
              <a:spcAft>
                <a:spcPts val="100"/>
              </a:spcAft>
              <a:buClr>
                <a:srgbClr val="C3260C"/>
              </a:buClr>
              <a:buSzPts val="1326"/>
              <a:buFont typeface="Courier New"/>
              <a:buNone/>
            </a:pPr>
            <a:endParaRPr sz="920" b="0" i="0" u="none" strike="noStrike" cap="none" dirty="0">
              <a:solidFill>
                <a:srgbClr val="3F3F3F"/>
              </a:solidFill>
              <a:latin typeface="Trebuchet MS"/>
              <a:ea typeface="Trebuchet MS"/>
              <a:cs typeface="Trebuchet MS"/>
              <a:sym typeface="Trebuchet MS"/>
            </a:endParaRPr>
          </a:p>
          <a:p>
            <a:pPr marL="274320" marR="0" lvl="2" indent="-121221" algn="l" rtl="0">
              <a:lnSpc>
                <a:spcPct val="100000"/>
              </a:lnSpc>
              <a:spcBef>
                <a:spcPts val="100"/>
              </a:spcBef>
              <a:spcAft>
                <a:spcPts val="100"/>
              </a:spcAft>
              <a:buClr>
                <a:srgbClr val="C3260C"/>
              </a:buClr>
              <a:buSzPts val="2089"/>
              <a:buFont typeface="Courier New"/>
              <a:buChar char="o"/>
            </a:pPr>
            <a:r>
              <a:rPr lang="en-US" sz="1629" b="1" i="0" u="sng" strike="noStrike" cap="none" dirty="0">
                <a:solidFill>
                  <a:schemeClr val="hlink"/>
                </a:solidFill>
                <a:latin typeface="Trebuchet MS"/>
                <a:ea typeface="Trebuchet MS"/>
                <a:cs typeface="Trebuchet MS"/>
                <a:sym typeface="Trebuchet MS"/>
                <a:hlinkClick r:id="rId6"/>
              </a:rPr>
              <a:t>ORC</a:t>
            </a:r>
            <a:r>
              <a:rPr lang="en-US" sz="1629" b="1" u="sng" dirty="0">
                <a:solidFill>
                  <a:schemeClr val="hlink"/>
                </a:solidFill>
                <a:latin typeface="Trebuchet MS"/>
                <a:ea typeface="Trebuchet MS"/>
                <a:cs typeface="Trebuchet MS"/>
                <a:sym typeface="Trebuchet MS"/>
                <a:hlinkClick r:id="rId6"/>
              </a:rPr>
              <a:t>I</a:t>
            </a:r>
            <a:r>
              <a:rPr lang="en-US" sz="1629" b="1" i="0" u="sng" strike="noStrike" cap="none" dirty="0">
                <a:solidFill>
                  <a:schemeClr val="hlink"/>
                </a:solidFill>
                <a:latin typeface="Trebuchet MS"/>
                <a:ea typeface="Trebuchet MS"/>
                <a:cs typeface="Trebuchet MS"/>
                <a:sym typeface="Trebuchet MS"/>
                <a:hlinkClick r:id="rId6"/>
              </a:rPr>
              <a:t>D</a:t>
            </a:r>
            <a:endParaRPr sz="1629" b="1" i="0" u="none" strike="noStrike" cap="none" dirty="0">
              <a:solidFill>
                <a:srgbClr val="3F3F3F"/>
              </a:solidFill>
              <a:latin typeface="Trebuchet MS"/>
              <a:ea typeface="Trebuchet MS"/>
              <a:cs typeface="Trebuchet MS"/>
              <a:sym typeface="Trebuchet MS"/>
            </a:endParaRPr>
          </a:p>
          <a:p>
            <a:pPr marL="548640" marR="0" lvl="3" indent="-189230" algn="l" rtl="0">
              <a:lnSpc>
                <a:spcPct val="100000"/>
              </a:lnSpc>
              <a:spcBef>
                <a:spcPts val="100"/>
              </a:spcBef>
              <a:spcAft>
                <a:spcPts val="100"/>
              </a:spcAft>
              <a:buClr>
                <a:srgbClr val="C3260C"/>
              </a:buClr>
              <a:buSzPts val="1868"/>
              <a:buFont typeface="Courier New"/>
              <a:buChar char="o"/>
            </a:pPr>
            <a:r>
              <a:rPr lang="en-US" sz="1460" b="0" i="0" u="none" strike="noStrike" cap="none" dirty="0">
                <a:solidFill>
                  <a:srgbClr val="3F3F3F"/>
                </a:solidFill>
                <a:latin typeface="Trebuchet MS"/>
                <a:ea typeface="Trebuchet MS"/>
                <a:cs typeface="Trebuchet MS"/>
                <a:sym typeface="Trebuchet MS"/>
              </a:rPr>
              <a:t>ORCID provides a persistent digital identifier that distinguishes a researcher from every other researcher and, through integration in key research workflows such as manuscript and grant submission, supports automated linkages between the researcher and his/her professional activities ensuring that his/her work is recognized.</a:t>
            </a:r>
            <a:endParaRPr sz="1500" dirty="0"/>
          </a:p>
          <a:p>
            <a:pPr marL="228600" marR="0" lvl="0" indent="-84645" algn="l" rtl="0">
              <a:lnSpc>
                <a:spcPct val="80000"/>
              </a:lnSpc>
              <a:spcBef>
                <a:spcPts val="538"/>
              </a:spcBef>
              <a:spcAft>
                <a:spcPts val="0"/>
              </a:spcAft>
              <a:buClr>
                <a:srgbClr val="C3260C"/>
              </a:buClr>
              <a:buSzPts val="1547"/>
              <a:buFont typeface="Georgia"/>
              <a:buNone/>
            </a:pPr>
            <a:endParaRPr sz="1190" dirty="0">
              <a:solidFill>
                <a:srgbClr val="0070C0"/>
              </a:solidFill>
              <a:latin typeface="Trebuchet MS"/>
              <a:ea typeface="Trebuchet MS"/>
              <a:cs typeface="Trebuchet MS"/>
              <a:sym typeface="Trebuchet MS"/>
            </a:endParaRP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Shape 821"/>
        <p:cNvGrpSpPr/>
        <p:nvPr/>
      </p:nvGrpSpPr>
      <p:grpSpPr>
        <a:xfrm>
          <a:off x="0" y="0"/>
          <a:ext cx="0" cy="0"/>
          <a:chOff x="0" y="0"/>
          <a:chExt cx="0" cy="0"/>
        </a:xfrm>
      </p:grpSpPr>
      <p:sp>
        <p:nvSpPr>
          <p:cNvPr id="822" name="Google Shape;822;p99"/>
          <p:cNvSpPr txBox="1">
            <a:spLocks noGrp="1"/>
          </p:cNvSpPr>
          <p:nvPr>
            <p:ph type="body" idx="1"/>
          </p:nvPr>
        </p:nvSpPr>
        <p:spPr>
          <a:xfrm>
            <a:off x="685800" y="1600200"/>
            <a:ext cx="7620000" cy="5181600"/>
          </a:xfrm>
          <a:prstGeom prst="rect">
            <a:avLst/>
          </a:prstGeom>
          <a:noFill/>
          <a:ln>
            <a:noFill/>
          </a:ln>
        </p:spPr>
        <p:txBody>
          <a:bodyPr spcFirstLastPara="1" wrap="square" lIns="91425" tIns="45700" rIns="91425" bIns="45700" anchor="t" anchorCtr="0">
            <a:noAutofit/>
          </a:bodyPr>
          <a:lstStyle/>
          <a:p>
            <a:pPr marL="228600" lvl="0" indent="-144780" algn="l" rtl="0">
              <a:lnSpc>
                <a:spcPct val="115000"/>
              </a:lnSpc>
              <a:spcBef>
                <a:spcPts val="100"/>
              </a:spcBef>
              <a:spcAft>
                <a:spcPts val="0"/>
              </a:spcAft>
              <a:buSzPts val="2000"/>
              <a:buFont typeface="Courier New"/>
              <a:buChar char="o"/>
            </a:pPr>
            <a:r>
              <a:rPr lang="en-US" sz="2000" b="1" dirty="0"/>
              <a:t>Example:</a:t>
            </a:r>
            <a:r>
              <a:rPr lang="en-US" sz="2000" dirty="0"/>
              <a:t> Experience of Violence in the Lives of Homeless Persons: The Florida Four City Study, 2003-2004 (ICPSR 20363) </a:t>
            </a:r>
            <a:r>
              <a:rPr lang="en-US" sz="1500" u="sng" dirty="0">
                <a:solidFill>
                  <a:schemeClr val="hlink"/>
                </a:solidFill>
                <a:hlinkClick r:id="rId3"/>
              </a:rPr>
              <a:t>http://www.icpsr.umich.edu/icpsrweb/NACJD/studies/20363?archive=NACJD&amp;q=%22university+of+central+florida%22&amp;permit%5B0%5D=AVAILABLE&amp;x=-999&amp;y=-84</a:t>
            </a:r>
            <a:endParaRPr sz="1500" dirty="0"/>
          </a:p>
          <a:p>
            <a:pPr marL="228600" lvl="0" indent="-67309" algn="l" rtl="0">
              <a:lnSpc>
                <a:spcPct val="115000"/>
              </a:lnSpc>
              <a:spcBef>
                <a:spcPts val="100"/>
              </a:spcBef>
              <a:spcAft>
                <a:spcPts val="0"/>
              </a:spcAft>
              <a:buSzPts val="1820"/>
              <a:buFont typeface="Courier New"/>
              <a:buNone/>
            </a:pPr>
            <a:endParaRPr sz="2000" b="1" dirty="0">
              <a:solidFill>
                <a:srgbClr val="0070C0"/>
              </a:solidFill>
            </a:endParaRPr>
          </a:p>
          <a:p>
            <a:pPr marL="228600" lvl="0" indent="-144780" algn="l" rtl="0">
              <a:lnSpc>
                <a:spcPct val="115000"/>
              </a:lnSpc>
              <a:spcBef>
                <a:spcPts val="100"/>
              </a:spcBef>
              <a:spcAft>
                <a:spcPts val="0"/>
              </a:spcAft>
              <a:buSzPts val="2000"/>
              <a:buFont typeface="Courier New"/>
              <a:buChar char="o"/>
            </a:pPr>
            <a:r>
              <a:rPr lang="en-US" sz="2000" dirty="0">
                <a:solidFill>
                  <a:srgbClr val="1C4587"/>
                </a:solidFill>
              </a:rPr>
              <a:t>Data Documentation Initiative (DDI) </a:t>
            </a:r>
            <a:r>
              <a:rPr lang="en-US" sz="1600" u="sng" dirty="0">
                <a:solidFill>
                  <a:schemeClr val="hlink"/>
                </a:solidFill>
                <a:hlinkClick r:id="rId4"/>
              </a:rPr>
              <a:t>http://www.ddialliance.org/</a:t>
            </a:r>
            <a:endParaRPr sz="1600" u="sng" dirty="0"/>
          </a:p>
          <a:p>
            <a:pPr marL="228600" lvl="0" indent="-67309" algn="l" rtl="0">
              <a:lnSpc>
                <a:spcPct val="115000"/>
              </a:lnSpc>
              <a:spcBef>
                <a:spcPts val="100"/>
              </a:spcBef>
              <a:spcAft>
                <a:spcPts val="0"/>
              </a:spcAft>
              <a:buSzPts val="1820"/>
              <a:buFont typeface="Courier New"/>
              <a:buNone/>
            </a:pPr>
            <a:endParaRPr sz="2000" dirty="0"/>
          </a:p>
          <a:p>
            <a:pPr marL="228600" lvl="0" indent="-127000" algn="l" rtl="0">
              <a:lnSpc>
                <a:spcPct val="115000"/>
              </a:lnSpc>
              <a:spcBef>
                <a:spcPts val="100"/>
              </a:spcBef>
              <a:spcAft>
                <a:spcPts val="0"/>
              </a:spcAft>
              <a:buSzPts val="2000"/>
              <a:buFont typeface="Courier New"/>
              <a:buChar char="o"/>
            </a:pPr>
            <a:r>
              <a:rPr lang="en-US" sz="2000" dirty="0"/>
              <a:t>DDI-compliant data repository:</a:t>
            </a:r>
            <a:endParaRPr sz="2000" dirty="0"/>
          </a:p>
          <a:p>
            <a:pPr marL="548640" lvl="1" indent="-144780" algn="l" rtl="0">
              <a:lnSpc>
                <a:spcPct val="115000"/>
              </a:lnSpc>
              <a:spcBef>
                <a:spcPts val="100"/>
              </a:spcBef>
              <a:spcAft>
                <a:spcPts val="0"/>
              </a:spcAft>
              <a:buSzPts val="2000"/>
              <a:buFont typeface="Courier New"/>
              <a:buChar char="o"/>
            </a:pPr>
            <a:r>
              <a:rPr lang="en-US" sz="2000" u="sng" dirty="0">
                <a:solidFill>
                  <a:schemeClr val="hlink"/>
                </a:solidFill>
                <a:hlinkClick r:id="rId5"/>
              </a:rPr>
              <a:t>ICPSR (Inter-university Consortium for Political and Social Research)</a:t>
            </a:r>
            <a:endParaRPr sz="2000" dirty="0"/>
          </a:p>
          <a:p>
            <a:pPr marL="548640" lvl="1" indent="-144780" algn="l" rtl="0">
              <a:lnSpc>
                <a:spcPct val="115000"/>
              </a:lnSpc>
              <a:spcBef>
                <a:spcPts val="100"/>
              </a:spcBef>
              <a:spcAft>
                <a:spcPts val="0"/>
              </a:spcAft>
              <a:buSzPts val="2000"/>
              <a:buFont typeface="Courier New"/>
              <a:buChar char="o"/>
            </a:pPr>
            <a:r>
              <a:rPr lang="en-US" sz="2000" u="sng" dirty="0">
                <a:solidFill>
                  <a:schemeClr val="hlink"/>
                </a:solidFill>
                <a:hlinkClick r:id="rId6"/>
              </a:rPr>
              <a:t>UKDA (UK Data Archive)</a:t>
            </a:r>
            <a:endParaRPr sz="2000" dirty="0"/>
          </a:p>
          <a:p>
            <a:pPr marL="548640" lvl="1" indent="-17780" algn="l" rtl="0">
              <a:lnSpc>
                <a:spcPct val="115000"/>
              </a:lnSpc>
              <a:spcBef>
                <a:spcPts val="0"/>
              </a:spcBef>
              <a:spcAft>
                <a:spcPts val="0"/>
              </a:spcAft>
              <a:buSzPts val="2600"/>
              <a:buFont typeface="Courier New"/>
              <a:buNone/>
            </a:pPr>
            <a:endParaRPr sz="2000" dirty="0"/>
          </a:p>
          <a:p>
            <a:pPr marL="548640" lvl="1" indent="-17780" algn="l" rtl="0">
              <a:lnSpc>
                <a:spcPct val="110000"/>
              </a:lnSpc>
              <a:spcBef>
                <a:spcPts val="700"/>
              </a:spcBef>
              <a:spcAft>
                <a:spcPts val="0"/>
              </a:spcAft>
              <a:buSzPts val="2600"/>
              <a:buFont typeface="Courier New"/>
              <a:buNone/>
            </a:pPr>
            <a:endParaRPr dirty="0"/>
          </a:p>
          <a:p>
            <a:pPr marL="365760" lvl="1" indent="0" algn="l" rtl="0">
              <a:spcBef>
                <a:spcPts val="700"/>
              </a:spcBef>
              <a:spcAft>
                <a:spcPts val="0"/>
              </a:spcAft>
              <a:buSzPts val="2600"/>
              <a:buNone/>
            </a:pPr>
            <a:endParaRPr dirty="0"/>
          </a:p>
          <a:p>
            <a:pPr marL="45720" lvl="0" indent="0" algn="l" rtl="0">
              <a:spcBef>
                <a:spcPts val="660"/>
              </a:spcBef>
              <a:spcAft>
                <a:spcPts val="0"/>
              </a:spcAft>
              <a:buSzPts val="2340"/>
              <a:buNone/>
            </a:pPr>
            <a:endParaRPr sz="1800" dirty="0">
              <a:solidFill>
                <a:srgbClr val="0070C0"/>
              </a:solidFill>
            </a:endParaRPr>
          </a:p>
        </p:txBody>
      </p:sp>
      <p:sp>
        <p:nvSpPr>
          <p:cNvPr id="823" name="Google Shape;823;p99"/>
          <p:cNvSpPr txBox="1"/>
          <p:nvPr/>
        </p:nvSpPr>
        <p:spPr>
          <a:xfrm>
            <a:off x="685800" y="304800"/>
            <a:ext cx="76200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3840"/>
              <a:buFont typeface="Georgia"/>
              <a:buNone/>
            </a:pPr>
            <a:r>
              <a:rPr lang="en-US" sz="3000" b="1" i="0">
                <a:solidFill>
                  <a:srgbClr val="434343"/>
                </a:solidFill>
                <a:latin typeface="Trebuchet MS"/>
                <a:ea typeface="Trebuchet MS"/>
                <a:cs typeface="Trebuchet MS"/>
                <a:sym typeface="Trebuchet MS"/>
              </a:rPr>
              <a:t>Appendix 6: Dataset Examples </a:t>
            </a:r>
            <a:endParaRPr>
              <a:solidFill>
                <a:srgbClr val="434343"/>
              </a:solidFill>
            </a:endParaRPr>
          </a:p>
          <a:p>
            <a:pPr marL="0" marR="0" lvl="0" indent="0" algn="l" rtl="0">
              <a:spcBef>
                <a:spcPts val="0"/>
              </a:spcBef>
              <a:spcAft>
                <a:spcPts val="0"/>
              </a:spcAft>
              <a:buClr>
                <a:srgbClr val="C3260C"/>
              </a:buClr>
              <a:buSzPts val="3840"/>
              <a:buFont typeface="Georgia"/>
              <a:buNone/>
            </a:pPr>
            <a:r>
              <a:rPr lang="en-US" sz="3000" b="1" i="0">
                <a:solidFill>
                  <a:srgbClr val="434343"/>
                </a:solidFill>
                <a:latin typeface="Trebuchet MS"/>
                <a:ea typeface="Trebuchet MS"/>
                <a:cs typeface="Trebuchet MS"/>
                <a:sym typeface="Trebuchet MS"/>
              </a:rPr>
              <a:t>Social Science Dataset</a:t>
            </a:r>
            <a:endParaRPr>
              <a:solidFill>
                <a:srgbClr val="434343"/>
              </a:solidFill>
            </a:endParaRP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Shape 828"/>
        <p:cNvGrpSpPr/>
        <p:nvPr/>
      </p:nvGrpSpPr>
      <p:grpSpPr>
        <a:xfrm>
          <a:off x="0" y="0"/>
          <a:ext cx="0" cy="0"/>
          <a:chOff x="0" y="0"/>
          <a:chExt cx="0" cy="0"/>
        </a:xfrm>
      </p:grpSpPr>
      <p:sp>
        <p:nvSpPr>
          <p:cNvPr id="829" name="Google Shape;829;p100"/>
          <p:cNvSpPr txBox="1"/>
          <p:nvPr/>
        </p:nvSpPr>
        <p:spPr>
          <a:xfrm>
            <a:off x="685800" y="304800"/>
            <a:ext cx="7620000" cy="838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3584"/>
              <a:buFont typeface="Georgia"/>
              <a:buNone/>
            </a:pPr>
            <a:r>
              <a:rPr lang="en-US" sz="2800" b="1" i="0">
                <a:solidFill>
                  <a:srgbClr val="434343"/>
                </a:solidFill>
                <a:latin typeface="Trebuchet MS"/>
                <a:ea typeface="Trebuchet MS"/>
                <a:cs typeface="Trebuchet MS"/>
                <a:sym typeface="Trebuchet MS"/>
              </a:rPr>
              <a:t>Humanities Data</a:t>
            </a:r>
            <a:endParaRPr sz="2800" b="1" i="0">
              <a:solidFill>
                <a:srgbClr val="434343"/>
              </a:solidFill>
              <a:latin typeface="Trebuchet MS"/>
              <a:ea typeface="Trebuchet MS"/>
              <a:cs typeface="Trebuchet MS"/>
              <a:sym typeface="Trebuchet MS"/>
            </a:endParaRPr>
          </a:p>
        </p:txBody>
      </p:sp>
      <p:sp>
        <p:nvSpPr>
          <p:cNvPr id="830" name="Google Shape;830;p100"/>
          <p:cNvSpPr txBox="1"/>
          <p:nvPr/>
        </p:nvSpPr>
        <p:spPr>
          <a:xfrm>
            <a:off x="838200" y="1295400"/>
            <a:ext cx="7696200" cy="5632311"/>
          </a:xfrm>
          <a:prstGeom prst="rect">
            <a:avLst/>
          </a:prstGeom>
          <a:noFill/>
          <a:ln>
            <a:noFill/>
          </a:ln>
        </p:spPr>
        <p:txBody>
          <a:bodyPr spcFirstLastPara="1" wrap="square" lIns="91425" tIns="45700" rIns="91425" bIns="45700" anchor="t" anchorCtr="0">
            <a:noAutofit/>
          </a:bodyPr>
          <a:lstStyle/>
          <a:p>
            <a:pPr marL="285750" marR="0" lvl="0" indent="-285750" algn="l" rtl="0">
              <a:spcBef>
                <a:spcPts val="100"/>
              </a:spcBef>
              <a:spcAft>
                <a:spcPts val="0"/>
              </a:spcAft>
              <a:buClr>
                <a:srgbClr val="434343"/>
              </a:buClr>
              <a:buSzPts val="1800"/>
              <a:buFont typeface="Courier New"/>
              <a:buChar char="o"/>
            </a:pPr>
            <a:r>
              <a:rPr lang="en-US" sz="1800" b="1" dirty="0">
                <a:solidFill>
                  <a:srgbClr val="434343"/>
                </a:solidFill>
                <a:latin typeface="Trebuchet MS"/>
                <a:ea typeface="Trebuchet MS"/>
                <a:cs typeface="Trebuchet MS"/>
                <a:sym typeface="Trebuchet MS"/>
              </a:rPr>
              <a:t>TEI by Example: </a:t>
            </a:r>
            <a:r>
              <a:rPr lang="en-US" sz="1800" u="sng" dirty="0">
                <a:solidFill>
                  <a:srgbClr val="434343"/>
                </a:solidFill>
                <a:latin typeface="Trebuchet MS"/>
                <a:ea typeface="Trebuchet MS"/>
                <a:cs typeface="Trebuchet MS"/>
                <a:sym typeface="Trebuchet MS"/>
                <a:hlinkClick r:id="rId3"/>
              </a:rPr>
              <a:t>https://teibyexample.org/</a:t>
            </a:r>
            <a:endParaRPr sz="1800" dirty="0">
              <a:solidFill>
                <a:srgbClr val="434343"/>
              </a:solidFill>
              <a:latin typeface="Trebuchet MS"/>
              <a:ea typeface="Trebuchet MS"/>
              <a:cs typeface="Trebuchet MS"/>
              <a:sym typeface="Trebuchet MS"/>
            </a:endParaRPr>
          </a:p>
          <a:p>
            <a:pPr marL="742950" marR="0" lvl="1" indent="-285750" algn="l" rtl="0">
              <a:spcBef>
                <a:spcPts val="100"/>
              </a:spcBef>
              <a:spcAft>
                <a:spcPts val="0"/>
              </a:spcAft>
              <a:buClr>
                <a:srgbClr val="434343"/>
              </a:buClr>
              <a:buSzPts val="1800"/>
              <a:buFont typeface="Courier New"/>
              <a:buChar char="o"/>
            </a:pPr>
            <a:r>
              <a:rPr lang="en-US" sz="1800" b="0" i="0" u="none" strike="noStrike" cap="none" dirty="0">
                <a:solidFill>
                  <a:srgbClr val="434343"/>
                </a:solidFill>
                <a:latin typeface="Trebuchet MS"/>
                <a:ea typeface="Trebuchet MS"/>
                <a:cs typeface="Trebuchet MS"/>
                <a:sym typeface="Trebuchet MS"/>
              </a:rPr>
              <a:t>Examples for 8 Modules: </a:t>
            </a:r>
            <a:endParaRPr dirty="0">
              <a:solidFill>
                <a:srgbClr val="434343"/>
              </a:solidFill>
            </a:endParaRPr>
          </a:p>
          <a:p>
            <a:pPr marL="1200150" marR="0" lvl="2" indent="-285750" algn="l" rtl="0">
              <a:spcBef>
                <a:spcPts val="100"/>
              </a:spcBef>
              <a:spcAft>
                <a:spcPts val="0"/>
              </a:spcAft>
              <a:buClr>
                <a:srgbClr val="434343"/>
              </a:buClr>
              <a:buSzPts val="1800"/>
              <a:buFont typeface="Courier New"/>
              <a:buChar char="o"/>
            </a:pPr>
            <a:r>
              <a:rPr lang="en-US" sz="1800" b="0" i="0" u="none" strike="noStrike" cap="none" dirty="0">
                <a:solidFill>
                  <a:srgbClr val="434343"/>
                </a:solidFill>
                <a:latin typeface="Trebuchet MS"/>
                <a:ea typeface="Trebuchet MS"/>
                <a:cs typeface="Trebuchet MS"/>
                <a:sym typeface="Trebuchet MS"/>
              </a:rPr>
              <a:t>TEI Header Examples: </a:t>
            </a:r>
            <a:r>
              <a:rPr lang="en-US" sz="1800" b="0" i="0" u="sng" strike="noStrike" cap="none" dirty="0">
                <a:solidFill>
                  <a:srgbClr val="434343"/>
                </a:solidFill>
                <a:latin typeface="Trebuchet MS"/>
                <a:ea typeface="Trebuchet MS"/>
                <a:cs typeface="Trebuchet MS"/>
                <a:sym typeface="Trebuchet MS"/>
                <a:hlinkClick r:id="rId4"/>
              </a:rPr>
              <a:t>https://teibyexample.org/examples/TBED02v00.htm</a:t>
            </a:r>
            <a:endParaRPr sz="1800" b="0" i="0" u="none" strike="noStrike" cap="none" dirty="0">
              <a:solidFill>
                <a:srgbClr val="434343"/>
              </a:solidFill>
              <a:latin typeface="Trebuchet MS"/>
              <a:ea typeface="Trebuchet MS"/>
              <a:cs typeface="Trebuchet MS"/>
              <a:sym typeface="Trebuchet MS"/>
            </a:endParaRPr>
          </a:p>
          <a:p>
            <a:pPr marL="1200150" marR="0" lvl="2" indent="-285750" algn="l" rtl="0">
              <a:spcBef>
                <a:spcPts val="100"/>
              </a:spcBef>
              <a:spcAft>
                <a:spcPts val="0"/>
              </a:spcAft>
              <a:buClr>
                <a:srgbClr val="434343"/>
              </a:buClr>
              <a:buSzPts val="1800"/>
              <a:buFont typeface="Courier New"/>
              <a:buChar char="o"/>
            </a:pPr>
            <a:r>
              <a:rPr lang="en-US" sz="1800" b="0" i="0" u="none" strike="noStrike" cap="none" dirty="0">
                <a:solidFill>
                  <a:srgbClr val="434343"/>
                </a:solidFill>
                <a:latin typeface="Trebuchet MS"/>
                <a:ea typeface="Trebuchet MS"/>
                <a:cs typeface="Trebuchet MS"/>
                <a:sym typeface="Trebuchet MS"/>
              </a:rPr>
              <a:t>Prose Examples: </a:t>
            </a:r>
            <a:r>
              <a:rPr lang="en-US" sz="1800" b="0" i="0" u="sng" strike="noStrike" cap="none" dirty="0">
                <a:solidFill>
                  <a:srgbClr val="434343"/>
                </a:solidFill>
                <a:latin typeface="Trebuchet MS"/>
                <a:ea typeface="Trebuchet MS"/>
                <a:cs typeface="Trebuchet MS"/>
                <a:sym typeface="Trebuchet MS"/>
                <a:hlinkClick r:id="rId5"/>
              </a:rPr>
              <a:t>https://teibyexample.org/examples/TBED03v00.htm</a:t>
            </a:r>
            <a:endParaRPr sz="1800" b="0" i="0" u="none" strike="noStrike" cap="none" dirty="0">
              <a:solidFill>
                <a:srgbClr val="434343"/>
              </a:solidFill>
              <a:latin typeface="Trebuchet MS"/>
              <a:ea typeface="Trebuchet MS"/>
              <a:cs typeface="Trebuchet MS"/>
              <a:sym typeface="Trebuchet MS"/>
            </a:endParaRPr>
          </a:p>
          <a:p>
            <a:pPr marL="1200150" marR="0" lvl="2" indent="-285750" algn="l" rtl="0">
              <a:spcBef>
                <a:spcPts val="100"/>
              </a:spcBef>
              <a:spcAft>
                <a:spcPts val="0"/>
              </a:spcAft>
              <a:buClr>
                <a:srgbClr val="434343"/>
              </a:buClr>
              <a:buSzPts val="1800"/>
              <a:buFont typeface="Courier New"/>
              <a:buChar char="o"/>
            </a:pPr>
            <a:r>
              <a:rPr lang="en-US" sz="1800" b="0" i="0" u="none" strike="noStrike" cap="none" dirty="0">
                <a:solidFill>
                  <a:srgbClr val="434343"/>
                </a:solidFill>
                <a:latin typeface="Trebuchet MS"/>
                <a:ea typeface="Trebuchet MS"/>
                <a:cs typeface="Trebuchet MS"/>
                <a:sym typeface="Trebuchet MS"/>
              </a:rPr>
              <a:t>Primary sources</a:t>
            </a:r>
            <a:endParaRPr sz="1800" b="0" i="0" u="sng" strike="noStrike" cap="none" dirty="0">
              <a:solidFill>
                <a:srgbClr val="434343"/>
              </a:solidFill>
              <a:latin typeface="Trebuchet MS"/>
              <a:ea typeface="Trebuchet MS"/>
              <a:cs typeface="Trebuchet MS"/>
              <a:sym typeface="Trebuchet MS"/>
              <a:hlinkClick r:id="rId6"/>
            </a:endParaRPr>
          </a:p>
          <a:p>
            <a:pPr marL="1371600" marR="0" lvl="3" indent="0" algn="l" rtl="0">
              <a:spcBef>
                <a:spcPts val="100"/>
              </a:spcBef>
              <a:spcAft>
                <a:spcPts val="0"/>
              </a:spcAft>
              <a:buNone/>
            </a:pPr>
            <a:r>
              <a:rPr lang="en-US" sz="1800" b="0" i="0" u="sng" strike="noStrike" cap="none" dirty="0">
                <a:solidFill>
                  <a:srgbClr val="434343"/>
                </a:solidFill>
                <a:latin typeface="Trebuchet MS"/>
                <a:ea typeface="Trebuchet MS"/>
                <a:cs typeface="Trebuchet MS"/>
                <a:sym typeface="Trebuchet MS"/>
                <a:hlinkClick r:id="rId6"/>
              </a:rPr>
              <a:t>https://teibyexample.org/examples/TBED06v00.htm</a:t>
            </a:r>
            <a:endParaRPr sz="1800" b="0" i="0" u="none" strike="noStrike" cap="none" dirty="0">
              <a:solidFill>
                <a:srgbClr val="434343"/>
              </a:solidFill>
              <a:latin typeface="Trebuchet MS"/>
              <a:ea typeface="Trebuchet MS"/>
              <a:cs typeface="Trebuchet MS"/>
              <a:sym typeface="Trebuchet MS"/>
            </a:endParaRPr>
          </a:p>
          <a:p>
            <a:pPr marL="742950" marR="0" lvl="1" indent="-171450" algn="l" rtl="0">
              <a:spcBef>
                <a:spcPts val="100"/>
              </a:spcBef>
              <a:spcAft>
                <a:spcPts val="0"/>
              </a:spcAft>
              <a:buClr>
                <a:schemeClr val="dk1"/>
              </a:buClr>
              <a:buSzPts val="1800"/>
              <a:buFont typeface="Courier New"/>
              <a:buNone/>
            </a:pPr>
            <a:endParaRPr sz="1800" b="0" i="0" u="none" strike="noStrike" cap="none" dirty="0">
              <a:solidFill>
                <a:srgbClr val="434343"/>
              </a:solidFill>
              <a:latin typeface="Trebuchet MS"/>
              <a:ea typeface="Trebuchet MS"/>
              <a:cs typeface="Trebuchet MS"/>
              <a:sym typeface="Trebuchet MS"/>
            </a:endParaRPr>
          </a:p>
          <a:p>
            <a:pPr marL="742950" marR="0" lvl="1" indent="-285750" algn="l" rtl="0">
              <a:spcBef>
                <a:spcPts val="100"/>
              </a:spcBef>
              <a:spcAft>
                <a:spcPts val="0"/>
              </a:spcAft>
              <a:buClr>
                <a:srgbClr val="434343"/>
              </a:buClr>
              <a:buSzPts val="1800"/>
              <a:buFont typeface="Courier New"/>
              <a:buChar char="o"/>
            </a:pPr>
            <a:r>
              <a:rPr lang="en-US" sz="1800" b="1" i="0" u="none" strike="noStrike" cap="none" dirty="0">
                <a:solidFill>
                  <a:srgbClr val="434343"/>
                </a:solidFill>
                <a:latin typeface="Trebuchet MS"/>
                <a:ea typeface="Trebuchet MS"/>
                <a:cs typeface="Trebuchet MS"/>
                <a:sym typeface="Trebuchet MS"/>
              </a:rPr>
              <a:t>Tools: </a:t>
            </a:r>
            <a:endParaRPr dirty="0">
              <a:solidFill>
                <a:srgbClr val="434343"/>
              </a:solidFill>
            </a:endParaRPr>
          </a:p>
          <a:p>
            <a:pPr marL="1200150" marR="0" lvl="2" indent="-285750" algn="l" rtl="0">
              <a:spcBef>
                <a:spcPts val="100"/>
              </a:spcBef>
              <a:spcAft>
                <a:spcPts val="0"/>
              </a:spcAft>
              <a:buClr>
                <a:srgbClr val="434343"/>
              </a:buClr>
              <a:buSzPts val="1800"/>
              <a:buFont typeface="Courier New"/>
              <a:buChar char="o"/>
            </a:pPr>
            <a:r>
              <a:rPr lang="en-US" sz="1800" b="0" i="0" u="none" strike="noStrike" cap="none" dirty="0">
                <a:solidFill>
                  <a:srgbClr val="434343"/>
                </a:solidFill>
                <a:latin typeface="Trebuchet MS"/>
                <a:ea typeface="Trebuchet MS"/>
                <a:cs typeface="Trebuchet MS"/>
                <a:sym typeface="Trebuchet MS"/>
              </a:rPr>
              <a:t>TEI validation service: </a:t>
            </a:r>
            <a:r>
              <a:rPr lang="en-US" sz="1800" b="0" i="0" u="sng" strike="noStrike" cap="none" dirty="0">
                <a:solidFill>
                  <a:srgbClr val="434343"/>
                </a:solidFill>
                <a:latin typeface="Trebuchet MS"/>
                <a:ea typeface="Trebuchet MS"/>
                <a:cs typeface="Trebuchet MS"/>
                <a:sym typeface="Trebuchet MS"/>
                <a:hlinkClick r:id="rId7"/>
              </a:rPr>
              <a:t>https://teibyexample.org/xquery/TBEvalidator.xq</a:t>
            </a:r>
            <a:endParaRPr sz="1800" b="0" i="0" u="none" strike="noStrike" cap="none" dirty="0">
              <a:solidFill>
                <a:srgbClr val="434343"/>
              </a:solidFill>
              <a:latin typeface="Trebuchet MS"/>
              <a:ea typeface="Trebuchet MS"/>
              <a:cs typeface="Trebuchet MS"/>
              <a:sym typeface="Trebuchet MS"/>
            </a:endParaRPr>
          </a:p>
          <a:p>
            <a:pPr marL="1200150" marR="0" lvl="2" indent="-285750" algn="l" rtl="0">
              <a:spcBef>
                <a:spcPts val="100"/>
              </a:spcBef>
              <a:spcAft>
                <a:spcPts val="0"/>
              </a:spcAft>
              <a:buClr>
                <a:srgbClr val="434343"/>
              </a:buClr>
              <a:buSzPts val="1800"/>
              <a:buFont typeface="Courier New"/>
              <a:buChar char="o"/>
            </a:pPr>
            <a:r>
              <a:rPr lang="en-US" sz="1800" b="0" i="0" u="none" strike="noStrike" cap="none" dirty="0">
                <a:solidFill>
                  <a:srgbClr val="434343"/>
                </a:solidFill>
                <a:latin typeface="Trebuchet MS"/>
                <a:ea typeface="Trebuchet MS"/>
                <a:cs typeface="Trebuchet MS"/>
                <a:sym typeface="Trebuchet MS"/>
              </a:rPr>
              <a:t>TEI Tools (wiki): </a:t>
            </a:r>
            <a:r>
              <a:rPr lang="en-US" sz="1800" b="0" i="0" u="sng" strike="noStrike" cap="none" dirty="0">
                <a:solidFill>
                  <a:srgbClr val="434343"/>
                </a:solidFill>
                <a:latin typeface="Trebuchet MS"/>
                <a:ea typeface="Trebuchet MS"/>
                <a:cs typeface="Trebuchet MS"/>
                <a:sym typeface="Trebuchet MS"/>
                <a:hlinkClick r:id="rId8"/>
              </a:rPr>
              <a:t>https://wiki.tei-c.org/index.php/Category:Tools</a:t>
            </a:r>
            <a:endParaRPr sz="1800" b="0" i="0" u="none" strike="noStrike" cap="none" dirty="0">
              <a:solidFill>
                <a:srgbClr val="434343"/>
              </a:solidFill>
              <a:latin typeface="Trebuchet MS"/>
              <a:ea typeface="Trebuchet MS"/>
              <a:cs typeface="Trebuchet MS"/>
              <a:sym typeface="Trebuchet MS"/>
            </a:endParaRPr>
          </a:p>
          <a:p>
            <a:pPr marL="1200150" marR="0" lvl="2" indent="-171450" algn="l" rtl="0">
              <a:spcBef>
                <a:spcPts val="100"/>
              </a:spcBef>
              <a:spcAft>
                <a:spcPts val="0"/>
              </a:spcAft>
              <a:buClr>
                <a:schemeClr val="dk1"/>
              </a:buClr>
              <a:buSzPts val="1800"/>
              <a:buFont typeface="Courier New"/>
              <a:buNone/>
            </a:pPr>
            <a:endParaRPr sz="1800" b="0" i="0" u="none" strike="noStrike" cap="none" dirty="0">
              <a:solidFill>
                <a:srgbClr val="434343"/>
              </a:solidFill>
              <a:latin typeface="Trebuchet MS"/>
              <a:ea typeface="Trebuchet MS"/>
              <a:cs typeface="Trebuchet MS"/>
              <a:sym typeface="Trebuchet MS"/>
            </a:endParaRPr>
          </a:p>
          <a:p>
            <a:pPr marL="342900" marR="0" lvl="0" indent="-342900" algn="l" rtl="0">
              <a:spcBef>
                <a:spcPts val="100"/>
              </a:spcBef>
              <a:spcAft>
                <a:spcPts val="0"/>
              </a:spcAft>
              <a:buClr>
                <a:srgbClr val="434343"/>
              </a:buClr>
              <a:buSzPts val="1800"/>
              <a:buFont typeface="Courier New"/>
              <a:buChar char="o"/>
            </a:pPr>
            <a:r>
              <a:rPr lang="en-US" sz="1800" b="1" dirty="0">
                <a:solidFill>
                  <a:srgbClr val="434343"/>
                </a:solidFill>
                <a:latin typeface="Trebuchet MS"/>
                <a:ea typeface="Trebuchet MS"/>
                <a:cs typeface="Trebuchet MS"/>
                <a:sym typeface="Trebuchet MS"/>
              </a:rPr>
              <a:t>The official TEI P5 guideline is at: </a:t>
            </a:r>
            <a:endParaRPr dirty="0">
              <a:solidFill>
                <a:srgbClr val="434343"/>
              </a:solidFill>
            </a:endParaRPr>
          </a:p>
          <a:p>
            <a:pPr marL="742950" marR="0" lvl="1" indent="-285750" algn="l" rtl="0">
              <a:spcBef>
                <a:spcPts val="100"/>
              </a:spcBef>
              <a:spcAft>
                <a:spcPts val="0"/>
              </a:spcAft>
              <a:buClr>
                <a:srgbClr val="434343"/>
              </a:buClr>
              <a:buSzPts val="1800"/>
              <a:buFont typeface="Courier New"/>
              <a:buChar char="o"/>
            </a:pPr>
            <a:r>
              <a:rPr lang="en-US" sz="1800" b="0" i="0" u="sng" strike="noStrike" cap="none" dirty="0">
                <a:solidFill>
                  <a:srgbClr val="434343"/>
                </a:solidFill>
                <a:latin typeface="Trebuchet MS"/>
                <a:ea typeface="Trebuchet MS"/>
                <a:cs typeface="Trebuchet MS"/>
                <a:sym typeface="Trebuchet MS"/>
                <a:hlinkClick r:id="rId9"/>
              </a:rPr>
              <a:t>https://tei-c.org/guidelines/P5/</a:t>
            </a:r>
            <a:endParaRPr sz="1800" b="0" i="0" u="none" strike="noStrike" cap="none" dirty="0">
              <a:solidFill>
                <a:srgbClr val="434343"/>
              </a:solidFill>
              <a:latin typeface="Trebuchet MS"/>
              <a:ea typeface="Trebuchet MS"/>
              <a:cs typeface="Trebuchet MS"/>
              <a:sym typeface="Trebuchet MS"/>
            </a:endParaRPr>
          </a:p>
          <a:p>
            <a:pPr marL="742950" marR="0" lvl="1" indent="-171450" algn="l" rtl="0">
              <a:spcBef>
                <a:spcPts val="100"/>
              </a:spcBef>
              <a:spcAft>
                <a:spcPts val="0"/>
              </a:spcAft>
              <a:buClr>
                <a:schemeClr val="dk1"/>
              </a:buClr>
              <a:buSzPts val="1800"/>
              <a:buFont typeface="Courier New"/>
              <a:buNone/>
            </a:pPr>
            <a:endParaRPr sz="1800" b="0" i="0" u="none" strike="noStrike" cap="none"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dirty="0">
              <a:solidFill>
                <a:schemeClr val="dk1"/>
              </a:solidFill>
              <a:latin typeface="Trebuchet MS"/>
              <a:ea typeface="Trebuchet MS"/>
              <a:cs typeface="Trebuchet MS"/>
              <a:sym typeface="Trebuchet MS"/>
            </a:endParaRP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Shape 834"/>
        <p:cNvGrpSpPr/>
        <p:nvPr/>
      </p:nvGrpSpPr>
      <p:grpSpPr>
        <a:xfrm>
          <a:off x="0" y="0"/>
          <a:ext cx="0" cy="0"/>
          <a:chOff x="0" y="0"/>
          <a:chExt cx="0" cy="0"/>
        </a:xfrm>
      </p:grpSpPr>
      <p:sp>
        <p:nvSpPr>
          <p:cNvPr id="835" name="Google Shape;835;p101"/>
          <p:cNvSpPr txBox="1"/>
          <p:nvPr/>
        </p:nvSpPr>
        <p:spPr>
          <a:xfrm>
            <a:off x="685800" y="304800"/>
            <a:ext cx="7620000" cy="11430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3584"/>
              <a:buFont typeface="Georgia"/>
              <a:buNone/>
            </a:pPr>
            <a:r>
              <a:rPr lang="en-US" sz="2800" b="1" i="0">
                <a:solidFill>
                  <a:srgbClr val="434343"/>
                </a:solidFill>
                <a:latin typeface="Trebuchet MS"/>
                <a:ea typeface="Trebuchet MS"/>
                <a:cs typeface="Trebuchet MS"/>
                <a:sym typeface="Trebuchet MS"/>
              </a:rPr>
              <a:t>Biological Science Dataset</a:t>
            </a:r>
            <a:endParaRPr sz="2800" b="1" i="0">
              <a:solidFill>
                <a:srgbClr val="434343"/>
              </a:solidFill>
              <a:latin typeface="Trebuchet MS"/>
              <a:ea typeface="Trebuchet MS"/>
              <a:cs typeface="Trebuchet MS"/>
              <a:sym typeface="Trebuchet MS"/>
            </a:endParaRPr>
          </a:p>
        </p:txBody>
      </p:sp>
      <p:sp>
        <p:nvSpPr>
          <p:cNvPr id="836" name="Google Shape;836;p101"/>
          <p:cNvSpPr txBox="1"/>
          <p:nvPr/>
        </p:nvSpPr>
        <p:spPr>
          <a:xfrm>
            <a:off x="838200" y="1295400"/>
            <a:ext cx="7696200" cy="46743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434343"/>
              </a:buClr>
              <a:buSzPts val="2000"/>
              <a:buFont typeface="Courier New"/>
              <a:buChar char="o"/>
            </a:pPr>
            <a:r>
              <a:rPr lang="en-US" sz="2000" b="1">
                <a:solidFill>
                  <a:srgbClr val="434343"/>
                </a:solidFill>
                <a:latin typeface="Trebuchet MS"/>
                <a:ea typeface="Trebuchet MS"/>
                <a:cs typeface="Trebuchet MS"/>
                <a:sym typeface="Trebuchet MS"/>
              </a:rPr>
              <a:t>Example: </a:t>
            </a:r>
            <a:r>
              <a:rPr lang="en-US" sz="2000">
                <a:solidFill>
                  <a:srgbClr val="434343"/>
                </a:solidFill>
                <a:latin typeface="Trebuchet MS"/>
                <a:ea typeface="Trebuchet MS"/>
                <a:cs typeface="Trebuchet MS"/>
                <a:sym typeface="Trebuchet MS"/>
              </a:rPr>
              <a:t>Data from: More than 1000 ultraconserved elements provide evidence that turtles are the sister group of archosaurs</a:t>
            </a:r>
            <a:endParaRPr>
              <a:solidFill>
                <a:srgbClr val="434343"/>
              </a:solidFill>
            </a:endParaRPr>
          </a:p>
          <a:p>
            <a:pPr marL="800100" marR="0" lvl="1" indent="-342900" algn="l" rtl="0">
              <a:lnSpc>
                <a:spcPct val="115000"/>
              </a:lnSpc>
              <a:spcBef>
                <a:spcPts val="0"/>
              </a:spcBef>
              <a:spcAft>
                <a:spcPts val="0"/>
              </a:spcAft>
              <a:buClr>
                <a:srgbClr val="434343"/>
              </a:buClr>
              <a:buSzPts val="1600"/>
              <a:buFont typeface="Courier New"/>
              <a:buChar char="o"/>
            </a:pPr>
            <a:r>
              <a:rPr lang="en-US" sz="1600" b="0" i="0" u="sng" strike="noStrike" cap="none">
                <a:solidFill>
                  <a:srgbClr val="434343"/>
                </a:solidFill>
                <a:latin typeface="Trebuchet MS"/>
                <a:ea typeface="Trebuchet MS"/>
                <a:cs typeface="Trebuchet MS"/>
                <a:sym typeface="Trebuchet MS"/>
                <a:hlinkClick r:id="rId3"/>
              </a:rPr>
              <a:t>https://datadryad.org/stash/dataset/doi:10.5061/dryad.75nv22qj</a:t>
            </a:r>
            <a:endParaRPr sz="1600" b="0" i="0" u="none" strike="noStrike" cap="none">
              <a:solidFill>
                <a:srgbClr val="434343"/>
              </a:solidFill>
              <a:latin typeface="Trebuchet MS"/>
              <a:ea typeface="Trebuchet MS"/>
              <a:cs typeface="Trebuchet MS"/>
              <a:sym typeface="Trebuchet MS"/>
            </a:endParaRPr>
          </a:p>
          <a:p>
            <a:pPr marL="800100" marR="0" lvl="1" indent="-342900" algn="l" rtl="0">
              <a:lnSpc>
                <a:spcPct val="115000"/>
              </a:lnSpc>
              <a:spcBef>
                <a:spcPts val="0"/>
              </a:spcBef>
              <a:spcAft>
                <a:spcPts val="0"/>
              </a:spcAft>
              <a:buClr>
                <a:srgbClr val="434343"/>
              </a:buClr>
              <a:buSzPts val="1800"/>
              <a:buFont typeface="Courier New"/>
              <a:buChar char="o"/>
            </a:pPr>
            <a:r>
              <a:rPr lang="en-US" sz="1800" b="0" i="0" u="none" strike="noStrike" cap="none">
                <a:solidFill>
                  <a:srgbClr val="434343"/>
                </a:solidFill>
                <a:latin typeface="Trebuchet MS"/>
                <a:ea typeface="Trebuchet MS"/>
                <a:cs typeface="Trebuchet MS"/>
                <a:sym typeface="Trebuchet MS"/>
              </a:rPr>
              <a:t>In Dryad (</a:t>
            </a:r>
            <a:r>
              <a:rPr lang="en-US" sz="1800" b="0" i="0" u="sng" strike="noStrike" cap="none">
                <a:solidFill>
                  <a:srgbClr val="434343"/>
                </a:solidFill>
                <a:latin typeface="Trebuchet MS"/>
                <a:ea typeface="Trebuchet MS"/>
                <a:cs typeface="Trebuchet MS"/>
                <a:sym typeface="Trebuchet MS"/>
                <a:hlinkClick r:id="rId4"/>
              </a:rPr>
              <a:t>https://datadryad.org/</a:t>
            </a:r>
            <a:r>
              <a:rPr lang="en-US" sz="1800" b="0" i="0" u="none" strike="noStrike" cap="none">
                <a:solidFill>
                  <a:srgbClr val="434343"/>
                </a:solidFill>
                <a:latin typeface="Trebuchet MS"/>
                <a:ea typeface="Trebuchet MS"/>
                <a:cs typeface="Trebuchet MS"/>
                <a:sym typeface="Trebuchet MS"/>
              </a:rPr>
              <a:t>): built upon the open-source </a:t>
            </a:r>
            <a:r>
              <a:rPr lang="en-US" sz="1800" b="0" i="0" u="sng" strike="noStrike" cap="none">
                <a:solidFill>
                  <a:srgbClr val="434343"/>
                </a:solidFill>
                <a:latin typeface="Trebuchet MS"/>
                <a:ea typeface="Trebuchet MS"/>
                <a:cs typeface="Trebuchet MS"/>
                <a:sym typeface="Trebuchet MS"/>
                <a:hlinkClick r:id="rId5"/>
              </a:rPr>
              <a:t>DSpace</a:t>
            </a:r>
            <a:r>
              <a:rPr lang="en-US" sz="1800" b="0" i="0" u="none" strike="noStrike" cap="none">
                <a:solidFill>
                  <a:srgbClr val="434343"/>
                </a:solidFill>
                <a:latin typeface="Trebuchet MS"/>
                <a:ea typeface="Trebuchet MS"/>
                <a:cs typeface="Trebuchet MS"/>
                <a:sym typeface="Trebuchet MS"/>
              </a:rPr>
              <a:t> repository software; It utilizes a combination of Dublin Core (DC) and Darwin Core (DwC) metadata standards; Digital Object Identifiers (DOIs)</a:t>
            </a:r>
            <a:endParaRPr>
              <a:solidFill>
                <a:srgbClr val="434343"/>
              </a:solidFill>
            </a:endParaRPr>
          </a:p>
          <a:p>
            <a:pPr marL="1257300" marR="0" lvl="2" indent="-228600" algn="l" rtl="0">
              <a:lnSpc>
                <a:spcPct val="115000"/>
              </a:lnSpc>
              <a:spcBef>
                <a:spcPts val="0"/>
              </a:spcBef>
              <a:spcAft>
                <a:spcPts val="0"/>
              </a:spcAft>
              <a:buClr>
                <a:schemeClr val="dk1"/>
              </a:buClr>
              <a:buSzPts val="1800"/>
              <a:buFont typeface="Courier New"/>
              <a:buNone/>
            </a:pPr>
            <a:endParaRPr sz="1800" b="0" i="0" u="sng" strike="noStrike" cap="none">
              <a:solidFill>
                <a:srgbClr val="434343"/>
              </a:solidFill>
              <a:latin typeface="Trebuchet MS"/>
              <a:ea typeface="Trebuchet MS"/>
              <a:cs typeface="Trebuchet MS"/>
              <a:sym typeface="Trebuchet MS"/>
            </a:endParaRPr>
          </a:p>
          <a:p>
            <a:pPr marL="800100" marR="0" lvl="1" indent="-342900" algn="l" rtl="0">
              <a:lnSpc>
                <a:spcPct val="115000"/>
              </a:lnSpc>
              <a:spcBef>
                <a:spcPts val="0"/>
              </a:spcBef>
              <a:spcAft>
                <a:spcPts val="0"/>
              </a:spcAft>
              <a:buClr>
                <a:srgbClr val="434343"/>
              </a:buClr>
              <a:buSzPts val="1800"/>
              <a:buFont typeface="Courier New"/>
              <a:buChar char="o"/>
            </a:pPr>
            <a:r>
              <a:rPr lang="en-US" sz="1800" b="0" i="0" u="none" strike="noStrike" cap="none">
                <a:solidFill>
                  <a:srgbClr val="434343"/>
                </a:solidFill>
                <a:latin typeface="Trebuchet MS"/>
                <a:ea typeface="Trebuchet MS"/>
                <a:cs typeface="Trebuchet MS"/>
                <a:sym typeface="Trebuchet MS"/>
              </a:rPr>
              <a:t>BirdLife Australia, Birdata</a:t>
            </a:r>
            <a:endParaRPr sz="1800" b="0" i="0" u="none" strike="noStrike" cap="none">
              <a:solidFill>
                <a:srgbClr val="434343"/>
              </a:solidFill>
              <a:latin typeface="Trebuchet MS"/>
              <a:ea typeface="Trebuchet MS"/>
              <a:cs typeface="Trebuchet MS"/>
              <a:sym typeface="Trebuchet MS"/>
            </a:endParaRPr>
          </a:p>
          <a:p>
            <a:pPr marL="914400" marR="0" lvl="2" indent="0" algn="l" rtl="0">
              <a:lnSpc>
                <a:spcPct val="115000"/>
              </a:lnSpc>
              <a:spcBef>
                <a:spcPts val="0"/>
              </a:spcBef>
              <a:spcAft>
                <a:spcPts val="0"/>
              </a:spcAft>
              <a:buNone/>
            </a:pPr>
            <a:r>
              <a:rPr lang="en-US" sz="1800" b="0" i="0" u="sng" strike="noStrike" cap="none">
                <a:solidFill>
                  <a:srgbClr val="434343"/>
                </a:solidFill>
                <a:latin typeface="Trebuchet MS"/>
                <a:ea typeface="Trebuchet MS"/>
                <a:cs typeface="Trebuchet MS"/>
                <a:sym typeface="Trebuchet MS"/>
                <a:hlinkClick r:id="rId6"/>
              </a:rPr>
              <a:t>https://www.gbif.org/dataset/4bf1cca8-832c-4891-9e17-7e7a65b7cc81</a:t>
            </a:r>
            <a:endParaRPr sz="1800" b="0" i="0" u="none" strike="noStrike" cap="none">
              <a:solidFill>
                <a:srgbClr val="434343"/>
              </a:solidFill>
              <a:latin typeface="Trebuchet MS"/>
              <a:ea typeface="Trebuchet MS"/>
              <a:cs typeface="Trebuchet MS"/>
              <a:sym typeface="Trebuchet MS"/>
            </a:endParaRPr>
          </a:p>
          <a:p>
            <a:pPr marL="1257300" marR="0" lvl="2" indent="-342900" algn="l" rtl="0">
              <a:lnSpc>
                <a:spcPct val="115000"/>
              </a:lnSpc>
              <a:spcBef>
                <a:spcPts val="0"/>
              </a:spcBef>
              <a:spcAft>
                <a:spcPts val="0"/>
              </a:spcAft>
              <a:buClr>
                <a:srgbClr val="434343"/>
              </a:buClr>
              <a:buSzPts val="1800"/>
              <a:buFont typeface="Courier New"/>
              <a:buChar char="o"/>
            </a:pPr>
            <a:r>
              <a:rPr lang="en-US" sz="1800" b="0" i="0" u="none" strike="noStrike" cap="none">
                <a:solidFill>
                  <a:srgbClr val="434343"/>
                </a:solidFill>
                <a:latin typeface="Trebuchet MS"/>
                <a:ea typeface="Trebuchet MS"/>
                <a:cs typeface="Trebuchet MS"/>
                <a:sym typeface="Trebuchet MS"/>
              </a:rPr>
              <a:t>In: </a:t>
            </a:r>
            <a:r>
              <a:rPr lang="en-US" sz="1800" b="0" i="0" u="sng" strike="noStrike" cap="none">
                <a:solidFill>
                  <a:srgbClr val="434343"/>
                </a:solidFill>
                <a:latin typeface="Trebuchet MS"/>
                <a:ea typeface="Trebuchet MS"/>
                <a:cs typeface="Trebuchet MS"/>
                <a:sym typeface="Trebuchet MS"/>
                <a:hlinkClick r:id="rId7"/>
              </a:rPr>
              <a:t>Global Biodiversity Information Facility</a:t>
            </a:r>
            <a:r>
              <a:rPr lang="en-US" sz="1800" b="0" i="0" u="none" strike="noStrike" cap="none">
                <a:solidFill>
                  <a:srgbClr val="434343"/>
                </a:solidFill>
                <a:latin typeface="Trebuchet MS"/>
                <a:ea typeface="Trebuchet MS"/>
                <a:cs typeface="Trebuchet MS"/>
                <a:sym typeface="Trebuchet MS"/>
              </a:rPr>
              <a:t> (GBIF)</a:t>
            </a:r>
            <a:endParaRPr sz="1800" b="0" i="0" u="none" strike="noStrike" cap="none">
              <a:solidFill>
                <a:srgbClr val="434343"/>
              </a:solidFill>
              <a:latin typeface="Trebuchet MS"/>
              <a:ea typeface="Trebuchet MS"/>
              <a:cs typeface="Trebuchet MS"/>
              <a:sym typeface="Trebuchet MS"/>
            </a:endParaRP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Shape 840"/>
        <p:cNvGrpSpPr/>
        <p:nvPr/>
      </p:nvGrpSpPr>
      <p:grpSpPr>
        <a:xfrm>
          <a:off x="0" y="0"/>
          <a:ext cx="0" cy="0"/>
          <a:chOff x="0" y="0"/>
          <a:chExt cx="0" cy="0"/>
        </a:xfrm>
      </p:grpSpPr>
      <p:sp>
        <p:nvSpPr>
          <p:cNvPr id="841" name="Google Shape;841;p102"/>
          <p:cNvSpPr txBox="1"/>
          <p:nvPr/>
        </p:nvSpPr>
        <p:spPr>
          <a:xfrm>
            <a:off x="685800" y="304800"/>
            <a:ext cx="7543800" cy="68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3584"/>
              <a:buFont typeface="Georgia"/>
              <a:buNone/>
            </a:pPr>
            <a:r>
              <a:rPr lang="en-US" sz="2800" b="1" i="0">
                <a:solidFill>
                  <a:srgbClr val="434343"/>
                </a:solidFill>
                <a:latin typeface="Trebuchet MS"/>
                <a:ea typeface="Trebuchet MS"/>
                <a:cs typeface="Trebuchet MS"/>
                <a:sym typeface="Trebuchet MS"/>
              </a:rPr>
              <a:t>Geospatial Dataset</a:t>
            </a:r>
            <a:endParaRPr>
              <a:solidFill>
                <a:srgbClr val="434343"/>
              </a:solidFill>
            </a:endParaRPr>
          </a:p>
        </p:txBody>
      </p:sp>
      <p:sp>
        <p:nvSpPr>
          <p:cNvPr id="842" name="Google Shape;842;p102"/>
          <p:cNvSpPr txBox="1"/>
          <p:nvPr/>
        </p:nvSpPr>
        <p:spPr>
          <a:xfrm>
            <a:off x="838200" y="1295400"/>
            <a:ext cx="7696200" cy="492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434343"/>
              </a:buClr>
              <a:buSzPts val="2000"/>
              <a:buFont typeface="Courier New"/>
              <a:buChar char="o"/>
            </a:pPr>
            <a:r>
              <a:rPr lang="en-US" sz="2000" b="1">
                <a:solidFill>
                  <a:srgbClr val="434343"/>
                </a:solidFill>
                <a:latin typeface="Trebuchet MS"/>
                <a:ea typeface="Trebuchet MS"/>
                <a:cs typeface="Trebuchet MS"/>
                <a:sym typeface="Trebuchet MS"/>
              </a:rPr>
              <a:t>Examples:</a:t>
            </a:r>
            <a:r>
              <a:rPr lang="en-US" sz="2000">
                <a:solidFill>
                  <a:srgbClr val="434343"/>
                </a:solidFill>
                <a:latin typeface="Trebuchet MS"/>
                <a:ea typeface="Trebuchet MS"/>
                <a:cs typeface="Trebuchet MS"/>
                <a:sym typeface="Trebuchet MS"/>
              </a:rPr>
              <a:t> </a:t>
            </a:r>
            <a:endParaRPr>
              <a:solidFill>
                <a:srgbClr val="434343"/>
              </a:solidFill>
            </a:endParaRPr>
          </a:p>
          <a:p>
            <a:pPr marL="800100" marR="0" lvl="1" indent="-342900" algn="l" rtl="0">
              <a:lnSpc>
                <a:spcPct val="115000"/>
              </a:lnSpc>
              <a:spcBef>
                <a:spcPts val="0"/>
              </a:spcBef>
              <a:spcAft>
                <a:spcPts val="0"/>
              </a:spcAft>
              <a:buClr>
                <a:srgbClr val="434343"/>
              </a:buClr>
              <a:buSzPts val="2000"/>
              <a:buFont typeface="Courier New"/>
              <a:buChar char="o"/>
            </a:pPr>
            <a:r>
              <a:rPr lang="en-US" sz="2000" b="0" i="0" u="none" strike="noStrike" cap="none">
                <a:solidFill>
                  <a:srgbClr val="434343"/>
                </a:solidFill>
                <a:latin typeface="Trebuchet MS"/>
                <a:ea typeface="Trebuchet MS"/>
                <a:cs typeface="Trebuchet MS"/>
                <a:sym typeface="Trebuchet MS"/>
              </a:rPr>
              <a:t>National Register of Historic Places</a:t>
            </a:r>
            <a:endParaRPr>
              <a:solidFill>
                <a:srgbClr val="434343"/>
              </a:solidFill>
            </a:endParaRPr>
          </a:p>
          <a:p>
            <a:pPr marL="803275" marR="0" lvl="2" indent="0" algn="l" rtl="0">
              <a:lnSpc>
                <a:spcPct val="115000"/>
              </a:lnSpc>
              <a:spcBef>
                <a:spcPts val="0"/>
              </a:spcBef>
              <a:spcAft>
                <a:spcPts val="0"/>
              </a:spcAft>
              <a:buNone/>
            </a:pPr>
            <a:r>
              <a:rPr lang="en-US" sz="1800" b="0" i="0" u="sng" strike="noStrike" cap="none">
                <a:solidFill>
                  <a:srgbClr val="434343"/>
                </a:solidFill>
                <a:latin typeface="Trebuchet MS"/>
                <a:ea typeface="Trebuchet MS"/>
                <a:cs typeface="Trebuchet MS"/>
                <a:sym typeface="Trebuchet MS"/>
                <a:hlinkClick r:id="rId3"/>
              </a:rPr>
              <a:t>https://irma.nps.gov/DataStore/Reference/Profile/2210280</a:t>
            </a:r>
            <a:endParaRPr sz="1800" b="0" i="0" u="none" strike="noStrike" cap="none">
              <a:solidFill>
                <a:srgbClr val="434343"/>
              </a:solidFill>
              <a:latin typeface="Trebuchet MS"/>
              <a:ea typeface="Trebuchet MS"/>
              <a:cs typeface="Trebuchet MS"/>
              <a:sym typeface="Trebuchet MS"/>
            </a:endParaRPr>
          </a:p>
          <a:p>
            <a:pPr marL="457200" marR="0" lvl="1" indent="0" algn="l" rtl="0">
              <a:lnSpc>
                <a:spcPct val="115000"/>
              </a:lnSpc>
              <a:spcBef>
                <a:spcPts val="0"/>
              </a:spcBef>
              <a:spcAft>
                <a:spcPts val="0"/>
              </a:spcAft>
              <a:buNone/>
            </a:pPr>
            <a:endParaRPr sz="2000" b="0" i="0" u="none" strike="noStrike" cap="none">
              <a:solidFill>
                <a:srgbClr val="434343"/>
              </a:solidFill>
              <a:latin typeface="Trebuchet MS"/>
              <a:ea typeface="Trebuchet MS"/>
              <a:cs typeface="Trebuchet MS"/>
              <a:sym typeface="Trebuchet MS"/>
            </a:endParaRPr>
          </a:p>
          <a:p>
            <a:pPr marL="800100" marR="0" lvl="1" indent="-342900" algn="l" rtl="0">
              <a:lnSpc>
                <a:spcPct val="115000"/>
              </a:lnSpc>
              <a:spcBef>
                <a:spcPts val="0"/>
              </a:spcBef>
              <a:spcAft>
                <a:spcPts val="0"/>
              </a:spcAft>
              <a:buClr>
                <a:srgbClr val="434343"/>
              </a:buClr>
              <a:buSzPts val="2000"/>
              <a:buFont typeface="Courier New"/>
              <a:buChar char="o"/>
            </a:pPr>
            <a:r>
              <a:rPr lang="en-US" sz="2000" b="0" i="0" u="none" strike="noStrike" cap="none">
                <a:solidFill>
                  <a:srgbClr val="434343"/>
                </a:solidFill>
                <a:latin typeface="Trebuchet MS"/>
                <a:ea typeface="Trebuchet MS"/>
                <a:cs typeface="Trebuchet MS"/>
                <a:sym typeface="Trebuchet MS"/>
              </a:rPr>
              <a:t>Coastal Storm Modeling System (CoSMoS)</a:t>
            </a:r>
            <a:endParaRPr>
              <a:solidFill>
                <a:srgbClr val="434343"/>
              </a:solidFill>
            </a:endParaRPr>
          </a:p>
          <a:p>
            <a:pPr marL="457200" marR="0" lvl="1" indent="346075" algn="l" rtl="0">
              <a:lnSpc>
                <a:spcPct val="115000"/>
              </a:lnSpc>
              <a:spcBef>
                <a:spcPts val="0"/>
              </a:spcBef>
              <a:spcAft>
                <a:spcPts val="0"/>
              </a:spcAft>
              <a:buNone/>
            </a:pPr>
            <a:r>
              <a:rPr lang="en-US" sz="1600" b="0" i="0" u="sng" strike="noStrike" cap="none">
                <a:solidFill>
                  <a:srgbClr val="434343"/>
                </a:solidFill>
                <a:latin typeface="Trebuchet MS"/>
                <a:ea typeface="Trebuchet MS"/>
                <a:cs typeface="Trebuchet MS"/>
                <a:sym typeface="Trebuchet MS"/>
                <a:hlinkClick r:id="rId4"/>
              </a:rPr>
              <a:t>https://www.sciencebase.gov/catalog/item/5633fea2e4b048076347f1cf</a:t>
            </a:r>
            <a:endParaRPr sz="1600" b="0" i="0" u="none" strike="noStrike" cap="none">
              <a:solidFill>
                <a:srgbClr val="434343"/>
              </a:solidFill>
              <a:latin typeface="Trebuchet MS"/>
              <a:ea typeface="Trebuchet MS"/>
              <a:cs typeface="Trebuchet MS"/>
              <a:sym typeface="Trebuchet MS"/>
            </a:endParaRPr>
          </a:p>
          <a:p>
            <a:pPr marL="457200" marR="0" lvl="1" indent="0" algn="l" rtl="0">
              <a:lnSpc>
                <a:spcPct val="115000"/>
              </a:lnSpc>
              <a:spcBef>
                <a:spcPts val="0"/>
              </a:spcBef>
              <a:spcAft>
                <a:spcPts val="0"/>
              </a:spcAft>
              <a:buNone/>
            </a:pPr>
            <a:endParaRPr sz="2000" b="0" i="0" u="none" strike="noStrike" cap="none">
              <a:solidFill>
                <a:srgbClr val="434343"/>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434343"/>
              </a:buClr>
              <a:buSzPts val="2000"/>
              <a:buFont typeface="Courier New"/>
              <a:buChar char="o"/>
            </a:pPr>
            <a:r>
              <a:rPr lang="en-US" sz="2000" u="sng">
                <a:solidFill>
                  <a:srgbClr val="434343"/>
                </a:solidFill>
                <a:latin typeface="Trebuchet MS"/>
                <a:ea typeface="Trebuchet MS"/>
                <a:cs typeface="Trebuchet MS"/>
                <a:sym typeface="Trebuchet MS"/>
                <a:hlinkClick r:id="rId5"/>
              </a:rPr>
              <a:t>ISO19115:2003 Metadata Standard/North American Profile</a:t>
            </a:r>
            <a:endParaRPr sz="2000">
              <a:solidFill>
                <a:srgbClr val="434343"/>
              </a:solidFill>
              <a:latin typeface="Trebuchet MS"/>
              <a:ea typeface="Trebuchet MS"/>
              <a:cs typeface="Trebuchet MS"/>
              <a:sym typeface="Trebuchet MS"/>
            </a:endParaRPr>
          </a:p>
          <a:p>
            <a:pPr marL="342900" marR="0" lvl="0" indent="-215900" algn="l" rtl="0">
              <a:lnSpc>
                <a:spcPct val="115000"/>
              </a:lnSpc>
              <a:spcBef>
                <a:spcPts val="0"/>
              </a:spcBef>
              <a:spcAft>
                <a:spcPts val="0"/>
              </a:spcAft>
              <a:buClr>
                <a:schemeClr val="dk1"/>
              </a:buClr>
              <a:buSzPts val="2000"/>
              <a:buFont typeface="Courier New"/>
              <a:buNone/>
            </a:pPr>
            <a:endParaRPr sz="2000">
              <a:solidFill>
                <a:srgbClr val="434343"/>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434343"/>
              </a:buClr>
              <a:buSzPts val="2000"/>
              <a:buFont typeface="Courier New"/>
              <a:buChar char="o"/>
            </a:pPr>
            <a:r>
              <a:rPr lang="en-US" sz="2000">
                <a:solidFill>
                  <a:srgbClr val="434343"/>
                </a:solidFill>
                <a:latin typeface="Trebuchet MS"/>
                <a:ea typeface="Trebuchet MS"/>
                <a:cs typeface="Trebuchet MS"/>
                <a:sym typeface="Trebuchet MS"/>
              </a:rPr>
              <a:t>FGDC-CSDGM Metadata:</a:t>
            </a:r>
            <a:endParaRPr>
              <a:solidFill>
                <a:srgbClr val="434343"/>
              </a:solidFill>
            </a:endParaRPr>
          </a:p>
          <a:p>
            <a:pPr marL="341313" marR="0" lvl="1" indent="0" algn="l" rtl="0">
              <a:lnSpc>
                <a:spcPct val="115000"/>
              </a:lnSpc>
              <a:spcBef>
                <a:spcPts val="0"/>
              </a:spcBef>
              <a:spcAft>
                <a:spcPts val="0"/>
              </a:spcAft>
              <a:buNone/>
            </a:pPr>
            <a:r>
              <a:rPr lang="en-US" sz="1600" b="0" i="0" u="sng" strike="noStrike" cap="none">
                <a:solidFill>
                  <a:srgbClr val="434343"/>
                </a:solidFill>
                <a:latin typeface="Trebuchet MS"/>
                <a:ea typeface="Trebuchet MS"/>
                <a:cs typeface="Trebuchet MS"/>
                <a:sym typeface="Trebuchet MS"/>
                <a:hlinkClick r:id="rId6"/>
              </a:rPr>
              <a:t>https://www.usgs.gov/products/data-and-tools/data-management/metadata</a:t>
            </a:r>
            <a:endParaRPr sz="1600" b="0" i="0" u="none" strike="noStrike" cap="none">
              <a:solidFill>
                <a:srgbClr val="434343"/>
              </a:solidFill>
              <a:latin typeface="Trebuchet MS"/>
              <a:ea typeface="Trebuchet MS"/>
              <a:cs typeface="Trebuchet MS"/>
              <a:sym typeface="Trebuchet MS"/>
            </a:endParaRPr>
          </a:p>
          <a:p>
            <a:pPr marL="457200" marR="0" lvl="1" indent="0" algn="l" rtl="0">
              <a:spcBef>
                <a:spcPts val="0"/>
              </a:spcBef>
              <a:spcAft>
                <a:spcPts val="0"/>
              </a:spcAft>
              <a:buNone/>
            </a:pPr>
            <a:endParaRPr sz="2000" b="0" i="0" u="none" strike="noStrike" cap="none">
              <a:solidFill>
                <a:srgbClr val="434343"/>
              </a:solidFill>
              <a:latin typeface="Trebuchet MS"/>
              <a:ea typeface="Trebuchet MS"/>
              <a:cs typeface="Trebuchet MS"/>
              <a:sym typeface="Trebuchet MS"/>
            </a:endParaRPr>
          </a:p>
          <a:p>
            <a:pPr marL="0" marR="0" lvl="0" indent="0" algn="l" rtl="0">
              <a:spcBef>
                <a:spcPts val="0"/>
              </a:spcBef>
              <a:spcAft>
                <a:spcPts val="0"/>
              </a:spcAft>
              <a:buNone/>
            </a:pPr>
            <a:br>
              <a:rPr lang="en-US" sz="1800">
                <a:solidFill>
                  <a:schemeClr val="dk1"/>
                </a:solidFill>
                <a:latin typeface="Trebuchet MS"/>
                <a:ea typeface="Trebuchet MS"/>
                <a:cs typeface="Trebuchet MS"/>
                <a:sym typeface="Trebuchet MS"/>
              </a:rPr>
            </a:br>
            <a:endParaRPr sz="1800">
              <a:solidFill>
                <a:srgbClr val="0070C0"/>
              </a:solidFill>
              <a:latin typeface="Trebuchet MS"/>
              <a:ea typeface="Trebuchet MS"/>
              <a:cs typeface="Trebuchet MS"/>
              <a:sym typeface="Trebuchet MS"/>
            </a:endParaRPr>
          </a:p>
          <a:p>
            <a:pPr marL="1200150" marR="0" lvl="2" indent="-171450" algn="l" rtl="0">
              <a:spcBef>
                <a:spcPts val="0"/>
              </a:spcBef>
              <a:spcAft>
                <a:spcPts val="0"/>
              </a:spcAft>
              <a:buClr>
                <a:schemeClr val="dk1"/>
              </a:buClr>
              <a:buSzPts val="1800"/>
              <a:buFont typeface="Courier New"/>
              <a:buNone/>
            </a:pPr>
            <a:endParaRPr sz="1800" b="0" i="0" u="none" strike="noStrike" cap="none">
              <a:solidFill>
                <a:schemeClr val="dk1"/>
              </a:solidFill>
              <a:latin typeface="Trebuchet MS"/>
              <a:ea typeface="Trebuchet MS"/>
              <a:cs typeface="Trebuchet MS"/>
              <a:sym typeface="Trebuchet MS"/>
            </a:endParaRPr>
          </a:p>
          <a:p>
            <a:pPr marL="742950" marR="0" lvl="1" indent="-171450" algn="l" rtl="0">
              <a:spcBef>
                <a:spcPts val="0"/>
              </a:spcBef>
              <a:spcAft>
                <a:spcPts val="0"/>
              </a:spcAft>
              <a:buClr>
                <a:schemeClr val="dk1"/>
              </a:buClr>
              <a:buSzPts val="1800"/>
              <a:buFont typeface="Courier New"/>
              <a:buNone/>
            </a:pPr>
            <a:endParaRPr sz="1800" b="0" i="0" u="none" strike="noStrike" cap="none">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9"/>
        <p:cNvGrpSpPr/>
        <p:nvPr/>
      </p:nvGrpSpPr>
      <p:grpSpPr>
        <a:xfrm>
          <a:off x="0" y="0"/>
          <a:ext cx="0" cy="0"/>
          <a:chOff x="0" y="0"/>
          <a:chExt cx="0" cy="0"/>
        </a:xfrm>
      </p:grpSpPr>
      <p:sp>
        <p:nvSpPr>
          <p:cNvPr id="160" name="Google Shape;160;p22"/>
          <p:cNvSpPr txBox="1">
            <a:spLocks noGrp="1"/>
          </p:cNvSpPr>
          <p:nvPr>
            <p:ph type="title"/>
          </p:nvPr>
        </p:nvSpPr>
        <p:spPr>
          <a:xfrm>
            <a:off x="729450" y="1758200"/>
            <a:ext cx="7688700" cy="7137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4096"/>
              <a:buNone/>
            </a:pPr>
            <a:r>
              <a:rPr lang="en-US" sz="3000" dirty="0">
                <a:solidFill>
                  <a:srgbClr val="7F6000"/>
                </a:solidFill>
              </a:rPr>
              <a:t>Data Documentation: Recommendations</a:t>
            </a:r>
            <a:endParaRPr sz="3000" dirty="0">
              <a:solidFill>
                <a:srgbClr val="7F6000"/>
              </a:solidFill>
            </a:endParaRPr>
          </a:p>
        </p:txBody>
      </p:sp>
      <p:sp>
        <p:nvSpPr>
          <p:cNvPr id="161" name="Google Shape;161;p22"/>
          <p:cNvSpPr txBox="1">
            <a:spLocks noGrp="1"/>
          </p:cNvSpPr>
          <p:nvPr>
            <p:ph type="body" idx="1"/>
          </p:nvPr>
        </p:nvSpPr>
        <p:spPr>
          <a:xfrm>
            <a:off x="729450" y="2546575"/>
            <a:ext cx="7688700" cy="4027200"/>
          </a:xfrm>
          <a:prstGeom prst="rect">
            <a:avLst/>
          </a:prstGeom>
          <a:noFill/>
          <a:ln>
            <a:noFill/>
          </a:ln>
        </p:spPr>
        <p:txBody>
          <a:bodyPr spcFirstLastPara="1" wrap="square" lIns="91425" tIns="45700" rIns="91425" bIns="45700" anchor="t" anchorCtr="0">
            <a:noAutofit/>
          </a:bodyPr>
          <a:lstStyle/>
          <a:p>
            <a:pPr marL="228600" lvl="0" indent="-182880" algn="l" rtl="0">
              <a:lnSpc>
                <a:spcPct val="100000"/>
              </a:lnSpc>
              <a:spcBef>
                <a:spcPts val="100"/>
              </a:spcBef>
              <a:spcAft>
                <a:spcPts val="100"/>
              </a:spcAft>
              <a:buSzPts val="2340"/>
              <a:buFont typeface="Courier New"/>
              <a:buChar char="o"/>
            </a:pPr>
            <a:r>
              <a:rPr lang="en-US" sz="1800" dirty="0"/>
              <a:t>Ensure that all data collected and generated through your research lifecycle is documented.</a:t>
            </a:r>
            <a:endParaRPr dirty="0"/>
          </a:p>
          <a:p>
            <a:pPr marL="228600" lvl="0" indent="-100329" algn="l" rtl="0">
              <a:lnSpc>
                <a:spcPct val="100000"/>
              </a:lnSpc>
              <a:spcBef>
                <a:spcPts val="100"/>
              </a:spcBef>
              <a:spcAft>
                <a:spcPts val="100"/>
              </a:spcAft>
              <a:buSzPts val="1300"/>
              <a:buFont typeface="Courier New"/>
              <a:buNone/>
            </a:pPr>
            <a:endParaRPr sz="1000" dirty="0"/>
          </a:p>
          <a:p>
            <a:pPr marL="228600" lvl="0" indent="-182880" algn="l" rtl="0">
              <a:lnSpc>
                <a:spcPct val="100000"/>
              </a:lnSpc>
              <a:spcBef>
                <a:spcPts val="100"/>
              </a:spcBef>
              <a:spcAft>
                <a:spcPts val="100"/>
              </a:spcAft>
              <a:buSzPts val="2340"/>
              <a:buFont typeface="Courier New"/>
              <a:buChar char="o"/>
            </a:pPr>
            <a:r>
              <a:rPr lang="en-US" sz="1800" dirty="0"/>
              <a:t>At the beginning of your research, it is recommended to </a:t>
            </a:r>
            <a:r>
              <a:rPr lang="en-US" sz="1800" dirty="0">
                <a:solidFill>
                  <a:srgbClr val="0070C0"/>
                </a:solidFill>
              </a:rPr>
              <a:t>check what kind of documentation is available or necessary for your data</a:t>
            </a:r>
            <a:r>
              <a:rPr lang="en-US" sz="1800" dirty="0"/>
              <a:t>, and identify needed documentations which will </a:t>
            </a:r>
            <a:r>
              <a:rPr lang="en-US" sz="1800" dirty="0">
                <a:solidFill>
                  <a:srgbClr val="0070C0"/>
                </a:solidFill>
              </a:rPr>
              <a:t>enable data preservation and reuse </a:t>
            </a:r>
            <a:r>
              <a:rPr lang="en-US" sz="1800" dirty="0"/>
              <a:t>in the future.</a:t>
            </a:r>
            <a:endParaRPr dirty="0"/>
          </a:p>
          <a:p>
            <a:pPr marL="548640" lvl="1" indent="-189230" algn="l" rtl="0">
              <a:lnSpc>
                <a:spcPct val="100000"/>
              </a:lnSpc>
              <a:spcBef>
                <a:spcPts val="100"/>
              </a:spcBef>
              <a:spcAft>
                <a:spcPts val="100"/>
              </a:spcAft>
              <a:buSzPts val="2440"/>
              <a:buFont typeface="Courier New"/>
              <a:buChar char="o"/>
            </a:pPr>
            <a:r>
              <a:rPr lang="en-US" sz="1900" dirty="0">
                <a:solidFill>
                  <a:srgbClr val="262626"/>
                </a:solidFill>
              </a:rPr>
              <a:t>The various kinds of documentation may include:</a:t>
            </a:r>
            <a:endParaRPr sz="2100" dirty="0"/>
          </a:p>
          <a:p>
            <a:pPr marL="822960" lvl="2" indent="-189230" algn="l" rtl="0">
              <a:lnSpc>
                <a:spcPct val="100000"/>
              </a:lnSpc>
              <a:spcBef>
                <a:spcPts val="100"/>
              </a:spcBef>
              <a:spcAft>
                <a:spcPts val="100"/>
              </a:spcAft>
              <a:buSzPts val="2180"/>
              <a:buFont typeface="Courier New"/>
              <a:buChar char="o"/>
            </a:pPr>
            <a:r>
              <a:rPr lang="en-US" sz="1700" b="1" dirty="0">
                <a:solidFill>
                  <a:srgbClr val="0070C0"/>
                </a:solidFill>
              </a:rPr>
              <a:t>Embedded documentation </a:t>
            </a:r>
            <a:r>
              <a:rPr lang="en-US" sz="1700" dirty="0"/>
              <a:t>(included within the data, </a:t>
            </a:r>
            <a:r>
              <a:rPr lang="en-US" sz="1700" dirty="0" err="1"/>
              <a:t>e.g.,variables</a:t>
            </a:r>
            <a:r>
              <a:rPr lang="en-US" sz="1700" dirty="0"/>
              <a:t>)</a:t>
            </a:r>
            <a:endParaRPr sz="1900" dirty="0"/>
          </a:p>
          <a:p>
            <a:pPr marL="822960" lvl="2" indent="-189230" algn="l" rtl="0">
              <a:lnSpc>
                <a:spcPct val="100000"/>
              </a:lnSpc>
              <a:spcBef>
                <a:spcPts val="100"/>
              </a:spcBef>
              <a:spcAft>
                <a:spcPts val="100"/>
              </a:spcAft>
              <a:buSzPts val="2180"/>
              <a:buFont typeface="Courier New"/>
              <a:buChar char="o"/>
            </a:pPr>
            <a:r>
              <a:rPr lang="en-US" sz="1700" b="1" dirty="0">
                <a:solidFill>
                  <a:srgbClr val="0070C0"/>
                </a:solidFill>
              </a:rPr>
              <a:t>Supporting documentation </a:t>
            </a:r>
            <a:r>
              <a:rPr lang="en-US" sz="1700" dirty="0"/>
              <a:t>(in separate files, e.g., readme, project information, questionnaires or interview guides, reports &amp; publications)</a:t>
            </a:r>
            <a:endParaRPr sz="1900" dirty="0"/>
          </a:p>
          <a:p>
            <a:pPr marL="822960" lvl="2" indent="-189230" algn="l" rtl="0">
              <a:lnSpc>
                <a:spcPct val="100000"/>
              </a:lnSpc>
              <a:spcBef>
                <a:spcPts val="100"/>
              </a:spcBef>
              <a:spcAft>
                <a:spcPts val="100"/>
              </a:spcAft>
              <a:buSzPts val="2180"/>
              <a:buFont typeface="Courier New"/>
              <a:buChar char="o"/>
            </a:pPr>
            <a:r>
              <a:rPr lang="en-US" sz="1700" b="1" dirty="0">
                <a:solidFill>
                  <a:srgbClr val="0070C0"/>
                </a:solidFill>
              </a:rPr>
              <a:t>Catalog Metadata </a:t>
            </a:r>
            <a:r>
              <a:rPr lang="en-US" sz="1700" dirty="0"/>
              <a:t>(for data archiving, identification and locating)</a:t>
            </a:r>
            <a:endParaRPr sz="1900" dirty="0"/>
          </a:p>
          <a:p>
            <a:pPr marL="548640" lvl="1" indent="-34290" algn="l" rtl="0">
              <a:lnSpc>
                <a:spcPct val="100000"/>
              </a:lnSpc>
              <a:spcBef>
                <a:spcPts val="100"/>
              </a:spcBef>
              <a:spcAft>
                <a:spcPts val="100"/>
              </a:spcAft>
              <a:buSzPts val="2340"/>
              <a:buFont typeface="Courier New"/>
              <a:buNone/>
            </a:pPr>
            <a:endParaRPr sz="1800" b="1" dirty="0"/>
          </a:p>
          <a:p>
            <a:pPr marL="548640" lvl="1" indent="-34290" algn="l" rtl="0">
              <a:spcBef>
                <a:spcPts val="660"/>
              </a:spcBef>
              <a:spcAft>
                <a:spcPts val="0"/>
              </a:spcAft>
              <a:buSzPts val="2340"/>
              <a:buFont typeface="Courier New"/>
              <a:buNone/>
            </a:pPr>
            <a:endParaRPr sz="1800" b="1" dirty="0"/>
          </a:p>
          <a:p>
            <a:pPr marL="365760" lvl="1" indent="0" algn="l" rtl="0">
              <a:spcBef>
                <a:spcPts val="700"/>
              </a:spcBef>
              <a:spcAft>
                <a:spcPts val="0"/>
              </a:spcAft>
              <a:buSzPts val="2600"/>
              <a:buNone/>
            </a:pPr>
            <a:endParaRPr b="1" dirty="0"/>
          </a:p>
          <a:p>
            <a:pPr marL="548640" lvl="1" indent="-34290" algn="l" rtl="0">
              <a:spcBef>
                <a:spcPts val="660"/>
              </a:spcBef>
              <a:spcAft>
                <a:spcPts val="0"/>
              </a:spcAft>
              <a:buSzPts val="2340"/>
              <a:buFont typeface="Courier New"/>
              <a:buNone/>
            </a:pPr>
            <a:endParaRPr sz="1800" b="1" dirty="0"/>
          </a:p>
          <a:p>
            <a:pPr marL="548640" lvl="1" indent="-34290" algn="l" rtl="0">
              <a:spcBef>
                <a:spcPts val="660"/>
              </a:spcBef>
              <a:spcAft>
                <a:spcPts val="0"/>
              </a:spcAft>
              <a:buSzPts val="2340"/>
              <a:buFont typeface="Courier New"/>
              <a:buNone/>
            </a:pPr>
            <a:endParaRPr sz="1800" b="1" dirty="0"/>
          </a:p>
          <a:p>
            <a:pPr marL="548640" lvl="1" indent="-100330" algn="l" rtl="0">
              <a:spcBef>
                <a:spcPts val="500"/>
              </a:spcBef>
              <a:spcAft>
                <a:spcPts val="0"/>
              </a:spcAft>
              <a:buSzPts val="1300"/>
              <a:buFont typeface="Courier New"/>
              <a:buNone/>
            </a:pPr>
            <a:endParaRPr sz="1000" b="1" dirty="0">
              <a:solidFill>
                <a:srgbClr val="262626"/>
              </a:solidFill>
            </a:endParaRPr>
          </a:p>
          <a:p>
            <a:pPr marL="228600" lvl="0" indent="0" algn="l" rtl="0">
              <a:spcBef>
                <a:spcPts val="740"/>
              </a:spcBef>
              <a:spcAft>
                <a:spcPts val="0"/>
              </a:spcAft>
              <a:buSzPts val="2860"/>
              <a:buFont typeface="Courier New"/>
              <a:buNone/>
            </a:pPr>
            <a:endParaRPr b="1" dirty="0"/>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Shape 846"/>
        <p:cNvGrpSpPr/>
        <p:nvPr/>
      </p:nvGrpSpPr>
      <p:grpSpPr>
        <a:xfrm>
          <a:off x="0" y="0"/>
          <a:ext cx="0" cy="0"/>
          <a:chOff x="0" y="0"/>
          <a:chExt cx="0" cy="0"/>
        </a:xfrm>
      </p:grpSpPr>
      <p:sp>
        <p:nvSpPr>
          <p:cNvPr id="847" name="Google Shape;847;p103"/>
          <p:cNvSpPr txBox="1"/>
          <p:nvPr/>
        </p:nvSpPr>
        <p:spPr>
          <a:xfrm>
            <a:off x="685800" y="304800"/>
            <a:ext cx="7543800" cy="685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rgbClr val="C3260C"/>
              </a:buClr>
              <a:buSzPts val="3584"/>
              <a:buFont typeface="Georgia"/>
              <a:buNone/>
            </a:pPr>
            <a:r>
              <a:rPr lang="en-US" sz="2800" b="1" i="0">
                <a:solidFill>
                  <a:srgbClr val="434343"/>
                </a:solidFill>
                <a:latin typeface="Trebuchet MS"/>
                <a:ea typeface="Trebuchet MS"/>
                <a:cs typeface="Trebuchet MS"/>
                <a:sym typeface="Trebuchet MS"/>
              </a:rPr>
              <a:t>Earth Science Dataset</a:t>
            </a:r>
            <a:endParaRPr sz="2800" b="1" i="0">
              <a:solidFill>
                <a:srgbClr val="434343"/>
              </a:solidFill>
              <a:latin typeface="Trebuchet MS"/>
              <a:ea typeface="Trebuchet MS"/>
              <a:cs typeface="Trebuchet MS"/>
              <a:sym typeface="Trebuchet MS"/>
            </a:endParaRPr>
          </a:p>
        </p:txBody>
      </p:sp>
      <p:sp>
        <p:nvSpPr>
          <p:cNvPr id="848" name="Google Shape;848;p103"/>
          <p:cNvSpPr txBox="1"/>
          <p:nvPr/>
        </p:nvSpPr>
        <p:spPr>
          <a:xfrm>
            <a:off x="838200" y="1295400"/>
            <a:ext cx="7696200" cy="52782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15000"/>
              </a:lnSpc>
              <a:spcBef>
                <a:spcPts val="0"/>
              </a:spcBef>
              <a:spcAft>
                <a:spcPts val="0"/>
              </a:spcAft>
              <a:buClr>
                <a:srgbClr val="434343"/>
              </a:buClr>
              <a:buSzPts val="2000"/>
              <a:buFont typeface="Courier New"/>
              <a:buChar char="o"/>
            </a:pPr>
            <a:r>
              <a:rPr lang="en-US" sz="2000" b="1">
                <a:solidFill>
                  <a:srgbClr val="434343"/>
                </a:solidFill>
                <a:latin typeface="Trebuchet MS"/>
                <a:ea typeface="Trebuchet MS"/>
                <a:cs typeface="Trebuchet MS"/>
                <a:sym typeface="Trebuchet MS"/>
              </a:rPr>
              <a:t>Example: </a:t>
            </a:r>
            <a:r>
              <a:rPr lang="en-US" sz="2000">
                <a:solidFill>
                  <a:srgbClr val="434343"/>
                </a:solidFill>
                <a:latin typeface="Trebuchet MS"/>
                <a:ea typeface="Trebuchet MS"/>
                <a:cs typeface="Trebuchet MS"/>
                <a:sym typeface="Trebuchet MS"/>
              </a:rPr>
              <a:t>Measurement of Air Pollution from Satellites (MAPS) Space Radar Laboratory - 2 (SRL2) Carbon Monoxide Second by Second data</a:t>
            </a:r>
            <a:endParaRPr>
              <a:solidFill>
                <a:srgbClr val="434343"/>
              </a:solidFill>
            </a:endParaRPr>
          </a:p>
          <a:p>
            <a:pPr marL="341313" marR="0" lvl="1" indent="0" algn="l" rtl="0">
              <a:lnSpc>
                <a:spcPct val="115000"/>
              </a:lnSpc>
              <a:spcBef>
                <a:spcPts val="0"/>
              </a:spcBef>
              <a:spcAft>
                <a:spcPts val="0"/>
              </a:spcAft>
              <a:buNone/>
            </a:pPr>
            <a:r>
              <a:rPr lang="en-US" sz="1500" b="0" i="0" u="sng" strike="noStrike" cap="none">
                <a:solidFill>
                  <a:srgbClr val="434343"/>
                </a:solidFill>
                <a:latin typeface="Trebuchet MS"/>
                <a:ea typeface="Trebuchet MS"/>
                <a:cs typeface="Trebuchet MS"/>
                <a:sym typeface="Trebuchet MS"/>
                <a:hlinkClick r:id="rId3"/>
              </a:rPr>
              <a:t>https://cmr.earthdata.nasa.gov/search/concepts/C1536049393-LARC_ASDC.html</a:t>
            </a:r>
            <a:endParaRPr sz="1500" b="0" i="0" u="none" strike="noStrike" cap="none">
              <a:solidFill>
                <a:srgbClr val="434343"/>
              </a:solidFill>
              <a:latin typeface="Trebuchet MS"/>
              <a:ea typeface="Trebuchet MS"/>
              <a:cs typeface="Trebuchet MS"/>
              <a:sym typeface="Trebuchet MS"/>
            </a:endParaRPr>
          </a:p>
          <a:p>
            <a:pPr marL="457200" marR="0" lvl="1" indent="0" algn="l" rtl="0">
              <a:lnSpc>
                <a:spcPct val="115000"/>
              </a:lnSpc>
              <a:spcBef>
                <a:spcPts val="0"/>
              </a:spcBef>
              <a:spcAft>
                <a:spcPts val="0"/>
              </a:spcAft>
              <a:buNone/>
            </a:pPr>
            <a:endParaRPr sz="2000" b="0" i="0" u="none" strike="noStrike" cap="none">
              <a:solidFill>
                <a:srgbClr val="434343"/>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434343"/>
              </a:buClr>
              <a:buSzPts val="2000"/>
              <a:buFont typeface="Courier New"/>
              <a:buChar char="o"/>
            </a:pPr>
            <a:r>
              <a:rPr lang="en-US" sz="2000" u="sng">
                <a:solidFill>
                  <a:srgbClr val="434343"/>
                </a:solidFill>
                <a:latin typeface="Trebuchet MS"/>
                <a:ea typeface="Trebuchet MS"/>
                <a:cs typeface="Trebuchet MS"/>
                <a:sym typeface="Trebuchet MS"/>
                <a:hlinkClick r:id="rId4"/>
              </a:rPr>
              <a:t>NASA Atmospheric Science Data Center (ASDC)</a:t>
            </a:r>
            <a:endParaRPr sz="2000">
              <a:solidFill>
                <a:srgbClr val="434343"/>
              </a:solidFill>
              <a:latin typeface="Trebuchet MS"/>
              <a:ea typeface="Trebuchet MS"/>
              <a:cs typeface="Trebuchet MS"/>
              <a:sym typeface="Trebuchet MS"/>
            </a:endParaRPr>
          </a:p>
          <a:p>
            <a:pPr marL="342900" marR="0" lvl="0" indent="-215900" algn="l" rtl="0">
              <a:lnSpc>
                <a:spcPct val="115000"/>
              </a:lnSpc>
              <a:spcBef>
                <a:spcPts val="0"/>
              </a:spcBef>
              <a:spcAft>
                <a:spcPts val="0"/>
              </a:spcAft>
              <a:buClr>
                <a:schemeClr val="dk1"/>
              </a:buClr>
              <a:buSzPts val="2000"/>
              <a:buFont typeface="Courier New"/>
              <a:buNone/>
            </a:pPr>
            <a:endParaRPr sz="2000">
              <a:solidFill>
                <a:srgbClr val="434343"/>
              </a:solidFill>
              <a:latin typeface="Trebuchet MS"/>
              <a:ea typeface="Trebuchet MS"/>
              <a:cs typeface="Trebuchet MS"/>
              <a:sym typeface="Trebuchet MS"/>
            </a:endParaRPr>
          </a:p>
          <a:p>
            <a:pPr marL="342900" marR="0" lvl="0" indent="-342900" algn="l" rtl="0">
              <a:lnSpc>
                <a:spcPct val="115000"/>
              </a:lnSpc>
              <a:spcBef>
                <a:spcPts val="0"/>
              </a:spcBef>
              <a:spcAft>
                <a:spcPts val="0"/>
              </a:spcAft>
              <a:buClr>
                <a:srgbClr val="434343"/>
              </a:buClr>
              <a:buSzPts val="2000"/>
              <a:buFont typeface="Courier New"/>
              <a:buChar char="o"/>
            </a:pPr>
            <a:r>
              <a:rPr lang="en-US" sz="2000" u="sng">
                <a:solidFill>
                  <a:srgbClr val="434343"/>
                </a:solidFill>
                <a:latin typeface="Trebuchet MS"/>
                <a:ea typeface="Trebuchet MS"/>
                <a:cs typeface="Trebuchet MS"/>
                <a:sym typeface="Trebuchet MS"/>
                <a:hlinkClick r:id="rId5"/>
              </a:rPr>
              <a:t>Directory Interchange Format (DIF)</a:t>
            </a:r>
            <a:r>
              <a:rPr lang="en-US" sz="2000">
                <a:solidFill>
                  <a:srgbClr val="434343"/>
                </a:solidFill>
                <a:latin typeface="Trebuchet MS"/>
                <a:ea typeface="Trebuchet MS"/>
                <a:cs typeface="Trebuchet MS"/>
                <a:sym typeface="Trebuchet MS"/>
              </a:rPr>
              <a:t>: </a:t>
            </a:r>
            <a:endParaRPr>
              <a:solidFill>
                <a:srgbClr val="434343"/>
              </a:solidFill>
            </a:endParaRPr>
          </a:p>
          <a:p>
            <a:pPr marL="800100" marR="0" lvl="1" indent="-342900" algn="l" rtl="0">
              <a:lnSpc>
                <a:spcPct val="115000"/>
              </a:lnSpc>
              <a:spcBef>
                <a:spcPts val="0"/>
              </a:spcBef>
              <a:spcAft>
                <a:spcPts val="0"/>
              </a:spcAft>
              <a:buClr>
                <a:srgbClr val="434343"/>
              </a:buClr>
              <a:buSzPts val="2000"/>
              <a:buFont typeface="Courier New"/>
              <a:buChar char="o"/>
            </a:pPr>
            <a:r>
              <a:rPr lang="en-US" sz="2000" b="0" i="0" u="none" strike="noStrike" cap="none">
                <a:solidFill>
                  <a:srgbClr val="434343"/>
                </a:solidFill>
                <a:latin typeface="Trebuchet MS"/>
                <a:ea typeface="Trebuchet MS"/>
                <a:cs typeface="Trebuchet MS"/>
                <a:sym typeface="Trebuchet MS"/>
              </a:rPr>
              <a:t>A descriptive and standardized format for exchanging information about scientific data sets. </a:t>
            </a:r>
            <a:endParaRPr>
              <a:solidFill>
                <a:srgbClr val="434343"/>
              </a:solidFill>
            </a:endParaRPr>
          </a:p>
          <a:p>
            <a:pPr marL="800100" marR="0" lvl="1" indent="-215900" algn="l" rtl="0">
              <a:lnSpc>
                <a:spcPct val="115000"/>
              </a:lnSpc>
              <a:spcBef>
                <a:spcPts val="0"/>
              </a:spcBef>
              <a:spcAft>
                <a:spcPts val="0"/>
              </a:spcAft>
              <a:buClr>
                <a:schemeClr val="dk1"/>
              </a:buClr>
              <a:buSzPts val="2000"/>
              <a:buFont typeface="Courier New"/>
              <a:buNone/>
            </a:pPr>
            <a:endParaRPr sz="2000" b="0" i="0" u="none" strike="noStrike" cap="none">
              <a:solidFill>
                <a:srgbClr val="434343"/>
              </a:solidFill>
              <a:latin typeface="Trebuchet MS"/>
              <a:ea typeface="Trebuchet MS"/>
              <a:cs typeface="Trebuchet MS"/>
              <a:sym typeface="Trebuchet MS"/>
            </a:endParaRPr>
          </a:p>
          <a:p>
            <a:pPr marL="800100" marR="0" lvl="1" indent="-342900" algn="l" rtl="0">
              <a:lnSpc>
                <a:spcPct val="115000"/>
              </a:lnSpc>
              <a:spcBef>
                <a:spcPts val="0"/>
              </a:spcBef>
              <a:spcAft>
                <a:spcPts val="0"/>
              </a:spcAft>
              <a:buClr>
                <a:srgbClr val="434343"/>
              </a:buClr>
              <a:buSzPts val="2000"/>
              <a:buFont typeface="Courier New"/>
              <a:buChar char="o"/>
            </a:pPr>
            <a:r>
              <a:rPr lang="en-US" sz="2000" b="0" i="0" u="none" strike="noStrike" cap="none">
                <a:solidFill>
                  <a:srgbClr val="434343"/>
                </a:solidFill>
                <a:latin typeface="Trebuchet MS"/>
                <a:ea typeface="Trebuchet MS"/>
                <a:cs typeface="Trebuchet MS"/>
                <a:sym typeface="Trebuchet MS"/>
              </a:rPr>
              <a:t>The DIF Writer’s Guide: </a:t>
            </a:r>
            <a:r>
              <a:rPr lang="en-US" sz="1500" b="0" i="0" u="sng" strike="noStrike" cap="none">
                <a:solidFill>
                  <a:srgbClr val="434343"/>
                </a:solidFill>
                <a:latin typeface="Trebuchet MS"/>
                <a:ea typeface="Trebuchet MS"/>
                <a:cs typeface="Trebuchet MS"/>
                <a:sym typeface="Trebuchet MS"/>
                <a:hlinkClick r:id="rId6"/>
              </a:rPr>
              <a:t>http://gcmd.gsfc.nasa.gov/User/difguide/difman.html</a:t>
            </a:r>
            <a:endParaRPr sz="1500" b="0" i="0" u="none" strike="noStrike" cap="none">
              <a:solidFill>
                <a:srgbClr val="434343"/>
              </a:solidFill>
              <a:latin typeface="Trebuchet MS"/>
              <a:ea typeface="Trebuchet MS"/>
              <a:cs typeface="Trebuchet MS"/>
              <a:sym typeface="Trebuchet MS"/>
            </a:endParaRPr>
          </a:p>
          <a:p>
            <a:pPr marL="0" marR="0" lvl="0" indent="0" algn="l" rtl="0">
              <a:spcBef>
                <a:spcPts val="0"/>
              </a:spcBef>
              <a:spcAft>
                <a:spcPts val="0"/>
              </a:spcAft>
              <a:buNone/>
            </a:pPr>
            <a:br>
              <a:rPr lang="en-US" sz="1800">
                <a:solidFill>
                  <a:schemeClr val="dk1"/>
                </a:solidFill>
                <a:latin typeface="Trebuchet MS"/>
                <a:ea typeface="Trebuchet MS"/>
                <a:cs typeface="Trebuchet MS"/>
                <a:sym typeface="Trebuchet MS"/>
              </a:rPr>
            </a:br>
            <a:endParaRPr sz="1800">
              <a:solidFill>
                <a:srgbClr val="0070C0"/>
              </a:solidFill>
              <a:latin typeface="Trebuchet MS"/>
              <a:ea typeface="Trebuchet MS"/>
              <a:cs typeface="Trebuchet MS"/>
              <a:sym typeface="Trebuchet MS"/>
            </a:endParaRPr>
          </a:p>
          <a:p>
            <a:pPr marL="1200150" marR="0" lvl="2" indent="-171450" algn="l" rtl="0">
              <a:spcBef>
                <a:spcPts val="0"/>
              </a:spcBef>
              <a:spcAft>
                <a:spcPts val="0"/>
              </a:spcAft>
              <a:buClr>
                <a:schemeClr val="dk1"/>
              </a:buClr>
              <a:buSzPts val="1800"/>
              <a:buFont typeface="Courier New"/>
              <a:buNone/>
            </a:pPr>
            <a:endParaRPr sz="1800" b="0" i="0" u="none" strike="noStrike" cap="none">
              <a:solidFill>
                <a:schemeClr val="dk1"/>
              </a:solidFill>
              <a:latin typeface="Trebuchet MS"/>
              <a:ea typeface="Trebuchet MS"/>
              <a:cs typeface="Trebuchet MS"/>
              <a:sym typeface="Trebuchet MS"/>
            </a:endParaRPr>
          </a:p>
          <a:p>
            <a:pPr marL="742950" marR="0" lvl="1" indent="-171450" algn="l" rtl="0">
              <a:spcBef>
                <a:spcPts val="0"/>
              </a:spcBef>
              <a:spcAft>
                <a:spcPts val="0"/>
              </a:spcAft>
              <a:buClr>
                <a:schemeClr val="dk1"/>
              </a:buClr>
              <a:buSzPts val="1800"/>
              <a:buFont typeface="Courier New"/>
              <a:buNone/>
            </a:pPr>
            <a:endParaRPr sz="1800" b="0" i="0" u="none" strike="noStrike" cap="none">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1800">
              <a:solidFill>
                <a:schemeClr val="dk1"/>
              </a:solidFill>
              <a:latin typeface="Trebuchet MS"/>
              <a:ea typeface="Trebuchet MS"/>
              <a:cs typeface="Trebuchet MS"/>
              <a:sym typeface="Trebuchet MS"/>
            </a:endParaRP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Shape 852"/>
        <p:cNvGrpSpPr/>
        <p:nvPr/>
      </p:nvGrpSpPr>
      <p:grpSpPr>
        <a:xfrm>
          <a:off x="0" y="0"/>
          <a:ext cx="0" cy="0"/>
          <a:chOff x="0" y="0"/>
          <a:chExt cx="0" cy="0"/>
        </a:xfrm>
      </p:grpSpPr>
      <p:sp>
        <p:nvSpPr>
          <p:cNvPr id="853" name="Google Shape;853;p104"/>
          <p:cNvSpPr txBox="1">
            <a:spLocks noGrp="1"/>
          </p:cNvSpPr>
          <p:nvPr>
            <p:ph type="title"/>
          </p:nvPr>
        </p:nvSpPr>
        <p:spPr>
          <a:xfrm>
            <a:off x="6052582" y="4600525"/>
            <a:ext cx="2288700" cy="1143000"/>
          </a:xfrm>
          <a:prstGeom prst="rect">
            <a:avLst/>
          </a:prstGeom>
          <a:noFill/>
          <a:ln>
            <a:noFill/>
          </a:ln>
        </p:spPr>
        <p:txBody>
          <a:bodyPr spcFirstLastPara="1" wrap="square" lIns="91425" tIns="45700" rIns="91425" bIns="45700" anchor="t" anchorCtr="0">
            <a:noAutofit/>
          </a:bodyPr>
          <a:lstStyle/>
          <a:p>
            <a:pPr marL="0" lvl="0" indent="0" algn="r" rtl="0">
              <a:spcBef>
                <a:spcPts val="0"/>
              </a:spcBef>
              <a:spcAft>
                <a:spcPts val="0"/>
              </a:spcAft>
              <a:buSzPts val="5888"/>
              <a:buNone/>
            </a:pPr>
            <a:r>
              <a:rPr lang="en-US">
                <a:solidFill>
                  <a:srgbClr val="434343"/>
                </a:solidFill>
              </a:rPr>
              <a:t>Thank you!</a:t>
            </a:r>
            <a:endParaRPr>
              <a:solidFill>
                <a:srgbClr val="434343"/>
              </a:solidFill>
            </a:endParaRPr>
          </a:p>
        </p:txBody>
      </p:sp>
      <p:sp>
        <p:nvSpPr>
          <p:cNvPr id="854" name="Google Shape;854;p104"/>
          <p:cNvSpPr txBox="1"/>
          <p:nvPr/>
        </p:nvSpPr>
        <p:spPr>
          <a:xfrm>
            <a:off x="1371600" y="1219200"/>
            <a:ext cx="5334000" cy="470898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400" b="1">
                <a:solidFill>
                  <a:srgbClr val="595959"/>
                </a:solidFill>
                <a:latin typeface="Trebuchet MS"/>
                <a:ea typeface="Trebuchet MS"/>
                <a:cs typeface="Trebuchet MS"/>
                <a:sym typeface="Trebuchet MS"/>
              </a:rPr>
              <a:t>Contact:</a:t>
            </a:r>
            <a:endParaRPr/>
          </a:p>
          <a:p>
            <a:pPr marL="0" marR="0" lvl="0" indent="0" algn="l" rtl="0">
              <a:spcBef>
                <a:spcPts val="0"/>
              </a:spcBef>
              <a:spcAft>
                <a:spcPts val="0"/>
              </a:spcAft>
              <a:buNone/>
            </a:pPr>
            <a:r>
              <a:rPr lang="en-US" sz="2400">
                <a:solidFill>
                  <a:srgbClr val="595959"/>
                </a:solidFill>
                <a:latin typeface="Trebuchet MS"/>
                <a:ea typeface="Trebuchet MS"/>
                <a:cs typeface="Trebuchet MS"/>
                <a:sym typeface="Trebuchet MS"/>
              </a:rPr>
              <a:t>Sai Deng, Metadata Librarian and Associate Librarian</a:t>
            </a:r>
            <a:endParaRPr sz="2400" u="sng">
              <a:solidFill>
                <a:schemeClr val="hlink"/>
              </a:solidFill>
              <a:latin typeface="Trebuchet MS"/>
              <a:ea typeface="Trebuchet MS"/>
              <a:cs typeface="Trebuchet MS"/>
              <a:sym typeface="Trebuchet MS"/>
              <a:hlinkClick r:id="rId3"/>
            </a:endParaRPr>
          </a:p>
          <a:p>
            <a:pPr marL="0" marR="0" lvl="0" indent="0" algn="l" rtl="0">
              <a:spcBef>
                <a:spcPts val="0"/>
              </a:spcBef>
              <a:spcAft>
                <a:spcPts val="0"/>
              </a:spcAft>
              <a:buNone/>
            </a:pPr>
            <a:r>
              <a:rPr lang="en-US" sz="2400" u="sng">
                <a:solidFill>
                  <a:schemeClr val="hlink"/>
                </a:solidFill>
                <a:latin typeface="Trebuchet MS"/>
                <a:ea typeface="Trebuchet MS"/>
                <a:cs typeface="Trebuchet MS"/>
                <a:sym typeface="Trebuchet MS"/>
                <a:hlinkClick r:id="rId4"/>
              </a:rPr>
              <a:t>sai.deng@ucf.edu</a:t>
            </a:r>
            <a:endParaRPr sz="2400">
              <a:solidFill>
                <a:srgbClr val="595959"/>
              </a:solidFill>
              <a:latin typeface="Trebuchet MS"/>
              <a:ea typeface="Trebuchet MS"/>
              <a:cs typeface="Trebuchet MS"/>
              <a:sym typeface="Trebuchet MS"/>
            </a:endParaRPr>
          </a:p>
          <a:p>
            <a:pPr marL="0" marR="0" lvl="0" indent="0" algn="l" rtl="0">
              <a:spcBef>
                <a:spcPts val="0"/>
              </a:spcBef>
              <a:spcAft>
                <a:spcPts val="0"/>
              </a:spcAft>
              <a:buNone/>
            </a:pPr>
            <a:r>
              <a:rPr lang="en-US" sz="2400">
                <a:solidFill>
                  <a:srgbClr val="595959"/>
                </a:solidFill>
                <a:latin typeface="Trebuchet MS"/>
                <a:ea typeface="Trebuchet MS"/>
                <a:cs typeface="Trebuchet MS"/>
                <a:sym typeface="Trebuchet MS"/>
              </a:rPr>
              <a:t>407-823-4312 (Office)</a:t>
            </a:r>
            <a:endParaRPr/>
          </a:p>
          <a:p>
            <a:pPr marL="0" marR="0" lvl="0" indent="0" algn="l" rtl="0">
              <a:spcBef>
                <a:spcPts val="0"/>
              </a:spcBef>
              <a:spcAft>
                <a:spcPts val="0"/>
              </a:spcAft>
              <a:buNone/>
            </a:pPr>
            <a:endParaRPr sz="3600">
              <a:solidFill>
                <a:srgbClr val="595959"/>
              </a:solidFill>
              <a:latin typeface="Trebuchet MS"/>
              <a:ea typeface="Trebuchet MS"/>
              <a:cs typeface="Trebuchet MS"/>
              <a:sym typeface="Trebuchet MS"/>
            </a:endParaRPr>
          </a:p>
          <a:p>
            <a:pPr marL="0" marR="0" lvl="0" indent="0" algn="l" rtl="0">
              <a:spcBef>
                <a:spcPts val="0"/>
              </a:spcBef>
              <a:spcAft>
                <a:spcPts val="0"/>
              </a:spcAft>
              <a:buNone/>
            </a:pPr>
            <a:r>
              <a:rPr lang="en-US" sz="2400">
                <a:solidFill>
                  <a:srgbClr val="595959"/>
                </a:solidFill>
                <a:latin typeface="Trebuchet MS"/>
                <a:ea typeface="Trebuchet MS"/>
                <a:cs typeface="Trebuchet MS"/>
                <a:sym typeface="Trebuchet MS"/>
              </a:rPr>
              <a:t>Xiang Zhu, Statistician, </a:t>
            </a:r>
            <a:endParaRPr/>
          </a:p>
          <a:p>
            <a:pPr marL="0" marR="0" lvl="0" indent="0" algn="l" rtl="0">
              <a:spcBef>
                <a:spcPts val="0"/>
              </a:spcBef>
              <a:spcAft>
                <a:spcPts val="0"/>
              </a:spcAft>
              <a:buNone/>
            </a:pPr>
            <a:r>
              <a:rPr lang="en-US" sz="2400">
                <a:solidFill>
                  <a:srgbClr val="595959"/>
                </a:solidFill>
                <a:latin typeface="Trebuchet MS"/>
                <a:ea typeface="Trebuchet MS"/>
                <a:cs typeface="Trebuchet MS"/>
                <a:sym typeface="Trebuchet MS"/>
              </a:rPr>
              <a:t>College of Medicine</a:t>
            </a:r>
            <a:endParaRPr/>
          </a:p>
          <a:p>
            <a:pPr marL="0" marR="0" lvl="0" indent="0" algn="l" rtl="0">
              <a:spcBef>
                <a:spcPts val="0"/>
              </a:spcBef>
              <a:spcAft>
                <a:spcPts val="0"/>
              </a:spcAft>
              <a:buNone/>
            </a:pPr>
            <a:r>
              <a:rPr lang="en-US" sz="2400" u="sng">
                <a:solidFill>
                  <a:schemeClr val="hlink"/>
                </a:solidFill>
                <a:latin typeface="Trebuchet MS"/>
                <a:ea typeface="Trebuchet MS"/>
                <a:cs typeface="Trebuchet MS"/>
                <a:sym typeface="Trebuchet MS"/>
                <a:hlinkClick r:id="rId5"/>
              </a:rPr>
              <a:t>Xiang.Zhu@ucf.edu</a:t>
            </a:r>
            <a:endParaRPr sz="2400">
              <a:solidFill>
                <a:srgbClr val="595959"/>
              </a:solidFill>
              <a:latin typeface="Trebuchet MS"/>
              <a:ea typeface="Trebuchet MS"/>
              <a:cs typeface="Trebuchet MS"/>
              <a:sym typeface="Trebuchet MS"/>
            </a:endParaRPr>
          </a:p>
          <a:p>
            <a:pPr marL="0" marR="0" lvl="0" indent="0" algn="l" rtl="0">
              <a:spcBef>
                <a:spcPts val="0"/>
              </a:spcBef>
              <a:spcAft>
                <a:spcPts val="0"/>
              </a:spcAft>
              <a:buNone/>
            </a:pPr>
            <a:r>
              <a:rPr lang="en-US" sz="2400">
                <a:solidFill>
                  <a:srgbClr val="595959"/>
                </a:solidFill>
                <a:latin typeface="Trebuchet MS"/>
                <a:ea typeface="Trebuchet MS"/>
                <a:cs typeface="Trebuchet MS"/>
                <a:sym typeface="Trebuchet MS"/>
              </a:rPr>
              <a:t>407-266-7160 (Office)</a:t>
            </a:r>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a:p>
            <a:pPr marL="0" marR="0" lvl="0" indent="0" algn="l" rtl="0">
              <a:spcBef>
                <a:spcPts val="0"/>
              </a:spcBef>
              <a:spcAft>
                <a:spcPts val="0"/>
              </a:spcAft>
              <a:buNone/>
            </a:pPr>
            <a:endParaRPr sz="2400">
              <a:solidFill>
                <a:schemeClr val="dk1"/>
              </a:solidFill>
              <a:latin typeface="Trebuchet MS"/>
              <a:ea typeface="Trebuchet MS"/>
              <a:cs typeface="Trebuchet MS"/>
              <a:sym typeface="Trebuchet MS"/>
            </a:endParaRPr>
          </a:p>
        </p:txBody>
      </p:sp>
      <p:pic>
        <p:nvPicPr>
          <p:cNvPr id="855" name="Google Shape;855;p104"/>
          <p:cNvPicPr preferRelativeResize="0"/>
          <p:nvPr/>
        </p:nvPicPr>
        <p:blipFill rotWithShape="1">
          <a:blip r:embed="rId6">
            <a:alphaModFix/>
          </a:blip>
          <a:srcRect/>
          <a:stretch/>
        </p:blipFill>
        <p:spPr>
          <a:xfrm>
            <a:off x="2" y="0"/>
            <a:ext cx="464696" cy="6857999"/>
          </a:xfrm>
          <a:prstGeom prst="rect">
            <a:avLst/>
          </a:prstGeom>
          <a:noFill/>
          <a:ln>
            <a:noFill/>
          </a:ln>
        </p:spPr>
      </p:pic>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TotalTime>
  <Words>9701</Words>
  <Application>Microsoft Macintosh PowerPoint</Application>
  <PresentationFormat>On-screen Show (4:3)</PresentationFormat>
  <Paragraphs>1100</Paragraphs>
  <Slides>91</Slides>
  <Notes>91</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91</vt:i4>
      </vt:variant>
    </vt:vector>
  </HeadingPairs>
  <TitlesOfParts>
    <vt:vector size="99" baseType="lpstr">
      <vt:lpstr>Calibri</vt:lpstr>
      <vt:lpstr>Arial</vt:lpstr>
      <vt:lpstr>Lato</vt:lpstr>
      <vt:lpstr>Courier New</vt:lpstr>
      <vt:lpstr>Raleway</vt:lpstr>
      <vt:lpstr>Trebuchet MS</vt:lpstr>
      <vt:lpstr>Georgia</vt:lpstr>
      <vt:lpstr>Streamline</vt:lpstr>
      <vt:lpstr>Data Documentation, Analysis &amp; Statistical Software</vt:lpstr>
      <vt:lpstr>What will be covered?  </vt:lpstr>
      <vt:lpstr>Part I: The Data Basics  When Things are Incomprehensible </vt:lpstr>
      <vt:lpstr>When Things are Incomprehensible </vt:lpstr>
      <vt:lpstr>What might help with decoding data? </vt:lpstr>
      <vt:lpstr>Data, Research Data, Dataset </vt:lpstr>
      <vt:lpstr>Data Documentation &amp; Metadata</vt:lpstr>
      <vt:lpstr>Part II: Data Documentation  Practices &amp; Recommendations</vt:lpstr>
      <vt:lpstr>Data Documentation: Recommendations</vt:lpstr>
      <vt:lpstr>Data Documentation: Recommendations</vt:lpstr>
      <vt:lpstr>Data Documentation: Recommendations</vt:lpstr>
      <vt:lpstr>Research Data Types and Formats for Preservation </vt:lpstr>
      <vt:lpstr>Research Data Types and Formats for Preservation </vt:lpstr>
      <vt:lpstr>Data Documentation: Recommendations</vt:lpstr>
      <vt:lpstr>Data Documentation: Study-level</vt:lpstr>
      <vt:lpstr>Data Documentation: Study-level   Qualitative Data </vt:lpstr>
      <vt:lpstr>Data Documentation: Study-level   Qualitative Data </vt:lpstr>
      <vt:lpstr>Data Documentation: Data Level   </vt:lpstr>
      <vt:lpstr>Data Documentation: Data Level - Qualitative Data </vt:lpstr>
      <vt:lpstr>Data Documentation: Data Level   Qualitative Data </vt:lpstr>
      <vt:lpstr>Data Documentation: Data Level  Qualitative Data </vt:lpstr>
      <vt:lpstr>Data Documentation: Qualitative Data (w/NVivo 12)   </vt:lpstr>
      <vt:lpstr>Data Documentation: Qualitative Data (w/NVivo 12)   </vt:lpstr>
      <vt:lpstr>Data Documentation: Qualitative Data (w/ NVivo)</vt:lpstr>
      <vt:lpstr>Data Documentation: Qualitative Data (w/ NVivo)</vt:lpstr>
      <vt:lpstr>Data Documentation: Qualitative Data (w/ NVivo)</vt:lpstr>
      <vt:lpstr>Data Curation Network</vt:lpstr>
      <vt:lpstr>NVivo Data Curation Primer</vt:lpstr>
      <vt:lpstr>SPSS Data Curation Primer</vt:lpstr>
      <vt:lpstr>SPSS Data Curation Primer</vt:lpstr>
      <vt:lpstr>Data Documentation: Example </vt:lpstr>
      <vt:lpstr>Data Documentation: Example </vt:lpstr>
      <vt:lpstr>Part III: Dataset Metadata  Dataset Metadata ABC</vt:lpstr>
      <vt:lpstr>Dataset Metadata ABC</vt:lpstr>
      <vt:lpstr>Metadata Standards and Datasets </vt:lpstr>
      <vt:lpstr>Controlled Vocabulary and Datasets </vt:lpstr>
      <vt:lpstr>Disciplinary Metadata and Data Repositories</vt:lpstr>
      <vt:lpstr>Part IV: Data Analysis Biostatistician Services  </vt:lpstr>
      <vt:lpstr>Biostatistician Services  </vt:lpstr>
      <vt:lpstr>Biostatistician Services  </vt:lpstr>
      <vt:lpstr>Biostatistician Services  </vt:lpstr>
      <vt:lpstr>Part V: Statistical Software  </vt:lpstr>
      <vt:lpstr>Introduction to R  </vt:lpstr>
      <vt:lpstr>Introduction to R  </vt:lpstr>
      <vt:lpstr>  </vt:lpstr>
      <vt:lpstr>Introduction to Stata  </vt:lpstr>
      <vt:lpstr>Stata (Demo)  </vt:lpstr>
      <vt:lpstr>Stata (Demo)  </vt:lpstr>
      <vt:lpstr>Introduction to SAS  </vt:lpstr>
      <vt:lpstr>Introduction to SAS  </vt:lpstr>
      <vt:lpstr>SAS (Demo)  </vt:lpstr>
      <vt:lpstr>Introduction to SPSS  </vt:lpstr>
      <vt:lpstr>SPSS (Demo)  </vt:lpstr>
      <vt:lpstr>Data Documentation: Quantitative Data</vt:lpstr>
      <vt:lpstr>Data Documentation: Quantitative Data</vt:lpstr>
      <vt:lpstr>Data Documentation: Quantitative Data (w/ SPSS)</vt:lpstr>
      <vt:lpstr>Data Documentation: Quantitative Data (w/ SPSS) </vt:lpstr>
      <vt:lpstr>Tools for Data Analysis and Visualization</vt:lpstr>
      <vt:lpstr>Tools for Files &amp; Notes Sharing, Lab Management, Data Management Plan… </vt:lpstr>
      <vt:lpstr>Part VI: Related Resources and Services Library &amp; Campus Resources</vt:lpstr>
      <vt:lpstr>Appendixes:  Appendix 1: How to Set Up Your PC as a Server for a Database Appendix 2: Project/Study Level Metadata  Appendix 3: Common Metadata Standards Appendix 4: Disciplinary Metadata Standards &amp; Data Repositories  Appendix 5: Controlled Vocabularies and Thesauri Appendix 6: Dataset Examples        </vt:lpstr>
      <vt:lpstr>Appendix 1: How to Set Up Your PC as a Server for a Database </vt:lpstr>
      <vt:lpstr>What is Database </vt:lpstr>
      <vt:lpstr>  </vt:lpstr>
      <vt:lpstr>PowerPoint Presentation</vt:lpstr>
      <vt:lpstr>PowerPoint Presentation</vt:lpstr>
      <vt:lpstr>PowerPoint Presentation</vt:lpstr>
      <vt:lpstr>PowerPoint Presentation</vt:lpstr>
      <vt:lpstr>PowerPoint Presentation</vt:lpstr>
      <vt:lpstr>PowerPoint Presentation</vt:lpstr>
      <vt:lpstr>Appendix 2: Project/ Study Level Metadata   </vt:lpstr>
      <vt:lpstr>Appendix 2: Project/ Study Level Metadata   </vt:lpstr>
      <vt:lpstr>Appendix 3: Common Metadata Standards    </vt:lpstr>
      <vt:lpstr>Common Metadata Standards: Image and Multimedia Metadata Standards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Data Documentation, Analysis &amp; Statistical Software</dc:title>
  <cp:lastModifiedBy>Sai Deng</cp:lastModifiedBy>
  <cp:revision>3</cp:revision>
  <dcterms:modified xsi:type="dcterms:W3CDTF">2020-06-29T23:28:17Z</dcterms:modified>
</cp:coreProperties>
</file>