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45"/>
  </p:notesMasterIdLst>
  <p:sldIdLst>
    <p:sldId id="341" r:id="rId5"/>
    <p:sldId id="342" r:id="rId6"/>
    <p:sldId id="343" r:id="rId7"/>
    <p:sldId id="345" r:id="rId8"/>
    <p:sldId id="347" r:id="rId9"/>
    <p:sldId id="344" r:id="rId10"/>
    <p:sldId id="353" r:id="rId11"/>
    <p:sldId id="369" r:id="rId12"/>
    <p:sldId id="370" r:id="rId13"/>
    <p:sldId id="371" r:id="rId14"/>
    <p:sldId id="350" r:id="rId15"/>
    <p:sldId id="356" r:id="rId16"/>
    <p:sldId id="354" r:id="rId17"/>
    <p:sldId id="355" r:id="rId18"/>
    <p:sldId id="357" r:id="rId19"/>
    <p:sldId id="352" r:id="rId20"/>
    <p:sldId id="359" r:id="rId21"/>
    <p:sldId id="372" r:id="rId22"/>
    <p:sldId id="346" r:id="rId23"/>
    <p:sldId id="358" r:id="rId24"/>
    <p:sldId id="348" r:id="rId25"/>
    <p:sldId id="378" r:id="rId26"/>
    <p:sldId id="349" r:id="rId27"/>
    <p:sldId id="360" r:id="rId28"/>
    <p:sldId id="379" r:id="rId29"/>
    <p:sldId id="362" r:id="rId30"/>
    <p:sldId id="380" r:id="rId31"/>
    <p:sldId id="365" r:id="rId32"/>
    <p:sldId id="366" r:id="rId33"/>
    <p:sldId id="381" r:id="rId34"/>
    <p:sldId id="382" r:id="rId35"/>
    <p:sldId id="367" r:id="rId36"/>
    <p:sldId id="364" r:id="rId37"/>
    <p:sldId id="373" r:id="rId38"/>
    <p:sldId id="363" r:id="rId39"/>
    <p:sldId id="374" r:id="rId40"/>
    <p:sldId id="361" r:id="rId41"/>
    <p:sldId id="375" r:id="rId42"/>
    <p:sldId id="376" r:id="rId43"/>
    <p:sldId id="377" r:id="rId44"/>
  </p:sldIdLst>
  <p:sldSz cx="9144000" cy="5143500" type="screen16x9"/>
  <p:notesSz cx="7010400" cy="9296400"/>
  <p:embeddedFontLst>
    <p:embeddedFont>
      <p:font typeface="Arial Nova" panose="020B0504020202020204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Forte" panose="03060902040502070203" pitchFamily="66" charset="0"/>
      <p:regular r:id="rId54"/>
    </p:embeddedFont>
    <p:embeddedFont>
      <p:font typeface="Helvetica Neue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Rebecca Murphey" initials="RM" lastIdx="2" clrIdx="1">
    <p:extLst>
      <p:ext uri="{19B8F6BF-5375-455C-9EA6-DF929625EA0E}">
        <p15:presenceInfo xmlns:p15="http://schemas.microsoft.com/office/powerpoint/2012/main" userId="S-1-5-21-270240525-1673100702-506702554-1479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D72A"/>
    <a:srgbClr val="FAFBFC"/>
    <a:srgbClr val="424105"/>
    <a:srgbClr val="F0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F8E00-108F-4C14-A1C4-F26BA78AFD6C}" v="94" dt="2020-07-25T17:06:06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 snapToGrid="0">
      <p:cViewPr varScale="1">
        <p:scale>
          <a:sx n="112" d="100"/>
          <a:sy n="112" d="100"/>
        </p:scale>
        <p:origin x="10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0" y="492599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0" y="492599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0" y="492599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406581" y="273845"/>
            <a:ext cx="7096625" cy="107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endParaRPr sz="3300" b="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8"/>
          <p:cNvSpPr>
            <a:spLocks noGrp="1"/>
          </p:cNvSpPr>
          <p:nvPr>
            <p:ph type="chart" idx="2"/>
          </p:nvPr>
        </p:nvSpPr>
        <p:spPr>
          <a:xfrm>
            <a:off x="406581" y="1454922"/>
            <a:ext cx="8472500" cy="303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0" y="492599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0" y="492599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4885441"/>
            <a:ext cx="4909025" cy="1556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012500"/>
            <a:ext cx="628650" cy="210906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7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925989"/>
            <a:ext cx="9144000" cy="21751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68" cy="20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3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0" y="4925990"/>
            <a:ext cx="628650" cy="21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64982" y="4431323"/>
            <a:ext cx="527774" cy="7121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7" r:id="rId4"/>
    <p:sldLayoutId id="2147483659" r:id="rId5"/>
    <p:sldLayoutId id="21474836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cademic.microsoft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9A3CF-7B6A-44CC-9041-2F855469DAC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375661" y="1305163"/>
            <a:ext cx="5577840" cy="1266587"/>
          </a:xfrm>
        </p:spPr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07F3A0-592C-4D9E-8A46-60A2696FAF4D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946639" y="2607496"/>
            <a:ext cx="3771121" cy="2075035"/>
          </a:xfrm>
        </p:spPr>
        <p:txBody>
          <a:bodyPr/>
          <a:lstStyle/>
          <a:p>
            <a:pPr marL="114300" indent="0" algn="ctr">
              <a:spcBef>
                <a:spcPts val="0"/>
              </a:spcBef>
              <a:buNone/>
            </a:pPr>
            <a:endParaRPr lang="en-US" sz="1100" dirty="0"/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July 27, 2020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1:00 – 2:00 pm</a:t>
            </a:r>
          </a:p>
          <a:p>
            <a:pPr marL="114300" indent="0" algn="ctr">
              <a:spcBef>
                <a:spcPts val="0"/>
              </a:spcBef>
              <a:buNone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spcBef>
                <a:spcPts val="0"/>
              </a:spcBef>
              <a:buNone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spcBef>
                <a:spcPts val="0"/>
              </a:spcBef>
              <a:buNone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spcBef>
                <a:spcPts val="0"/>
              </a:spcBef>
              <a:buNone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spcBef>
                <a:spcPts val="0"/>
              </a:spcBef>
              <a:buNone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spcBef>
                <a:spcPts val="0"/>
              </a:spcBef>
              <a:buNone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Ven Basco</a:t>
            </a:r>
          </a:p>
          <a:p>
            <a:pPr marL="114300" indent="0" algn="ctr">
              <a:spcBef>
                <a:spcPts val="0"/>
              </a:spcBef>
              <a:buNone/>
            </a:pPr>
            <a:endParaRPr lang="en-US" sz="11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3D31D8-8DE3-4A09-AADD-99E4262B3727}"/>
              </a:ext>
            </a:extLst>
          </p:cNvPr>
          <p:cNvSpPr txBox="1"/>
          <p:nvPr/>
        </p:nvSpPr>
        <p:spPr>
          <a:xfrm>
            <a:off x="4075470" y="1175657"/>
            <a:ext cx="4535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Measuring Research Impact: Citation Analysis Tools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D4D7D-80DB-417E-AE3F-EF0F7129783F}"/>
              </a:ext>
            </a:extLst>
          </p:cNvPr>
          <p:cNvSpPr txBox="1"/>
          <p:nvPr/>
        </p:nvSpPr>
        <p:spPr>
          <a:xfrm>
            <a:off x="4173216" y="2028820"/>
            <a:ext cx="4438217" cy="52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Stay Savvy with Scholarly Communication summer professional development sessions. </a:t>
            </a:r>
          </a:p>
        </p:txBody>
      </p:sp>
    </p:spTree>
    <p:extLst>
      <p:ext uri="{BB962C8B-B14F-4D97-AF65-F5344CB8AC3E}">
        <p14:creationId xmlns:p14="http://schemas.microsoft.com/office/powerpoint/2010/main" val="350313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3FF451-5400-4752-8CCA-BF2A12496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3"/>
          <a:stretch/>
        </p:blipFill>
        <p:spPr>
          <a:xfrm>
            <a:off x="870887" y="547013"/>
            <a:ext cx="7402225" cy="43111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B45F73-A19D-406F-A5D2-09958740539E}"/>
              </a:ext>
            </a:extLst>
          </p:cNvPr>
          <p:cNvSpPr/>
          <p:nvPr/>
        </p:nvSpPr>
        <p:spPr>
          <a:xfrm>
            <a:off x="870887" y="1535257"/>
            <a:ext cx="881350" cy="90338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1A62A-5C86-4953-A80F-3AEBC70B9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972" y="57840"/>
            <a:ext cx="1863956" cy="420893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011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9A3CF-7B6A-44CC-9041-2F855469DAC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375661" y="1305163"/>
            <a:ext cx="5577840" cy="1266587"/>
          </a:xfrm>
        </p:spPr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F47710-B3B1-4E36-8605-0CA5F31B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86" y="476179"/>
            <a:ext cx="7581428" cy="4191141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A119B970-69B0-4AD8-BE73-7EBD6403E14E}"/>
              </a:ext>
            </a:extLst>
          </p:cNvPr>
          <p:cNvSpPr/>
          <p:nvPr/>
        </p:nvSpPr>
        <p:spPr>
          <a:xfrm>
            <a:off x="7503208" y="2273182"/>
            <a:ext cx="427290" cy="119641"/>
          </a:xfrm>
          <a:prstGeom prst="leftArrow">
            <a:avLst/>
          </a:prstGeom>
          <a:solidFill>
            <a:srgbClr val="F4D72A"/>
          </a:solidFill>
          <a:ln>
            <a:solidFill>
              <a:srgbClr val="F4D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98ADE0-69C5-4836-A6E8-75FDCDB71DD8}"/>
              </a:ext>
            </a:extLst>
          </p:cNvPr>
          <p:cNvSpPr txBox="1"/>
          <p:nvPr/>
        </p:nvSpPr>
        <p:spPr>
          <a:xfrm>
            <a:off x="261062" y="4229100"/>
            <a:ext cx="8089118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Duplicate records across all product databases are only counted once. However, a record of an item can appear in multiple product databases.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9540F9-C3ED-4274-A544-DE718B84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12" y="303523"/>
            <a:ext cx="4432176" cy="286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ADB440-C0C8-45E6-AD7E-B1CC47EDE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5" y="914400"/>
            <a:ext cx="8912731" cy="2990360"/>
          </a:xfrm>
          <a:prstGeom prst="rect">
            <a:avLst/>
          </a:prstGeom>
        </p:spPr>
      </p:pic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EA0E6925-14C2-4472-B0C6-833A7B465311}"/>
              </a:ext>
            </a:extLst>
          </p:cNvPr>
          <p:cNvSpPr/>
          <p:nvPr/>
        </p:nvSpPr>
        <p:spPr>
          <a:xfrm rot="681628">
            <a:off x="1543429" y="1150246"/>
            <a:ext cx="594767" cy="12886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D69983-5804-4615-A8E7-3CD8244B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31" y="255977"/>
            <a:ext cx="7164474" cy="45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98ADE0-69C5-4836-A6E8-75FDCDB71DD8}"/>
              </a:ext>
            </a:extLst>
          </p:cNvPr>
          <p:cNvSpPr txBox="1"/>
          <p:nvPr/>
        </p:nvSpPr>
        <p:spPr>
          <a:xfrm>
            <a:off x="291207" y="4426759"/>
            <a:ext cx="8089118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Duplicate records across all product databases are only counted once. However, a record of an item can appear in multiple product databases.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CD3C5-1F84-4527-9CAD-2BC13A746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4" y="951207"/>
            <a:ext cx="8772211" cy="2482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8343C8-0B35-4736-8910-0B0205DD0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388" y="476772"/>
            <a:ext cx="4429743" cy="2857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4AB62F-B98B-4FAA-B81E-A4B31C3D8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14" y="3526971"/>
            <a:ext cx="4926123" cy="77984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6EC12B-04A6-4BF3-8DF4-B16F123D5893}"/>
              </a:ext>
            </a:extLst>
          </p:cNvPr>
          <p:cNvCxnSpPr/>
          <p:nvPr/>
        </p:nvCxnSpPr>
        <p:spPr>
          <a:xfrm flipH="1">
            <a:off x="7606602" y="1989574"/>
            <a:ext cx="904352" cy="15373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" r="6596" b="1530"/>
          <a:stretch/>
        </p:blipFill>
        <p:spPr>
          <a:xfrm>
            <a:off x="80618" y="30144"/>
            <a:ext cx="3215474" cy="481830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24DEA-BBEF-43BC-8B7E-CB0524A9F67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059532" y="173856"/>
            <a:ext cx="4411225" cy="472272"/>
          </a:xfrm>
        </p:spPr>
        <p:txBody>
          <a:bodyPr/>
          <a:lstStyle/>
          <a:p>
            <a:pPr marL="114300" indent="0">
              <a:buNone/>
            </a:pPr>
            <a:r>
              <a:rPr lang="en-US" sz="1800" b="1" dirty="0"/>
              <a:t>Sources for Citation Analysis - Scopus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7F035-7F3F-4A2D-B8D7-A0AF74975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999" y="1463457"/>
            <a:ext cx="5315743" cy="2940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B88C15-AB8F-4870-92B0-885907BF70C7}"/>
              </a:ext>
            </a:extLst>
          </p:cNvPr>
          <p:cNvSpPr txBox="1"/>
          <p:nvPr/>
        </p:nvSpPr>
        <p:spPr>
          <a:xfrm>
            <a:off x="3843491" y="619016"/>
            <a:ext cx="4551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Scopus</a:t>
            </a:r>
            <a:r>
              <a:rPr lang="en-US" dirty="0"/>
              <a:t> is the largest abstract and citation database of peer-reviewed literature: scientific journals, books and conference proceedings.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E25DDE8-F55C-4178-B2B9-A88DEE781127}"/>
              </a:ext>
            </a:extLst>
          </p:cNvPr>
          <p:cNvSpPr/>
          <p:nvPr/>
        </p:nvSpPr>
        <p:spPr>
          <a:xfrm>
            <a:off x="6621864" y="2954216"/>
            <a:ext cx="622998" cy="25650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9B476-A51D-4355-8EA5-93DB6AC0F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37993"/>
            <a:ext cx="7928149" cy="4457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F41838-5F7C-4F65-9724-ED4DCCAE40DB}"/>
              </a:ext>
            </a:extLst>
          </p:cNvPr>
          <p:cNvSpPr txBox="1"/>
          <p:nvPr/>
        </p:nvSpPr>
        <p:spPr>
          <a:xfrm>
            <a:off x="2602522" y="4637441"/>
            <a:ext cx="4360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https://www.scopus.com/freelookup/form/author.uri</a:t>
            </a:r>
          </a:p>
        </p:txBody>
      </p:sp>
    </p:spTree>
    <p:extLst>
      <p:ext uri="{BB962C8B-B14F-4D97-AF65-F5344CB8AC3E}">
        <p14:creationId xmlns:p14="http://schemas.microsoft.com/office/powerpoint/2010/main" val="256561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24DEA-BBEF-43BC-8B7E-CB0524A9F67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009669" y="32442"/>
            <a:ext cx="4511710" cy="472272"/>
          </a:xfrm>
        </p:spPr>
        <p:txBody>
          <a:bodyPr/>
          <a:lstStyle/>
          <a:p>
            <a:pPr marL="114300" indent="0">
              <a:buNone/>
            </a:pPr>
            <a:r>
              <a:rPr lang="en-US" sz="1800" b="1" dirty="0"/>
              <a:t>Sources for Citation Analysis - Scopus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E3B27D4-751F-4ABD-A693-B4BD2543B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94198"/>
              </p:ext>
            </p:extLst>
          </p:nvPr>
        </p:nvGraphicFramePr>
        <p:xfrm>
          <a:off x="633045" y="539749"/>
          <a:ext cx="7727182" cy="376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591">
                  <a:extLst>
                    <a:ext uri="{9D8B030D-6E8A-4147-A177-3AD203B41FA5}">
                      <a16:colId xmlns:a16="http://schemas.microsoft.com/office/drawing/2014/main" val="2590831716"/>
                    </a:ext>
                  </a:extLst>
                </a:gridCol>
                <a:gridCol w="3863591">
                  <a:extLst>
                    <a:ext uri="{9D8B030D-6E8A-4147-A177-3AD203B41FA5}">
                      <a16:colId xmlns:a16="http://schemas.microsoft.com/office/drawing/2014/main" val="2689183695"/>
                    </a:ext>
                  </a:extLst>
                </a:gridCol>
              </a:tblGrid>
              <a:tr h="3768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70078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CED6B53-B012-4518-B88D-2F634E43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5" y="551403"/>
            <a:ext cx="3878665" cy="993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A4B45F-4438-4DEC-9E76-F89471636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5" y="1565657"/>
            <a:ext cx="3878664" cy="2742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07ADA7-03AB-4799-95B8-EBE32D16781F}"/>
              </a:ext>
            </a:extLst>
          </p:cNvPr>
          <p:cNvSpPr txBox="1"/>
          <p:nvPr/>
        </p:nvSpPr>
        <p:spPr>
          <a:xfrm>
            <a:off x="2893927" y="2170445"/>
            <a:ext cx="261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7106B-D502-407C-BFEB-B02973C50B10}"/>
              </a:ext>
            </a:extLst>
          </p:cNvPr>
          <p:cNvSpPr txBox="1"/>
          <p:nvPr/>
        </p:nvSpPr>
        <p:spPr>
          <a:xfrm>
            <a:off x="733532" y="3366201"/>
            <a:ext cx="1165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ova" panose="020B0604020202020204" pitchFamily="34" charset="0"/>
              </a:rPr>
              <a:t>Doe, John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BB75887-2057-41AC-B91F-A5D54104B3E7}"/>
              </a:ext>
            </a:extLst>
          </p:cNvPr>
          <p:cNvSpPr/>
          <p:nvPr/>
        </p:nvSpPr>
        <p:spPr>
          <a:xfrm>
            <a:off x="190917" y="3422488"/>
            <a:ext cx="492372" cy="1952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F28F3B-6DAF-428A-B82B-641731ED8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64"/>
          <a:stretch/>
        </p:blipFill>
        <p:spPr>
          <a:xfrm>
            <a:off x="4677501" y="551402"/>
            <a:ext cx="3680935" cy="9931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DBFB1F-775D-4F90-BCBC-B92E84935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176" y="1917506"/>
            <a:ext cx="2743583" cy="8859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AED501-0626-4189-9EB2-BFB2D68DA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4176" y="3127841"/>
            <a:ext cx="2743583" cy="7144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D94ED35-4FCF-413F-8EAB-89CD43F707C5}"/>
              </a:ext>
            </a:extLst>
          </p:cNvPr>
          <p:cNvSpPr txBox="1"/>
          <p:nvPr/>
        </p:nvSpPr>
        <p:spPr>
          <a:xfrm>
            <a:off x="6517968" y="2036652"/>
            <a:ext cx="1165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ova" panose="020B0604020202020204" pitchFamily="34" charset="0"/>
              </a:rPr>
              <a:t>Doe, John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C2B0D4-138D-479E-BD64-60C1AB2FA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9724" y="3358191"/>
            <a:ext cx="1188823" cy="384081"/>
          </a:xfrm>
          <a:prstGeom prst="rect">
            <a:avLst/>
          </a:prstGeom>
        </p:spPr>
      </p:pic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3BD9E004-10B9-43E8-A1AA-E1A97A34CB8A}"/>
              </a:ext>
            </a:extLst>
          </p:cNvPr>
          <p:cNvSpPr/>
          <p:nvPr/>
        </p:nvSpPr>
        <p:spPr>
          <a:xfrm>
            <a:off x="4572000" y="734950"/>
            <a:ext cx="103710" cy="3445164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019DBDBC-26AD-46C4-B979-F20559ADE123}"/>
              </a:ext>
            </a:extLst>
          </p:cNvPr>
          <p:cNvSpPr/>
          <p:nvPr/>
        </p:nvSpPr>
        <p:spPr>
          <a:xfrm>
            <a:off x="6638547" y="3422488"/>
            <a:ext cx="535976" cy="19520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D64AB5-AFCD-475B-9B53-1EF6857929EA}"/>
              </a:ext>
            </a:extLst>
          </p:cNvPr>
          <p:cNvSpPr txBox="1"/>
          <p:nvPr/>
        </p:nvSpPr>
        <p:spPr>
          <a:xfrm>
            <a:off x="2863772" y="4451420"/>
            <a:ext cx="3416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by article to get to the author link</a:t>
            </a:r>
          </a:p>
        </p:txBody>
      </p:sp>
    </p:spTree>
    <p:extLst>
      <p:ext uri="{BB962C8B-B14F-4D97-AF65-F5344CB8AC3E}">
        <p14:creationId xmlns:p14="http://schemas.microsoft.com/office/powerpoint/2010/main" val="258270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50853B-E9CE-4B9F-85D6-F693A100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21" y="264405"/>
            <a:ext cx="8024557" cy="4043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BE02CC-6859-429A-80C0-BF619A0DF933}"/>
              </a:ext>
            </a:extLst>
          </p:cNvPr>
          <p:cNvSpPr/>
          <p:nvPr/>
        </p:nvSpPr>
        <p:spPr>
          <a:xfrm>
            <a:off x="2666288" y="3127762"/>
            <a:ext cx="5776957" cy="2392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3092B1-CA71-413D-B324-643105C58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40" y="264405"/>
            <a:ext cx="7157520" cy="44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9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24DEA-BBEF-43BC-8B7E-CB0524A9F67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798277" y="442128"/>
            <a:ext cx="4873450" cy="4089588"/>
          </a:xfrm>
        </p:spPr>
        <p:txBody>
          <a:bodyPr/>
          <a:lstStyle/>
          <a:p>
            <a:pPr marL="114300" indent="0">
              <a:buNone/>
            </a:pPr>
            <a:r>
              <a:rPr lang="en-US" sz="2400" b="1" dirty="0"/>
              <a:t>Learn about citation analysis tools that can make it easy to showcase your work or your faculty. </a:t>
            </a:r>
          </a:p>
          <a:p>
            <a:pPr marL="114300" indent="0">
              <a:spcBef>
                <a:spcPts val="2000"/>
              </a:spcBef>
              <a:buNone/>
            </a:pPr>
            <a:r>
              <a:rPr lang="en-US" sz="2400" b="1" dirty="0"/>
              <a:t>The three best known citation analysis databases are Web of Science (</a:t>
            </a:r>
            <a:r>
              <a:rPr lang="en-US" sz="2400" b="1" dirty="0" err="1"/>
              <a:t>WoS</a:t>
            </a:r>
            <a:r>
              <a:rPr lang="en-US" sz="2400" b="1" dirty="0"/>
              <a:t>), Scopus and Google Scholar (GS).</a:t>
            </a:r>
          </a:p>
          <a:p>
            <a:pPr marL="114300" indent="0">
              <a:spcBef>
                <a:spcPts val="2000"/>
              </a:spcBef>
              <a:buNone/>
            </a:pPr>
            <a:r>
              <a:rPr lang="en-US" sz="2400" b="1" dirty="0"/>
              <a:t>Other tools that provide citation count.</a:t>
            </a:r>
          </a:p>
        </p:txBody>
      </p:sp>
    </p:spTree>
    <p:extLst>
      <p:ext uri="{BB962C8B-B14F-4D97-AF65-F5344CB8AC3E}">
        <p14:creationId xmlns:p14="http://schemas.microsoft.com/office/powerpoint/2010/main" val="13505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CEEAA-0410-4C99-B048-8FD6413B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58" y="115677"/>
            <a:ext cx="6990284" cy="4713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09333B-291E-4DDE-BDBA-B860B5C704B0}"/>
              </a:ext>
            </a:extLst>
          </p:cNvPr>
          <p:cNvSpPr/>
          <p:nvPr/>
        </p:nvSpPr>
        <p:spPr>
          <a:xfrm>
            <a:off x="1093862" y="427290"/>
            <a:ext cx="2162086" cy="1623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7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" r="6652" b="2046"/>
          <a:stretch/>
        </p:blipFill>
        <p:spPr>
          <a:xfrm>
            <a:off x="70339" y="50240"/>
            <a:ext cx="3215473" cy="4793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B6842-71FD-4B1C-A527-2EAC9D09A49D}"/>
              </a:ext>
            </a:extLst>
          </p:cNvPr>
          <p:cNvSpPr txBox="1"/>
          <p:nvPr/>
        </p:nvSpPr>
        <p:spPr>
          <a:xfrm>
            <a:off x="3563007" y="522142"/>
            <a:ext cx="538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Sources for Citation Analysis – Google Scholar</a:t>
            </a:r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2673D-F140-4C0E-92A9-38780362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102" y="1229644"/>
            <a:ext cx="5741077" cy="276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43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507ED3-96C6-4571-96E3-8902A78DC1A5}"/>
              </a:ext>
            </a:extLst>
          </p:cNvPr>
          <p:cNvSpPr txBox="1"/>
          <p:nvPr/>
        </p:nvSpPr>
        <p:spPr>
          <a:xfrm>
            <a:off x="3868709" y="641796"/>
            <a:ext cx="4641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Consists of scholarly articles including journal papers, conference papers, technical reports, theses, pre-prints, post-prints and other publications on the Web</a:t>
            </a:r>
          </a:p>
          <a:p>
            <a:endParaRPr lang="en-US" sz="2000" dirty="0"/>
          </a:p>
          <a:p>
            <a:r>
              <a:rPr lang="en-US" sz="2000" dirty="0"/>
              <a:t>Indexed by Google from individual author’s personal website, university repositories, journal publishers</a:t>
            </a:r>
          </a:p>
          <a:p>
            <a:endParaRPr lang="en-US" sz="2000" dirty="0"/>
          </a:p>
          <a:p>
            <a:r>
              <a:rPr lang="en-US" sz="2000" dirty="0"/>
              <a:t>Author profile – not automatically created, but author could create</a:t>
            </a:r>
          </a:p>
        </p:txBody>
      </p:sp>
    </p:spTree>
    <p:extLst>
      <p:ext uri="{BB962C8B-B14F-4D97-AF65-F5344CB8AC3E}">
        <p14:creationId xmlns:p14="http://schemas.microsoft.com/office/powerpoint/2010/main" val="7288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CB3BB6-8140-47CD-801D-A92AE0CF3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00" y="80385"/>
            <a:ext cx="6481079" cy="4742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369F2-A0ED-43EC-9CBF-E056910219B2}"/>
              </a:ext>
            </a:extLst>
          </p:cNvPr>
          <p:cNvSpPr txBox="1"/>
          <p:nvPr/>
        </p:nvSpPr>
        <p:spPr>
          <a:xfrm>
            <a:off x="5870961" y="3153398"/>
            <a:ext cx="1264777" cy="555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2D14F-0062-4528-A13B-852D6F64A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61" y="3278714"/>
            <a:ext cx="914528" cy="30484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25A03-3EAB-4006-860C-176043F93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205" y="1577587"/>
            <a:ext cx="5338117" cy="2376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39198D-DA4A-4B55-8B24-3E77C02F5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813" y="433513"/>
            <a:ext cx="3038899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70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3D02AF-65CA-4416-8586-C3EF2973A727}"/>
              </a:ext>
            </a:extLst>
          </p:cNvPr>
          <p:cNvSpPr txBox="1"/>
          <p:nvPr/>
        </p:nvSpPr>
        <p:spPr>
          <a:xfrm>
            <a:off x="3879794" y="128188"/>
            <a:ext cx="48369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Part of the portfolio from Digital Science, also owns Figshare, Altmetric, Overleaf, other software products</a:t>
            </a:r>
          </a:p>
          <a:p>
            <a:endParaRPr lang="en-US" sz="1800" dirty="0"/>
          </a:p>
          <a:p>
            <a:r>
              <a:rPr lang="en-US" sz="1800" dirty="0"/>
              <a:t>Dimensions Plus - Enhanced version of Dimensions, offers more than the free version. Includes publications, awarded grants, clinical trials, policy documents.  </a:t>
            </a:r>
          </a:p>
          <a:p>
            <a:endParaRPr lang="en-US" sz="1800" dirty="0"/>
          </a:p>
          <a:p>
            <a:r>
              <a:rPr lang="en-US" sz="1800" dirty="0"/>
              <a:t>Dimension - Free version available to the public. Publication and datasets only.  No filter.</a:t>
            </a:r>
          </a:p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09918-FAC1-4350-8528-F6658AB20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886" y="3614871"/>
            <a:ext cx="4445852" cy="11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71607-2719-4871-8685-E29EAF992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62" y="40192"/>
            <a:ext cx="6694124" cy="483715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208570C-46DC-4FCE-B7D2-36102EB4B059}"/>
              </a:ext>
            </a:extLst>
          </p:cNvPr>
          <p:cNvSpPr/>
          <p:nvPr/>
        </p:nvSpPr>
        <p:spPr>
          <a:xfrm>
            <a:off x="1989798" y="4421297"/>
            <a:ext cx="521294" cy="2050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3FF7C-15C6-43D3-85E5-999DC19D0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717" y="4537817"/>
            <a:ext cx="1622097" cy="1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00F78-D734-4A93-A170-8AEAF6CE1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95" y="447643"/>
            <a:ext cx="8758410" cy="377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01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" t="1" r="6652" b="1430"/>
          <a:stretch/>
        </p:blipFill>
        <p:spPr>
          <a:xfrm>
            <a:off x="50243" y="50240"/>
            <a:ext cx="3225521" cy="4823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2A6844-675F-42BB-86F0-7CD496FBD22B}"/>
              </a:ext>
            </a:extLst>
          </p:cNvPr>
          <p:cNvSpPr txBox="1"/>
          <p:nvPr/>
        </p:nvSpPr>
        <p:spPr>
          <a:xfrm>
            <a:off x="3391650" y="230736"/>
            <a:ext cx="5517858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lnSpc>
                <a:spcPct val="90000"/>
              </a:lnSpc>
              <a:spcBef>
                <a:spcPts val="750"/>
              </a:spcBef>
              <a:buSzPts val="1800"/>
            </a:pPr>
            <a:r>
              <a:rPr lang="en-US" sz="1800" b="1" dirty="0">
                <a:latin typeface="Helvetica Neue"/>
                <a:sym typeface="Helvetica Neue"/>
              </a:rPr>
              <a:t>Sources for Citation Analysis – Microsoft Academic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197F6-8CA0-497C-AD7A-3B59F528A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360" y="692209"/>
            <a:ext cx="5514427" cy="2671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17379-DDA3-4BA5-8E93-8007C84490A1}"/>
              </a:ext>
            </a:extLst>
          </p:cNvPr>
          <p:cNvSpPr txBox="1"/>
          <p:nvPr/>
        </p:nvSpPr>
        <p:spPr>
          <a:xfrm>
            <a:off x="3558912" y="3657604"/>
            <a:ext cx="4798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Microsoft Academic (MA) employs advances in machine learning, semantic inference and knowledge discovery to help you explore scholarly information in more powerful ways than ever before.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1456D-EBDB-4C82-9D3D-8356727B5A70}"/>
              </a:ext>
            </a:extLst>
          </p:cNvPr>
          <p:cNvSpPr txBox="1"/>
          <p:nvPr/>
        </p:nvSpPr>
        <p:spPr>
          <a:xfrm>
            <a:off x="4597642" y="4611711"/>
            <a:ext cx="2939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https://academic.microsoft.com/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230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BDC193-FE70-40D1-B828-D5E0515B7CE7}"/>
              </a:ext>
            </a:extLst>
          </p:cNvPr>
          <p:cNvSpPr txBox="1"/>
          <p:nvPr/>
        </p:nvSpPr>
        <p:spPr>
          <a:xfrm>
            <a:off x="3631964" y="272130"/>
            <a:ext cx="51626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source – indexed by Bing.  From author’s personal homepage, university repositories, publisher’s website.</a:t>
            </a:r>
          </a:p>
          <a:p>
            <a:endParaRPr lang="en-US" sz="1600" dirty="0"/>
          </a:p>
          <a:p>
            <a:r>
              <a:rPr lang="en-US" sz="1600" dirty="0"/>
              <a:t>Documents – journal/conference papers, book chapters, patents.</a:t>
            </a:r>
          </a:p>
          <a:p>
            <a:endParaRPr lang="en-US" sz="1600" dirty="0"/>
          </a:p>
          <a:p>
            <a:r>
              <a:rPr lang="en-US" sz="1600" dirty="0"/>
              <a:t>Citation count – uses a statistical model to estimate a more accurate citation count.</a:t>
            </a:r>
          </a:p>
          <a:p>
            <a:endParaRPr lang="en-US" sz="1600" dirty="0"/>
          </a:p>
          <a:p>
            <a:r>
              <a:rPr lang="en-US" sz="1600" dirty="0"/>
              <a:t>Emphasizes quality than quantity</a:t>
            </a:r>
          </a:p>
          <a:p>
            <a:endParaRPr lang="en-US" sz="1600" dirty="0"/>
          </a:p>
          <a:p>
            <a:r>
              <a:rPr lang="en-US" sz="1600" dirty="0"/>
              <a:t>Author profile – automatically created, and author could claim</a:t>
            </a:r>
          </a:p>
          <a:p>
            <a:endParaRPr lang="en-US" sz="1600" dirty="0"/>
          </a:p>
          <a:p>
            <a:r>
              <a:rPr lang="en-US" sz="1600" dirty="0"/>
              <a:t>Name disambiguation – using CV and user homepages to make sure less error.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2878B-DD74-42B0-852B-F1D76836E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5064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24DEA-BBEF-43BC-8B7E-CB0524A9F67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059535" y="462224"/>
            <a:ext cx="4457008" cy="4180023"/>
          </a:xfrm>
        </p:spPr>
        <p:txBody>
          <a:bodyPr/>
          <a:lstStyle/>
          <a:p>
            <a:pPr marL="114300" indent="0">
              <a:spcAft>
                <a:spcPts val="1200"/>
              </a:spcAft>
              <a:buNone/>
            </a:pPr>
            <a:r>
              <a:rPr lang="en-US" sz="2400" b="1" dirty="0"/>
              <a:t>What is citation analysis?</a:t>
            </a:r>
          </a:p>
          <a:p>
            <a:pPr marL="114300" indent="0">
              <a:buNone/>
            </a:pPr>
            <a:r>
              <a:rPr lang="en-US" sz="2400" dirty="0"/>
              <a:t>Citation analysis is a way of measuring the relative importance or impact of an author, an article or a publication by counting the number of times that author, article, or publication has been cited by other works.</a:t>
            </a: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26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02A42-8115-4D3C-BC3C-76B4082F4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4" y="124678"/>
            <a:ext cx="6869537" cy="4689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385039-EB24-465D-A238-3AA78C1B81F6}"/>
              </a:ext>
            </a:extLst>
          </p:cNvPr>
          <p:cNvSpPr/>
          <p:nvPr/>
        </p:nvSpPr>
        <p:spPr>
          <a:xfrm>
            <a:off x="5717136" y="760576"/>
            <a:ext cx="1692068" cy="56402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F57333-8B8C-4A3B-B833-2A2B8984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98" y="495759"/>
            <a:ext cx="8287604" cy="367787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94B96D-6BD2-4590-A86A-4B1BC7D4A5BB}"/>
              </a:ext>
            </a:extLst>
          </p:cNvPr>
          <p:cNvSpPr/>
          <p:nvPr/>
        </p:nvSpPr>
        <p:spPr>
          <a:xfrm>
            <a:off x="7580121" y="495759"/>
            <a:ext cx="1042896" cy="80755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" t="1" r="6652" b="1430"/>
          <a:stretch/>
        </p:blipFill>
        <p:spPr>
          <a:xfrm>
            <a:off x="50243" y="50240"/>
            <a:ext cx="3225521" cy="4823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C13542-339A-49EC-A25D-DA819DEF7926}"/>
              </a:ext>
            </a:extLst>
          </p:cNvPr>
          <p:cNvSpPr txBox="1"/>
          <p:nvPr/>
        </p:nvSpPr>
        <p:spPr>
          <a:xfrm>
            <a:off x="3683237" y="1427148"/>
            <a:ext cx="49736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Other Tools:</a:t>
            </a:r>
          </a:p>
          <a:p>
            <a:endParaRPr lang="en-US" dirty="0"/>
          </a:p>
          <a:p>
            <a:pPr algn="ctr"/>
            <a:r>
              <a:rPr lang="en-US" sz="2400" dirty="0"/>
              <a:t>Databases Containing Limited Citation Counts</a:t>
            </a:r>
          </a:p>
        </p:txBody>
      </p:sp>
    </p:spTree>
    <p:extLst>
      <p:ext uri="{BB962C8B-B14F-4D97-AF65-F5344CB8AC3E}">
        <p14:creationId xmlns:p14="http://schemas.microsoft.com/office/powerpoint/2010/main" val="143201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" r="6459"/>
          <a:stretch/>
        </p:blipFill>
        <p:spPr>
          <a:xfrm>
            <a:off x="0" y="125158"/>
            <a:ext cx="3221766" cy="4893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02A0B8-36BF-4032-BC4A-996CD0485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341" y="675118"/>
            <a:ext cx="5654710" cy="33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24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1BE67-BEF7-4F0E-8CE9-C32310B11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96" y="1459261"/>
            <a:ext cx="5384684" cy="2034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33210E-E79A-491C-8ECF-B84715D78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134" y="1119527"/>
            <a:ext cx="2343477" cy="23815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5B26837-5472-4C5C-9E2D-F5CF2BABB2F9}"/>
              </a:ext>
            </a:extLst>
          </p:cNvPr>
          <p:cNvSpPr/>
          <p:nvPr/>
        </p:nvSpPr>
        <p:spPr>
          <a:xfrm>
            <a:off x="4184863" y="2803020"/>
            <a:ext cx="1634529" cy="495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017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584F7B-C533-4423-BC5D-EDF89D0B340E}"/>
              </a:ext>
            </a:extLst>
          </p:cNvPr>
          <p:cNvSpPr txBox="1"/>
          <p:nvPr/>
        </p:nvSpPr>
        <p:spPr>
          <a:xfrm>
            <a:off x="3811424" y="948583"/>
            <a:ext cx="5059109" cy="2754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ProQuest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ABI/INFORM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Sociological Abstracts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SciTech Premium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Worldwide Political Science Abstracts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And more.</a:t>
            </a:r>
          </a:p>
        </p:txBody>
      </p:sp>
    </p:spTree>
    <p:extLst>
      <p:ext uri="{BB962C8B-B14F-4D97-AF65-F5344CB8AC3E}">
        <p14:creationId xmlns:p14="http://schemas.microsoft.com/office/powerpoint/2010/main" val="768796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2B4E0E-769F-4FA8-88D7-203AA5DB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274" y="1457600"/>
            <a:ext cx="4143953" cy="390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83BC2-B4A8-4A96-8F9D-7907095DA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746" y="2052686"/>
            <a:ext cx="5346003" cy="10381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69C9562-A367-487B-93D9-904600061DE3}"/>
              </a:ext>
            </a:extLst>
          </p:cNvPr>
          <p:cNvSpPr/>
          <p:nvPr/>
        </p:nvSpPr>
        <p:spPr>
          <a:xfrm>
            <a:off x="5853869" y="2717563"/>
            <a:ext cx="888762" cy="299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3F3BE-3387-4FD7-B2A8-E85579C5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197" y="126848"/>
            <a:ext cx="2708268" cy="65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7B3F2C-B7F9-4C5D-9DEE-61CACDD44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365"/>
          <a:stretch/>
        </p:blipFill>
        <p:spPr>
          <a:xfrm>
            <a:off x="4059252" y="874396"/>
            <a:ext cx="4774833" cy="28088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E61CCD-5145-4EDD-B365-5004C2768D61}"/>
              </a:ext>
            </a:extLst>
          </p:cNvPr>
          <p:cNvSpPr/>
          <p:nvPr/>
        </p:nvSpPr>
        <p:spPr>
          <a:xfrm>
            <a:off x="4059252" y="2179178"/>
            <a:ext cx="803305" cy="392572"/>
          </a:xfrm>
          <a:prstGeom prst="ellipse">
            <a:avLst/>
          </a:prstGeom>
          <a:noFill/>
          <a:ln>
            <a:solidFill>
              <a:srgbClr val="F4D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4F4208-782E-4FE2-86BB-0C523B6E8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767" y="3869533"/>
            <a:ext cx="1719219" cy="9362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30DE54-3281-45D4-91EA-DBC866096F75}"/>
              </a:ext>
            </a:extLst>
          </p:cNvPr>
          <p:cNvCxnSpPr>
            <a:cxnSpLocks/>
          </p:cNvCxnSpPr>
          <p:nvPr/>
        </p:nvCxnSpPr>
        <p:spPr>
          <a:xfrm>
            <a:off x="4520726" y="2578749"/>
            <a:ext cx="341831" cy="1297783"/>
          </a:xfrm>
          <a:prstGeom prst="straightConnector1">
            <a:avLst/>
          </a:prstGeom>
          <a:ln w="57150">
            <a:solidFill>
              <a:srgbClr val="F4D7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6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22CF4D-661B-424E-A174-872C402A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972" y="795476"/>
            <a:ext cx="5103371" cy="1776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80B469-1AE1-4C16-9678-D1DD091FC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972" y="218998"/>
            <a:ext cx="1648055" cy="466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328C1-A5B1-43DC-80CA-3B595555B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079" y="2800175"/>
            <a:ext cx="3627443" cy="1839358"/>
          </a:xfrm>
          <a:prstGeom prst="rect">
            <a:avLst/>
          </a:prstGeom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4F5AFC8D-46CF-4D3C-804B-28E6543AC599}"/>
              </a:ext>
            </a:extLst>
          </p:cNvPr>
          <p:cNvSpPr/>
          <p:nvPr/>
        </p:nvSpPr>
        <p:spPr>
          <a:xfrm rot="2086600">
            <a:off x="4149551" y="2607402"/>
            <a:ext cx="646167" cy="16259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53F7B-2128-49AC-8B79-45F1C532D563}"/>
              </a:ext>
            </a:extLst>
          </p:cNvPr>
          <p:cNvGrpSpPr/>
          <p:nvPr/>
        </p:nvGrpSpPr>
        <p:grpSpPr>
          <a:xfrm>
            <a:off x="4572000" y="805018"/>
            <a:ext cx="2893227" cy="3257986"/>
            <a:chOff x="3847297" y="711015"/>
            <a:chExt cx="2893227" cy="32579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F4DD6C-5AA3-4477-89ED-1F411FCEF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7301" y="711015"/>
              <a:ext cx="2893223" cy="70494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0845BE-51F3-4C75-88B0-EE9849473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7300" y="1415962"/>
              <a:ext cx="2893223" cy="753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EEA274-FBB6-4310-807D-8CF36AF6E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7299" y="2169829"/>
              <a:ext cx="2893223" cy="12883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E8ECCC-ECD4-4B7F-9CA0-2DC8167CD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7297" y="3406322"/>
              <a:ext cx="2886789" cy="562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62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24DEA-BBEF-43BC-8B7E-CB0524A9F67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563007" y="321547"/>
            <a:ext cx="5018285" cy="4250453"/>
          </a:xfrm>
        </p:spPr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en-US" sz="2400" b="1" dirty="0"/>
              <a:t>    Sources for Citation Analysis.</a:t>
            </a:r>
          </a:p>
          <a:p>
            <a:r>
              <a:rPr lang="en-US" sz="2400" dirty="0"/>
              <a:t>Several tools available for citation analysis, some are subscription-based, and others are free.</a:t>
            </a:r>
          </a:p>
          <a:p>
            <a:r>
              <a:rPr lang="en-US" sz="2400" dirty="0"/>
              <a:t>The citation data will relate only to articles indexed within the database. </a:t>
            </a:r>
          </a:p>
          <a:p>
            <a:r>
              <a:rPr lang="en-US" sz="2400" dirty="0"/>
              <a:t>Each tool has its strengths and weaknesses and none of them covers the entire universe of scholarly publications.</a:t>
            </a:r>
          </a:p>
        </p:txBody>
      </p:sp>
    </p:spTree>
    <p:extLst>
      <p:ext uri="{BB962C8B-B14F-4D97-AF65-F5344CB8AC3E}">
        <p14:creationId xmlns:p14="http://schemas.microsoft.com/office/powerpoint/2010/main" val="28367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4F86D-0586-419B-BB98-B209A7E30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79" y="724800"/>
            <a:ext cx="1831004" cy="22651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E7160D-FFF2-4F3D-A463-92DF0A2F3E17}"/>
              </a:ext>
            </a:extLst>
          </p:cNvPr>
          <p:cNvSpPr/>
          <p:nvPr/>
        </p:nvSpPr>
        <p:spPr>
          <a:xfrm>
            <a:off x="5580995" y="4674224"/>
            <a:ext cx="28842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https://pixabay.com/users/jeff-cr%c3%a9ation-15919403/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9CA30-70C5-4A53-8ABF-F0A19F5F8594}"/>
              </a:ext>
            </a:extLst>
          </p:cNvPr>
          <p:cNvSpPr txBox="1"/>
          <p:nvPr/>
        </p:nvSpPr>
        <p:spPr>
          <a:xfrm>
            <a:off x="5281299" y="3161944"/>
            <a:ext cx="2512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orte" panose="03060902040502070203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2053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4"/>
            <a:ext cx="3563007" cy="489318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24DEA-BBEF-43BC-8B7E-CB0524A9F67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563007" y="532562"/>
            <a:ext cx="5018285" cy="4250453"/>
          </a:xfrm>
        </p:spPr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en-US" sz="2400" b="1" dirty="0"/>
              <a:t>    Sources for Citation Analysis.</a:t>
            </a:r>
          </a:p>
          <a:p>
            <a:r>
              <a:rPr lang="en-US" sz="2400" dirty="0"/>
              <a:t>Using citation information from multiple databases and comparing the results can offer a better perspective of impact within a field. (Fuller picture of the scholarly impact of an author or journal.)</a:t>
            </a:r>
          </a:p>
        </p:txBody>
      </p:sp>
    </p:spTree>
    <p:extLst>
      <p:ext uri="{BB962C8B-B14F-4D97-AF65-F5344CB8AC3E}">
        <p14:creationId xmlns:p14="http://schemas.microsoft.com/office/powerpoint/2010/main" val="132507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7F8A62C-C038-4BF5-9220-8C0707D4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" r="6596" b="1530"/>
          <a:stretch/>
        </p:blipFill>
        <p:spPr>
          <a:xfrm>
            <a:off x="80618" y="30144"/>
            <a:ext cx="3215474" cy="481830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24DEA-BBEF-43BC-8B7E-CB0524A9F67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526971" y="173856"/>
            <a:ext cx="5536411" cy="472272"/>
          </a:xfrm>
        </p:spPr>
        <p:txBody>
          <a:bodyPr/>
          <a:lstStyle/>
          <a:p>
            <a:pPr marL="114300" indent="0">
              <a:buNone/>
            </a:pPr>
            <a:r>
              <a:rPr lang="en-US" sz="1800" b="1" dirty="0"/>
              <a:t>Sources for Citation Analysis – Web of 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54111-FC8D-4365-9581-CC3EC4446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786" y="747840"/>
            <a:ext cx="5671596" cy="36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6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AAE78D-FDAE-4BA0-9C54-F66828641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78" y="473526"/>
            <a:ext cx="6936926" cy="43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5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58B27-75C2-4FA2-8776-61FAA909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51" y="162782"/>
            <a:ext cx="7251298" cy="46438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D27AB4D-BE23-4806-9574-80C4501FA25E}"/>
              </a:ext>
            </a:extLst>
          </p:cNvPr>
          <p:cNvSpPr/>
          <p:nvPr/>
        </p:nvSpPr>
        <p:spPr>
          <a:xfrm>
            <a:off x="1093863" y="632903"/>
            <a:ext cx="506262" cy="2814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C36E37-70DC-4FB1-81CD-EB8718DAE897}"/>
              </a:ext>
            </a:extLst>
          </p:cNvPr>
          <p:cNvSpPr/>
          <p:nvPr/>
        </p:nvSpPr>
        <p:spPr>
          <a:xfrm>
            <a:off x="7127193" y="1016950"/>
            <a:ext cx="606751" cy="1709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05F46-8874-42D2-B3E9-66738649D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02" y="1906932"/>
            <a:ext cx="634039" cy="1950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C32051-1EC0-4CFB-8088-F2538B43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02" y="2914657"/>
            <a:ext cx="634039" cy="1950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6A269E-9353-4EEB-93E1-A6105B02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193" y="3954436"/>
            <a:ext cx="634039" cy="1950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78A6AC-DBC7-4DC2-9A8F-56418130F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385" y="2102021"/>
            <a:ext cx="652513" cy="3750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EA7DBF-825B-4906-A4B7-A8440D78E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931" y="1016950"/>
            <a:ext cx="679095" cy="3902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D6592E-6213-41A4-B6A7-93A162C24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307" y="3109746"/>
            <a:ext cx="707227" cy="4064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3E0D10-B324-420F-A5A6-B821497F2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386" y="4078988"/>
            <a:ext cx="774921" cy="445356"/>
          </a:xfrm>
          <a:prstGeom prst="rect">
            <a:avLst/>
          </a:prstGeom>
        </p:spPr>
      </p:pic>
      <p:sp>
        <p:nvSpPr>
          <p:cNvPr id="27" name="Arrow: Left 26">
            <a:extLst>
              <a:ext uri="{FF2B5EF4-FFF2-40B4-BE49-F238E27FC236}">
                <a16:creationId xmlns:a16="http://schemas.microsoft.com/office/drawing/2014/main" id="{76647977-F1C6-49AF-BDE1-5EF10F1FB233}"/>
              </a:ext>
            </a:extLst>
          </p:cNvPr>
          <p:cNvSpPr/>
          <p:nvPr/>
        </p:nvSpPr>
        <p:spPr>
          <a:xfrm>
            <a:off x="8197649" y="735453"/>
            <a:ext cx="606750" cy="28149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8EC3ED-0B77-4BFE-AB77-0DBA1E13E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12" y="105259"/>
            <a:ext cx="7118776" cy="46526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5DCD6A-C498-488F-8437-AD26D564730E}"/>
              </a:ext>
            </a:extLst>
          </p:cNvPr>
          <p:cNvSpPr/>
          <p:nvPr/>
        </p:nvSpPr>
        <p:spPr>
          <a:xfrm>
            <a:off x="5850897" y="718361"/>
            <a:ext cx="2280491" cy="8923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B3826-1AD3-4EC0-90F6-D3F187D39395}"/>
              </a:ext>
            </a:extLst>
          </p:cNvPr>
          <p:cNvSpPr/>
          <p:nvPr/>
        </p:nvSpPr>
        <p:spPr>
          <a:xfrm>
            <a:off x="1185698" y="1606299"/>
            <a:ext cx="6892248" cy="613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9814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5918AC00D2C4D9805894ECD694D99" ma:contentTypeVersion="15" ma:contentTypeDescription="Create a new document." ma:contentTypeScope="" ma:versionID="6147999a0363a39f784928d6fc448566">
  <xsd:schema xmlns:xsd="http://www.w3.org/2001/XMLSchema" xmlns:xs="http://www.w3.org/2001/XMLSchema" xmlns:p="http://schemas.microsoft.com/office/2006/metadata/properties" xmlns:ns1="http://schemas.microsoft.com/sharepoint/v3" xmlns:ns3="5334a35e-a0ad-470e-9e77-efa9b92f2efe" xmlns:ns4="99e538af-54df-483b-baca-4b906b72927e" targetNamespace="http://schemas.microsoft.com/office/2006/metadata/properties" ma:root="true" ma:fieldsID="c47a9f070db1d0c844c1ed8fb05b4f96" ns1:_="" ns3:_="" ns4:_="">
    <xsd:import namespace="http://schemas.microsoft.com/sharepoint/v3"/>
    <xsd:import namespace="5334a35e-a0ad-470e-9e77-efa9b92f2efe"/>
    <xsd:import namespace="99e538af-54df-483b-baca-4b906b7292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4a35e-a0ad-470e-9e77-efa9b92f2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538af-54df-483b-baca-4b906b72927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4D0E2C-72F0-43C4-BAC3-27F509591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334a35e-a0ad-470e-9e77-efa9b92f2efe"/>
    <ds:schemaRef ds:uri="99e538af-54df-483b-baca-4b906b729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FEACB1-4EF3-4101-922D-B916EB3E5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08AFB3-0303-445E-986F-B7B8E80E90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4256</TotalTime>
  <Words>615</Words>
  <Application>Microsoft Office PowerPoint</Application>
  <PresentationFormat>On-screen Show (16:9)</PresentationFormat>
  <Paragraphs>70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Helvetica Neue</vt:lpstr>
      <vt:lpstr>Arial Nova</vt:lpstr>
      <vt:lpstr>Arial</vt:lpstr>
      <vt:lpstr>Calibri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Buenaventura Basco</dc:creator>
  <cp:lastModifiedBy>Buenaventura Basco</cp:lastModifiedBy>
  <cp:revision>22</cp:revision>
  <dcterms:created xsi:type="dcterms:W3CDTF">2020-07-22T18:10:41Z</dcterms:created>
  <dcterms:modified xsi:type="dcterms:W3CDTF">2020-07-25T17:07:22Z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0x010100EF55918AC00D2C4D9805894ECD694D99</vt:lpwstr>
  </property>
</Properties>
</file>