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Lst>
  <p:sldIdLst>
    <p:sldId id="266" r:id="rId3"/>
    <p:sldId id="269" r:id="rId4"/>
    <p:sldId id="270" r:id="rId5"/>
    <p:sldId id="271" r:id="rId6"/>
    <p:sldId id="272" r:id="rId7"/>
    <p:sldId id="274" r:id="rId8"/>
    <p:sldId id="275" r:id="rId9"/>
    <p:sldId id="276" r:id="rId10"/>
    <p:sldId id="277" r:id="rId11"/>
    <p:sldId id="256" r:id="rId12"/>
    <p:sldId id="258" r:id="rId13"/>
    <p:sldId id="257" r:id="rId14"/>
    <p:sldId id="262" r:id="rId15"/>
    <p:sldId id="261" r:id="rId16"/>
    <p:sldId id="259" r:id="rId17"/>
    <p:sldId id="260" r:id="rId18"/>
    <p:sldId id="263" r:id="rId19"/>
    <p:sldId id="264" r:id="rId20"/>
    <p:sldId id="265"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7/21/2020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11162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29659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7/21/2020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1214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7/21/2020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9754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7/21/2020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8510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7/21/2020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9982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7/21/2020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38214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7/21/2020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94692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7/21/2020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8724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7/21/2020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44680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7/21/2020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7475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7/21/2020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21945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7/21/2020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81193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7/21/2020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21802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7/21/2020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3161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7/21/2020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90348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5553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7/21/2020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62228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8404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7/21/2020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63104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7/21/2020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26149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7/21/2020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70798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7/21/2020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142286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457200" rtl="0" eaLnBrk="1" latinLnBrk="0" hangingPunct="1">
        <a:lnSpc>
          <a:spcPct val="100000"/>
        </a:lnSpc>
        <a:spcBef>
          <a:spcPct val="0"/>
        </a:spcBef>
        <a:buNone/>
        <a:defRPr sz="26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7/21/2020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07084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s://pixabay.com/photos/beauty-flower-lotus-meditation-1845520/" TargetMode="External"/><Relationship Id="rId4" Type="http://schemas.openxmlformats.org/officeDocument/2006/relationships/hyperlink" Target="https://pixabay.com/photos/sunset-dusk-silhouette-shadow-girl-691848/"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https://www.sciencedaily.com/releases/2017/05/170501094325.htm"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www.healthline.com/nutrition/12-benefits-of-meditation#section13" TargetMode="External"/><Relationship Id="rId2" Type="http://schemas.openxmlformats.org/officeDocument/2006/relationships/hyperlink" Target="https://www.headspace.com/meditation/benefits" TargetMode="External"/><Relationship Id="rId1" Type="http://schemas.openxmlformats.org/officeDocument/2006/relationships/slideLayout" Target="../slideLayouts/slideLayout13.xml"/><Relationship Id="rId4" Type="http://schemas.openxmlformats.org/officeDocument/2006/relationships/hyperlink" Target="https://news.harvard.edu/gazette/story/2018/04/harvard-researchers-study-how-mindfulness-may-change-the-brain-in-depressed-patien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5A71294-C247-450A-BB34-6E68648C9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75" name="Rectangle 74">
            <a:extLst>
              <a:ext uri="{FF2B5EF4-FFF2-40B4-BE49-F238E27FC236}">
                <a16:creationId xmlns:a16="http://schemas.microsoft.com/office/drawing/2014/main" id="{D36A0BA4-6A63-41D3-B0FA-43799ABC4A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BCCB692-F416-42F3-B695-8E3CA3F32269}"/>
              </a:ext>
            </a:extLst>
          </p:cNvPr>
          <p:cNvSpPr>
            <a:spLocks noGrp="1"/>
          </p:cNvSpPr>
          <p:nvPr>
            <p:ph type="ctrTitle"/>
          </p:nvPr>
        </p:nvSpPr>
        <p:spPr>
          <a:xfrm>
            <a:off x="335461" y="548639"/>
            <a:ext cx="7559040" cy="3453419"/>
          </a:xfrm>
        </p:spPr>
        <p:txBody>
          <a:bodyPr anchor="b">
            <a:normAutofit/>
          </a:bodyPr>
          <a:lstStyle/>
          <a:p>
            <a:pPr algn="ctr">
              <a:lnSpc>
                <a:spcPct val="90000"/>
              </a:lnSpc>
            </a:pPr>
            <a:r>
              <a:rPr lang="en-US" sz="4000" dirty="0">
                <a:solidFill>
                  <a:schemeClr val="tx1"/>
                </a:solidFill>
              </a:rPr>
              <a:t>Mindfulness Meditation: </a:t>
            </a:r>
            <a:br>
              <a:rPr lang="en-US" sz="1000" dirty="0">
                <a:solidFill>
                  <a:schemeClr val="tx1"/>
                </a:solidFill>
              </a:rPr>
            </a:br>
            <a:br>
              <a:rPr lang="en-US" sz="4000" dirty="0">
                <a:solidFill>
                  <a:schemeClr val="tx1"/>
                </a:solidFill>
              </a:rPr>
            </a:br>
            <a:r>
              <a:rPr lang="en-US" sz="4000" dirty="0">
                <a:solidFill>
                  <a:schemeClr val="tx1"/>
                </a:solidFill>
              </a:rPr>
              <a:t> Benefits to Meditation &amp; Basic Practice techniques</a:t>
            </a:r>
          </a:p>
        </p:txBody>
      </p:sp>
      <p:sp>
        <p:nvSpPr>
          <p:cNvPr id="3" name="Subtitle 2">
            <a:extLst>
              <a:ext uri="{FF2B5EF4-FFF2-40B4-BE49-F238E27FC236}">
                <a16:creationId xmlns:a16="http://schemas.microsoft.com/office/drawing/2014/main" id="{14A83310-9A37-4E54-A3A9-7F8A77995BFA}"/>
              </a:ext>
            </a:extLst>
          </p:cNvPr>
          <p:cNvSpPr>
            <a:spLocks noGrp="1"/>
          </p:cNvSpPr>
          <p:nvPr>
            <p:ph type="subTitle" idx="1"/>
          </p:nvPr>
        </p:nvSpPr>
        <p:spPr>
          <a:xfrm>
            <a:off x="290694" y="4822210"/>
            <a:ext cx="7648574" cy="1023580"/>
          </a:xfrm>
        </p:spPr>
        <p:txBody>
          <a:bodyPr anchor="t">
            <a:noAutofit/>
          </a:bodyPr>
          <a:lstStyle/>
          <a:p>
            <a:pPr algn="ctr">
              <a:lnSpc>
                <a:spcPct val="100000"/>
              </a:lnSpc>
            </a:pPr>
            <a:r>
              <a:rPr lang="en-US" sz="1800" b="1" dirty="0">
                <a:solidFill>
                  <a:schemeClr val="tx1">
                    <a:alpha val="60000"/>
                  </a:schemeClr>
                </a:solidFill>
                <a:latin typeface="+mj-lt"/>
              </a:rPr>
              <a:t>Ucf LIBRARIES’ Wellness Wednesdays</a:t>
            </a:r>
          </a:p>
          <a:p>
            <a:pPr algn="ctr">
              <a:lnSpc>
                <a:spcPct val="100000"/>
              </a:lnSpc>
            </a:pPr>
            <a:r>
              <a:rPr lang="en-US" sz="1800" b="1" dirty="0">
                <a:solidFill>
                  <a:schemeClr val="tx1">
                    <a:alpha val="60000"/>
                  </a:schemeClr>
                </a:solidFill>
                <a:latin typeface="+mj-lt"/>
              </a:rPr>
              <a:t>July 22, 2020</a:t>
            </a:r>
          </a:p>
          <a:p>
            <a:pPr>
              <a:lnSpc>
                <a:spcPct val="100000"/>
              </a:lnSpc>
            </a:pPr>
            <a:endParaRPr lang="en-US" sz="1800" b="1" dirty="0">
              <a:solidFill>
                <a:schemeClr val="tx1">
                  <a:alpha val="60000"/>
                </a:schemeClr>
              </a:solidFill>
              <a:latin typeface="+mj-lt"/>
            </a:endParaRPr>
          </a:p>
          <a:p>
            <a:pPr algn="ctr">
              <a:lnSpc>
                <a:spcPct val="100000"/>
              </a:lnSpc>
            </a:pPr>
            <a:r>
              <a:rPr lang="en-US" sz="1800" b="1" dirty="0">
                <a:solidFill>
                  <a:schemeClr val="tx1">
                    <a:alpha val="60000"/>
                  </a:schemeClr>
                </a:solidFill>
                <a:latin typeface="+mj-lt"/>
              </a:rPr>
              <a:t>Sandy Avila </a:t>
            </a:r>
          </a:p>
        </p:txBody>
      </p:sp>
      <p:sp>
        <p:nvSpPr>
          <p:cNvPr id="77" name="Rectangle 76">
            <a:extLst>
              <a:ext uri="{FF2B5EF4-FFF2-40B4-BE49-F238E27FC236}">
                <a16:creationId xmlns:a16="http://schemas.microsoft.com/office/drawing/2014/main" id="{673313D8-D259-4D89-9CE5-14884FB40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19" y="457200"/>
            <a:ext cx="6766560" cy="91439"/>
          </a:xfrm>
          <a:prstGeom prst="rect">
            <a:avLst/>
          </a:prstGeom>
          <a:solidFill>
            <a:schemeClr val="tx1">
              <a:alpha val="6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028" name="Picture 4" descr="Sunset, Dusk, Silhouette, Shadow, Girl">
            <a:extLst>
              <a:ext uri="{FF2B5EF4-FFF2-40B4-BE49-F238E27FC236}">
                <a16:creationId xmlns:a16="http://schemas.microsoft.com/office/drawing/2014/main" id="{3213ABDA-4D9D-49AB-82B4-468DEC223C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25" r="4944" b="-1"/>
          <a:stretch/>
        </p:blipFill>
        <p:spPr bwMode="auto">
          <a:xfrm>
            <a:off x="8140428" y="10"/>
            <a:ext cx="4051572"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auty, Flower, Lotus, Meditation, Peace">
            <a:extLst>
              <a:ext uri="{FF2B5EF4-FFF2-40B4-BE49-F238E27FC236}">
                <a16:creationId xmlns:a16="http://schemas.microsoft.com/office/drawing/2014/main" id="{CE524026-57DC-4E17-BD96-8BB83EDC70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59" r="15374" b="2"/>
          <a:stretch/>
        </p:blipFill>
        <p:spPr bwMode="auto">
          <a:xfrm>
            <a:off x="8140428" y="3429000"/>
            <a:ext cx="4051572"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5BF72AD-7FE9-4674-A3F1-61FC30F32C0D}"/>
              </a:ext>
            </a:extLst>
          </p:cNvPr>
          <p:cNvSpPr/>
          <p:nvPr/>
        </p:nvSpPr>
        <p:spPr>
          <a:xfrm>
            <a:off x="8553450" y="3112421"/>
            <a:ext cx="3467100" cy="215444"/>
          </a:xfrm>
          <a:prstGeom prst="rect">
            <a:avLst/>
          </a:prstGeom>
        </p:spPr>
        <p:txBody>
          <a:bodyPr wrap="square">
            <a:spAutoFit/>
          </a:bodyPr>
          <a:lstStyle/>
          <a:p>
            <a:r>
              <a:rPr lang="en-US" sz="800" dirty="0">
                <a:hlinkClick r:id="rId4"/>
              </a:rPr>
              <a:t>https://pixabay.com/photos/sunset-dusk-silhouette-shadow-girl-691848/</a:t>
            </a:r>
            <a:endParaRPr lang="en-US" sz="800" dirty="0"/>
          </a:p>
        </p:txBody>
      </p:sp>
      <p:sp>
        <p:nvSpPr>
          <p:cNvPr id="5" name="Rectangle 4">
            <a:extLst>
              <a:ext uri="{FF2B5EF4-FFF2-40B4-BE49-F238E27FC236}">
                <a16:creationId xmlns:a16="http://schemas.microsoft.com/office/drawing/2014/main" id="{CEBF8E86-8BFC-404E-9EC2-465D04E46FD3}"/>
              </a:ext>
            </a:extLst>
          </p:cNvPr>
          <p:cNvSpPr/>
          <p:nvPr/>
        </p:nvSpPr>
        <p:spPr>
          <a:xfrm>
            <a:off x="8210551" y="6510634"/>
            <a:ext cx="4305300" cy="246221"/>
          </a:xfrm>
          <a:prstGeom prst="rect">
            <a:avLst/>
          </a:prstGeom>
        </p:spPr>
        <p:txBody>
          <a:bodyPr wrap="square">
            <a:spAutoFit/>
          </a:bodyPr>
          <a:lstStyle/>
          <a:p>
            <a:r>
              <a:rPr lang="en-US" sz="1000" dirty="0">
                <a:hlinkClick r:id="rId5"/>
              </a:rPr>
              <a:t>https://pixabay.com/photos/beauty-flower-lotus-meditation-1845520/</a:t>
            </a:r>
            <a:endParaRPr lang="en-US" sz="1000" dirty="0"/>
          </a:p>
        </p:txBody>
      </p:sp>
    </p:spTree>
    <p:extLst>
      <p:ext uri="{BB962C8B-B14F-4D97-AF65-F5344CB8AC3E}">
        <p14:creationId xmlns:p14="http://schemas.microsoft.com/office/powerpoint/2010/main" val="298275001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EF91B94E-266E-434B-A2CE-4099B50A672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 y="-22"/>
            <a:ext cx="12191997" cy="6858022"/>
          </a:xfrm>
          <a:prstGeom prst="rect">
            <a:avLst/>
          </a:prstGeom>
        </p:spPr>
      </p:pic>
      <p:sp>
        <p:nvSpPr>
          <p:cNvPr id="14" name="Rectangle 8">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397938"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7374"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2764259"/>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1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618B8C-CA72-4E49-B05B-D97D47BFF3B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42"/>
          <a:stretch/>
        </p:blipFill>
        <p:spPr>
          <a:xfrm>
            <a:off x="20" y="10"/>
            <a:ext cx="12191981" cy="6857990"/>
          </a:xfrm>
          <a:prstGeom prst="rect">
            <a:avLst/>
          </a:prstGeom>
        </p:spPr>
      </p:pic>
    </p:spTree>
    <p:extLst>
      <p:ext uri="{BB962C8B-B14F-4D97-AF65-F5344CB8AC3E}">
        <p14:creationId xmlns:p14="http://schemas.microsoft.com/office/powerpoint/2010/main" val="4270512061"/>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repeatCount="indefinite"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B0B46B-BE5B-4F2C-B9CF-CB2451BDCC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22"/>
            <a:ext cx="12191977" cy="6858022"/>
          </a:xfrm>
          <a:prstGeom prst="rect">
            <a:avLst/>
          </a:prstGeom>
        </p:spPr>
      </p:pic>
    </p:spTree>
    <p:extLst>
      <p:ext uri="{BB962C8B-B14F-4D97-AF65-F5344CB8AC3E}">
        <p14:creationId xmlns:p14="http://schemas.microsoft.com/office/powerpoint/2010/main" val="2807664780"/>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ED4A38-7682-47EF-8E63-169669BF47F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58"/>
          <a:stretch/>
        </p:blipFill>
        <p:spPr>
          <a:xfrm>
            <a:off x="20" y="10"/>
            <a:ext cx="12188932" cy="6857990"/>
          </a:xfrm>
          <a:prstGeom prst="rect">
            <a:avLst/>
          </a:prstGeom>
        </p:spPr>
      </p:pic>
    </p:spTree>
    <p:extLst>
      <p:ext uri="{BB962C8B-B14F-4D97-AF65-F5344CB8AC3E}">
        <p14:creationId xmlns:p14="http://schemas.microsoft.com/office/powerpoint/2010/main" val="4122157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3">
            <a:extLst>
              <a:ext uri="{FF2B5EF4-FFF2-40B4-BE49-F238E27FC236}">
                <a16:creationId xmlns:a16="http://schemas.microsoft.com/office/drawing/2014/main" id="{B67ACA49-A875-4986-BABE-E3E4CD17222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 y="10"/>
            <a:ext cx="12192002" cy="6857990"/>
          </a:xfrm>
          <a:prstGeom prst="rect">
            <a:avLst/>
          </a:prstGeom>
        </p:spPr>
      </p:pic>
    </p:spTree>
    <p:extLst>
      <p:ext uri="{BB962C8B-B14F-4D97-AF65-F5344CB8AC3E}">
        <p14:creationId xmlns:p14="http://schemas.microsoft.com/office/powerpoint/2010/main" val="2640379318"/>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2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58ABD5F9-3E5D-46F0-B247-270077454F9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Tree>
    <p:extLst>
      <p:ext uri="{BB962C8B-B14F-4D97-AF65-F5344CB8AC3E}">
        <p14:creationId xmlns:p14="http://schemas.microsoft.com/office/powerpoint/2010/main" val="3256518013"/>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1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881A5E-6964-4348-BFBC-2806507B73E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84" r="-1" b="-1"/>
          <a:stretch/>
        </p:blipFill>
        <p:spPr>
          <a:xfrm>
            <a:off x="20" y="10"/>
            <a:ext cx="12191980" cy="6857990"/>
          </a:xfrm>
          <a:prstGeom prst="rect">
            <a:avLst/>
          </a:prstGeom>
        </p:spPr>
      </p:pic>
    </p:spTree>
    <p:extLst>
      <p:ext uri="{BB962C8B-B14F-4D97-AF65-F5344CB8AC3E}">
        <p14:creationId xmlns:p14="http://schemas.microsoft.com/office/powerpoint/2010/main" val="2634383965"/>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0C49F193-FEDA-47E5-A0B7-4F5A1071E01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79" cy="6857990"/>
          </a:xfrm>
          <a:prstGeom prst="rect">
            <a:avLst/>
          </a:prstGeom>
        </p:spPr>
      </p:pic>
    </p:spTree>
    <p:extLst>
      <p:ext uri="{BB962C8B-B14F-4D97-AF65-F5344CB8AC3E}">
        <p14:creationId xmlns:p14="http://schemas.microsoft.com/office/powerpoint/2010/main" val="352515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1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326B43-1C2F-44D5-81AF-05F7776979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80" cy="6857990"/>
          </a:xfrm>
          <a:prstGeom prst="rect">
            <a:avLst/>
          </a:prstGeom>
        </p:spPr>
      </p:pic>
    </p:spTree>
    <p:extLst>
      <p:ext uri="{BB962C8B-B14F-4D97-AF65-F5344CB8AC3E}">
        <p14:creationId xmlns:p14="http://schemas.microsoft.com/office/powerpoint/2010/main" val="2575183666"/>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3">
            <a:extLst>
              <a:ext uri="{FF2B5EF4-FFF2-40B4-BE49-F238E27FC236}">
                <a16:creationId xmlns:a16="http://schemas.microsoft.com/office/drawing/2014/main" id="{1AFA7384-7BD7-4932-8D68-E2B4D318040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908" r="9091" b="1442"/>
          <a:stretch/>
        </p:blipFill>
        <p:spPr>
          <a:xfrm>
            <a:off x="20" y="10"/>
            <a:ext cx="12191980" cy="6857990"/>
          </a:xfrm>
          <a:prstGeom prst="rect">
            <a:avLst/>
          </a:prstGeom>
        </p:spPr>
      </p:pic>
    </p:spTree>
    <p:extLst>
      <p:ext uri="{BB962C8B-B14F-4D97-AF65-F5344CB8AC3E}">
        <p14:creationId xmlns:p14="http://schemas.microsoft.com/office/powerpoint/2010/main" val="2427421420"/>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20"/>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61DFE9-534C-4C75-B5E9-86516FF05624}"/>
              </a:ext>
            </a:extLst>
          </p:cNvPr>
          <p:cNvSpPr>
            <a:spLocks noGrp="1"/>
          </p:cNvSpPr>
          <p:nvPr>
            <p:ph type="ctrTitle"/>
          </p:nvPr>
        </p:nvSpPr>
        <p:spPr>
          <a:xfrm>
            <a:off x="609600" y="122843"/>
            <a:ext cx="11220449" cy="6601807"/>
          </a:xfrm>
          <a:prstGeom prst="rect">
            <a:avLst/>
          </a:prstGeom>
        </p:spPr>
        <p:txBody>
          <a:bodyPr wrap="square">
            <a:spAutoFit/>
          </a:bodyPr>
          <a:lstStyle/>
          <a:p>
            <a:r>
              <a:rPr lang="en-US" sz="4500" b="1" dirty="0"/>
              <a:t>A quick reminder about mindfulness...</a:t>
            </a:r>
            <a:br>
              <a:rPr lang="en-US" sz="4500" dirty="0"/>
            </a:br>
            <a:br>
              <a:rPr lang="en-US" sz="4500" dirty="0"/>
            </a:br>
            <a:r>
              <a:rPr lang="en-US" sz="4500" dirty="0"/>
              <a:t>Mindfulness [i]s “paying attention in a particular way: on purpose, in the present moment, and non-judgmentally” </a:t>
            </a:r>
            <a:br>
              <a:rPr lang="en-US" sz="4500" dirty="0"/>
            </a:br>
            <a:r>
              <a:rPr lang="en-US" sz="4500" dirty="0"/>
              <a:t>(Dr. </a:t>
            </a:r>
            <a:r>
              <a:rPr lang="en-US" sz="4500" dirty="0" err="1"/>
              <a:t>Kobat</a:t>
            </a:r>
            <a:r>
              <a:rPr lang="en-US" sz="4500" dirty="0"/>
              <a:t>-Zinn)</a:t>
            </a:r>
            <a:br>
              <a:rPr lang="en-US" sz="5000" dirty="0"/>
            </a:br>
            <a:br>
              <a:rPr lang="en-US" sz="4500" dirty="0"/>
            </a:br>
            <a:r>
              <a:rPr lang="en-US" sz="4500" dirty="0"/>
              <a:t>...to one’s experience that is deliberate, sustained and nonjudgmental</a:t>
            </a:r>
            <a:br>
              <a:rPr lang="en-US" sz="5000" dirty="0"/>
            </a:br>
            <a:endParaRPr lang="en-US" sz="5000" dirty="0"/>
          </a:p>
        </p:txBody>
      </p:sp>
    </p:spTree>
    <p:extLst>
      <p:ext uri="{BB962C8B-B14F-4D97-AF65-F5344CB8AC3E}">
        <p14:creationId xmlns:p14="http://schemas.microsoft.com/office/powerpoint/2010/main" val="3569712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B89E5-0BF9-4668-9FD3-C81890399693}"/>
              </a:ext>
            </a:extLst>
          </p:cNvPr>
          <p:cNvSpPr>
            <a:spLocks noGrp="1"/>
          </p:cNvSpPr>
          <p:nvPr>
            <p:ph type="title"/>
          </p:nvPr>
        </p:nvSpPr>
        <p:spPr>
          <a:xfrm>
            <a:off x="581190" y="253365"/>
            <a:ext cx="11029616" cy="1188720"/>
          </a:xfrm>
        </p:spPr>
        <p:txBody>
          <a:bodyPr>
            <a:normAutofit/>
          </a:bodyPr>
          <a:lstStyle/>
          <a:p>
            <a:r>
              <a:rPr lang="en-US" sz="4000" b="1" dirty="0"/>
              <a:t>Reflection time....</a:t>
            </a:r>
          </a:p>
        </p:txBody>
      </p:sp>
      <p:sp>
        <p:nvSpPr>
          <p:cNvPr id="3" name="Content Placeholder 2">
            <a:extLst>
              <a:ext uri="{FF2B5EF4-FFF2-40B4-BE49-F238E27FC236}">
                <a16:creationId xmlns:a16="http://schemas.microsoft.com/office/drawing/2014/main" id="{DC931149-C067-4B9C-8F6A-A35AD5F999EB}"/>
              </a:ext>
            </a:extLst>
          </p:cNvPr>
          <p:cNvSpPr>
            <a:spLocks noGrp="1"/>
          </p:cNvSpPr>
          <p:nvPr>
            <p:ph idx="1"/>
          </p:nvPr>
        </p:nvSpPr>
        <p:spPr>
          <a:xfrm>
            <a:off x="581190" y="1359788"/>
            <a:ext cx="11029615" cy="5002911"/>
          </a:xfrm>
        </p:spPr>
        <p:txBody>
          <a:bodyPr>
            <a:normAutofit/>
          </a:bodyPr>
          <a:lstStyle/>
          <a:p>
            <a:pPr marL="0" indent="0">
              <a:buNone/>
            </a:pPr>
            <a:r>
              <a:rPr lang="en-US" dirty="0"/>
              <a:t>If you attended last week, what things were different today during this meditation session? Was it easier, harder, why?</a:t>
            </a:r>
          </a:p>
          <a:p>
            <a:pPr marL="0" indent="0">
              <a:buNone/>
            </a:pPr>
            <a:endParaRPr lang="en-US" dirty="0"/>
          </a:p>
          <a:p>
            <a:pPr marL="0" indent="0">
              <a:buNone/>
            </a:pPr>
            <a:r>
              <a:rPr lang="en-US" dirty="0"/>
              <a:t>Did  you find having slides to focus on as a visual helpful or more distracting? </a:t>
            </a:r>
          </a:p>
          <a:p>
            <a:pPr marL="0" indent="0">
              <a:buNone/>
            </a:pPr>
            <a:endParaRPr lang="en-US" dirty="0"/>
          </a:p>
          <a:p>
            <a:pPr marL="0" indent="0">
              <a:buNone/>
            </a:pPr>
            <a:r>
              <a:rPr lang="en-US" dirty="0"/>
              <a:t>What other questions do you have about meditation so we can follow up on for our last session?</a:t>
            </a:r>
          </a:p>
          <a:p>
            <a:pPr marL="0" indent="0">
              <a:buNone/>
            </a:pPr>
            <a:endParaRPr lang="en-US" dirty="0"/>
          </a:p>
          <a:p>
            <a:pPr marL="0" indent="0">
              <a:buNone/>
            </a:pPr>
            <a:r>
              <a:rPr lang="en-US" dirty="0"/>
              <a:t>From the following, which would you prefer to cover during our last session: </a:t>
            </a:r>
          </a:p>
          <a:p>
            <a:pPr marL="0" indent="0">
              <a:buNone/>
            </a:pPr>
            <a:r>
              <a:rPr lang="en-US" dirty="0"/>
              <a:t>	</a:t>
            </a:r>
            <a:r>
              <a:rPr lang="en-US" b="1" dirty="0"/>
              <a:t>sound meditation</a:t>
            </a:r>
          </a:p>
          <a:p>
            <a:pPr marL="0" indent="0">
              <a:buNone/>
            </a:pPr>
            <a:r>
              <a:rPr lang="en-US" b="1" dirty="0"/>
              <a:t>	walking meditation</a:t>
            </a:r>
          </a:p>
          <a:p>
            <a:pPr marL="0" indent="0">
              <a:buNone/>
            </a:pPr>
            <a:r>
              <a:rPr lang="en-US" b="1" dirty="0"/>
              <a:t>	chakra/energy center meditation</a:t>
            </a:r>
          </a:p>
          <a:p>
            <a:pPr marL="0" indent="0">
              <a:buNone/>
            </a:pPr>
            <a:r>
              <a:rPr lang="en-US" b="1" dirty="0"/>
              <a:t>	meta (compassion/loving kindness meditation)</a:t>
            </a:r>
          </a:p>
        </p:txBody>
      </p:sp>
    </p:spTree>
    <p:extLst>
      <p:ext uri="{BB962C8B-B14F-4D97-AF65-F5344CB8AC3E}">
        <p14:creationId xmlns:p14="http://schemas.microsoft.com/office/powerpoint/2010/main" val="3675056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D80E-94D7-44EB-BE34-0F6D84BEF114}"/>
              </a:ext>
            </a:extLst>
          </p:cNvPr>
          <p:cNvSpPr>
            <a:spLocks noGrp="1"/>
          </p:cNvSpPr>
          <p:nvPr>
            <p:ph type="title"/>
          </p:nvPr>
        </p:nvSpPr>
        <p:spPr/>
        <p:txBody>
          <a:bodyPr/>
          <a:lstStyle/>
          <a:p>
            <a:r>
              <a:rPr lang="en-US" b="1" dirty="0"/>
              <a:t>Types of Meditation</a:t>
            </a:r>
          </a:p>
        </p:txBody>
      </p:sp>
      <p:sp>
        <p:nvSpPr>
          <p:cNvPr id="3" name="Content Placeholder 2">
            <a:extLst>
              <a:ext uri="{FF2B5EF4-FFF2-40B4-BE49-F238E27FC236}">
                <a16:creationId xmlns:a16="http://schemas.microsoft.com/office/drawing/2014/main" id="{B09CB131-1B16-411A-9D5C-7A362A90238D}"/>
              </a:ext>
            </a:extLst>
          </p:cNvPr>
          <p:cNvSpPr>
            <a:spLocks noGrp="1"/>
          </p:cNvSpPr>
          <p:nvPr>
            <p:ph idx="1"/>
          </p:nvPr>
        </p:nvSpPr>
        <p:spPr/>
        <p:txBody>
          <a:bodyPr/>
          <a:lstStyle/>
          <a:p>
            <a:r>
              <a:rPr lang="en-US" b="1" dirty="0"/>
              <a:t>Focused-attention meditation:</a:t>
            </a:r>
            <a:r>
              <a:rPr lang="en-US" dirty="0"/>
              <a:t> Concentrates attention on a single object, thought, sound or visualization. It emphasizes ridding your mind of attention and distraction. Meditation may focus on breathing, a mantra or a calming sound.</a:t>
            </a:r>
          </a:p>
          <a:p>
            <a:endParaRPr lang="en-US" dirty="0"/>
          </a:p>
          <a:p>
            <a:r>
              <a:rPr lang="en-US" b="1" dirty="0"/>
              <a:t>Open-monitoring meditation:</a:t>
            </a:r>
            <a:r>
              <a:rPr lang="en-US" dirty="0"/>
              <a:t> Encourages broadened awareness of all aspects of your environment, train of thought and sense of self. It may include becoming aware of thoughts, feelings or impulses that you might normally try to suppress.</a:t>
            </a:r>
          </a:p>
          <a:p>
            <a:endParaRPr lang="en-US" dirty="0"/>
          </a:p>
        </p:txBody>
      </p:sp>
    </p:spTree>
    <p:extLst>
      <p:ext uri="{BB962C8B-B14F-4D97-AF65-F5344CB8AC3E}">
        <p14:creationId xmlns:p14="http://schemas.microsoft.com/office/powerpoint/2010/main" val="381555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D7048-03F0-4D64-9810-35CAE79FAA7A}"/>
              </a:ext>
            </a:extLst>
          </p:cNvPr>
          <p:cNvSpPr>
            <a:spLocks noGrp="1"/>
          </p:cNvSpPr>
          <p:nvPr>
            <p:ph type="title"/>
          </p:nvPr>
        </p:nvSpPr>
        <p:spPr/>
        <p:txBody>
          <a:bodyPr/>
          <a:lstStyle/>
          <a:p>
            <a:r>
              <a:rPr lang="en-US" b="1" dirty="0"/>
              <a:t>Leading into the Benefits of Meditation</a:t>
            </a:r>
          </a:p>
        </p:txBody>
      </p:sp>
      <p:sp>
        <p:nvSpPr>
          <p:cNvPr id="3" name="Content Placeholder 2">
            <a:extLst>
              <a:ext uri="{FF2B5EF4-FFF2-40B4-BE49-F238E27FC236}">
                <a16:creationId xmlns:a16="http://schemas.microsoft.com/office/drawing/2014/main" id="{9BA052C0-A0AE-4BDA-A838-8C8F8CE8717D}"/>
              </a:ext>
            </a:extLst>
          </p:cNvPr>
          <p:cNvSpPr>
            <a:spLocks noGrp="1"/>
          </p:cNvSpPr>
          <p:nvPr>
            <p:ph idx="1"/>
          </p:nvPr>
        </p:nvSpPr>
        <p:spPr/>
        <p:txBody>
          <a:bodyPr/>
          <a:lstStyle/>
          <a:p>
            <a:r>
              <a:rPr lang="en-US" dirty="0"/>
              <a:t>Researchers at the University of Waterloo in Canada found that </a:t>
            </a:r>
            <a:r>
              <a:rPr lang="en-US" b="1" dirty="0"/>
              <a:t>meditating</a:t>
            </a:r>
            <a:r>
              <a:rPr lang="en-US" dirty="0"/>
              <a:t> for just 10 minutes a day was enough to see significant results. If done consistently, sitting still and breathing deeply for </a:t>
            </a:r>
            <a:r>
              <a:rPr lang="en-US" b="1" dirty="0"/>
              <a:t>just 10 minutes can help you concentrate better throughout the day.</a:t>
            </a:r>
          </a:p>
          <a:p>
            <a:endParaRPr lang="en-US" b="1" dirty="0">
              <a:solidFill>
                <a:srgbClr val="222222"/>
              </a:solidFill>
              <a:latin typeface="Roboto"/>
            </a:endParaRPr>
          </a:p>
          <a:p>
            <a:r>
              <a:rPr lang="en-US" i="1" dirty="0"/>
              <a:t>Science Daily </a:t>
            </a:r>
            <a:r>
              <a:rPr lang="en-US" dirty="0"/>
              <a:t>News from May 1, 2017</a:t>
            </a:r>
          </a:p>
          <a:p>
            <a:r>
              <a:rPr lang="en-US" dirty="0">
                <a:hlinkClick r:id="rId2"/>
              </a:rPr>
              <a:t>https://www.sciencedaily.com/releases/2017/05/170501094325.htm</a:t>
            </a:r>
            <a:endParaRPr lang="en-US" dirty="0"/>
          </a:p>
        </p:txBody>
      </p:sp>
    </p:spTree>
    <p:extLst>
      <p:ext uri="{BB962C8B-B14F-4D97-AF65-F5344CB8AC3E}">
        <p14:creationId xmlns:p14="http://schemas.microsoft.com/office/powerpoint/2010/main" val="2459553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56EA9-9580-43A0-AD86-97C50BCA2F0D}"/>
              </a:ext>
            </a:extLst>
          </p:cNvPr>
          <p:cNvSpPr>
            <a:spLocks noGrp="1"/>
          </p:cNvSpPr>
          <p:nvPr>
            <p:ph type="title"/>
          </p:nvPr>
        </p:nvSpPr>
        <p:spPr/>
        <p:txBody>
          <a:bodyPr/>
          <a:lstStyle/>
          <a:p>
            <a:r>
              <a:rPr lang="en-US" b="1" dirty="0"/>
              <a:t>Benefits to Meditation</a:t>
            </a:r>
          </a:p>
        </p:txBody>
      </p:sp>
      <p:sp>
        <p:nvSpPr>
          <p:cNvPr id="3" name="Content Placeholder 2">
            <a:extLst>
              <a:ext uri="{FF2B5EF4-FFF2-40B4-BE49-F238E27FC236}">
                <a16:creationId xmlns:a16="http://schemas.microsoft.com/office/drawing/2014/main" id="{47462082-615F-466D-A287-BDC02887B30D}"/>
              </a:ext>
            </a:extLst>
          </p:cNvPr>
          <p:cNvSpPr>
            <a:spLocks noGrp="1"/>
          </p:cNvSpPr>
          <p:nvPr>
            <p:ph idx="1"/>
          </p:nvPr>
        </p:nvSpPr>
        <p:spPr/>
        <p:txBody>
          <a:bodyPr>
            <a:normAutofit/>
          </a:bodyPr>
          <a:lstStyle/>
          <a:p>
            <a:r>
              <a:rPr lang="en-US" sz="2400" dirty="0"/>
              <a:t>We can look at this from multiple perspectives.....</a:t>
            </a:r>
          </a:p>
          <a:p>
            <a:endParaRPr lang="en-US" sz="2400" dirty="0"/>
          </a:p>
          <a:p>
            <a:pPr>
              <a:buFont typeface="Wingdings" panose="05000000000000000000" pitchFamily="2" charset="2"/>
              <a:buChar char="§"/>
            </a:pPr>
            <a:r>
              <a:rPr lang="en-US" sz="2400" dirty="0"/>
              <a:t>Mental health</a:t>
            </a:r>
          </a:p>
          <a:p>
            <a:pPr marL="0" indent="0">
              <a:buNone/>
            </a:pPr>
            <a:endParaRPr lang="en-US" sz="2400" dirty="0"/>
          </a:p>
          <a:p>
            <a:pPr>
              <a:buFont typeface="Wingdings" panose="05000000000000000000" pitchFamily="2" charset="2"/>
              <a:buChar char="§"/>
            </a:pPr>
            <a:r>
              <a:rPr lang="en-US" sz="2400" dirty="0"/>
              <a:t>Physical health</a:t>
            </a:r>
          </a:p>
          <a:p>
            <a:pPr marL="0" indent="0">
              <a:buNone/>
            </a:pPr>
            <a:endParaRPr lang="en-US" sz="2400" dirty="0"/>
          </a:p>
          <a:p>
            <a:pPr>
              <a:buFont typeface="Wingdings" panose="05000000000000000000" pitchFamily="2" charset="2"/>
              <a:buChar char="§"/>
            </a:pPr>
            <a:r>
              <a:rPr lang="en-US" sz="2400" dirty="0"/>
              <a:t>Emotional/Spiritual health</a:t>
            </a:r>
          </a:p>
        </p:txBody>
      </p:sp>
    </p:spTree>
    <p:extLst>
      <p:ext uri="{BB962C8B-B14F-4D97-AF65-F5344CB8AC3E}">
        <p14:creationId xmlns:p14="http://schemas.microsoft.com/office/powerpoint/2010/main" val="494626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CB00-380D-4DC1-96AF-D11179D6E51D}"/>
              </a:ext>
            </a:extLst>
          </p:cNvPr>
          <p:cNvSpPr>
            <a:spLocks noGrp="1"/>
          </p:cNvSpPr>
          <p:nvPr>
            <p:ph type="title"/>
          </p:nvPr>
        </p:nvSpPr>
        <p:spPr/>
        <p:txBody>
          <a:bodyPr/>
          <a:lstStyle/>
          <a:p>
            <a:r>
              <a:rPr lang="en-US" b="1" dirty="0"/>
              <a:t>Mental Health</a:t>
            </a:r>
          </a:p>
        </p:txBody>
      </p:sp>
      <p:sp>
        <p:nvSpPr>
          <p:cNvPr id="3" name="Content Placeholder 2">
            <a:extLst>
              <a:ext uri="{FF2B5EF4-FFF2-40B4-BE49-F238E27FC236}">
                <a16:creationId xmlns:a16="http://schemas.microsoft.com/office/drawing/2014/main" id="{49A322A6-B2AC-4FE7-B356-752150BCA483}"/>
              </a:ext>
            </a:extLst>
          </p:cNvPr>
          <p:cNvSpPr>
            <a:spLocks noGrp="1"/>
          </p:cNvSpPr>
          <p:nvPr>
            <p:ph idx="1"/>
          </p:nvPr>
        </p:nvSpPr>
        <p:spPr/>
        <p:txBody>
          <a:bodyPr>
            <a:normAutofit/>
          </a:bodyPr>
          <a:lstStyle/>
          <a:p>
            <a:pPr>
              <a:buFont typeface="Wingdings" panose="05000000000000000000" pitchFamily="2" charset="2"/>
              <a:buChar char="§"/>
            </a:pPr>
            <a:r>
              <a:rPr lang="en-US" sz="2400" dirty="0">
                <a:solidFill>
                  <a:srgbClr val="222222"/>
                </a:solidFill>
                <a:latin typeface="Roboto"/>
              </a:rPr>
              <a:t>Reduce stress by helping to gain a new perspective on situations</a:t>
            </a:r>
          </a:p>
          <a:p>
            <a:pPr>
              <a:buFont typeface="Wingdings" panose="05000000000000000000" pitchFamily="2" charset="2"/>
              <a:buChar char="§"/>
            </a:pPr>
            <a:r>
              <a:rPr lang="en-US" sz="2400" dirty="0">
                <a:solidFill>
                  <a:srgbClr val="222222"/>
                </a:solidFill>
                <a:latin typeface="Roboto"/>
              </a:rPr>
              <a:t>Help to build skills to manage stress</a:t>
            </a:r>
          </a:p>
          <a:p>
            <a:pPr>
              <a:buFont typeface="Wingdings" panose="05000000000000000000" pitchFamily="2" charset="2"/>
              <a:buChar char="§"/>
            </a:pPr>
            <a:r>
              <a:rPr lang="en-US" sz="2400" dirty="0">
                <a:solidFill>
                  <a:srgbClr val="222222"/>
                </a:solidFill>
                <a:latin typeface="Roboto"/>
              </a:rPr>
              <a:t>Improve sleep</a:t>
            </a:r>
          </a:p>
          <a:p>
            <a:pPr>
              <a:buFont typeface="Wingdings" panose="05000000000000000000" pitchFamily="2" charset="2"/>
              <a:buChar char="§"/>
            </a:pPr>
            <a:r>
              <a:rPr lang="en-US" sz="2400" dirty="0">
                <a:solidFill>
                  <a:srgbClr val="222222"/>
                </a:solidFill>
                <a:latin typeface="Roboto"/>
              </a:rPr>
              <a:t>Lengthen/strengthen attention span</a:t>
            </a:r>
          </a:p>
          <a:p>
            <a:pPr>
              <a:buFont typeface="Wingdings" panose="05000000000000000000" pitchFamily="2" charset="2"/>
              <a:buChar char="§"/>
            </a:pPr>
            <a:r>
              <a:rPr lang="en-US" sz="2400" dirty="0">
                <a:solidFill>
                  <a:srgbClr val="222222"/>
                </a:solidFill>
                <a:latin typeface="Roboto"/>
              </a:rPr>
              <a:t>Help control anxiety</a:t>
            </a:r>
          </a:p>
          <a:p>
            <a:pPr>
              <a:buFont typeface="Arial" panose="020B0604020202020204" pitchFamily="34" charset="0"/>
              <a:buChar char="•"/>
            </a:pPr>
            <a:r>
              <a:rPr lang="en-US" sz="2400" dirty="0">
                <a:solidFill>
                  <a:srgbClr val="222222"/>
                </a:solidFill>
                <a:latin typeface="Roboto"/>
              </a:rPr>
              <a:t>Increase self-awareness/focus on the present moment</a:t>
            </a:r>
          </a:p>
          <a:p>
            <a:pPr>
              <a:buFont typeface="Arial" panose="020B0604020202020204" pitchFamily="34" charset="0"/>
              <a:buChar char="•"/>
            </a:pPr>
            <a:r>
              <a:rPr lang="en-US" sz="2400" dirty="0">
                <a:solidFill>
                  <a:srgbClr val="222222"/>
                </a:solidFill>
                <a:latin typeface="Roboto"/>
              </a:rPr>
              <a:t>Increase imagination and creativity</a:t>
            </a:r>
          </a:p>
          <a:p>
            <a:pPr>
              <a:buFont typeface="Arial" panose="020B0604020202020204" pitchFamily="34" charset="0"/>
              <a:buChar char="•"/>
            </a:pPr>
            <a:endParaRPr lang="en-US" sz="2400" dirty="0">
              <a:solidFill>
                <a:srgbClr val="222222"/>
              </a:solidFill>
              <a:latin typeface="Roboto"/>
            </a:endParaRPr>
          </a:p>
          <a:p>
            <a:pPr>
              <a:buFont typeface="Wingdings" panose="05000000000000000000" pitchFamily="2" charset="2"/>
              <a:buChar char="§"/>
            </a:pPr>
            <a:endParaRPr lang="en-US" sz="2400" dirty="0">
              <a:solidFill>
                <a:srgbClr val="222222"/>
              </a:solidFill>
              <a:latin typeface="Roboto"/>
            </a:endParaRPr>
          </a:p>
          <a:p>
            <a:endParaRPr lang="en-US" dirty="0">
              <a:solidFill>
                <a:srgbClr val="222222"/>
              </a:solidFill>
              <a:latin typeface="Roboto"/>
            </a:endParaRPr>
          </a:p>
          <a:p>
            <a:endParaRPr lang="en-US" dirty="0"/>
          </a:p>
        </p:txBody>
      </p:sp>
    </p:spTree>
    <p:extLst>
      <p:ext uri="{BB962C8B-B14F-4D97-AF65-F5344CB8AC3E}">
        <p14:creationId xmlns:p14="http://schemas.microsoft.com/office/powerpoint/2010/main" val="633853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D3C89-AEAD-483D-AEE4-8CABF1CAAA68}"/>
              </a:ext>
            </a:extLst>
          </p:cNvPr>
          <p:cNvSpPr>
            <a:spLocks noGrp="1"/>
          </p:cNvSpPr>
          <p:nvPr>
            <p:ph type="title"/>
          </p:nvPr>
        </p:nvSpPr>
        <p:spPr/>
        <p:txBody>
          <a:bodyPr/>
          <a:lstStyle/>
          <a:p>
            <a:r>
              <a:rPr lang="en-US" b="1" dirty="0"/>
              <a:t>Physical Health</a:t>
            </a:r>
          </a:p>
        </p:txBody>
      </p:sp>
      <p:sp>
        <p:nvSpPr>
          <p:cNvPr id="3" name="Content Placeholder 2">
            <a:extLst>
              <a:ext uri="{FF2B5EF4-FFF2-40B4-BE49-F238E27FC236}">
                <a16:creationId xmlns:a16="http://schemas.microsoft.com/office/drawing/2014/main" id="{D963F1F8-1A13-4A12-B4A8-F124051F3FD7}"/>
              </a:ext>
            </a:extLst>
          </p:cNvPr>
          <p:cNvSpPr>
            <a:spLocks noGrp="1"/>
          </p:cNvSpPr>
          <p:nvPr>
            <p:ph idx="1"/>
          </p:nvPr>
        </p:nvSpPr>
        <p:spPr>
          <a:xfrm>
            <a:off x="1097279" y="2108201"/>
            <a:ext cx="10589895" cy="3760891"/>
          </a:xfrm>
        </p:spPr>
        <p:txBody>
          <a:bodyPr>
            <a:normAutofit/>
          </a:bodyPr>
          <a:lstStyle/>
          <a:p>
            <a:pPr>
              <a:buFont typeface="Arial" panose="020B0604020202020204" pitchFamily="34" charset="0"/>
              <a:buChar char="•"/>
            </a:pPr>
            <a:r>
              <a:rPr lang="en-US" sz="2400" dirty="0">
                <a:solidFill>
                  <a:srgbClr val="222222"/>
                </a:solidFill>
                <a:latin typeface="Roboto"/>
              </a:rPr>
              <a:t>Calms your Nervous System by deeply calming &amp; relaxing alpha-wave </a:t>
            </a:r>
          </a:p>
          <a:p>
            <a:pPr marL="0" indent="0">
              <a:buNone/>
            </a:pPr>
            <a:r>
              <a:rPr lang="en-US" sz="2400" dirty="0">
                <a:solidFill>
                  <a:srgbClr val="222222"/>
                </a:solidFill>
                <a:latin typeface="Roboto"/>
              </a:rPr>
              <a:t>states in the brain</a:t>
            </a:r>
          </a:p>
          <a:p>
            <a:pPr>
              <a:buFont typeface="Arial" panose="020B0604020202020204" pitchFamily="34" charset="0"/>
              <a:buChar char="•"/>
            </a:pPr>
            <a:r>
              <a:rPr lang="en-US" sz="2400" dirty="0">
                <a:solidFill>
                  <a:srgbClr val="222222"/>
                </a:solidFill>
                <a:latin typeface="Roboto"/>
              </a:rPr>
              <a:t>Focuses Your Energy</a:t>
            </a:r>
          </a:p>
          <a:p>
            <a:pPr>
              <a:buFont typeface="Arial" panose="020B0604020202020204" pitchFamily="34" charset="0"/>
              <a:buChar char="•"/>
            </a:pPr>
            <a:r>
              <a:rPr lang="en-US" sz="2400" dirty="0">
                <a:solidFill>
                  <a:srgbClr val="222222"/>
                </a:solidFill>
                <a:latin typeface="Roboto"/>
              </a:rPr>
              <a:t>Optimizes your Circulatory System</a:t>
            </a:r>
          </a:p>
          <a:p>
            <a:pPr>
              <a:buFont typeface="Arial" panose="020B0604020202020204" pitchFamily="34" charset="0"/>
              <a:buChar char="•"/>
            </a:pPr>
            <a:r>
              <a:rPr lang="en-US" sz="2400" dirty="0">
                <a:solidFill>
                  <a:srgbClr val="222222"/>
                </a:solidFill>
                <a:latin typeface="Roboto"/>
              </a:rPr>
              <a:t>Boosts your Immune System</a:t>
            </a:r>
          </a:p>
          <a:p>
            <a:pPr>
              <a:buFont typeface="Arial" panose="020B0604020202020204" pitchFamily="34" charset="0"/>
              <a:buChar char="•"/>
            </a:pPr>
            <a:r>
              <a:rPr lang="en-US" sz="2400" dirty="0">
                <a:solidFill>
                  <a:srgbClr val="222222"/>
                </a:solidFill>
                <a:latin typeface="Roboto"/>
              </a:rPr>
              <a:t>Decreases blood pressure</a:t>
            </a:r>
          </a:p>
          <a:p>
            <a:pPr>
              <a:buFont typeface="Arial" panose="020B0604020202020204" pitchFamily="34" charset="0"/>
              <a:buChar char="•"/>
            </a:pPr>
            <a:r>
              <a:rPr lang="en-US" sz="2400" dirty="0">
                <a:solidFill>
                  <a:srgbClr val="222222"/>
                </a:solidFill>
                <a:latin typeface="Roboto"/>
              </a:rPr>
              <a:t>Reduces age related memory loss</a:t>
            </a:r>
          </a:p>
          <a:p>
            <a:endParaRPr lang="en-US" dirty="0"/>
          </a:p>
        </p:txBody>
      </p:sp>
    </p:spTree>
    <p:extLst>
      <p:ext uri="{BB962C8B-B14F-4D97-AF65-F5344CB8AC3E}">
        <p14:creationId xmlns:p14="http://schemas.microsoft.com/office/powerpoint/2010/main" val="1615468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27A8E-DE3E-44A1-80C2-EC57B043A226}"/>
              </a:ext>
            </a:extLst>
          </p:cNvPr>
          <p:cNvSpPr>
            <a:spLocks noGrp="1"/>
          </p:cNvSpPr>
          <p:nvPr>
            <p:ph type="title"/>
          </p:nvPr>
        </p:nvSpPr>
        <p:spPr/>
        <p:txBody>
          <a:bodyPr/>
          <a:lstStyle/>
          <a:p>
            <a:r>
              <a:rPr lang="en-US" b="1" dirty="0"/>
              <a:t>Emotional/Spiritual Health</a:t>
            </a:r>
          </a:p>
        </p:txBody>
      </p:sp>
      <p:sp>
        <p:nvSpPr>
          <p:cNvPr id="3" name="Content Placeholder 2">
            <a:extLst>
              <a:ext uri="{FF2B5EF4-FFF2-40B4-BE49-F238E27FC236}">
                <a16:creationId xmlns:a16="http://schemas.microsoft.com/office/drawing/2014/main" id="{AD3F23AB-C03D-416E-96FE-EA200FF73560}"/>
              </a:ext>
            </a:extLst>
          </p:cNvPr>
          <p:cNvSpPr>
            <a:spLocks noGrp="1"/>
          </p:cNvSpPr>
          <p:nvPr>
            <p:ph idx="1"/>
          </p:nvPr>
        </p:nvSpPr>
        <p:spPr/>
        <p:txBody>
          <a:bodyPr>
            <a:normAutofit/>
          </a:bodyPr>
          <a:lstStyle/>
          <a:p>
            <a:pPr>
              <a:buFont typeface="Wingdings" panose="05000000000000000000" pitchFamily="2" charset="2"/>
              <a:buChar char="§"/>
            </a:pPr>
            <a:r>
              <a:rPr lang="en-US" sz="2400" dirty="0">
                <a:solidFill>
                  <a:srgbClr val="222222"/>
                </a:solidFill>
                <a:latin typeface="Roboto"/>
              </a:rPr>
              <a:t>Help fight addictions</a:t>
            </a:r>
          </a:p>
          <a:p>
            <a:pPr>
              <a:buFont typeface="Wingdings" panose="05000000000000000000" pitchFamily="2" charset="2"/>
              <a:buChar char="§"/>
            </a:pPr>
            <a:r>
              <a:rPr lang="en-US" sz="2400" dirty="0">
                <a:solidFill>
                  <a:srgbClr val="222222"/>
                </a:solidFill>
                <a:latin typeface="Roboto"/>
              </a:rPr>
              <a:t>Generate kindness</a:t>
            </a:r>
          </a:p>
          <a:p>
            <a:pPr>
              <a:buFont typeface="Wingdings" panose="05000000000000000000" pitchFamily="2" charset="2"/>
              <a:buChar char="§"/>
            </a:pPr>
            <a:r>
              <a:rPr lang="en-US" sz="2400" dirty="0">
                <a:solidFill>
                  <a:srgbClr val="222222"/>
                </a:solidFill>
                <a:latin typeface="Roboto"/>
              </a:rPr>
              <a:t>Control pain</a:t>
            </a:r>
          </a:p>
          <a:p>
            <a:pPr>
              <a:buFont typeface="Wingdings" panose="05000000000000000000" pitchFamily="2" charset="2"/>
              <a:buChar char="§"/>
            </a:pPr>
            <a:r>
              <a:rPr lang="en-US" sz="2400" dirty="0">
                <a:solidFill>
                  <a:srgbClr val="222222"/>
                </a:solidFill>
                <a:latin typeface="Roboto"/>
              </a:rPr>
              <a:t>Can help with healing</a:t>
            </a:r>
          </a:p>
          <a:p>
            <a:pPr>
              <a:buFont typeface="Arial" panose="020B0604020202020204" pitchFamily="34" charset="0"/>
              <a:buChar char="•"/>
            </a:pPr>
            <a:r>
              <a:rPr lang="en-US" sz="2400" dirty="0">
                <a:solidFill>
                  <a:srgbClr val="222222"/>
                </a:solidFill>
                <a:latin typeface="Roboto"/>
              </a:rPr>
              <a:t>Reduce negative emotions</a:t>
            </a:r>
          </a:p>
          <a:p>
            <a:pPr>
              <a:buFont typeface="Arial" panose="020B0604020202020204" pitchFamily="34" charset="0"/>
              <a:buChar char="•"/>
            </a:pPr>
            <a:r>
              <a:rPr lang="en-US" sz="2400" dirty="0">
                <a:solidFill>
                  <a:srgbClr val="222222"/>
                </a:solidFill>
                <a:latin typeface="Roboto"/>
              </a:rPr>
              <a:t>Increase patience and tolerance</a:t>
            </a:r>
          </a:p>
          <a:p>
            <a:pPr>
              <a:buFont typeface="Wingdings" panose="05000000000000000000" pitchFamily="2" charset="2"/>
              <a:buChar char="§"/>
            </a:pPr>
            <a:endParaRPr lang="en-US" sz="2400" dirty="0">
              <a:solidFill>
                <a:srgbClr val="222222"/>
              </a:solidFill>
              <a:latin typeface="Roboto"/>
            </a:endParaRPr>
          </a:p>
          <a:p>
            <a:endParaRPr lang="en-US" sz="9600" dirty="0">
              <a:solidFill>
                <a:srgbClr val="222222"/>
              </a:solidFill>
              <a:latin typeface="Roboto"/>
            </a:endParaRPr>
          </a:p>
          <a:p>
            <a:endParaRPr lang="en-US" dirty="0"/>
          </a:p>
        </p:txBody>
      </p:sp>
    </p:spTree>
    <p:extLst>
      <p:ext uri="{BB962C8B-B14F-4D97-AF65-F5344CB8AC3E}">
        <p14:creationId xmlns:p14="http://schemas.microsoft.com/office/powerpoint/2010/main" val="2131802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0648-569C-4E0E-BE0B-8F25C4FEDF58}"/>
              </a:ext>
            </a:extLst>
          </p:cNvPr>
          <p:cNvSpPr>
            <a:spLocks noGrp="1"/>
          </p:cNvSpPr>
          <p:nvPr>
            <p:ph type="title"/>
          </p:nvPr>
        </p:nvSpPr>
        <p:spPr/>
        <p:txBody>
          <a:bodyPr/>
          <a:lstStyle/>
          <a:p>
            <a:r>
              <a:rPr lang="en-US" b="1" dirty="0"/>
              <a:t>Some Resources to Check Out</a:t>
            </a:r>
          </a:p>
        </p:txBody>
      </p:sp>
      <p:sp>
        <p:nvSpPr>
          <p:cNvPr id="3" name="Content Placeholder 2">
            <a:extLst>
              <a:ext uri="{FF2B5EF4-FFF2-40B4-BE49-F238E27FC236}">
                <a16:creationId xmlns:a16="http://schemas.microsoft.com/office/drawing/2014/main" id="{9190ACAF-C112-4D1A-810D-DC188D63F21B}"/>
              </a:ext>
            </a:extLst>
          </p:cNvPr>
          <p:cNvSpPr>
            <a:spLocks noGrp="1"/>
          </p:cNvSpPr>
          <p:nvPr>
            <p:ph idx="1"/>
          </p:nvPr>
        </p:nvSpPr>
        <p:spPr>
          <a:xfrm>
            <a:off x="819151" y="2108201"/>
            <a:ext cx="10629900" cy="3760891"/>
          </a:xfrm>
        </p:spPr>
        <p:txBody>
          <a:bodyPr>
            <a:normAutofit lnSpcReduction="10000"/>
          </a:bodyPr>
          <a:lstStyle/>
          <a:p>
            <a:pPr marL="0" indent="0">
              <a:buNone/>
            </a:pPr>
            <a:r>
              <a:rPr lang="en-US" dirty="0">
                <a:latin typeface="Calibri   "/>
                <a:hlinkClick r:id="rId2"/>
              </a:rPr>
              <a:t>https://www.headspace.com/meditation/benefits</a:t>
            </a:r>
            <a:endParaRPr lang="en-US" dirty="0">
              <a:solidFill>
                <a:srgbClr val="222222"/>
              </a:solidFill>
              <a:latin typeface="Calibri   "/>
            </a:endParaRPr>
          </a:p>
          <a:p>
            <a:pPr marL="0" indent="0">
              <a:buNone/>
            </a:pPr>
            <a:r>
              <a:rPr lang="en-US" b="1" dirty="0">
                <a:solidFill>
                  <a:srgbClr val="222222"/>
                </a:solidFill>
                <a:latin typeface="Calibri   "/>
              </a:rPr>
              <a:t>The Many Benefits of Meditation</a:t>
            </a:r>
          </a:p>
          <a:p>
            <a:pPr marL="0" indent="0">
              <a:buNone/>
            </a:pPr>
            <a:endParaRPr lang="en-US" sz="1200" b="1" dirty="0">
              <a:solidFill>
                <a:srgbClr val="222222"/>
              </a:solidFill>
              <a:latin typeface="Calibri   "/>
            </a:endParaRPr>
          </a:p>
          <a:p>
            <a:pPr marL="0" indent="0">
              <a:buNone/>
            </a:pPr>
            <a:r>
              <a:rPr lang="en-US" dirty="0">
                <a:latin typeface="Calibri   "/>
                <a:hlinkClick r:id="rId3"/>
              </a:rPr>
              <a:t>https://www.healthline.com/nutrition/12-benefits-of-meditation#section13</a:t>
            </a:r>
            <a:endParaRPr lang="en-US" dirty="0">
              <a:latin typeface="Calibri   "/>
            </a:endParaRPr>
          </a:p>
          <a:p>
            <a:r>
              <a:rPr lang="en-US" b="1" dirty="0">
                <a:latin typeface="Calibri   "/>
              </a:rPr>
              <a:t>12 Science Based Benefits to Meditation</a:t>
            </a:r>
          </a:p>
          <a:p>
            <a:endParaRPr lang="en-US" sz="1200" b="1" dirty="0">
              <a:latin typeface="Calibri   "/>
            </a:endParaRPr>
          </a:p>
          <a:p>
            <a:r>
              <a:rPr lang="en-US" dirty="0">
                <a:hlinkClick r:id="rId4"/>
              </a:rPr>
              <a:t>https://news.harvard.edu/gazette/story/2018/04/harvard-researchers-study-how-mindfulness-may-change-the-brain-in-depressed-patients/</a:t>
            </a:r>
            <a:endParaRPr lang="en-US" dirty="0"/>
          </a:p>
          <a:p>
            <a:r>
              <a:rPr lang="en-US" b="1" dirty="0">
                <a:latin typeface="Calibri   "/>
              </a:rPr>
              <a:t>When Science Meets Mindfulness</a:t>
            </a:r>
          </a:p>
          <a:p>
            <a:endParaRPr lang="en-US" b="1" dirty="0">
              <a:latin typeface="Calibri   "/>
            </a:endParaRPr>
          </a:p>
        </p:txBody>
      </p:sp>
    </p:spTree>
    <p:extLst>
      <p:ext uri="{BB962C8B-B14F-4D97-AF65-F5344CB8AC3E}">
        <p14:creationId xmlns:p14="http://schemas.microsoft.com/office/powerpoint/2010/main" val="4115750830"/>
      </p:ext>
    </p:extLst>
  </p:cSld>
  <p:clrMapOvr>
    <a:masterClrMapping/>
  </p:clrMapOvr>
</p:sld>
</file>

<file path=ppt/theme/theme1.xml><?xml version="1.0" encoding="utf-8"?>
<a:theme xmlns:a="http://schemas.openxmlformats.org/drawingml/2006/main" name="DividendVTI">
  <a:themeElements>
    <a:clrScheme name="AnalogousFromLightSeedLeftStep">
      <a:dk1>
        <a:srgbClr val="000000"/>
      </a:dk1>
      <a:lt1>
        <a:srgbClr val="FFFFFF"/>
      </a:lt1>
      <a:dk2>
        <a:srgbClr val="233D3B"/>
      </a:dk2>
      <a:lt2>
        <a:srgbClr val="EAE7E4"/>
      </a:lt2>
      <a:accent1>
        <a:srgbClr val="8EA6C2"/>
      </a:accent1>
      <a:accent2>
        <a:srgbClr val="79AAB1"/>
      </a:accent2>
      <a:accent3>
        <a:srgbClr val="80AA9E"/>
      </a:accent3>
      <a:accent4>
        <a:srgbClr val="77AF88"/>
      </a:accent4>
      <a:accent5>
        <a:srgbClr val="86AB81"/>
      </a:accent5>
      <a:accent6>
        <a:srgbClr val="90A974"/>
      </a:accent6>
      <a:hlink>
        <a:srgbClr val="9A7E5D"/>
      </a:hlink>
      <a:folHlink>
        <a:srgbClr val="848484"/>
      </a:folHlink>
    </a:clrScheme>
    <a:fontScheme name="Dividend">
      <a:majorFont>
        <a:latin typeface="Century School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RetrospectVTI">
  <a:themeElements>
    <a:clrScheme name="AnalogousFromRegularSeedRightStep">
      <a:dk1>
        <a:srgbClr val="000000"/>
      </a:dk1>
      <a:lt1>
        <a:srgbClr val="FFFFFF"/>
      </a:lt1>
      <a:dk2>
        <a:srgbClr val="2D3D22"/>
      </a:dk2>
      <a:lt2>
        <a:srgbClr val="E2E8E8"/>
      </a:lt2>
      <a:accent1>
        <a:srgbClr val="E7292F"/>
      </a:accent1>
      <a:accent2>
        <a:srgbClr val="D56017"/>
      </a:accent2>
      <a:accent3>
        <a:srgbClr val="BFA022"/>
      </a:accent3>
      <a:accent4>
        <a:srgbClr val="8EB013"/>
      </a:accent4>
      <a:accent5>
        <a:srgbClr val="58B821"/>
      </a:accent5>
      <a:accent6>
        <a:srgbClr val="15BE1D"/>
      </a:accent6>
      <a:hlink>
        <a:srgbClr val="30918E"/>
      </a:hlink>
      <a:folHlink>
        <a:srgbClr val="82828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docProps/app.xml><?xml version="1.0" encoding="utf-8"?>
<Properties xmlns="http://schemas.openxmlformats.org/officeDocument/2006/extended-properties" xmlns:vt="http://schemas.openxmlformats.org/officeDocument/2006/docPropsVTypes">
  <TotalTime>718</TotalTime>
  <Words>528</Words>
  <Application>Microsoft Office PowerPoint</Application>
  <PresentationFormat>Widescreen</PresentationFormat>
  <Paragraphs>72</Paragraphs>
  <Slides>20</Slides>
  <Notes>0</Notes>
  <HiddenSlides>0</HiddenSlides>
  <MMClips>10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Arial</vt:lpstr>
      <vt:lpstr>Calibri</vt:lpstr>
      <vt:lpstr>Calibri   </vt:lpstr>
      <vt:lpstr>Calibri Light</vt:lpstr>
      <vt:lpstr>Century Schoolbook</vt:lpstr>
      <vt:lpstr>Franklin Gothic Book</vt:lpstr>
      <vt:lpstr>Gill Sans MT</vt:lpstr>
      <vt:lpstr>Roboto</vt:lpstr>
      <vt:lpstr>Wingdings</vt:lpstr>
      <vt:lpstr>Wingdings 2</vt:lpstr>
      <vt:lpstr>DividendVTI</vt:lpstr>
      <vt:lpstr>RetrospectVTI</vt:lpstr>
      <vt:lpstr>Mindfulness Meditation:    Benefits to Meditation &amp; Basic Practice techniques</vt:lpstr>
      <vt:lpstr>A quick reminder about mindfulness...  Mindfulness [i]s “paying attention in a particular way: on purpose, in the present moment, and non-judgmentally”  (Dr. Kobat-Zinn)  ...to one’s experience that is deliberate, sustained and nonjudgmental </vt:lpstr>
      <vt:lpstr>Types of Meditation</vt:lpstr>
      <vt:lpstr>Leading into the Benefits of Meditation</vt:lpstr>
      <vt:lpstr>Benefits to Meditation</vt:lpstr>
      <vt:lpstr>Mental Health</vt:lpstr>
      <vt:lpstr>Physical Health</vt:lpstr>
      <vt:lpstr>Emotional/Spiritual Health</vt:lpstr>
      <vt:lpstr>Some Resources to Check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Mindfulness Meditation:    Benefits to Meditation &amp; Basic Practice techniques</dc:title>
  <dc:creator>Sandy Avila</dc:creator>
  <cp:lastModifiedBy>Sandy Avila</cp:lastModifiedBy>
  <cp:revision>8</cp:revision>
  <dcterms:created xsi:type="dcterms:W3CDTF">2020-07-22T03:02:07Z</dcterms:created>
  <dcterms:modified xsi:type="dcterms:W3CDTF">2020-07-22T15:00:41Z</dcterms:modified>
</cp:coreProperties>
</file>