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7" r:id="rId4"/>
    <p:sldId id="258" r:id="rId5"/>
    <p:sldId id="264" r:id="rId6"/>
    <p:sldId id="263" r:id="rId7"/>
    <p:sldId id="259" r:id="rId8"/>
    <p:sldId id="260" r:id="rId9"/>
    <p:sldId id="261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7/8/2020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5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7/8/2020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802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7/8/2020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612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7/8/2020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10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7/8/2020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8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7/8/2020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21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7/8/2020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69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7/8/2020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2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7/8/2020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68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75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193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07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sites.uci.edu/mindfulhs/files/2014/03/Walsh-Shapiro-2006.pdf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sunset-cloud-meditation-buddhism-473603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oman-burnout-multitasking-face-1733891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balance-stone-nature-meditation-2686214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statue-buddha-sculpture-art-4882778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uci.edu/mindfulhs/what-is-mindfulness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71EBC-D389-45BA-9170-9315136BD0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3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0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BB6042-A98F-43D2-9170-279BF9487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6650" y="493713"/>
            <a:ext cx="6550957" cy="1068387"/>
          </a:xfrm>
        </p:spPr>
        <p:txBody>
          <a:bodyPr anchor="b"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Introduction to Mindfulness Mediation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07A565-7814-48E0-B60B-C226ABAFB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4375" y="2582041"/>
            <a:ext cx="4023360" cy="1693917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UCF Libraries’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Wellness Wednesdays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July 8, 2020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Sandy Avila</a:t>
            </a:r>
          </a:p>
        </p:txBody>
      </p:sp>
    </p:spTree>
    <p:extLst>
      <p:ext uri="{BB962C8B-B14F-4D97-AF65-F5344CB8AC3E}">
        <p14:creationId xmlns:p14="http://schemas.microsoft.com/office/powerpoint/2010/main" val="56638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0660403-5BD7-400D-AE04-F4A2B40F7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991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9ECE7-499D-4542-B3F6-281E51EC99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2"/>
          <a:stretch/>
        </p:blipFill>
        <p:spPr>
          <a:xfrm>
            <a:off x="3273" y="-991"/>
            <a:ext cx="1219198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4BE868-D43F-4940-8CE9-93D953A11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92622" y="-341385"/>
            <a:ext cx="6858003" cy="754075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5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3F961-4D8B-410D-8D66-EB3B8B5BD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909" y="2494285"/>
            <a:ext cx="5829301" cy="2115815"/>
          </a:xfrm>
        </p:spPr>
        <p:txBody>
          <a:bodyPr anchor="b">
            <a:noAutofit/>
          </a:bodyPr>
          <a:lstStyle/>
          <a:p>
            <a:r>
              <a:rPr lang="en-US" sz="3700" dirty="0">
                <a:solidFill>
                  <a:schemeClr val="tx1"/>
                </a:solidFill>
              </a:rPr>
              <a:t>The practice of mindfulness, which cultivates a present moment connection to the unfolding of our lives.....  (</a:t>
            </a:r>
            <a:r>
              <a:rPr lang="en-US" sz="3700" dirty="0">
                <a:solidFill>
                  <a:schemeClr val="tx1"/>
                </a:solidFill>
                <a:hlinkClick r:id="rId5" tooltip="Walsh &amp; Shapiro 200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Walsh &amp; Shapiro 2006</a:t>
            </a:r>
            <a:r>
              <a:rPr lang="en-US" sz="3700" dirty="0">
                <a:solidFill>
                  <a:schemeClr val="tx1"/>
                </a:solidFill>
              </a:rPr>
              <a:t>). 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0FDA8D25-D577-4D94-B564-A003354A8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297709" y="7764272"/>
            <a:ext cx="10058400" cy="1143000"/>
          </a:xfrm>
        </p:spPr>
        <p:txBody>
          <a:bodyPr/>
          <a:lstStyle/>
          <a:p>
            <a:r>
              <a:rPr lang="en-US" dirty="0"/>
              <a:t>What does </a:t>
            </a:r>
            <a:r>
              <a:rPr lang="en-US" dirty="0">
                <a:solidFill>
                  <a:srgbClr val="00B050"/>
                </a:solidFill>
              </a:rPr>
              <a:t>mindfulness</a:t>
            </a:r>
            <a:r>
              <a:rPr lang="en-US" dirty="0"/>
              <a:t> really mean?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6143DA-8B96-4ADE-9DF9-6A345C062B89}"/>
              </a:ext>
            </a:extLst>
          </p:cNvPr>
          <p:cNvSpPr/>
          <p:nvPr/>
        </p:nvSpPr>
        <p:spPr>
          <a:xfrm>
            <a:off x="266699" y="5924663"/>
            <a:ext cx="118014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https://www.google.com/url?sa=i&amp;url=https%3A%2F%2Fwww.youtube.com%2Fwatch%3Fv%3DT_hnxLCXsAs&amp;psig=AOvVaw3QmUZKnmSiL5zVSEP3KHO4&amp;ust=1594305851449000&amp;source=images&amp;cd=vfe&amp;ved=0CAIQjRxqFwoTCKD3yaXyveoCFQAAAAAdAAAAABAI</a:t>
            </a:r>
          </a:p>
        </p:txBody>
      </p:sp>
    </p:spTree>
    <p:extLst>
      <p:ext uri="{BB962C8B-B14F-4D97-AF65-F5344CB8AC3E}">
        <p14:creationId xmlns:p14="http://schemas.microsoft.com/office/powerpoint/2010/main" val="32606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Wood, Old, Door, Motivational Quotes">
            <a:extLst>
              <a:ext uri="{FF2B5EF4-FFF2-40B4-BE49-F238E27FC236}">
                <a16:creationId xmlns:a16="http://schemas.microsoft.com/office/drawing/2014/main" id="{9D7F0696-9C9A-4A4F-BA0A-61ABDA3DE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320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DA9D5E3-3A22-4873-81C8-59749E216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FB97F5-7991-47D1-AA4A-F8FA71FF39EB}"/>
              </a:ext>
            </a:extLst>
          </p:cNvPr>
          <p:cNvSpPr/>
          <p:nvPr/>
        </p:nvSpPr>
        <p:spPr>
          <a:xfrm>
            <a:off x="2263140" y="6444734"/>
            <a:ext cx="841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https://pixabay.com/photos/wood-old-door-motivational-quotes-3345661/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268A60-B093-47AA-93A9-2548DB219DC0}"/>
              </a:ext>
            </a:extLst>
          </p:cNvPr>
          <p:cNvSpPr/>
          <p:nvPr/>
        </p:nvSpPr>
        <p:spPr>
          <a:xfrm>
            <a:off x="7426787" y="3832980"/>
            <a:ext cx="4697120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/>
              <a:t>Mindfulness is.........</a:t>
            </a:r>
          </a:p>
          <a:p>
            <a:r>
              <a:rPr lang="en-US" sz="4200" dirty="0"/>
              <a:t>A way of paying </a:t>
            </a:r>
          </a:p>
          <a:p>
            <a:r>
              <a:rPr lang="en-US" sz="4200" dirty="0"/>
              <a:t>attention</a:t>
            </a:r>
          </a:p>
        </p:txBody>
      </p:sp>
    </p:spTree>
    <p:extLst>
      <p:ext uri="{BB962C8B-B14F-4D97-AF65-F5344CB8AC3E}">
        <p14:creationId xmlns:p14="http://schemas.microsoft.com/office/powerpoint/2010/main" val="766195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7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Sunset, Cloud, Meditation, Buddhism, Mindfulness, Sky">
            <a:extLst>
              <a:ext uri="{FF2B5EF4-FFF2-40B4-BE49-F238E27FC236}">
                <a16:creationId xmlns:a16="http://schemas.microsoft.com/office/drawing/2014/main" id="{CB0FCD14-9211-4A4A-8F4E-E25E825FF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5" b="98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E553BC-C8F3-426C-A2C4-CE1906A6ED59}"/>
              </a:ext>
            </a:extLst>
          </p:cNvPr>
          <p:cNvSpPr/>
          <p:nvPr/>
        </p:nvSpPr>
        <p:spPr>
          <a:xfrm>
            <a:off x="2357120" y="6260068"/>
            <a:ext cx="778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https://pixabay.com/illustrations/sunset-cloud-meditation-buddhism-473603/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3A497C-340E-4C29-8059-2BC1CEEE7D54}"/>
              </a:ext>
            </a:extLst>
          </p:cNvPr>
          <p:cNvSpPr/>
          <p:nvPr/>
        </p:nvSpPr>
        <p:spPr>
          <a:xfrm>
            <a:off x="321799" y="405884"/>
            <a:ext cx="833317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/>
              <a:t>Mindfulness is a form of “awareness”</a:t>
            </a:r>
          </a:p>
        </p:txBody>
      </p:sp>
    </p:spTree>
    <p:extLst>
      <p:ext uri="{BB962C8B-B14F-4D97-AF65-F5344CB8AC3E}">
        <p14:creationId xmlns:p14="http://schemas.microsoft.com/office/powerpoint/2010/main" val="2900872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61DFE9-534C-4C75-B5E9-86516FF05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99842"/>
            <a:ext cx="11220449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/>
              <a:t>Mindfulness [i]s “paying attention in a particular way: on purpose, in the present moment, and non-judgmentally” </a:t>
            </a:r>
            <a:br>
              <a:rPr lang="en-US" sz="5000" dirty="0"/>
            </a:br>
            <a:r>
              <a:rPr lang="en-US" sz="5000" dirty="0"/>
              <a:t>(Dr. </a:t>
            </a:r>
            <a:r>
              <a:rPr lang="en-US" sz="5000" dirty="0" err="1"/>
              <a:t>Kobat</a:t>
            </a:r>
            <a:r>
              <a:rPr lang="en-US" sz="5000" dirty="0"/>
              <a:t>-Zinn)</a:t>
            </a:r>
            <a:br>
              <a:rPr lang="en-US" sz="5000" dirty="0"/>
            </a:br>
            <a:br>
              <a:rPr lang="en-US" sz="5000" dirty="0"/>
            </a:br>
            <a:br>
              <a:rPr lang="en-US" sz="5000" dirty="0"/>
            </a:br>
            <a:r>
              <a:rPr lang="en-US" sz="5000" dirty="0"/>
              <a:t>...to one’s experience that is deliberate, sustained and nonjudgmental</a:t>
            </a:r>
            <a:br>
              <a:rPr lang="en-US" sz="5000" dirty="0"/>
            </a:b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525294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70" name="Picture 2" descr="Woman, Burnout, Multitasking, Face">
            <a:extLst>
              <a:ext uri="{FF2B5EF4-FFF2-40B4-BE49-F238E27FC236}">
                <a16:creationId xmlns:a16="http://schemas.microsoft.com/office/drawing/2014/main" id="{CB6B204D-BE80-4735-BEEF-4321C54D3C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6812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A06FDC-13CC-473F-B2BA-E2231F91C0F0}"/>
              </a:ext>
            </a:extLst>
          </p:cNvPr>
          <p:cNvSpPr/>
          <p:nvPr/>
        </p:nvSpPr>
        <p:spPr>
          <a:xfrm>
            <a:off x="426720" y="6400800"/>
            <a:ext cx="8016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https://pixabay.com/illustrations/woman-burnout-multitasking-face-1733891/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75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74" name="Picture 2" descr="Balance, Stone, Nature, Meditation, Beach, Stacked">
            <a:extLst>
              <a:ext uri="{FF2B5EF4-FFF2-40B4-BE49-F238E27FC236}">
                <a16:creationId xmlns:a16="http://schemas.microsoft.com/office/drawing/2014/main" id="{B203F150-1439-4352-AE6E-20EB9F3C8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9" b="146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E9A979-B85F-4C7A-A646-D98DD25221FF}"/>
              </a:ext>
            </a:extLst>
          </p:cNvPr>
          <p:cNvSpPr/>
          <p:nvPr/>
        </p:nvSpPr>
        <p:spPr>
          <a:xfrm>
            <a:off x="2733040" y="6400800"/>
            <a:ext cx="7609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https://pixabay.com/photos/balance-stone-nature-meditation-2686214/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12F93-EFA5-46B3-88AA-92C07B4A3FB3}"/>
              </a:ext>
            </a:extLst>
          </p:cNvPr>
          <p:cNvSpPr txBox="1"/>
          <p:nvPr/>
        </p:nvSpPr>
        <p:spPr>
          <a:xfrm>
            <a:off x="2204720" y="1778000"/>
            <a:ext cx="56184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latin typeface="Lucida Calligraphy" panose="03010101010101010101" pitchFamily="66" charset="0"/>
              </a:rPr>
              <a:t>Balance</a:t>
            </a:r>
          </a:p>
        </p:txBody>
      </p:sp>
    </p:spTree>
    <p:extLst>
      <p:ext uri="{BB962C8B-B14F-4D97-AF65-F5344CB8AC3E}">
        <p14:creationId xmlns:p14="http://schemas.microsoft.com/office/powerpoint/2010/main" val="4274439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98" name="Picture 2" descr="Statue, Buddha, Sculpture, Art, Artwork, Nice, Mystic">
            <a:extLst>
              <a:ext uri="{FF2B5EF4-FFF2-40B4-BE49-F238E27FC236}">
                <a16:creationId xmlns:a16="http://schemas.microsoft.com/office/drawing/2014/main" id="{FEFB8D1F-5091-4D18-96C2-AC447835A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" b="1518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8DA9D5E3-3A22-4873-81C8-59749E216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77F208-DC3F-4240-B784-AFD221E07271}"/>
              </a:ext>
            </a:extLst>
          </p:cNvPr>
          <p:cNvSpPr txBox="1"/>
          <p:nvPr/>
        </p:nvSpPr>
        <p:spPr>
          <a:xfrm>
            <a:off x="266700" y="845915"/>
            <a:ext cx="3733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P        </a:t>
            </a:r>
          </a:p>
          <a:p>
            <a:r>
              <a:rPr lang="en-US" sz="6000" dirty="0">
                <a:solidFill>
                  <a:schemeClr val="bg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E    o   M</a:t>
            </a:r>
          </a:p>
          <a:p>
            <a:r>
              <a:rPr lang="en-US" sz="6000" dirty="0">
                <a:solidFill>
                  <a:schemeClr val="bg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A   f     I  </a:t>
            </a:r>
          </a:p>
          <a:p>
            <a:r>
              <a:rPr lang="en-US" sz="6000" dirty="0">
                <a:solidFill>
                  <a:schemeClr val="bg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C         N</a:t>
            </a:r>
          </a:p>
          <a:p>
            <a:r>
              <a:rPr lang="en-US" sz="6000" dirty="0">
                <a:solidFill>
                  <a:schemeClr val="bg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E         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C4BA43-14CE-4DE0-B9DA-48CD65C2393D}"/>
              </a:ext>
            </a:extLst>
          </p:cNvPr>
          <p:cNvSpPr/>
          <p:nvPr/>
        </p:nvSpPr>
        <p:spPr>
          <a:xfrm>
            <a:off x="5610224" y="6444734"/>
            <a:ext cx="8124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https://pixabay.com/photos/statue-buddha-sculpture-art-4882778/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60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8DE17C7-F93C-463E-BC24-997F6616F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151" y="5007102"/>
            <a:ext cx="10058400" cy="1143000"/>
          </a:xfrm>
        </p:spPr>
        <p:txBody>
          <a:bodyPr/>
          <a:lstStyle/>
          <a:p>
            <a:pPr algn="ctr"/>
            <a:r>
              <a:rPr lang="en-US" dirty="0"/>
              <a:t>Let’s try an exercise in mindfulness meditation</a:t>
            </a:r>
          </a:p>
        </p:txBody>
      </p:sp>
      <p:pic>
        <p:nvPicPr>
          <p:cNvPr id="5122" name="Picture 2" descr="2 People">
            <a:extLst>
              <a:ext uri="{FF2B5EF4-FFF2-40B4-BE49-F238E27FC236}">
                <a16:creationId xmlns:a16="http://schemas.microsoft.com/office/drawing/2014/main" id="{57975B58-A1D2-4205-AC44-6FAE0F5B9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1"/>
          <a:stretch/>
        </p:blipFill>
        <p:spPr bwMode="auto">
          <a:xfrm>
            <a:off x="2473324" y="97049"/>
            <a:ext cx="6654801" cy="419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DF573E-0313-4370-9C2E-0EA70BE2F683}"/>
              </a:ext>
            </a:extLst>
          </p:cNvPr>
          <p:cNvSpPr/>
          <p:nvPr/>
        </p:nvSpPr>
        <p:spPr>
          <a:xfrm>
            <a:off x="7013531" y="6391619"/>
            <a:ext cx="5178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https://sites.uci.edu/mindfulhs/what-is-mindfulness/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1838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RegularSeedRightStep">
      <a:dk1>
        <a:srgbClr val="000000"/>
      </a:dk1>
      <a:lt1>
        <a:srgbClr val="FFFFFF"/>
      </a:lt1>
      <a:dk2>
        <a:srgbClr val="2D3D22"/>
      </a:dk2>
      <a:lt2>
        <a:srgbClr val="E2E8E8"/>
      </a:lt2>
      <a:accent1>
        <a:srgbClr val="E7292F"/>
      </a:accent1>
      <a:accent2>
        <a:srgbClr val="D56017"/>
      </a:accent2>
      <a:accent3>
        <a:srgbClr val="BFA022"/>
      </a:accent3>
      <a:accent4>
        <a:srgbClr val="8EB013"/>
      </a:accent4>
      <a:accent5>
        <a:srgbClr val="58B821"/>
      </a:accent5>
      <a:accent6>
        <a:srgbClr val="15BE1D"/>
      </a:accent6>
      <a:hlink>
        <a:srgbClr val="30918E"/>
      </a:hlink>
      <a:folHlink>
        <a:srgbClr val="82828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3351</TotalTime>
  <Words>244</Words>
  <Application>Microsoft Office PowerPoint</Application>
  <PresentationFormat>Widescreen</PresentationFormat>
  <Paragraphs>27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Aharoni</vt:lpstr>
      <vt:lpstr>Arial</vt:lpstr>
      <vt:lpstr>Calibri</vt:lpstr>
      <vt:lpstr>Calibri Light</vt:lpstr>
      <vt:lpstr>Lucida Calligraphy</vt:lpstr>
      <vt:lpstr>RetrospectVTI</vt:lpstr>
      <vt:lpstr>Introduction to Mindfulness Mediation</vt:lpstr>
      <vt:lpstr>The practice of mindfulness, which cultivates a present moment connection to the unfolding of our lives.....  (Walsh &amp; Shapiro 2006).   </vt:lpstr>
      <vt:lpstr>PowerPoint Presentation</vt:lpstr>
      <vt:lpstr>PowerPoint Presentation</vt:lpstr>
      <vt:lpstr>Mindfulness [i]s “paying attention in a particular way: on purpose, in the present moment, and non-judgmentally”  (Dr. Kobat-Zinn)   ...to one’s experience that is deliberate, sustained and nonjudgmental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Mindfulness Mediation</dc:title>
  <dc:creator>Sandy Avila</dc:creator>
  <cp:lastModifiedBy>Sandy Avila</cp:lastModifiedBy>
  <cp:revision>1</cp:revision>
  <dcterms:created xsi:type="dcterms:W3CDTF">2020-07-08T14:55:43Z</dcterms:created>
  <dcterms:modified xsi:type="dcterms:W3CDTF">2020-07-10T22:47:15Z</dcterms:modified>
</cp:coreProperties>
</file>